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60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9" r:id="rId21"/>
    <p:sldId id="273" r:id="rId22"/>
    <p:sldId id="277" r:id="rId23"/>
    <p:sldId id="276" r:id="rId24"/>
    <p:sldId id="27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CC"/>
    <a:srgbClr val="CC009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35" autoAdjust="0"/>
  </p:normalViewPr>
  <p:slideViewPr>
    <p:cSldViewPr>
      <p:cViewPr varScale="1">
        <p:scale>
          <a:sx n="79" d="100"/>
          <a:sy n="79" d="100"/>
        </p:scale>
        <p:origin x="157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notesMaster" Target="notesMasters/notesMaster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6E9C6-497E-4586-A8E9-97794A752BAD}" type="datetimeFigureOut">
              <a:rPr lang="en-US" smtClean="0"/>
              <a:pPr/>
              <a:t>3/7/2022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B0CC2-2167-48E4-B41C-FC1246F5B3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24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B0CC2-2167-48E4-B41C-FC1246F5B3F6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Tuesday 8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762000"/>
            <a:ext cx="8229600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ORBIT, EXTRAOCULAR MUSCLES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anose="020E0502030303020204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College of Medicine / University of  Mutah</a:t>
            </a:r>
          </a:p>
          <a:p>
            <a:pPr algn="ctr"/>
            <a:endParaRPr lang="en-US" sz="32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algn="ctr"/>
            <a:endParaRPr lang="en-US" sz="32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28900" y="4800600"/>
            <a:ext cx="3886200" cy="365125"/>
          </a:xfrm>
        </p:spPr>
        <p:txBody>
          <a:bodyPr/>
          <a:lstStyle/>
          <a:p>
            <a:r>
              <a:rPr lang="en-US" sz="2800" b="1" i="1" dirty="0">
                <a:solidFill>
                  <a:srgbClr val="00FF00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29699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Trochlear Nerve </a:t>
            </a:r>
            <a:r>
              <a:rPr lang="en-GB" sz="2400" b="1" i="1" dirty="0">
                <a:latin typeface="Candara" panose="020E0502030303020204" pitchFamily="34" charset="0"/>
              </a:rPr>
              <a:t>enters the orbit through the upper part of the superior orbital fissure. It runs forward and supplies </a:t>
            </a:r>
            <a:r>
              <a:rPr lang="en-GB" sz="2400" b="1" i="1" dirty="0">
                <a:solidFill>
                  <a:srgbClr val="CC0099"/>
                </a:solidFill>
                <a:latin typeface="Candara" panose="020E0502030303020204" pitchFamily="34" charset="0"/>
              </a:rPr>
              <a:t>the superior oblique muscle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0"/>
            <a:ext cx="3653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Nerves of the Orbit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1607403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Oculomotor Nerve </a:t>
            </a:r>
            <a:r>
              <a:rPr lang="en-GB" sz="2400" b="1" i="1" dirty="0">
                <a:latin typeface="Candara" panose="020E0502030303020204" pitchFamily="34" charset="0"/>
              </a:rPr>
              <a:t>enters the orbit through the lower part of the superior orbital fissure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2293203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Nasociliary Nerve </a:t>
            </a:r>
            <a:r>
              <a:rPr lang="en-GB" sz="2400" b="1" i="1" dirty="0">
                <a:latin typeface="Candara" panose="020E0502030303020204" pitchFamily="34" charset="0"/>
              </a:rPr>
              <a:t>arises from the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ophthalmic division</a:t>
            </a:r>
            <a:r>
              <a:rPr lang="en-GB" sz="2400" b="1" i="1" dirty="0">
                <a:latin typeface="Candara" panose="020E0502030303020204" pitchFamily="34" charset="0"/>
              </a:rPr>
              <a:t>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CN V.</a:t>
            </a:r>
            <a:r>
              <a:rPr lang="en-GB" sz="2400" b="1" i="1" dirty="0">
                <a:latin typeface="Candara" panose="020E0502030303020204" pitchFamily="34" charset="0"/>
              </a:rPr>
              <a:t> It enters the orbit through the lower part of the superior orbital fissure</a:t>
            </a:r>
          </a:p>
        </p:txBody>
      </p:sp>
      <p:pic>
        <p:nvPicPr>
          <p:cNvPr id="2050" name="Picture 2" descr="http://intranet.tdmu.edu.ua/data/kafedra/internal/normal_phiz/classes_stud/en/stomat/2%20course/7%20Cycle%20Physiology%20of%20facialmandibular%20region/01%20%20Physiology%20of%20cranial%20nerves.files/image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210057"/>
            <a:ext cx="6324600" cy="351141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6200" y="3505200"/>
            <a:ext cx="266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Abducent Nerve </a:t>
            </a:r>
            <a:r>
              <a:rPr lang="en-GB" sz="2400" b="1" i="1" dirty="0">
                <a:latin typeface="Candara" panose="020E0502030303020204" pitchFamily="34" charset="0"/>
              </a:rPr>
              <a:t>enters the orbit through the lower part of the superior orbital fissure. It supplies </a:t>
            </a:r>
            <a:r>
              <a:rPr lang="en-GB" sz="2400" b="1" i="1" dirty="0">
                <a:solidFill>
                  <a:srgbClr val="CC0099"/>
                </a:solidFill>
                <a:latin typeface="Candara" panose="020E0502030303020204" pitchFamily="34" charset="0"/>
              </a:rPr>
              <a:t>the lateral rectus muscle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294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381000" y="61722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43580"/>
            <a:ext cx="2677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Ciliary Ganglion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752600"/>
            <a:ext cx="4419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It receives its </a:t>
            </a:r>
            <a:r>
              <a:rPr lang="en-GB" sz="2000" b="1" i="1" dirty="0" err="1">
                <a:latin typeface="Candara" panose="020E0502030303020204" pitchFamily="34" charset="0"/>
              </a:rPr>
              <a:t>preganglionic</a:t>
            </a:r>
            <a:r>
              <a:rPr lang="en-GB" sz="2000" b="1" i="1" dirty="0">
                <a:latin typeface="Candara" panose="020E0502030303020204" pitchFamily="34" charset="0"/>
              </a:rPr>
              <a:t> parasympathetic fibers from </a:t>
            </a:r>
            <a:r>
              <a:rPr lang="en-GB" sz="20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oculomotor nerve</a:t>
            </a:r>
            <a:r>
              <a:rPr lang="en-GB" sz="2000" b="1" i="1" dirty="0">
                <a:latin typeface="Candara" panose="020E0502030303020204" pitchFamily="34" charset="0"/>
              </a:rPr>
              <a:t> via the nerve to the inferior oblique.</a:t>
            </a:r>
          </a:p>
          <a:p>
            <a:endParaRPr lang="en-GB" sz="20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 The postganglionic fibers leave the ganglion in </a:t>
            </a:r>
            <a:r>
              <a:rPr lang="en-GB" sz="20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short ciliary nerves</a:t>
            </a:r>
            <a:r>
              <a:rPr lang="en-GB" sz="2000" b="1" i="1" dirty="0">
                <a:latin typeface="Candara" panose="020E0502030303020204" pitchFamily="34" charset="0"/>
              </a:rPr>
              <a:t>, which enter the back of the eyeball and supply the </a:t>
            </a:r>
            <a:r>
              <a:rPr lang="en-GB" sz="2000" b="1" i="1" dirty="0">
                <a:solidFill>
                  <a:srgbClr val="00FF00"/>
                </a:solidFill>
                <a:latin typeface="Candara" panose="020E0502030303020204" pitchFamily="34" charset="0"/>
              </a:rPr>
              <a:t>sphincter </a:t>
            </a:r>
            <a:r>
              <a:rPr lang="en-GB" sz="2000" b="1" i="1" dirty="0" err="1">
                <a:solidFill>
                  <a:srgbClr val="00FF00"/>
                </a:solidFill>
                <a:latin typeface="Candara" panose="020E0502030303020204" pitchFamily="34" charset="0"/>
              </a:rPr>
              <a:t>pupillae</a:t>
            </a:r>
            <a:r>
              <a:rPr lang="en-GB" sz="2000" b="1" i="1" dirty="0">
                <a:solidFill>
                  <a:srgbClr val="00FF00"/>
                </a:solidFill>
                <a:latin typeface="Candara" panose="020E0502030303020204" pitchFamily="34" charset="0"/>
              </a:rPr>
              <a:t> </a:t>
            </a:r>
            <a:r>
              <a:rPr lang="en-GB" sz="2000" b="1" i="1" dirty="0">
                <a:latin typeface="Candara" panose="020E0502030303020204" pitchFamily="34" charset="0"/>
              </a:rPr>
              <a:t>and </a:t>
            </a:r>
            <a:r>
              <a:rPr lang="en-GB" sz="2000" b="1" i="1" dirty="0">
                <a:solidFill>
                  <a:srgbClr val="00FF00"/>
                </a:solidFill>
                <a:latin typeface="Candara" panose="020E0502030303020204" pitchFamily="34" charset="0"/>
              </a:rPr>
              <a:t>the ciliary muscle.</a:t>
            </a:r>
          </a:p>
          <a:p>
            <a:pPr>
              <a:buFont typeface="Wingdings" pitchFamily="2" charset="2"/>
              <a:buChar char="ü"/>
            </a:pPr>
            <a:endParaRPr lang="en-GB" sz="20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 A number of </a:t>
            </a:r>
            <a:r>
              <a:rPr lang="en-GB" sz="20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sympathetic fibers </a:t>
            </a:r>
            <a:r>
              <a:rPr lang="en-GB" sz="2000" b="1" i="1" dirty="0">
                <a:latin typeface="Candara" panose="020E0502030303020204" pitchFamily="34" charset="0"/>
              </a:rPr>
              <a:t>pass from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internal carotid plexus </a:t>
            </a:r>
            <a:r>
              <a:rPr lang="en-GB" sz="2000" b="1" i="1" dirty="0">
                <a:latin typeface="Candara" panose="020E0502030303020204" pitchFamily="34" charset="0"/>
              </a:rPr>
              <a:t>into the orbit and run through the ganglion without interruption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0"/>
            <a:ext cx="3653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Nerves of the Orbit </a:t>
            </a:r>
          </a:p>
        </p:txBody>
      </p:sp>
      <p:pic>
        <p:nvPicPr>
          <p:cNvPr id="25602" name="Picture 2" descr="http://classconnection.s3.amazonaws.com/33/flashcards/602033/jpg/cn_iii_-_ciliary_ganglion_(edit)1315978373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5005" y="2327433"/>
            <a:ext cx="4506595" cy="35814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200" y="10668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is a parasympathetic ganglion about the size of a pinhead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 situated in the posterior part of the orbit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11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"/>
            <a:ext cx="4088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Blood Vessels of the Orbit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5334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Ophthalmic Artery </a:t>
            </a:r>
          </a:p>
          <a:p>
            <a:pPr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is a branch of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internal carotid artery </a:t>
            </a:r>
            <a:r>
              <a:rPr lang="en-GB" sz="2400" b="1" i="1" dirty="0">
                <a:latin typeface="Candara" panose="020E0502030303020204" pitchFamily="34" charset="0"/>
              </a:rPr>
              <a:t>after that vessel emerges from the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cavernous sinus</a:t>
            </a:r>
            <a:r>
              <a:rPr lang="en-GB" sz="2400" b="1" i="1" dirty="0">
                <a:latin typeface="Candara" panose="020E0502030303020204" pitchFamily="34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It enters the orbit through the optic canal with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optic nerve</a:t>
            </a:r>
            <a:r>
              <a:rPr lang="en-GB" sz="2400" b="1" i="1" dirty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27650" name="Picture 2" descr="http://www.retinareference.com/anatomy/arter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103060"/>
            <a:ext cx="5217305" cy="310316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5197" y="5288340"/>
            <a:ext cx="8993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It runs forward and crosses the optic nerve to reach the medial wall of the orbit.</a:t>
            </a:r>
          </a:p>
          <a:p>
            <a:pPr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 It gives off numerous branches, which accompany the nerves in the orbital cavity.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451282"/>
            <a:ext cx="2667000" cy="365125"/>
          </a:xfrm>
        </p:spPr>
        <p:txBody>
          <a:bodyPr/>
          <a:lstStyle/>
          <a:p>
            <a:r>
              <a:rPr lang="en-US" b="1" i="1" dirty="0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12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10200" y="214312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71465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i="1" dirty="0">
                <a:latin typeface="Candara" panose="020E0502030303020204" pitchFamily="34" charset="0"/>
              </a:rPr>
              <a:t>■■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central artery of the retina </a:t>
            </a:r>
            <a:r>
              <a:rPr lang="en-GB" sz="2000" b="1" i="1" dirty="0">
                <a:latin typeface="Candara" panose="020E0502030303020204" pitchFamily="34" charset="0"/>
              </a:rPr>
              <a:t>is a small branch that pierces the meningeal sheaths of </a:t>
            </a:r>
            <a:r>
              <a:rPr lang="en-GB" sz="20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optic nerve </a:t>
            </a:r>
            <a:r>
              <a:rPr lang="en-GB" sz="2000" b="1" i="1" dirty="0">
                <a:latin typeface="Candara" panose="020E0502030303020204" pitchFamily="34" charset="0"/>
              </a:rPr>
              <a:t>to gain entrance to the nerve and enters the eyeball at the center of </a:t>
            </a:r>
            <a:r>
              <a:rPr lang="en-GB" sz="20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optic disc. </a:t>
            </a:r>
          </a:p>
          <a:p>
            <a:endParaRPr lang="en-GB" sz="2000" b="1" i="1" dirty="0">
              <a:latin typeface="Candara" panose="020E0502030303020204" pitchFamily="34" charset="0"/>
            </a:endParaRPr>
          </a:p>
          <a:p>
            <a:r>
              <a:rPr lang="en-GB" sz="2000" b="1" i="1" dirty="0">
                <a:latin typeface="Candara" panose="020E0502030303020204" pitchFamily="34" charset="0"/>
              </a:rPr>
              <a:t>■■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muscular branches 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■■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ciliary arteries </a:t>
            </a:r>
            <a:r>
              <a:rPr lang="en-GB" sz="2000" b="1" i="1" dirty="0">
                <a:latin typeface="Candara" panose="020E0502030303020204" pitchFamily="34" charset="0"/>
              </a:rPr>
              <a:t>can be divided into 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anterior </a:t>
            </a:r>
            <a:r>
              <a:rPr lang="en-GB" sz="2000" b="1" i="1" dirty="0">
                <a:latin typeface="Candara" panose="020E0502030303020204" pitchFamily="34" charset="0"/>
              </a:rPr>
              <a:t>and 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posterior groups</a:t>
            </a:r>
            <a:r>
              <a:rPr lang="en-GB" sz="2000" b="1" i="1" dirty="0">
                <a:latin typeface="Candara" panose="020E0502030303020204" pitchFamily="34" charset="0"/>
              </a:rPr>
              <a:t>. The former group enters the eyeball near the corneoscleral junction; the latter group enters near the optic nerve. 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■■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lacrimal artery </a:t>
            </a:r>
            <a:r>
              <a:rPr lang="en-GB" sz="2000" b="1" i="1" dirty="0">
                <a:latin typeface="Candara" panose="020E0502030303020204" pitchFamily="34" charset="0"/>
              </a:rPr>
              <a:t>to the </a:t>
            </a:r>
            <a:r>
              <a:rPr lang="en-GB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lacrimal gland 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■■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supratrochlear and supraorbital arteries</a:t>
            </a:r>
            <a:r>
              <a:rPr lang="en-GB" sz="2000" b="1" i="1" dirty="0">
                <a:latin typeface="Candara" panose="020E0502030303020204" pitchFamily="34" charset="0"/>
              </a:rPr>
              <a:t> are distributed to the skin of the forehead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5622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Branches of the Ophthalmic Artery </a:t>
            </a:r>
          </a:p>
        </p:txBody>
      </p:sp>
      <p:pic>
        <p:nvPicPr>
          <p:cNvPr id="26626" name="Picture 2" descr="https://classconnection.s3.amazonaws.com/167/flashcards/1546167/png/screen_shot_2012-05-09_at_113918_pm13365635701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6362"/>
            <a:ext cx="4341628" cy="433387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13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334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superior ophthalmic vein </a:t>
            </a:r>
            <a:r>
              <a:rPr lang="en-GB" sz="2400" b="1" i="1" dirty="0">
                <a:latin typeface="Candara" panose="020E0502030303020204" pitchFamily="34" charset="0"/>
              </a:rPr>
              <a:t>communicates in front with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facial vein</a:t>
            </a:r>
            <a:endParaRPr lang="en-GB" sz="24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inferior ophthalmic vein </a:t>
            </a:r>
            <a:r>
              <a:rPr lang="en-GB" sz="2400" b="1" i="1" dirty="0">
                <a:latin typeface="Candara" panose="020E0502030303020204" pitchFamily="34" charset="0"/>
              </a:rPr>
              <a:t>communicates through the inferior orbital fissure with the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pterygoid venous plexus</a:t>
            </a:r>
            <a:r>
              <a:rPr lang="en-GB" sz="2400" b="1" i="1" dirty="0">
                <a:latin typeface="Candara" panose="020E0502030303020204" pitchFamily="34" charset="0"/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latin typeface="Candara" panose="020E0502030303020204" pitchFamily="34" charset="0"/>
              </a:rPr>
              <a:t>Both veins pass  backward through the superior orbital fissure and drain into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 cavernous sinus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76200"/>
            <a:ext cx="2952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Ophthalmic Veins </a:t>
            </a:r>
          </a:p>
        </p:txBody>
      </p:sp>
      <p:pic>
        <p:nvPicPr>
          <p:cNvPr id="29698" name="Picture 2" descr="http://www.aao.org/image.axd?id=0919b8e8-9524-4dc3-990b-5dd578a086a1&amp;t=63565424603020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899587"/>
            <a:ext cx="5867400" cy="380827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6161459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14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457200" y="5952822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4825"/>
            <a:ext cx="1417376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Eyelids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657761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The superficial surface of the eyelids is covered by skin, and the deep surface is covered by a mucous membrane called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conjunctiva</a:t>
            </a:r>
            <a:r>
              <a:rPr lang="en-GB" sz="2000" b="1" i="1" dirty="0">
                <a:latin typeface="Candara" panose="020E0502030303020204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eyelashes </a:t>
            </a:r>
            <a:r>
              <a:rPr lang="en-GB" sz="2000" b="1" i="1" dirty="0">
                <a:latin typeface="Candara" panose="020E0502030303020204" pitchFamily="34" charset="0"/>
              </a:rPr>
              <a:t>are short, curved hairs on the free edges of the eyelids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They are arranged in double or triple rows at the mucocutaneous junction.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3293609"/>
            <a:ext cx="464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The ciliary glands 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(glands of Moll) </a:t>
            </a:r>
            <a:r>
              <a:rPr lang="en-GB" sz="2000" b="1" i="1" dirty="0">
                <a:latin typeface="Candara" panose="020E0502030303020204" pitchFamily="34" charset="0"/>
              </a:rPr>
              <a:t>are modified sweat glands that open separately </a:t>
            </a:r>
            <a:r>
              <a:rPr lang="en-GB" sz="2000" b="1" i="1" dirty="0">
                <a:solidFill>
                  <a:srgbClr val="C00000"/>
                </a:solidFill>
                <a:latin typeface="Candara" panose="020E0502030303020204" pitchFamily="34" charset="0"/>
              </a:rPr>
              <a:t>between adjacent lashes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4696361"/>
            <a:ext cx="426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tarsal glands </a:t>
            </a:r>
            <a:r>
              <a:rPr lang="en-GB" sz="2000" b="1" i="1" dirty="0">
                <a:latin typeface="Candara" panose="020E0502030303020204" pitchFamily="34" charset="0"/>
              </a:rPr>
              <a:t>are long, modified sebaceous glands that pour their oily secretion onto the margin of the lid; </a:t>
            </a:r>
            <a:r>
              <a:rPr lang="en-GB" sz="20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their openings lie behind the eyelashes</a:t>
            </a:r>
          </a:p>
        </p:txBody>
      </p:sp>
      <p:pic>
        <p:nvPicPr>
          <p:cNvPr id="30724" name="Picture 4" descr="http://pocketdentistry.com/wp-content/uploads/285/B9781455705542000101_f010-003-97814557055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65344"/>
            <a:ext cx="3276600" cy="448785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2400" y="22639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The sebaceous glands 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(glands of </a:t>
            </a:r>
            <a:r>
              <a:rPr lang="en-GB" sz="20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Zeis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) </a:t>
            </a:r>
            <a:r>
              <a:rPr lang="en-GB" sz="2000" b="1" i="1" dirty="0">
                <a:latin typeface="Candara" panose="020E0502030303020204" pitchFamily="34" charset="0"/>
              </a:rPr>
              <a:t>open directly </a:t>
            </a:r>
            <a:r>
              <a:rPr lang="en-GB" sz="2000" b="1" i="1" dirty="0">
                <a:solidFill>
                  <a:srgbClr val="C00000"/>
                </a:solidFill>
                <a:latin typeface="Candara" panose="020E0502030303020204" pitchFamily="34" charset="0"/>
              </a:rPr>
              <a:t>into the eyelash follicles</a:t>
            </a:r>
            <a:r>
              <a:rPr lang="en-GB" sz="2000" b="1" i="1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15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pic>
        <p:nvPicPr>
          <p:cNvPr id="17410" name="Picture 2" descr="صورة ذات صل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09800" cy="3260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84537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The more rounded medial angle is separated from the eyeball by a small space,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lacus lacrimalis</a:t>
            </a:r>
            <a:r>
              <a:rPr lang="en-GB" sz="2400" b="1" i="1" dirty="0">
                <a:latin typeface="Candara" panose="020E0502030303020204" pitchFamily="34" charset="0"/>
              </a:rPr>
              <a:t>, in the center of which is a small, </a:t>
            </a:r>
            <a:r>
              <a:rPr lang="en-GB" sz="2400" b="1" i="1" dirty="0">
                <a:solidFill>
                  <a:srgbClr val="CC0099"/>
                </a:solidFill>
                <a:latin typeface="Candara" panose="020E0502030303020204" pitchFamily="34" charset="0"/>
              </a:rPr>
              <a:t>reddish yellow elevation</a:t>
            </a:r>
            <a:r>
              <a:rPr lang="en-GB" sz="2400" b="1" i="1" dirty="0">
                <a:latin typeface="Candara" panose="020E0502030303020204" pitchFamily="34" charset="0"/>
              </a:rPr>
              <a:t>,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caruncula lacrimalis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755683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A reddish semilunar fold, called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plica semilunaris</a:t>
            </a:r>
            <a:r>
              <a:rPr lang="en-GB" sz="2400" b="1" i="1" dirty="0">
                <a:latin typeface="Candara" panose="020E0502030303020204" pitchFamily="34" charset="0"/>
              </a:rPr>
              <a:t>, lies on the lateral side of the caruncle. 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/>
          <a:srcRect l="25183" t="44792" r="27379" b="12500"/>
          <a:stretch>
            <a:fillRect/>
          </a:stretch>
        </p:blipFill>
        <p:spPr bwMode="auto">
          <a:xfrm>
            <a:off x="381000" y="2696162"/>
            <a:ext cx="7620000" cy="385703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400800" y="228867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153399" y="137973"/>
            <a:ext cx="466725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16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562600" y="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24825"/>
            <a:ext cx="1265090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Eyelids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05600" y="1682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43600" y="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920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17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651808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Near the medial angle of the eye a small elevation,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papilla lacrimalis</a:t>
            </a:r>
            <a:r>
              <a:rPr lang="en-GB" sz="2400" b="1" i="1" dirty="0">
                <a:latin typeface="Candara" panose="020E0502030303020204" pitchFamily="34" charset="0"/>
              </a:rPr>
              <a:t>, is present.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On the summit of the papilla is a small hole, </a:t>
            </a: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the punctum lacrimale</a:t>
            </a:r>
            <a:r>
              <a:rPr lang="en-GB" sz="2400" b="1" i="1" dirty="0">
                <a:latin typeface="Candara" panose="020E0502030303020204" pitchFamily="34" charset="0"/>
              </a:rPr>
              <a:t>, which leads into the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canaliculus lacrimalis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The papilla lacrimalis projects into </a:t>
            </a: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the lacus</a:t>
            </a:r>
            <a:r>
              <a:rPr lang="en-GB" sz="2400" b="1" i="1" dirty="0">
                <a:latin typeface="Candara" panose="020E0502030303020204" pitchFamily="34" charset="0"/>
              </a:rPr>
              <a:t>, and </a:t>
            </a: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the punctum </a:t>
            </a:r>
            <a:r>
              <a:rPr lang="en-GB" sz="2400" b="1" i="1" dirty="0"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canaliculus</a:t>
            </a:r>
            <a:r>
              <a:rPr lang="en-GB" sz="2400" b="1" i="1" dirty="0">
                <a:latin typeface="Candara" panose="020E0502030303020204" pitchFamily="34" charset="0"/>
              </a:rPr>
              <a:t> carry tears down into the nose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02539"/>
            <a:ext cx="7544170" cy="38690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86380"/>
            <a:ext cx="1265090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Eyelids</a:t>
            </a:r>
          </a:p>
        </p:txBody>
      </p:sp>
    </p:spTree>
    <p:extLst>
      <p:ext uri="{BB962C8B-B14F-4D97-AF65-F5344CB8AC3E}">
        <p14:creationId xmlns:p14="http://schemas.microsoft.com/office/powerpoint/2010/main" val="320190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609600"/>
            <a:ext cx="4114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conjunctiva</a:t>
            </a:r>
            <a:r>
              <a:rPr lang="en-GB" sz="2400" b="1" i="1" dirty="0"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is a thin mucous membrane that lines the eyelids and is reflected at the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superior</a:t>
            </a:r>
            <a:r>
              <a:rPr lang="en-GB" sz="2400" b="1" i="1" dirty="0">
                <a:latin typeface="Candara" panose="020E0502030303020204" pitchFamily="34" charset="0"/>
              </a:rPr>
              <a:t> and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inferior fornices </a:t>
            </a:r>
            <a:r>
              <a:rPr lang="en-GB" sz="2400" b="1" i="1" dirty="0">
                <a:latin typeface="Candara" panose="020E0502030303020204" pitchFamily="34" charset="0"/>
              </a:rPr>
              <a:t>onto the anterior surface of the eyeball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Its epithelium is continuous with that of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cornea</a:t>
            </a:r>
            <a:r>
              <a:rPr lang="en-GB" sz="2400" b="1" i="1" dirty="0">
                <a:latin typeface="Candara" panose="020E0502030303020204" pitchFamily="34" charset="0"/>
              </a:rPr>
              <a:t>.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The upper lateral part of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superior fornix </a:t>
            </a:r>
            <a:r>
              <a:rPr lang="en-GB" sz="2400" b="1" i="1" dirty="0">
                <a:latin typeface="Candara" panose="020E0502030303020204" pitchFamily="34" charset="0"/>
              </a:rPr>
              <a:t>is pierced by </a:t>
            </a: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the ducts of the lacrimal gland </a:t>
            </a:r>
          </a:p>
        </p:txBody>
      </p:sp>
      <p:pic>
        <p:nvPicPr>
          <p:cNvPr id="1028" name="Picture 4" descr="https://www.pharmqd.com/courses/109658/fi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457200"/>
            <a:ext cx="4724400" cy="402417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18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4825"/>
            <a:ext cx="1370888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Eyelids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CEF5B-3E1A-481A-ABE4-B94FEDEE088C}"/>
              </a:ext>
            </a:extLst>
          </p:cNvPr>
          <p:cNvSpPr txBox="1"/>
          <p:nvPr/>
        </p:nvSpPr>
        <p:spPr>
          <a:xfrm>
            <a:off x="123219" y="5493603"/>
            <a:ext cx="90207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conjunctiva thus forms a potential space,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conjunctival sac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is open at the palpebral fissure.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971800"/>
            <a:ext cx="220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The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tarsal glands </a:t>
            </a:r>
            <a:r>
              <a:rPr lang="en-GB" sz="2400" b="1" i="1" dirty="0">
                <a:latin typeface="Candara" panose="020E0502030303020204" pitchFamily="34" charset="0"/>
              </a:rPr>
              <a:t>are embedded in the posterior surface of the tarsal plates.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65776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The framework of the eyelids is formed by a fibrous sheet,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orbital septum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This is attached to the periosteum at the orbital margins.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The orbital septum is thickened at the margins of the lids to form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superior </a:t>
            </a:r>
            <a:r>
              <a:rPr lang="en-GB" sz="2400" b="1" i="1" dirty="0"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inferior tarsal plates</a:t>
            </a:r>
            <a:r>
              <a:rPr lang="en-GB" sz="2400" b="1" i="1" dirty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31040" t="28125" r="15666" b="15625"/>
          <a:stretch>
            <a:fillRect/>
          </a:stretch>
        </p:blipFill>
        <p:spPr bwMode="auto">
          <a:xfrm>
            <a:off x="2743200" y="2693877"/>
            <a:ext cx="6248400" cy="370784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19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01025"/>
            <a:ext cx="1370888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Eyelids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4825"/>
            <a:ext cx="3446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Orbital Region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58366" y="2021733"/>
            <a:ext cx="4038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orbits </a:t>
            </a:r>
            <a:r>
              <a:rPr lang="en-GB" sz="2400" i="1" dirty="0">
                <a:latin typeface="Candara" panose="020E0502030303020204" pitchFamily="34" charset="0"/>
              </a:rPr>
              <a:t>are a pair </a:t>
            </a:r>
            <a:r>
              <a:rPr lang="en-GB" sz="2400" b="1" i="1" dirty="0">
                <a:latin typeface="Candara" panose="020E0502030303020204" pitchFamily="34" charset="0"/>
              </a:rPr>
              <a:t>of bony cavities </a:t>
            </a:r>
            <a:r>
              <a:rPr lang="en-GB" sz="2400" i="1" dirty="0">
                <a:latin typeface="Candara" panose="020E0502030303020204" pitchFamily="34" charset="0"/>
              </a:rPr>
              <a:t>that contain the 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eyeballs</a:t>
            </a:r>
            <a:r>
              <a:rPr lang="en-GB" sz="2400" i="1" dirty="0">
                <a:latin typeface="Candara" panose="020E0502030303020204" pitchFamily="34" charset="0"/>
              </a:rPr>
              <a:t>; their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associated muscles</a:t>
            </a:r>
            <a:r>
              <a:rPr lang="en-GB" sz="2400" i="1" dirty="0">
                <a:latin typeface="Candara" panose="020E0502030303020204" pitchFamily="34" charset="0"/>
              </a:rPr>
              <a:t>, </a:t>
            </a:r>
            <a:r>
              <a:rPr lang="en-GB" sz="2400" b="1" i="1" dirty="0">
                <a:latin typeface="Candara" panose="020E0502030303020204" pitchFamily="34" charset="0"/>
              </a:rPr>
              <a:t>nerves,</a:t>
            </a:r>
            <a:r>
              <a:rPr lang="en-GB" sz="2400" i="1" dirty="0">
                <a:latin typeface="Candara" panose="020E0502030303020204" pitchFamily="34" charset="0"/>
              </a:rPr>
              <a:t> </a:t>
            </a:r>
            <a:r>
              <a:rPr lang="en-GB" sz="2400" b="1" i="1" dirty="0">
                <a:latin typeface="Candara" panose="020E0502030303020204" pitchFamily="34" charset="0"/>
              </a:rPr>
              <a:t>vessels</a:t>
            </a:r>
            <a:r>
              <a:rPr lang="en-GB" sz="2400" i="1" dirty="0">
                <a:latin typeface="Candara" panose="020E0502030303020204" pitchFamily="34" charset="0"/>
              </a:rPr>
              <a:t>, and </a:t>
            </a:r>
            <a:r>
              <a:rPr lang="en-GB" sz="2400" b="1" i="1" dirty="0">
                <a:latin typeface="Candara" panose="020E0502030303020204" pitchFamily="34" charset="0"/>
              </a:rPr>
              <a:t>fat</a:t>
            </a:r>
            <a:r>
              <a:rPr lang="en-GB" sz="2400" i="1" dirty="0">
                <a:latin typeface="Candara" panose="020E0502030303020204" pitchFamily="34" charset="0"/>
              </a:rPr>
              <a:t>; and most of </a:t>
            </a:r>
            <a:r>
              <a:rPr lang="en-GB" sz="2400" b="1" i="1" dirty="0">
                <a:latin typeface="Candara" panose="020E0502030303020204" pitchFamily="34" charset="0"/>
              </a:rPr>
              <a:t>the lacrimal apparatus</a:t>
            </a:r>
            <a:r>
              <a:rPr lang="en-GB" sz="2400" i="1" dirty="0">
                <a:latin typeface="Candara" panose="020E0502030303020204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orbital opening </a:t>
            </a:r>
            <a:r>
              <a:rPr lang="en-GB" sz="2400" i="1" dirty="0">
                <a:latin typeface="Candara" panose="020E0502030303020204" pitchFamily="34" charset="0"/>
              </a:rPr>
              <a:t>is guarded by two thin, movable folds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, the eyelids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797" t="33333" r="32064" b="15625"/>
          <a:stretch>
            <a:fillRect/>
          </a:stretch>
        </p:blipFill>
        <p:spPr bwMode="auto">
          <a:xfrm>
            <a:off x="4046374" y="2133601"/>
            <a:ext cx="4945225" cy="40386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4306" y="635633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orbital region </a:t>
            </a:r>
            <a:r>
              <a:rPr lang="en-GB" sz="2400" i="1" dirty="0">
                <a:latin typeface="Candara" panose="020E0502030303020204" pitchFamily="34" charset="0"/>
              </a:rPr>
              <a:t>is the area of the face overlying </a:t>
            </a:r>
            <a:r>
              <a:rPr lang="en-GB" sz="2400" b="1" i="1" dirty="0">
                <a:latin typeface="Candara" panose="020E0502030303020204" pitchFamily="34" charset="0"/>
              </a:rPr>
              <a:t>the orbit </a:t>
            </a:r>
            <a:r>
              <a:rPr lang="en-GB" sz="2400" i="1" dirty="0"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latin typeface="Candara" panose="020E0502030303020204" pitchFamily="34" charset="0"/>
              </a:rPr>
              <a:t>eyeball</a:t>
            </a:r>
            <a:r>
              <a:rPr lang="en-GB" sz="2400" i="1" dirty="0">
                <a:latin typeface="Candara" panose="020E0502030303020204" pitchFamily="34" charset="0"/>
              </a:rPr>
              <a:t> and includes </a:t>
            </a:r>
            <a:r>
              <a:rPr lang="en-GB" sz="2400" b="1" i="1" dirty="0">
                <a:latin typeface="Candara" panose="020E0502030303020204" pitchFamily="34" charset="0"/>
              </a:rPr>
              <a:t>the upper and lower eyelids </a:t>
            </a:r>
            <a:r>
              <a:rPr lang="en-GB" sz="2400" i="1" dirty="0"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latin typeface="Candara" panose="020E0502030303020204" pitchFamily="34" charset="0"/>
              </a:rPr>
              <a:t>lacrimal apparatus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609600" y="61722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Beneath the eyelid is a groove,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000" b="1" i="1" dirty="0" err="1">
                <a:solidFill>
                  <a:srgbClr val="FF0000"/>
                </a:solidFill>
                <a:latin typeface="Candara" pitchFamily="34" charset="0"/>
              </a:rPr>
              <a:t>subtarsal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 sulcus</a:t>
            </a:r>
            <a:r>
              <a:rPr lang="en-GB" sz="2000" b="1" i="1" dirty="0">
                <a:latin typeface="Candara" pitchFamily="34" charset="0"/>
              </a:rPr>
              <a:t>, which runs close to and parallel with the margin of the lid.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itchFamily="34" charset="0"/>
              </a:rPr>
              <a:t>The sulcus tends to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trap small foreign particles introduced into the conjunctival sac </a:t>
            </a:r>
            <a:r>
              <a:rPr lang="en-GB" sz="2000" b="1" i="1" dirty="0">
                <a:latin typeface="Candara" pitchFamily="34" charset="0"/>
              </a:rPr>
              <a:t>and is thus clinically important. </a:t>
            </a:r>
          </a:p>
        </p:txBody>
      </p:sp>
      <p:sp>
        <p:nvSpPr>
          <p:cNvPr id="2050" name="AutoShape 2" descr="data:image/jpeg;base64,/9j/4AAQSkZJRgABAQAAAQABAAD/2wCEAAkGBxQTEhQUEhQUFBIUFxcZGBQWFRcWFRoaGhwWFxUWFhcZHisgGBolHBYXIzEhJiksLi4uGh8zODQsNygtLiwBCgoKDg0OGxAQGzYlHyUsLCwsLDYsLSwvLCwsLCwrMCwsLDA0Ly83LCwsLCwsLCwsLCwsLCwtLCwrNCwsLCwsNP/AABEIALcBEwMBIgACEQEDEQH/xAAbAAEAAgMBAQAAAAAAAAAAAAAAAQUDBAYCB//EAEAQAAICAQMCBAQEAgcGBwEAAAECAxEABBIhBTETIkFRBjJhcSNCgZEUUiQzYnKCobEHFUNjkvAWU4OiwdHhRP/EABkBAQEBAQEBAAAAAAAAAAAAAAACAwEEBf/EACoRAQEAAgEDAgUDBQAAAAAAAAABAhEDITFBElEEIrHR8GFxkQUjMlKB/9oADAMBAAIRAxEAPwD7jjGRgMYyh1PWpEklVowURgFfcVUKVQjcdp/MWHH0GBfYzmZPiZwRcBUEX52IPLNGoJ20htCTfAUg33rInxA5SOTw/K7kbTatW1WUDg29mq4v6YHRYzml+KGKsw07kKm4gNbcqzBACvzgjawsbTY5y30vUN0PilGHBOxfxCaJHl2/PdWK7gjA3sZVab4j0zkL4oR27RzBoJD9o5QrentlmXHuOcD1k55DZOBOMjGBOMYwGMYwGMZGBOMjJwGMYwGMYwGMYwGMYwGMYwGMYwGMYwIxjGAJyNwys6zoppNvgy+HQa+SOSUIah83Csu08ee+4AyuHQp1J2zGt4ai7ktw24bjZjJDVuX79wMDpLxec7L0jUmvxh5RQ8z2bNt5u6nadoPPa/WgXo2ppSdRb2m47mAO1QD29LBbbxfqRgdFgkZSazpmoaRmSakJNLucXYAXt8mwgnj57o1nnT9Jn8eOWSUMIyw28klSgTuexLDcfvXPfAupoVcbXVWU+jAEfsco+odI00W0geAXcKDCzxWzfKCIyFs1XPHp65v9Rj1NhtO8RocwyqQrd+0q8xntztccdsrepdRjeJ4tbHJpg4oufNEDwVdZ04WmAIL7DY7Zyzcdl0hdJOvyajePaaJWP2DRbK+5Bw2s1KctAJB6eBMpb7lZvDA/6jnrouraSIb/AOsQlHqqLL+da42uCrj6OPW80Oq/FUMLtEFeWVO6IBQNA7SxNXRBoWec81y13b6nhPWus7om2O8UyEMqzo8SORz4ZkZdlMLWwTRIOVXWOratY01OjcvCFuSOlZgK3bhZokVRUe5/TPH8cR93jdUoksCGoAbiWFDiu/esz9c6QFl/iFj8SMipVS1mX2lhdKc8cMgPI5HIKullcs0q+hf7RpCAuoRd9le4RiwJJtbOxQtcngWgsluOhi+N4dgaQGPzlXHmOxfMFckL+YhaHfzZUS/C0EqCSAq24Hbfhsh3gBiX2FjYUdywtVscDOO1fwVqI0Q+Z3i8LzFLAjhSeM7mFK53SHaSu8IFPJO3Nsb+rPKPq+l+KdK91KBRVRfdiyqwCAWW+cXX+nObGm+IdLIoZJ4mQgEMHG3zdhu7X9O+fJm6VKziICeSjCXVDIXiAj2bRez5trAsePOAFIBrf0vwVJIN8gSLx1Dzs43Tlymx0IWlAsK/PAbmm74yzs7Ex931OHqMTsVWRGYAEgMCQDdE0fWjmyGB7HOK+E+mQqpi0wYwgkmahsZu1K3AduOSorgkncTdv1B54XVdPGHRtgJIJANvZNG/RRfYXncbb3jlki/xnMS9V1pIAg22Fu0LV5qbkNR4VuKHzKee2bEXUtSI5XkjVRHG7DysCzBVYCt3AB3r/aoEUDlpX+M5XVdY1ignwfKqlt3hst7WvdRY7QUB8p5Gem6nrSQPCAWgfE8N7I8Sidm6x5APITZ3WCO2B1GM5mTq2tAB/hwxKk7ArDnaKG/dQO8+o7euZ36jqhHGwhBdvEDKFYdr8M0T5Ae5smuwvAv8nOXm61qrcRwXtqlMbggFqEhN80vPhgAn3GZZOoawc+COQvlCk0dpJBNg8tS7uyg2QaOB0eMooNbqfFRXjGxnYEhT5VobOboc3ZPeuB7XgwJxjGAxjGAxjGBGMHGAzBrNUI1tr5IAABJJPoAO+Z8x6jTq67XVWU+jAEfscCmT4phZiF3Fdqsr7TsbcZQApr/lP96zNo/iCOVkRN259poiioZHkF/ohH3zc/3ZDe7wo9wFXsW6tjV12tmP+I++TB02FCGSKNWHYhQCOCODXsT+5wK0fFWnoec+YWBsa65rirs7Tx34o1mRfiOGnJ3qIyQbQ3x4d0BzwZFFe95sS9FgZSvhIAeOFA4PccDMh6VBx+DHx/YX2A9vZVH6D2wPGk6vG6u1lVjBLF1KVRYE+b0BRh/hOZIOoQyfJLE/911b/Q5nj06re1Qt96AF8lua+rMf1PvmvqelQSf1kMT/AN6NW/1GBQfEPTBABNAWgjBPjGEgAKaPjeGwMbbT81re0kggrzp6rox3GSeBdRdEzad2ic12LQs+00Ksq5uvl9Mv5fhjTEUEaMf8mWWD7g+Ey2Oe3bKZ+l/iyaNp5liaPdHH+FIkkNCOWJvGRidpIBojh1+uTljL3VLpXeN0+Mh44GlYUTdnaTQG9JW3A8Dkr9by06d8XQSuqeZGfhS1UTdBeDYJ9LFH7kXU9V6BDptoedOeURo53bjuVWOYbRzyQKrg5X6LW6aCRWWCORl5V2knWh3tUeNgGAA5/wA8ws1fGmm+jsNf0gAtLDIdO/LMQA0LUDZliNA97LKVY0PNlV8Kdd1uqi8T+HgZQa3id493ANrG0bVwR3c9yLNZPxX1h/4ZkMMkbTClYPA4ZTW7ZT7jan+X1y202ug0GnjilkVXVASg8z2eWO0cgWas8ZcnXqzyy69HojXNYEemi9neV5q+8Sol/wDWPvjTfDKtzq5H1THurgJpx2sLAvlK+28uR75zPUv9pLEhdPGo3WFaS2sj02r37fkLn3Ayh6h1yaYssk0jkfMqEIifRgtIB9H830zmXLhj26ouT6zPr4YuHkjjodi6rwPYXlXN8Y6Nb/GD1XyK79/YqKOfP9DoDKFaJN4YfMo2xi+zCRgLFfy39stIvhplW3ZI1/NtF/8Avah/7cwy+M14bcfH65vs6b/xUspVNKu6VjX4oaNE/v2LLVyEHPa9oIOW/StC0YPiSvNI5tnbhb9o4x5Y0F0AOfcsec4jpngQsGjmMrRgqNoEu33pIUoH9M6jS9ZmYeTTSuf52KQp+odt4/6c24uf13WrDPj9M7rysZWwNq2Klxp41sblUySsR6gNSAH60ftlevRtQQd2obuxXa8g7hq3c8+Yqa7AChx39DJ0WLzmtR0TVMGH8QQGBHDyDk1uk4/mWx4fyrdjkZtafpEirIvisBI6tw7kgeKzyKrHld0ZC2K5F9zeBd4znF6Rqwu0agkEcks26/DZTRIPeRt1+m0AfTzL0bVMoucbwUO4NJRARkZRfKXubzjzHdZ5AwOlycwaGNljRXbe4VQzfzEDk5nwGTkYwJxjGAxjGAORk5GAzQ6p1RYNm8E+I4QVXF+ps9v/ALzfyGUHv6f93gc63xjCOQrsAge12t3V3AADWfkYE9ge+T/4sSr8NwPqUXmomIstQAEo5Nc9svV0yBiwVQxAUmhdAk19rZv3z14YqqFe1f8AfsMCn1HxGqxpJsbY8jxiyA1rvApf7TJQHfn9M1x8YRUrbHCMCQx2VxGshHzX2dRfaznQtGDwQCPqMgxD2H7e/fAo4vilDE02w7A20C1BvaS1liFFFWHfnjMCfGMe7Zsbdb3RFAI1NXqWpkO2vWva+hfTqatV4NjjseefvycqY+rhHCaqMQuSNsnzQPzwFlobXs/I+0n03d8De6P1FdREJVDKCSKar4JU9vtmj8TjaIJh80Woi9a8srCCS/ptl3fdRl0q0KAoe2VPxQR4Kgi90+mWvvPEMCOtdAh1NGUNaggMrbTRokH0Iseo9/c5y3VtF06BhGTNqJ27aeKRpJW4PDKhFKdrfMQO+Wnxj8MtqWWTxU8NF5jl/q1K2fEBo7TRomvQc58/03SGqSTT+GsGn/E/iE3Kg8IlwIyR9PYlgfZtzefOfN/j/wBXL07vXX9fJqNfHHOP4aPT0qaeCpdT6OBGwFKS6xKa4BVfpefqSrGSCgjJP9WD4spLfMJpT3cjlkXgCt23ua34dmZWlaKzLKWBmfdvqy0jK/dI3LIbHmYKvtZvtH0qOBTPMbcALuANrZoQQIPzkkA0O52rzeZ55yTacMbndRWHozgFzujRiEOxS80h5Hh7mosPTat9uwIOdD8O/CW+MMsKIquSn8Uk0jXd71ik2eGbAO4gnuR750vw90Cis86gSjmKLusAYEHtw0pttz/UgcWTY/EhiXTyPNYSJWe1d42BUGtrIQwPNce+a8fHNbynUskvRRajp8g1KQvqJWV4pJG2kRfKyIFQxAMg898m+BR75sr8PacFWMSu6/LJLc0gPuJJSzA/W8x6fp0sCHUNOgcxIZjqFDKoQEkCUEMqAs/LFqsnK7W9Ql1CIXjlTTEFnEIZ2k/lVlpZghHO1Y7PAJolTlnhcr8t1GmN923Jrw8nhxBpNhp3HESc0RuPDOK+VbI9dt50HSpSfKoAQDk+pOUnSDC5WKFowEFeGtKUUenhcFPsQM6mGEKKHbO8HBMMvVFcnJuaZMYyLz1sE4yCcnAYyAcA4E4yCcKff/v2wJxkXk4E4yMnAYxjAZGTkYDGMYDGMYDGMYDPE0QZSrAMrCiCAQR7EHvnvGBRDpcunF6RgYx//NKx2Ae0MnJi+im14AAXvmq/UP4nUaaLa8JjLTSxSgK9oNsaAXUg3Sbt6Fl/D7850+cjFoTrIJ5wFDyyFtOZLGxYqjjKsnKb9rtvXmpB7Vgafxf8JNM0sr6hfBO1is+7wo1WrC87QOLsiwTd58+188ioIo3KqWHkQFY6RlbxZIj8vm2gpVKH83m2qOh610yQuUkYTTKpeQoS5QDk27gA0KbcAGUUNsjEXS6boaFbmRJmKqC5kZHXc3yRIeU2jk9jYO43znj5sph81/Yyt1p0Pwn08bViiJpArTTWSzSEElAx52pZVe/IYnlRfT/DWgEzjUsoEMdjSp7itrag36nzKvstn8/FR0SAHS6XSJYfVB2kYWG8BCBJLY7blMSCufxQR8pz6BFGFUKoAVQAAOwA4AGXx4erL15eO33aXLWOo95x2u6nFJrZBO4WHSFVVWBEbTFVkaV2rb5FdAoJ4befQEdgTnz/AKXrWmHhoxHjSzamR0NHwHmk/hlBB4MiKvI/Kje4zXkvTXunGN6WX+NbcCG0kbWiqQyysp/rX28FA3yr6kbv5a3SuedT0yGRtzxRs/8AOUG8enDgbh++eP8AdoHyyTJ9pC/+Uu4f5ZlqNJbFlp+mRTRkTRpKt8B1DAVzYvsb9Rkz9FKxGOCWRLcNbSyPXptUliyrwPKDXfteYNFBqlX8OWF1H5ZYirX6/iRtXt+TNnU6jUiND4aCQvTBGMqhaYggt4ZNkKO3l3XyBm+PZle7Rk6RqjIP6QwUK1OGbg2m0lLpyQG78C89J0Gfat6lyygDl5KI3SMy3dgkMq7/AJgF4zDN1HWiN3aNFCqSRt8xO3kL5z8rWLo7qFDnNiTXazkrAvlJG1qBf+rHlbf5RbObI5CfWzTj1J0KRodjTsZNyMJCX4KIq8Ddx5gW+59+chOhzdzqJL3bgA8lKBZVPm84F8k/NQvMS6rW2TsDihQKCMWSqg14hI7lyLsKCO5Ayy6FqZpEY6iPw23cCq8tKeaZhYJI4Ncce+Bp6To06Ruh1DMW8Pby42hCC6Ag2A4vkcjca4Cgeo+iyLGFEx3mQO724LeQJyQ19wGq6NUe+XmMDmNR0PUCN6nd3qlG9gLKhWJtq5Pn5vbZA7DM8nRdQwb+ksrcBCC9AUiksu6mJ2sfoW45F50GMDnB8PzbywnZNx5AaRjtPhqyhma72IwDejFWrissuiaOWJCs0nisWsHzcClBA3EmtwJq/WsscYDGMYE4xjAZGTkYDGMYDGMYDGMYDGMYFb8R6kpp5NhqR6jQ/wBuQiND+jMD+mVHW9Nq0WLT6FFSFY1TxAyKVA8oUXyoCgfKpPtVc7/VfPqtNHR2p4k5PpagRxg/czMf8GUfVtd1KWZotNEYYwxHisq0VDbSxdr4K2QFQntz7TlfDsUfVukjRafwZJrfVMHle+BHD5zy3LbnZQxNWCeO96h06yeDFGGQzHw3YuWrcN89ceUIquAxP5APY5s63qX9Kd3l8Q6YBLpQ7JArCdig4BkkMi+g+X2yenweLK4T/jsIE2liEWULNq2VvpCi03Hnk9LrPl5/3fiZjO2M9/P7fn0cdp8LQBt+p27RNtWIdtsEdrCB9GtpPs49sv8APMaBQABQAAAHYAcADIlkCqWYgKoJJPAAHJJPoM+rJqaHOf7Qesfw+lKgsJdQwgjCC5Lfhig9WC7iPSwO2a3w30swxedVWSQhmRTaoAoSOJT6hI1VbHBIJFXmt4ySzjXarbGqhk0cbkbgjfPNs7+LJxSiyECjgswx1TUzTgLpw0cZrdIx8FmBI+Q0zpxf5ATxTL3zPKbq8V+B/lmpq9fFGdrON9X4agvIftGoLH9sqPhnpYeEfiSiIFxsQtEp87k+bc0pHN8ydm7Z0Gl0SRLtiRY170qhRfqTXc/U5Oo71YNFqdS9iGJYl/8AM1Btr9CIIzyDz8zoe3HtZ63SyPEqhxvG3cw3Rhq71tO5BfPB9K9c96D836f/ADm0XAoEiz2+vrx+gzXHsi91CnRJyRu1D7bNgO43eZCWsHy2gddo4FgjNWboGrpguqPIAB3PxS0p79wRfrus3zRzqUcEAg2DyCMnKcQBk1jGAxjGAxjGAxjGAxjGBOMYwGRk5GAzxLIFUsxAVQSSewA5JOe8x6iEOjI3yspU/Yij/rgYxro6vxEr33D2v39ucn+MTcFDqWY0ADZsqXHbtaqT+mVC/CcNuSzsXXaS2w0LY8ArRPnPe+OO3GZtB8OxxSCQNIzLtrcQflVkFmrPDt3Prgb/APHx3XiJf94d7qr7Xfp3w+vjFedOWCiiD5iQtcetsPteUWl+D0CBHkc0Rt2BVAVUEaLRBugByebHfN5PhyIMrKWBBQ0NtHZs23a2OY1PFXz74FxjNDV9Iikbc/iWa+WaVBx/ZRgP8swn4dg9RIR7NPOw/UF6OBpxTXqdbKoZzCsUAQerIh1BC32LDUxi/wCyPbKLQanXL4ms1TSJDFE7nTBUCuVQmo027wL9WbcSvajkppB/CSTJphLMXl8NFLcr4rpCTR5qMIT70cqOo6GWDSbpnjSeWRVRmVdsY88j7wDtrau2rNADzE2cxyym97XrUeOnxSw6YuTJHvaMSSgpbEbvEl2m9pLkKTW6r9gc6D/Z/oQOSteBGEr+WSfbqJwPelaBP8NZz3UdOjiGJP8AjBBKGA3KshV3txQsQeJwB7E987/4RjrSxubDTbpmvuDMxko/YMF/TPn/ANNky9XL/td9tX269/t7OZRc5zfxDJ480ekH9WAJtRXrHZEUJ9hI4JPusTj82dJnNdDYMJdQf+PIzWfSNPw4gPYbU3V7ux9c+rbpyNHqmlWScxRoi2obUSBQHZDfhwbhzTEEt/ZFfmsZerTeDBJIBexCQo4s1Sgeg5rMnw9DcXjEefUkzN7+cDw1P92MRp/hze1miWRGjkXcjgqw9weD25H3zGzdaStHo+m1EMEUSRREIqrvadrNUC20RHnv65syRas1UmmQeo8GSRv0bxVAP+E/reXEKDaK7ZDLl+EKuLpUzGzrJkr0ij06qe/ffG7cfRhm1qOjhkRDJIwR9xLHcW/sseOM39OOP1zLlzsmqvpHSfAZ23lt6oKI/kG2ySTyfpQ+55y0xjOhjGMBjGMBjGMBjGMBjGMCcYxgMHGDgRjGMBjGMBjGMBmLUybUZv5VJ/YXmXIYWKwOMUaj/d8C6baJniiG5mqgUBdgaNn/APT6ZR9V0zRSaHTGVpWTdKZpWaRvELxojDcS20b2UC+Aw59cx9aIili0U7CNNOrvFqt5UrCwYRKpB4nCpJGAfmC2NwLKNnSytMYF1ARp4ZoxHMrgu5KmaThQLTwvDv0Lc8EA54Pi5ceHO/pfpWu9qz4gdpNWYkCpNIJYY3ACqGdREkjuO5Cyk+9rtAs8/W4kAAA4AAAH0HAz5L0aSLwIirGSZ20883mtoljlTUbXA/qwGBTnkkkmzZz67lfAcU4uGYzx0/j8rnJLL1aHX9Q0el1Ei/MkMrD7qjEf5jKXqMfhaCRV4KacoPvs2j9brLH4xS9Bqx/yJfWuAhJ59OLzT6839FlPoFB/QEEn9s9WScVtp4KAUdlAA/TjPbx57RsmR8eB6gHlzy+RE3GCcDLEOBnvAxlpMYxgMYxgMYxgMYxgMYxgMnGMBjGMBjGMCMZDXXHfOUTW9R+UxJv2huNvAvay7r22SxK/SJr7iw6zGcuZuoj/AIYNoSSDHwxJ4FtxQAruBfrll0lNTTCc1uDEVt3IS70AeQaXYRxx25wLbI3enr7ZVDoQI/Em1Mp9zMyX9xFtX/LPS/D2mWysEe4/nPzn/wBT5v1vAtMo+p9epzBpVGo1XqgNRxf2tRILCDn5fmb0HcjSeKI+WXT60Hts3zyofSwY5GUg/WjzyBiOHUOvg6SAdPgvmVhF4lUOYIYyyhiPzSEEfyt6BpL08TM+jUiUFxJ1DUFQRI/lK6cA8AlQoK87Iwo7sDlj8E6CJYmdI1U+LLGPKLCwt/DhVPon4NgDiqy30Gij0sO2MbUQMxJNknlndz3ZibJJ7k5h+Fo2XR6ffw5iRnrtvYBnr6bmOBj+J9Hu0WrWMBWeCaioo7ijU3Hcg0ctYJNyqw7MAf3F4lj3KVPYgj9+Mr/hmXdpNMx7mGO/vtF4G11LSCWGSI9pEdD9mUqf9c5zTg6jQ7ezSQFD9H2lG/Zgf2zrM5fSgw6iaBvlcmeH0BVz+Mg55Ky2SeOJk+uTk7i3ela3xIY5P50VvrZAJB+t5stLlD08+DNLB2Ri00X2c3Mn1KysW+0qj0OT1/XGOIEMV3SwIWHcCSWNGr2NMecytXp0SnjPcXLDNSGQlQT3IF/tm7oxwTl49XK2MYxmiDGMYDGMYDGMYDGMYDJxjAYxjAYxjAYxjAjFYxgMYzzI9Ak9gCf2wPWM5xvi6PyhY5SxaNaIC0XcJtJJoN3NH9xmSL4shYgBXNixwoFAEsbLV5dpBHv2vAv8Zz6fFsJXdslCirJUCgwtDRNkGvS69azZX4hiJkADfhLIxNAgiI7ZNtHkg1+47XgZPidyNJPXzNGyr/efyL/mwyxjSgAOwFD9M5jWfE0D2kqPtDA15WNxyEeba1D8SMUQSDm/p+vh5UjEbgs7I24qNpVZGrhju/q/TjnvYrAusqfhc/0cL/5ck0f/AESyIB+wGW2VHw+Np1SVQTUuR/6ipMT+8hwLfKr4g6e0iK8VePCS0d8BvR4mP8rji/Q7Tzty1xgchqVGpiV4jtlQloyw5SQWrxyAc18yMPv9Mr9aw1Wmni5jlCMrIaLRyAWh9mG4KwbsRRy76909onbVQWfWeEC/FAAHiL6+Mqgf3lUKeykaOs0UepVJI3KuUuPURbb2MLHcFXQg3tII9RR5zDKarXG7b/R9X4kEUh43op/cXl9phSj7ZzvTdKIYo4lJKxqFBbuQBVn650kHyr9hlcfdOb3jGM1QYxjAYxjAYycYDGMYDGMYDGMYDGMYDGMYDIycYEYxjAwfwUdVsSqqtq1Xcjt2v0x/CJd7Fvg3tF2Ox7elDM+MDCNKn8i+v5R+b5v39ffA0iUQFUWNpoAeX2senJzNjA1NP02JFVVjUKt0KBqySeTzySTmv1TqEOnKtIKJDUwUWAvLC/rfYcn98s8wz6ZHouqsVurUEi+9X2wKjVfE0aOU2SN+JHECKrc8nhkcn0on7A+tDMGj69pw0jr4hMzqX4Xap2hF5ugCsd9z2ruQM04erwlEKaWMO2wBQitS7nLAUosKUHbjcy/rJ6zAqD+ix8lWCjZt4Eh3kheNuwA8cFq54sLzpvWkncrGDQDWTXps7V6ESA5Z5qdOhjCq0capvUN5VCnzAHmgPp+2beAzj1g/h53g7RPcsHsAT+NF3/K7bgOAFkUDhc7DKr4j6a00X4ZAniPiRE9t4BG1v7LAlT9G+mTljuadxuqr92Xuge41+1ftxnMaHVCVA6gi7BU/MrKSro3sysCp+oOdD0c+Q/c//GZcfStc50b2MYzdiYxk4DGMYDGMYDGMYDGMYDGMYDGMYDGMYDGMYDGMYEYxjAYxjAYxjAYxjAYxjAYxjAo9b0epmlioCQfiJ7uKCyD0B2ij70vtln0+AolHuecYyJJ6tq3002cYxlpMnGMBjGMBjGMBjGMBjGMBjGMBjGM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2" name="AutoShape 4" descr="data:image/jpeg;base64,/9j/4AAQSkZJRgABAQAAAQABAAD/2wCEAAkGBxQTEhQUEhQUFBIUFxcZGBQWFRcWFRoaGhwWFxUWFhcZHisgGBolHBYXIzEhJiksLi4uGh8zODQsNygtLiwBCgoKDg0OGxAQGzYlHyUsLCwsLDYsLSwvLCwsLCwrMCwsLDA0Ly83LCwsLCwsLCwsLCwsLCwtLCwrNCwsLCwsNP/AABEIALcBEwMBIgACEQEDEQH/xAAbAAEAAgMBAQAAAAAAAAAAAAAAAQUDBAYCB//EAEAQAAICAQMCBAQEAgcGBwEAAAECAxEABBIhBTETIkFRBjJhcSNCgZEUUiQzYnKCobEHFUNjkvAWU4OiwdHhRP/EABkBAQEBAQEBAAAAAAAAAAAAAAACAwEEBf/EACoRAQEAAgEDAgUDBQAAAAAAAAABAhEDITFBElEEIrHR8GFxkQUjMlKB/9oADAMBAAIRAxEAPwD7jjGRgMYyh1PWpEklVowURgFfcVUKVQjcdp/MWHH0GBfYzmZPiZwRcBUEX52IPLNGoJ20htCTfAUg33rInxA5SOTw/K7kbTatW1WUDg29mq4v6YHRYzml+KGKsw07kKm4gNbcqzBACvzgjawsbTY5y30vUN0PilGHBOxfxCaJHl2/PdWK7gjA3sZVab4j0zkL4oR27RzBoJD9o5QrentlmXHuOcD1k55DZOBOMjGBOMYwGMYwGMZGBOMjJwGMYwGMYwGMYwGMYwGMYwGMYwGMYwIxjGAJyNwys6zoppNvgy+HQa+SOSUIah83Csu08ee+4AyuHQp1J2zGt4ai7ktw24bjZjJDVuX79wMDpLxec7L0jUmvxh5RQ8z2bNt5u6nadoPPa/WgXo2ppSdRb2m47mAO1QD29LBbbxfqRgdFgkZSazpmoaRmSakJNLucXYAXt8mwgnj57o1nnT9Jn8eOWSUMIyw28klSgTuexLDcfvXPfAupoVcbXVWU+jAEfsco+odI00W0geAXcKDCzxWzfKCIyFs1XPHp65v9Rj1NhtO8RocwyqQrd+0q8xntztccdsrepdRjeJ4tbHJpg4oufNEDwVdZ04WmAIL7DY7Zyzcdl0hdJOvyajePaaJWP2DRbK+5Bw2s1KctAJB6eBMpb7lZvDA/6jnrouraSIb/AOsQlHqqLL+da42uCrj6OPW80Oq/FUMLtEFeWVO6IBQNA7SxNXRBoWec81y13b6nhPWus7om2O8UyEMqzo8SORz4ZkZdlMLWwTRIOVXWOratY01OjcvCFuSOlZgK3bhZokVRUe5/TPH8cR93jdUoksCGoAbiWFDiu/esz9c6QFl/iFj8SMipVS1mX2lhdKc8cMgPI5HIKullcs0q+hf7RpCAuoRd9le4RiwJJtbOxQtcngWgsluOhi+N4dgaQGPzlXHmOxfMFckL+YhaHfzZUS/C0EqCSAq24Hbfhsh3gBiX2FjYUdywtVscDOO1fwVqI0Q+Z3i8LzFLAjhSeM7mFK53SHaSu8IFPJO3Nsb+rPKPq+l+KdK91KBRVRfdiyqwCAWW+cXX+nObGm+IdLIoZJ4mQgEMHG3zdhu7X9O+fJm6VKziICeSjCXVDIXiAj2bRez5trAsePOAFIBrf0vwVJIN8gSLx1Dzs43Tlymx0IWlAsK/PAbmm74yzs7Ex931OHqMTsVWRGYAEgMCQDdE0fWjmyGB7HOK+E+mQqpi0wYwgkmahsZu1K3AduOSorgkncTdv1B54XVdPGHRtgJIJANvZNG/RRfYXncbb3jlki/xnMS9V1pIAg22Fu0LV5qbkNR4VuKHzKee2bEXUtSI5XkjVRHG7DysCzBVYCt3AB3r/aoEUDlpX+M5XVdY1ignwfKqlt3hst7WvdRY7QUB8p5Gem6nrSQPCAWgfE8N7I8Sidm6x5APITZ3WCO2B1GM5mTq2tAB/hwxKk7ArDnaKG/dQO8+o7euZ36jqhHGwhBdvEDKFYdr8M0T5Ae5smuwvAv8nOXm61qrcRwXtqlMbggFqEhN80vPhgAn3GZZOoawc+COQvlCk0dpJBNg8tS7uyg2QaOB0eMooNbqfFRXjGxnYEhT5VobOboc3ZPeuB7XgwJxjGAxjGAxjGBGMHGAzBrNUI1tr5IAABJJPoAO+Z8x6jTq67XVWU+jAEfscCmT4phZiF3Fdqsr7TsbcZQApr/lP96zNo/iCOVkRN259poiioZHkF/ohH3zc/3ZDe7wo9wFXsW6tjV12tmP+I++TB02FCGSKNWHYhQCOCODXsT+5wK0fFWnoec+YWBsa65rirs7Tx34o1mRfiOGnJ3qIyQbQ3x4d0BzwZFFe95sS9FgZSvhIAeOFA4PccDMh6VBx+DHx/YX2A9vZVH6D2wPGk6vG6u1lVjBLF1KVRYE+b0BRh/hOZIOoQyfJLE/911b/Q5nj06re1Qt96AF8lua+rMf1PvmvqelQSf1kMT/AN6NW/1GBQfEPTBABNAWgjBPjGEgAKaPjeGwMbbT81re0kggrzp6rox3GSeBdRdEzad2ic12LQs+00Ksq5uvl9Mv5fhjTEUEaMf8mWWD7g+Ey2Oe3bKZ+l/iyaNp5liaPdHH+FIkkNCOWJvGRidpIBojh1+uTljL3VLpXeN0+Mh44GlYUTdnaTQG9JW3A8Dkr9by06d8XQSuqeZGfhS1UTdBeDYJ9LFH7kXU9V6BDptoedOeURo53bjuVWOYbRzyQKrg5X6LW6aCRWWCORl5V2knWh3tUeNgGAA5/wA8ws1fGmm+jsNf0gAtLDIdO/LMQA0LUDZliNA97LKVY0PNlV8Kdd1uqi8T+HgZQa3id493ANrG0bVwR3c9yLNZPxX1h/4ZkMMkbTClYPA4ZTW7ZT7jan+X1y202ug0GnjilkVXVASg8z2eWO0cgWas8ZcnXqzyy69HojXNYEemi9neV5q+8Sol/wDWPvjTfDKtzq5H1THurgJpx2sLAvlK+28uR75zPUv9pLEhdPGo3WFaS2sj02r37fkLn3Ayh6h1yaYssk0jkfMqEIifRgtIB9H830zmXLhj26ouT6zPr4YuHkjjodi6rwPYXlXN8Y6Nb/GD1XyK79/YqKOfP9DoDKFaJN4YfMo2xi+zCRgLFfy39stIvhplW3ZI1/NtF/8Avah/7cwy+M14bcfH65vs6b/xUspVNKu6VjX4oaNE/v2LLVyEHPa9oIOW/StC0YPiSvNI5tnbhb9o4x5Y0F0AOfcsec4jpngQsGjmMrRgqNoEu33pIUoH9M6jS9ZmYeTTSuf52KQp+odt4/6c24uf13WrDPj9M7rysZWwNq2Klxp41sblUySsR6gNSAH60ftlevRtQQd2obuxXa8g7hq3c8+Yqa7AChx39DJ0WLzmtR0TVMGH8QQGBHDyDk1uk4/mWx4fyrdjkZtafpEirIvisBI6tw7kgeKzyKrHld0ZC2K5F9zeBd4znF6Rqwu0agkEcks26/DZTRIPeRt1+m0AfTzL0bVMoucbwUO4NJRARkZRfKXubzjzHdZ5AwOlycwaGNljRXbe4VQzfzEDk5nwGTkYwJxjGAxjGAORk5GAzQ6p1RYNm8E+I4QVXF+ps9v/ALzfyGUHv6f93gc63xjCOQrsAge12t3V3AADWfkYE9ge+T/4sSr8NwPqUXmomIstQAEo5Nc9svV0yBiwVQxAUmhdAk19rZv3z14YqqFe1f8AfsMCn1HxGqxpJsbY8jxiyA1rvApf7TJQHfn9M1x8YRUrbHCMCQx2VxGshHzX2dRfaznQtGDwQCPqMgxD2H7e/fAo4vilDE02w7A20C1BvaS1liFFFWHfnjMCfGMe7Zsbdb3RFAI1NXqWpkO2vWva+hfTqatV4NjjseefvycqY+rhHCaqMQuSNsnzQPzwFlobXs/I+0n03d8De6P1FdREJVDKCSKar4JU9vtmj8TjaIJh80Woi9a8srCCS/ptl3fdRl0q0KAoe2VPxQR4Kgi90+mWvvPEMCOtdAh1NGUNaggMrbTRokH0Iseo9/c5y3VtF06BhGTNqJ27aeKRpJW4PDKhFKdrfMQO+Wnxj8MtqWWTxU8NF5jl/q1K2fEBo7TRomvQc58/03SGqSTT+GsGn/E/iE3Kg8IlwIyR9PYlgfZtzefOfN/j/wBXL07vXX9fJqNfHHOP4aPT0qaeCpdT6OBGwFKS6xKa4BVfpefqSrGSCgjJP9WD4spLfMJpT3cjlkXgCt23ua34dmZWlaKzLKWBmfdvqy0jK/dI3LIbHmYKvtZvtH0qOBTPMbcALuANrZoQQIPzkkA0O52rzeZ55yTacMbndRWHozgFzujRiEOxS80h5Hh7mosPTat9uwIOdD8O/CW+MMsKIquSn8Uk0jXd71ik2eGbAO4gnuR750vw90Cis86gSjmKLusAYEHtw0pttz/UgcWTY/EhiXTyPNYSJWe1d42BUGtrIQwPNce+a8fHNbynUskvRRajp8g1KQvqJWV4pJG2kRfKyIFQxAMg898m+BR75sr8PacFWMSu6/LJLc0gPuJJSzA/W8x6fp0sCHUNOgcxIZjqFDKoQEkCUEMqAs/LFqsnK7W9Ql1CIXjlTTEFnEIZ2k/lVlpZghHO1Y7PAJolTlnhcr8t1GmN923Jrw8nhxBpNhp3HESc0RuPDOK+VbI9dt50HSpSfKoAQDk+pOUnSDC5WKFowEFeGtKUUenhcFPsQM6mGEKKHbO8HBMMvVFcnJuaZMYyLz1sE4yCcnAYyAcA4E4yCcKff/v2wJxkXk4E4yMnAYxjAZGTkYDGMYDGMYDGMYDPE0QZSrAMrCiCAQR7EHvnvGBRDpcunF6RgYx//NKx2Ae0MnJi+im14AAXvmq/UP4nUaaLa8JjLTSxSgK9oNsaAXUg3Sbt6Fl/D7850+cjFoTrIJ5wFDyyFtOZLGxYqjjKsnKb9rtvXmpB7Vgafxf8JNM0sr6hfBO1is+7wo1WrC87QOLsiwTd58+188ioIo3KqWHkQFY6RlbxZIj8vm2gpVKH83m2qOh610yQuUkYTTKpeQoS5QDk27gA0KbcAGUUNsjEXS6boaFbmRJmKqC5kZHXc3yRIeU2jk9jYO43znj5sph81/Yyt1p0Pwn08bViiJpArTTWSzSEElAx52pZVe/IYnlRfT/DWgEzjUsoEMdjSp7itrag36nzKvstn8/FR0SAHS6XSJYfVB2kYWG8BCBJLY7blMSCufxQR8pz6BFGFUKoAVQAAOwA4AGXx4erL15eO33aXLWOo95x2u6nFJrZBO4WHSFVVWBEbTFVkaV2rb5FdAoJ4befQEdgTnz/AKXrWmHhoxHjSzamR0NHwHmk/hlBB4MiKvI/Kje4zXkvTXunGN6WX+NbcCG0kbWiqQyysp/rX28FA3yr6kbv5a3SuedT0yGRtzxRs/8AOUG8enDgbh++eP8AdoHyyTJ9pC/+Uu4f5ZlqNJbFlp+mRTRkTRpKt8B1DAVzYvsb9Rkz9FKxGOCWRLcNbSyPXptUliyrwPKDXfteYNFBqlX8OWF1H5ZYirX6/iRtXt+TNnU6jUiND4aCQvTBGMqhaYggt4ZNkKO3l3XyBm+PZle7Rk6RqjIP6QwUK1OGbg2m0lLpyQG78C89J0Gfat6lyygDl5KI3SMy3dgkMq7/AJgF4zDN1HWiN3aNFCqSRt8xO3kL5z8rWLo7qFDnNiTXazkrAvlJG1qBf+rHlbf5RbObI5CfWzTj1J0KRodjTsZNyMJCX4KIq8Ddx5gW+59+chOhzdzqJL3bgA8lKBZVPm84F8k/NQvMS6rW2TsDihQKCMWSqg14hI7lyLsKCO5Ayy6FqZpEY6iPw23cCq8tKeaZhYJI4Ncce+Bp6To06Ruh1DMW8Pby42hCC6Ag2A4vkcjca4Cgeo+iyLGFEx3mQO724LeQJyQ19wGq6NUe+XmMDmNR0PUCN6nd3qlG9gLKhWJtq5Pn5vbZA7DM8nRdQwb+ksrcBCC9AUiksu6mJ2sfoW45F50GMDnB8PzbywnZNx5AaRjtPhqyhma72IwDejFWrissuiaOWJCs0nisWsHzcClBA3EmtwJq/WsscYDGMYE4xjAZGTkYDGMYDGMYDGMYDGMYFb8R6kpp5NhqR6jQ/wBuQiND+jMD+mVHW9Nq0WLT6FFSFY1TxAyKVA8oUXyoCgfKpPtVc7/VfPqtNHR2p4k5PpagRxg/czMf8GUfVtd1KWZotNEYYwxHisq0VDbSxdr4K2QFQntz7TlfDsUfVukjRafwZJrfVMHle+BHD5zy3LbnZQxNWCeO96h06yeDFGGQzHw3YuWrcN89ceUIquAxP5APY5s63qX9Kd3l8Q6YBLpQ7JArCdig4BkkMi+g+X2yenweLK4T/jsIE2liEWULNq2VvpCi03Hnk9LrPl5/3fiZjO2M9/P7fn0cdp8LQBt+p27RNtWIdtsEdrCB9GtpPs49sv8APMaBQABQAAAHYAcADIlkCqWYgKoJJPAAHJJPoM+rJqaHOf7Qesfw+lKgsJdQwgjCC5Lfhig9WC7iPSwO2a3w30swxedVWSQhmRTaoAoSOJT6hI1VbHBIJFXmt4ySzjXarbGqhk0cbkbgjfPNs7+LJxSiyECjgswx1TUzTgLpw0cZrdIx8FmBI+Q0zpxf5ATxTL3zPKbq8V+B/lmpq9fFGdrON9X4agvIftGoLH9sqPhnpYeEfiSiIFxsQtEp87k+bc0pHN8ydm7Z0Gl0SRLtiRY170qhRfqTXc/U5Oo71YNFqdS9iGJYl/8AM1Btr9CIIzyDz8zoe3HtZ63SyPEqhxvG3cw3Rhq71tO5BfPB9K9c96D836f/ADm0XAoEiz2+vrx+gzXHsi91CnRJyRu1D7bNgO43eZCWsHy2gddo4FgjNWboGrpguqPIAB3PxS0p79wRfrus3zRzqUcEAg2DyCMnKcQBk1jGAxjGAxjGAxjGAxjGBOMYwGRk5GAzxLIFUsxAVQSSewA5JOe8x6iEOjI3yspU/Yij/rgYxro6vxEr33D2v39ucn+MTcFDqWY0ADZsqXHbtaqT+mVC/CcNuSzsXXaS2w0LY8ArRPnPe+OO3GZtB8OxxSCQNIzLtrcQflVkFmrPDt3Prgb/APHx3XiJf94d7qr7Xfp3w+vjFedOWCiiD5iQtcetsPteUWl+D0CBHkc0Rt2BVAVUEaLRBugByebHfN5PhyIMrKWBBQ0NtHZs23a2OY1PFXz74FxjNDV9Iikbc/iWa+WaVBx/ZRgP8swn4dg9RIR7NPOw/UF6OBpxTXqdbKoZzCsUAQerIh1BC32LDUxi/wCyPbKLQanXL4ms1TSJDFE7nTBUCuVQmo027wL9WbcSvajkppB/CSTJphLMXl8NFLcr4rpCTR5qMIT70cqOo6GWDSbpnjSeWRVRmVdsY88j7wDtrau2rNADzE2cxyym97XrUeOnxSw6YuTJHvaMSSgpbEbvEl2m9pLkKTW6r9gc6D/Z/oQOSteBGEr+WSfbqJwPelaBP8NZz3UdOjiGJP8AjBBKGA3KshV3txQsQeJwB7E987/4RjrSxubDTbpmvuDMxko/YMF/TPn/ANNky9XL/td9tX269/t7OZRc5zfxDJ480ekH9WAJtRXrHZEUJ9hI4JPusTj82dJnNdDYMJdQf+PIzWfSNPw4gPYbU3V7ux9c+rbpyNHqmlWScxRoi2obUSBQHZDfhwbhzTEEt/ZFfmsZerTeDBJIBexCQo4s1Sgeg5rMnw9DcXjEefUkzN7+cDw1P92MRp/hze1miWRGjkXcjgqw9weD25H3zGzdaStHo+m1EMEUSRREIqrvadrNUC20RHnv65syRas1UmmQeo8GSRv0bxVAP+E/reXEKDaK7ZDLl+EKuLpUzGzrJkr0ij06qe/ffG7cfRhm1qOjhkRDJIwR9xLHcW/sseOM39OOP1zLlzsmqvpHSfAZ23lt6oKI/kG2ySTyfpQ+55y0xjOhjGMBjGMBjGMBjGMBjGMCcYxgMHGDgRjGMBjGMBjGMBmLUybUZv5VJ/YXmXIYWKwOMUaj/d8C6baJniiG5mqgUBdgaNn/APT6ZR9V0zRSaHTGVpWTdKZpWaRvELxojDcS20b2UC+Aw59cx9aIili0U7CNNOrvFqt5UrCwYRKpB4nCpJGAfmC2NwLKNnSytMYF1ARp4ZoxHMrgu5KmaThQLTwvDv0Lc8EA54Pi5ceHO/pfpWu9qz4gdpNWYkCpNIJYY3ACqGdREkjuO5Cyk+9rtAs8/W4kAAA4AAAH0HAz5L0aSLwIirGSZ20883mtoljlTUbXA/qwGBTnkkkmzZz67lfAcU4uGYzx0/j8rnJLL1aHX9Q0el1Ei/MkMrD7qjEf5jKXqMfhaCRV4KacoPvs2j9brLH4xS9Bqx/yJfWuAhJ59OLzT6839FlPoFB/QEEn9s9WScVtp4KAUdlAA/TjPbx57RsmR8eB6gHlzy+RE3GCcDLEOBnvAxlpMYxgMYxgMYxgMYxgMYxgMnGMBjGMBjGMCMZDXXHfOUTW9R+UxJv2huNvAvay7r22SxK/SJr7iw6zGcuZuoj/AIYNoSSDHwxJ4FtxQAruBfrll0lNTTCc1uDEVt3IS70AeQaXYRxx25wLbI3enr7ZVDoQI/Em1Mp9zMyX9xFtX/LPS/D2mWysEe4/nPzn/wBT5v1vAtMo+p9epzBpVGo1XqgNRxf2tRILCDn5fmb0HcjSeKI+WXT60Hts3zyofSwY5GUg/WjzyBiOHUOvg6SAdPgvmVhF4lUOYIYyyhiPzSEEfyt6BpL08TM+jUiUFxJ1DUFQRI/lK6cA8AlQoK87Iwo7sDlj8E6CJYmdI1U+LLGPKLCwt/DhVPon4NgDiqy30Gij0sO2MbUQMxJNknlndz3ZibJJ7k5h+Fo2XR6ffw5iRnrtvYBnr6bmOBj+J9Hu0WrWMBWeCaioo7ijU3Hcg0ctYJNyqw7MAf3F4lj3KVPYgj9+Mr/hmXdpNMx7mGO/vtF4G11LSCWGSI9pEdD9mUqf9c5zTg6jQ7ezSQFD9H2lG/Zgf2zrM5fSgw6iaBvlcmeH0BVz+Mg55Ky2SeOJk+uTk7i3ela3xIY5P50VvrZAJB+t5stLlD08+DNLB2Ri00X2c3Mn1KysW+0qj0OT1/XGOIEMV3SwIWHcCSWNGr2NMecytXp0SnjPcXLDNSGQlQT3IF/tm7oxwTl49XK2MYxmiDGMYDGMYDGMYDGMYDJxjAYxjAYxjAYxjAjFYxgMYzzI9Ak9gCf2wPWM5xvi6PyhY5SxaNaIC0XcJtJJoN3NH9xmSL4shYgBXNixwoFAEsbLV5dpBHv2vAv8Zz6fFsJXdslCirJUCgwtDRNkGvS69azZX4hiJkADfhLIxNAgiI7ZNtHkg1+47XgZPidyNJPXzNGyr/efyL/mwyxjSgAOwFD9M5jWfE0D2kqPtDA15WNxyEeba1D8SMUQSDm/p+vh5UjEbgs7I24qNpVZGrhju/q/TjnvYrAusqfhc/0cL/5ck0f/AESyIB+wGW2VHw+Np1SVQTUuR/6ipMT+8hwLfKr4g6e0iK8VePCS0d8BvR4mP8rji/Q7Tzty1xgchqVGpiV4jtlQloyw5SQWrxyAc18yMPv9Mr9aw1Wmni5jlCMrIaLRyAWh9mG4KwbsRRy76909onbVQWfWeEC/FAAHiL6+Mqgf3lUKeykaOs0UepVJI3KuUuPURbb2MLHcFXQg3tII9RR5zDKarXG7b/R9X4kEUh43op/cXl9phSj7ZzvTdKIYo4lJKxqFBbuQBVn650kHyr9hlcfdOb3jGM1QYxjAYxjAYycYDGMYDGMYDGMYDGMYDGMYDIycYEYxjAwfwUdVsSqqtq1Xcjt2v0x/CJd7Fvg3tF2Ox7elDM+MDCNKn8i+v5R+b5v39ffA0iUQFUWNpoAeX2senJzNjA1NP02JFVVjUKt0KBqySeTzySTmv1TqEOnKtIKJDUwUWAvLC/rfYcn98s8wz6ZHouqsVurUEi+9X2wKjVfE0aOU2SN+JHECKrc8nhkcn0on7A+tDMGj69pw0jr4hMzqX4Xap2hF5ugCsd9z2ruQM04erwlEKaWMO2wBQitS7nLAUosKUHbjcy/rJ6zAqD+ix8lWCjZt4Eh3kheNuwA8cFq54sLzpvWkncrGDQDWTXps7V6ESA5Z5qdOhjCq0capvUN5VCnzAHmgPp+2beAzj1g/h53g7RPcsHsAT+NF3/K7bgOAFkUDhc7DKr4j6a00X4ZAniPiRE9t4BG1v7LAlT9G+mTljuadxuqr92Xuge41+1ftxnMaHVCVA6gi7BU/MrKSro3sysCp+oOdD0c+Q/c//GZcfStc50b2MYzdiYxk4DGMYDGMYDGMYDGMYDGMYDGMYDGMYDGMYDGMYEYxjAYxjAYxjAYxjAYxjAYxjAo9b0epmlioCQfiJ7uKCyD0B2ij70vtln0+AolHuecYyJJ6tq3002cYxlpMnGMBjGMBjGMBjGMBjGMBjGMBjGM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4" name="AutoShape 6" descr="data:image/jpeg;base64,/9j/4AAQSkZJRgABAQAAAQABAAD/2wCEAAkGBxQTEhQUEhQUFBIUFxcZGBQWFRcWFRoaGhwWFxUWFhcZHisgGBolHBYXIzEhJiksLi4uGh8zODQsNygtLiwBCgoKDg0OGxAQGzYlHyUsLCwsLDYsLSwvLCwsLCwrMCwsLDA0Ly83LCwsLCwsLCwsLCwsLCwtLCwrNCwsLCwsNP/AABEIALcBEwMBIgACEQEDEQH/xAAbAAEAAgMBAQAAAAAAAAAAAAAAAQUDBAYCB//EAEAQAAICAQMCBAQEAgcGBwEAAAECAxEABBIhBTETIkFRBjJhcSNCgZEUUiQzYnKCobEHFUNjkvAWU4OiwdHhRP/EABkBAQEBAQEBAAAAAAAAAAAAAAACAwEEBf/EACoRAQEAAgEDAgUDBQAAAAAAAAABAhEDITFBElEEIrHR8GFxkQUjMlKB/9oADAMBAAIRAxEAPwD7jjGRgMYyh1PWpEklVowURgFfcVUKVQjcdp/MWHH0GBfYzmZPiZwRcBUEX52IPLNGoJ20htCTfAUg33rInxA5SOTw/K7kbTatW1WUDg29mq4v6YHRYzml+KGKsw07kKm4gNbcqzBACvzgjawsbTY5y30vUN0PilGHBOxfxCaJHl2/PdWK7gjA3sZVab4j0zkL4oR27RzBoJD9o5QrentlmXHuOcD1k55DZOBOMjGBOMYwGMYwGMZGBOMjJwGMYwGMYwGMYwGMYwGMYwGMYwGMYwIxjGAJyNwys6zoppNvgy+HQa+SOSUIah83Csu08ee+4AyuHQp1J2zGt4ai7ktw24bjZjJDVuX79wMDpLxec7L0jUmvxh5RQ8z2bNt5u6nadoPPa/WgXo2ppSdRb2m47mAO1QD29LBbbxfqRgdFgkZSazpmoaRmSakJNLucXYAXt8mwgnj57o1nnT9Jn8eOWSUMIyw28klSgTuexLDcfvXPfAupoVcbXVWU+jAEfsco+odI00W0geAXcKDCzxWzfKCIyFs1XPHp65v9Rj1NhtO8RocwyqQrd+0q8xntztccdsrepdRjeJ4tbHJpg4oufNEDwVdZ04WmAIL7DY7Zyzcdl0hdJOvyajePaaJWP2DRbK+5Bw2s1KctAJB6eBMpb7lZvDA/6jnrouraSIb/AOsQlHqqLL+da42uCrj6OPW80Oq/FUMLtEFeWVO6IBQNA7SxNXRBoWec81y13b6nhPWus7om2O8UyEMqzo8SORz4ZkZdlMLWwTRIOVXWOratY01OjcvCFuSOlZgK3bhZokVRUe5/TPH8cR93jdUoksCGoAbiWFDiu/esz9c6QFl/iFj8SMipVS1mX2lhdKc8cMgPI5HIKullcs0q+hf7RpCAuoRd9le4RiwJJtbOxQtcngWgsluOhi+N4dgaQGPzlXHmOxfMFckL+YhaHfzZUS/C0EqCSAq24Hbfhsh3gBiX2FjYUdywtVscDOO1fwVqI0Q+Z3i8LzFLAjhSeM7mFK53SHaSu8IFPJO3Nsb+rPKPq+l+KdK91KBRVRfdiyqwCAWW+cXX+nObGm+IdLIoZJ4mQgEMHG3zdhu7X9O+fJm6VKziICeSjCXVDIXiAj2bRez5trAsePOAFIBrf0vwVJIN8gSLx1Dzs43Tlymx0IWlAsK/PAbmm74yzs7Ex931OHqMTsVWRGYAEgMCQDdE0fWjmyGB7HOK+E+mQqpi0wYwgkmahsZu1K3AduOSorgkncTdv1B54XVdPGHRtgJIJANvZNG/RRfYXncbb3jlki/xnMS9V1pIAg22Fu0LV5qbkNR4VuKHzKee2bEXUtSI5XkjVRHG7DysCzBVYCt3AB3r/aoEUDlpX+M5XVdY1ignwfKqlt3hst7WvdRY7QUB8p5Gem6nrSQPCAWgfE8N7I8Sidm6x5APITZ3WCO2B1GM5mTq2tAB/hwxKk7ArDnaKG/dQO8+o7euZ36jqhHGwhBdvEDKFYdr8M0T5Ae5smuwvAv8nOXm61qrcRwXtqlMbggFqEhN80vPhgAn3GZZOoawc+COQvlCk0dpJBNg8tS7uyg2QaOB0eMooNbqfFRXjGxnYEhT5VobOboc3ZPeuB7XgwJxjGAxjGAxjGBGMHGAzBrNUI1tr5IAABJJPoAO+Z8x6jTq67XVWU+jAEfscCmT4phZiF3Fdqsr7TsbcZQApr/lP96zNo/iCOVkRN259poiioZHkF/ohH3zc/3ZDe7wo9wFXsW6tjV12tmP+I++TB02FCGSKNWHYhQCOCODXsT+5wK0fFWnoec+YWBsa65rirs7Tx34o1mRfiOGnJ3qIyQbQ3x4d0BzwZFFe95sS9FgZSvhIAeOFA4PccDMh6VBx+DHx/YX2A9vZVH6D2wPGk6vG6u1lVjBLF1KVRYE+b0BRh/hOZIOoQyfJLE/911b/Q5nj06re1Qt96AF8lua+rMf1PvmvqelQSf1kMT/AN6NW/1GBQfEPTBABNAWgjBPjGEgAKaPjeGwMbbT81re0kggrzp6rox3GSeBdRdEzad2ic12LQs+00Ksq5uvl9Mv5fhjTEUEaMf8mWWD7g+Ey2Oe3bKZ+l/iyaNp5liaPdHH+FIkkNCOWJvGRidpIBojh1+uTljL3VLpXeN0+Mh44GlYUTdnaTQG9JW3A8Dkr9by06d8XQSuqeZGfhS1UTdBeDYJ9LFH7kXU9V6BDptoedOeURo53bjuVWOYbRzyQKrg5X6LW6aCRWWCORl5V2knWh3tUeNgGAA5/wA8ws1fGmm+jsNf0gAtLDIdO/LMQA0LUDZliNA97LKVY0PNlV8Kdd1uqi8T+HgZQa3id493ANrG0bVwR3c9yLNZPxX1h/4ZkMMkbTClYPA4ZTW7ZT7jan+X1y202ug0GnjilkVXVASg8z2eWO0cgWas8ZcnXqzyy69HojXNYEemi9neV5q+8Sol/wDWPvjTfDKtzq5H1THurgJpx2sLAvlK+28uR75zPUv9pLEhdPGo3WFaS2sj02r37fkLn3Ayh6h1yaYssk0jkfMqEIifRgtIB9H830zmXLhj26ouT6zPr4YuHkjjodi6rwPYXlXN8Y6Nb/GD1XyK79/YqKOfP9DoDKFaJN4YfMo2xi+zCRgLFfy39stIvhplW3ZI1/NtF/8Avah/7cwy+M14bcfH65vs6b/xUspVNKu6VjX4oaNE/v2LLVyEHPa9oIOW/StC0YPiSvNI5tnbhb9o4x5Y0F0AOfcsec4jpngQsGjmMrRgqNoEu33pIUoH9M6jS9ZmYeTTSuf52KQp+odt4/6c24uf13WrDPj9M7rysZWwNq2Klxp41sblUySsR6gNSAH60ftlevRtQQd2obuxXa8g7hq3c8+Yqa7AChx39DJ0WLzmtR0TVMGH8QQGBHDyDk1uk4/mWx4fyrdjkZtafpEirIvisBI6tw7kgeKzyKrHld0ZC2K5F9zeBd4znF6Rqwu0agkEcks26/DZTRIPeRt1+m0AfTzL0bVMoucbwUO4NJRARkZRfKXubzjzHdZ5AwOlycwaGNljRXbe4VQzfzEDk5nwGTkYwJxjGAxjGAORk5GAzQ6p1RYNm8E+I4QVXF+ps9v/ALzfyGUHv6f93gc63xjCOQrsAge12t3V3AADWfkYE9ge+T/4sSr8NwPqUXmomIstQAEo5Nc9svV0yBiwVQxAUmhdAk19rZv3z14YqqFe1f8AfsMCn1HxGqxpJsbY8jxiyA1rvApf7TJQHfn9M1x8YRUrbHCMCQx2VxGshHzX2dRfaznQtGDwQCPqMgxD2H7e/fAo4vilDE02w7A20C1BvaS1liFFFWHfnjMCfGMe7Zsbdb3RFAI1NXqWpkO2vWva+hfTqatV4NjjseefvycqY+rhHCaqMQuSNsnzQPzwFlobXs/I+0n03d8De6P1FdREJVDKCSKar4JU9vtmj8TjaIJh80Woi9a8srCCS/ptl3fdRl0q0KAoe2VPxQR4Kgi90+mWvvPEMCOtdAh1NGUNaggMrbTRokH0Iseo9/c5y3VtF06BhGTNqJ27aeKRpJW4PDKhFKdrfMQO+Wnxj8MtqWWTxU8NF5jl/q1K2fEBo7TRomvQc58/03SGqSTT+GsGn/E/iE3Kg8IlwIyR9PYlgfZtzefOfN/j/wBXL07vXX9fJqNfHHOP4aPT0qaeCpdT6OBGwFKS6xKa4BVfpefqSrGSCgjJP9WD4spLfMJpT3cjlkXgCt23ua34dmZWlaKzLKWBmfdvqy0jK/dI3LIbHmYKvtZvtH0qOBTPMbcALuANrZoQQIPzkkA0O52rzeZ55yTacMbndRWHozgFzujRiEOxS80h5Hh7mosPTat9uwIOdD8O/CW+MMsKIquSn8Uk0jXd71ik2eGbAO4gnuR750vw90Cis86gSjmKLusAYEHtw0pttz/UgcWTY/EhiXTyPNYSJWe1d42BUGtrIQwPNce+a8fHNbynUskvRRajp8g1KQvqJWV4pJG2kRfKyIFQxAMg898m+BR75sr8PacFWMSu6/LJLc0gPuJJSzA/W8x6fp0sCHUNOgcxIZjqFDKoQEkCUEMqAs/LFqsnK7W9Ql1CIXjlTTEFnEIZ2k/lVlpZghHO1Y7PAJolTlnhcr8t1GmN923Jrw8nhxBpNhp3HESc0RuPDOK+VbI9dt50HSpSfKoAQDk+pOUnSDC5WKFowEFeGtKUUenhcFPsQM6mGEKKHbO8HBMMvVFcnJuaZMYyLz1sE4yCcnAYyAcA4E4yCcKff/v2wJxkXk4E4yMnAYxjAZGTkYDGMYDGMYDGMYDPE0QZSrAMrCiCAQR7EHvnvGBRDpcunF6RgYx//NKx2Ae0MnJi+im14AAXvmq/UP4nUaaLa8JjLTSxSgK9oNsaAXUg3Sbt6Fl/D7850+cjFoTrIJ5wFDyyFtOZLGxYqjjKsnKb9rtvXmpB7Vgafxf8JNM0sr6hfBO1is+7wo1WrC87QOLsiwTd58+188ioIo3KqWHkQFY6RlbxZIj8vm2gpVKH83m2qOh610yQuUkYTTKpeQoS5QDk27gA0KbcAGUUNsjEXS6boaFbmRJmKqC5kZHXc3yRIeU2jk9jYO43znj5sph81/Yyt1p0Pwn08bViiJpArTTWSzSEElAx52pZVe/IYnlRfT/DWgEzjUsoEMdjSp7itrag36nzKvstn8/FR0SAHS6XSJYfVB2kYWG8BCBJLY7blMSCufxQR8pz6BFGFUKoAVQAAOwA4AGXx4erL15eO33aXLWOo95x2u6nFJrZBO4WHSFVVWBEbTFVkaV2rb5FdAoJ4befQEdgTnz/AKXrWmHhoxHjSzamR0NHwHmk/hlBB4MiKvI/Kje4zXkvTXunGN6WX+NbcCG0kbWiqQyysp/rX28FA3yr6kbv5a3SuedT0yGRtzxRs/8AOUG8enDgbh++eP8AdoHyyTJ9pC/+Uu4f5ZlqNJbFlp+mRTRkTRpKt8B1DAVzYvsb9Rkz9FKxGOCWRLcNbSyPXptUliyrwPKDXfteYNFBqlX8OWF1H5ZYirX6/iRtXt+TNnU6jUiND4aCQvTBGMqhaYggt4ZNkKO3l3XyBm+PZle7Rk6RqjIP6QwUK1OGbg2m0lLpyQG78C89J0Gfat6lyygDl5KI3SMy3dgkMq7/AJgF4zDN1HWiN3aNFCqSRt8xO3kL5z8rWLo7qFDnNiTXazkrAvlJG1qBf+rHlbf5RbObI5CfWzTj1J0KRodjTsZNyMJCX4KIq8Ddx5gW+59+chOhzdzqJL3bgA8lKBZVPm84F8k/NQvMS6rW2TsDihQKCMWSqg14hI7lyLsKCO5Ayy6FqZpEY6iPw23cCq8tKeaZhYJI4Ncce+Bp6To06Ruh1DMW8Pby42hCC6Ag2A4vkcjca4Cgeo+iyLGFEx3mQO724LeQJyQ19wGq6NUe+XmMDmNR0PUCN6nd3qlG9gLKhWJtq5Pn5vbZA7DM8nRdQwb+ksrcBCC9AUiksu6mJ2sfoW45F50GMDnB8PzbywnZNx5AaRjtPhqyhma72IwDejFWrissuiaOWJCs0nisWsHzcClBA3EmtwJq/WsscYDGMYE4xjAZGTkYDGMYDGMYDGMYDGMYFb8R6kpp5NhqR6jQ/wBuQiND+jMD+mVHW9Nq0WLT6FFSFY1TxAyKVA8oUXyoCgfKpPtVc7/VfPqtNHR2p4k5PpagRxg/czMf8GUfVtd1KWZotNEYYwxHisq0VDbSxdr4K2QFQntz7TlfDsUfVukjRafwZJrfVMHle+BHD5zy3LbnZQxNWCeO96h06yeDFGGQzHw3YuWrcN89ceUIquAxP5APY5s63qX9Kd3l8Q6YBLpQ7JArCdig4BkkMi+g+X2yenweLK4T/jsIE2liEWULNq2VvpCi03Hnk9LrPl5/3fiZjO2M9/P7fn0cdp8LQBt+p27RNtWIdtsEdrCB9GtpPs49sv8APMaBQABQAAAHYAcADIlkCqWYgKoJJPAAHJJPoM+rJqaHOf7Qesfw+lKgsJdQwgjCC5Lfhig9WC7iPSwO2a3w30swxedVWSQhmRTaoAoSOJT6hI1VbHBIJFXmt4ySzjXarbGqhk0cbkbgjfPNs7+LJxSiyECjgswx1TUzTgLpw0cZrdIx8FmBI+Q0zpxf5ATxTL3zPKbq8V+B/lmpq9fFGdrON9X4agvIftGoLH9sqPhnpYeEfiSiIFxsQtEp87k+bc0pHN8ydm7Z0Gl0SRLtiRY170qhRfqTXc/U5Oo71YNFqdS9iGJYl/8AM1Btr9CIIzyDz8zoe3HtZ63SyPEqhxvG3cw3Rhq71tO5BfPB9K9c96D836f/ADm0XAoEiz2+vrx+gzXHsi91CnRJyRu1D7bNgO43eZCWsHy2gddo4FgjNWboGrpguqPIAB3PxS0p79wRfrus3zRzqUcEAg2DyCMnKcQBk1jGAxjGAxjGAxjGAxjGBOMYwGRk5GAzxLIFUsxAVQSSewA5JOe8x6iEOjI3yspU/Yij/rgYxro6vxEr33D2v39ucn+MTcFDqWY0ADZsqXHbtaqT+mVC/CcNuSzsXXaS2w0LY8ArRPnPe+OO3GZtB8OxxSCQNIzLtrcQflVkFmrPDt3Prgb/APHx3XiJf94d7qr7Xfp3w+vjFedOWCiiD5iQtcetsPteUWl+D0CBHkc0Rt2BVAVUEaLRBugByebHfN5PhyIMrKWBBQ0NtHZs23a2OY1PFXz74FxjNDV9Iikbc/iWa+WaVBx/ZRgP8swn4dg9RIR7NPOw/UF6OBpxTXqdbKoZzCsUAQerIh1BC32LDUxi/wCyPbKLQanXL4ms1TSJDFE7nTBUCuVQmo027wL9WbcSvajkppB/CSTJphLMXl8NFLcr4rpCTR5qMIT70cqOo6GWDSbpnjSeWRVRmVdsY88j7wDtrau2rNADzE2cxyym97XrUeOnxSw6YuTJHvaMSSgpbEbvEl2m9pLkKTW6r9gc6D/Z/oQOSteBGEr+WSfbqJwPelaBP8NZz3UdOjiGJP8AjBBKGA3KshV3txQsQeJwB7E987/4RjrSxubDTbpmvuDMxko/YMF/TPn/ANNky9XL/td9tX269/t7OZRc5zfxDJ480ekH9WAJtRXrHZEUJ9hI4JPusTj82dJnNdDYMJdQf+PIzWfSNPw4gPYbU3V7ux9c+rbpyNHqmlWScxRoi2obUSBQHZDfhwbhzTEEt/ZFfmsZerTeDBJIBexCQo4s1Sgeg5rMnw9DcXjEefUkzN7+cDw1P92MRp/hze1miWRGjkXcjgqw9weD25H3zGzdaStHo+m1EMEUSRREIqrvadrNUC20RHnv65syRas1UmmQeo8GSRv0bxVAP+E/reXEKDaK7ZDLl+EKuLpUzGzrJkr0ij06qe/ffG7cfRhm1qOjhkRDJIwR9xLHcW/sseOM39OOP1zLlzsmqvpHSfAZ23lt6oKI/kG2ySTyfpQ+55y0xjOhjGMBjGMBjGMBjGMBjGMCcYxgMHGDgRjGMBjGMBjGMBmLUybUZv5VJ/YXmXIYWKwOMUaj/d8C6baJniiG5mqgUBdgaNn/APT6ZR9V0zRSaHTGVpWTdKZpWaRvELxojDcS20b2UC+Aw59cx9aIili0U7CNNOrvFqt5UrCwYRKpB4nCpJGAfmC2NwLKNnSytMYF1ARp4ZoxHMrgu5KmaThQLTwvDv0Lc8EA54Pi5ceHO/pfpWu9qz4gdpNWYkCpNIJYY3ACqGdREkjuO5Cyk+9rtAs8/W4kAAA4AAAH0HAz5L0aSLwIirGSZ20883mtoljlTUbXA/qwGBTnkkkmzZz67lfAcU4uGYzx0/j8rnJLL1aHX9Q0el1Ei/MkMrD7qjEf5jKXqMfhaCRV4KacoPvs2j9brLH4xS9Bqx/yJfWuAhJ59OLzT6839FlPoFB/QEEn9s9WScVtp4KAUdlAA/TjPbx57RsmR8eB6gHlzy+RE3GCcDLEOBnvAxlpMYxgMYxgMYxgMYxgMYxgMnGMBjGMBjGMCMZDXXHfOUTW9R+UxJv2huNvAvay7r22SxK/SJr7iw6zGcuZuoj/AIYNoSSDHwxJ4FtxQAruBfrll0lNTTCc1uDEVt3IS70AeQaXYRxx25wLbI3enr7ZVDoQI/Em1Mp9zMyX9xFtX/LPS/D2mWysEe4/nPzn/wBT5v1vAtMo+p9epzBpVGo1XqgNRxf2tRILCDn5fmb0HcjSeKI+WXT60Hts3zyofSwY5GUg/WjzyBiOHUOvg6SAdPgvmVhF4lUOYIYyyhiPzSEEfyt6BpL08TM+jUiUFxJ1DUFQRI/lK6cA8AlQoK87Iwo7sDlj8E6CJYmdI1U+LLGPKLCwt/DhVPon4NgDiqy30Gij0sO2MbUQMxJNknlndz3ZibJJ7k5h+Fo2XR6ffw5iRnrtvYBnr6bmOBj+J9Hu0WrWMBWeCaioo7ijU3Hcg0ctYJNyqw7MAf3F4lj3KVPYgj9+Mr/hmXdpNMx7mGO/vtF4G11LSCWGSI9pEdD9mUqf9c5zTg6jQ7ezSQFD9H2lG/Zgf2zrM5fSgw6iaBvlcmeH0BVz+Mg55Ky2SeOJk+uTk7i3ela3xIY5P50VvrZAJB+t5stLlD08+DNLB2Ri00X2c3Mn1KysW+0qj0OT1/XGOIEMV3SwIWHcCSWNGr2NMecytXp0SnjPcXLDNSGQlQT3IF/tm7oxwTl49XK2MYxmiDGMYDGMYDGMYDGMYDJxjAYxjAYxjAYxjAjFYxgMYzzI9Ak9gCf2wPWM5xvi6PyhY5SxaNaIC0XcJtJJoN3NH9xmSL4shYgBXNixwoFAEsbLV5dpBHv2vAv8Zz6fFsJXdslCirJUCgwtDRNkGvS69azZX4hiJkADfhLIxNAgiI7ZNtHkg1+47XgZPidyNJPXzNGyr/efyL/mwyxjSgAOwFD9M5jWfE0D2kqPtDA15WNxyEeba1D8SMUQSDm/p+vh5UjEbgs7I24qNpVZGrhju/q/TjnvYrAusqfhc/0cL/5ck0f/AESyIB+wGW2VHw+Np1SVQTUuR/6ipMT+8hwLfKr4g6e0iK8VePCS0d8BvR4mP8rji/Q7Tzty1xgchqVGpiV4jtlQloyw5SQWrxyAc18yMPv9Mr9aw1Wmni5jlCMrIaLRyAWh9mG4KwbsRRy76909onbVQWfWeEC/FAAHiL6+Mqgf3lUKeykaOs0UepVJI3KuUuPURbb2MLHcFXQg3tII9RR5zDKarXG7b/R9X4kEUh43op/cXl9phSj7ZzvTdKIYo4lJKxqFBbuQBVn650kHyr9hlcfdOb3jGM1QYxjAYxjAYycYDGMYDGMYDGMYDGMYDGMYDIycYEYxjAwfwUdVsSqqtq1Xcjt2v0x/CJd7Fvg3tF2Ox7elDM+MDCNKn8i+v5R+b5v39ffA0iUQFUWNpoAeX2senJzNjA1NP02JFVVjUKt0KBqySeTzySTmv1TqEOnKtIKJDUwUWAvLC/rfYcn98s8wz6ZHouqsVurUEi+9X2wKjVfE0aOU2SN+JHECKrc8nhkcn0on7A+tDMGj69pw0jr4hMzqX4Xap2hF5ugCsd9z2ruQM04erwlEKaWMO2wBQitS7nLAUosKUHbjcy/rJ6zAqD+ix8lWCjZt4Eh3kheNuwA8cFq54sLzpvWkncrGDQDWTXps7V6ESA5Z5qdOhjCq0capvUN5VCnzAHmgPp+2beAzj1g/h53g7RPcsHsAT+NF3/K7bgOAFkUDhc7DKr4j6a00X4ZAniPiRE9t4BG1v7LAlT9G+mTljuadxuqr92Xuge41+1ftxnMaHVCVA6gi7BU/MrKSro3sysCp+oOdD0c+Q/c//GZcfStc50b2MYzdiYxk4DGMYDGMYDGMYDGMYDGMYDGMYDGMYDGMYDGMYEYxjAYxjAYxjAYxjAYxjAYxjAo9b0epmlioCQfiJ7uKCyD0B2ij70vtln0+AolHuecYyJJ6tq3002cYxlpMnGMBjGMBjGMBjGMBjGMBjGMBjGM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l="36896" t="30208" r="34992" b="36458"/>
          <a:stretch>
            <a:fillRect/>
          </a:stretch>
        </p:blipFill>
        <p:spPr bwMode="auto">
          <a:xfrm>
            <a:off x="3390900" y="2209800"/>
            <a:ext cx="5600700" cy="37338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2400" y="2286000"/>
            <a:ext cx="3276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The superficial surface of the tarsal plates and the orbital septum are covered by </a:t>
            </a:r>
            <a:r>
              <a:rPr lang="en-GB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palpebral fibers of the orbicularis oculi muscle</a:t>
            </a:r>
          </a:p>
          <a:p>
            <a:pPr>
              <a:buFont typeface="Wingdings" pitchFamily="2" charset="2"/>
              <a:buChar char="ü"/>
            </a:pPr>
            <a:endParaRPr lang="en-US" sz="2000" b="1" i="1" dirty="0">
              <a:latin typeface="Candara" panose="020E0502030303020204" pitchFamily="34" charset="0"/>
            </a:endParaRPr>
          </a:p>
          <a:p>
            <a:endParaRPr lang="en-GB" sz="20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latin typeface="Candara" panose="020E0502030303020204" pitchFamily="34" charset="0"/>
              </a:rPr>
              <a:t> The </a:t>
            </a:r>
            <a:r>
              <a:rPr lang="en-GB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aponeurosis of insertion of the levator palpebrae superioris </a:t>
            </a:r>
            <a:r>
              <a:rPr lang="en-GB" sz="2000" b="1" i="1" dirty="0">
                <a:latin typeface="Candara" panose="020E0502030303020204" pitchFamily="34" charset="0"/>
              </a:rPr>
              <a:t>muscle pierces the orbital septum to reach the anterior surface of the superior tarsal plate and the skin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3886200" y="64928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20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01025"/>
            <a:ext cx="1417376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Eyelids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"/>
            <a:ext cx="3679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Lacrimal Apparatus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533400"/>
            <a:ext cx="2534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Lacrimal Gland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170325"/>
            <a:ext cx="3962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anose="020E0502030303020204" pitchFamily="34" charset="0"/>
              </a:rPr>
              <a:t>The gland is consist of </a:t>
            </a: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B0F0"/>
                </a:solidFill>
                <a:latin typeface="Candara" panose="020E0502030303020204" pitchFamily="34" charset="0"/>
              </a:rPr>
              <a:t>Large orbital  part</a:t>
            </a: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B0F0"/>
                </a:solidFill>
                <a:latin typeface="Candara" panose="020E0502030303020204" pitchFamily="34" charset="0"/>
              </a:rPr>
              <a:t> Small palpebral part</a:t>
            </a:r>
            <a:r>
              <a:rPr lang="en-GB" sz="2400" b="1" i="1" dirty="0">
                <a:latin typeface="Candara" panose="020E0502030303020204" pitchFamily="34" charset="0"/>
              </a:rPr>
              <a:t> </a:t>
            </a:r>
          </a:p>
          <a:p>
            <a:endParaRPr lang="en-GB" sz="24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It is situated above the eyeball in the anterior and upper part of the orbit posterior to the orbital septum</a:t>
            </a:r>
          </a:p>
          <a:p>
            <a:endParaRPr lang="en-GB" sz="24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anose="020E0502030303020204" pitchFamily="34" charset="0"/>
              </a:rPr>
              <a:t>The gland opens into the lateral part of the superior fornix of the conjunctiva by </a:t>
            </a:r>
            <a:r>
              <a:rPr lang="en-GB" sz="2400" b="1" i="1" dirty="0">
                <a:solidFill>
                  <a:srgbClr val="00B0F0"/>
                </a:solidFill>
                <a:latin typeface="Candara" panose="020E0502030303020204" pitchFamily="34" charset="0"/>
              </a:rPr>
              <a:t>12 ducts.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1625" t="16667" r="12738" b="14583"/>
          <a:stretch>
            <a:fillRect/>
          </a:stretch>
        </p:blipFill>
        <p:spPr bwMode="auto">
          <a:xfrm>
            <a:off x="3962400" y="1207168"/>
            <a:ext cx="4953000" cy="344103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21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63714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anose="020E0502030303020204" pitchFamily="34" charset="0"/>
              </a:rPr>
              <a:t>The parasympathetic secretomotor nerve supply is derived from the lacrimal nucleus of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facial nerve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4478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anose="020E0502030303020204" pitchFamily="34" charset="0"/>
              </a:rPr>
              <a:t>The sympathetic postganglionic nerve supply is from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internal carotid plexus </a:t>
            </a:r>
            <a:r>
              <a:rPr lang="en-GB" sz="2400" b="1" i="1" dirty="0">
                <a:latin typeface="Candara" panose="020E0502030303020204" pitchFamily="34" charset="0"/>
              </a:rPr>
              <a:t>and travels in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deep petrosal nerve,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428" y="162580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Lacrimal Gland </a:t>
            </a:r>
          </a:p>
        </p:txBody>
      </p:sp>
      <p:pic>
        <p:nvPicPr>
          <p:cNvPr id="36868" name="Picture 4" descr="https://classconnection.s3.amazonaws.com/720/flashcards/1137720/jpg/8811354893260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95" y="2414085"/>
            <a:ext cx="8408609" cy="397306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22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098" y="837069"/>
            <a:ext cx="3505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i="1" dirty="0">
                <a:latin typeface="Candara" panose="020E0502030303020204" pitchFamily="34" charset="0"/>
              </a:rPr>
              <a:t>The tears circulate across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cornea </a:t>
            </a:r>
            <a:r>
              <a:rPr lang="en-GB" sz="2400" b="1" i="1" dirty="0">
                <a:latin typeface="Candara" panose="020E0502030303020204" pitchFamily="34" charset="0"/>
              </a:rPr>
              <a:t>and accumulate in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lacus lacrimalis</a:t>
            </a:r>
            <a:r>
              <a:rPr lang="en-GB" sz="2400" b="1" i="1" dirty="0">
                <a:latin typeface="Candara" panose="020E0502030303020204" pitchFamily="34" charset="0"/>
              </a:rPr>
              <a:t>. 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then enter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canaliculi </a:t>
            </a:r>
            <a:r>
              <a:rPr lang="en-GB" sz="24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lacrimales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n-GB" sz="2400" b="1" i="1" dirty="0">
                <a:latin typeface="Candara" panose="020E0502030303020204" pitchFamily="34" charset="0"/>
              </a:rPr>
              <a:t>through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puncta lacrimalis</a:t>
            </a:r>
            <a:r>
              <a:rPr lang="en-GB" sz="2400" b="1" i="1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76200"/>
            <a:ext cx="2440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Lacrimal Ducts </a:t>
            </a:r>
          </a:p>
        </p:txBody>
      </p:sp>
      <p:pic>
        <p:nvPicPr>
          <p:cNvPr id="38916" name="Picture 4" descr="http://www.cerebromente.org.br/n16/mente/ca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04800"/>
            <a:ext cx="5236468" cy="320992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38918" name="Picture 6" descr="http://3.bp.blogspot.com/-5m5UCMsTj4w/TedaUirgpRI/AAAAAAAAAC8/opHp_-ahvfI/s1600/Anatomy-of-the-lacrimal-drain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7903" y="3749674"/>
            <a:ext cx="3549650" cy="29718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23953" y="-60325"/>
            <a:ext cx="2133600" cy="365125"/>
          </a:xfrm>
        </p:spPr>
        <p:txBody>
          <a:bodyPr/>
          <a:lstStyle/>
          <a:p>
            <a:r>
              <a:rPr lang="en-US" b="1" i="1" dirty="0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23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91000" y="-60326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CC5293-AEA6-4675-B74D-80E6DE497646}"/>
              </a:ext>
            </a:extLst>
          </p:cNvPr>
          <p:cNvSpPr txBox="1"/>
          <p:nvPr/>
        </p:nvSpPr>
        <p:spPr>
          <a:xfrm>
            <a:off x="90536" y="5123662"/>
            <a:ext cx="5167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nasolacrimal duct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about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0.5 in. (1.3 cm)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long descends and opens into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inferior meatus of the nose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FDD41B-B21C-4677-AE05-1FACB2699AD4}"/>
              </a:ext>
            </a:extLst>
          </p:cNvPr>
          <p:cNvSpPr txBox="1"/>
          <p:nvPr/>
        </p:nvSpPr>
        <p:spPr>
          <a:xfrm>
            <a:off x="131068" y="3872036"/>
            <a:ext cx="5126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canaliculi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lacrimales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open into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lacrimal sac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Then to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nasolacrimal duct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01025"/>
            <a:ext cx="6102889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EXTRAOCULAR MUSCLES OF ORBIT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685800"/>
            <a:ext cx="4038600" cy="341632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anose="020E0502030303020204" pitchFamily="34" charset="0"/>
              </a:rPr>
              <a:t>Muscle: 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Superior rectus          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Origin: common tendinous ring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Insertion: Superior surface of eyeball just posterior to corneoscleral junction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N. Supply: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Oculomotor nerve </a:t>
            </a:r>
            <a:r>
              <a:rPr lang="en-GB" sz="2400" b="1" i="1" dirty="0">
                <a:latin typeface="Candara" panose="020E0502030303020204" pitchFamily="34" charset="0"/>
              </a:rPr>
              <a:t>Action: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Raises cornea upward and medially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4800" y="685800"/>
            <a:ext cx="4985426" cy="34163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anose="020E0502030303020204" pitchFamily="34" charset="0"/>
              </a:rPr>
              <a:t>Muscle: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Inferior rectus 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Origin: common tendinous ring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Insertion: Inferior surface of eyeball just posterior to corneoscleral junction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N Supply: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Oculomotor nerve (3rd cranial nerve)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Action: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Depresses cornea downward and medially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 l="25769" t="39583" r="29722" b="23958"/>
          <a:stretch>
            <a:fillRect/>
          </a:stretch>
        </p:blipFill>
        <p:spPr bwMode="auto">
          <a:xfrm>
            <a:off x="1714500" y="4192870"/>
            <a:ext cx="5715000" cy="263190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81800" y="206056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1010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24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89468" y="23494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152400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ndara" panose="020E0502030303020204" pitchFamily="34" charset="0"/>
              </a:rPr>
              <a:t>Muscle: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Medial rectus 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Origin: Common tendinous ring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Insertion: Medial surface of eyeball just posterior to corneoscleral junction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N. Supply: </a:t>
            </a:r>
            <a:r>
              <a:rPr lang="en-GB" sz="20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Oculomotor nerve (3rd cranial nerve)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Action: 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Rotates eyeball so that cornea looks medially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48006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ndara" panose="020E0502030303020204" pitchFamily="34" charset="0"/>
              </a:rPr>
              <a:t>Muscle: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Lateral rectus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Origin: Common tendinous ring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Insertion: Lateral surface of eyeball just posterior to corneoscleral junction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N. Supply: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Abducent nerve (6th cranial nerve)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Action: 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Rotates eyeball so that cornea looks laterally</a:t>
            </a: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 l="25769" t="36458" r="29722" b="11458"/>
          <a:stretch>
            <a:fillRect/>
          </a:stretch>
        </p:blipFill>
        <p:spPr bwMode="auto">
          <a:xfrm>
            <a:off x="3581400" y="1828800"/>
            <a:ext cx="5410200" cy="355934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48829" t="30208" r="29502" b="42709"/>
          <a:stretch>
            <a:fillRect/>
          </a:stretch>
        </p:blipFill>
        <p:spPr bwMode="auto">
          <a:xfrm>
            <a:off x="152400" y="2209800"/>
            <a:ext cx="3253154" cy="22860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25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906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ndara" panose="020E0502030303020204" pitchFamily="34" charset="0"/>
              </a:rPr>
              <a:t>Muscle: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Superior oblique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Origin:  Posterior wall of orbital cavity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Insertion: Passes through pulley and is attached to superior surface of eyeball beneath superior rectus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N. Supply: </a:t>
            </a:r>
            <a:r>
              <a:rPr lang="en-GB" sz="20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Trochlear nerve  (4th cranial nerve)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Action: 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Rotates eyeball so that cornea looks downward and laterally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921984"/>
            <a:ext cx="8001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ndara" panose="020E0502030303020204" pitchFamily="34" charset="0"/>
              </a:rPr>
              <a:t>Muscle: </a:t>
            </a:r>
            <a:r>
              <a:rPr lang="en-GB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Inferior oblique 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Origin: Floor of orbital cavity 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Insertion: Lateral surface of eyeball deep to lateral rectus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N. Supply: </a:t>
            </a:r>
            <a:r>
              <a:rPr lang="en-GB" sz="20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Oculomotor nerve (3rd cranial nerve)</a:t>
            </a:r>
          </a:p>
          <a:p>
            <a:r>
              <a:rPr lang="en-GB" sz="2000" b="1" i="1" dirty="0">
                <a:latin typeface="Candara" panose="020E0502030303020204" pitchFamily="34" charset="0"/>
              </a:rPr>
              <a:t>Action: </a:t>
            </a:r>
            <a:r>
              <a:rPr lang="en-GB" sz="2000" b="1" i="1" dirty="0">
                <a:solidFill>
                  <a:srgbClr val="0033CC"/>
                </a:solidFill>
                <a:latin typeface="Candara" panose="020E0502030303020204" pitchFamily="34" charset="0"/>
              </a:rPr>
              <a:t>Rotates eyeball so that cornea looks upward and laterally</a:t>
            </a:r>
          </a:p>
        </p:txBody>
      </p:sp>
      <p:pic>
        <p:nvPicPr>
          <p:cNvPr id="41990" name="Picture 6" descr="http://classes.midlandstech.edu/carterp/Courses/bio110/chap09/Slid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900" y="1981200"/>
            <a:ext cx="4838700" cy="350046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26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7620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anose="020E0502030303020204" pitchFamily="34" charset="0"/>
              </a:rPr>
              <a:t>Muscle: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Levator palpebrae superioris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Origin: Back of orbital cavity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Insertion:  Anterior surface and upper margin of superior tarsal plate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N. Supply: </a:t>
            </a:r>
            <a:r>
              <a:rPr lang="en-GB" sz="2400" b="1" i="1" dirty="0">
                <a:solidFill>
                  <a:srgbClr val="00FF00"/>
                </a:solidFill>
                <a:latin typeface="Candara" panose="020E0502030303020204" pitchFamily="34" charset="0"/>
              </a:rPr>
              <a:t>Striated muscle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oculomotor nerve,</a:t>
            </a:r>
            <a:r>
              <a:rPr lang="en-GB" sz="2400" b="1" i="1" dirty="0">
                <a:latin typeface="Candara" panose="020E0502030303020204" pitchFamily="34" charset="0"/>
              </a:rPr>
              <a:t> </a:t>
            </a:r>
            <a:r>
              <a:rPr lang="en-GB" sz="2400" b="1" i="1" dirty="0">
                <a:solidFill>
                  <a:srgbClr val="00FF00"/>
                </a:solidFill>
                <a:latin typeface="Candara" panose="020E0502030303020204" pitchFamily="34" charset="0"/>
              </a:rPr>
              <a:t>smooth muscle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sympathetic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Action: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Raises upper lid</a:t>
            </a:r>
          </a:p>
        </p:txBody>
      </p:sp>
      <p:pic>
        <p:nvPicPr>
          <p:cNvPr id="43010" name="Picture 2" descr="http://image.slidesharecdn.com/orbit-140210054154-phpapp01/95/orbit-15-638.jpg?cb=1392011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415666"/>
            <a:ext cx="5735083" cy="430580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265154"/>
            <a:ext cx="2133600" cy="365125"/>
          </a:xfrm>
        </p:spPr>
        <p:txBody>
          <a:bodyPr/>
          <a:lstStyle/>
          <a:p>
            <a:r>
              <a:rPr lang="en-US" b="1" i="1" dirty="0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27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2447" y="45058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25769" t="51042" r="29722" b="25000"/>
          <a:stretch>
            <a:fillRect/>
          </a:stretch>
        </p:blipFill>
        <p:spPr bwMode="auto">
          <a:xfrm>
            <a:off x="155713" y="1600200"/>
            <a:ext cx="8912087" cy="269707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Tuesday 8 March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8 March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E8726E08-08AB-4DDE-849C-CC9B19955E88}"/>
              </a:ext>
            </a:extLst>
          </p:cNvPr>
          <p:cNvSpPr txBox="1">
            <a:spLocks/>
          </p:cNvSpPr>
          <p:nvPr/>
        </p:nvSpPr>
        <p:spPr>
          <a:xfrm>
            <a:off x="4457700" y="6022333"/>
            <a:ext cx="445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>
                <a:solidFill>
                  <a:srgbClr val="FFFF00"/>
                </a:solidFill>
                <a:latin typeface="Candara" panose="020E0502030303020204" pitchFamily="34" charset="0"/>
              </a:rPr>
              <a:t>Tuesday 8 March 2022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4D81921A-C176-4080-A282-DA83293B025E}"/>
              </a:ext>
            </a:extLst>
          </p:cNvPr>
          <p:cNvSpPr txBox="1">
            <a:spLocks/>
          </p:cNvSpPr>
          <p:nvPr/>
        </p:nvSpPr>
        <p:spPr>
          <a:xfrm>
            <a:off x="4378984" y="5463364"/>
            <a:ext cx="40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>
                <a:solidFill>
                  <a:srgbClr val="FFFF00"/>
                </a:solidFill>
                <a:latin typeface="Candara" panose="020E0502030303020204" pitchFamily="34" charset="0"/>
              </a:rPr>
              <a:t>Dr. Aiman Qais Afar</a:t>
            </a:r>
            <a:endParaRPr lang="en-US" sz="3600" b="1" i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1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98944"/>
            <a:ext cx="8991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i="1" dirty="0">
                <a:latin typeface="Candara" panose="020E0502030303020204" pitchFamily="34" charset="0"/>
              </a:rPr>
              <a:t>The orbits are </a:t>
            </a:r>
            <a:r>
              <a:rPr lang="en-GB" sz="2400" b="1" i="1" dirty="0">
                <a:latin typeface="Candara" panose="020E0502030303020204" pitchFamily="34" charset="0"/>
              </a:rPr>
              <a:t>bilateral bony cavities </a:t>
            </a:r>
            <a:r>
              <a:rPr lang="en-GB" sz="2400" i="1" dirty="0">
                <a:latin typeface="Candara" panose="020E0502030303020204" pitchFamily="34" charset="0"/>
              </a:rPr>
              <a:t>in the facial skeleton that resemble hollow quadrangular pyramids with </a:t>
            </a:r>
            <a:r>
              <a:rPr lang="en-GB" sz="2400" b="1" i="1" dirty="0">
                <a:latin typeface="Candara" panose="020E0502030303020204" pitchFamily="34" charset="0"/>
              </a:rPr>
              <a:t>their bases </a:t>
            </a:r>
            <a:r>
              <a:rPr lang="en-GB" sz="2400" i="1" dirty="0">
                <a:latin typeface="Candara" panose="020E0502030303020204" pitchFamily="34" charset="0"/>
              </a:rPr>
              <a:t>directed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anterolaterally</a:t>
            </a:r>
            <a:r>
              <a:rPr lang="en-GB" sz="2400" b="1" i="1" dirty="0">
                <a:latin typeface="Candara" panose="020E0502030303020204" pitchFamily="34" charset="0"/>
              </a:rPr>
              <a:t> and their apices, </a:t>
            </a:r>
            <a:r>
              <a:rPr lang="en-GB" sz="2400" b="1" i="1" dirty="0" err="1">
                <a:solidFill>
                  <a:srgbClr val="0033CC"/>
                </a:solidFill>
                <a:latin typeface="Candara" panose="020E0502030303020204" pitchFamily="34" charset="0"/>
              </a:rPr>
              <a:t>posteromedially</a:t>
            </a:r>
            <a:r>
              <a:rPr lang="en-GB" sz="2400" b="1" i="1" dirty="0"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endParaRPr lang="en-GB" sz="2400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i="1" dirty="0">
                <a:latin typeface="Candara" panose="020E0502030303020204" pitchFamily="34" charset="0"/>
              </a:rPr>
              <a:t>The </a:t>
            </a:r>
            <a:r>
              <a:rPr lang="en-GB" sz="2400" b="1" i="1" dirty="0">
                <a:latin typeface="Candara" panose="020E0502030303020204" pitchFamily="34" charset="0"/>
              </a:rPr>
              <a:t>medial walls </a:t>
            </a:r>
            <a:r>
              <a:rPr lang="en-GB" sz="2400" i="1" dirty="0">
                <a:latin typeface="Candara" panose="020E0502030303020204" pitchFamily="34" charset="0"/>
              </a:rPr>
              <a:t>of the two orbits, separated by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ethmoidal sinuses </a:t>
            </a:r>
            <a:r>
              <a:rPr lang="en-GB" sz="2400" i="1" dirty="0">
                <a:latin typeface="Candara" panose="020E0502030303020204" pitchFamily="34" charset="0"/>
              </a:rPr>
              <a:t>and the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upper parts of the nasal cavity</a:t>
            </a:r>
            <a:r>
              <a:rPr lang="en-GB" sz="2400" i="1" dirty="0">
                <a:latin typeface="Candara" panose="020E0502030303020204" pitchFamily="34" charset="0"/>
              </a:rPr>
              <a:t>, are nearly parallel, </a:t>
            </a:r>
            <a:r>
              <a:rPr lang="en-GB" sz="2400" b="1" i="1" dirty="0">
                <a:latin typeface="Candara" panose="020E0502030303020204" pitchFamily="34" charset="0"/>
              </a:rPr>
              <a:t>whereas their lateral walls are approximately at a right (90°) angle.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92083" y="24825"/>
            <a:ext cx="1279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13542" r="29722" b="58333"/>
          <a:stretch>
            <a:fillRect/>
          </a:stretch>
        </p:blipFill>
        <p:spPr bwMode="auto">
          <a:xfrm>
            <a:off x="174977" y="3597275"/>
            <a:ext cx="8794045" cy="31242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47362" y="51881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3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51881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91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anose="020E0502030303020204" pitchFamily="34" charset="0"/>
              </a:rPr>
              <a:t>Consequently,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(orbital axes) </a:t>
            </a:r>
            <a:r>
              <a:rPr lang="en-GB" sz="2400" b="1" i="1" dirty="0">
                <a:latin typeface="Candara" panose="020E0502030303020204" pitchFamily="34" charset="0"/>
              </a:rPr>
              <a:t>diverge </a:t>
            </a:r>
            <a:r>
              <a:rPr lang="en-GB" sz="2400" i="1" dirty="0">
                <a:latin typeface="Candara" panose="020E0502030303020204" pitchFamily="34" charset="0"/>
              </a:rPr>
              <a:t>at approximately </a:t>
            </a:r>
            <a:r>
              <a:rPr lang="en-GB" sz="2400" b="1" i="1" dirty="0">
                <a:latin typeface="Candara" panose="020E0502030303020204" pitchFamily="34" charset="0"/>
              </a:rPr>
              <a:t>45°.</a:t>
            </a:r>
          </a:p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anose="020E0502030303020204" pitchFamily="34" charset="0"/>
              </a:rPr>
              <a:t> The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optical axes </a:t>
            </a:r>
            <a:r>
              <a:rPr lang="en-GB" sz="2400" i="1" dirty="0">
                <a:latin typeface="Candara" panose="020E0502030303020204" pitchFamily="34" charset="0"/>
              </a:rPr>
              <a:t>(the direction or line of sight) for the two eyeballs, are </a:t>
            </a:r>
            <a:r>
              <a:rPr lang="en-GB" sz="2400" b="1" i="1" dirty="0">
                <a:latin typeface="Candara" panose="020E0502030303020204" pitchFamily="34" charset="0"/>
              </a:rPr>
              <a:t>parallel,</a:t>
            </a:r>
            <a:r>
              <a:rPr lang="en-GB" sz="2400" i="1" dirty="0">
                <a:latin typeface="Candara" panose="020E0502030303020204" pitchFamily="34" charset="0"/>
              </a:rPr>
              <a:t> </a:t>
            </a:r>
            <a:r>
              <a:rPr lang="en-GB" sz="2400" b="1" i="1" dirty="0">
                <a:latin typeface="Candara" panose="020E0502030303020204" pitchFamily="34" charset="0"/>
              </a:rPr>
              <a:t>(“looking straight ahead”),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orbits </a:t>
            </a:r>
            <a:r>
              <a:rPr lang="en-GB" sz="2400" i="1" dirty="0">
                <a:latin typeface="Candara" panose="020E0502030303020204" pitchFamily="34" charset="0"/>
              </a:rPr>
              <a:t>anterior to them contain and protect the eyeballs which include the: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1234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92139" y="2519409"/>
            <a:ext cx="42461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Eyelids,</a:t>
            </a:r>
            <a:r>
              <a:rPr lang="en-GB" sz="2400" i="1" dirty="0">
                <a:latin typeface="Candara" panose="020E0502030303020204" pitchFamily="34" charset="0"/>
              </a:rPr>
              <a:t> ..controlling exposure of the anterior eyeball.</a:t>
            </a:r>
          </a:p>
          <a:p>
            <a:pPr algn="l"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Extraocular muscles</a:t>
            </a:r>
            <a:r>
              <a:rPr lang="en-GB" sz="2400" i="1" dirty="0">
                <a:latin typeface="Candara" panose="020E0502030303020204" pitchFamily="34" charset="0"/>
              </a:rPr>
              <a:t>, which position the eyeballs and raise the superior eyelids.</a:t>
            </a:r>
          </a:p>
          <a:p>
            <a:pPr algn="l"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Nerves and vessels</a:t>
            </a:r>
            <a:endParaRPr lang="en-GB" sz="2400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Orbital fascia</a:t>
            </a:r>
            <a:r>
              <a:rPr lang="en-GB" sz="2400" i="1" dirty="0">
                <a:latin typeface="Candara" panose="020E0502030303020204" pitchFamily="34" charset="0"/>
              </a:rPr>
              <a:t>.</a:t>
            </a:r>
          </a:p>
          <a:p>
            <a:pPr algn="l">
              <a:buFont typeface="Wingdings" pitchFamily="2" charset="2"/>
              <a:buChar char="Ø"/>
            </a:pPr>
            <a:r>
              <a:rPr lang="en-GB" sz="2400" b="1" i="1" dirty="0">
                <a:latin typeface="Candara" panose="020E0502030303020204" pitchFamily="34" charset="0"/>
              </a:rPr>
              <a:t>Mucous membrane (conjunctiva) </a:t>
            </a:r>
            <a:r>
              <a:rPr lang="en-GB" sz="2400" i="1" dirty="0">
                <a:latin typeface="Candara" panose="020E0502030303020204" pitchFamily="34" charset="0"/>
              </a:rPr>
              <a:t>lining the eyelids</a:t>
            </a:r>
          </a:p>
        </p:txBody>
      </p:sp>
      <p:pic>
        <p:nvPicPr>
          <p:cNvPr id="6146" name="Picture 2" descr="http://magic-of-eyes.weebly.com/uploads/1/0/9/4/10946773/1571811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6021" y="2135941"/>
            <a:ext cx="4246124" cy="381722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2400" y="6027003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All space within the orbits not occupied by these structures is filled with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orbital fat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3048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Tuesday 8 March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248400" y="92075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anose="020E0502030303020204" pitchFamily="34" charset="0"/>
              </a:rPr>
              <a:t>The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quadrangular pyramidal orbit </a:t>
            </a:r>
            <a:r>
              <a:rPr lang="en-GB" sz="2400" b="1" i="1" dirty="0">
                <a:latin typeface="Candara" panose="020E0502030303020204" pitchFamily="34" charset="0"/>
              </a:rPr>
              <a:t>has a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base, four walls</a:t>
            </a:r>
            <a:r>
              <a:rPr lang="en-GB" sz="2400" b="1" i="1" dirty="0">
                <a:latin typeface="Candara" panose="020E0502030303020204" pitchFamily="34" charset="0"/>
              </a:rPr>
              <a:t>, and an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apex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1279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97809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base</a:t>
            </a:r>
            <a:endParaRPr lang="en-GB" sz="2400" i="1" dirty="0"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388983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above </a:t>
            </a:r>
            <a:r>
              <a:rPr lang="en-GB" sz="2400" b="1" i="1" dirty="0">
                <a:latin typeface="Candara" panose="020E0502030303020204" pitchFamily="34" charset="0"/>
              </a:rPr>
              <a:t>by the frontal bone,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lateral margin </a:t>
            </a:r>
            <a:r>
              <a:rPr lang="en-GB" sz="2400" b="1" i="1" dirty="0">
                <a:latin typeface="Candara" panose="020E0502030303020204" pitchFamily="34" charset="0"/>
              </a:rPr>
              <a:t>the processes of the frontal and zygomatic bones,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inferior margin </a:t>
            </a:r>
            <a:r>
              <a:rPr lang="en-GB" sz="2400" b="1" i="1" dirty="0">
                <a:latin typeface="Candara" panose="020E0502030303020204" pitchFamily="34" charset="0"/>
              </a:rPr>
              <a:t>is the zygomatic bone and the maxilla,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medial margin </a:t>
            </a:r>
            <a:r>
              <a:rPr lang="en-GB" sz="2400" b="1" i="1" dirty="0">
                <a:latin typeface="Candara" panose="020E0502030303020204" pitchFamily="34" charset="0"/>
              </a:rPr>
              <a:t>the processes of the maxilla and the frontal bone.</a:t>
            </a:r>
          </a:p>
        </p:txBody>
      </p:sp>
      <p:pic>
        <p:nvPicPr>
          <p:cNvPr id="21506" name="Picture 2" descr="https://droualb.faculty.mjc.edu/Course%20Materials/Elementary%20Anatomy%20and%20Physiology%2050/Lecture%20outlines/05_11Figure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589160"/>
            <a:ext cx="4648200" cy="404024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59404" y="3505200"/>
            <a:ext cx="3276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apex </a:t>
            </a:r>
            <a:r>
              <a:rPr lang="en-GB" sz="2400" b="1" i="1" dirty="0">
                <a:latin typeface="Candara" panose="020E0502030303020204" pitchFamily="34" charset="0"/>
              </a:rPr>
              <a:t>is at the optic canal in </a:t>
            </a:r>
            <a:r>
              <a:rPr lang="en-GB" sz="2400" b="1" i="1" dirty="0">
                <a:solidFill>
                  <a:srgbClr val="CC0099"/>
                </a:solidFill>
                <a:latin typeface="Candara" panose="020E0502030303020204" pitchFamily="34" charset="0"/>
              </a:rPr>
              <a:t>the lesser wing of the sphenoid</a:t>
            </a:r>
            <a:r>
              <a:rPr lang="en-GB" sz="2400" b="1" i="1" dirty="0">
                <a:latin typeface="Candara" panose="020E0502030303020204" pitchFamily="34" charset="0"/>
              </a:rPr>
              <a:t> just medial to the superior orbital fissure.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-381000" y="61722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lassconnection.s3.amazonaws.com/815/flashcards/80815/jpg/labeled_orbit_(eye_socket)1316049066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67" y="1600200"/>
            <a:ext cx="8463233" cy="46482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6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68262"/>
            <a:ext cx="1234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Orbits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612577"/>
            <a:ext cx="3769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superior wall (roof)                                  </a:t>
            </a: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medial walls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23017" y="533400"/>
            <a:ext cx="4539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inferior wall (orbital floor) </a:t>
            </a: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lateral wall </a:t>
            </a:r>
          </a:p>
          <a:p>
            <a:endParaRPr lang="en-GB" sz="24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76200"/>
            <a:ext cx="5195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Openings into the Orbital Cavity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" y="2362200"/>
            <a:ext cx="41910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Infraorbital groove and canal: </a:t>
            </a:r>
            <a:r>
              <a:rPr lang="en-GB" sz="2400" i="1" dirty="0">
                <a:latin typeface="Candara" panose="020E0502030303020204" pitchFamily="34" charset="0"/>
              </a:rPr>
              <a:t>in the orbital plate of the maxilla, they transmit the </a:t>
            </a:r>
            <a:r>
              <a:rPr lang="en-GB" sz="2400" b="1" i="1" dirty="0">
                <a:latin typeface="Candara" panose="020E0502030303020204" pitchFamily="34" charset="0"/>
              </a:rPr>
              <a:t>infraorbital nerve</a:t>
            </a:r>
            <a:r>
              <a:rPr lang="en-GB" sz="2400" i="1" dirty="0">
                <a:latin typeface="Candara" panose="020E0502030303020204" pitchFamily="34" charset="0"/>
              </a:rPr>
              <a:t> and </a:t>
            </a:r>
            <a:r>
              <a:rPr lang="en-GB" sz="2400" b="1" i="1" dirty="0">
                <a:latin typeface="Candara" panose="020E0502030303020204" pitchFamily="34" charset="0"/>
              </a:rPr>
              <a:t>blood vessels</a:t>
            </a:r>
            <a:r>
              <a:rPr lang="en-GB" sz="2400" i="1" dirty="0">
                <a:latin typeface="Candara" panose="020E0502030303020204" pitchFamily="34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endParaRPr lang="en-GB" sz="2400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Nasolacrimal canal: </a:t>
            </a:r>
            <a:r>
              <a:rPr lang="en-GB" sz="2400" i="1" dirty="0">
                <a:latin typeface="Candara" panose="020E0502030303020204" pitchFamily="34" charset="0"/>
              </a:rPr>
              <a:t>Located anteriorly on the medial wall; it communicates with the </a:t>
            </a:r>
            <a:r>
              <a:rPr lang="en-GB" sz="2400" b="1" i="1" dirty="0">
                <a:latin typeface="Candara" panose="020E0502030303020204" pitchFamily="34" charset="0"/>
              </a:rPr>
              <a:t>inferior meatus </a:t>
            </a:r>
            <a:r>
              <a:rPr lang="en-GB" sz="2400" i="1" dirty="0">
                <a:latin typeface="Candara" panose="020E0502030303020204" pitchFamily="34" charset="0"/>
              </a:rPr>
              <a:t>of the nose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It transmits the nasolacrimal duct</a:t>
            </a:r>
            <a:r>
              <a:rPr lang="en-GB" sz="2400" i="1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609600"/>
            <a:ext cx="8839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Orbital opening: </a:t>
            </a:r>
            <a:r>
              <a:rPr lang="en-GB" sz="2400" i="1" dirty="0">
                <a:latin typeface="Candara" panose="020E0502030303020204" pitchFamily="34" charset="0"/>
              </a:rPr>
              <a:t>About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one sixth of the eye </a:t>
            </a:r>
            <a:r>
              <a:rPr lang="en-GB" sz="2400" i="1" dirty="0">
                <a:latin typeface="Candara" panose="020E0502030303020204" pitchFamily="34" charset="0"/>
              </a:rPr>
              <a:t>is exposed; the remainder is protected by the walls of the orbit.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1447800"/>
            <a:ext cx="8839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Supraorbital notch (Foramen): </a:t>
            </a:r>
            <a:r>
              <a:rPr lang="en-GB" sz="2400" i="1" dirty="0">
                <a:latin typeface="Candara" panose="020E0502030303020204" pitchFamily="34" charset="0"/>
              </a:rPr>
              <a:t>It transmits the </a:t>
            </a:r>
            <a:r>
              <a:rPr lang="en-GB" sz="2400" b="1" i="1" dirty="0">
                <a:latin typeface="Candara" panose="020E0502030303020204" pitchFamily="34" charset="0"/>
              </a:rPr>
              <a:t>supraorbital nerve </a:t>
            </a:r>
            <a:r>
              <a:rPr lang="en-GB" sz="2400" i="1" dirty="0"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latin typeface="Candara" panose="020E0502030303020204" pitchFamily="34" charset="0"/>
              </a:rPr>
              <a:t>blood vessels</a:t>
            </a:r>
          </a:p>
        </p:txBody>
      </p:sp>
      <p:pic>
        <p:nvPicPr>
          <p:cNvPr id="19459" name="Picture 3" descr="https://droualb.faculty.mjc.edu/Lecture%20Notes/Unit%202/FG06_15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9261" y="2337892"/>
            <a:ext cx="4684383" cy="415498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7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595" y="1895336"/>
            <a:ext cx="36411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Superior orbital fissure: </a:t>
            </a:r>
            <a:r>
              <a:rPr lang="en-GB" sz="2400" i="1" dirty="0">
                <a:latin typeface="Candara" panose="020E0502030303020204" pitchFamily="34" charset="0"/>
              </a:rPr>
              <a:t>it </a:t>
            </a:r>
            <a:r>
              <a:rPr lang="en-GB" sz="2400" b="1" i="1" dirty="0">
                <a:latin typeface="Candara" panose="020E0502030303020204" pitchFamily="34" charset="0"/>
              </a:rPr>
              <a:t>communicates with the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middle cranial fossa</a:t>
            </a:r>
            <a:r>
              <a:rPr lang="en-GB" sz="2400" i="1" dirty="0">
                <a:solidFill>
                  <a:srgbClr val="FF0000"/>
                </a:solidFill>
                <a:latin typeface="Candara" panose="020E0502030303020204" pitchFamily="34" charset="0"/>
              </a:rPr>
              <a:t>. </a:t>
            </a:r>
            <a:r>
              <a:rPr lang="en-GB" sz="2400" i="1" dirty="0">
                <a:latin typeface="Candara" panose="020E0502030303020204" pitchFamily="34" charset="0"/>
              </a:rPr>
              <a:t>It transmits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lacrimal nerve</a:t>
            </a:r>
            <a:r>
              <a:rPr lang="en-GB" sz="2400" b="1" i="1" dirty="0">
                <a:latin typeface="Candara" panose="020E0502030303020204" pitchFamily="34" charset="0"/>
              </a:rPr>
              <a:t>, the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frontal nerve</a:t>
            </a:r>
            <a:r>
              <a:rPr lang="en-GB" sz="2400" b="1" i="1" dirty="0">
                <a:latin typeface="Candara" panose="020E0502030303020204" pitchFamily="34" charset="0"/>
              </a:rPr>
              <a:t>, the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trochlear nerve</a:t>
            </a:r>
            <a:r>
              <a:rPr lang="en-GB" sz="2400" b="1" i="1" dirty="0">
                <a:latin typeface="Candara" panose="020E0502030303020204" pitchFamily="34" charset="0"/>
              </a:rPr>
              <a:t>, the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oculomotor nerve </a:t>
            </a:r>
            <a:r>
              <a:rPr lang="en-GB" sz="2400" b="1" i="1" dirty="0">
                <a:latin typeface="Candara" panose="020E0502030303020204" pitchFamily="34" charset="0"/>
              </a:rPr>
              <a:t>the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abducent nerve</a:t>
            </a:r>
            <a:r>
              <a:rPr lang="en-GB" sz="2400" b="1" i="1" dirty="0">
                <a:latin typeface="Candara" panose="020E0502030303020204" pitchFamily="34" charset="0"/>
              </a:rPr>
              <a:t>, the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nasociliary nerve</a:t>
            </a:r>
            <a:r>
              <a:rPr lang="en-GB" sz="2400" b="1" i="1" dirty="0">
                <a:latin typeface="Candara" panose="020E0502030303020204" pitchFamily="34" charset="0"/>
              </a:rPr>
              <a:t>, and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superior ophthalmic vein</a:t>
            </a:r>
            <a:r>
              <a:rPr lang="en-GB" sz="2400" i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5195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Openings into the Orbital Cavity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29282" t="25000" r="31479" b="31250"/>
          <a:stretch>
            <a:fillRect/>
          </a:stretch>
        </p:blipFill>
        <p:spPr bwMode="auto">
          <a:xfrm>
            <a:off x="3843781" y="2330430"/>
            <a:ext cx="5095937" cy="319446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7830" y="624631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Inferior orbital fissure: </a:t>
            </a:r>
            <a:r>
              <a:rPr lang="en-GB" sz="2400" i="1" dirty="0">
                <a:latin typeface="Candara" panose="020E0502030303020204" pitchFamily="34" charset="0"/>
              </a:rPr>
              <a:t>it </a:t>
            </a:r>
            <a:r>
              <a:rPr lang="en-GB" sz="2400" b="1" i="1" dirty="0">
                <a:latin typeface="Candara" panose="020E0502030303020204" pitchFamily="34" charset="0"/>
              </a:rPr>
              <a:t>communicates with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pterygopalatine fossa</a:t>
            </a:r>
            <a:r>
              <a:rPr lang="en-GB" sz="2400" b="1" i="1" dirty="0">
                <a:latin typeface="Candara" panose="020E0502030303020204" pitchFamily="34" charset="0"/>
              </a:rPr>
              <a:t>.</a:t>
            </a:r>
            <a:r>
              <a:rPr lang="en-GB" sz="2400" i="1" dirty="0">
                <a:latin typeface="Candara" panose="020E0502030303020204" pitchFamily="34" charset="0"/>
              </a:rPr>
              <a:t> It transmits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maxillary nerve </a:t>
            </a:r>
            <a:r>
              <a:rPr lang="en-GB" sz="2400" i="1" dirty="0">
                <a:latin typeface="Candara" panose="020E0502030303020204" pitchFamily="34" charset="0"/>
              </a:rPr>
              <a:t>and its zygomatic branch,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inferior ophthalmic vein, </a:t>
            </a:r>
            <a:r>
              <a:rPr lang="en-GB" sz="2400" i="1" dirty="0"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latin typeface="Candara" panose="020E0502030303020204" pitchFamily="34" charset="0"/>
              </a:rPr>
              <a:t>sympathetic nerves.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89169" y="5751364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Optic canal: </a:t>
            </a:r>
            <a:r>
              <a:rPr lang="en-GB" sz="2400" b="1" i="1" dirty="0">
                <a:latin typeface="Candara" panose="020E0502030303020204" pitchFamily="34" charset="0"/>
              </a:rPr>
              <a:t>it communicates with the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middle cranial fossa</a:t>
            </a:r>
            <a:r>
              <a:rPr lang="en-GB" sz="2400" b="1" i="1" dirty="0">
                <a:latin typeface="Candara" panose="020E0502030303020204" pitchFamily="34" charset="0"/>
              </a:rPr>
              <a:t>. It transmits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optic nerve</a:t>
            </a:r>
            <a:r>
              <a:rPr lang="en-GB" sz="2400" b="1" i="1" dirty="0">
                <a:latin typeface="Candara" panose="020E0502030303020204" pitchFamily="34" charset="0"/>
              </a:rPr>
              <a:t> and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ophthalmic artery</a:t>
            </a:r>
            <a:r>
              <a:rPr lang="en-GB" sz="2400" b="1" i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00" y="189130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8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105400" y="873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83" y="0"/>
            <a:ext cx="3550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Nerves of the Orbit </a:t>
            </a:r>
          </a:p>
        </p:txBody>
      </p:sp>
      <p:sp>
        <p:nvSpPr>
          <p:cNvPr id="3" name="Rectangle 2"/>
          <p:cNvSpPr/>
          <p:nvPr/>
        </p:nvSpPr>
        <p:spPr>
          <a:xfrm>
            <a:off x="56745" y="568146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Optic Nerve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n-GB" sz="2400" b="1" i="1" dirty="0">
                <a:latin typeface="Candara" panose="020E0502030303020204" pitchFamily="34" charset="0"/>
              </a:rPr>
              <a:t>enters the orbit from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middle cranial fossa </a:t>
            </a:r>
            <a:r>
              <a:rPr lang="en-GB" sz="2400" b="1" i="1" dirty="0">
                <a:latin typeface="Candara" panose="020E0502030303020204" pitchFamily="34" charset="0"/>
              </a:rPr>
              <a:t>by passing through the optic canal . It is accompanied by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ophthalmic artery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619071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Lacrimal Nerve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n-GB" sz="2400" b="1" i="1" dirty="0">
                <a:latin typeface="Candara" panose="020E0502030303020204" pitchFamily="34" charset="0"/>
              </a:rPr>
              <a:t>arises from the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ophthalmic division </a:t>
            </a:r>
            <a:r>
              <a:rPr lang="en-GB" sz="2400" b="1" i="1" dirty="0">
                <a:latin typeface="Candara" panose="020E0502030303020204" pitchFamily="34" charset="0"/>
              </a:rPr>
              <a:t>of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CN V</a:t>
            </a:r>
            <a:r>
              <a:rPr lang="en-GB" sz="2400" b="1" i="1" dirty="0">
                <a:latin typeface="Candara" panose="020E0502030303020204" pitchFamily="34" charset="0"/>
              </a:rPr>
              <a:t>.  It enters the orbit through the upper part of the superior orbital fissure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3125212"/>
            <a:ext cx="3886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Frontal Nerve : </a:t>
            </a:r>
            <a:r>
              <a:rPr lang="en-GB" sz="2400" b="1" i="1" dirty="0">
                <a:latin typeface="Candara" panose="020E0502030303020204" pitchFamily="34" charset="0"/>
              </a:rPr>
              <a:t>from the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ophthalmic division </a:t>
            </a:r>
            <a:r>
              <a:rPr lang="en-GB" sz="2400" b="1" i="1" dirty="0">
                <a:latin typeface="Candara" panose="020E0502030303020204" pitchFamily="34" charset="0"/>
              </a:rPr>
              <a:t>of </a:t>
            </a:r>
            <a:r>
              <a:rPr lang="en-GB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CN V </a:t>
            </a:r>
            <a:r>
              <a:rPr lang="en-GB" sz="2400" b="1" i="1" dirty="0">
                <a:latin typeface="Candara" panose="020E0502030303020204" pitchFamily="34" charset="0"/>
              </a:rPr>
              <a:t>.</a:t>
            </a:r>
          </a:p>
          <a:p>
            <a:r>
              <a:rPr lang="en-GB" sz="2400" b="1" i="1" dirty="0">
                <a:latin typeface="Candara" panose="020E0502030303020204" pitchFamily="34" charset="0"/>
              </a:rPr>
              <a:t> It enters the orbit through the upper part of the superior orbital fissure. It divides into the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supratrochlear </a:t>
            </a:r>
            <a:r>
              <a:rPr lang="en-GB" sz="2400" b="1" i="1" dirty="0"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supraorbital nerves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697" t="17708" r="30893" b="10417"/>
          <a:stretch>
            <a:fillRect/>
          </a:stretch>
        </p:blipFill>
        <p:spPr bwMode="auto">
          <a:xfrm>
            <a:off x="4495800" y="2490018"/>
            <a:ext cx="4343400" cy="406318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Tuesday 8 March 2022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 flipH="1">
            <a:off x="914400" y="6477000"/>
            <a:ext cx="304800" cy="501650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9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304800" y="61722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9FDA0A8AA65748AF39C6EE0B55E26F" ma:contentTypeVersion="2" ma:contentTypeDescription="Create a new document." ma:contentTypeScope="" ma:versionID="6335f2826179c461b930a5bc9a57e83d">
  <xsd:schema xmlns:xsd="http://www.w3.org/2001/XMLSchema" xmlns:xs="http://www.w3.org/2001/XMLSchema" xmlns:p="http://schemas.microsoft.com/office/2006/metadata/properties" xmlns:ns2="f82c8722-5a2a-4863-8044-224719d25890" targetNamespace="http://schemas.microsoft.com/office/2006/metadata/properties" ma:root="true" ma:fieldsID="2bcef14d1f273e49fb246cc1929ff1d1" ns2:_="">
    <xsd:import namespace="f82c8722-5a2a-4863-8044-224719d25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c8722-5a2a-4863-8044-224719d258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41D0A5-E170-4951-81CE-8F5389C627DD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FA4CE9C8-6667-4091-B0C5-D99AFB86C1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4E3DBC-090E-4CFA-A829-08AC6BFCC7D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82c8722-5a2a-4863-8044-224719d2589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2225</Words>
  <Application>Microsoft Office PowerPoint</Application>
  <PresentationFormat>On-screen Show (4:3)</PresentationFormat>
  <Paragraphs>257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Ayman</dc:creator>
  <cp:lastModifiedBy>Sanabil Hassanat</cp:lastModifiedBy>
  <cp:revision>41</cp:revision>
  <dcterms:created xsi:type="dcterms:W3CDTF">2006-08-16T00:00:00Z</dcterms:created>
  <dcterms:modified xsi:type="dcterms:W3CDTF">2022-03-07T21:53:05Z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0x010100DC9FDA0A8AA65748AF39C6EE0B55E26F</vt:lpwstr>
  </property>
</Properties>
</file>