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4177" r:id="rId1"/>
  </p:sldMasterIdLst>
  <p:notesMasterIdLst>
    <p:notesMasterId r:id="rId72"/>
  </p:notesMasterIdLst>
  <p:sldIdLst>
    <p:sldId id="371" r:id="rId2"/>
    <p:sldId id="314" r:id="rId3"/>
    <p:sldId id="315" r:id="rId4"/>
    <p:sldId id="474" r:id="rId5"/>
    <p:sldId id="440" r:id="rId6"/>
    <p:sldId id="376" r:id="rId7"/>
    <p:sldId id="326" r:id="rId8"/>
    <p:sldId id="425" r:id="rId9"/>
    <p:sldId id="426" r:id="rId10"/>
    <p:sldId id="319" r:id="rId11"/>
    <p:sldId id="407" r:id="rId12"/>
    <p:sldId id="317" r:id="rId13"/>
    <p:sldId id="430" r:id="rId14"/>
    <p:sldId id="306" r:id="rId15"/>
    <p:sldId id="259" r:id="rId16"/>
    <p:sldId id="377" r:id="rId17"/>
    <p:sldId id="378" r:id="rId18"/>
    <p:sldId id="475" r:id="rId19"/>
    <p:sldId id="379" r:id="rId20"/>
    <p:sldId id="277" r:id="rId21"/>
    <p:sldId id="431" r:id="rId22"/>
    <p:sldId id="282" r:id="rId23"/>
    <p:sldId id="383" r:id="rId24"/>
    <p:sldId id="384" r:id="rId25"/>
    <p:sldId id="300" r:id="rId26"/>
    <p:sldId id="436" r:id="rId27"/>
    <p:sldId id="437" r:id="rId28"/>
    <p:sldId id="438" r:id="rId29"/>
    <p:sldId id="338" r:id="rId30"/>
    <p:sldId id="339" r:id="rId31"/>
    <p:sldId id="340" r:id="rId32"/>
    <p:sldId id="343" r:id="rId33"/>
    <p:sldId id="385" r:id="rId34"/>
    <p:sldId id="432" r:id="rId35"/>
    <p:sldId id="422" r:id="rId36"/>
    <p:sldId id="441" r:id="rId37"/>
    <p:sldId id="443" r:id="rId38"/>
    <p:sldId id="444" r:id="rId39"/>
    <p:sldId id="479" r:id="rId40"/>
    <p:sldId id="445" r:id="rId41"/>
    <p:sldId id="446" r:id="rId42"/>
    <p:sldId id="447" r:id="rId43"/>
    <p:sldId id="448" r:id="rId44"/>
    <p:sldId id="449" r:id="rId45"/>
    <p:sldId id="451" r:id="rId46"/>
    <p:sldId id="453" r:id="rId47"/>
    <p:sldId id="477" r:id="rId48"/>
    <p:sldId id="476" r:id="rId49"/>
    <p:sldId id="478" r:id="rId50"/>
    <p:sldId id="454" r:id="rId51"/>
    <p:sldId id="455" r:id="rId52"/>
    <p:sldId id="480" r:id="rId53"/>
    <p:sldId id="481" r:id="rId54"/>
    <p:sldId id="483" r:id="rId55"/>
    <p:sldId id="482" r:id="rId56"/>
    <p:sldId id="456" r:id="rId57"/>
    <p:sldId id="457" r:id="rId58"/>
    <p:sldId id="458" r:id="rId59"/>
    <p:sldId id="460" r:id="rId60"/>
    <p:sldId id="461" r:id="rId61"/>
    <p:sldId id="462" r:id="rId62"/>
    <p:sldId id="463" r:id="rId63"/>
    <p:sldId id="464" r:id="rId64"/>
    <p:sldId id="466" r:id="rId65"/>
    <p:sldId id="467" r:id="rId66"/>
    <p:sldId id="468" r:id="rId67"/>
    <p:sldId id="469" r:id="rId68"/>
    <p:sldId id="470" r:id="rId69"/>
    <p:sldId id="472" r:id="rId70"/>
    <p:sldId id="473" r:id="rId71"/>
  </p:sldIdLst>
  <p:sldSz cx="9144000" cy="6858000" type="screen4x3"/>
  <p:notesSz cx="6858000" cy="9144000"/>
  <p:defaultTextStyle>
    <a:defPPr>
      <a:defRPr lang="ar-JO"/>
    </a:defPPr>
    <a:lvl1pPr algn="l" rtl="0" eaLnBrk="0" fontAlgn="base" hangingPunct="0">
      <a:spcBef>
        <a:spcPct val="0"/>
      </a:spcBef>
      <a:spcAft>
        <a:spcPct val="0"/>
      </a:spcAft>
      <a:defRPr kern="1200">
        <a:solidFill>
          <a:schemeClr val="tx1"/>
        </a:solidFill>
        <a:latin typeface="Arial Black"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Black"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Black"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Black"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Black" pitchFamily="34" charset="0"/>
        <a:ea typeface="+mn-ea"/>
        <a:cs typeface="Arial" pitchFamily="34" charset="0"/>
      </a:defRPr>
    </a:lvl5pPr>
    <a:lvl6pPr marL="2286000" algn="l" defTabSz="914400" rtl="0" eaLnBrk="1" latinLnBrk="0" hangingPunct="1">
      <a:defRPr kern="1200">
        <a:solidFill>
          <a:schemeClr val="tx1"/>
        </a:solidFill>
        <a:latin typeface="Arial Black" pitchFamily="34" charset="0"/>
        <a:ea typeface="+mn-ea"/>
        <a:cs typeface="Arial" pitchFamily="34" charset="0"/>
      </a:defRPr>
    </a:lvl6pPr>
    <a:lvl7pPr marL="2743200" algn="l" defTabSz="914400" rtl="0" eaLnBrk="1" latinLnBrk="0" hangingPunct="1">
      <a:defRPr kern="1200">
        <a:solidFill>
          <a:schemeClr val="tx1"/>
        </a:solidFill>
        <a:latin typeface="Arial Black" pitchFamily="34" charset="0"/>
        <a:ea typeface="+mn-ea"/>
        <a:cs typeface="Arial" pitchFamily="34" charset="0"/>
      </a:defRPr>
    </a:lvl7pPr>
    <a:lvl8pPr marL="3200400" algn="l" defTabSz="914400" rtl="0" eaLnBrk="1" latinLnBrk="0" hangingPunct="1">
      <a:defRPr kern="1200">
        <a:solidFill>
          <a:schemeClr val="tx1"/>
        </a:solidFill>
        <a:latin typeface="Arial Black" pitchFamily="34" charset="0"/>
        <a:ea typeface="+mn-ea"/>
        <a:cs typeface="Arial" pitchFamily="34" charset="0"/>
      </a:defRPr>
    </a:lvl8pPr>
    <a:lvl9pPr marL="3657600" algn="l" defTabSz="914400" rtl="0" eaLnBrk="1" latinLnBrk="0" hangingPunct="1">
      <a:defRPr kern="1200">
        <a:solidFill>
          <a:schemeClr val="tx1"/>
        </a:solidFill>
        <a:latin typeface="Arial Black"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CC"/>
    <a:srgbClr val="E3DE00"/>
    <a:srgbClr val="352844"/>
    <a:srgbClr val="2E3917"/>
    <a:srgbClr val="000000"/>
    <a:srgbClr val="003399"/>
    <a:srgbClr val="FF3399"/>
    <a:srgbClr val="1DC7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9485" autoAdjust="0"/>
    <p:restoredTop sz="97865" autoAdjust="0"/>
  </p:normalViewPr>
  <p:slideViewPr>
    <p:cSldViewPr>
      <p:cViewPr varScale="1">
        <p:scale>
          <a:sx n="78" d="100"/>
          <a:sy n="78" d="100"/>
        </p:scale>
        <p:origin x="1368" y="72"/>
      </p:cViewPr>
      <p:guideLst>
        <p:guide orient="horz" pos="2160"/>
        <p:guide pos="2880"/>
      </p:guideLst>
    </p:cSldViewPr>
  </p:slideViewPr>
  <p:outlineViewPr>
    <p:cViewPr>
      <p:scale>
        <a:sx n="33" d="100"/>
        <a:sy n="33" d="100"/>
      </p:scale>
      <p:origin x="62"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9" Type="http://schemas.openxmlformats.org/officeDocument/2006/relationships/slide" Target="slides/slide38.xml" /><Relationship Id="rId21" Type="http://schemas.openxmlformats.org/officeDocument/2006/relationships/slide" Target="slides/slide20.xml" /><Relationship Id="rId34" Type="http://schemas.openxmlformats.org/officeDocument/2006/relationships/slide" Target="slides/slide33.xml" /><Relationship Id="rId42" Type="http://schemas.openxmlformats.org/officeDocument/2006/relationships/slide" Target="slides/slide41.xml" /><Relationship Id="rId47" Type="http://schemas.openxmlformats.org/officeDocument/2006/relationships/slide" Target="slides/slide46.xml" /><Relationship Id="rId50" Type="http://schemas.openxmlformats.org/officeDocument/2006/relationships/slide" Target="slides/slide49.xml" /><Relationship Id="rId55" Type="http://schemas.openxmlformats.org/officeDocument/2006/relationships/slide" Target="slides/slide54.xml" /><Relationship Id="rId63" Type="http://schemas.openxmlformats.org/officeDocument/2006/relationships/slide" Target="slides/slide62.xml" /><Relationship Id="rId68" Type="http://schemas.openxmlformats.org/officeDocument/2006/relationships/slide" Target="slides/slide67.xml" /><Relationship Id="rId76" Type="http://schemas.openxmlformats.org/officeDocument/2006/relationships/tableStyles" Target="tableStyles.xml" /><Relationship Id="rId7" Type="http://schemas.openxmlformats.org/officeDocument/2006/relationships/slide" Target="slides/slide6.xml" /><Relationship Id="rId71" Type="http://schemas.openxmlformats.org/officeDocument/2006/relationships/slide" Target="slides/slide70.xml" /><Relationship Id="rId2" Type="http://schemas.openxmlformats.org/officeDocument/2006/relationships/slide" Target="slides/slide1.xml" /><Relationship Id="rId16" Type="http://schemas.openxmlformats.org/officeDocument/2006/relationships/slide" Target="slides/slide15.xml" /><Relationship Id="rId29" Type="http://schemas.openxmlformats.org/officeDocument/2006/relationships/slide" Target="slides/slide28.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37" Type="http://schemas.openxmlformats.org/officeDocument/2006/relationships/slide" Target="slides/slide36.xml" /><Relationship Id="rId40" Type="http://schemas.openxmlformats.org/officeDocument/2006/relationships/slide" Target="slides/slide39.xml" /><Relationship Id="rId45" Type="http://schemas.openxmlformats.org/officeDocument/2006/relationships/slide" Target="slides/slide44.xml" /><Relationship Id="rId53" Type="http://schemas.openxmlformats.org/officeDocument/2006/relationships/slide" Target="slides/slide52.xml" /><Relationship Id="rId58" Type="http://schemas.openxmlformats.org/officeDocument/2006/relationships/slide" Target="slides/slide57.xml" /><Relationship Id="rId66" Type="http://schemas.openxmlformats.org/officeDocument/2006/relationships/slide" Target="slides/slide65.xml" /><Relationship Id="rId74" Type="http://schemas.openxmlformats.org/officeDocument/2006/relationships/viewProps" Target="viewProps.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49" Type="http://schemas.openxmlformats.org/officeDocument/2006/relationships/slide" Target="slides/slide48.xml" /><Relationship Id="rId57" Type="http://schemas.openxmlformats.org/officeDocument/2006/relationships/slide" Target="slides/slide56.xml" /><Relationship Id="rId61" Type="http://schemas.openxmlformats.org/officeDocument/2006/relationships/slide" Target="slides/slide60.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slide" Target="slides/slide30.xml" /><Relationship Id="rId44" Type="http://schemas.openxmlformats.org/officeDocument/2006/relationships/slide" Target="slides/slide43.xml" /><Relationship Id="rId52" Type="http://schemas.openxmlformats.org/officeDocument/2006/relationships/slide" Target="slides/slide51.xml" /><Relationship Id="rId60" Type="http://schemas.openxmlformats.org/officeDocument/2006/relationships/slide" Target="slides/slide59.xml" /><Relationship Id="rId65" Type="http://schemas.openxmlformats.org/officeDocument/2006/relationships/slide" Target="slides/slide64.xml" /><Relationship Id="rId73" Type="http://schemas.openxmlformats.org/officeDocument/2006/relationships/presProps" Target="presProps.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slide" Target="slides/slide34.xml" /><Relationship Id="rId43" Type="http://schemas.openxmlformats.org/officeDocument/2006/relationships/slide" Target="slides/slide42.xml" /><Relationship Id="rId48" Type="http://schemas.openxmlformats.org/officeDocument/2006/relationships/slide" Target="slides/slide47.xml" /><Relationship Id="rId56" Type="http://schemas.openxmlformats.org/officeDocument/2006/relationships/slide" Target="slides/slide55.xml" /><Relationship Id="rId64" Type="http://schemas.openxmlformats.org/officeDocument/2006/relationships/slide" Target="slides/slide63.xml" /><Relationship Id="rId69" Type="http://schemas.openxmlformats.org/officeDocument/2006/relationships/slide" Target="slides/slide68.xml" /><Relationship Id="rId8" Type="http://schemas.openxmlformats.org/officeDocument/2006/relationships/slide" Target="slides/slide7.xml" /><Relationship Id="rId51" Type="http://schemas.openxmlformats.org/officeDocument/2006/relationships/slide" Target="slides/slide50.xml" /><Relationship Id="rId72" Type="http://schemas.openxmlformats.org/officeDocument/2006/relationships/notesMaster" Target="notesMasters/notesMaster1.xml" /><Relationship Id="rId3" Type="http://schemas.openxmlformats.org/officeDocument/2006/relationships/slide" Target="slides/slide2.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slide" Target="slides/slide37.xml" /><Relationship Id="rId46" Type="http://schemas.openxmlformats.org/officeDocument/2006/relationships/slide" Target="slides/slide45.xml" /><Relationship Id="rId59" Type="http://schemas.openxmlformats.org/officeDocument/2006/relationships/slide" Target="slides/slide58.xml" /><Relationship Id="rId67" Type="http://schemas.openxmlformats.org/officeDocument/2006/relationships/slide" Target="slides/slide66.xml" /><Relationship Id="rId20" Type="http://schemas.openxmlformats.org/officeDocument/2006/relationships/slide" Target="slides/slide19.xml" /><Relationship Id="rId41" Type="http://schemas.openxmlformats.org/officeDocument/2006/relationships/slide" Target="slides/slide40.xml" /><Relationship Id="rId54" Type="http://schemas.openxmlformats.org/officeDocument/2006/relationships/slide" Target="slides/slide53.xml" /><Relationship Id="rId62" Type="http://schemas.openxmlformats.org/officeDocument/2006/relationships/slide" Target="slides/slide61.xml" /><Relationship Id="rId70" Type="http://schemas.openxmlformats.org/officeDocument/2006/relationships/slide" Target="slides/slide69.xml" /><Relationship Id="rId75" Type="http://schemas.openxmlformats.org/officeDocument/2006/relationships/theme" Target="theme/theme1.xml" /><Relationship Id="rId1" Type="http://schemas.openxmlformats.org/officeDocument/2006/relationships/slideMaster" Target="slideMasters/slideMaster1.xml" /><Relationship Id="rId6" Type="http://schemas.openxmlformats.org/officeDocument/2006/relationships/slide" Target="slides/slide5.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rtl="1" eaLnBrk="1" fontAlgn="auto" hangingPunct="1">
              <a:spcBef>
                <a:spcPts val="0"/>
              </a:spcBef>
              <a:spcAft>
                <a:spcPts val="0"/>
              </a:spcAft>
              <a:defRPr sz="1200">
                <a:latin typeface="+mn-lt"/>
                <a:cs typeface="+mn-cs"/>
              </a:defRPr>
            </a:lvl1pPr>
          </a:lstStyle>
          <a:p>
            <a:pPr>
              <a:defRPr/>
            </a:pPr>
            <a:endParaRPr lang="ar-JO"/>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rtl="1" eaLnBrk="1" fontAlgn="auto" hangingPunct="1">
              <a:spcBef>
                <a:spcPts val="0"/>
              </a:spcBef>
              <a:spcAft>
                <a:spcPts val="0"/>
              </a:spcAft>
              <a:defRPr sz="1200">
                <a:latin typeface="+mn-lt"/>
                <a:cs typeface="+mn-cs"/>
              </a:defRPr>
            </a:lvl1pPr>
          </a:lstStyle>
          <a:p>
            <a:pPr>
              <a:defRPr/>
            </a:pPr>
            <a:fld id="{BC9AF629-F298-46E5-855F-06124F2A7BD0}" type="datetimeFigureOut">
              <a:rPr lang="ar-JO"/>
              <a:pPr>
                <a:defRPr/>
              </a:pPr>
              <a:t>19/08/1445</a:t>
            </a:fld>
            <a:endParaRPr lang="ar-JO"/>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pPr lvl="0"/>
            <a:endParaRPr lang="ar-JO" noProof="0"/>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ar-SA" noProof="0"/>
              <a:t>انقر لتحرير أنماط النص الرئيسي</a:t>
            </a:r>
          </a:p>
          <a:p>
            <a:pPr lvl="1"/>
            <a:r>
              <a:rPr lang="ar-SA" noProof="0"/>
              <a:t>المستوى الثاني</a:t>
            </a:r>
          </a:p>
          <a:p>
            <a:pPr lvl="2"/>
            <a:r>
              <a:rPr lang="ar-SA" noProof="0"/>
              <a:t>المستوى الثالث</a:t>
            </a:r>
          </a:p>
          <a:p>
            <a:pPr lvl="3"/>
            <a:r>
              <a:rPr lang="ar-SA" noProof="0"/>
              <a:t>المستوى الرابع</a:t>
            </a:r>
          </a:p>
          <a:p>
            <a:pPr lvl="4"/>
            <a:r>
              <a:rPr lang="ar-SA" noProof="0"/>
              <a:t>المستوى الخامس</a:t>
            </a:r>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rtl="1" eaLnBrk="1" fontAlgn="auto" hangingPunct="1">
              <a:spcBef>
                <a:spcPts val="0"/>
              </a:spcBef>
              <a:spcAft>
                <a:spcPts val="0"/>
              </a:spcAft>
              <a:defRPr sz="1200">
                <a:latin typeface="+mn-lt"/>
                <a:cs typeface="+mn-cs"/>
              </a:defRPr>
            </a:lvl1pPr>
          </a:lstStyle>
          <a:p>
            <a:pPr>
              <a:defRPr/>
            </a:pPr>
            <a:endParaRPr lang="ar-JO"/>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wrap="square" lIns="91440" tIns="45720" rIns="91440" bIns="45720" numCol="1" anchor="b" anchorCtr="0" compatLnSpc="1">
            <a:prstTxWarp prst="textNoShape">
              <a:avLst/>
            </a:prstTxWarp>
          </a:bodyPr>
          <a:lstStyle>
            <a:lvl1pPr rtl="1" eaLnBrk="1" hangingPunct="1">
              <a:defRPr sz="1200">
                <a:latin typeface="Calibri" pitchFamily="34" charset="0"/>
              </a:defRPr>
            </a:lvl1pPr>
          </a:lstStyle>
          <a:p>
            <a:fld id="{0E4EFC4C-624F-4ABB-AA39-C1DBCA5A5E2A}" type="slidenum">
              <a:rPr lang="ar-SA" altLang="en-US"/>
              <a:pPr/>
              <a:t>‹#›</a:t>
            </a:fld>
            <a:endParaRPr lang="ar-JO" altLang="en-US"/>
          </a:p>
        </p:txBody>
      </p:sp>
    </p:spTree>
    <p:extLst>
      <p:ext uri="{BB962C8B-B14F-4D97-AF65-F5344CB8AC3E}">
        <p14:creationId xmlns:p14="http://schemas.microsoft.com/office/powerpoint/2010/main" val="4085929681"/>
      </p:ext>
    </p:extLst>
  </p:cSld>
  <p:clrMap bg1="lt1" tx1="dk1" bg2="lt2" tx2="dk2" accent1="accent1" accent2="accent2" accent3="accent3" accent4="accent4" accent5="accent5" accent6="accent6" hlink="hlink" folHlink="folHlink"/>
  <p:notesStyle>
    <a:lvl1pPr algn="r" rtl="1" eaLnBrk="0" fontAlgn="base" hangingPunct="0">
      <a:spcBef>
        <a:spcPct val="30000"/>
      </a:spcBef>
      <a:spcAft>
        <a:spcPct val="0"/>
      </a:spcAft>
      <a:defRPr sz="1200" kern="1200">
        <a:solidFill>
          <a:schemeClr val="tx1"/>
        </a:solidFill>
        <a:latin typeface="+mn-lt"/>
        <a:ea typeface="+mn-ea"/>
        <a:cs typeface="+mn-cs"/>
      </a:defRPr>
    </a:lvl1pPr>
    <a:lvl2pPr marL="457200" algn="r" rtl="1" eaLnBrk="0" fontAlgn="base" hangingPunct="0">
      <a:spcBef>
        <a:spcPct val="30000"/>
      </a:spcBef>
      <a:spcAft>
        <a:spcPct val="0"/>
      </a:spcAft>
      <a:defRPr sz="1200" kern="1200">
        <a:solidFill>
          <a:schemeClr val="tx1"/>
        </a:solidFill>
        <a:latin typeface="+mn-lt"/>
        <a:ea typeface="+mn-ea"/>
        <a:cs typeface="+mn-cs"/>
      </a:defRPr>
    </a:lvl2pPr>
    <a:lvl3pPr marL="914400" algn="r" rtl="1" eaLnBrk="0" fontAlgn="base" hangingPunct="0">
      <a:spcBef>
        <a:spcPct val="30000"/>
      </a:spcBef>
      <a:spcAft>
        <a:spcPct val="0"/>
      </a:spcAft>
      <a:defRPr sz="1200" kern="1200">
        <a:solidFill>
          <a:schemeClr val="tx1"/>
        </a:solidFill>
        <a:latin typeface="+mn-lt"/>
        <a:ea typeface="+mn-ea"/>
        <a:cs typeface="+mn-cs"/>
      </a:defRPr>
    </a:lvl3pPr>
    <a:lvl4pPr marL="1371600" algn="r" rtl="1" eaLnBrk="0" fontAlgn="base" hangingPunct="0">
      <a:spcBef>
        <a:spcPct val="30000"/>
      </a:spcBef>
      <a:spcAft>
        <a:spcPct val="0"/>
      </a:spcAft>
      <a:defRPr sz="1200" kern="1200">
        <a:solidFill>
          <a:schemeClr val="tx1"/>
        </a:solidFill>
        <a:latin typeface="+mn-lt"/>
        <a:ea typeface="+mn-ea"/>
        <a:cs typeface="+mn-cs"/>
      </a:defRPr>
    </a:lvl4pPr>
    <a:lvl5pPr marL="1828800" algn="r" rtl="1" eaLnBrk="0" fontAlgn="base" hangingPunct="0">
      <a:spcBef>
        <a:spcPct val="30000"/>
      </a:spcBef>
      <a:spcAft>
        <a:spcPct val="0"/>
      </a:spcAft>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0.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medical-dictionary.thefreedictionary.com/dislocation" TargetMode="External" /><Relationship Id="rId2" Type="http://schemas.openxmlformats.org/officeDocument/2006/relationships/slide" Target="../slides/slide9.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cs typeface="Arial" pitchFamily="34" charset="0"/>
              </a:rPr>
              <a:t>desiccation</a:t>
            </a:r>
          </a:p>
          <a:p>
            <a:r>
              <a:rPr lang="en-US" altLang="en-US">
                <a:cs typeface="Arial" pitchFamily="34" charset="0"/>
              </a:rPr>
              <a:t> [des″ĭ-ka´shun]the act of drying.</a:t>
            </a:r>
          </a:p>
          <a:p>
            <a:endParaRPr lang="ar-JO" altLang="en-US"/>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AAA11472-7300-4340-8C45-0A42C14E91F9}" type="slidenum">
              <a:rPr lang="ar-SA" altLang="en-US">
                <a:latin typeface="Calibri" pitchFamily="34" charset="0"/>
              </a:rPr>
              <a:pPr/>
              <a:t>8</a:t>
            </a:fld>
            <a:endParaRPr lang="ar-JO" altLang="en-US">
              <a:latin typeface="Calibri"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cs typeface="Arial" pitchFamily="34" charset="0"/>
              </a:rPr>
              <a:t>Neurogenic Claudication is thought to arise from compression of, irritation to, or ischemia of the lumbosacral nerve roots.</a:t>
            </a:r>
          </a:p>
          <a:p>
            <a:r>
              <a:rPr lang="en-US">
                <a:cs typeface="Arial" pitchFamily="34" charset="0"/>
              </a:rPr>
              <a:t>This is in contrast to Vascular Claudication (VC), which is secondary to insufficiency of vascular supply to meet demand of muscles (pain is ischemic, but from muscles).</a:t>
            </a:r>
          </a:p>
          <a:p>
            <a:endParaRPr lang="en-US">
              <a:cs typeface="Arial" pitchFamily="34" charset="0"/>
            </a:endParaRPr>
          </a:p>
        </p:txBody>
      </p:sp>
      <p:sp>
        <p:nvSpPr>
          <p:cNvPr id="86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FB191A09-D754-4458-9B23-CF3533AAA10E}" type="slidenum">
              <a:rPr lang="en-US">
                <a:latin typeface="Calibri" pitchFamily="34" charset="0"/>
              </a:rPr>
              <a:pPr/>
              <a:t>59</a:t>
            </a:fld>
            <a:endParaRPr lang="en-US">
              <a:latin typeface="Calibri"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cs typeface="Arial" pitchFamily="34" charset="0"/>
              </a:rPr>
              <a:t>IPD (mm) = (lumbar level+ 12) x 1.5</a:t>
            </a:r>
          </a:p>
          <a:p>
            <a:endParaRPr lang="en-US">
              <a:cs typeface="Arial" pitchFamily="34" charset="0"/>
            </a:endParaRPr>
          </a:p>
        </p:txBody>
      </p:sp>
      <p:sp>
        <p:nvSpPr>
          <p:cNvPr id="880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8EA0CCB4-1EA9-40AA-BF70-BDC0EB9E8492}" type="slidenum">
              <a:rPr lang="en-US">
                <a:latin typeface="Calibri" pitchFamily="34" charset="0"/>
              </a:rPr>
              <a:pPr/>
              <a:t>60</a:t>
            </a:fld>
            <a:endParaRPr lang="en-US">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b="1" dirty="0" err="1"/>
              <a:t>subluxation</a:t>
            </a:r>
            <a:endParaRPr lang="en-US" b="1" dirty="0"/>
          </a:p>
          <a:p>
            <a:pPr>
              <a:defRPr/>
            </a:pPr>
            <a:r>
              <a:rPr lang="en-US" dirty="0"/>
              <a:t> [</a:t>
            </a:r>
            <a:r>
              <a:rPr lang="en-US" dirty="0" err="1"/>
              <a:t>sub″luk-sa´shun</a:t>
            </a:r>
            <a:r>
              <a:rPr lang="en-US" dirty="0"/>
              <a:t>]incomplete or partial </a:t>
            </a:r>
            <a:r>
              <a:rPr lang="en-US" b="1" cap="small" dirty="0">
                <a:hlinkClick r:id="rId3"/>
              </a:rPr>
              <a:t>dislocation</a:t>
            </a:r>
            <a:r>
              <a:rPr lang="en-US" dirty="0"/>
              <a:t>.</a:t>
            </a:r>
          </a:p>
          <a:p>
            <a:pPr>
              <a:defRPr/>
            </a:pPr>
            <a:endParaRPr lang="ar-JO" dirty="0"/>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0B0AE8A4-F0C4-48C0-818A-05056726997B}" type="slidenum">
              <a:rPr lang="ar-SA" altLang="en-US">
                <a:latin typeface="Calibri" pitchFamily="34" charset="0"/>
              </a:rPr>
              <a:pPr/>
              <a:t>9</a:t>
            </a:fld>
            <a:endParaRPr lang="ar-JO" altLang="en-US">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8707EE66-8EC1-4B2C-9FD7-150A654FC95C}" type="slidenum">
              <a:rPr lang="ar-SA" altLang="ar-JO">
                <a:latin typeface="Calibri" pitchFamily="34" charset="0"/>
              </a:rPr>
              <a:pPr/>
              <a:t>16</a:t>
            </a:fld>
            <a:endParaRPr lang="en-US" altLang="ar-JO">
              <a:latin typeface="Calibri" pitchFamily="34" charset="0"/>
            </a:endParaRPr>
          </a:p>
        </p:txBody>
      </p:sp>
      <p:sp>
        <p:nvSpPr>
          <p:cNvPr id="276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ar-SA" altLang="ar-JO"/>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E4EFC4C-624F-4ABB-AA39-C1DBCA5A5E2A}" type="slidenum">
              <a:rPr lang="ar-SA" altLang="en-US" smtClean="0"/>
              <a:pPr/>
              <a:t>20</a:t>
            </a:fld>
            <a:endParaRPr lang="ar-JO" altLang="en-US"/>
          </a:p>
        </p:txBody>
      </p:sp>
    </p:spTree>
    <p:extLst>
      <p:ext uri="{BB962C8B-B14F-4D97-AF65-F5344CB8AC3E}">
        <p14:creationId xmlns:p14="http://schemas.microsoft.com/office/powerpoint/2010/main" val="2944614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ar-JO" b="1">
                <a:solidFill>
                  <a:srgbClr val="003399"/>
                </a:solidFill>
              </a:rPr>
              <a:t>The pain usually settles over a period of a few days or weeks but frequently recurs and is associated with increasing stiffness of the neck</a:t>
            </a:r>
            <a:endParaRPr lang="en-US" altLang="ar-JO"/>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8BC76F6A-C02C-4DED-98EB-D76163F82FC6}" type="slidenum">
              <a:rPr lang="ar-SA" altLang="ar-JO">
                <a:solidFill>
                  <a:srgbClr val="000000"/>
                </a:solidFill>
                <a:latin typeface="Calibri" pitchFamily="34" charset="0"/>
              </a:rPr>
              <a:pPr/>
              <a:t>24</a:t>
            </a:fld>
            <a:endParaRPr lang="ar-JO" altLang="ar-JO">
              <a:solidFill>
                <a:srgbClr val="000000"/>
              </a:solidFill>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r>
              <a:rPr lang="en-US" altLang="ar-JO"/>
              <a:t>to</a:t>
            </a:r>
            <a:r>
              <a:rPr lang="en-US" altLang="ar-JO" b="1"/>
              <a:t> </a:t>
            </a:r>
            <a:r>
              <a:rPr lang="ar-SA" altLang="ar-JO"/>
              <a:t>increase </a:t>
            </a:r>
            <a:r>
              <a:rPr lang="en-US" altLang="ar-JO"/>
              <a:t>the </a:t>
            </a:r>
            <a:r>
              <a:rPr lang="ar-SA" altLang="ar-JO"/>
              <a:t>blood flow bring</a:t>
            </a:r>
            <a:r>
              <a:rPr lang="en-US" altLang="ar-JO"/>
              <a:t>ing</a:t>
            </a:r>
            <a:r>
              <a:rPr lang="ar-SA" altLang="ar-JO"/>
              <a:t> more oxygen and nutrients to that</a:t>
            </a:r>
            <a:r>
              <a:rPr lang="en-US" altLang="ar-JO"/>
              <a:t> a</a:t>
            </a:r>
            <a:r>
              <a:rPr lang="ar-SA" altLang="ar-JO"/>
              <a:t>rea ,</a:t>
            </a:r>
            <a:r>
              <a:rPr lang="en-US" altLang="ar-JO"/>
              <a:t>to</a:t>
            </a:r>
            <a:r>
              <a:rPr lang="ar-SA" altLang="ar-JO"/>
              <a:t> remove waste products created by muscle spasms, and </a:t>
            </a:r>
            <a:r>
              <a:rPr lang="en-US" altLang="ar-JO"/>
              <a:t>this</a:t>
            </a:r>
            <a:r>
              <a:rPr lang="ar-SA" altLang="ar-JO"/>
              <a:t> also helps</a:t>
            </a:r>
            <a:r>
              <a:rPr lang="en-US" altLang="ar-JO"/>
              <a:t> in</a:t>
            </a:r>
            <a:r>
              <a:rPr lang="ar-SA" altLang="ar-JO"/>
              <a:t> healing</a:t>
            </a:r>
            <a:r>
              <a:rPr lang="en-US" altLang="ar-JO"/>
              <a:t>. </a:t>
            </a:r>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866021D3-EFF8-4178-B6FB-5B5C1993EC2D}" type="slidenum">
              <a:rPr lang="ar-SA" altLang="ar-JO">
                <a:latin typeface="Calibri" pitchFamily="34" charset="0"/>
              </a:rPr>
              <a:pPr/>
              <a:t>31</a:t>
            </a:fld>
            <a:endParaRPr lang="ar-JO" altLang="ar-JO">
              <a:latin typeface="Calibri"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ar-JO"/>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E628B3E2-AA81-475E-A54C-9A43F9C2E408}" type="slidenum">
              <a:rPr lang="ar-SA" altLang="ar-JO">
                <a:latin typeface="Calibri" pitchFamily="34" charset="0"/>
              </a:rPr>
              <a:pPr/>
              <a:t>34</a:t>
            </a:fld>
            <a:endParaRPr lang="ar-JO" altLang="ar-JO">
              <a:latin typeface="Calibri"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cs typeface="Arial" pitchFamily="34" charset="0"/>
              </a:rPr>
              <a:t>Sciatica refers to back pain caused by a problem with the sciatic nerve. This is a large nerve that runs from the lower back down the back of each leg. When something injures or puts pressure on the sciatic nerve, it can cause pain in the lower back that spreads to the hip, buttocks, and leg.</a:t>
            </a:r>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B94E7BF7-879B-4294-B626-C311052B963D}" type="slidenum">
              <a:rPr lang="en-US">
                <a:latin typeface="Calibri" pitchFamily="34" charset="0"/>
              </a:rPr>
              <a:pPr/>
              <a:t>38</a:t>
            </a:fld>
            <a:endParaRPr lang="en-US">
              <a:latin typeface="Calibri"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cs typeface="Arial" pitchFamily="34" charset="0"/>
              </a:rPr>
              <a:t>e.g.: L4/L5 </a:t>
            </a:r>
          </a:p>
          <a:p>
            <a:r>
              <a:rPr lang="en-US">
                <a:cs typeface="Arial" pitchFamily="34" charset="0"/>
              </a:rPr>
              <a:t>1-Posterolateral disc prolapse : L5 nerve root compression(below)</a:t>
            </a:r>
          </a:p>
          <a:p>
            <a:r>
              <a:rPr lang="en-US">
                <a:cs typeface="Arial" pitchFamily="34" charset="0"/>
              </a:rPr>
              <a:t>2-Lateral : L4 compression (above)</a:t>
            </a:r>
          </a:p>
          <a:p>
            <a:endParaRPr lang="en-US">
              <a:cs typeface="Arial" pitchFamily="34" charset="0"/>
            </a:endParaRPr>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CE3AC7AF-1C18-4EC6-AF70-DEC34EBA8169}" type="slidenum">
              <a:rPr lang="en-US">
                <a:latin typeface="Calibri" pitchFamily="34" charset="0"/>
              </a:rPr>
              <a:pPr/>
              <a:t>41</a:t>
            </a:fld>
            <a:endParaRPr lang="en-US">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image" Target="../media/image4.png" /><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image" Target="../media/image4.png" /><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 /><Relationship Id="rId2" Type="http://schemas.openxmlformats.org/officeDocument/2006/relationships/image" Target="../media/image4.png" /><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 /><Relationship Id="rId2" Type="http://schemas.openxmlformats.org/officeDocument/2006/relationships/image" Target="../media/image4.png"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685800" y="1346947"/>
            <a:ext cx="7772400" cy="80683"/>
          </a:xfrm>
          <a:prstGeom prst="rect">
            <a:avLst/>
          </a:prstGeom>
          <a:blipFill dpi="0" rotWithShape="1">
            <a:blip r:embed="rId2">
              <a:alphaModFix amt="80000"/>
              <a:lum bright="70000" contrast="-70000"/>
              <a:extLs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p:cNvSpPr/>
          <p:nvPr/>
        </p:nvSpPr>
        <p:spPr>
          <a:xfrm>
            <a:off x="685800" y="4282763"/>
            <a:ext cx="7772400" cy="80683"/>
          </a:xfrm>
          <a:prstGeom prst="rect">
            <a:avLst/>
          </a:prstGeom>
          <a:blipFill dpi="0" rotWithShape="1">
            <a:blip r:embed="rId2">
              <a:alphaModFix amt="80000"/>
              <a:lum bright="70000" contrast="-70000"/>
              <a:extLs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685800" y="1484779"/>
            <a:ext cx="7772400" cy="2743200"/>
          </a:xfrm>
          <a:prstGeom prst="rect">
            <a:avLst/>
          </a:prstGeom>
          <a:blipFill dpi="0" rotWithShape="1">
            <a:blip r:embed="rId2">
              <a:alphaModFix amt="8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13"/>
          <p:cNvGrpSpPr>
            <a:grpSpLocks noChangeAspect="1"/>
          </p:cNvGrpSpPr>
          <p:nvPr/>
        </p:nvGrpSpPr>
        <p:grpSpPr bwMode="auto">
          <a:xfrm>
            <a:off x="7234238" y="4106863"/>
            <a:ext cx="914400" cy="914400"/>
            <a:chOff x="9685338" y="4460675"/>
            <a:chExt cx="1080904" cy="1080902"/>
          </a:xfrm>
        </p:grpSpPr>
        <p:sp>
          <p:nvSpPr>
            <p:cNvPr id="8" name="Oval 7"/>
            <p:cNvSpPr/>
            <p:nvPr/>
          </p:nvSpPr>
          <p:spPr>
            <a:xfrm>
              <a:off x="9685338" y="4460675"/>
              <a:ext cx="1080904" cy="1080902"/>
            </a:xfrm>
            <a:prstGeom prst="ellipse">
              <a:avLst/>
            </a:prstGeom>
            <a:blipFill dpi="0" rotWithShape="1">
              <a:blip r:embed="rId3">
                <a:duotone>
                  <a:schemeClr val="accent1">
                    <a:shade val="45000"/>
                    <a:satMod val="135000"/>
                  </a:schemeClr>
                  <a:prstClr val="white"/>
                </a:duotone>
              </a:blip>
              <a:srcRect/>
              <a:tile tx="0" ty="0" sx="85000" sy="85000" flip="none" algn="tl"/>
            </a:blipFill>
            <a:ln w="25400" cap="flat" cmpd="sng" algn="ctr">
              <a:noFill/>
              <a:prstDash val="solid"/>
            </a:ln>
            <a:effectLst/>
          </p:spPr>
        </p:sp>
        <p:sp>
          <p:nvSpPr>
            <p:cNvPr id="9" name="Oval 15"/>
            <p:cNvSpPr>
              <a:spLocks noChangeArrowheads="1"/>
            </p:cNvSpPr>
            <p:nvPr/>
          </p:nvSpPr>
          <p:spPr bwMode="auto">
            <a:xfrm>
              <a:off x="9794179" y="4569516"/>
              <a:ext cx="863222" cy="863220"/>
            </a:xfrm>
            <a:prstGeom prst="ellipse">
              <a:avLst/>
            </a:prstGeom>
            <a:noFill/>
            <a:ln w="25400" algn="ctr">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Black" panose="020B0A04020102020204" pitchFamily="34" charset="0"/>
                  <a:cs typeface="Arial" panose="020B0604020202020204" pitchFamily="34" charset="0"/>
                </a:defRPr>
              </a:lvl1pPr>
              <a:lvl2pPr marL="742950" indent="-285750">
                <a:defRPr>
                  <a:solidFill>
                    <a:schemeClr val="tx1"/>
                  </a:solidFill>
                  <a:latin typeface="Arial Black" panose="020B0A04020102020204" pitchFamily="34" charset="0"/>
                  <a:cs typeface="Arial" panose="020B0604020202020204" pitchFamily="34" charset="0"/>
                </a:defRPr>
              </a:lvl2pPr>
              <a:lvl3pPr marL="1143000" indent="-228600">
                <a:defRPr>
                  <a:solidFill>
                    <a:schemeClr val="tx1"/>
                  </a:solidFill>
                  <a:latin typeface="Arial Black" panose="020B0A04020102020204" pitchFamily="34" charset="0"/>
                  <a:cs typeface="Arial" panose="020B0604020202020204" pitchFamily="34" charset="0"/>
                </a:defRPr>
              </a:lvl3pPr>
              <a:lvl4pPr marL="1600200" indent="-228600">
                <a:defRPr>
                  <a:solidFill>
                    <a:schemeClr val="tx1"/>
                  </a:solidFill>
                  <a:latin typeface="Arial Black" panose="020B0A04020102020204" pitchFamily="34" charset="0"/>
                  <a:cs typeface="Arial" panose="020B0604020202020204" pitchFamily="34" charset="0"/>
                </a:defRPr>
              </a:lvl4pPr>
              <a:lvl5pPr marL="2057400" indent="-228600">
                <a:defRPr>
                  <a:solidFill>
                    <a:schemeClr val="tx1"/>
                  </a:solidFill>
                  <a:latin typeface="Arial Black" panose="020B0A04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9pPr>
            </a:lstStyle>
            <a:p>
              <a:pPr>
                <a:defRPr/>
              </a:pPr>
              <a:endParaRPr lang="en-US" altLang="en-US"/>
            </a:p>
          </p:txBody>
        </p:sp>
      </p:grpSp>
      <p:sp>
        <p:nvSpPr>
          <p:cNvPr id="2" name="Title 1"/>
          <p:cNvSpPr>
            <a:spLocks noGrp="1"/>
          </p:cNvSpPr>
          <p:nvPr>
            <p:ph type="ctrTitle"/>
          </p:nvPr>
        </p:nvSpPr>
        <p:spPr>
          <a:xfrm>
            <a:off x="788670" y="1432223"/>
            <a:ext cx="7593330" cy="3035808"/>
          </a:xfrm>
        </p:spPr>
        <p:txBody>
          <a:bodyPr>
            <a:noAutofit/>
          </a:bodyPr>
          <a:lstStyle>
            <a:lvl1pPr algn="l">
              <a:lnSpc>
                <a:spcPct val="80000"/>
              </a:lnSpc>
              <a:defRPr sz="6400" b="0" cap="all" baseline="0">
                <a:blipFill dpi="0" rotWithShape="1">
                  <a:blip r:embed="rId3"/>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802386" y="4389120"/>
            <a:ext cx="5918454" cy="1069848"/>
          </a:xfrm>
        </p:spPr>
        <p:txBody>
          <a:bodyPr>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10" name="Date Placeholder 3"/>
          <p:cNvSpPr>
            <a:spLocks noGrp="1"/>
          </p:cNvSpPr>
          <p:nvPr>
            <p:ph type="dt" sz="half" idx="10"/>
          </p:nvPr>
        </p:nvSpPr>
        <p:spPr/>
        <p:txBody>
          <a:bodyPr/>
          <a:lstStyle>
            <a:lvl1pPr>
              <a:defRPr/>
            </a:lvl1pPr>
          </a:lstStyle>
          <a:p>
            <a:pPr>
              <a:defRPr/>
            </a:pPr>
            <a:fld id="{73DB5765-4EE9-400C-8ADF-9ED3A820510E}" type="datetime8">
              <a:rPr lang="ar-JO"/>
              <a:pPr>
                <a:defRPr/>
              </a:pPr>
              <a:t>28 شباط، 24</a:t>
            </a:fld>
            <a:endParaRPr lang="ar-JO"/>
          </a:p>
        </p:txBody>
      </p:sp>
      <p:sp>
        <p:nvSpPr>
          <p:cNvPr id="11" name="Footer Placeholder 4"/>
          <p:cNvSpPr>
            <a:spLocks noGrp="1"/>
          </p:cNvSpPr>
          <p:nvPr>
            <p:ph type="ftr" sz="quarter" idx="11"/>
          </p:nvPr>
        </p:nvSpPr>
        <p:spPr>
          <a:xfrm>
            <a:off x="812800" y="6272213"/>
            <a:ext cx="4745038" cy="365125"/>
          </a:xfrm>
        </p:spPr>
        <p:txBody>
          <a:bodyPr/>
          <a:lstStyle>
            <a:lvl1pPr>
              <a:defRPr/>
            </a:lvl1pPr>
          </a:lstStyle>
          <a:p>
            <a:pPr>
              <a:defRPr/>
            </a:pPr>
            <a:endParaRPr lang="ar-JO"/>
          </a:p>
        </p:txBody>
      </p:sp>
      <p:sp>
        <p:nvSpPr>
          <p:cNvPr id="12" name="Slide Number Placeholder 5"/>
          <p:cNvSpPr>
            <a:spLocks noGrp="1"/>
          </p:cNvSpPr>
          <p:nvPr>
            <p:ph type="sldNum" sz="quarter" idx="12"/>
          </p:nvPr>
        </p:nvSpPr>
        <p:spPr>
          <a:xfrm>
            <a:off x="7243763" y="4227513"/>
            <a:ext cx="895350" cy="639762"/>
          </a:xfrm>
        </p:spPr>
        <p:txBody>
          <a:bodyPr/>
          <a:lstStyle>
            <a:lvl1pPr>
              <a:defRPr sz="2800"/>
            </a:lvl1pPr>
          </a:lstStyle>
          <a:p>
            <a:fld id="{5565CC63-E013-4105-87BE-93AD702E4621}" type="slidenum">
              <a:rPr lang="ar-SA" altLang="en-US"/>
              <a:pPr/>
              <a:t>‹#›</a:t>
            </a:fld>
            <a:endParaRPr lang="ar-JO" altLang="en-US"/>
          </a:p>
        </p:txBody>
      </p:sp>
    </p:spTree>
    <p:extLst>
      <p:ext uri="{BB962C8B-B14F-4D97-AF65-F5344CB8AC3E}">
        <p14:creationId xmlns:p14="http://schemas.microsoft.com/office/powerpoint/2010/main" val="1995448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55431D1C-165E-49AF-B580-C710C6B89DAF}" type="datetime8">
              <a:rPr lang="ar-JO"/>
              <a:pPr>
                <a:defRPr/>
              </a:pPr>
              <a:t>28 شباط، 24</a:t>
            </a:fld>
            <a:endParaRPr lang="ar-JO"/>
          </a:p>
        </p:txBody>
      </p:sp>
      <p:sp>
        <p:nvSpPr>
          <p:cNvPr id="5" name="Footer Placeholder 4"/>
          <p:cNvSpPr>
            <a:spLocks noGrp="1"/>
          </p:cNvSpPr>
          <p:nvPr>
            <p:ph type="ftr" sz="quarter" idx="11"/>
          </p:nvPr>
        </p:nvSpPr>
        <p:spPr/>
        <p:txBody>
          <a:bodyPr/>
          <a:lstStyle>
            <a:lvl1pPr>
              <a:defRPr/>
            </a:lvl1pPr>
          </a:lstStyle>
          <a:p>
            <a:pPr>
              <a:defRPr/>
            </a:pPr>
            <a:endParaRPr lang="ar-JO"/>
          </a:p>
        </p:txBody>
      </p:sp>
      <p:sp>
        <p:nvSpPr>
          <p:cNvPr id="6" name="Slide Number Placeholder 5"/>
          <p:cNvSpPr>
            <a:spLocks noGrp="1"/>
          </p:cNvSpPr>
          <p:nvPr>
            <p:ph type="sldNum" sz="quarter" idx="12"/>
          </p:nvPr>
        </p:nvSpPr>
        <p:spPr/>
        <p:txBody>
          <a:bodyPr/>
          <a:lstStyle>
            <a:lvl1pPr>
              <a:defRPr/>
            </a:lvl1pPr>
          </a:lstStyle>
          <a:p>
            <a:fld id="{D92DFCF5-DC0E-4370-A2ED-0B527693BC9B}" type="slidenum">
              <a:rPr lang="ar-SA" altLang="en-US"/>
              <a:pPr/>
              <a:t>‹#›</a:t>
            </a:fld>
            <a:endParaRPr lang="ar-JO" altLang="en-US"/>
          </a:p>
        </p:txBody>
      </p:sp>
    </p:spTree>
    <p:extLst>
      <p:ext uri="{BB962C8B-B14F-4D97-AF65-F5344CB8AC3E}">
        <p14:creationId xmlns:p14="http://schemas.microsoft.com/office/powerpoint/2010/main" val="4202985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33400"/>
            <a:ext cx="1914525" cy="5638800"/>
          </a:xfrm>
        </p:spPr>
        <p:txBody>
          <a:bodyPr vert="eaVert"/>
          <a:lstStyle>
            <a:lvl1pPr>
              <a:defRPr b="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00100" y="533400"/>
            <a:ext cx="5629275" cy="5638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0F84DCED-35A2-4EEF-B212-90C0ECC869F1}" type="datetime8">
              <a:rPr lang="ar-JO"/>
              <a:pPr>
                <a:defRPr/>
              </a:pPr>
              <a:t>28 شباط، 24</a:t>
            </a:fld>
            <a:endParaRPr lang="ar-JO"/>
          </a:p>
        </p:txBody>
      </p:sp>
      <p:sp>
        <p:nvSpPr>
          <p:cNvPr id="5" name="Footer Placeholder 4"/>
          <p:cNvSpPr>
            <a:spLocks noGrp="1"/>
          </p:cNvSpPr>
          <p:nvPr>
            <p:ph type="ftr" sz="quarter" idx="11"/>
          </p:nvPr>
        </p:nvSpPr>
        <p:spPr/>
        <p:txBody>
          <a:bodyPr/>
          <a:lstStyle>
            <a:lvl1pPr>
              <a:defRPr/>
            </a:lvl1pPr>
          </a:lstStyle>
          <a:p>
            <a:pPr>
              <a:defRPr/>
            </a:pPr>
            <a:endParaRPr lang="ar-JO"/>
          </a:p>
        </p:txBody>
      </p:sp>
      <p:sp>
        <p:nvSpPr>
          <p:cNvPr id="6" name="Slide Number Placeholder 5"/>
          <p:cNvSpPr>
            <a:spLocks noGrp="1"/>
          </p:cNvSpPr>
          <p:nvPr>
            <p:ph type="sldNum" sz="quarter" idx="12"/>
          </p:nvPr>
        </p:nvSpPr>
        <p:spPr/>
        <p:txBody>
          <a:bodyPr/>
          <a:lstStyle>
            <a:lvl1pPr>
              <a:defRPr/>
            </a:lvl1pPr>
          </a:lstStyle>
          <a:p>
            <a:fld id="{A5D73770-9E88-48D8-83EA-B2B71F06695D}" type="slidenum">
              <a:rPr lang="ar-SA" altLang="en-US"/>
              <a:pPr/>
              <a:t>‹#›</a:t>
            </a:fld>
            <a:endParaRPr lang="ar-JO" altLang="en-US"/>
          </a:p>
        </p:txBody>
      </p:sp>
    </p:spTree>
    <p:extLst>
      <p:ext uri="{BB962C8B-B14F-4D97-AF65-F5344CB8AC3E}">
        <p14:creationId xmlns:p14="http://schemas.microsoft.com/office/powerpoint/2010/main" val="21683642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ar-JO"/>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JO"/>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JO"/>
          </a:p>
        </p:txBody>
      </p:sp>
      <p:sp>
        <p:nvSpPr>
          <p:cNvPr id="5" name="Date Placeholder 4"/>
          <p:cNvSpPr>
            <a:spLocks noGrp="1" noChangeArrowheads="1"/>
          </p:cNvSpPr>
          <p:nvPr>
            <p:ph type="dt" sz="half" idx="10"/>
          </p:nvPr>
        </p:nvSpPr>
        <p:spPr/>
        <p:txBody>
          <a:bodyPr/>
          <a:lstStyle>
            <a:lvl1pPr>
              <a:defRPr/>
            </a:lvl1pPr>
          </a:lstStyle>
          <a:p>
            <a:pPr>
              <a:defRPr/>
            </a:pPr>
            <a:fld id="{36395C97-FC06-40F1-B26C-423CC568B05C}" type="datetime8">
              <a:rPr lang="ar-JO"/>
              <a:pPr>
                <a:defRPr/>
              </a:pPr>
              <a:t>28 شباط، 24</a:t>
            </a:fld>
            <a:endParaRPr lang="en-US"/>
          </a:p>
        </p:txBody>
      </p:sp>
      <p:sp>
        <p:nvSpPr>
          <p:cNvPr id="6" name="Footer Placeholder 5"/>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a:lvl1pPr>
          </a:lstStyle>
          <a:p>
            <a:fld id="{CFEB5273-652E-47FA-90C6-D5F8BBB1775A}" type="slidenum">
              <a:rPr lang="ar-SA" altLang="en-US"/>
              <a:pPr/>
              <a:t>‹#›</a:t>
            </a:fld>
            <a:endParaRPr lang="en-US" altLang="en-US"/>
          </a:p>
        </p:txBody>
      </p:sp>
    </p:spTree>
    <p:extLst>
      <p:ext uri="{BB962C8B-B14F-4D97-AF65-F5344CB8AC3E}">
        <p14:creationId xmlns:p14="http://schemas.microsoft.com/office/powerpoint/2010/main" val="1843170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3D549AEB-8660-4948-A808-8DB6FED41271}" type="datetime8">
              <a:rPr lang="ar-JO"/>
              <a:pPr>
                <a:defRPr/>
              </a:pPr>
              <a:t>28 شباط، 24</a:t>
            </a:fld>
            <a:endParaRPr lang="ar-JO"/>
          </a:p>
        </p:txBody>
      </p:sp>
      <p:sp>
        <p:nvSpPr>
          <p:cNvPr id="5" name="Footer Placeholder 4"/>
          <p:cNvSpPr>
            <a:spLocks noGrp="1"/>
          </p:cNvSpPr>
          <p:nvPr>
            <p:ph type="ftr" sz="quarter" idx="11"/>
          </p:nvPr>
        </p:nvSpPr>
        <p:spPr/>
        <p:txBody>
          <a:bodyPr/>
          <a:lstStyle>
            <a:lvl1pPr>
              <a:defRPr/>
            </a:lvl1pPr>
          </a:lstStyle>
          <a:p>
            <a:pPr>
              <a:defRPr/>
            </a:pPr>
            <a:endParaRPr lang="ar-JO"/>
          </a:p>
        </p:txBody>
      </p:sp>
      <p:sp>
        <p:nvSpPr>
          <p:cNvPr id="6" name="Slide Number Placeholder 5"/>
          <p:cNvSpPr>
            <a:spLocks noGrp="1"/>
          </p:cNvSpPr>
          <p:nvPr>
            <p:ph type="sldNum" sz="quarter" idx="12"/>
          </p:nvPr>
        </p:nvSpPr>
        <p:spPr/>
        <p:txBody>
          <a:bodyPr/>
          <a:lstStyle>
            <a:lvl1pPr>
              <a:defRPr/>
            </a:lvl1pPr>
          </a:lstStyle>
          <a:p>
            <a:fld id="{C0E4B83B-247D-4EA4-9E7F-5F54FE27B630}" type="slidenum">
              <a:rPr lang="ar-SA" altLang="en-US"/>
              <a:pPr/>
              <a:t>‹#›</a:t>
            </a:fld>
            <a:endParaRPr lang="ar-JO" altLang="en-US"/>
          </a:p>
        </p:txBody>
      </p:sp>
    </p:spTree>
    <p:extLst>
      <p:ext uri="{BB962C8B-B14F-4D97-AF65-F5344CB8AC3E}">
        <p14:creationId xmlns:p14="http://schemas.microsoft.com/office/powerpoint/2010/main" val="126757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a:xfrm>
            <a:off x="0" y="4917989"/>
            <a:ext cx="9144000" cy="1940010"/>
          </a:xfrm>
          <a:prstGeom prst="rect">
            <a:avLst/>
          </a:prstGeom>
          <a:blipFill dpi="0" rotWithShape="1">
            <a:blip r:embed="rId2">
              <a:alphaModFix amt="8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5" name="Group 10"/>
          <p:cNvGrpSpPr>
            <a:grpSpLocks noChangeAspect="1"/>
          </p:cNvGrpSpPr>
          <p:nvPr/>
        </p:nvGrpSpPr>
        <p:grpSpPr bwMode="auto">
          <a:xfrm>
            <a:off x="633413" y="2430463"/>
            <a:ext cx="914400" cy="914400"/>
            <a:chOff x="9685338" y="4460675"/>
            <a:chExt cx="1080904" cy="1080902"/>
          </a:xfrm>
        </p:grpSpPr>
        <p:sp>
          <p:nvSpPr>
            <p:cNvPr id="6" name="Oval 5"/>
            <p:cNvSpPr/>
            <p:nvPr/>
          </p:nvSpPr>
          <p:spPr>
            <a:xfrm>
              <a:off x="9685338" y="4460675"/>
              <a:ext cx="1080904" cy="1080902"/>
            </a:xfrm>
            <a:prstGeom prst="ellipse">
              <a:avLst/>
            </a:prstGeom>
            <a:blipFill dpi="0" rotWithShape="1">
              <a:blip r:embed="rId3">
                <a:duotone>
                  <a:schemeClr val="accent1">
                    <a:shade val="45000"/>
                    <a:satMod val="135000"/>
                  </a:schemeClr>
                  <a:prstClr val="white"/>
                </a:duotone>
              </a:blip>
              <a:srcRect/>
              <a:tile tx="0" ty="0" sx="85000" sy="85000" flip="none" algn="tl"/>
            </a:blipFill>
            <a:ln w="25400" cap="flat" cmpd="sng" algn="ctr">
              <a:noFill/>
              <a:prstDash val="solid"/>
            </a:ln>
            <a:effectLst/>
          </p:spPr>
        </p:sp>
        <p:sp>
          <p:nvSpPr>
            <p:cNvPr id="7" name="Oval 13"/>
            <p:cNvSpPr>
              <a:spLocks noChangeArrowheads="1"/>
            </p:cNvSpPr>
            <p:nvPr/>
          </p:nvSpPr>
          <p:spPr bwMode="auto">
            <a:xfrm>
              <a:off x="9794179" y="4569516"/>
              <a:ext cx="863222" cy="863220"/>
            </a:xfrm>
            <a:prstGeom prst="ellipse">
              <a:avLst/>
            </a:prstGeom>
            <a:noFill/>
            <a:ln w="25400" algn="ctr">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Black" panose="020B0A04020102020204" pitchFamily="34" charset="0"/>
                  <a:cs typeface="Arial" panose="020B0604020202020204" pitchFamily="34" charset="0"/>
                </a:defRPr>
              </a:lvl1pPr>
              <a:lvl2pPr marL="742950" indent="-285750">
                <a:defRPr>
                  <a:solidFill>
                    <a:schemeClr val="tx1"/>
                  </a:solidFill>
                  <a:latin typeface="Arial Black" panose="020B0A04020102020204" pitchFamily="34" charset="0"/>
                  <a:cs typeface="Arial" panose="020B0604020202020204" pitchFamily="34" charset="0"/>
                </a:defRPr>
              </a:lvl2pPr>
              <a:lvl3pPr marL="1143000" indent="-228600">
                <a:defRPr>
                  <a:solidFill>
                    <a:schemeClr val="tx1"/>
                  </a:solidFill>
                  <a:latin typeface="Arial Black" panose="020B0A04020102020204" pitchFamily="34" charset="0"/>
                  <a:cs typeface="Arial" panose="020B0604020202020204" pitchFamily="34" charset="0"/>
                </a:defRPr>
              </a:lvl3pPr>
              <a:lvl4pPr marL="1600200" indent="-228600">
                <a:defRPr>
                  <a:solidFill>
                    <a:schemeClr val="tx1"/>
                  </a:solidFill>
                  <a:latin typeface="Arial Black" panose="020B0A04020102020204" pitchFamily="34" charset="0"/>
                  <a:cs typeface="Arial" panose="020B0604020202020204" pitchFamily="34" charset="0"/>
                </a:defRPr>
              </a:lvl4pPr>
              <a:lvl5pPr marL="2057400" indent="-228600">
                <a:defRPr>
                  <a:solidFill>
                    <a:schemeClr val="tx1"/>
                  </a:solidFill>
                  <a:latin typeface="Arial Black" panose="020B0A04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9pPr>
            </a:lstStyle>
            <a:p>
              <a:pPr>
                <a:defRPr/>
              </a:pPr>
              <a:endParaRPr lang="en-US" altLang="en-US"/>
            </a:p>
          </p:txBody>
        </p:sp>
      </p:grpSp>
      <p:sp>
        <p:nvSpPr>
          <p:cNvPr id="2" name="Title 1"/>
          <p:cNvSpPr>
            <a:spLocks noGrp="1"/>
          </p:cNvSpPr>
          <p:nvPr>
            <p:ph type="title"/>
          </p:nvPr>
        </p:nvSpPr>
        <p:spPr>
          <a:xfrm>
            <a:off x="1625346" y="1225296"/>
            <a:ext cx="6960870" cy="3520440"/>
          </a:xfrm>
        </p:spPr>
        <p:txBody>
          <a:bodyPr/>
          <a:lstStyle>
            <a:lvl1pPr>
              <a:lnSpc>
                <a:spcPct val="80000"/>
              </a:lnSpc>
              <a:defRPr sz="6400" b="0"/>
            </a:lvl1pPr>
          </a:lstStyle>
          <a:p>
            <a:r>
              <a:rPr lang="en-US"/>
              <a:t>Click to edit Master title style</a:t>
            </a:r>
            <a:endParaRPr lang="en-US" dirty="0"/>
          </a:p>
        </p:txBody>
      </p:sp>
      <p:sp>
        <p:nvSpPr>
          <p:cNvPr id="3" name="Text Placeholder 2"/>
          <p:cNvSpPr>
            <a:spLocks noGrp="1"/>
          </p:cNvSpPr>
          <p:nvPr>
            <p:ph type="body" idx="1"/>
          </p:nvPr>
        </p:nvSpPr>
        <p:spPr>
          <a:xfrm>
            <a:off x="1624330" y="5020056"/>
            <a:ext cx="6789420" cy="1066800"/>
          </a:xfrm>
        </p:spPr>
        <p:txBody>
          <a:bodyPr>
            <a:normAutofit/>
          </a:bodyPr>
          <a:lstStyle>
            <a:lvl1pPr marL="0" indent="0">
              <a:buNone/>
              <a:defRPr sz="1800" b="0">
                <a:solidFill>
                  <a:schemeClr val="accent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8" name="Date Placeholder 3"/>
          <p:cNvSpPr>
            <a:spLocks noGrp="1"/>
          </p:cNvSpPr>
          <p:nvPr>
            <p:ph type="dt" sz="half" idx="10"/>
          </p:nvPr>
        </p:nvSpPr>
        <p:spPr>
          <a:xfrm>
            <a:off x="6445250" y="6272213"/>
            <a:ext cx="1982788" cy="365125"/>
          </a:xfrm>
        </p:spPr>
        <p:txBody>
          <a:bodyPr/>
          <a:lstStyle>
            <a:lvl1pPr>
              <a:defRPr>
                <a:solidFill>
                  <a:schemeClr val="accent1">
                    <a:lumMod val="50000"/>
                  </a:schemeClr>
                </a:solidFill>
              </a:defRPr>
            </a:lvl1pPr>
          </a:lstStyle>
          <a:p>
            <a:pPr>
              <a:defRPr/>
            </a:pPr>
            <a:fld id="{D4919619-7647-4DB1-B5D2-ED1757F1C10F}" type="datetime8">
              <a:rPr lang="ar-JO"/>
              <a:pPr>
                <a:defRPr/>
              </a:pPr>
              <a:t>28 شباط، 24</a:t>
            </a:fld>
            <a:endParaRPr lang="ar-JO"/>
          </a:p>
        </p:txBody>
      </p:sp>
      <p:sp>
        <p:nvSpPr>
          <p:cNvPr id="9" name="Footer Placeholder 4"/>
          <p:cNvSpPr>
            <a:spLocks noGrp="1"/>
          </p:cNvSpPr>
          <p:nvPr>
            <p:ph type="ftr" sz="quarter" idx="11"/>
          </p:nvPr>
        </p:nvSpPr>
        <p:spPr>
          <a:xfrm>
            <a:off x="1636713" y="6272213"/>
            <a:ext cx="4745037" cy="365125"/>
          </a:xfrm>
        </p:spPr>
        <p:txBody>
          <a:bodyPr/>
          <a:lstStyle>
            <a:lvl1pPr>
              <a:defRPr>
                <a:solidFill>
                  <a:schemeClr val="accent1">
                    <a:lumMod val="50000"/>
                  </a:schemeClr>
                </a:solidFill>
              </a:defRPr>
            </a:lvl1pPr>
          </a:lstStyle>
          <a:p>
            <a:pPr>
              <a:defRPr/>
            </a:pPr>
            <a:endParaRPr lang="ar-JO"/>
          </a:p>
        </p:txBody>
      </p:sp>
      <p:sp>
        <p:nvSpPr>
          <p:cNvPr id="10" name="Slide Number Placeholder 5"/>
          <p:cNvSpPr>
            <a:spLocks noGrp="1"/>
          </p:cNvSpPr>
          <p:nvPr>
            <p:ph type="sldNum" sz="quarter" idx="12"/>
          </p:nvPr>
        </p:nvSpPr>
        <p:spPr>
          <a:xfrm>
            <a:off x="646113" y="2508250"/>
            <a:ext cx="890587" cy="720725"/>
          </a:xfrm>
        </p:spPr>
        <p:txBody>
          <a:bodyPr/>
          <a:lstStyle>
            <a:lvl1pPr>
              <a:defRPr sz="2800"/>
            </a:lvl1pPr>
          </a:lstStyle>
          <a:p>
            <a:fld id="{5247D2CD-7730-4760-BE34-58B89F4B1EEE}" type="slidenum">
              <a:rPr lang="ar-SA" altLang="en-US"/>
              <a:pPr/>
              <a:t>‹#›</a:t>
            </a:fld>
            <a:endParaRPr lang="ar-JO" altLang="en-US"/>
          </a:p>
        </p:txBody>
      </p:sp>
    </p:spTree>
    <p:extLst>
      <p:ext uri="{BB962C8B-B14F-4D97-AF65-F5344CB8AC3E}">
        <p14:creationId xmlns:p14="http://schemas.microsoft.com/office/powerpoint/2010/main" val="253037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92218"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570E2C4E-89D6-48D8-AC8B-60EE4C0ED0BE}" type="datetime8">
              <a:rPr lang="ar-JO"/>
              <a:pPr>
                <a:defRPr/>
              </a:pPr>
              <a:t>28 شباط، 24</a:t>
            </a:fld>
            <a:endParaRPr lang="ar-JO"/>
          </a:p>
        </p:txBody>
      </p:sp>
      <p:sp>
        <p:nvSpPr>
          <p:cNvPr id="6" name="Footer Placeholder 4"/>
          <p:cNvSpPr>
            <a:spLocks noGrp="1"/>
          </p:cNvSpPr>
          <p:nvPr>
            <p:ph type="ftr" sz="quarter" idx="11"/>
          </p:nvPr>
        </p:nvSpPr>
        <p:spPr/>
        <p:txBody>
          <a:bodyPr/>
          <a:lstStyle>
            <a:lvl1pPr>
              <a:defRPr/>
            </a:lvl1pPr>
          </a:lstStyle>
          <a:p>
            <a:pPr>
              <a:defRPr/>
            </a:pPr>
            <a:endParaRPr lang="ar-JO"/>
          </a:p>
        </p:txBody>
      </p:sp>
      <p:sp>
        <p:nvSpPr>
          <p:cNvPr id="7" name="Slide Number Placeholder 5"/>
          <p:cNvSpPr>
            <a:spLocks noGrp="1"/>
          </p:cNvSpPr>
          <p:nvPr>
            <p:ph type="sldNum" sz="quarter" idx="12"/>
          </p:nvPr>
        </p:nvSpPr>
        <p:spPr/>
        <p:txBody>
          <a:bodyPr/>
          <a:lstStyle>
            <a:lvl1pPr>
              <a:defRPr/>
            </a:lvl1pPr>
          </a:lstStyle>
          <a:p>
            <a:fld id="{2D3F8DCE-9768-459E-9118-96E9EAE58676}" type="slidenum">
              <a:rPr lang="ar-SA" altLang="en-US"/>
              <a:pPr/>
              <a:t>‹#›</a:t>
            </a:fld>
            <a:endParaRPr lang="ar-JO" altLang="en-US"/>
          </a:p>
        </p:txBody>
      </p:sp>
    </p:spTree>
    <p:extLst>
      <p:ext uri="{BB962C8B-B14F-4D97-AF65-F5344CB8AC3E}">
        <p14:creationId xmlns:p14="http://schemas.microsoft.com/office/powerpoint/2010/main" val="3414588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85800"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0"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20793"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820793"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83E07FA5-7560-4C1D-97FB-6B080E640825}" type="datetime8">
              <a:rPr lang="ar-JO"/>
              <a:pPr>
                <a:defRPr/>
              </a:pPr>
              <a:t>28 شباط، 24</a:t>
            </a:fld>
            <a:endParaRPr lang="ar-JO"/>
          </a:p>
        </p:txBody>
      </p:sp>
      <p:sp>
        <p:nvSpPr>
          <p:cNvPr id="8" name="Footer Placeholder 4"/>
          <p:cNvSpPr>
            <a:spLocks noGrp="1"/>
          </p:cNvSpPr>
          <p:nvPr>
            <p:ph type="ftr" sz="quarter" idx="11"/>
          </p:nvPr>
        </p:nvSpPr>
        <p:spPr/>
        <p:txBody>
          <a:bodyPr/>
          <a:lstStyle>
            <a:lvl1pPr>
              <a:defRPr/>
            </a:lvl1pPr>
          </a:lstStyle>
          <a:p>
            <a:pPr>
              <a:defRPr/>
            </a:pPr>
            <a:endParaRPr lang="ar-JO"/>
          </a:p>
        </p:txBody>
      </p:sp>
      <p:sp>
        <p:nvSpPr>
          <p:cNvPr id="9" name="Slide Number Placeholder 5"/>
          <p:cNvSpPr>
            <a:spLocks noGrp="1"/>
          </p:cNvSpPr>
          <p:nvPr>
            <p:ph type="sldNum" sz="quarter" idx="12"/>
          </p:nvPr>
        </p:nvSpPr>
        <p:spPr/>
        <p:txBody>
          <a:bodyPr/>
          <a:lstStyle>
            <a:lvl1pPr>
              <a:defRPr/>
            </a:lvl1pPr>
          </a:lstStyle>
          <a:p>
            <a:fld id="{CE32BE91-708A-4F9E-A1BB-6F57779C6B56}" type="slidenum">
              <a:rPr lang="ar-SA" altLang="en-US"/>
              <a:pPr/>
              <a:t>‹#›</a:t>
            </a:fld>
            <a:endParaRPr lang="ar-JO" altLang="en-US"/>
          </a:p>
        </p:txBody>
      </p:sp>
    </p:spTree>
    <p:extLst>
      <p:ext uri="{BB962C8B-B14F-4D97-AF65-F5344CB8AC3E}">
        <p14:creationId xmlns:p14="http://schemas.microsoft.com/office/powerpoint/2010/main" val="3864961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62552D74-230F-4DEC-8EB5-A6200B22FCB7}" type="datetime8">
              <a:rPr lang="ar-JO"/>
              <a:pPr>
                <a:defRPr/>
              </a:pPr>
              <a:t>28 شباط، 24</a:t>
            </a:fld>
            <a:endParaRPr lang="ar-JO"/>
          </a:p>
        </p:txBody>
      </p:sp>
      <p:sp>
        <p:nvSpPr>
          <p:cNvPr id="4" name="Footer Placeholder 4"/>
          <p:cNvSpPr>
            <a:spLocks noGrp="1"/>
          </p:cNvSpPr>
          <p:nvPr>
            <p:ph type="ftr" sz="quarter" idx="11"/>
          </p:nvPr>
        </p:nvSpPr>
        <p:spPr/>
        <p:txBody>
          <a:bodyPr/>
          <a:lstStyle>
            <a:lvl1pPr>
              <a:defRPr/>
            </a:lvl1pPr>
          </a:lstStyle>
          <a:p>
            <a:pPr>
              <a:defRPr/>
            </a:pPr>
            <a:endParaRPr lang="ar-JO"/>
          </a:p>
        </p:txBody>
      </p:sp>
      <p:sp>
        <p:nvSpPr>
          <p:cNvPr id="5" name="Slide Number Placeholder 5"/>
          <p:cNvSpPr>
            <a:spLocks noGrp="1"/>
          </p:cNvSpPr>
          <p:nvPr>
            <p:ph type="sldNum" sz="quarter" idx="12"/>
          </p:nvPr>
        </p:nvSpPr>
        <p:spPr/>
        <p:txBody>
          <a:bodyPr/>
          <a:lstStyle>
            <a:lvl1pPr>
              <a:defRPr/>
            </a:lvl1pPr>
          </a:lstStyle>
          <a:p>
            <a:fld id="{B68B14E5-914D-4169-A982-493BE6D11F8C}" type="slidenum">
              <a:rPr lang="ar-SA" altLang="en-US"/>
              <a:pPr/>
              <a:t>‹#›</a:t>
            </a:fld>
            <a:endParaRPr lang="ar-JO" altLang="en-US"/>
          </a:p>
        </p:txBody>
      </p:sp>
    </p:spTree>
    <p:extLst>
      <p:ext uri="{BB962C8B-B14F-4D97-AF65-F5344CB8AC3E}">
        <p14:creationId xmlns:p14="http://schemas.microsoft.com/office/powerpoint/2010/main" val="2280457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7ED97B1-F459-4191-A883-8B94D9A06DB6}" type="datetime8">
              <a:rPr lang="ar-JO"/>
              <a:pPr>
                <a:defRPr/>
              </a:pPr>
              <a:t>28 شباط، 24</a:t>
            </a:fld>
            <a:endParaRPr lang="ar-JO"/>
          </a:p>
        </p:txBody>
      </p:sp>
      <p:sp>
        <p:nvSpPr>
          <p:cNvPr id="3" name="Footer Placeholder 4"/>
          <p:cNvSpPr>
            <a:spLocks noGrp="1"/>
          </p:cNvSpPr>
          <p:nvPr>
            <p:ph type="ftr" sz="quarter" idx="11"/>
          </p:nvPr>
        </p:nvSpPr>
        <p:spPr/>
        <p:txBody>
          <a:bodyPr/>
          <a:lstStyle>
            <a:lvl1pPr>
              <a:defRPr/>
            </a:lvl1pPr>
          </a:lstStyle>
          <a:p>
            <a:pPr>
              <a:defRPr/>
            </a:pPr>
            <a:endParaRPr lang="ar-JO"/>
          </a:p>
        </p:txBody>
      </p:sp>
      <p:sp>
        <p:nvSpPr>
          <p:cNvPr id="4" name="Slide Number Placeholder 5"/>
          <p:cNvSpPr>
            <a:spLocks noGrp="1"/>
          </p:cNvSpPr>
          <p:nvPr>
            <p:ph type="sldNum" sz="quarter" idx="12"/>
          </p:nvPr>
        </p:nvSpPr>
        <p:spPr/>
        <p:txBody>
          <a:bodyPr/>
          <a:lstStyle>
            <a:lvl1pPr>
              <a:defRPr/>
            </a:lvl1pPr>
          </a:lstStyle>
          <a:p>
            <a:fld id="{5030B944-799E-4595-BF4E-D7755BDD5B7B}" type="slidenum">
              <a:rPr lang="ar-SA" altLang="en-US"/>
              <a:pPr/>
              <a:t>‹#›</a:t>
            </a:fld>
            <a:endParaRPr lang="ar-JO" altLang="en-US"/>
          </a:p>
        </p:txBody>
      </p:sp>
    </p:spTree>
    <p:extLst>
      <p:ext uri="{BB962C8B-B14F-4D97-AF65-F5344CB8AC3E}">
        <p14:creationId xmlns:p14="http://schemas.microsoft.com/office/powerpoint/2010/main" val="2636596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p:nvPr/>
        </p:nvSpPr>
        <p:spPr>
          <a:xfrm>
            <a:off x="6227806" y="1"/>
            <a:ext cx="2916194" cy="6857999"/>
          </a:xfrm>
          <a:prstGeom prst="rect">
            <a:avLst/>
          </a:prstGeom>
          <a:blipFill dpi="0" rotWithShape="1">
            <a:blip r:embed="rId2">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6" name="Group 10"/>
          <p:cNvGrpSpPr>
            <a:grpSpLocks/>
          </p:cNvGrpSpPr>
          <p:nvPr/>
        </p:nvGrpSpPr>
        <p:grpSpPr bwMode="auto">
          <a:xfrm>
            <a:off x="8523288" y="6254750"/>
            <a:ext cx="392112" cy="393700"/>
            <a:chOff x="8532189" y="5068824"/>
            <a:chExt cx="393192" cy="393192"/>
          </a:xfrm>
        </p:grpSpPr>
        <p:sp>
          <p:nvSpPr>
            <p:cNvPr id="7" name="Oval 6"/>
            <p:cNvSpPr>
              <a:spLocks noChangeAspect="1"/>
            </p:cNvSpPr>
            <p:nvPr/>
          </p:nvSpPr>
          <p:spPr>
            <a:xfrm>
              <a:off x="8532189" y="5068824"/>
              <a:ext cx="393192" cy="393192"/>
            </a:xfrm>
            <a:prstGeom prst="ellipse">
              <a:avLst/>
            </a:prstGeom>
            <a:blipFill dpi="0" rotWithShape="1">
              <a:blip r:embed="rId3">
                <a:duotone>
                  <a:schemeClr val="accent1">
                    <a:shade val="45000"/>
                    <a:satMod val="135000"/>
                  </a:schemeClr>
                  <a:prstClr val="white"/>
                </a:duotone>
              </a:blip>
              <a:srcRect/>
              <a:tile tx="50800" ty="0" sx="85000" sy="85000" flip="none" algn="tl"/>
            </a:blipFill>
            <a:ln w="25400" cap="flat" cmpd="sng" algn="ctr">
              <a:noFill/>
              <a:prstDash val="solid"/>
            </a:ln>
            <a:effectLst/>
          </p:spPr>
        </p:sp>
        <p:sp>
          <p:nvSpPr>
            <p:cNvPr id="8" name="Oval 13"/>
            <p:cNvSpPr>
              <a:spLocks noChangeAspect="1"/>
            </p:cNvSpPr>
            <p:nvPr/>
          </p:nvSpPr>
          <p:spPr bwMode="auto">
            <a:xfrm>
              <a:off x="8568802" y="5105290"/>
              <a:ext cx="319967" cy="320261"/>
            </a:xfrm>
            <a:prstGeom prst="ellipse">
              <a:avLst/>
            </a:prstGeom>
            <a:noFill/>
            <a:ln w="12700" algn="ctr">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Black" panose="020B0A04020102020204" pitchFamily="34" charset="0"/>
                  <a:cs typeface="Arial" panose="020B0604020202020204" pitchFamily="34" charset="0"/>
                </a:defRPr>
              </a:lvl1pPr>
              <a:lvl2pPr marL="742950" indent="-285750">
                <a:defRPr>
                  <a:solidFill>
                    <a:schemeClr val="tx1"/>
                  </a:solidFill>
                  <a:latin typeface="Arial Black" panose="020B0A04020102020204" pitchFamily="34" charset="0"/>
                  <a:cs typeface="Arial" panose="020B0604020202020204" pitchFamily="34" charset="0"/>
                </a:defRPr>
              </a:lvl2pPr>
              <a:lvl3pPr marL="1143000" indent="-228600">
                <a:defRPr>
                  <a:solidFill>
                    <a:schemeClr val="tx1"/>
                  </a:solidFill>
                  <a:latin typeface="Arial Black" panose="020B0A04020102020204" pitchFamily="34" charset="0"/>
                  <a:cs typeface="Arial" panose="020B0604020202020204" pitchFamily="34" charset="0"/>
                </a:defRPr>
              </a:lvl3pPr>
              <a:lvl4pPr marL="1600200" indent="-228600">
                <a:defRPr>
                  <a:solidFill>
                    <a:schemeClr val="tx1"/>
                  </a:solidFill>
                  <a:latin typeface="Arial Black" panose="020B0A04020102020204" pitchFamily="34" charset="0"/>
                  <a:cs typeface="Arial" panose="020B0604020202020204" pitchFamily="34" charset="0"/>
                </a:defRPr>
              </a:lvl4pPr>
              <a:lvl5pPr marL="2057400" indent="-228600">
                <a:defRPr>
                  <a:solidFill>
                    <a:schemeClr val="tx1"/>
                  </a:solidFill>
                  <a:latin typeface="Arial Black" panose="020B0A04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9pPr>
            </a:lstStyle>
            <a:p>
              <a:pPr>
                <a:defRPr/>
              </a:pPr>
              <a:endParaRPr lang="en-US" altLang="en-US"/>
            </a:p>
          </p:txBody>
        </p:sp>
      </p:grpSp>
      <p:sp>
        <p:nvSpPr>
          <p:cNvPr id="2" name="Title 1"/>
          <p:cNvSpPr>
            <a:spLocks noGrp="1"/>
          </p:cNvSpPr>
          <p:nvPr>
            <p:ph type="title"/>
          </p:nvPr>
        </p:nvSpPr>
        <p:spPr>
          <a:xfrm>
            <a:off x="6412230" y="685800"/>
            <a:ext cx="2400300" cy="1737360"/>
          </a:xfrm>
        </p:spPr>
        <p:txBody>
          <a:bodyPr anchor="b"/>
          <a:lstStyle>
            <a:lvl1pPr>
              <a:defRPr sz="2800" b="0"/>
            </a:lvl1pPr>
          </a:lstStyle>
          <a:p>
            <a:r>
              <a:rPr lang="en-US"/>
              <a:t>Click to edit Master title style</a:t>
            </a:r>
            <a:endParaRPr lang="en-US" dirty="0"/>
          </a:p>
        </p:txBody>
      </p:sp>
      <p:sp>
        <p:nvSpPr>
          <p:cNvPr id="3" name="Content Placeholder 2"/>
          <p:cNvSpPr>
            <a:spLocks noGrp="1"/>
          </p:cNvSpPr>
          <p:nvPr>
            <p:ph idx="1"/>
          </p:nvPr>
        </p:nvSpPr>
        <p:spPr>
          <a:xfrm>
            <a:off x="628650" y="685800"/>
            <a:ext cx="5033772"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Date Placeholder 8"/>
          <p:cNvSpPr>
            <a:spLocks noGrp="1"/>
          </p:cNvSpPr>
          <p:nvPr>
            <p:ph type="dt" sz="half" idx="10"/>
          </p:nvPr>
        </p:nvSpPr>
        <p:spPr/>
        <p:txBody>
          <a:bodyPr/>
          <a:lstStyle>
            <a:lvl1pPr>
              <a:defRPr/>
            </a:lvl1pPr>
          </a:lstStyle>
          <a:p>
            <a:pPr>
              <a:defRPr/>
            </a:pPr>
            <a:fld id="{35E25282-03E8-47B3-9D36-4CF468300D19}" type="datetime8">
              <a:rPr lang="ar-JO"/>
              <a:pPr>
                <a:defRPr/>
              </a:pPr>
              <a:t>28 شباط، 24</a:t>
            </a:fld>
            <a:endParaRPr lang="ar-JO"/>
          </a:p>
        </p:txBody>
      </p:sp>
      <p:sp>
        <p:nvSpPr>
          <p:cNvPr id="10" name="Footer Placeholder 9"/>
          <p:cNvSpPr>
            <a:spLocks noGrp="1"/>
          </p:cNvSpPr>
          <p:nvPr>
            <p:ph type="ftr" sz="quarter" idx="11"/>
          </p:nvPr>
        </p:nvSpPr>
        <p:spPr/>
        <p:txBody>
          <a:bodyPr/>
          <a:lstStyle>
            <a:lvl1pPr>
              <a:defRPr/>
            </a:lvl1pPr>
          </a:lstStyle>
          <a:p>
            <a:pPr>
              <a:defRPr/>
            </a:pPr>
            <a:endParaRPr lang="ar-JO"/>
          </a:p>
        </p:txBody>
      </p:sp>
      <p:sp>
        <p:nvSpPr>
          <p:cNvPr id="11" name="Slide Number Placeholder 10"/>
          <p:cNvSpPr>
            <a:spLocks noGrp="1"/>
          </p:cNvSpPr>
          <p:nvPr>
            <p:ph type="sldNum" sz="quarter" idx="12"/>
          </p:nvPr>
        </p:nvSpPr>
        <p:spPr/>
        <p:txBody>
          <a:bodyPr/>
          <a:lstStyle>
            <a:lvl1pPr>
              <a:defRPr/>
            </a:lvl1pPr>
          </a:lstStyle>
          <a:p>
            <a:fld id="{3F7DD9AC-07EB-4DFD-BB4D-F9F9C84AF705}" type="slidenum">
              <a:rPr lang="ar-SA" altLang="en-US"/>
              <a:pPr/>
              <a:t>‹#›</a:t>
            </a:fld>
            <a:endParaRPr lang="ar-JO" altLang="en-US"/>
          </a:p>
        </p:txBody>
      </p:sp>
    </p:spTree>
    <p:extLst>
      <p:ext uri="{BB962C8B-B14F-4D97-AF65-F5344CB8AC3E}">
        <p14:creationId xmlns:p14="http://schemas.microsoft.com/office/powerpoint/2010/main" val="2547918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6227806" y="1"/>
            <a:ext cx="2916194" cy="6857999"/>
          </a:xfrm>
          <a:prstGeom prst="rect">
            <a:avLst/>
          </a:prstGeom>
          <a:blipFill dpi="0" rotWithShape="1">
            <a:blip r:embed="rId2">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6" name="Group 10"/>
          <p:cNvGrpSpPr>
            <a:grpSpLocks/>
          </p:cNvGrpSpPr>
          <p:nvPr/>
        </p:nvGrpSpPr>
        <p:grpSpPr bwMode="auto">
          <a:xfrm>
            <a:off x="8523288" y="6254750"/>
            <a:ext cx="392112" cy="393700"/>
            <a:chOff x="8532189" y="5068824"/>
            <a:chExt cx="393192" cy="393192"/>
          </a:xfrm>
        </p:grpSpPr>
        <p:sp>
          <p:nvSpPr>
            <p:cNvPr id="7" name="Oval 6"/>
            <p:cNvSpPr>
              <a:spLocks noChangeAspect="1"/>
            </p:cNvSpPr>
            <p:nvPr/>
          </p:nvSpPr>
          <p:spPr>
            <a:xfrm>
              <a:off x="8532189" y="5068824"/>
              <a:ext cx="393192" cy="393192"/>
            </a:xfrm>
            <a:prstGeom prst="ellipse">
              <a:avLst/>
            </a:prstGeom>
            <a:blipFill dpi="0" rotWithShape="1">
              <a:blip r:embed="rId3">
                <a:duotone>
                  <a:schemeClr val="accent1">
                    <a:shade val="45000"/>
                    <a:satMod val="135000"/>
                  </a:schemeClr>
                  <a:prstClr val="white"/>
                </a:duotone>
              </a:blip>
              <a:srcRect/>
              <a:tile tx="50800" ty="0" sx="85000" sy="85000" flip="none" algn="tl"/>
            </a:blipFill>
            <a:ln w="25400" cap="flat" cmpd="sng" algn="ctr">
              <a:noFill/>
              <a:prstDash val="solid"/>
            </a:ln>
            <a:effectLst/>
          </p:spPr>
        </p:sp>
        <p:sp>
          <p:nvSpPr>
            <p:cNvPr id="8" name="Oval 13"/>
            <p:cNvSpPr>
              <a:spLocks noChangeAspect="1"/>
            </p:cNvSpPr>
            <p:nvPr/>
          </p:nvSpPr>
          <p:spPr bwMode="auto">
            <a:xfrm>
              <a:off x="8568802" y="5105290"/>
              <a:ext cx="319967" cy="320261"/>
            </a:xfrm>
            <a:prstGeom prst="ellipse">
              <a:avLst/>
            </a:prstGeom>
            <a:noFill/>
            <a:ln w="12700" algn="ctr">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Black" panose="020B0A04020102020204" pitchFamily="34" charset="0"/>
                  <a:cs typeface="Arial" panose="020B0604020202020204" pitchFamily="34" charset="0"/>
                </a:defRPr>
              </a:lvl1pPr>
              <a:lvl2pPr marL="742950" indent="-285750">
                <a:defRPr>
                  <a:solidFill>
                    <a:schemeClr val="tx1"/>
                  </a:solidFill>
                  <a:latin typeface="Arial Black" panose="020B0A04020102020204" pitchFamily="34" charset="0"/>
                  <a:cs typeface="Arial" panose="020B0604020202020204" pitchFamily="34" charset="0"/>
                </a:defRPr>
              </a:lvl2pPr>
              <a:lvl3pPr marL="1143000" indent="-228600">
                <a:defRPr>
                  <a:solidFill>
                    <a:schemeClr val="tx1"/>
                  </a:solidFill>
                  <a:latin typeface="Arial Black" panose="020B0A04020102020204" pitchFamily="34" charset="0"/>
                  <a:cs typeface="Arial" panose="020B0604020202020204" pitchFamily="34" charset="0"/>
                </a:defRPr>
              </a:lvl3pPr>
              <a:lvl4pPr marL="1600200" indent="-228600">
                <a:defRPr>
                  <a:solidFill>
                    <a:schemeClr val="tx1"/>
                  </a:solidFill>
                  <a:latin typeface="Arial Black" panose="020B0A04020102020204" pitchFamily="34" charset="0"/>
                  <a:cs typeface="Arial" panose="020B0604020202020204" pitchFamily="34" charset="0"/>
                </a:defRPr>
              </a:lvl4pPr>
              <a:lvl5pPr marL="2057400" indent="-228600">
                <a:defRPr>
                  <a:solidFill>
                    <a:schemeClr val="tx1"/>
                  </a:solidFill>
                  <a:latin typeface="Arial Black" panose="020B0A04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9pPr>
            </a:lstStyle>
            <a:p>
              <a:pPr>
                <a:defRPr/>
              </a:pPr>
              <a:endParaRPr lang="en-US" altLang="en-US"/>
            </a:p>
          </p:txBody>
        </p:sp>
      </p:grpSp>
      <p:sp>
        <p:nvSpPr>
          <p:cNvPr id="2" name="Title 1"/>
          <p:cNvSpPr>
            <a:spLocks noGrp="1"/>
          </p:cNvSpPr>
          <p:nvPr>
            <p:ph type="title"/>
          </p:nvPr>
        </p:nvSpPr>
        <p:spPr>
          <a:xfrm>
            <a:off x="6412230" y="685800"/>
            <a:ext cx="2400300" cy="1737360"/>
          </a:xfrm>
        </p:spPr>
        <p:txBody>
          <a:bodyPr anchor="b"/>
          <a:lstStyle>
            <a:lvl1pPr>
              <a:defRPr sz="2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6227805" cy="6858000"/>
          </a:xfrm>
          <a:solidFill>
            <a:schemeClr val="tx2">
              <a:lumMod val="20000"/>
              <a:lumOff val="80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Date Placeholder 7"/>
          <p:cNvSpPr>
            <a:spLocks noGrp="1"/>
          </p:cNvSpPr>
          <p:nvPr>
            <p:ph type="dt" sz="half" idx="10"/>
          </p:nvPr>
        </p:nvSpPr>
        <p:spPr/>
        <p:txBody>
          <a:bodyPr/>
          <a:lstStyle>
            <a:lvl1pPr>
              <a:defRPr/>
            </a:lvl1pPr>
          </a:lstStyle>
          <a:p>
            <a:pPr>
              <a:defRPr/>
            </a:pPr>
            <a:fld id="{835512F9-4518-4792-8DFF-694184F25984}" type="datetime8">
              <a:rPr lang="ar-JO"/>
              <a:pPr>
                <a:defRPr/>
              </a:pPr>
              <a:t>28 شباط، 24</a:t>
            </a:fld>
            <a:endParaRPr lang="ar-JO"/>
          </a:p>
        </p:txBody>
      </p:sp>
      <p:sp>
        <p:nvSpPr>
          <p:cNvPr id="10" name="Slide Number Placeholder 9"/>
          <p:cNvSpPr>
            <a:spLocks noGrp="1"/>
          </p:cNvSpPr>
          <p:nvPr>
            <p:ph type="sldNum" sz="quarter" idx="11"/>
          </p:nvPr>
        </p:nvSpPr>
        <p:spPr/>
        <p:txBody>
          <a:bodyPr/>
          <a:lstStyle>
            <a:lvl1pPr>
              <a:defRPr/>
            </a:lvl1pPr>
          </a:lstStyle>
          <a:p>
            <a:fld id="{B6B70423-FC22-488E-824C-8B9E56E719BF}" type="slidenum">
              <a:rPr lang="ar-SA" altLang="en-US"/>
              <a:pPr/>
              <a:t>‹#›</a:t>
            </a:fld>
            <a:endParaRPr lang="ar-JO" altLang="en-US"/>
          </a:p>
        </p:txBody>
      </p:sp>
    </p:spTree>
    <p:extLst>
      <p:ext uri="{BB962C8B-B14F-4D97-AF65-F5344CB8AC3E}">
        <p14:creationId xmlns:p14="http://schemas.microsoft.com/office/powerpoint/2010/main" val="1446399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theme" Target="../theme/theme1.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5" Type="http://schemas.openxmlformats.org/officeDocument/2006/relationships/image" Target="../media/image3.png"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image" Target="../media/image2.png"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1"/>
          <p:cNvGrpSpPr>
            <a:grpSpLocks/>
          </p:cNvGrpSpPr>
          <p:nvPr/>
        </p:nvGrpSpPr>
        <p:grpSpPr bwMode="auto">
          <a:xfrm>
            <a:off x="8523288" y="6254750"/>
            <a:ext cx="392112" cy="393700"/>
            <a:chOff x="8532189" y="5068824"/>
            <a:chExt cx="393192" cy="393192"/>
          </a:xfrm>
        </p:grpSpPr>
        <p:sp>
          <p:nvSpPr>
            <p:cNvPr id="8" name="Oval 7"/>
            <p:cNvSpPr>
              <a:spLocks noChangeAspect="1"/>
            </p:cNvSpPr>
            <p:nvPr/>
          </p:nvSpPr>
          <p:spPr>
            <a:xfrm>
              <a:off x="8532189" y="5068824"/>
              <a:ext cx="393192" cy="393192"/>
            </a:xfrm>
            <a:prstGeom prst="ellipse">
              <a:avLst/>
            </a:prstGeom>
            <a:blipFill dpi="0" rotWithShape="1">
              <a:blip r:embed="rId14">
                <a:duotone>
                  <a:schemeClr val="accent1">
                    <a:shade val="45000"/>
                    <a:satMod val="135000"/>
                  </a:schemeClr>
                  <a:prstClr val="white"/>
                </a:duotone>
              </a:blip>
              <a:srcRect/>
              <a:tile tx="50800" ty="0" sx="85000" sy="85000" flip="none" algn="tl"/>
            </a:blipFill>
            <a:ln w="25400" cap="flat" cmpd="sng" algn="ctr">
              <a:noFill/>
              <a:prstDash val="solid"/>
            </a:ln>
            <a:effectLst/>
          </p:spPr>
        </p:sp>
        <p:sp>
          <p:nvSpPr>
            <p:cNvPr id="1035" name="Oval 8"/>
            <p:cNvSpPr>
              <a:spLocks noChangeAspect="1"/>
            </p:cNvSpPr>
            <p:nvPr/>
          </p:nvSpPr>
          <p:spPr bwMode="auto">
            <a:xfrm>
              <a:off x="8568802" y="5105290"/>
              <a:ext cx="319967" cy="320261"/>
            </a:xfrm>
            <a:prstGeom prst="ellipse">
              <a:avLst/>
            </a:prstGeom>
            <a:noFill/>
            <a:ln w="12700" algn="ctr">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Black" panose="020B0A04020102020204" pitchFamily="34" charset="0"/>
                  <a:cs typeface="Arial" panose="020B0604020202020204" pitchFamily="34" charset="0"/>
                </a:defRPr>
              </a:lvl1pPr>
              <a:lvl2pPr marL="742950" indent="-285750">
                <a:defRPr>
                  <a:solidFill>
                    <a:schemeClr val="tx1"/>
                  </a:solidFill>
                  <a:latin typeface="Arial Black" panose="020B0A04020102020204" pitchFamily="34" charset="0"/>
                  <a:cs typeface="Arial" panose="020B0604020202020204" pitchFamily="34" charset="0"/>
                </a:defRPr>
              </a:lvl2pPr>
              <a:lvl3pPr marL="1143000" indent="-228600">
                <a:defRPr>
                  <a:solidFill>
                    <a:schemeClr val="tx1"/>
                  </a:solidFill>
                  <a:latin typeface="Arial Black" panose="020B0A04020102020204" pitchFamily="34" charset="0"/>
                  <a:cs typeface="Arial" panose="020B0604020202020204" pitchFamily="34" charset="0"/>
                </a:defRPr>
              </a:lvl3pPr>
              <a:lvl4pPr marL="1600200" indent="-228600">
                <a:defRPr>
                  <a:solidFill>
                    <a:schemeClr val="tx1"/>
                  </a:solidFill>
                  <a:latin typeface="Arial Black" panose="020B0A04020102020204" pitchFamily="34" charset="0"/>
                  <a:cs typeface="Arial" panose="020B0604020202020204" pitchFamily="34" charset="0"/>
                </a:defRPr>
              </a:lvl4pPr>
              <a:lvl5pPr marL="2057400" indent="-228600">
                <a:defRPr>
                  <a:solidFill>
                    <a:schemeClr val="tx1"/>
                  </a:solidFill>
                  <a:latin typeface="Arial Black" panose="020B0A04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9pPr>
            </a:lstStyle>
            <a:p>
              <a:pPr>
                <a:defRPr/>
              </a:pPr>
              <a:endParaRPr lang="en-US" altLang="en-US"/>
            </a:p>
          </p:txBody>
        </p:sp>
      </p:grpSp>
      <p:sp>
        <p:nvSpPr>
          <p:cNvPr id="2" name="Title Placeholder 1"/>
          <p:cNvSpPr>
            <a:spLocks noGrp="1"/>
          </p:cNvSpPr>
          <p:nvPr>
            <p:ph type="title"/>
          </p:nvPr>
        </p:nvSpPr>
        <p:spPr>
          <a:xfrm>
            <a:off x="685800" y="484188"/>
            <a:ext cx="7772400" cy="160972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028" name="Text Placeholder 2"/>
          <p:cNvSpPr>
            <a:spLocks noGrp="1"/>
          </p:cNvSpPr>
          <p:nvPr>
            <p:ph type="body" idx="1"/>
          </p:nvPr>
        </p:nvSpPr>
        <p:spPr bwMode="auto">
          <a:xfrm>
            <a:off x="685800" y="2120900"/>
            <a:ext cx="7772400" cy="405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5992813" y="6272213"/>
            <a:ext cx="2454275" cy="365125"/>
          </a:xfrm>
          <a:prstGeom prst="rect">
            <a:avLst/>
          </a:prstGeom>
        </p:spPr>
        <p:txBody>
          <a:bodyPr vert="horz" lIns="91440" tIns="45720" rIns="91440" bIns="45720" rtlCol="0" anchor="ctr"/>
          <a:lstStyle>
            <a:lvl1pPr algn="r">
              <a:defRPr sz="1000">
                <a:solidFill>
                  <a:schemeClr val="accent1">
                    <a:lumMod val="50000"/>
                  </a:schemeClr>
                </a:solidFill>
              </a:defRPr>
            </a:lvl1pPr>
          </a:lstStyle>
          <a:p>
            <a:pPr>
              <a:defRPr/>
            </a:pPr>
            <a:fld id="{794701BC-217F-45A0-88E8-64CE22E127B5}" type="datetime8">
              <a:rPr lang="ar-JO"/>
              <a:pPr>
                <a:defRPr/>
              </a:pPr>
              <a:t>28 شباط، 24</a:t>
            </a:fld>
            <a:endParaRPr lang="ar-JO"/>
          </a:p>
        </p:txBody>
      </p:sp>
      <p:sp>
        <p:nvSpPr>
          <p:cNvPr id="5" name="Footer Placeholder 4"/>
          <p:cNvSpPr>
            <a:spLocks noGrp="1"/>
          </p:cNvSpPr>
          <p:nvPr>
            <p:ph type="ftr" sz="quarter" idx="3"/>
          </p:nvPr>
        </p:nvSpPr>
        <p:spPr>
          <a:xfrm>
            <a:off x="685800" y="6272213"/>
            <a:ext cx="4745038" cy="365125"/>
          </a:xfrm>
          <a:prstGeom prst="rect">
            <a:avLst/>
          </a:prstGeom>
        </p:spPr>
        <p:txBody>
          <a:bodyPr vert="horz" lIns="91440" tIns="45720" rIns="91440" bIns="45720" rtlCol="0" anchor="ctr"/>
          <a:lstStyle>
            <a:lvl1pPr algn="l">
              <a:defRPr sz="1000">
                <a:solidFill>
                  <a:schemeClr val="accent1">
                    <a:lumMod val="50000"/>
                  </a:schemeClr>
                </a:solidFill>
              </a:defRPr>
            </a:lvl1pPr>
          </a:lstStyle>
          <a:p>
            <a:pPr>
              <a:defRPr/>
            </a:pPr>
            <a:endParaRPr lang="ar-JO"/>
          </a:p>
        </p:txBody>
      </p:sp>
      <p:sp>
        <p:nvSpPr>
          <p:cNvPr id="6" name="Slide Number Placeholder 5"/>
          <p:cNvSpPr>
            <a:spLocks noGrp="1"/>
          </p:cNvSpPr>
          <p:nvPr>
            <p:ph type="sldNum" sz="quarter" idx="4"/>
          </p:nvPr>
        </p:nvSpPr>
        <p:spPr>
          <a:xfrm>
            <a:off x="8483600" y="6272213"/>
            <a:ext cx="479425" cy="365125"/>
          </a:xfrm>
          <a:prstGeom prst="rect">
            <a:avLst/>
          </a:prstGeom>
        </p:spPr>
        <p:txBody>
          <a:bodyPr vert="horz" wrap="square" lIns="91440" tIns="45720" rIns="91440" bIns="45720" numCol="1" anchor="ctr" anchorCtr="0" compatLnSpc="1">
            <a:prstTxWarp prst="textNoShape">
              <a:avLst/>
            </a:prstTxWarp>
          </a:bodyPr>
          <a:lstStyle>
            <a:lvl1pPr algn="ctr">
              <a:defRPr sz="1100" b="1">
                <a:solidFill>
                  <a:srgbClr val="FFFFFF"/>
                </a:solidFill>
                <a:latin typeface="Rockwell" pitchFamily="18" charset="0"/>
              </a:defRPr>
            </a:lvl1pPr>
          </a:lstStyle>
          <a:p>
            <a:fld id="{8715CC56-3CED-49D5-915F-4556D17BA467}" type="slidenum">
              <a:rPr lang="ar-SA" altLang="en-US"/>
              <a:pPr/>
              <a:t>‹#›</a:t>
            </a:fld>
            <a:endParaRPr lang="ar-JO" altLang="en-US"/>
          </a:p>
        </p:txBody>
      </p:sp>
    </p:spTree>
  </p:cSld>
  <p:clrMap bg1="lt1" tx1="dk1" bg2="lt2" tx2="dk2" accent1="accent1" accent2="accent2" accent3="accent3" accent4="accent4" accent5="accent5" accent6="accent6" hlink="hlink" folHlink="folHlink"/>
  <p:sldLayoutIdLst>
    <p:sldLayoutId id="2147484270" r:id="rId1"/>
    <p:sldLayoutId id="2147484263" r:id="rId2"/>
    <p:sldLayoutId id="2147484271" r:id="rId3"/>
    <p:sldLayoutId id="2147484264" r:id="rId4"/>
    <p:sldLayoutId id="2147484265" r:id="rId5"/>
    <p:sldLayoutId id="2147484266" r:id="rId6"/>
    <p:sldLayoutId id="2147484267" r:id="rId7"/>
    <p:sldLayoutId id="2147484272" r:id="rId8"/>
    <p:sldLayoutId id="2147484273" r:id="rId9"/>
    <p:sldLayoutId id="2147484268" r:id="rId10"/>
    <p:sldLayoutId id="2147484269" r:id="rId11"/>
    <p:sldLayoutId id="2147484274" r:id="rId12"/>
  </p:sldLayoutIdLst>
  <p:hf hdr="0" ftr="0" dt="0"/>
  <p:txStyles>
    <p:titleStyle>
      <a:lvl1pPr algn="l" rtl="0" eaLnBrk="0" fontAlgn="base" hangingPunct="0">
        <a:lnSpc>
          <a:spcPct val="90000"/>
        </a:lnSpc>
        <a:spcBef>
          <a:spcPct val="0"/>
        </a:spcBef>
        <a:spcAft>
          <a:spcPct val="0"/>
        </a:spcAft>
        <a:defRPr sz="4200" kern="1200" cap="all">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a:lvl2pPr algn="l" rtl="0" eaLnBrk="0" fontAlgn="base" hangingPunct="0">
        <a:lnSpc>
          <a:spcPct val="90000"/>
        </a:lnSpc>
        <a:spcBef>
          <a:spcPct val="0"/>
        </a:spcBef>
        <a:spcAft>
          <a:spcPct val="0"/>
        </a:spcAft>
        <a:defRPr sz="4200">
          <a:solidFill>
            <a:schemeClr val="tx1"/>
          </a:solidFill>
          <a:latin typeface="Rockwell Condensed" panose="02060603050405020104" pitchFamily="18" charset="0"/>
          <a:cs typeface="Times New Roman" panose="02020603050405020304" pitchFamily="18" charset="0"/>
        </a:defRPr>
      </a:lvl2pPr>
      <a:lvl3pPr algn="l" rtl="0" eaLnBrk="0" fontAlgn="base" hangingPunct="0">
        <a:lnSpc>
          <a:spcPct val="90000"/>
        </a:lnSpc>
        <a:spcBef>
          <a:spcPct val="0"/>
        </a:spcBef>
        <a:spcAft>
          <a:spcPct val="0"/>
        </a:spcAft>
        <a:defRPr sz="4200">
          <a:solidFill>
            <a:schemeClr val="tx1"/>
          </a:solidFill>
          <a:latin typeface="Rockwell Condensed" panose="02060603050405020104" pitchFamily="18" charset="0"/>
          <a:cs typeface="Times New Roman" panose="02020603050405020304" pitchFamily="18" charset="0"/>
        </a:defRPr>
      </a:lvl3pPr>
      <a:lvl4pPr algn="l" rtl="0" eaLnBrk="0" fontAlgn="base" hangingPunct="0">
        <a:lnSpc>
          <a:spcPct val="90000"/>
        </a:lnSpc>
        <a:spcBef>
          <a:spcPct val="0"/>
        </a:spcBef>
        <a:spcAft>
          <a:spcPct val="0"/>
        </a:spcAft>
        <a:defRPr sz="4200">
          <a:solidFill>
            <a:schemeClr val="tx1"/>
          </a:solidFill>
          <a:latin typeface="Rockwell Condensed" panose="02060603050405020104" pitchFamily="18" charset="0"/>
          <a:cs typeface="Times New Roman" panose="02020603050405020304" pitchFamily="18" charset="0"/>
        </a:defRPr>
      </a:lvl4pPr>
      <a:lvl5pPr algn="l" rtl="0" eaLnBrk="0" fontAlgn="base" hangingPunct="0">
        <a:lnSpc>
          <a:spcPct val="90000"/>
        </a:lnSpc>
        <a:spcBef>
          <a:spcPct val="0"/>
        </a:spcBef>
        <a:spcAft>
          <a:spcPct val="0"/>
        </a:spcAft>
        <a:defRPr sz="4200">
          <a:solidFill>
            <a:schemeClr val="tx1"/>
          </a:solidFill>
          <a:latin typeface="Rockwell Condensed" panose="02060603050405020104" pitchFamily="18" charset="0"/>
          <a:cs typeface="Times New Roman" panose="02020603050405020304" pitchFamily="18" charset="0"/>
        </a:defRPr>
      </a:lvl5pPr>
      <a:lvl6pPr marL="457200" algn="l" rtl="0" fontAlgn="base">
        <a:lnSpc>
          <a:spcPct val="90000"/>
        </a:lnSpc>
        <a:spcBef>
          <a:spcPct val="0"/>
        </a:spcBef>
        <a:spcAft>
          <a:spcPct val="0"/>
        </a:spcAft>
        <a:defRPr sz="4200">
          <a:solidFill>
            <a:schemeClr val="tx1"/>
          </a:solidFill>
          <a:latin typeface="Rockwell Condensed" panose="02060603050405020104" pitchFamily="18" charset="0"/>
          <a:cs typeface="Times New Roman" panose="02020603050405020304" pitchFamily="18" charset="0"/>
        </a:defRPr>
      </a:lvl6pPr>
      <a:lvl7pPr marL="914400" algn="l" rtl="0" fontAlgn="base">
        <a:lnSpc>
          <a:spcPct val="90000"/>
        </a:lnSpc>
        <a:spcBef>
          <a:spcPct val="0"/>
        </a:spcBef>
        <a:spcAft>
          <a:spcPct val="0"/>
        </a:spcAft>
        <a:defRPr sz="4200">
          <a:solidFill>
            <a:schemeClr val="tx1"/>
          </a:solidFill>
          <a:latin typeface="Rockwell Condensed" panose="02060603050405020104" pitchFamily="18" charset="0"/>
          <a:cs typeface="Times New Roman" panose="02020603050405020304" pitchFamily="18" charset="0"/>
        </a:defRPr>
      </a:lvl7pPr>
      <a:lvl8pPr marL="1371600" algn="l" rtl="0" fontAlgn="base">
        <a:lnSpc>
          <a:spcPct val="90000"/>
        </a:lnSpc>
        <a:spcBef>
          <a:spcPct val="0"/>
        </a:spcBef>
        <a:spcAft>
          <a:spcPct val="0"/>
        </a:spcAft>
        <a:defRPr sz="4200">
          <a:solidFill>
            <a:schemeClr val="tx1"/>
          </a:solidFill>
          <a:latin typeface="Rockwell Condensed" panose="02060603050405020104" pitchFamily="18" charset="0"/>
          <a:cs typeface="Times New Roman" panose="02020603050405020304" pitchFamily="18" charset="0"/>
        </a:defRPr>
      </a:lvl8pPr>
      <a:lvl9pPr marL="1828800" algn="l" rtl="0" fontAlgn="base">
        <a:lnSpc>
          <a:spcPct val="90000"/>
        </a:lnSpc>
        <a:spcBef>
          <a:spcPct val="0"/>
        </a:spcBef>
        <a:spcAft>
          <a:spcPct val="0"/>
        </a:spcAft>
        <a:defRPr sz="4200">
          <a:solidFill>
            <a:schemeClr val="tx1"/>
          </a:solidFill>
          <a:latin typeface="Rockwell Condensed" panose="02060603050405020104" pitchFamily="18" charset="0"/>
          <a:cs typeface="Times New Roman" panose="02020603050405020304" pitchFamily="18" charset="0"/>
        </a:defRPr>
      </a:lvl9pPr>
    </p:titleStyle>
    <p:bodyStyle>
      <a:lvl1pPr marL="182563" indent="-182563" algn="l" rtl="0" eaLnBrk="0" fontAlgn="base" hangingPunct="0">
        <a:lnSpc>
          <a:spcPct val="90000"/>
        </a:lnSpc>
        <a:spcBef>
          <a:spcPts val="1200"/>
        </a:spcBef>
        <a:spcAft>
          <a:spcPct val="0"/>
        </a:spcAft>
        <a:buClr>
          <a:srgbClr val="9E3611"/>
        </a:buClr>
        <a:buSzPct val="85000"/>
        <a:buFont typeface="Wingdings" panose="05000000000000000000" pitchFamily="2" charset="2"/>
        <a:buChar char="§"/>
        <a:defRPr sz="2000" kern="1200">
          <a:solidFill>
            <a:schemeClr val="tx1"/>
          </a:solidFill>
          <a:latin typeface="+mn-lt"/>
          <a:ea typeface="+mn-ea"/>
          <a:cs typeface="+mn-cs"/>
        </a:defRPr>
      </a:lvl1pPr>
      <a:lvl2pPr marL="457200" indent="-182563" algn="l" rtl="0" eaLnBrk="0" fontAlgn="base" hangingPunct="0">
        <a:lnSpc>
          <a:spcPct val="90000"/>
        </a:lnSpc>
        <a:spcBef>
          <a:spcPts val="400"/>
        </a:spcBef>
        <a:spcAft>
          <a:spcPts val="200"/>
        </a:spcAft>
        <a:buClr>
          <a:srgbClr val="9E3611"/>
        </a:buClr>
        <a:buSzPct val="85000"/>
        <a:buFont typeface="Wingdings" panose="05000000000000000000" pitchFamily="2" charset="2"/>
        <a:buChar char="§"/>
        <a:defRPr kern="1200">
          <a:solidFill>
            <a:schemeClr val="tx1"/>
          </a:solidFill>
          <a:latin typeface="+mn-lt"/>
          <a:ea typeface="+mn-ea"/>
          <a:cs typeface="+mn-cs"/>
        </a:defRPr>
      </a:lvl2pPr>
      <a:lvl3pPr marL="730250" indent="-182563" algn="l" rtl="0" eaLnBrk="0" fontAlgn="base" hangingPunct="0">
        <a:lnSpc>
          <a:spcPct val="90000"/>
        </a:lnSpc>
        <a:spcBef>
          <a:spcPts val="400"/>
        </a:spcBef>
        <a:spcAft>
          <a:spcPts val="200"/>
        </a:spcAft>
        <a:buClr>
          <a:srgbClr val="9E3611"/>
        </a:buClr>
        <a:buSzPct val="85000"/>
        <a:buFont typeface="Wingdings" panose="05000000000000000000" pitchFamily="2" charset="2"/>
        <a:buChar char="§"/>
        <a:defRPr sz="1600" kern="1200">
          <a:solidFill>
            <a:schemeClr val="tx1"/>
          </a:solidFill>
          <a:latin typeface="+mn-lt"/>
          <a:ea typeface="+mn-ea"/>
          <a:cs typeface="+mn-cs"/>
        </a:defRPr>
      </a:lvl3pPr>
      <a:lvl4pPr marL="1004888" indent="-182563" algn="l" rtl="0" eaLnBrk="0" fontAlgn="base" hangingPunct="0">
        <a:lnSpc>
          <a:spcPct val="90000"/>
        </a:lnSpc>
        <a:spcBef>
          <a:spcPts val="400"/>
        </a:spcBef>
        <a:spcAft>
          <a:spcPts val="200"/>
        </a:spcAft>
        <a:buClr>
          <a:srgbClr val="9E3611"/>
        </a:buClr>
        <a:buSzPct val="85000"/>
        <a:buFont typeface="Wingdings" panose="05000000000000000000" pitchFamily="2" charset="2"/>
        <a:buChar char="§"/>
        <a:defRPr sz="1600" kern="1200">
          <a:solidFill>
            <a:schemeClr val="tx1"/>
          </a:solidFill>
          <a:latin typeface="+mn-lt"/>
          <a:ea typeface="+mn-ea"/>
          <a:cs typeface="+mn-cs"/>
        </a:defRPr>
      </a:lvl4pPr>
      <a:lvl5pPr marL="1279525" indent="-182563" algn="l" rtl="0" eaLnBrk="0" fontAlgn="base" hangingPunct="0">
        <a:lnSpc>
          <a:spcPct val="90000"/>
        </a:lnSpc>
        <a:spcBef>
          <a:spcPts val="400"/>
        </a:spcBef>
        <a:spcAft>
          <a:spcPts val="200"/>
        </a:spcAft>
        <a:buClr>
          <a:srgbClr val="9E3611"/>
        </a:buClr>
        <a:buSzPct val="85000"/>
        <a:buFont typeface="Wingdings" panose="05000000000000000000"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3" Type="http://schemas.openxmlformats.org/officeDocument/2006/relationships/image" Target="../media/image10.jpeg" /><Relationship Id="rId2" Type="http://schemas.openxmlformats.org/officeDocument/2006/relationships/image" Target="../media/image9.png" /><Relationship Id="rId1" Type="http://schemas.openxmlformats.org/officeDocument/2006/relationships/slideLayout" Target="../slideLayouts/slideLayout7.xml" /></Relationships>
</file>

<file path=ppt/slides/_rels/slide11.xml.rels><?xml version="1.0" encoding="UTF-8" standalone="yes"?>
<Relationships xmlns="http://schemas.openxmlformats.org/package/2006/relationships"><Relationship Id="rId2" Type="http://schemas.openxmlformats.org/officeDocument/2006/relationships/image" Target="../media/image11.jpeg" /><Relationship Id="rId1" Type="http://schemas.openxmlformats.org/officeDocument/2006/relationships/slideLayout" Target="../slideLayouts/slideLayout7.xml" /></Relationships>
</file>

<file path=ppt/slides/_rels/slide12.xml.rels><?xml version="1.0" encoding="UTF-8" standalone="yes"?>
<Relationships xmlns="http://schemas.openxmlformats.org/package/2006/relationships"><Relationship Id="rId2" Type="http://schemas.openxmlformats.org/officeDocument/2006/relationships/image" Target="../media/image12.jpeg" /><Relationship Id="rId1" Type="http://schemas.openxmlformats.org/officeDocument/2006/relationships/slideLayout" Target="../slideLayouts/slideLayout7.xml" /></Relationships>
</file>

<file path=ppt/slides/_rels/slide13.xml.rels><?xml version="1.0" encoding="UTF-8" standalone="yes"?>
<Relationships xmlns="http://schemas.openxmlformats.org/package/2006/relationships"><Relationship Id="rId2" Type="http://schemas.openxmlformats.org/officeDocument/2006/relationships/image" Target="../media/image13.png" /><Relationship Id="rId1" Type="http://schemas.openxmlformats.org/officeDocument/2006/relationships/slideLayout" Target="../slideLayouts/slideLayout7.xml" /></Relationships>
</file>

<file path=ppt/slides/_rels/slide14.xml.rels><?xml version="1.0" encoding="UTF-8" standalone="yes"?>
<Relationships xmlns="http://schemas.openxmlformats.org/package/2006/relationships"><Relationship Id="rId2" Type="http://schemas.openxmlformats.org/officeDocument/2006/relationships/image" Target="../media/image14.gif" /><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3" Type="http://schemas.openxmlformats.org/officeDocument/2006/relationships/image" Target="../media/image16.gif" /><Relationship Id="rId2" Type="http://schemas.openxmlformats.org/officeDocument/2006/relationships/image" Target="../media/image15.png" /><Relationship Id="rId1" Type="http://schemas.openxmlformats.org/officeDocument/2006/relationships/slideLayout" Target="../slideLayouts/slideLayout2.xml" /></Relationships>
</file>

<file path=ppt/slides/_rels/slide16.xml.rels><?xml version="1.0" encoding="UTF-8" standalone="yes"?>
<Relationships xmlns="http://schemas.openxmlformats.org/package/2006/relationships"><Relationship Id="rId3" Type="http://schemas.openxmlformats.org/officeDocument/2006/relationships/image" Target="../media/image17.png" /><Relationship Id="rId2" Type="http://schemas.openxmlformats.org/officeDocument/2006/relationships/notesSlide" Target="../notesSlides/notesSlide3.xml" /><Relationship Id="rId1" Type="http://schemas.openxmlformats.org/officeDocument/2006/relationships/slideLayout" Target="../slideLayouts/slideLayout2.xml" /></Relationships>
</file>

<file path=ppt/slides/_rels/slide17.xml.rels><?xml version="1.0" encoding="UTF-8" standalone="yes"?>
<Relationships xmlns="http://schemas.openxmlformats.org/package/2006/relationships"><Relationship Id="rId2" Type="http://schemas.openxmlformats.org/officeDocument/2006/relationships/image" Target="../media/image18.png" /><Relationship Id="rId1" Type="http://schemas.openxmlformats.org/officeDocument/2006/relationships/slideLayout" Target="../slideLayouts/slideLayout7.xml" /></Relationships>
</file>

<file path=ppt/slides/_rels/slide18.xml.rels><?xml version="1.0" encoding="UTF-8" standalone="yes"?>
<Relationships xmlns="http://schemas.openxmlformats.org/package/2006/relationships"><Relationship Id="rId3" Type="http://schemas.openxmlformats.org/officeDocument/2006/relationships/image" Target="../media/image20.jpg" /><Relationship Id="rId2" Type="http://schemas.openxmlformats.org/officeDocument/2006/relationships/image" Target="../media/image19.jpg" /><Relationship Id="rId1" Type="http://schemas.openxmlformats.org/officeDocument/2006/relationships/slideLayout" Target="../slideLayouts/slideLayout7.xml" /><Relationship Id="rId4" Type="http://schemas.openxmlformats.org/officeDocument/2006/relationships/image" Target="../media/image21.png" /></Relationships>
</file>

<file path=ppt/slides/_rels/slide19.xml.rels><?xml version="1.0" encoding="UTF-8" standalone="yes"?>
<Relationships xmlns="http://schemas.openxmlformats.org/package/2006/relationships"><Relationship Id="rId2" Type="http://schemas.openxmlformats.org/officeDocument/2006/relationships/image" Target="../media/image22.gif" /><Relationship Id="rId1" Type="http://schemas.openxmlformats.org/officeDocument/2006/relationships/slideLayout" Target="../slideLayouts/slideLayout12.xml" /></Relationships>
</file>

<file path=ppt/slides/_rels/slide2.xml.rels><?xml version="1.0" encoding="UTF-8" standalone="yes"?>
<Relationships xmlns="http://schemas.openxmlformats.org/package/2006/relationships"><Relationship Id="rId2" Type="http://schemas.openxmlformats.org/officeDocument/2006/relationships/image" Target="../media/image5.jpeg" /><Relationship Id="rId1" Type="http://schemas.openxmlformats.org/officeDocument/2006/relationships/slideLayout" Target="../slideLayouts/slideLayout7.xml" /></Relationships>
</file>

<file path=ppt/slides/_rels/slide20.xml.rels><?xml version="1.0" encoding="UTF-8" standalone="yes"?>
<Relationships xmlns="http://schemas.openxmlformats.org/package/2006/relationships"><Relationship Id="rId3" Type="http://schemas.openxmlformats.org/officeDocument/2006/relationships/image" Target="../media/image23.png" /><Relationship Id="rId2" Type="http://schemas.openxmlformats.org/officeDocument/2006/relationships/notesSlide" Target="../notesSlides/notesSlide4.xml" /><Relationship Id="rId1" Type="http://schemas.openxmlformats.org/officeDocument/2006/relationships/slideLayout" Target="../slideLayouts/slideLayout2.xml" /><Relationship Id="rId4" Type="http://schemas.openxmlformats.org/officeDocument/2006/relationships/image" Target="../media/image24.png" /></Relationships>
</file>

<file path=ppt/slides/_rels/slide21.xml.rels><?xml version="1.0" encoding="UTF-8" standalone="yes"?>
<Relationships xmlns="http://schemas.openxmlformats.org/package/2006/relationships"><Relationship Id="rId2" Type="http://schemas.openxmlformats.org/officeDocument/2006/relationships/image" Target="../media/image25.jpeg" /><Relationship Id="rId1" Type="http://schemas.openxmlformats.org/officeDocument/2006/relationships/slideLayout" Target="../slideLayouts/slideLayout2.xml" /></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 /><Relationship Id="rId1" Type="http://schemas.openxmlformats.org/officeDocument/2006/relationships/slideLayout" Target="../slideLayouts/slideLayout2.xml" /></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6.xml.rels><?xml version="1.0" encoding="UTF-8" standalone="yes"?>
<Relationships xmlns="http://schemas.openxmlformats.org/package/2006/relationships"><Relationship Id="rId3" Type="http://schemas.openxmlformats.org/officeDocument/2006/relationships/image" Target="../media/image27.jpeg" /><Relationship Id="rId2" Type="http://schemas.openxmlformats.org/officeDocument/2006/relationships/image" Target="../media/image26.jpeg" /><Relationship Id="rId1" Type="http://schemas.openxmlformats.org/officeDocument/2006/relationships/slideLayout" Target="../slideLayouts/slideLayout2.xml" /></Relationships>
</file>

<file path=ppt/slides/_rels/slide27.xml.rels><?xml version="1.0" encoding="UTF-8" standalone="yes"?>
<Relationships xmlns="http://schemas.openxmlformats.org/package/2006/relationships"><Relationship Id="rId2" Type="http://schemas.openxmlformats.org/officeDocument/2006/relationships/image" Target="../media/image28.gif" /><Relationship Id="rId1" Type="http://schemas.openxmlformats.org/officeDocument/2006/relationships/slideLayout" Target="../slideLayouts/slideLayout2.xml" /></Relationships>
</file>

<file path=ppt/slides/_rels/slide28.xml.rels><?xml version="1.0" encoding="UTF-8" standalone="yes"?>
<Relationships xmlns="http://schemas.openxmlformats.org/package/2006/relationships"><Relationship Id="rId2" Type="http://schemas.openxmlformats.org/officeDocument/2006/relationships/image" Target="../media/image29.jpeg" /><Relationship Id="rId1" Type="http://schemas.openxmlformats.org/officeDocument/2006/relationships/slideLayout" Target="../slideLayouts/slideLayout2.xml" /></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30.xml.rels><?xml version="1.0" encoding="UTF-8" standalone="yes"?>
<Relationships xmlns="http://schemas.openxmlformats.org/package/2006/relationships"><Relationship Id="rId3" Type="http://schemas.openxmlformats.org/officeDocument/2006/relationships/image" Target="../media/image31.jpeg" /><Relationship Id="rId2" Type="http://schemas.openxmlformats.org/officeDocument/2006/relationships/image" Target="../media/image30.jpeg" /><Relationship Id="rId1" Type="http://schemas.openxmlformats.org/officeDocument/2006/relationships/slideLayout" Target="../slideLayouts/slideLayout7.xml" /></Relationships>
</file>

<file path=ppt/slides/_rels/slide31.xml.rels><?xml version="1.0" encoding="UTF-8" standalone="yes"?>
<Relationships xmlns="http://schemas.openxmlformats.org/package/2006/relationships"><Relationship Id="rId3" Type="http://schemas.openxmlformats.org/officeDocument/2006/relationships/image" Target="../media/image32.jpeg" /><Relationship Id="rId2" Type="http://schemas.openxmlformats.org/officeDocument/2006/relationships/notesSlide" Target="../notesSlides/notesSlide6.xml" /><Relationship Id="rId1" Type="http://schemas.openxmlformats.org/officeDocument/2006/relationships/slideLayout" Target="../slideLayouts/slideLayout7.xml" /><Relationship Id="rId4" Type="http://schemas.openxmlformats.org/officeDocument/2006/relationships/image" Target="../media/image33.jpeg" /></Relationships>
</file>

<file path=ppt/slides/_rels/slide32.xml.rels><?xml version="1.0" encoding="UTF-8" standalone="yes"?>
<Relationships xmlns="http://schemas.openxmlformats.org/package/2006/relationships"><Relationship Id="rId3" Type="http://schemas.openxmlformats.org/officeDocument/2006/relationships/image" Target="../media/image35.jpeg" /><Relationship Id="rId2" Type="http://schemas.openxmlformats.org/officeDocument/2006/relationships/image" Target="../media/image34.jpeg" /><Relationship Id="rId1" Type="http://schemas.openxmlformats.org/officeDocument/2006/relationships/slideLayout" Target="../slideLayouts/slideLayout2.xml" /><Relationship Id="rId4" Type="http://schemas.openxmlformats.org/officeDocument/2006/relationships/image" Target="../media/image36.jpeg" /></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4.xml.rels><?xml version="1.0" encoding="UTF-8" standalone="yes"?>
<Relationships xmlns="http://schemas.openxmlformats.org/package/2006/relationships"><Relationship Id="rId3" Type="http://schemas.openxmlformats.org/officeDocument/2006/relationships/image" Target="../media/image37.gif" /><Relationship Id="rId2" Type="http://schemas.openxmlformats.org/officeDocument/2006/relationships/notesSlide" Target="../notesSlides/notesSlide7.xml" /><Relationship Id="rId1" Type="http://schemas.openxmlformats.org/officeDocument/2006/relationships/slideLayout" Target="../slideLayouts/slideLayout2.xml" /></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6.xml.rels><?xml version="1.0" encoding="UTF-8" standalone="yes"?>
<Relationships xmlns="http://schemas.openxmlformats.org/package/2006/relationships"><Relationship Id="rId2" Type="http://schemas.openxmlformats.org/officeDocument/2006/relationships/image" Target="../media/image38.jpeg" /><Relationship Id="rId1" Type="http://schemas.openxmlformats.org/officeDocument/2006/relationships/slideLayout" Target="../slideLayouts/slideLayout2.xml" /></Relationships>
</file>

<file path=ppt/slides/_rels/slide37.xml.rels><?xml version="1.0" encoding="UTF-8" standalone="yes"?>
<Relationships xmlns="http://schemas.openxmlformats.org/package/2006/relationships"><Relationship Id="rId2" Type="http://schemas.openxmlformats.org/officeDocument/2006/relationships/image" Target="../media/image39.png" /><Relationship Id="rId1" Type="http://schemas.openxmlformats.org/officeDocument/2006/relationships/slideLayout" Target="../slideLayouts/slideLayout2.xml" /></Relationships>
</file>

<file path=ppt/slides/_rels/slide38.xml.rels><?xml version="1.0" encoding="UTF-8" standalone="yes"?>
<Relationships xmlns="http://schemas.openxmlformats.org/package/2006/relationships"><Relationship Id="rId3" Type="http://schemas.openxmlformats.org/officeDocument/2006/relationships/image" Target="../media/image39.png" /><Relationship Id="rId2" Type="http://schemas.openxmlformats.org/officeDocument/2006/relationships/notesSlide" Target="../notesSlides/notesSlide8.xml" /><Relationship Id="rId1" Type="http://schemas.openxmlformats.org/officeDocument/2006/relationships/slideLayout" Target="../slideLayouts/slideLayout2.xml" /></Relationships>
</file>

<file path=ppt/slides/_rels/slide39.xml.rels><?xml version="1.0" encoding="UTF-8" standalone="yes"?>
<Relationships xmlns="http://schemas.openxmlformats.org/package/2006/relationships"><Relationship Id="rId3" Type="http://schemas.openxmlformats.org/officeDocument/2006/relationships/image" Target="../media/image41.jpeg" /><Relationship Id="rId2" Type="http://schemas.openxmlformats.org/officeDocument/2006/relationships/image" Target="../media/image40.jpeg" /><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3" Type="http://schemas.microsoft.com/office/2007/relationships/hdphoto" Target="../media/hdphoto1.wdp" /><Relationship Id="rId2" Type="http://schemas.openxmlformats.org/officeDocument/2006/relationships/image" Target="../media/image4.png" /><Relationship Id="rId1" Type="http://schemas.openxmlformats.org/officeDocument/2006/relationships/slideLayout" Target="../slideLayouts/slideLayout7.xml" /><Relationship Id="rId4" Type="http://schemas.openxmlformats.org/officeDocument/2006/relationships/image" Target="../media/image6.png" /></Relationships>
</file>

<file path=ppt/slides/_rels/slide40.xml.rels><?xml version="1.0" encoding="UTF-8" standalone="yes"?>
<Relationships xmlns="http://schemas.openxmlformats.org/package/2006/relationships"><Relationship Id="rId2" Type="http://schemas.openxmlformats.org/officeDocument/2006/relationships/image" Target="../media/image42.png" /><Relationship Id="rId1" Type="http://schemas.openxmlformats.org/officeDocument/2006/relationships/slideLayout" Target="../slideLayouts/slideLayout2.xml" /></Relationships>
</file>

<file path=ppt/slides/_rels/slide41.xml.rels><?xml version="1.0" encoding="UTF-8" standalone="yes"?>
<Relationships xmlns="http://schemas.openxmlformats.org/package/2006/relationships"><Relationship Id="rId3" Type="http://schemas.openxmlformats.org/officeDocument/2006/relationships/image" Target="../media/image39.png" /><Relationship Id="rId2" Type="http://schemas.openxmlformats.org/officeDocument/2006/relationships/notesSlide" Target="../notesSlides/notesSlide9.xml" /><Relationship Id="rId1" Type="http://schemas.openxmlformats.org/officeDocument/2006/relationships/slideLayout" Target="../slideLayouts/slideLayout2.xml" /><Relationship Id="rId4" Type="http://schemas.openxmlformats.org/officeDocument/2006/relationships/image" Target="../media/image43.png" /></Relationships>
</file>

<file path=ppt/slides/_rels/slide42.xml.rels><?xml version="1.0" encoding="UTF-8" standalone="yes"?>
<Relationships xmlns="http://schemas.openxmlformats.org/package/2006/relationships"><Relationship Id="rId2" Type="http://schemas.openxmlformats.org/officeDocument/2006/relationships/image" Target="../media/image44.png" /><Relationship Id="rId1" Type="http://schemas.openxmlformats.org/officeDocument/2006/relationships/slideLayout" Target="../slideLayouts/slideLayout2.xml" /></Relationships>
</file>

<file path=ppt/slides/_rels/slide43.xml.rels><?xml version="1.0" encoding="UTF-8" standalone="yes"?>
<Relationships xmlns="http://schemas.openxmlformats.org/package/2006/relationships"><Relationship Id="rId2" Type="http://schemas.openxmlformats.org/officeDocument/2006/relationships/image" Target="../media/image45.png" /><Relationship Id="rId1" Type="http://schemas.openxmlformats.org/officeDocument/2006/relationships/slideLayout" Target="../slideLayouts/slideLayout2.xml" /></Relationships>
</file>

<file path=ppt/slides/_rels/slide44.xml.rels><?xml version="1.0" encoding="UTF-8" standalone="yes"?>
<Relationships xmlns="http://schemas.openxmlformats.org/package/2006/relationships"><Relationship Id="rId2" Type="http://schemas.openxmlformats.org/officeDocument/2006/relationships/image" Target="../media/image39.png" /><Relationship Id="rId1" Type="http://schemas.openxmlformats.org/officeDocument/2006/relationships/slideLayout" Target="../slideLayouts/slideLayout2.xml" /></Relationships>
</file>

<file path=ppt/slides/_rels/slide45.xml.rels><?xml version="1.0" encoding="UTF-8" standalone="yes"?>
<Relationships xmlns="http://schemas.openxmlformats.org/package/2006/relationships"><Relationship Id="rId2" Type="http://schemas.openxmlformats.org/officeDocument/2006/relationships/image" Target="../media/image46.png" /><Relationship Id="rId1" Type="http://schemas.openxmlformats.org/officeDocument/2006/relationships/slideLayout" Target="../slideLayouts/slideLayout2.xml" /></Relationships>
</file>

<file path=ppt/slides/_rels/slide46.xml.rels><?xml version="1.0" encoding="UTF-8" standalone="yes"?>
<Relationships xmlns="http://schemas.openxmlformats.org/package/2006/relationships"><Relationship Id="rId3" Type="http://schemas.openxmlformats.org/officeDocument/2006/relationships/image" Target="../media/image48.png" /><Relationship Id="rId2" Type="http://schemas.openxmlformats.org/officeDocument/2006/relationships/image" Target="../media/image47.png" /><Relationship Id="rId1" Type="http://schemas.openxmlformats.org/officeDocument/2006/relationships/slideLayout" Target="../slideLayouts/slideLayout2.xml" /></Relationships>
</file>

<file path=ppt/slides/_rels/slide47.xml.rels><?xml version="1.0" encoding="UTF-8" standalone="yes"?>
<Relationships xmlns="http://schemas.openxmlformats.org/package/2006/relationships"><Relationship Id="rId2" Type="http://schemas.openxmlformats.org/officeDocument/2006/relationships/image" Target="../media/image49.jpeg" /><Relationship Id="rId1" Type="http://schemas.openxmlformats.org/officeDocument/2006/relationships/slideLayout" Target="../slideLayouts/slideLayout2.xml" /></Relationships>
</file>

<file path=ppt/slides/_rels/slide48.xml.rels><?xml version="1.0" encoding="UTF-8" standalone="yes"?>
<Relationships xmlns="http://schemas.openxmlformats.org/package/2006/relationships"><Relationship Id="rId2" Type="http://schemas.openxmlformats.org/officeDocument/2006/relationships/image" Target="../media/image50.jpeg" /><Relationship Id="rId1" Type="http://schemas.openxmlformats.org/officeDocument/2006/relationships/slideLayout" Target="../slideLayouts/slideLayout2.xml" /></Relationships>
</file>

<file path=ppt/slides/_rels/slide49.xml.rels><?xml version="1.0" encoding="UTF-8" standalone="yes"?>
<Relationships xmlns="http://schemas.openxmlformats.org/package/2006/relationships"><Relationship Id="rId2" Type="http://schemas.openxmlformats.org/officeDocument/2006/relationships/image" Target="../media/image51.jpeg" /><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2" Type="http://schemas.openxmlformats.org/officeDocument/2006/relationships/image" Target="../media/image7.png" /><Relationship Id="rId1" Type="http://schemas.openxmlformats.org/officeDocument/2006/relationships/slideLayout" Target="../slideLayouts/slideLayout7.xml" /></Relationships>
</file>

<file path=ppt/slides/_rels/slide50.xml.rels><?xml version="1.0" encoding="UTF-8" standalone="yes"?>
<Relationships xmlns="http://schemas.openxmlformats.org/package/2006/relationships"><Relationship Id="rId2" Type="http://schemas.openxmlformats.org/officeDocument/2006/relationships/image" Target="../media/image46.png" /><Relationship Id="rId1" Type="http://schemas.openxmlformats.org/officeDocument/2006/relationships/slideLayout" Target="../slideLayouts/slideLayout2.xml" /></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5.xml.rels><?xml version="1.0" encoding="UTF-8" standalone="yes"?>
<Relationships xmlns="http://schemas.openxmlformats.org/package/2006/relationships"><Relationship Id="rId2" Type="http://schemas.openxmlformats.org/officeDocument/2006/relationships/image" Target="../media/image52.jpeg" /><Relationship Id="rId1" Type="http://schemas.openxmlformats.org/officeDocument/2006/relationships/slideLayout" Target="../slideLayouts/slideLayout2.xml" /></Relationships>
</file>

<file path=ppt/slides/_rels/slide56.xml.rels><?xml version="1.0" encoding="UTF-8" standalone="yes"?>
<Relationships xmlns="http://schemas.openxmlformats.org/package/2006/relationships"><Relationship Id="rId2" Type="http://schemas.openxmlformats.org/officeDocument/2006/relationships/image" Target="../media/image53.png" /><Relationship Id="rId1" Type="http://schemas.openxmlformats.org/officeDocument/2006/relationships/slideLayout" Target="../slideLayouts/slideLayout7.xml" /></Relationships>
</file>

<file path=ppt/slides/_rels/slide57.xml.rels><?xml version="1.0" encoding="UTF-8" standalone="yes"?>
<Relationships xmlns="http://schemas.openxmlformats.org/package/2006/relationships"><Relationship Id="rId3" Type="http://schemas.openxmlformats.org/officeDocument/2006/relationships/image" Target="../media/image55.jpeg" /><Relationship Id="rId2" Type="http://schemas.openxmlformats.org/officeDocument/2006/relationships/image" Target="../media/image54.png" /><Relationship Id="rId1" Type="http://schemas.openxmlformats.org/officeDocument/2006/relationships/slideLayout" Target="../slideLayouts/slideLayout2.xml" /></Relationships>
</file>

<file path=ppt/slides/_rels/slide58.xml.rels><?xml version="1.0" encoding="UTF-8" standalone="yes"?>
<Relationships xmlns="http://schemas.openxmlformats.org/package/2006/relationships"><Relationship Id="rId2" Type="http://schemas.openxmlformats.org/officeDocument/2006/relationships/image" Target="../media/image56.png" /><Relationship Id="rId1" Type="http://schemas.openxmlformats.org/officeDocument/2006/relationships/slideLayout" Target="../slideLayouts/slideLayout2.xml" /></Relationships>
</file>

<file path=ppt/slides/_rels/slide59.xml.rels><?xml version="1.0" encoding="UTF-8" standalone="yes"?>
<Relationships xmlns="http://schemas.openxmlformats.org/package/2006/relationships"><Relationship Id="rId3" Type="http://schemas.openxmlformats.org/officeDocument/2006/relationships/image" Target="../media/image57.png" /><Relationship Id="rId2" Type="http://schemas.openxmlformats.org/officeDocument/2006/relationships/notesSlide" Target="../notesSlides/notesSlide10.xml" /><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2" Type="http://schemas.openxmlformats.org/officeDocument/2006/relationships/image" Target="../media/image8.png" /><Relationship Id="rId1" Type="http://schemas.openxmlformats.org/officeDocument/2006/relationships/slideLayout" Target="../slideLayouts/slideLayout2.xml" /></Relationships>
</file>

<file path=ppt/slides/_rels/slide60.xml.rels><?xml version="1.0" encoding="UTF-8" standalone="yes"?>
<Relationships xmlns="http://schemas.openxmlformats.org/package/2006/relationships"><Relationship Id="rId3" Type="http://schemas.openxmlformats.org/officeDocument/2006/relationships/image" Target="../media/image58.png" /><Relationship Id="rId2" Type="http://schemas.openxmlformats.org/officeDocument/2006/relationships/notesSlide" Target="../notesSlides/notesSlide11.xml" /><Relationship Id="rId1" Type="http://schemas.openxmlformats.org/officeDocument/2006/relationships/slideLayout" Target="../slideLayouts/slideLayout2.xml" /><Relationship Id="rId4" Type="http://schemas.openxmlformats.org/officeDocument/2006/relationships/image" Target="../media/image59.jpeg" /></Relationships>
</file>

<file path=ppt/slides/_rels/slide61.xml.rels><?xml version="1.0" encoding="UTF-8" standalone="yes"?>
<Relationships xmlns="http://schemas.openxmlformats.org/package/2006/relationships"><Relationship Id="rId3" Type="http://schemas.openxmlformats.org/officeDocument/2006/relationships/image" Target="../media/image61.png" /><Relationship Id="rId2" Type="http://schemas.openxmlformats.org/officeDocument/2006/relationships/image" Target="../media/image60.png" /><Relationship Id="rId1" Type="http://schemas.openxmlformats.org/officeDocument/2006/relationships/slideLayout" Target="../slideLayouts/slideLayout2.xml" /></Relationships>
</file>

<file path=ppt/slides/_rels/slide62.xml.rels><?xml version="1.0" encoding="UTF-8" standalone="yes"?>
<Relationships xmlns="http://schemas.openxmlformats.org/package/2006/relationships"><Relationship Id="rId2" Type="http://schemas.openxmlformats.org/officeDocument/2006/relationships/image" Target="../media/image58.png" /><Relationship Id="rId1" Type="http://schemas.openxmlformats.org/officeDocument/2006/relationships/slideLayout" Target="../slideLayouts/slideLayout2.xml" /></Relationships>
</file>

<file path=ppt/slides/_rels/slide63.xml.rels><?xml version="1.0" encoding="UTF-8" standalone="yes"?>
<Relationships xmlns="http://schemas.openxmlformats.org/package/2006/relationships"><Relationship Id="rId2" Type="http://schemas.openxmlformats.org/officeDocument/2006/relationships/image" Target="../media/image62.png" /><Relationship Id="rId1" Type="http://schemas.openxmlformats.org/officeDocument/2006/relationships/slideLayout" Target="../slideLayouts/slideLayout2.xml" /></Relationships>
</file>

<file path=ppt/slides/_rels/slide64.xml.rels><?xml version="1.0" encoding="UTF-8" standalone="yes"?>
<Relationships xmlns="http://schemas.openxmlformats.org/package/2006/relationships"><Relationship Id="rId2" Type="http://schemas.openxmlformats.org/officeDocument/2006/relationships/image" Target="../media/image63.png" /><Relationship Id="rId1" Type="http://schemas.openxmlformats.org/officeDocument/2006/relationships/slideLayout" Target="../slideLayouts/slideLayout2.xml" /></Relationships>
</file>

<file path=ppt/slides/_rels/slide65.xml.rels><?xml version="1.0" encoding="UTF-8" standalone="yes"?>
<Relationships xmlns="http://schemas.openxmlformats.org/package/2006/relationships"><Relationship Id="rId2" Type="http://schemas.openxmlformats.org/officeDocument/2006/relationships/image" Target="../media/image64.png" /><Relationship Id="rId1" Type="http://schemas.openxmlformats.org/officeDocument/2006/relationships/slideLayout" Target="../slideLayouts/slideLayout2.xml" /></Relationships>
</file>

<file path=ppt/slides/_rels/slide66.xml.rels><?xml version="1.0" encoding="UTF-8" standalone="yes"?>
<Relationships xmlns="http://schemas.openxmlformats.org/package/2006/relationships"><Relationship Id="rId2" Type="http://schemas.openxmlformats.org/officeDocument/2006/relationships/image" Target="../media/image65.png" /><Relationship Id="rId1" Type="http://schemas.openxmlformats.org/officeDocument/2006/relationships/slideLayout" Target="../slideLayouts/slideLayout2.xml" /></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8.xml.rels><?xml version="1.0" encoding="UTF-8" standalone="yes"?>
<Relationships xmlns="http://schemas.openxmlformats.org/package/2006/relationships"><Relationship Id="rId2" Type="http://schemas.openxmlformats.org/officeDocument/2006/relationships/image" Target="../media/image66.png" /><Relationship Id="rId1" Type="http://schemas.openxmlformats.org/officeDocument/2006/relationships/slideLayout" Target="../slideLayouts/slideLayout7.xml" /></Relationships>
</file>

<file path=ppt/slides/_rels/slide69.xml.rels><?xml version="1.0" encoding="UTF-8" standalone="yes"?>
<Relationships xmlns="http://schemas.openxmlformats.org/package/2006/relationships"><Relationship Id="rId2" Type="http://schemas.openxmlformats.org/officeDocument/2006/relationships/image" Target="../media/image67.png" /><Relationship Id="rId1" Type="http://schemas.openxmlformats.org/officeDocument/2006/relationships/slideLayout" Target="../slideLayouts/slideLayout7.xml" /></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70.xml.rels><?xml version="1.0" encoding="UTF-8" standalone="yes"?>
<Relationships xmlns="http://schemas.openxmlformats.org/package/2006/relationships"><Relationship Id="rId2" Type="http://schemas.openxmlformats.org/officeDocument/2006/relationships/image" Target="../media/image68.png" /><Relationship Id="rId1" Type="http://schemas.openxmlformats.org/officeDocument/2006/relationships/slideLayout" Target="../slideLayouts/slideLayout7.xml" /></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 /><Relationship Id="rId1" Type="http://schemas.openxmlformats.org/officeDocument/2006/relationships/slideLayout" Target="../slideLayouts/slideLayout2.xml" /></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 /><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971550" y="1989138"/>
            <a:ext cx="7021513" cy="1470025"/>
          </a:xfrm>
          <a:ln w="76200"/>
        </p:spPr>
        <p:txBody>
          <a:bodyPr rtlCol="1"/>
          <a:lstStyle/>
          <a:p>
            <a:pPr eaLnBrk="1" fontAlgn="auto" hangingPunct="1">
              <a:spcAft>
                <a:spcPts val="0"/>
              </a:spcAft>
              <a:defRPr/>
            </a:pPr>
            <a:r>
              <a:rPr lang="en-US" sz="6000" b="1" dirty="0">
                <a:solidFill>
                  <a:schemeClr val="bg2">
                    <a:lumMod val="25000"/>
                  </a:schemeClr>
                </a:solidFill>
                <a:latin typeface="Arabic Typesetting" panose="03020402040406030203" pitchFamily="66" charset="-78"/>
                <a:cs typeface="Arabic Typesetting" panose="03020402040406030203" pitchFamily="66" charset="-78"/>
              </a:rPr>
              <a:t>Spinal Degenerative Diseases</a:t>
            </a:r>
          </a:p>
        </p:txBody>
      </p:sp>
      <p:sp>
        <p:nvSpPr>
          <p:cNvPr id="4" name="Slide Number Placeholder 3"/>
          <p:cNvSpPr>
            <a:spLocks noGrp="1"/>
          </p:cNvSpPr>
          <p:nvPr>
            <p:ph type="sldNum" sz="quarter" idx="12"/>
          </p:nvPr>
        </p:nvSpPr>
        <p:spPr>
          <a:xfrm>
            <a:off x="-554188" y="4057022"/>
            <a:ext cx="6462713" cy="2249487"/>
          </a:xfrm>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endParaRPr lang="ar-JO" altLang="en-US" dirty="0">
              <a:solidFill>
                <a:srgbClr val="898989"/>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527050" y="0"/>
            <a:ext cx="8324850" cy="1323975"/>
          </a:xfrm>
          <a:prstGeom prst="rect">
            <a:avLst/>
          </a:prstGeom>
          <a:solidFill>
            <a:schemeClr val="accent6">
              <a:lumMod val="20000"/>
              <a:lumOff val="80000"/>
            </a:schemeClr>
          </a:solidFill>
          <a:ln w="76200">
            <a:solidFill>
              <a:schemeClr val="accent3">
                <a:lumMod val="50000"/>
              </a:schemeClr>
            </a:solidFill>
          </a:ln>
          <a:effectLst/>
        </p:spPr>
        <p:txBody>
          <a:bodyPr>
            <a:spAutoFit/>
          </a:bodyPr>
          <a:lstStyle/>
          <a:p>
            <a:pPr algn="ctr" eaLnBrk="1" hangingPunct="1">
              <a:spcBef>
                <a:spcPct val="50000"/>
              </a:spcBef>
              <a:defRPr/>
            </a:pPr>
            <a:r>
              <a:rPr lang="en-US" sz="4000" b="1" dirty="0" err="1">
                <a:solidFill>
                  <a:schemeClr val="accent3">
                    <a:lumMod val="50000"/>
                  </a:schemeClr>
                </a:solidFill>
                <a:latin typeface="+mn-lt"/>
                <a:cs typeface="Arial" charset="0"/>
              </a:rPr>
              <a:t>Intervertebral</a:t>
            </a:r>
            <a:r>
              <a:rPr lang="en-US" sz="4000" b="1" dirty="0">
                <a:solidFill>
                  <a:schemeClr val="accent3">
                    <a:lumMod val="50000"/>
                  </a:schemeClr>
                </a:solidFill>
                <a:latin typeface="+mn-lt"/>
                <a:cs typeface="Arial" charset="0"/>
              </a:rPr>
              <a:t> Disc degeneration</a:t>
            </a:r>
          </a:p>
        </p:txBody>
      </p:sp>
      <p:sp>
        <p:nvSpPr>
          <p:cNvPr id="48133" name="Rectangle 5"/>
          <p:cNvSpPr>
            <a:spLocks noChangeArrowheads="1"/>
          </p:cNvSpPr>
          <p:nvPr/>
        </p:nvSpPr>
        <p:spPr bwMode="auto">
          <a:xfrm>
            <a:off x="295275" y="1352550"/>
            <a:ext cx="8572500" cy="6462713"/>
          </a:xfrm>
          <a:prstGeom prst="rect">
            <a:avLst/>
          </a:prstGeom>
          <a:noFill/>
          <a:ln>
            <a:noFill/>
          </a:ln>
          <a:effectLst/>
        </p:spPr>
        <p:txBody>
          <a:bodyPr>
            <a:spAutoFit/>
          </a:bodyPr>
          <a:lstStyle/>
          <a:p>
            <a:pPr marL="284163" indent="-284163" eaLnBrk="1" hangingPunct="1">
              <a:buFont typeface="Arial" pitchFamily="34" charset="0"/>
              <a:buChar char="•"/>
              <a:defRPr/>
            </a:pPr>
            <a:r>
              <a:rPr lang="en-US" sz="2300" b="1" dirty="0">
                <a:solidFill>
                  <a:schemeClr val="accent3">
                    <a:lumMod val="75000"/>
                  </a:schemeClr>
                </a:solidFill>
                <a:effectLst>
                  <a:outerShdw blurRad="38100" dist="38100" dir="2700000" algn="tl">
                    <a:srgbClr val="000000">
                      <a:alpha val="43137"/>
                    </a:srgbClr>
                  </a:outerShdw>
                </a:effectLst>
                <a:latin typeface="+mn-lt"/>
                <a:cs typeface="Arial" charset="0"/>
              </a:rPr>
              <a:t>Many factors </a:t>
            </a:r>
            <a:r>
              <a:rPr lang="en-US" sz="2300" b="1" dirty="0">
                <a:latin typeface="+mn-lt"/>
                <a:cs typeface="Arial" charset="0"/>
              </a:rPr>
              <a:t>including aging, induce changes in the biochemical and structural formation of the </a:t>
            </a:r>
            <a:r>
              <a:rPr lang="en-US" sz="2300" b="1" dirty="0" err="1">
                <a:latin typeface="+mn-lt"/>
                <a:cs typeface="Arial" charset="0"/>
              </a:rPr>
              <a:t>intervertebral</a:t>
            </a:r>
            <a:r>
              <a:rPr lang="en-US" sz="2300" b="1" dirty="0">
                <a:latin typeface="+mn-lt"/>
                <a:cs typeface="Arial" charset="0"/>
              </a:rPr>
              <a:t> discs, such as decreasing </a:t>
            </a:r>
            <a:r>
              <a:rPr lang="en-US" sz="2300" b="1" dirty="0">
                <a:latin typeface="+mj-lt"/>
              </a:rPr>
              <a:t>its water-binding capacity. The water content decreases down to 70%.</a:t>
            </a:r>
          </a:p>
          <a:p>
            <a:pPr marL="284163" indent="-284163" eaLnBrk="1" hangingPunct="1">
              <a:buFont typeface="Arial" pitchFamily="34" charset="0"/>
              <a:buChar char="•"/>
              <a:defRPr/>
            </a:pPr>
            <a:endParaRPr lang="en-US" sz="2300" b="1" dirty="0">
              <a:solidFill>
                <a:srgbClr val="C00000"/>
              </a:solidFill>
              <a:effectLst>
                <a:outerShdw blurRad="38100" dist="38100" dir="2700000" algn="tl">
                  <a:srgbClr val="000000">
                    <a:alpha val="43137"/>
                  </a:srgbClr>
                </a:outerShdw>
              </a:effectLst>
              <a:latin typeface="+mj-lt"/>
            </a:endParaRPr>
          </a:p>
          <a:p>
            <a:pPr marL="284163" indent="-284163" eaLnBrk="1" hangingPunct="1">
              <a:buFont typeface="Arial" pitchFamily="34" charset="0"/>
              <a:buChar char="•"/>
              <a:defRPr/>
            </a:pPr>
            <a:r>
              <a:rPr lang="en-US" sz="2300" b="1" dirty="0">
                <a:solidFill>
                  <a:schemeClr val="accent3">
                    <a:lumMod val="75000"/>
                  </a:schemeClr>
                </a:solidFill>
                <a:effectLst>
                  <a:outerShdw blurRad="38100" dist="38100" dir="2700000" algn="tl">
                    <a:srgbClr val="000000">
                      <a:alpha val="43137"/>
                    </a:srgbClr>
                  </a:outerShdw>
                </a:effectLst>
                <a:latin typeface="+mj-lt"/>
              </a:rPr>
              <a:t>Development of annular tears </a:t>
            </a:r>
            <a:r>
              <a:rPr lang="en-US" sz="2300" b="1" dirty="0">
                <a:latin typeface="+mj-lt"/>
              </a:rPr>
              <a:t>in the annulus </a:t>
            </a:r>
            <a:r>
              <a:rPr lang="en-US" sz="2300" b="1" dirty="0" err="1">
                <a:latin typeface="+mj-lt"/>
              </a:rPr>
              <a:t>fibrosus</a:t>
            </a:r>
            <a:r>
              <a:rPr lang="en-US" sz="2300" b="1" dirty="0">
                <a:latin typeface="+mj-lt"/>
              </a:rPr>
              <a:t> due to weakness allows nucleus </a:t>
            </a:r>
            <a:r>
              <a:rPr lang="en-US" sz="2300" b="1" dirty="0" err="1">
                <a:latin typeface="+mj-lt"/>
              </a:rPr>
              <a:t>pulposus</a:t>
            </a:r>
            <a:r>
              <a:rPr lang="en-US" sz="2300" b="1" dirty="0">
                <a:latin typeface="+mj-lt"/>
              </a:rPr>
              <a:t> to </a:t>
            </a:r>
            <a:r>
              <a:rPr lang="en-US" sz="2300" b="1" dirty="0" err="1">
                <a:latin typeface="+mj-lt"/>
              </a:rPr>
              <a:t>prolapse</a:t>
            </a:r>
            <a:r>
              <a:rPr lang="en-US" sz="2300" b="1" dirty="0">
                <a:latin typeface="+mj-lt"/>
              </a:rPr>
              <a:t> into the defects. </a:t>
            </a:r>
          </a:p>
          <a:p>
            <a:pPr eaLnBrk="1" hangingPunct="1">
              <a:defRPr/>
            </a:pPr>
            <a:endParaRPr lang="en-US" sz="2300" dirty="0">
              <a:latin typeface="+mj-lt"/>
            </a:endParaRPr>
          </a:p>
          <a:p>
            <a:pPr eaLnBrk="1" hangingPunct="1">
              <a:defRPr/>
            </a:pPr>
            <a:endParaRPr lang="en-US" sz="2300" dirty="0">
              <a:latin typeface="+mj-lt"/>
            </a:endParaRPr>
          </a:p>
          <a:p>
            <a:pPr eaLnBrk="1" hangingPunct="1">
              <a:defRPr/>
            </a:pPr>
            <a:endParaRPr lang="en-US" sz="2300" dirty="0">
              <a:latin typeface="+mj-lt"/>
            </a:endParaRPr>
          </a:p>
          <a:p>
            <a:pPr eaLnBrk="1" hangingPunct="1">
              <a:defRPr/>
            </a:pPr>
            <a:endParaRPr lang="en-US" sz="2300" dirty="0">
              <a:latin typeface="+mj-lt"/>
            </a:endParaRPr>
          </a:p>
          <a:p>
            <a:pPr eaLnBrk="1" hangingPunct="1">
              <a:defRPr/>
            </a:pPr>
            <a:endParaRPr lang="en-US" sz="2300" dirty="0">
              <a:latin typeface="+mj-lt"/>
            </a:endParaRPr>
          </a:p>
          <a:p>
            <a:pPr eaLnBrk="1" hangingPunct="1">
              <a:defRPr/>
            </a:pPr>
            <a:endParaRPr lang="en-US" sz="2300" dirty="0">
              <a:latin typeface="+mj-lt"/>
            </a:endParaRPr>
          </a:p>
          <a:p>
            <a:pPr eaLnBrk="1" hangingPunct="1">
              <a:defRPr/>
            </a:pPr>
            <a:endParaRPr lang="en-US" sz="2300" dirty="0">
              <a:latin typeface="+mj-lt"/>
            </a:endParaRPr>
          </a:p>
          <a:p>
            <a:pPr eaLnBrk="1" hangingPunct="1">
              <a:defRPr/>
            </a:pPr>
            <a:endParaRPr lang="en-US" sz="2300" dirty="0">
              <a:latin typeface="+mj-lt"/>
            </a:endParaRPr>
          </a:p>
          <a:p>
            <a:pPr eaLnBrk="1" hangingPunct="1">
              <a:defRPr/>
            </a:pPr>
            <a:endParaRPr lang="en-US" sz="2300" dirty="0">
              <a:latin typeface="+mj-lt"/>
            </a:endParaRPr>
          </a:p>
          <a:p>
            <a:pPr eaLnBrk="1" hangingPunct="1">
              <a:defRPr/>
            </a:pPr>
            <a:endParaRPr lang="en-US" sz="2300" dirty="0">
              <a:latin typeface="+mj-lt"/>
            </a:endParaRPr>
          </a:p>
          <a:p>
            <a:pPr eaLnBrk="1" hangingPunct="1">
              <a:defRPr/>
            </a:pPr>
            <a:endParaRPr lang="en-US" sz="2300" dirty="0">
              <a:latin typeface="+mj-lt"/>
              <a:cs typeface="Arial" charset="0"/>
            </a:endParaRPr>
          </a:p>
        </p:txBody>
      </p:sp>
      <p:pic>
        <p:nvPicPr>
          <p:cNvPr id="18436" name="Picture 4" descr="sp-700.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78438" y="4227513"/>
            <a:ext cx="3860800" cy="242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55A7D1AC-8FC3-4C67-851B-FF16270EA7C6}" type="slidenum">
              <a:rPr lang="ar-SA" altLang="en-US">
                <a:solidFill>
                  <a:srgbClr val="898989"/>
                </a:solidFill>
              </a:rPr>
              <a:pPr/>
              <a:t>10</a:t>
            </a:fld>
            <a:endParaRPr lang="ar-JO" altLang="en-US">
              <a:solidFill>
                <a:srgbClr val="898989"/>
              </a:solidFill>
            </a:endParaRPr>
          </a:p>
        </p:txBody>
      </p:sp>
      <p:pic>
        <p:nvPicPr>
          <p:cNvPr id="18438" name="Picture 1"/>
          <p:cNvPicPr>
            <a:picLocks noChangeAspect="1"/>
          </p:cNvPicPr>
          <p:nvPr/>
        </p:nvPicPr>
        <p:blipFill>
          <a:blip r:embed="rId3">
            <a:extLst>
              <a:ext uri="{28A0092B-C50C-407E-A947-70E740481C1C}">
                <a14:useLocalDpi xmlns:a14="http://schemas.microsoft.com/office/drawing/2010/main" val="0"/>
              </a:ext>
            </a:extLst>
          </a:blip>
          <a:srcRect t="2" r="39763" b="-929"/>
          <a:stretch>
            <a:fillRect/>
          </a:stretch>
        </p:blipFill>
        <p:spPr bwMode="auto">
          <a:xfrm>
            <a:off x="-14288" y="4583113"/>
            <a:ext cx="5507038" cy="228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p:cNvPicPr>
          <p:nvPr/>
        </p:nvPicPr>
        <p:blipFill>
          <a:blip r:embed="rId2"/>
          <a:srcRect/>
          <a:stretch>
            <a:fillRect/>
          </a:stretch>
        </p:blipFill>
        <p:spPr bwMode="auto">
          <a:xfrm>
            <a:off x="900113" y="1033463"/>
            <a:ext cx="7315200" cy="4772025"/>
          </a:xfrm>
          <a:prstGeom prst="rect">
            <a:avLst/>
          </a:prstGeom>
          <a:ln w="228600" cap="sq" cmpd="thickThin">
            <a:solidFill>
              <a:srgbClr val="000000"/>
            </a:solidFill>
            <a:prstDash val="solid"/>
            <a:miter lim="800000"/>
          </a:ln>
          <a:effectLst>
            <a:innerShdw blurRad="76200">
              <a:srgbClr val="000000"/>
            </a:innerShdw>
          </a:effectLst>
        </p:spPr>
      </p:pic>
      <p:sp>
        <p:nvSpPr>
          <p:cNvPr id="3" name="Slide Number Placeholder 2"/>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8440CB43-0BAE-4734-9024-69BAF8DDCDDE}" type="slidenum">
              <a:rPr lang="ar-SA" altLang="en-US">
                <a:solidFill>
                  <a:srgbClr val="898989"/>
                </a:solidFill>
              </a:rPr>
              <a:pPr/>
              <a:t>11</a:t>
            </a:fld>
            <a:endParaRPr lang="ar-JO" altLang="en-US">
              <a:solidFill>
                <a:srgbClr val="898989"/>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C:\Users\Administrator\Desktop\Degenerative Spinal Cord lesions\diagram_spine_conditions.jpg"/>
          <p:cNvPicPr>
            <a:picLocks noChangeAspect="1" noChangeArrowheads="1"/>
          </p:cNvPicPr>
          <p:nvPr/>
        </p:nvPicPr>
        <p:blipFill>
          <a:blip r:embed="rId2"/>
          <a:srcRect/>
          <a:stretch>
            <a:fillRect/>
          </a:stretch>
        </p:blipFill>
        <p:spPr bwMode="auto">
          <a:xfrm>
            <a:off x="5040313" y="692150"/>
            <a:ext cx="3919537" cy="5353050"/>
          </a:xfrm>
          <a:prstGeom prst="rect">
            <a:avLst/>
          </a:prstGeom>
          <a:ln>
            <a:noFill/>
          </a:ln>
          <a:effectLst>
            <a:outerShdw blurRad="292100" dist="139700" dir="2700000" algn="tl" rotWithShape="0">
              <a:srgbClr val="333333">
                <a:alpha val="65000"/>
              </a:srgbClr>
            </a:outerShdw>
          </a:effectLst>
        </p:spPr>
      </p:pic>
      <p:sp>
        <p:nvSpPr>
          <p:cNvPr id="12291" name="Rectangle 2"/>
          <p:cNvSpPr>
            <a:spLocks noChangeArrowheads="1"/>
          </p:cNvSpPr>
          <p:nvPr/>
        </p:nvSpPr>
        <p:spPr bwMode="auto">
          <a:xfrm>
            <a:off x="844550" y="836613"/>
            <a:ext cx="4100513" cy="6308725"/>
          </a:xfrm>
          <a:prstGeom prst="rect">
            <a:avLst/>
          </a:prstGeom>
          <a:noFill/>
          <a:ln>
            <a:noFill/>
          </a:ln>
        </p:spPr>
        <p:txBody>
          <a:bodyPr>
            <a:spAutoFit/>
          </a:bodyPr>
          <a:lstStyle>
            <a:lvl1pPr marL="342900" indent="-342900" algn="r" rtl="1">
              <a:spcBef>
                <a:spcPct val="20000"/>
              </a:spcBef>
              <a:buFont typeface="Arial" pitchFamily="34" charset="0"/>
              <a:buChar char="•"/>
              <a:defRPr sz="3200">
                <a:solidFill>
                  <a:schemeClr val="tx1"/>
                </a:solidFill>
                <a:latin typeface="Calibri" pitchFamily="34" charset="0"/>
                <a:cs typeface="Arial" pitchFamily="34" charset="0"/>
              </a:defRPr>
            </a:lvl1pPr>
            <a:lvl2pPr marL="742950" indent="-285750" algn="r" rtl="1">
              <a:spcBef>
                <a:spcPct val="20000"/>
              </a:spcBef>
              <a:buFont typeface="Arial" pitchFamily="34" charset="0"/>
              <a:buChar char="–"/>
              <a:defRPr sz="2800">
                <a:solidFill>
                  <a:schemeClr val="tx1"/>
                </a:solidFill>
                <a:latin typeface="Calibri" pitchFamily="34" charset="0"/>
                <a:cs typeface="Arial" pitchFamily="34" charset="0"/>
              </a:defRPr>
            </a:lvl2pPr>
            <a:lvl3pPr marL="1143000" indent="-228600" algn="r" rtl="1">
              <a:spcBef>
                <a:spcPct val="20000"/>
              </a:spcBef>
              <a:buFont typeface="Arial" pitchFamily="34" charset="0"/>
              <a:buChar char="•"/>
              <a:defRPr sz="2400">
                <a:solidFill>
                  <a:schemeClr val="tx1"/>
                </a:solidFill>
                <a:latin typeface="Calibri" pitchFamily="34" charset="0"/>
                <a:cs typeface="Arial" pitchFamily="34" charset="0"/>
              </a:defRPr>
            </a:lvl3pPr>
            <a:lvl4pPr marL="1600200" indent="-228600" algn="r" rtl="1">
              <a:spcBef>
                <a:spcPct val="20000"/>
              </a:spcBef>
              <a:buFont typeface="Arial" pitchFamily="34" charset="0"/>
              <a:buChar char="–"/>
              <a:defRPr sz="2000">
                <a:solidFill>
                  <a:schemeClr val="tx1"/>
                </a:solidFill>
                <a:latin typeface="Calibri" pitchFamily="34" charset="0"/>
                <a:cs typeface="Arial" pitchFamily="34" charset="0"/>
              </a:defRPr>
            </a:lvl4pPr>
            <a:lvl5pPr marL="2057400" indent="-228600" algn="r" rtl="1">
              <a:spcBef>
                <a:spcPct val="20000"/>
              </a:spcBef>
              <a:buFont typeface="Arial" pitchFamily="34" charset="0"/>
              <a:buChar char="»"/>
              <a:defRPr sz="2000">
                <a:solidFill>
                  <a:schemeClr val="tx1"/>
                </a:solidFill>
                <a:latin typeface="Calibri"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9pPr>
          </a:lstStyle>
          <a:p>
            <a:pPr algn="ctr" rtl="0" eaLnBrk="1" hangingPunct="1">
              <a:spcBef>
                <a:spcPct val="0"/>
              </a:spcBef>
              <a:buFontTx/>
              <a:buNone/>
              <a:defRPr/>
            </a:pPr>
            <a:r>
              <a:rPr lang="en-US" altLang="ar-JO" sz="4400" b="1" dirty="0">
                <a:solidFill>
                  <a:schemeClr val="accent3">
                    <a:lumMod val="75000"/>
                  </a:schemeClr>
                </a:solidFill>
                <a:effectLst>
                  <a:outerShdw blurRad="38100" dist="38100" dir="2700000" algn="tl">
                    <a:srgbClr val="000000">
                      <a:alpha val="43137"/>
                    </a:srgbClr>
                  </a:outerShdw>
                </a:effectLst>
                <a:latin typeface="Times New Roman" pitchFamily="18" charset="0"/>
              </a:rPr>
              <a:t>Types:</a:t>
            </a:r>
            <a:endParaRPr lang="en-US" altLang="ar-JO" sz="4400" b="1" dirty="0">
              <a:solidFill>
                <a:schemeClr val="tx2"/>
              </a:solidFill>
              <a:latin typeface="Times New Roman" pitchFamily="18" charset="0"/>
            </a:endParaRPr>
          </a:p>
          <a:p>
            <a:pPr algn="l" rtl="0" eaLnBrk="1" hangingPunct="1">
              <a:spcBef>
                <a:spcPct val="0"/>
              </a:spcBef>
              <a:buFontTx/>
              <a:buAutoNum type="arabicPeriod"/>
              <a:defRPr/>
            </a:pPr>
            <a:r>
              <a:rPr lang="en-US" altLang="ar-JO" sz="2400" b="1" dirty="0">
                <a:latin typeface="Times New Roman" pitchFamily="18" charset="0"/>
              </a:rPr>
              <a:t>Cervical Disc Prolapse</a:t>
            </a:r>
          </a:p>
          <a:p>
            <a:pPr algn="l" rtl="0" eaLnBrk="1" hangingPunct="1">
              <a:spcBef>
                <a:spcPct val="0"/>
              </a:spcBef>
              <a:buFontTx/>
              <a:buAutoNum type="arabicPeriod"/>
              <a:defRPr/>
            </a:pPr>
            <a:endParaRPr lang="en-US" altLang="ar-JO" sz="2400" b="1" dirty="0">
              <a:latin typeface="Times New Roman" pitchFamily="18" charset="0"/>
            </a:endParaRPr>
          </a:p>
          <a:p>
            <a:pPr algn="l" rtl="0" eaLnBrk="1" hangingPunct="1">
              <a:spcBef>
                <a:spcPct val="0"/>
              </a:spcBef>
              <a:buFontTx/>
              <a:buAutoNum type="arabicPeriod"/>
              <a:defRPr/>
            </a:pPr>
            <a:r>
              <a:rPr lang="en-US" altLang="ar-JO" sz="2400" b="1" dirty="0">
                <a:latin typeface="Times New Roman" pitchFamily="18" charset="0"/>
              </a:rPr>
              <a:t>Cervical Spondylosis</a:t>
            </a:r>
          </a:p>
          <a:p>
            <a:pPr marL="457200" indent="-457200" algn="l" rtl="0" eaLnBrk="1" hangingPunct="1">
              <a:spcBef>
                <a:spcPct val="0"/>
              </a:spcBef>
              <a:buFont typeface="+mj-lt"/>
              <a:buAutoNum type="arabicPeriod"/>
              <a:defRPr/>
            </a:pPr>
            <a:endParaRPr lang="en-US" altLang="ar-JO" sz="2400" b="1" dirty="0">
              <a:latin typeface="Times New Roman" pitchFamily="18" charset="0"/>
            </a:endParaRPr>
          </a:p>
          <a:p>
            <a:pPr algn="l" rtl="0" eaLnBrk="1" hangingPunct="1">
              <a:spcBef>
                <a:spcPct val="0"/>
              </a:spcBef>
              <a:buFontTx/>
              <a:buAutoNum type="arabicPeriod"/>
              <a:defRPr/>
            </a:pPr>
            <a:r>
              <a:rPr lang="en-US" altLang="ar-JO" sz="2400" b="1" dirty="0">
                <a:latin typeface="Times New Roman" pitchFamily="18" charset="0"/>
              </a:rPr>
              <a:t>Thoracic Disc Herniation</a:t>
            </a:r>
          </a:p>
          <a:p>
            <a:pPr marL="457200" indent="-457200" algn="l" rtl="0" eaLnBrk="1" hangingPunct="1">
              <a:spcBef>
                <a:spcPct val="0"/>
              </a:spcBef>
              <a:buFont typeface="+mj-lt"/>
              <a:buAutoNum type="arabicPeriod"/>
              <a:defRPr/>
            </a:pPr>
            <a:endParaRPr lang="en-US" altLang="ar-JO" sz="2400" b="1" dirty="0">
              <a:latin typeface="Times New Roman" pitchFamily="18" charset="0"/>
            </a:endParaRPr>
          </a:p>
          <a:p>
            <a:pPr algn="l" rtl="0" eaLnBrk="1" hangingPunct="1">
              <a:spcBef>
                <a:spcPct val="0"/>
              </a:spcBef>
              <a:buFontTx/>
              <a:buAutoNum type="arabicPeriod"/>
              <a:defRPr/>
            </a:pPr>
            <a:r>
              <a:rPr lang="en-US" altLang="ar-JO" sz="2400" b="1" dirty="0">
                <a:latin typeface="Times New Roman" pitchFamily="18" charset="0"/>
              </a:rPr>
              <a:t>Lumbar Disc Prolapse </a:t>
            </a:r>
            <a:r>
              <a:rPr lang="en-US" altLang="ar-JO" sz="2400" b="1" dirty="0">
                <a:solidFill>
                  <a:schemeClr val="bg2">
                    <a:lumMod val="25000"/>
                  </a:schemeClr>
                </a:solidFill>
                <a:latin typeface="Times New Roman" pitchFamily="18" charset="0"/>
              </a:rPr>
              <a:t>most common </a:t>
            </a:r>
          </a:p>
          <a:p>
            <a:pPr marL="457200" indent="-457200" algn="l" rtl="0" eaLnBrk="1" hangingPunct="1">
              <a:spcBef>
                <a:spcPct val="0"/>
              </a:spcBef>
              <a:buFont typeface="+mj-lt"/>
              <a:buAutoNum type="arabicPeriod"/>
              <a:defRPr/>
            </a:pPr>
            <a:r>
              <a:rPr lang="en-US" altLang="ar-JO" sz="2400" b="1" dirty="0">
                <a:latin typeface="Times New Roman" pitchFamily="18" charset="0"/>
              </a:rPr>
              <a:t>4.Lumbar Stenosis</a:t>
            </a:r>
          </a:p>
          <a:p>
            <a:pPr algn="l" rtl="0" eaLnBrk="1" hangingPunct="1">
              <a:spcBef>
                <a:spcPct val="0"/>
              </a:spcBef>
              <a:buFontTx/>
              <a:buAutoNum type="arabicPeriod"/>
              <a:defRPr/>
            </a:pPr>
            <a:endParaRPr lang="en-US" altLang="ar-JO" sz="2400" b="1" dirty="0">
              <a:latin typeface="Times New Roman" pitchFamily="18" charset="0"/>
            </a:endParaRPr>
          </a:p>
          <a:p>
            <a:pPr marL="457200" indent="-457200" algn="l" rtl="0" eaLnBrk="1" hangingPunct="1">
              <a:spcBef>
                <a:spcPct val="0"/>
              </a:spcBef>
              <a:buFont typeface="+mj-lt"/>
              <a:buAutoNum type="arabicPeriod"/>
              <a:defRPr/>
            </a:pPr>
            <a:r>
              <a:rPr lang="en-US" altLang="ar-JO" sz="2400" b="1" dirty="0">
                <a:latin typeface="Times New Roman" pitchFamily="18" charset="0"/>
              </a:rPr>
              <a:t>5.Lumbar Spondylolisthesis</a:t>
            </a:r>
          </a:p>
          <a:p>
            <a:pPr algn="l" rtl="0" eaLnBrk="1" hangingPunct="1">
              <a:spcBef>
                <a:spcPct val="0"/>
              </a:spcBef>
              <a:buFontTx/>
              <a:buAutoNum type="arabicPeriod"/>
              <a:defRPr/>
            </a:pPr>
            <a:endParaRPr lang="en-US" altLang="ar-JO" sz="2400" dirty="0">
              <a:latin typeface="Times New Roman" pitchFamily="18" charset="0"/>
            </a:endParaRPr>
          </a:p>
          <a:p>
            <a:pPr algn="ctr" rtl="0" eaLnBrk="1" hangingPunct="1">
              <a:spcBef>
                <a:spcPct val="0"/>
              </a:spcBef>
              <a:buFontTx/>
              <a:buAutoNum type="arabicPeriod"/>
              <a:defRPr/>
            </a:pPr>
            <a:endParaRPr lang="en-US" altLang="ar-JO" sz="2400" dirty="0">
              <a:latin typeface="Times New Roman" pitchFamily="18" charset="0"/>
            </a:endParaRPr>
          </a:p>
          <a:p>
            <a:pPr algn="ctr" rtl="0" eaLnBrk="1" hangingPunct="1">
              <a:spcBef>
                <a:spcPct val="0"/>
              </a:spcBef>
              <a:buFontTx/>
              <a:buAutoNum type="arabicPeriod"/>
              <a:defRPr/>
            </a:pPr>
            <a:endParaRPr lang="en-US" altLang="ar-JO" sz="2400" dirty="0">
              <a:latin typeface="Times New Roman" pitchFamily="18" charset="0"/>
            </a:endParaRPr>
          </a:p>
        </p:txBody>
      </p:sp>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A1502BD9-46E7-417E-A322-05C03B689242}" type="slidenum">
              <a:rPr lang="ar-SA" altLang="en-US">
                <a:solidFill>
                  <a:srgbClr val="898989"/>
                </a:solidFill>
              </a:rPr>
              <a:pPr/>
              <a:t>12</a:t>
            </a:fld>
            <a:endParaRPr lang="ar-JO" altLang="en-US">
              <a:solidFill>
                <a:srgbClr val="898989"/>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Box 2"/>
          <p:cNvSpPr txBox="1">
            <a:spLocks noChangeArrowheads="1"/>
          </p:cNvSpPr>
          <p:nvPr/>
        </p:nvSpPr>
        <p:spPr bwMode="auto">
          <a:xfrm>
            <a:off x="1536700" y="549275"/>
            <a:ext cx="7426325" cy="784225"/>
          </a:xfrm>
          <a:prstGeom prst="rect">
            <a:avLst/>
          </a:prstGeom>
          <a:solidFill>
            <a:schemeClr val="accent5">
              <a:lumMod val="40000"/>
              <a:lumOff val="60000"/>
            </a:schemeClr>
          </a:solidFill>
          <a:ln w="76200">
            <a:solidFill>
              <a:schemeClr val="accent3">
                <a:lumMod val="50000"/>
              </a:schemeClr>
            </a:solidFill>
          </a:ln>
        </p:spPr>
        <p:txBody>
          <a:bodyPr>
            <a:spAutoFit/>
          </a:bodyPr>
          <a:lstStyle>
            <a:lvl1pPr algn="r" rtl="1">
              <a:spcBef>
                <a:spcPct val="20000"/>
              </a:spcBef>
              <a:buFont typeface="Arial" pitchFamily="34" charset="0"/>
              <a:buChar char="•"/>
              <a:defRPr sz="3200">
                <a:solidFill>
                  <a:schemeClr val="tx1"/>
                </a:solidFill>
                <a:latin typeface="Calibri" pitchFamily="34" charset="0"/>
                <a:cs typeface="Arial" pitchFamily="34" charset="0"/>
              </a:defRPr>
            </a:lvl1pPr>
            <a:lvl2pPr marL="742950" indent="-285750" algn="r" rtl="1">
              <a:spcBef>
                <a:spcPct val="20000"/>
              </a:spcBef>
              <a:buFont typeface="Arial" pitchFamily="34" charset="0"/>
              <a:buChar char="–"/>
              <a:defRPr sz="2800">
                <a:solidFill>
                  <a:schemeClr val="tx1"/>
                </a:solidFill>
                <a:latin typeface="Calibri" pitchFamily="34" charset="0"/>
                <a:cs typeface="Arial" pitchFamily="34" charset="0"/>
              </a:defRPr>
            </a:lvl2pPr>
            <a:lvl3pPr marL="1143000" indent="-228600" algn="r" rtl="1">
              <a:spcBef>
                <a:spcPct val="20000"/>
              </a:spcBef>
              <a:buFont typeface="Arial" pitchFamily="34" charset="0"/>
              <a:buChar char="•"/>
              <a:defRPr sz="2400">
                <a:solidFill>
                  <a:schemeClr val="tx1"/>
                </a:solidFill>
                <a:latin typeface="Calibri" pitchFamily="34" charset="0"/>
                <a:cs typeface="Arial" pitchFamily="34" charset="0"/>
              </a:defRPr>
            </a:lvl3pPr>
            <a:lvl4pPr marL="1600200" indent="-228600" algn="r" rtl="1">
              <a:spcBef>
                <a:spcPct val="20000"/>
              </a:spcBef>
              <a:buFont typeface="Arial" pitchFamily="34" charset="0"/>
              <a:buChar char="–"/>
              <a:defRPr sz="2000">
                <a:solidFill>
                  <a:schemeClr val="tx1"/>
                </a:solidFill>
                <a:latin typeface="Calibri" pitchFamily="34" charset="0"/>
                <a:cs typeface="Arial" pitchFamily="34" charset="0"/>
              </a:defRPr>
            </a:lvl4pPr>
            <a:lvl5pPr marL="2057400" indent="-228600" algn="r" rtl="1">
              <a:spcBef>
                <a:spcPct val="20000"/>
              </a:spcBef>
              <a:buFont typeface="Arial" pitchFamily="34" charset="0"/>
              <a:buChar char="»"/>
              <a:defRPr sz="2000">
                <a:solidFill>
                  <a:schemeClr val="tx1"/>
                </a:solidFill>
                <a:latin typeface="Calibri"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9pPr>
          </a:lstStyle>
          <a:p>
            <a:pPr algn="ctr" rtl="0">
              <a:spcBef>
                <a:spcPct val="0"/>
              </a:spcBef>
              <a:buFontTx/>
              <a:buNone/>
              <a:defRPr/>
            </a:pPr>
            <a:r>
              <a:rPr lang="en-US" altLang="ar-JO" sz="4500" b="1" dirty="0">
                <a:solidFill>
                  <a:schemeClr val="accent3">
                    <a:lumMod val="50000"/>
                  </a:schemeClr>
                </a:solidFill>
                <a:latin typeface="Arial Black" pitchFamily="34" charset="0"/>
              </a:rPr>
              <a:t>Cervical Disc Prolapse</a:t>
            </a:r>
          </a:p>
        </p:txBody>
      </p:sp>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19504BB7-BD2B-4153-ADFF-18E601ADF674}" type="slidenum">
              <a:rPr lang="ar-SA" altLang="en-US">
                <a:solidFill>
                  <a:srgbClr val="898989"/>
                </a:solidFill>
              </a:rPr>
              <a:pPr/>
              <a:t>13</a:t>
            </a:fld>
            <a:endParaRPr lang="ar-JO" altLang="en-US">
              <a:solidFill>
                <a:srgbClr val="898989"/>
              </a:solidFill>
            </a:endParaRPr>
          </a:p>
        </p:txBody>
      </p:sp>
      <p:sp>
        <p:nvSpPr>
          <p:cNvPr id="2" name="Rectangle 1"/>
          <p:cNvSpPr/>
          <p:nvPr/>
        </p:nvSpPr>
        <p:spPr>
          <a:xfrm>
            <a:off x="3983038" y="1844675"/>
            <a:ext cx="4979987" cy="3046413"/>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a:defRPr/>
            </a:pPr>
            <a:r>
              <a:rPr lang="en-US" sz="2400" b="1" dirty="0">
                <a:ln w="0"/>
                <a:solidFill>
                  <a:schemeClr val="accent2">
                    <a:lumMod val="60000"/>
                    <a:lumOff val="40000"/>
                  </a:schemeClr>
                </a:solidFill>
                <a:effectLst>
                  <a:outerShdw blurRad="38100" dist="19050" dir="2700000" algn="tl" rotWithShape="0">
                    <a:schemeClr val="dk1">
                      <a:alpha val="40000"/>
                    </a:schemeClr>
                  </a:outerShdw>
                </a:effectLst>
              </a:rPr>
              <a:t>Cervical disc </a:t>
            </a:r>
            <a:r>
              <a:rPr lang="en-US" sz="2400" b="1" u="sng" dirty="0">
                <a:ln w="0"/>
                <a:solidFill>
                  <a:schemeClr val="accent2">
                    <a:lumMod val="60000"/>
                    <a:lumOff val="40000"/>
                  </a:schemeClr>
                </a:solidFill>
                <a:effectLst>
                  <a:outerShdw blurRad="38100" dist="19050" dir="2700000" algn="tl" rotWithShape="0">
                    <a:schemeClr val="dk1">
                      <a:alpha val="40000"/>
                    </a:schemeClr>
                  </a:outerShdw>
                </a:effectLst>
              </a:rPr>
              <a:t>herniation</a:t>
            </a:r>
            <a:r>
              <a:rPr lang="en-US" sz="2400" b="1" dirty="0">
                <a:ln w="0"/>
                <a:solidFill>
                  <a:schemeClr val="accent2">
                    <a:lumMod val="60000"/>
                    <a:lumOff val="40000"/>
                  </a:schemeClr>
                </a:solidFill>
                <a:effectLst>
                  <a:outerShdw blurRad="38100" dist="19050" dir="2700000" algn="tl" rotWithShape="0">
                    <a:schemeClr val="dk1">
                      <a:alpha val="40000"/>
                    </a:schemeClr>
                  </a:outerShdw>
                </a:effectLst>
              </a:rPr>
              <a:t> is a condition in which the inner gelatinous substance of the disc escapes through a tear in the outer, fibrous ring causing a compression of the spinal cord or the surrounding nerves, resulting in neck or arm pain.</a:t>
            </a:r>
          </a:p>
        </p:txBody>
      </p:sp>
      <p:pic>
        <p:nvPicPr>
          <p:cNvPr id="2253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1675" y="1989138"/>
            <a:ext cx="3095625"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عنصر نائب للمحتوى 2"/>
          <p:cNvSpPr>
            <a:spLocks noGrp="1"/>
          </p:cNvSpPr>
          <p:nvPr>
            <p:ph idx="1"/>
          </p:nvPr>
        </p:nvSpPr>
        <p:spPr>
          <a:xfrm>
            <a:off x="323850" y="1500188"/>
            <a:ext cx="8639175" cy="4714875"/>
          </a:xfrm>
        </p:spPr>
        <p:txBody>
          <a:bodyPr rtlCol="0">
            <a:normAutofit/>
          </a:bodyPr>
          <a:lstStyle/>
          <a:p>
            <a:pPr marL="182880" indent="-182880" eaLnBrk="1" fontAlgn="auto" hangingPunct="1">
              <a:spcAft>
                <a:spcPts val="0"/>
              </a:spcAft>
              <a:buClr>
                <a:schemeClr val="accent1">
                  <a:lumMod val="75000"/>
                </a:schemeClr>
              </a:buClr>
              <a:defRPr/>
            </a:pPr>
            <a:r>
              <a:rPr lang="en-US" altLang="ar-JO" sz="2400" b="1" dirty="0">
                <a:solidFill>
                  <a:schemeClr val="accent3">
                    <a:lumMod val="75000"/>
                  </a:schemeClr>
                </a:solidFill>
                <a:effectLst>
                  <a:outerShdw blurRad="38100" dist="38100" dir="2700000" algn="tl">
                    <a:srgbClr val="000000">
                      <a:alpha val="43137"/>
                    </a:srgbClr>
                  </a:outerShdw>
                </a:effectLst>
              </a:rPr>
              <a:t>Less</a:t>
            </a:r>
            <a:r>
              <a:rPr lang="en-US" altLang="ar-JO" sz="2400" b="1" dirty="0"/>
              <a:t> common than disc prolapse in the lumbar area.</a:t>
            </a:r>
          </a:p>
          <a:p>
            <a:pPr marL="182880" indent="-182880" eaLnBrk="1" fontAlgn="auto" hangingPunct="1">
              <a:spcAft>
                <a:spcPts val="0"/>
              </a:spcAft>
              <a:buClr>
                <a:schemeClr val="accent1">
                  <a:lumMod val="75000"/>
                </a:schemeClr>
              </a:buClr>
              <a:defRPr/>
            </a:pPr>
            <a:r>
              <a:rPr lang="en-US" altLang="ar-JO" sz="2400" b="1" dirty="0"/>
              <a:t>The disc prolapse occurs most frequently at the </a:t>
            </a:r>
            <a:r>
              <a:rPr lang="en-US" altLang="ar-JO" sz="2400" b="1" dirty="0">
                <a:solidFill>
                  <a:schemeClr val="accent3">
                    <a:lumMod val="75000"/>
                  </a:schemeClr>
                </a:solidFill>
                <a:effectLst>
                  <a:outerShdw blurRad="38100" dist="38100" dir="2700000" algn="tl">
                    <a:srgbClr val="000000">
                      <a:alpha val="43137"/>
                    </a:srgbClr>
                  </a:outerShdw>
                </a:effectLst>
              </a:rPr>
              <a:t>C6/7</a:t>
            </a:r>
            <a:r>
              <a:rPr lang="en-US" altLang="ar-JO" sz="2400" b="1" dirty="0">
                <a:solidFill>
                  <a:srgbClr val="FF0000"/>
                </a:solidFill>
              </a:rPr>
              <a:t>  </a:t>
            </a:r>
            <a:r>
              <a:rPr lang="en-US" altLang="ar-JO" sz="2400" b="1" dirty="0"/>
              <a:t>(70% ) level </a:t>
            </a:r>
            <a:r>
              <a:rPr lang="en-US" dirty="0"/>
              <a:t>because they are most mobile  </a:t>
            </a:r>
            <a:r>
              <a:rPr lang="en-US" altLang="ar-JO" sz="2400" b="1" dirty="0"/>
              <a:t>and at the </a:t>
            </a:r>
            <a:r>
              <a:rPr lang="en-US" altLang="ar-JO" sz="2400" b="1" dirty="0">
                <a:solidFill>
                  <a:schemeClr val="accent3">
                    <a:lumMod val="75000"/>
                  </a:schemeClr>
                </a:solidFill>
                <a:effectLst>
                  <a:outerShdw blurRad="38100" dist="38100" dir="2700000" algn="tl">
                    <a:srgbClr val="000000">
                      <a:alpha val="43137"/>
                    </a:srgbClr>
                  </a:outerShdw>
                </a:effectLst>
              </a:rPr>
              <a:t>C5/6</a:t>
            </a:r>
            <a:r>
              <a:rPr lang="en-US" altLang="ar-JO" sz="2400" b="1" dirty="0">
                <a:solidFill>
                  <a:srgbClr val="FF0000"/>
                </a:solidFill>
              </a:rPr>
              <a:t> </a:t>
            </a:r>
            <a:r>
              <a:rPr lang="en-US" altLang="ar-JO" sz="2400" b="1" dirty="0"/>
              <a:t>level (20%). </a:t>
            </a:r>
          </a:p>
          <a:p>
            <a:pPr marL="182880" indent="-182880" eaLnBrk="1" fontAlgn="auto" hangingPunct="1">
              <a:spcAft>
                <a:spcPts val="0"/>
              </a:spcAft>
              <a:buClr>
                <a:schemeClr val="accent1">
                  <a:lumMod val="75000"/>
                </a:schemeClr>
              </a:buClr>
              <a:defRPr/>
            </a:pPr>
            <a:r>
              <a:rPr lang="en-US" altLang="ar-JO" sz="2400" b="1" dirty="0"/>
              <a:t> Disc prolapse above these levels and at the C7/T1 level is much less common. </a:t>
            </a:r>
          </a:p>
          <a:p>
            <a:pPr marL="182880" indent="-182880" eaLnBrk="1" fontAlgn="auto" hangingPunct="1">
              <a:spcAft>
                <a:spcPts val="0"/>
              </a:spcAft>
              <a:buClr>
                <a:schemeClr val="accent1">
                  <a:lumMod val="75000"/>
                </a:schemeClr>
              </a:buClr>
              <a:defRPr/>
            </a:pPr>
            <a:endParaRPr lang="en-US" altLang="ar-JO" sz="2400" dirty="0">
              <a:solidFill>
                <a:srgbClr val="003399"/>
              </a:solidFill>
            </a:endParaRPr>
          </a:p>
          <a:p>
            <a:pPr marL="182880" indent="-182880" eaLnBrk="1" fontAlgn="auto" hangingPunct="1">
              <a:spcAft>
                <a:spcPts val="0"/>
              </a:spcAft>
              <a:buClr>
                <a:schemeClr val="accent1">
                  <a:lumMod val="75000"/>
                </a:schemeClr>
              </a:buClr>
              <a:defRPr/>
            </a:pPr>
            <a:endParaRPr lang="en-US" altLang="ar-JO" sz="2400" dirty="0">
              <a:solidFill>
                <a:srgbClr val="003399"/>
              </a:solidFill>
            </a:endParaRPr>
          </a:p>
        </p:txBody>
      </p:sp>
      <p:sp>
        <p:nvSpPr>
          <p:cNvPr id="6" name="Slide Number Placeholder 5"/>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EAD976F9-3DC5-48A2-A61F-96BB92E3E528}" type="slidenum">
              <a:rPr lang="ar-SA" altLang="en-US">
                <a:solidFill>
                  <a:srgbClr val="898989"/>
                </a:solidFill>
              </a:rPr>
              <a:pPr/>
              <a:t>14</a:t>
            </a:fld>
            <a:endParaRPr lang="ar-JO" altLang="en-US">
              <a:solidFill>
                <a:srgbClr val="898989"/>
              </a:solidFill>
            </a:endParaRPr>
          </a:p>
        </p:txBody>
      </p:sp>
      <p:sp>
        <p:nvSpPr>
          <p:cNvPr id="5" name="TextBox 4"/>
          <p:cNvSpPr txBox="1"/>
          <p:nvPr/>
        </p:nvSpPr>
        <p:spPr>
          <a:xfrm>
            <a:off x="1908175" y="571500"/>
            <a:ext cx="6235700" cy="769938"/>
          </a:xfrm>
          <a:prstGeom prst="rect">
            <a:avLst/>
          </a:prstGeom>
          <a:solidFill>
            <a:schemeClr val="accent5">
              <a:lumMod val="40000"/>
              <a:lumOff val="60000"/>
            </a:schemeClr>
          </a:solidFill>
          <a:ln w="76200">
            <a:solidFill>
              <a:schemeClr val="accent3">
                <a:lumMod val="50000"/>
              </a:schemeClr>
            </a:solidFill>
          </a:ln>
        </p:spPr>
        <p:txBody>
          <a:bodyPr>
            <a:spAutoFit/>
          </a:bodyPr>
          <a:lstStyle/>
          <a:p>
            <a:pPr algn="ctr">
              <a:defRPr/>
            </a:pPr>
            <a:r>
              <a:rPr lang="en-US" sz="4400" b="1" dirty="0">
                <a:solidFill>
                  <a:schemeClr val="accent3">
                    <a:lumMod val="50000"/>
                  </a:schemeClr>
                </a:solidFill>
                <a:latin typeface="+mj-lt"/>
              </a:rPr>
              <a:t>Cervical Disc Prolapse</a:t>
            </a:r>
          </a:p>
        </p:txBody>
      </p:sp>
      <p:sp>
        <p:nvSpPr>
          <p:cNvPr id="2" name="Rectangle 1"/>
          <p:cNvSpPr/>
          <p:nvPr/>
        </p:nvSpPr>
        <p:spPr>
          <a:xfrm>
            <a:off x="3131840" y="5157192"/>
            <a:ext cx="2592288" cy="1015663"/>
          </a:xfrm>
          <a:prstGeom prst="rect">
            <a:avLst/>
          </a:prstGeom>
        </p:spPr>
        <p:txBody>
          <a:bodyPr>
            <a:spAutoFit/>
            <a:scene3d>
              <a:camera prst="orthographicFront"/>
              <a:lightRig rig="harsh" dir="t"/>
            </a:scene3d>
            <a:sp3d extrusionH="57150" prstMaterial="matte">
              <a:bevelT w="63500" h="12700" prst="angle"/>
              <a:contourClr>
                <a:schemeClr val="bg1">
                  <a:lumMod val="65000"/>
                </a:schemeClr>
              </a:contourClr>
            </a:sp3d>
          </a:bodyPr>
          <a:lstStyle/>
          <a:p>
            <a:pPr>
              <a:defRPr/>
            </a:pPr>
            <a:r>
              <a:rPr lang="en-US" sz="2000" b="1" dirty="0">
                <a:ln/>
                <a:solidFill>
                  <a:schemeClr val="accent3"/>
                </a:solidFill>
              </a:rPr>
              <a:t>▪ Physical exam leads you to the level of the disc .</a:t>
            </a:r>
          </a:p>
        </p:txBody>
      </p:sp>
      <p:pic>
        <p:nvPicPr>
          <p:cNvPr id="23558"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6600" y="3429000"/>
            <a:ext cx="2087563"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عنصر نائب للمحتوى 2"/>
          <p:cNvSpPr>
            <a:spLocks noGrp="1"/>
          </p:cNvSpPr>
          <p:nvPr>
            <p:ph idx="1"/>
          </p:nvPr>
        </p:nvSpPr>
        <p:spPr>
          <a:xfrm>
            <a:off x="71438" y="1571625"/>
            <a:ext cx="5580062" cy="5457825"/>
          </a:xfrm>
        </p:spPr>
        <p:txBody>
          <a:bodyPr rtlCol="0">
            <a:normAutofit fontScale="92500" lnSpcReduction="20000"/>
          </a:bodyPr>
          <a:lstStyle/>
          <a:p>
            <a:pPr marL="182880" indent="-182880" eaLnBrk="1" fontAlgn="auto" hangingPunct="1">
              <a:lnSpc>
                <a:spcPct val="150000"/>
              </a:lnSpc>
              <a:spcAft>
                <a:spcPts val="0"/>
              </a:spcAft>
              <a:buClr>
                <a:schemeClr val="accent1">
                  <a:lumMod val="75000"/>
                </a:schemeClr>
              </a:buClr>
              <a:defRPr/>
            </a:pPr>
            <a:r>
              <a:rPr lang="en-US" altLang="ar-JO" b="1" dirty="0">
                <a:solidFill>
                  <a:srgbClr val="000000"/>
                </a:solidFill>
              </a:rPr>
              <a:t>The cervical disc prolapse is usually in the </a:t>
            </a:r>
            <a:r>
              <a:rPr lang="en-US" altLang="ar-JO" b="1" dirty="0">
                <a:solidFill>
                  <a:schemeClr val="accent3">
                    <a:lumMod val="75000"/>
                  </a:schemeClr>
                </a:solidFill>
                <a:effectLst>
                  <a:outerShdw blurRad="38100" dist="38100" dir="2700000" algn="tl">
                    <a:srgbClr val="000000">
                      <a:alpha val="43137"/>
                    </a:srgbClr>
                  </a:outerShdw>
                </a:effectLst>
              </a:rPr>
              <a:t>posterolateral direction</a:t>
            </a:r>
            <a:r>
              <a:rPr lang="en-US" altLang="ar-JO" b="1" dirty="0">
                <a:solidFill>
                  <a:srgbClr val="000000"/>
                </a:solidFill>
              </a:rPr>
              <a:t>, because the </a:t>
            </a:r>
            <a:r>
              <a:rPr lang="en-US" altLang="ar-JO" b="1" dirty="0">
                <a:solidFill>
                  <a:schemeClr val="accent3">
                    <a:lumMod val="75000"/>
                  </a:schemeClr>
                </a:solidFill>
                <a:effectLst>
                  <a:outerShdw blurRad="38100" dist="38100" dir="2700000" algn="tl">
                    <a:srgbClr val="000000">
                      <a:alpha val="43137"/>
                    </a:srgbClr>
                  </a:outerShdw>
                </a:effectLst>
              </a:rPr>
              <a:t>strong posterior longitudinal ligament</a:t>
            </a:r>
            <a:r>
              <a:rPr lang="en-US" altLang="ar-JO" b="1" dirty="0">
                <a:solidFill>
                  <a:srgbClr val="C00000"/>
                </a:solidFill>
              </a:rPr>
              <a:t> </a:t>
            </a:r>
            <a:r>
              <a:rPr lang="en-US" altLang="ar-JO" b="1" dirty="0">
                <a:solidFill>
                  <a:srgbClr val="000000"/>
                </a:solidFill>
              </a:rPr>
              <a:t>prevents direct posterior herniation.</a:t>
            </a:r>
          </a:p>
          <a:p>
            <a:pPr marL="182880" indent="-182880" eaLnBrk="1" fontAlgn="auto" hangingPunct="1">
              <a:lnSpc>
                <a:spcPct val="150000"/>
              </a:lnSpc>
              <a:spcAft>
                <a:spcPts val="0"/>
              </a:spcAft>
              <a:buClr>
                <a:schemeClr val="accent1">
                  <a:lumMod val="75000"/>
                </a:schemeClr>
              </a:buClr>
              <a:defRPr/>
            </a:pPr>
            <a:r>
              <a:rPr lang="en-US" altLang="ar-JO" b="1" dirty="0">
                <a:solidFill>
                  <a:srgbClr val="000000"/>
                </a:solidFill>
              </a:rPr>
              <a:t> The posterolateral disc herniation will cause compression of the adjacent nerve root as it enters and passes through the intervertebral neural foramen causing </a:t>
            </a:r>
            <a:r>
              <a:rPr lang="en-US" altLang="ar-JO" b="1" dirty="0">
                <a:solidFill>
                  <a:schemeClr val="accent3">
                    <a:lumMod val="75000"/>
                  </a:schemeClr>
                </a:solidFill>
                <a:effectLst>
                  <a:outerShdw blurRad="38100" dist="38100" dir="2700000" algn="tl">
                    <a:srgbClr val="000000">
                      <a:alpha val="43137"/>
                    </a:srgbClr>
                  </a:outerShdw>
                </a:effectLst>
              </a:rPr>
              <a:t>“Radiculopathy” </a:t>
            </a:r>
            <a:r>
              <a:rPr lang="en-US" altLang="ar-JO" b="1" dirty="0">
                <a:solidFill>
                  <a:srgbClr val="C00000"/>
                </a:solidFill>
              </a:rPr>
              <a:t>.</a:t>
            </a:r>
          </a:p>
          <a:p>
            <a:pPr marL="182880" indent="-182880" eaLnBrk="1" fontAlgn="auto" hangingPunct="1">
              <a:lnSpc>
                <a:spcPct val="150000"/>
              </a:lnSpc>
              <a:spcAft>
                <a:spcPts val="0"/>
              </a:spcAft>
              <a:buClr>
                <a:schemeClr val="accent1">
                  <a:lumMod val="75000"/>
                </a:schemeClr>
              </a:buClr>
              <a:defRPr/>
            </a:pPr>
            <a:r>
              <a:rPr lang="en-US" altLang="ar-JO" b="1" dirty="0">
                <a:solidFill>
                  <a:srgbClr val="000000"/>
                </a:solidFill>
              </a:rPr>
              <a:t>If the cervical disc herniates posteriorly, causing compression on the adjacent cervical spinal cord, It’s a  </a:t>
            </a:r>
            <a:r>
              <a:rPr lang="en-US" altLang="ar-JO" b="1" u="sng" dirty="0">
                <a:solidFill>
                  <a:schemeClr val="bg2">
                    <a:lumMod val="50000"/>
                  </a:schemeClr>
                </a:solidFill>
              </a:rPr>
              <a:t>neurosurgical emergency.</a:t>
            </a:r>
          </a:p>
        </p:txBody>
      </p:sp>
      <p:sp>
        <p:nvSpPr>
          <p:cNvPr id="5" name="Slide Number Placeholder 4"/>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22260B83-C000-4610-9B8D-9195A22351D0}" type="slidenum">
              <a:rPr lang="ar-SA" altLang="en-US">
                <a:solidFill>
                  <a:srgbClr val="898989"/>
                </a:solidFill>
              </a:rPr>
              <a:pPr/>
              <a:t>15</a:t>
            </a:fld>
            <a:endParaRPr lang="ar-JO" altLang="en-US">
              <a:solidFill>
                <a:srgbClr val="898989"/>
              </a:solidFill>
            </a:endParaRPr>
          </a:p>
        </p:txBody>
      </p:sp>
      <p:pic>
        <p:nvPicPr>
          <p:cNvPr id="2458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1700213"/>
            <a:ext cx="3071813"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051050" y="476250"/>
            <a:ext cx="6092825" cy="769938"/>
          </a:xfrm>
          <a:prstGeom prst="rect">
            <a:avLst/>
          </a:prstGeom>
          <a:solidFill>
            <a:schemeClr val="accent5">
              <a:lumMod val="40000"/>
              <a:lumOff val="60000"/>
            </a:schemeClr>
          </a:solidFill>
          <a:ln w="76200">
            <a:solidFill>
              <a:schemeClr val="accent3">
                <a:lumMod val="50000"/>
              </a:schemeClr>
            </a:solidFill>
          </a:ln>
        </p:spPr>
        <p:txBody>
          <a:bodyPr>
            <a:spAutoFit/>
          </a:bodyPr>
          <a:lstStyle/>
          <a:p>
            <a:pPr algn="ctr">
              <a:defRPr/>
            </a:pPr>
            <a:r>
              <a:rPr lang="en-US" sz="4400" b="1" dirty="0">
                <a:solidFill>
                  <a:schemeClr val="accent3">
                    <a:lumMod val="50000"/>
                  </a:schemeClr>
                </a:solidFill>
                <a:latin typeface="+mj-lt"/>
              </a:rPr>
              <a:t>Cervical Disc Prolapse</a:t>
            </a:r>
          </a:p>
        </p:txBody>
      </p:sp>
      <p:pic>
        <p:nvPicPr>
          <p:cNvPr id="24582"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5251450" y="6007100"/>
            <a:ext cx="12319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395288" y="260350"/>
            <a:ext cx="8461375" cy="1296988"/>
          </a:xfrm>
          <a:solidFill>
            <a:schemeClr val="accent5">
              <a:lumMod val="40000"/>
              <a:lumOff val="60000"/>
            </a:schemeClr>
          </a:solidFill>
          <a:ln w="76200">
            <a:solidFill>
              <a:schemeClr val="accent3">
                <a:lumMod val="50000"/>
              </a:schemeClr>
            </a:solidFill>
          </a:ln>
        </p:spPr>
        <p:txBody>
          <a:bodyPr rtlCol="1">
            <a:noAutofit/>
          </a:bodyPr>
          <a:lstStyle/>
          <a:p>
            <a:pPr eaLnBrk="1" fontAlgn="auto" hangingPunct="1">
              <a:spcAft>
                <a:spcPts val="0"/>
              </a:spcAft>
              <a:defRPr/>
            </a:pPr>
            <a:r>
              <a:rPr lang="en-US" sz="4500" b="1" dirty="0">
                <a:solidFill>
                  <a:schemeClr val="accent3">
                    <a:lumMod val="50000"/>
                  </a:schemeClr>
                </a:solidFill>
                <a:latin typeface="+mn-lt"/>
              </a:rPr>
              <a:t>Cervical Disc </a:t>
            </a:r>
            <a:r>
              <a:rPr lang="en-US" sz="4500" b="1" dirty="0" err="1">
                <a:solidFill>
                  <a:schemeClr val="accent3">
                    <a:lumMod val="50000"/>
                  </a:schemeClr>
                </a:solidFill>
                <a:latin typeface="+mn-lt"/>
              </a:rPr>
              <a:t>Prolapse</a:t>
            </a:r>
            <a:br>
              <a:rPr lang="en-US" sz="4500" b="1" dirty="0">
                <a:solidFill>
                  <a:schemeClr val="accent3">
                    <a:lumMod val="50000"/>
                  </a:schemeClr>
                </a:solidFill>
                <a:latin typeface="+mn-lt"/>
              </a:rPr>
            </a:br>
            <a:r>
              <a:rPr lang="en-US" sz="4500" b="1" dirty="0">
                <a:solidFill>
                  <a:schemeClr val="accent3">
                    <a:lumMod val="50000"/>
                  </a:schemeClr>
                </a:solidFill>
                <a:latin typeface="+mn-lt"/>
                <a:cs typeface="Arial" charset="0"/>
              </a:rPr>
              <a:t>Causes</a:t>
            </a:r>
          </a:p>
        </p:txBody>
      </p:sp>
      <p:sp>
        <p:nvSpPr>
          <p:cNvPr id="26627" name="Rectangle 3"/>
          <p:cNvSpPr>
            <a:spLocks noGrp="1" noChangeArrowheads="1"/>
          </p:cNvSpPr>
          <p:nvPr>
            <p:ph idx="1"/>
          </p:nvPr>
        </p:nvSpPr>
        <p:spPr>
          <a:xfrm>
            <a:off x="395288" y="1746250"/>
            <a:ext cx="7200900" cy="3960813"/>
          </a:xfrm>
        </p:spPr>
        <p:txBody>
          <a:bodyPr/>
          <a:lstStyle/>
          <a:p>
            <a:pPr eaLnBrk="1" hangingPunct="1"/>
            <a:r>
              <a:rPr lang="en-US" altLang="ar-JO" sz="2800" b="1" dirty="0"/>
              <a:t>Repetitive cervical stress .</a:t>
            </a:r>
          </a:p>
          <a:p>
            <a:pPr eaLnBrk="1" hangingPunct="1"/>
            <a:r>
              <a:rPr lang="en-US" altLang="ar-JO" sz="2800" b="1" dirty="0"/>
              <a:t>Trauma.</a:t>
            </a:r>
          </a:p>
          <a:p>
            <a:pPr eaLnBrk="1" hangingPunct="1"/>
            <a:r>
              <a:rPr lang="en-US" altLang="ar-JO" sz="2800" b="1" dirty="0"/>
              <a:t>Heavy lifting.</a:t>
            </a:r>
          </a:p>
          <a:p>
            <a:pPr eaLnBrk="1" hangingPunct="1"/>
            <a:r>
              <a:rPr lang="en-US" altLang="ar-JO" sz="2800" b="1" dirty="0"/>
              <a:t>Prolonged sedentary position.</a:t>
            </a:r>
          </a:p>
          <a:p>
            <a:pPr eaLnBrk="1" hangingPunct="1"/>
            <a:r>
              <a:rPr lang="en-US" altLang="ar-JO" sz="2800" b="1" dirty="0"/>
              <a:t>Whiplash accidents (Neck strain).</a:t>
            </a:r>
          </a:p>
          <a:p>
            <a:pPr eaLnBrk="1" hangingPunct="1"/>
            <a:r>
              <a:rPr lang="en-US" altLang="ar-JO" sz="2800" b="1" dirty="0"/>
              <a:t>Frequent acceleration/deceleration</a:t>
            </a:r>
            <a:r>
              <a:rPr lang="ar-SA" altLang="ar-JO" sz="2800" b="1" dirty="0"/>
              <a:t>.</a:t>
            </a:r>
          </a:p>
          <a:p>
            <a:pPr eaLnBrk="1" hangingPunct="1"/>
            <a:endParaRPr lang="en-US" altLang="ar-JO" sz="2800" b="1" dirty="0"/>
          </a:p>
        </p:txBody>
      </p:sp>
      <p:pic>
        <p:nvPicPr>
          <p:cNvPr id="2662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0425" y="4857750"/>
            <a:ext cx="320357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مستطيل 3"/>
          <p:cNvSpPr>
            <a:spLocks noChangeArrowheads="1"/>
          </p:cNvSpPr>
          <p:nvPr/>
        </p:nvSpPr>
        <p:spPr bwMode="auto">
          <a:xfrm>
            <a:off x="1622425" y="971550"/>
            <a:ext cx="5688013" cy="708025"/>
          </a:xfrm>
          <a:prstGeom prst="rect">
            <a:avLst/>
          </a:prstGeom>
          <a:solidFill>
            <a:schemeClr val="accent5">
              <a:lumMod val="60000"/>
              <a:lumOff val="40000"/>
            </a:schemeClr>
          </a:solidFill>
          <a:ln w="76200">
            <a:solidFill>
              <a:schemeClr val="accent3">
                <a:lumMod val="50000"/>
              </a:schemeClr>
            </a:solidFill>
          </a:ln>
        </p:spPr>
        <p:txBody>
          <a:bodyPr>
            <a:spAutoFit/>
          </a:bodyPr>
          <a:lstStyle/>
          <a:p>
            <a:pPr algn="ctr" fontAlgn="auto">
              <a:spcBef>
                <a:spcPts val="0"/>
              </a:spcBef>
              <a:spcAft>
                <a:spcPts val="0"/>
              </a:spcAft>
              <a:defRPr/>
            </a:pPr>
            <a:r>
              <a:rPr lang="en-US" sz="4000" b="1" dirty="0">
                <a:solidFill>
                  <a:schemeClr val="accent3">
                    <a:lumMod val="50000"/>
                  </a:schemeClr>
                </a:solidFill>
                <a:latin typeface="Times New Roman"/>
                <a:cs typeface="+mn-cs"/>
              </a:rPr>
              <a:t>Conservative treatment</a:t>
            </a:r>
            <a:endParaRPr lang="ar-JO" sz="4000" dirty="0">
              <a:solidFill>
                <a:schemeClr val="accent3">
                  <a:lumMod val="50000"/>
                </a:schemeClr>
              </a:solidFill>
              <a:latin typeface="Times New Roman"/>
              <a:cs typeface="+mn-cs"/>
            </a:endParaRPr>
          </a:p>
        </p:txBody>
      </p:sp>
      <p:sp>
        <p:nvSpPr>
          <p:cNvPr id="32771" name="Rectangle 10"/>
          <p:cNvSpPr>
            <a:spLocks noChangeArrowheads="1"/>
          </p:cNvSpPr>
          <p:nvPr/>
        </p:nvSpPr>
        <p:spPr bwMode="auto">
          <a:xfrm>
            <a:off x="-107950" y="1844675"/>
            <a:ext cx="9251950" cy="4956175"/>
          </a:xfrm>
          <a:prstGeom prst="rect">
            <a:avLst/>
          </a:prstGeom>
          <a:noFill/>
          <a:ln>
            <a:noFill/>
          </a:ln>
        </p:spPr>
        <p:txBody>
          <a:bodyPr>
            <a:spAutoFit/>
          </a:bodyPr>
          <a:lstStyle>
            <a:lvl1pPr marL="508000" indent="-220663" algn="r" rtl="1">
              <a:spcBef>
                <a:spcPct val="20000"/>
              </a:spcBef>
              <a:buFont typeface="Arial" pitchFamily="34" charset="0"/>
              <a:buChar char="•"/>
              <a:defRPr sz="3200">
                <a:solidFill>
                  <a:schemeClr val="tx1"/>
                </a:solidFill>
                <a:latin typeface="Calibri" pitchFamily="34" charset="0"/>
                <a:cs typeface="Arial" pitchFamily="34" charset="0"/>
              </a:defRPr>
            </a:lvl1pPr>
            <a:lvl2pPr marL="742950" indent="-285750" algn="r" rtl="1">
              <a:spcBef>
                <a:spcPct val="20000"/>
              </a:spcBef>
              <a:buFont typeface="Arial" pitchFamily="34" charset="0"/>
              <a:buChar char="–"/>
              <a:defRPr sz="2800">
                <a:solidFill>
                  <a:schemeClr val="tx1"/>
                </a:solidFill>
                <a:latin typeface="Calibri" pitchFamily="34" charset="0"/>
                <a:cs typeface="Arial" pitchFamily="34" charset="0"/>
              </a:defRPr>
            </a:lvl2pPr>
            <a:lvl3pPr marL="1143000" indent="-228600" algn="r" rtl="1">
              <a:spcBef>
                <a:spcPct val="20000"/>
              </a:spcBef>
              <a:buFont typeface="Arial" pitchFamily="34" charset="0"/>
              <a:buChar char="•"/>
              <a:defRPr sz="2400">
                <a:solidFill>
                  <a:schemeClr val="tx1"/>
                </a:solidFill>
                <a:latin typeface="Calibri" pitchFamily="34" charset="0"/>
                <a:cs typeface="Arial" pitchFamily="34" charset="0"/>
              </a:defRPr>
            </a:lvl3pPr>
            <a:lvl4pPr marL="1600200" indent="-228600" algn="r" rtl="1">
              <a:spcBef>
                <a:spcPct val="20000"/>
              </a:spcBef>
              <a:buFont typeface="Arial" pitchFamily="34" charset="0"/>
              <a:buChar char="–"/>
              <a:defRPr sz="2000">
                <a:solidFill>
                  <a:schemeClr val="tx1"/>
                </a:solidFill>
                <a:latin typeface="Calibri" pitchFamily="34" charset="0"/>
                <a:cs typeface="Arial" pitchFamily="34" charset="0"/>
              </a:defRPr>
            </a:lvl4pPr>
            <a:lvl5pPr marL="2057400" indent="-228600" algn="r" rtl="1">
              <a:spcBef>
                <a:spcPct val="20000"/>
              </a:spcBef>
              <a:buFont typeface="Arial" pitchFamily="34" charset="0"/>
              <a:buChar char="»"/>
              <a:defRPr sz="2000">
                <a:solidFill>
                  <a:schemeClr val="tx1"/>
                </a:solidFill>
                <a:latin typeface="Calibri"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9pPr>
          </a:lstStyle>
          <a:p>
            <a:pPr algn="l" rtl="0">
              <a:buClr>
                <a:srgbClr val="AD0101"/>
              </a:buClr>
              <a:buFontTx/>
              <a:buNone/>
              <a:defRPr/>
            </a:pPr>
            <a:r>
              <a:rPr lang="en-US" altLang="ar-JO" sz="2800" b="1" dirty="0">
                <a:solidFill>
                  <a:schemeClr val="accent3">
                    <a:lumMod val="75000"/>
                  </a:schemeClr>
                </a:solidFill>
                <a:effectLst>
                  <a:outerShdw blurRad="38100" dist="38100" dir="2700000" algn="tl">
                    <a:srgbClr val="000000">
                      <a:alpha val="43137"/>
                    </a:srgbClr>
                  </a:outerShdw>
                </a:effectLst>
                <a:latin typeface="Arial" pitchFamily="34" charset="0"/>
              </a:rPr>
              <a:t>Patients may find relief by:</a:t>
            </a:r>
          </a:p>
          <a:p>
            <a:pPr algn="l" rtl="0">
              <a:buClr>
                <a:srgbClr val="AD0101"/>
              </a:buClr>
              <a:defRPr/>
            </a:pPr>
            <a:r>
              <a:rPr lang="en-US" altLang="ar-JO" sz="2400" b="1" dirty="0">
                <a:latin typeface="Arial" pitchFamily="34" charset="0"/>
              </a:rPr>
              <a:t>Applying ice or heat.</a:t>
            </a:r>
          </a:p>
          <a:p>
            <a:pPr algn="l" rtl="0">
              <a:buClr>
                <a:srgbClr val="AD0101"/>
              </a:buClr>
              <a:defRPr/>
            </a:pPr>
            <a:r>
              <a:rPr lang="en-US" altLang="ar-JO" sz="2400" b="1" dirty="0">
                <a:latin typeface="Arial" pitchFamily="34" charset="0"/>
              </a:rPr>
              <a:t>Using medications to control pain and inflammation (NSAIDs).</a:t>
            </a:r>
          </a:p>
          <a:p>
            <a:pPr algn="l" rtl="0">
              <a:buClr>
                <a:srgbClr val="AD0101"/>
              </a:buClr>
              <a:defRPr/>
            </a:pPr>
            <a:r>
              <a:rPr lang="en-US" altLang="ar-JO" sz="2400" b="1" dirty="0">
                <a:latin typeface="Arial" pitchFamily="34" charset="0"/>
              </a:rPr>
              <a:t>Exercising the neck and shoulder areas (alone or with the help of a professional familiar with neck conditions) to relieve stiffness and maintain flexibility.</a:t>
            </a:r>
          </a:p>
          <a:p>
            <a:pPr algn="l" rtl="0">
              <a:buClr>
                <a:srgbClr val="AD0101"/>
              </a:buClr>
              <a:defRPr/>
            </a:pPr>
            <a:r>
              <a:rPr lang="en-US" altLang="ar-JO" sz="2400" b="1" dirty="0"/>
              <a:t>Use of a cervical </a:t>
            </a:r>
            <a:r>
              <a:rPr lang="en-US" altLang="ar-JO" sz="2400" b="1" u="sng" dirty="0"/>
              <a:t>collar</a:t>
            </a:r>
            <a:r>
              <a:rPr lang="en-US" altLang="ar-JO" sz="2400" b="1" dirty="0"/>
              <a:t>, cervical pillows or                                                   neck traction may also be recommended                                               to stabilize the neck and improve neck                                         alignment.</a:t>
            </a:r>
          </a:p>
          <a:p>
            <a:pPr marL="287337" indent="0" algn="l" rtl="0">
              <a:buClr>
                <a:srgbClr val="AD0101"/>
              </a:buClr>
              <a:buFont typeface="Arial" pitchFamily="34" charset="0"/>
              <a:buNone/>
              <a:defRPr/>
            </a:pPr>
            <a:endParaRPr lang="en-US" altLang="ar-JO" sz="2400" b="1" dirty="0">
              <a:latin typeface="Arial" pitchFamily="34" charset="0"/>
            </a:endParaRPr>
          </a:p>
        </p:txBody>
      </p:sp>
      <p:sp>
        <p:nvSpPr>
          <p:cNvPr id="31748" name="Slide Number Placeholder 4"/>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defRPr>
                <a:solidFill>
                  <a:schemeClr val="tx1"/>
                </a:solidFill>
                <a:latin typeface="Arial Black" panose="020B0A04020102020204" pitchFamily="34" charset="0"/>
                <a:cs typeface="Arial" panose="020B0604020202020204" pitchFamily="34" charset="0"/>
              </a:defRPr>
            </a:lvl1pPr>
            <a:lvl2pPr marL="742950" indent="-285750">
              <a:defRPr>
                <a:solidFill>
                  <a:schemeClr val="tx1"/>
                </a:solidFill>
                <a:latin typeface="Arial Black" panose="020B0A04020102020204" pitchFamily="34" charset="0"/>
                <a:cs typeface="Arial" panose="020B0604020202020204" pitchFamily="34" charset="0"/>
              </a:defRPr>
            </a:lvl2pPr>
            <a:lvl3pPr marL="1143000" indent="-228600">
              <a:defRPr>
                <a:solidFill>
                  <a:schemeClr val="tx1"/>
                </a:solidFill>
                <a:latin typeface="Arial Black" panose="020B0A04020102020204" pitchFamily="34" charset="0"/>
                <a:cs typeface="Arial" panose="020B0604020202020204" pitchFamily="34" charset="0"/>
              </a:defRPr>
            </a:lvl3pPr>
            <a:lvl4pPr marL="1600200" indent="-228600">
              <a:defRPr>
                <a:solidFill>
                  <a:schemeClr val="tx1"/>
                </a:solidFill>
                <a:latin typeface="Arial Black" panose="020B0A04020102020204" pitchFamily="34" charset="0"/>
                <a:cs typeface="Arial" panose="020B0604020202020204" pitchFamily="34" charset="0"/>
              </a:defRPr>
            </a:lvl4pPr>
            <a:lvl5pPr marL="2057400" indent="-228600">
              <a:defRPr>
                <a:solidFill>
                  <a:schemeClr val="tx1"/>
                </a:solidFill>
                <a:latin typeface="Arial Black" panose="020B0A04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9pPr>
          </a:lstStyle>
          <a:p>
            <a:pPr>
              <a:defRPr/>
            </a:pPr>
            <a:endParaRPr lang="ar-JO" altLang="ar-JO" spc="-70">
              <a:solidFill>
                <a:srgbClr val="898989"/>
              </a:solidFill>
              <a:latin typeface="Calibri" panose="020F0502020204030204" pitchFamily="34" charset="0"/>
            </a:endParaRPr>
          </a:p>
        </p:txBody>
      </p:sp>
      <p:sp>
        <p:nvSpPr>
          <p:cNvPr id="32773" name="Rectangle 5"/>
          <p:cNvSpPr>
            <a:spLocks noChangeArrowheads="1"/>
          </p:cNvSpPr>
          <p:nvPr/>
        </p:nvSpPr>
        <p:spPr bwMode="auto">
          <a:xfrm>
            <a:off x="2378075" y="34925"/>
            <a:ext cx="4176713" cy="769938"/>
          </a:xfrm>
          <a:prstGeom prst="rect">
            <a:avLst/>
          </a:prstGeom>
          <a:solidFill>
            <a:schemeClr val="accent5">
              <a:lumMod val="60000"/>
              <a:lumOff val="40000"/>
            </a:schemeClr>
          </a:solidFill>
          <a:ln w="76200">
            <a:solidFill>
              <a:schemeClr val="accent3">
                <a:lumMod val="50000"/>
              </a:schemeClr>
            </a:solidFill>
          </a:ln>
        </p:spPr>
        <p:txBody>
          <a:bodyPr>
            <a:spAutoFit/>
          </a:bodyPr>
          <a:lstStyle>
            <a:lvl1pPr algn="r" rtl="1">
              <a:spcBef>
                <a:spcPct val="20000"/>
              </a:spcBef>
              <a:buFont typeface="Arial" pitchFamily="34" charset="0"/>
              <a:buChar char="•"/>
              <a:defRPr sz="3200">
                <a:solidFill>
                  <a:schemeClr val="tx1"/>
                </a:solidFill>
                <a:latin typeface="Calibri" pitchFamily="34" charset="0"/>
                <a:cs typeface="Arial" pitchFamily="34" charset="0"/>
              </a:defRPr>
            </a:lvl1pPr>
            <a:lvl2pPr marL="742950" indent="-285750" algn="r" rtl="1">
              <a:spcBef>
                <a:spcPct val="20000"/>
              </a:spcBef>
              <a:buFont typeface="Arial" pitchFamily="34" charset="0"/>
              <a:buChar char="–"/>
              <a:defRPr sz="2800">
                <a:solidFill>
                  <a:schemeClr val="tx1"/>
                </a:solidFill>
                <a:latin typeface="Calibri" pitchFamily="34" charset="0"/>
                <a:cs typeface="Arial" pitchFamily="34" charset="0"/>
              </a:defRPr>
            </a:lvl2pPr>
            <a:lvl3pPr marL="1143000" indent="-228600" algn="r" rtl="1">
              <a:spcBef>
                <a:spcPct val="20000"/>
              </a:spcBef>
              <a:buFont typeface="Arial" pitchFamily="34" charset="0"/>
              <a:buChar char="•"/>
              <a:defRPr sz="2400">
                <a:solidFill>
                  <a:schemeClr val="tx1"/>
                </a:solidFill>
                <a:latin typeface="Calibri" pitchFamily="34" charset="0"/>
                <a:cs typeface="Arial" pitchFamily="34" charset="0"/>
              </a:defRPr>
            </a:lvl3pPr>
            <a:lvl4pPr marL="1600200" indent="-228600" algn="r" rtl="1">
              <a:spcBef>
                <a:spcPct val="20000"/>
              </a:spcBef>
              <a:buFont typeface="Arial" pitchFamily="34" charset="0"/>
              <a:buChar char="–"/>
              <a:defRPr sz="2000">
                <a:solidFill>
                  <a:schemeClr val="tx1"/>
                </a:solidFill>
                <a:latin typeface="Calibri" pitchFamily="34" charset="0"/>
                <a:cs typeface="Arial" pitchFamily="34" charset="0"/>
              </a:defRPr>
            </a:lvl4pPr>
            <a:lvl5pPr marL="2057400" indent="-228600" algn="r" rtl="1">
              <a:spcBef>
                <a:spcPct val="20000"/>
              </a:spcBef>
              <a:buFont typeface="Arial" pitchFamily="34" charset="0"/>
              <a:buChar char="»"/>
              <a:defRPr sz="2000">
                <a:solidFill>
                  <a:schemeClr val="tx1"/>
                </a:solidFill>
                <a:latin typeface="Calibri"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9pPr>
          </a:lstStyle>
          <a:p>
            <a:pPr algn="ctr" rtl="0">
              <a:spcBef>
                <a:spcPct val="0"/>
              </a:spcBef>
              <a:buFontTx/>
              <a:buNone/>
              <a:defRPr/>
            </a:pPr>
            <a:r>
              <a:rPr lang="en-US" altLang="ar-JO" sz="4400" b="1" dirty="0">
                <a:solidFill>
                  <a:schemeClr val="accent3">
                    <a:lumMod val="50000"/>
                  </a:schemeClr>
                </a:solidFill>
                <a:latin typeface="Times New Roman" pitchFamily="18" charset="0"/>
              </a:rPr>
              <a:t>Management</a:t>
            </a:r>
            <a:endParaRPr lang="en-US" altLang="ar-JO" sz="4400" dirty="0">
              <a:solidFill>
                <a:schemeClr val="accent3">
                  <a:lumMod val="50000"/>
                </a:schemeClr>
              </a:solidFill>
              <a:latin typeface="Times New Roman" pitchFamily="18" charset="0"/>
            </a:endParaRPr>
          </a:p>
        </p:txBody>
      </p:sp>
      <p:pic>
        <p:nvPicPr>
          <p:cNvPr id="3789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61100" y="4652963"/>
            <a:ext cx="2882900"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738A1C-4A0E-C096-A6EE-F12CBCEDF92C}"/>
              </a:ext>
            </a:extLst>
          </p:cNvPr>
          <p:cNvSpPr>
            <a:spLocks noGrp="1"/>
          </p:cNvSpPr>
          <p:nvPr>
            <p:ph type="sldNum" sz="quarter" idx="12"/>
          </p:nvPr>
        </p:nvSpPr>
        <p:spPr/>
        <p:txBody>
          <a:bodyPr/>
          <a:lstStyle/>
          <a:p>
            <a:fld id="{5030B944-799E-4595-BF4E-D7755BDD5B7B}" type="slidenum">
              <a:rPr lang="ar-SA" altLang="en-US" smtClean="0"/>
              <a:pPr/>
              <a:t>18</a:t>
            </a:fld>
            <a:endParaRPr lang="ar-JO" altLang="en-US"/>
          </a:p>
        </p:txBody>
      </p:sp>
      <p:pic>
        <p:nvPicPr>
          <p:cNvPr id="4" name="Picture 3" descr="A person wearing a black shirt&#10;&#10;Description automatically generated">
            <a:extLst>
              <a:ext uri="{FF2B5EF4-FFF2-40B4-BE49-F238E27FC236}">
                <a16:creationId xmlns:a16="http://schemas.microsoft.com/office/drawing/2014/main" id="{27ECEC7C-C7B0-C2CF-6002-1B7F0E4AE4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194" y="4495800"/>
            <a:ext cx="9144000" cy="5143500"/>
          </a:xfrm>
          <a:prstGeom prst="rect">
            <a:avLst/>
          </a:prstGeom>
        </p:spPr>
      </p:pic>
      <p:pic>
        <p:nvPicPr>
          <p:cNvPr id="8" name="Picture 7" descr="A child lying in a chair&#10;&#10;Description automatically generated">
            <a:extLst>
              <a:ext uri="{FF2B5EF4-FFF2-40B4-BE49-F238E27FC236}">
                <a16:creationId xmlns:a16="http://schemas.microsoft.com/office/drawing/2014/main" id="{BCEEB14B-D1DA-C348-69DF-F2AF0B46AC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194" y="2357437"/>
            <a:ext cx="8804831" cy="2143125"/>
          </a:xfrm>
          <a:prstGeom prst="rect">
            <a:avLst/>
          </a:prstGeom>
        </p:spPr>
      </p:pic>
      <p:pic>
        <p:nvPicPr>
          <p:cNvPr id="12" name="Picture 11" descr="A person wearing a neck pillow&#10;&#10;Description automatically generated">
            <a:extLst>
              <a:ext uri="{FF2B5EF4-FFF2-40B4-BE49-F238E27FC236}">
                <a16:creationId xmlns:a16="http://schemas.microsoft.com/office/drawing/2014/main" id="{930D9C18-1A56-631B-D9BC-C7145795CC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3000" y="0"/>
            <a:ext cx="6858000" cy="2285999"/>
          </a:xfrm>
          <a:prstGeom prst="rect">
            <a:avLst/>
          </a:prstGeom>
        </p:spPr>
      </p:pic>
    </p:spTree>
    <p:extLst>
      <p:ext uri="{BB962C8B-B14F-4D97-AF65-F5344CB8AC3E}">
        <p14:creationId xmlns:p14="http://schemas.microsoft.com/office/powerpoint/2010/main" val="21643242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4"/>
          <p:cNvSpPr>
            <a:spLocks noChangeArrowheads="1"/>
          </p:cNvSpPr>
          <p:nvPr/>
        </p:nvSpPr>
        <p:spPr bwMode="auto">
          <a:xfrm>
            <a:off x="773113" y="476250"/>
            <a:ext cx="7993062"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Black" panose="020B0A04020102020204" pitchFamily="34" charset="0"/>
                <a:cs typeface="Arial" panose="020B0604020202020204" pitchFamily="34" charset="0"/>
              </a:defRPr>
            </a:lvl1pPr>
            <a:lvl2pPr marL="742950" indent="-285750">
              <a:defRPr>
                <a:solidFill>
                  <a:schemeClr val="tx1"/>
                </a:solidFill>
                <a:latin typeface="Arial Black" panose="020B0A04020102020204" pitchFamily="34" charset="0"/>
                <a:cs typeface="Arial" panose="020B0604020202020204" pitchFamily="34" charset="0"/>
              </a:defRPr>
            </a:lvl2pPr>
            <a:lvl3pPr marL="1143000" indent="-228600">
              <a:defRPr>
                <a:solidFill>
                  <a:schemeClr val="tx1"/>
                </a:solidFill>
                <a:latin typeface="Arial Black" panose="020B0A04020102020204" pitchFamily="34" charset="0"/>
                <a:cs typeface="Arial" panose="020B0604020202020204" pitchFamily="34" charset="0"/>
              </a:defRPr>
            </a:lvl3pPr>
            <a:lvl4pPr marL="1600200" indent="-228600">
              <a:defRPr>
                <a:solidFill>
                  <a:schemeClr val="tx1"/>
                </a:solidFill>
                <a:latin typeface="Arial Black" panose="020B0A04020102020204" pitchFamily="34" charset="0"/>
                <a:cs typeface="Arial" panose="020B0604020202020204" pitchFamily="34" charset="0"/>
              </a:defRPr>
            </a:lvl4pPr>
            <a:lvl5pPr marL="2057400" indent="-228600">
              <a:defRPr>
                <a:solidFill>
                  <a:schemeClr val="tx1"/>
                </a:solidFill>
                <a:latin typeface="Arial Black" panose="020B0A04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9pPr>
          </a:lstStyle>
          <a:p>
            <a:pPr>
              <a:defRPr/>
            </a:pPr>
            <a:r>
              <a:rPr lang="en-US" altLang="en-US" sz="2400" dirty="0">
                <a:latin typeface="+mn-lt"/>
              </a:rPr>
              <a:t>Conservative treatment is the 1</a:t>
            </a:r>
            <a:r>
              <a:rPr lang="en-US" altLang="en-US" sz="2400" baseline="30000" dirty="0">
                <a:latin typeface="+mn-lt"/>
              </a:rPr>
              <a:t>st</a:t>
            </a:r>
            <a:r>
              <a:rPr lang="en-US" altLang="en-US" sz="2400" dirty="0">
                <a:latin typeface="+mn-lt"/>
              </a:rPr>
              <a:t> choice, except in two cases we do surgery :</a:t>
            </a:r>
          </a:p>
          <a:p>
            <a:pPr marL="914400" lvl="1" indent="-457200">
              <a:buFont typeface="+mj-lt"/>
              <a:buAutoNum type="arabicPeriod"/>
              <a:defRPr/>
            </a:pPr>
            <a:r>
              <a:rPr lang="en-US" altLang="en-US" sz="2400" dirty="0">
                <a:latin typeface="+mn-lt"/>
              </a:rPr>
              <a:t>Myelopathy</a:t>
            </a:r>
          </a:p>
          <a:p>
            <a:pPr marL="914400" lvl="1" indent="-457200">
              <a:buFont typeface="+mj-lt"/>
              <a:buAutoNum type="arabicPeriod"/>
              <a:defRPr/>
            </a:pPr>
            <a:r>
              <a:rPr lang="en-US" altLang="en-US" sz="2400" dirty="0">
                <a:latin typeface="+mn-lt"/>
              </a:rPr>
              <a:t>If red flags are present </a:t>
            </a:r>
          </a:p>
        </p:txBody>
      </p:sp>
      <p:sp>
        <p:nvSpPr>
          <p:cNvPr id="2" name="Rectangle 1"/>
          <p:cNvSpPr/>
          <p:nvPr/>
        </p:nvSpPr>
        <p:spPr>
          <a:xfrm>
            <a:off x="5940425" y="4941888"/>
            <a:ext cx="3095625" cy="1568450"/>
          </a:xfrm>
          <a:prstGeom prst="rect">
            <a:avLst/>
          </a:prstGeom>
        </p:spPr>
        <p:txBody>
          <a:bodyPr>
            <a:spAutoFit/>
          </a:bodyPr>
          <a:lstStyle/>
          <a:p>
            <a:pPr lvl="1">
              <a:defRPr/>
            </a:pPr>
            <a:r>
              <a:rPr lang="en-US" altLang="en-US" sz="2400" dirty="0">
                <a:latin typeface="+mn-lt"/>
              </a:rPr>
              <a:t>If conservative treatment fails we go for surgery </a:t>
            </a:r>
          </a:p>
        </p:txBody>
      </p:sp>
      <p:pic>
        <p:nvPicPr>
          <p:cNvPr id="38917"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6536232">
            <a:off x="4918075" y="4238625"/>
            <a:ext cx="1533525"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1C7D849B-16BC-4C1F-A108-0DE6047DD9E1}" type="slidenum">
              <a:rPr lang="ar-SA" altLang="en-US">
                <a:solidFill>
                  <a:srgbClr val="898989"/>
                </a:solidFill>
              </a:rPr>
              <a:pPr/>
              <a:t>2</a:t>
            </a:fld>
            <a:endParaRPr lang="ar-JO" altLang="en-US">
              <a:solidFill>
                <a:srgbClr val="898989"/>
              </a:solidFill>
            </a:endParaRPr>
          </a:p>
        </p:txBody>
      </p:sp>
      <p:sp>
        <p:nvSpPr>
          <p:cNvPr id="4099" name="Title 1"/>
          <p:cNvSpPr>
            <a:spLocks noGrp="1"/>
          </p:cNvSpPr>
          <p:nvPr>
            <p:ph type="title" idx="4294967295"/>
          </p:nvPr>
        </p:nvSpPr>
        <p:spPr>
          <a:xfrm>
            <a:off x="0" y="214313"/>
            <a:ext cx="4032250" cy="911225"/>
          </a:xfrm>
          <a:solidFill>
            <a:schemeClr val="accent4">
              <a:lumMod val="60000"/>
              <a:lumOff val="40000"/>
            </a:schemeClr>
          </a:solidFill>
          <a:ln w="76200">
            <a:solidFill>
              <a:schemeClr val="accent3">
                <a:lumMod val="50000"/>
              </a:schemeClr>
            </a:solidFill>
          </a:ln>
        </p:spPr>
        <p:txBody>
          <a:bodyPr/>
          <a:lstStyle/>
          <a:p>
            <a:pPr eaLnBrk="1" fontAlgn="auto" hangingPunct="1">
              <a:spcAft>
                <a:spcPts val="0"/>
              </a:spcAft>
              <a:defRPr/>
            </a:pPr>
            <a:r>
              <a:rPr lang="en-US" altLang="ar-JO" b="1" dirty="0">
                <a:solidFill>
                  <a:schemeClr val="accent3">
                    <a:lumMod val="50000"/>
                  </a:schemeClr>
                </a:solidFill>
              </a:rPr>
              <a:t>Overview</a:t>
            </a:r>
          </a:p>
        </p:txBody>
      </p:sp>
      <p:sp>
        <p:nvSpPr>
          <p:cNvPr id="2" name="Content Placeholder 2"/>
          <p:cNvSpPr>
            <a:spLocks noGrp="1"/>
          </p:cNvSpPr>
          <p:nvPr>
            <p:ph idx="4294967295"/>
          </p:nvPr>
        </p:nvSpPr>
        <p:spPr>
          <a:xfrm>
            <a:off x="0" y="1600200"/>
            <a:ext cx="5286375" cy="4972050"/>
          </a:xfrm>
        </p:spPr>
        <p:txBody>
          <a:bodyPr rtlCol="1">
            <a:normAutofit/>
          </a:bodyPr>
          <a:lstStyle/>
          <a:p>
            <a:pPr marL="274320" indent="-274320" algn="just" eaLnBrk="1" fontAlgn="auto" hangingPunct="1">
              <a:spcAft>
                <a:spcPts val="0"/>
              </a:spcAft>
              <a:buClr>
                <a:schemeClr val="tx1"/>
              </a:buClr>
              <a:defRPr/>
            </a:pPr>
            <a:r>
              <a:rPr lang="en-US" sz="2400" b="1" dirty="0">
                <a:solidFill>
                  <a:srgbClr val="000000"/>
                </a:solidFill>
                <a:cs typeface="Arial" pitchFamily="34" charset="0"/>
              </a:rPr>
              <a:t>The </a:t>
            </a:r>
            <a:r>
              <a:rPr lang="en-US" sz="2400" b="1" dirty="0">
                <a:solidFill>
                  <a:schemeClr val="accent3">
                    <a:lumMod val="75000"/>
                  </a:schemeClr>
                </a:solidFill>
                <a:effectLst>
                  <a:outerShdw blurRad="38100" dist="38100" dir="2700000" algn="tl">
                    <a:srgbClr val="000000">
                      <a:alpha val="43137"/>
                    </a:srgbClr>
                  </a:outerShdw>
                </a:effectLst>
                <a:cs typeface="Arial" pitchFamily="34" charset="0"/>
              </a:rPr>
              <a:t>Vertebral column </a:t>
            </a:r>
            <a:r>
              <a:rPr lang="en-US" sz="2400" b="1" dirty="0">
                <a:solidFill>
                  <a:srgbClr val="000000"/>
                </a:solidFill>
                <a:cs typeface="Arial" pitchFamily="34" charset="0"/>
              </a:rPr>
              <a:t>consists of 33 vertebrae: 7 cervical, 12 thoracic, 5 lumbar, 5 sacral (fused to form the sacrum), and 4 coccygeal (the lower 3 are fused)</a:t>
            </a:r>
          </a:p>
          <a:p>
            <a:pPr marL="274320" indent="-274320" algn="just" eaLnBrk="1" fontAlgn="auto" hangingPunct="1">
              <a:spcAft>
                <a:spcPts val="0"/>
              </a:spcAft>
              <a:buClr>
                <a:schemeClr val="tx1"/>
              </a:buClr>
              <a:defRPr/>
            </a:pPr>
            <a:r>
              <a:rPr lang="en-US" sz="2400" b="1" dirty="0">
                <a:solidFill>
                  <a:schemeClr val="accent3">
                    <a:lumMod val="75000"/>
                  </a:schemeClr>
                </a:solidFill>
                <a:effectLst>
                  <a:outerShdw blurRad="38100" dist="38100" dir="2700000" algn="tl">
                    <a:srgbClr val="000000">
                      <a:alpha val="43137"/>
                    </a:srgbClr>
                  </a:outerShdw>
                </a:effectLst>
                <a:cs typeface="Arial" pitchFamily="34" charset="0"/>
              </a:rPr>
              <a:t>Spinal cord proper </a:t>
            </a:r>
            <a:r>
              <a:rPr lang="en-US" sz="2400" b="1" dirty="0">
                <a:solidFill>
                  <a:srgbClr val="000000"/>
                </a:solidFill>
                <a:cs typeface="Arial" pitchFamily="34" charset="0"/>
              </a:rPr>
              <a:t>ends at</a:t>
            </a:r>
            <a:r>
              <a:rPr lang="en-US" sz="2400" b="1" dirty="0">
                <a:solidFill>
                  <a:srgbClr val="C00000"/>
                </a:solidFill>
                <a:cs typeface="Arial" pitchFamily="34" charset="0"/>
              </a:rPr>
              <a:t> </a:t>
            </a:r>
            <a:r>
              <a:rPr lang="en-US" sz="2400" b="1" dirty="0">
                <a:solidFill>
                  <a:schemeClr val="accent3">
                    <a:lumMod val="75000"/>
                  </a:schemeClr>
                </a:solidFill>
                <a:effectLst>
                  <a:outerShdw blurRad="38100" dist="38100" dir="2700000" algn="tl">
                    <a:srgbClr val="000000">
                      <a:alpha val="43137"/>
                    </a:srgbClr>
                  </a:outerShdw>
                </a:effectLst>
                <a:cs typeface="Arial" pitchFamily="34" charset="0"/>
              </a:rPr>
              <a:t>L1</a:t>
            </a:r>
            <a:r>
              <a:rPr lang="en-US" sz="2400" b="1" dirty="0">
                <a:solidFill>
                  <a:srgbClr val="C00000"/>
                </a:solidFill>
                <a:cs typeface="Arial" pitchFamily="34" charset="0"/>
              </a:rPr>
              <a:t> </a:t>
            </a:r>
            <a:r>
              <a:rPr lang="en-US" sz="2400" b="1" dirty="0">
                <a:solidFill>
                  <a:srgbClr val="000000"/>
                </a:solidFill>
                <a:cs typeface="Arial" pitchFamily="34" charset="0"/>
              </a:rPr>
              <a:t>in adult, and the remaining spinal nerves, seeking their intervertebral foramen of exit form the </a:t>
            </a:r>
            <a:r>
              <a:rPr lang="en-US" sz="2400" b="1" dirty="0" err="1">
                <a:solidFill>
                  <a:schemeClr val="accent3">
                    <a:lumMod val="75000"/>
                  </a:schemeClr>
                </a:solidFill>
                <a:effectLst>
                  <a:outerShdw blurRad="38100" dist="38100" dir="2700000" algn="tl">
                    <a:srgbClr val="000000">
                      <a:alpha val="43137"/>
                    </a:srgbClr>
                  </a:outerShdw>
                </a:effectLst>
                <a:cs typeface="Arial" pitchFamily="34" charset="0"/>
              </a:rPr>
              <a:t>cauda</a:t>
            </a:r>
            <a:r>
              <a:rPr lang="en-US" sz="2400" b="1" dirty="0">
                <a:solidFill>
                  <a:schemeClr val="accent3">
                    <a:lumMod val="75000"/>
                  </a:schemeClr>
                </a:solidFill>
                <a:effectLst>
                  <a:outerShdw blurRad="38100" dist="38100" dir="2700000" algn="tl">
                    <a:srgbClr val="000000">
                      <a:alpha val="43137"/>
                    </a:srgbClr>
                  </a:outerShdw>
                </a:effectLst>
                <a:cs typeface="Arial" pitchFamily="34" charset="0"/>
              </a:rPr>
              <a:t> </a:t>
            </a:r>
            <a:r>
              <a:rPr lang="en-US" sz="2400" b="1" dirty="0" err="1">
                <a:solidFill>
                  <a:schemeClr val="accent3">
                    <a:lumMod val="75000"/>
                  </a:schemeClr>
                </a:solidFill>
                <a:effectLst>
                  <a:outerShdw blurRad="38100" dist="38100" dir="2700000" algn="tl">
                    <a:srgbClr val="000000">
                      <a:alpha val="43137"/>
                    </a:srgbClr>
                  </a:outerShdw>
                </a:effectLst>
                <a:cs typeface="Arial" pitchFamily="34" charset="0"/>
              </a:rPr>
              <a:t>equina</a:t>
            </a:r>
            <a:r>
              <a:rPr lang="en-US" sz="2400" b="1" dirty="0">
                <a:solidFill>
                  <a:srgbClr val="000000"/>
                </a:solidFill>
                <a:cs typeface="Arial" pitchFamily="34" charset="0"/>
              </a:rPr>
              <a:t>.</a:t>
            </a:r>
          </a:p>
          <a:p>
            <a:pPr marL="274320" indent="-274320" algn="just" eaLnBrk="1" fontAlgn="auto" hangingPunct="1">
              <a:spcAft>
                <a:spcPts val="0"/>
              </a:spcAft>
              <a:buClr>
                <a:schemeClr val="tx1"/>
              </a:buClr>
              <a:defRPr/>
            </a:pPr>
            <a:r>
              <a:rPr lang="en-US" sz="2400" b="1" dirty="0">
                <a:solidFill>
                  <a:srgbClr val="000000"/>
                </a:solidFill>
                <a:cs typeface="Arial" pitchFamily="34" charset="0"/>
              </a:rPr>
              <a:t>Subarachnoid space ends at</a:t>
            </a:r>
            <a:r>
              <a:rPr lang="en-US" sz="2400" b="1" dirty="0">
                <a:solidFill>
                  <a:schemeClr val="accent3">
                    <a:lumMod val="75000"/>
                  </a:schemeClr>
                </a:solidFill>
                <a:effectLst>
                  <a:outerShdw blurRad="38100" dist="38100" dir="2700000" algn="tl">
                    <a:srgbClr val="000000">
                      <a:alpha val="43137"/>
                    </a:srgbClr>
                  </a:outerShdw>
                </a:effectLst>
                <a:cs typeface="Arial" pitchFamily="34" charset="0"/>
              </a:rPr>
              <a:t> S2</a:t>
            </a:r>
            <a:r>
              <a:rPr lang="en-US" sz="2400" b="1" dirty="0">
                <a:solidFill>
                  <a:srgbClr val="000000"/>
                </a:solidFill>
                <a:cs typeface="Arial" pitchFamily="34" charset="0"/>
              </a:rPr>
              <a:t>.</a:t>
            </a:r>
          </a:p>
          <a:p>
            <a:pPr marL="274320" indent="-274320" eaLnBrk="1" fontAlgn="auto" hangingPunct="1">
              <a:spcAft>
                <a:spcPts val="0"/>
              </a:spcAft>
              <a:buClr>
                <a:schemeClr val="accent3"/>
              </a:buClr>
              <a:buFont typeface="Wingdings 2"/>
              <a:buChar char=""/>
              <a:defRPr/>
            </a:pPr>
            <a:endParaRPr lang="en-US" sz="2400" b="1" dirty="0">
              <a:solidFill>
                <a:srgbClr val="000000"/>
              </a:solidFill>
              <a:cs typeface="Arial" pitchFamily="34" charset="0"/>
            </a:endParaRPr>
          </a:p>
        </p:txBody>
      </p:sp>
      <p:pic>
        <p:nvPicPr>
          <p:cNvPr id="9221" name="Picture 5" descr="تشريح العمود الفقري vertebral_colum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1975" y="1357313"/>
            <a:ext cx="3502025"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عنوان 1"/>
          <p:cNvSpPr>
            <a:spLocks noGrp="1"/>
          </p:cNvSpPr>
          <p:nvPr>
            <p:ph type="title"/>
          </p:nvPr>
        </p:nvSpPr>
        <p:spPr>
          <a:xfrm>
            <a:off x="1258888" y="404813"/>
            <a:ext cx="7527925" cy="1143000"/>
          </a:xfrm>
          <a:solidFill>
            <a:schemeClr val="accent5">
              <a:lumMod val="60000"/>
              <a:lumOff val="40000"/>
            </a:schemeClr>
          </a:solidFill>
          <a:ln w="76200">
            <a:solidFill>
              <a:schemeClr val="accent3">
                <a:lumMod val="50000"/>
              </a:schemeClr>
            </a:solidFill>
          </a:ln>
        </p:spPr>
        <p:txBody>
          <a:bodyPr/>
          <a:lstStyle/>
          <a:p>
            <a:pPr eaLnBrk="1" fontAlgn="auto" hangingPunct="1">
              <a:spcAft>
                <a:spcPts val="0"/>
              </a:spcAft>
              <a:defRPr/>
            </a:pPr>
            <a:r>
              <a:rPr lang="en-US" altLang="ar-JO" b="1" dirty="0">
                <a:solidFill>
                  <a:schemeClr val="accent3">
                    <a:lumMod val="50000"/>
                  </a:schemeClr>
                </a:solidFill>
              </a:rPr>
              <a:t>Operative Procedures</a:t>
            </a:r>
            <a:endParaRPr lang="ar-JO" altLang="ar-JO" dirty="0">
              <a:solidFill>
                <a:schemeClr val="accent3">
                  <a:lumMod val="50000"/>
                </a:schemeClr>
              </a:solidFill>
            </a:endParaRPr>
          </a:p>
        </p:txBody>
      </p:sp>
      <p:sp>
        <p:nvSpPr>
          <p:cNvPr id="35843" name="عنصر نائب للمحتوى 2"/>
          <p:cNvSpPr>
            <a:spLocks noGrp="1"/>
          </p:cNvSpPr>
          <p:nvPr>
            <p:ph idx="1"/>
          </p:nvPr>
        </p:nvSpPr>
        <p:spPr>
          <a:xfrm>
            <a:off x="468313" y="1989138"/>
            <a:ext cx="8318500" cy="4283075"/>
          </a:xfrm>
        </p:spPr>
        <p:txBody>
          <a:bodyPr rtlCol="1">
            <a:normAutofit/>
          </a:bodyPr>
          <a:lstStyle/>
          <a:p>
            <a:pPr marL="182880" indent="-182880" eaLnBrk="1" fontAlgn="auto" hangingPunct="1">
              <a:spcAft>
                <a:spcPts val="0"/>
              </a:spcAft>
              <a:buClr>
                <a:schemeClr val="accent1">
                  <a:lumMod val="75000"/>
                </a:schemeClr>
              </a:buClr>
              <a:buFont typeface="Wingdings" panose="05000000000000000000" pitchFamily="2" charset="2"/>
              <a:buChar char="v"/>
              <a:defRPr/>
            </a:pPr>
            <a:r>
              <a:rPr lang="en-US" sz="2400" b="1" dirty="0">
                <a:solidFill>
                  <a:schemeClr val="accent3">
                    <a:lumMod val="75000"/>
                  </a:schemeClr>
                </a:solidFill>
                <a:effectLst>
                  <a:outerShdw blurRad="38100" dist="38100" dir="2700000" algn="tl">
                    <a:srgbClr val="000000">
                      <a:alpha val="43137"/>
                    </a:srgbClr>
                  </a:outerShdw>
                </a:effectLst>
                <a:cs typeface="Arial" pitchFamily="34" charset="0"/>
              </a:rPr>
              <a:t>The two most commonly performed operations</a:t>
            </a:r>
          </a:p>
          <a:p>
            <a:pPr marL="182880" indent="-182880" eaLnBrk="1" fontAlgn="auto" hangingPunct="1">
              <a:spcAft>
                <a:spcPts val="0"/>
              </a:spcAft>
              <a:buClr>
                <a:schemeClr val="accent1">
                  <a:lumMod val="75000"/>
                </a:schemeClr>
              </a:buClr>
              <a:buFont typeface="Arial" panose="020B0604020202020204" pitchFamily="34" charset="0"/>
              <a:buNone/>
              <a:defRPr/>
            </a:pPr>
            <a:r>
              <a:rPr lang="en-US" sz="2400" b="1" dirty="0">
                <a:solidFill>
                  <a:schemeClr val="accent3">
                    <a:lumMod val="75000"/>
                  </a:schemeClr>
                </a:solidFill>
                <a:effectLst>
                  <a:outerShdw blurRad="38100" dist="38100" dir="2700000" algn="tl">
                    <a:srgbClr val="000000">
                      <a:alpha val="43137"/>
                    </a:srgbClr>
                  </a:outerShdw>
                </a:effectLst>
                <a:cs typeface="Arial" pitchFamily="34" charset="0"/>
              </a:rPr>
              <a:t>for cervical disc </a:t>
            </a:r>
            <a:r>
              <a:rPr lang="en-US" sz="2400" b="1" dirty="0" err="1">
                <a:solidFill>
                  <a:schemeClr val="accent3">
                    <a:lumMod val="75000"/>
                  </a:schemeClr>
                </a:solidFill>
                <a:effectLst>
                  <a:outerShdw blurRad="38100" dist="38100" dir="2700000" algn="tl">
                    <a:srgbClr val="000000">
                      <a:alpha val="43137"/>
                    </a:srgbClr>
                  </a:outerShdw>
                </a:effectLst>
                <a:cs typeface="Arial" pitchFamily="34" charset="0"/>
              </a:rPr>
              <a:t>prolapse</a:t>
            </a:r>
            <a:r>
              <a:rPr lang="en-US" sz="2400" b="1" dirty="0">
                <a:solidFill>
                  <a:schemeClr val="accent3">
                    <a:lumMod val="75000"/>
                  </a:schemeClr>
                </a:solidFill>
                <a:effectLst>
                  <a:outerShdw blurRad="38100" dist="38100" dir="2700000" algn="tl">
                    <a:srgbClr val="000000">
                      <a:alpha val="43137"/>
                    </a:srgbClr>
                  </a:outerShdw>
                </a:effectLst>
                <a:cs typeface="Arial" pitchFamily="34" charset="0"/>
              </a:rPr>
              <a:t> are:</a:t>
            </a:r>
          </a:p>
          <a:p>
            <a:pPr marL="731520" lvl="1" indent="-233363" eaLnBrk="1" fontAlgn="auto" hangingPunct="1">
              <a:spcAft>
                <a:spcPts val="0"/>
              </a:spcAft>
              <a:buClr>
                <a:schemeClr val="accent1">
                  <a:lumMod val="75000"/>
                </a:schemeClr>
              </a:buClr>
              <a:buFont typeface="Arial" panose="020B0604020202020204" pitchFamily="34" charset="0"/>
              <a:buAutoNum type="arabicParenR"/>
              <a:defRPr/>
            </a:pPr>
            <a:r>
              <a:rPr lang="en-US" sz="2200" b="1" dirty="0">
                <a:cs typeface="Arial" pitchFamily="34" charset="0"/>
              </a:rPr>
              <a:t>Cervical foraminotomy with excision of the disc prolapse.</a:t>
            </a:r>
          </a:p>
          <a:p>
            <a:pPr marL="731520" lvl="1" indent="-233363" eaLnBrk="1" fontAlgn="auto" hangingPunct="1">
              <a:spcAft>
                <a:spcPts val="0"/>
              </a:spcAft>
              <a:buClr>
                <a:schemeClr val="accent1">
                  <a:lumMod val="75000"/>
                </a:schemeClr>
              </a:buClr>
              <a:buFont typeface="Arial" panose="020B0604020202020204" pitchFamily="34" charset="0"/>
              <a:buAutoNum type="arabicParenR"/>
              <a:defRPr/>
            </a:pPr>
            <a:r>
              <a:rPr lang="en-US" sz="2200" b="1" dirty="0">
                <a:cs typeface="Arial" pitchFamily="34" charset="0"/>
              </a:rPr>
              <a:t>Anterior cervical discectomy, with subsequent fusion.</a:t>
            </a:r>
          </a:p>
        </p:txBody>
      </p:sp>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06BFFA06-4667-4602-A3E5-78FD276EF035}" type="slidenum">
              <a:rPr lang="ar-SA" altLang="en-US">
                <a:solidFill>
                  <a:srgbClr val="898989"/>
                </a:solidFill>
              </a:rPr>
              <a:pPr/>
              <a:t>20</a:t>
            </a:fld>
            <a:endParaRPr lang="ar-JO" altLang="en-US">
              <a:solidFill>
                <a:srgbClr val="898989"/>
              </a:solidFill>
            </a:endParaRPr>
          </a:p>
        </p:txBody>
      </p:sp>
      <p:pic>
        <p:nvPicPr>
          <p:cNvPr id="3994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4097338"/>
            <a:ext cx="4613275" cy="259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27588" y="4365625"/>
            <a:ext cx="4135437"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2484438" y="1341438"/>
            <a:ext cx="5832475" cy="1143000"/>
          </a:xfrm>
          <a:solidFill>
            <a:schemeClr val="accent2">
              <a:lumMod val="20000"/>
              <a:lumOff val="80000"/>
            </a:schemeClr>
          </a:solidFill>
          <a:ln w="76200">
            <a:solidFill>
              <a:schemeClr val="accent3">
                <a:lumMod val="50000"/>
              </a:schemeClr>
            </a:solidFill>
          </a:ln>
        </p:spPr>
        <p:txBody>
          <a:bodyPr/>
          <a:lstStyle/>
          <a:p>
            <a:pPr eaLnBrk="1" fontAlgn="auto" hangingPunct="1">
              <a:spcAft>
                <a:spcPts val="0"/>
              </a:spcAft>
              <a:defRPr/>
            </a:pPr>
            <a:r>
              <a:rPr lang="en-US" altLang="ar-JO" b="1" dirty="0">
                <a:solidFill>
                  <a:schemeClr val="accent3">
                    <a:lumMod val="50000"/>
                  </a:schemeClr>
                </a:solidFill>
              </a:rPr>
              <a:t>Cervical Spondylosis</a:t>
            </a:r>
            <a:endParaRPr lang="en-US" altLang="ar-JO" dirty="0">
              <a:solidFill>
                <a:schemeClr val="accent3">
                  <a:lumMod val="50000"/>
                </a:schemeClr>
              </a:solidFill>
            </a:endParaRPr>
          </a:p>
        </p:txBody>
      </p:sp>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33F5CEDF-E7D9-47DC-A639-2CE6B616D56F}" type="slidenum">
              <a:rPr lang="ar-SA" altLang="en-US">
                <a:solidFill>
                  <a:srgbClr val="898989"/>
                </a:solidFill>
              </a:rPr>
              <a:pPr/>
              <a:t>21</a:t>
            </a:fld>
            <a:endParaRPr lang="ar-JO" altLang="en-US">
              <a:solidFill>
                <a:srgbClr val="898989"/>
              </a:solidFill>
            </a:endParaRPr>
          </a:p>
        </p:txBody>
      </p:sp>
      <p:pic>
        <p:nvPicPr>
          <p:cNvPr id="4096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7088" y="2873375"/>
            <a:ext cx="2247900"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3708400" y="2997200"/>
            <a:ext cx="4984750" cy="2678113"/>
          </a:xfrm>
          <a:prstGeom prst="rect">
            <a:avLst/>
          </a:prstGeom>
        </p:spPr>
        <p:txBody>
          <a:bodyPr>
            <a:spAutoFit/>
          </a:bodyPr>
          <a:lstStyle/>
          <a:p>
            <a:pPr>
              <a:defRPr/>
            </a:pPr>
            <a:r>
              <a:rPr lang="en-US" sz="2400" dirty="0">
                <a:solidFill>
                  <a:schemeClr val="accent4">
                    <a:lumMod val="75000"/>
                  </a:schemeClr>
                </a:solidFill>
              </a:rPr>
              <a:t>Cervical spondylosis is a degenerative arthritic process involving the cervical spine and affecting the intervertebral disc, facet joints and vertebral bodies.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عنوان 1"/>
          <p:cNvSpPr>
            <a:spLocks noGrp="1"/>
          </p:cNvSpPr>
          <p:nvPr>
            <p:ph type="title"/>
          </p:nvPr>
        </p:nvSpPr>
        <p:spPr>
          <a:xfrm>
            <a:off x="1908175" y="404813"/>
            <a:ext cx="6662738" cy="1143000"/>
          </a:xfrm>
          <a:solidFill>
            <a:schemeClr val="accent2">
              <a:lumMod val="20000"/>
              <a:lumOff val="80000"/>
            </a:schemeClr>
          </a:solidFill>
          <a:ln w="76200">
            <a:solidFill>
              <a:schemeClr val="accent3">
                <a:lumMod val="50000"/>
              </a:schemeClr>
            </a:solidFill>
          </a:ln>
        </p:spPr>
        <p:txBody>
          <a:bodyPr/>
          <a:lstStyle/>
          <a:p>
            <a:pPr eaLnBrk="1" fontAlgn="auto" hangingPunct="1">
              <a:spcAft>
                <a:spcPts val="0"/>
              </a:spcAft>
              <a:defRPr/>
            </a:pPr>
            <a:r>
              <a:rPr lang="en-US" altLang="ar-JO" b="1" dirty="0">
                <a:solidFill>
                  <a:schemeClr val="accent3">
                    <a:lumMod val="50000"/>
                  </a:schemeClr>
                </a:solidFill>
              </a:rPr>
              <a:t>Pathologic Changes</a:t>
            </a:r>
            <a:endParaRPr lang="ar-JO" altLang="ar-JO" dirty="0">
              <a:solidFill>
                <a:schemeClr val="accent3">
                  <a:lumMod val="50000"/>
                </a:schemeClr>
              </a:solidFill>
            </a:endParaRPr>
          </a:p>
        </p:txBody>
      </p:sp>
      <p:sp>
        <p:nvSpPr>
          <p:cNvPr id="38915" name="عنصر نائب للمحتوى 2"/>
          <p:cNvSpPr>
            <a:spLocks noGrp="1"/>
          </p:cNvSpPr>
          <p:nvPr>
            <p:ph idx="1"/>
          </p:nvPr>
        </p:nvSpPr>
        <p:spPr>
          <a:xfrm>
            <a:off x="425450" y="1700213"/>
            <a:ext cx="8686800" cy="4681537"/>
          </a:xfrm>
        </p:spPr>
        <p:txBody>
          <a:bodyPr rtlCol="0">
            <a:normAutofit/>
          </a:bodyPr>
          <a:lstStyle/>
          <a:p>
            <a:pPr marL="182880" indent="-182880" eaLnBrk="1" fontAlgn="auto" hangingPunct="1">
              <a:spcAft>
                <a:spcPts val="0"/>
              </a:spcAft>
              <a:buClr>
                <a:schemeClr val="accent1">
                  <a:lumMod val="75000"/>
                </a:schemeClr>
              </a:buClr>
              <a:defRPr/>
            </a:pPr>
            <a:r>
              <a:rPr lang="en-US" altLang="ar-JO" sz="2400" b="1" dirty="0">
                <a:solidFill>
                  <a:srgbClr val="000000"/>
                </a:solidFill>
              </a:rPr>
              <a:t>The degenerative process occurs in most cases largely as a result of the </a:t>
            </a:r>
            <a:r>
              <a:rPr lang="en-US" altLang="ar-JO" sz="2400" b="1" dirty="0">
                <a:solidFill>
                  <a:schemeClr val="accent3">
                    <a:lumMod val="75000"/>
                  </a:schemeClr>
                </a:solidFill>
                <a:effectLst>
                  <a:outerShdw blurRad="38100" dist="38100" dir="2700000" algn="tl">
                    <a:srgbClr val="000000">
                      <a:alpha val="43137"/>
                    </a:srgbClr>
                  </a:outerShdw>
                </a:effectLst>
              </a:rPr>
              <a:t>inevitable stresses and traumas </a:t>
            </a:r>
            <a:r>
              <a:rPr lang="en-US" altLang="ar-JO" sz="2400" b="1" dirty="0">
                <a:solidFill>
                  <a:srgbClr val="000000"/>
                </a:solidFill>
              </a:rPr>
              <a:t>that occur to the cervical spine as a result of the normal activities of daily living.</a:t>
            </a:r>
          </a:p>
          <a:p>
            <a:pPr marL="182880" indent="-182880" eaLnBrk="1" fontAlgn="auto" hangingPunct="1">
              <a:lnSpc>
                <a:spcPct val="80000"/>
              </a:lnSpc>
              <a:spcAft>
                <a:spcPts val="0"/>
              </a:spcAft>
              <a:buClr>
                <a:schemeClr val="accent1">
                  <a:lumMod val="75000"/>
                </a:schemeClr>
              </a:buClr>
              <a:defRPr/>
            </a:pPr>
            <a:r>
              <a:rPr lang="en-US" altLang="ar-JO" sz="2400" b="1" dirty="0">
                <a:solidFill>
                  <a:srgbClr val="000000"/>
                </a:solidFill>
              </a:rPr>
              <a:t>The </a:t>
            </a:r>
            <a:r>
              <a:rPr lang="en-US" altLang="ar-JO" sz="2400" b="1" dirty="0" err="1">
                <a:solidFill>
                  <a:srgbClr val="000000"/>
                </a:solidFill>
              </a:rPr>
              <a:t>spondylitic</a:t>
            </a:r>
            <a:r>
              <a:rPr lang="en-US" altLang="ar-JO" sz="2400" b="1" dirty="0">
                <a:solidFill>
                  <a:srgbClr val="000000"/>
                </a:solidFill>
              </a:rPr>
              <a:t> process may cause </a:t>
            </a:r>
            <a:r>
              <a:rPr lang="en-US" altLang="ar-JO" sz="2400" b="1" dirty="0">
                <a:solidFill>
                  <a:schemeClr val="accent3">
                    <a:lumMod val="75000"/>
                  </a:schemeClr>
                </a:solidFill>
                <a:effectLst>
                  <a:outerShdw blurRad="38100" dist="38100" dir="2700000" algn="tl">
                    <a:srgbClr val="000000">
                      <a:alpha val="43137"/>
                    </a:srgbClr>
                  </a:outerShdw>
                </a:effectLst>
              </a:rPr>
              <a:t>narrowing of the spinal canal </a:t>
            </a:r>
            <a:r>
              <a:rPr lang="en-US" altLang="ar-JO" sz="2400" b="1" dirty="0">
                <a:solidFill>
                  <a:srgbClr val="000000"/>
                </a:solidFill>
              </a:rPr>
              <a:t>as a result of </a:t>
            </a:r>
            <a:r>
              <a:rPr lang="en-US" altLang="ar-JO" sz="2400" b="1" dirty="0" err="1">
                <a:solidFill>
                  <a:srgbClr val="000000"/>
                </a:solidFill>
              </a:rPr>
              <a:t>osteophyte</a:t>
            </a:r>
            <a:r>
              <a:rPr lang="en-US" altLang="ar-JO" sz="2400" b="1" dirty="0">
                <a:solidFill>
                  <a:srgbClr val="000000"/>
                </a:solidFill>
              </a:rPr>
              <a:t> formation, particularly the formation of hypertrophic bony ridges at the anterior </a:t>
            </a:r>
            <a:r>
              <a:rPr lang="en-US" altLang="ar-JO" sz="2400" b="1" dirty="0" err="1">
                <a:solidFill>
                  <a:srgbClr val="000000"/>
                </a:solidFill>
              </a:rPr>
              <a:t>intervertebral</a:t>
            </a:r>
            <a:r>
              <a:rPr lang="en-US" altLang="ar-JO" sz="2400" b="1" dirty="0">
                <a:solidFill>
                  <a:srgbClr val="000000"/>
                </a:solidFill>
              </a:rPr>
              <a:t> spaces of the spinal canal and hypertrophy of the </a:t>
            </a:r>
            <a:r>
              <a:rPr lang="en-US" altLang="ar-JO" sz="2400" b="1" dirty="0" err="1">
                <a:solidFill>
                  <a:srgbClr val="000000"/>
                </a:solidFill>
              </a:rPr>
              <a:t>ligamentam</a:t>
            </a:r>
            <a:r>
              <a:rPr lang="en-US" altLang="ar-JO" sz="2400" b="1" dirty="0">
                <a:solidFill>
                  <a:srgbClr val="000000"/>
                </a:solidFill>
              </a:rPr>
              <a:t>  </a:t>
            </a:r>
            <a:r>
              <a:rPr lang="en-US" altLang="ar-JO" sz="2400" b="1" dirty="0" err="1">
                <a:solidFill>
                  <a:srgbClr val="000000"/>
                </a:solidFill>
              </a:rPr>
              <a:t>flavum</a:t>
            </a:r>
            <a:r>
              <a:rPr lang="en-US" altLang="ar-JO" sz="2400" b="1" dirty="0">
                <a:solidFill>
                  <a:srgbClr val="000000"/>
                </a:solidFill>
              </a:rPr>
              <a:t>. This may result in </a:t>
            </a:r>
            <a:r>
              <a:rPr lang="en-US" altLang="ar-JO" sz="2400" b="1" dirty="0">
                <a:solidFill>
                  <a:schemeClr val="accent3">
                    <a:lumMod val="75000"/>
                  </a:schemeClr>
                </a:solidFill>
                <a:effectLst>
                  <a:outerShdw blurRad="38100" dist="38100" dir="2700000" algn="tl">
                    <a:srgbClr val="000000">
                      <a:alpha val="43137"/>
                    </a:srgbClr>
                  </a:outerShdw>
                </a:effectLst>
              </a:rPr>
              <a:t>compression of the spinal cord. </a:t>
            </a:r>
            <a:r>
              <a:rPr lang="en-US" altLang="ar-JO" sz="2400" b="1" dirty="0">
                <a:solidFill>
                  <a:srgbClr val="000000"/>
                </a:solidFill>
              </a:rPr>
              <a:t>Such compression is maximal during hyperextension of the neck and may cause “</a:t>
            </a:r>
            <a:r>
              <a:rPr lang="en-US" altLang="ar-JO" sz="2400" b="1" dirty="0">
                <a:solidFill>
                  <a:schemeClr val="accent3">
                    <a:lumMod val="75000"/>
                  </a:schemeClr>
                </a:solidFill>
                <a:effectLst>
                  <a:outerShdw blurRad="38100" dist="38100" dir="2700000" algn="tl">
                    <a:srgbClr val="000000">
                      <a:alpha val="43137"/>
                    </a:srgbClr>
                  </a:outerShdw>
                </a:effectLst>
              </a:rPr>
              <a:t>cervical </a:t>
            </a:r>
            <a:r>
              <a:rPr lang="en-US" altLang="ar-JO" sz="2400" b="1" dirty="0" err="1">
                <a:solidFill>
                  <a:schemeClr val="accent3">
                    <a:lumMod val="75000"/>
                  </a:schemeClr>
                </a:solidFill>
                <a:effectLst>
                  <a:outerShdw blurRad="38100" dist="38100" dir="2700000" algn="tl">
                    <a:srgbClr val="000000">
                      <a:alpha val="43137"/>
                    </a:srgbClr>
                  </a:outerShdw>
                </a:effectLst>
              </a:rPr>
              <a:t>myelopathy</a:t>
            </a:r>
            <a:r>
              <a:rPr lang="en-US" altLang="ar-JO" sz="2400" b="1" dirty="0">
                <a:solidFill>
                  <a:schemeClr val="accent3">
                    <a:lumMod val="75000"/>
                  </a:schemeClr>
                </a:solidFill>
                <a:effectLst>
                  <a:outerShdw blurRad="38100" dist="38100" dir="2700000" algn="tl">
                    <a:srgbClr val="000000">
                      <a:alpha val="43137"/>
                    </a:srgbClr>
                  </a:outerShdw>
                </a:effectLst>
              </a:rPr>
              <a:t>”, </a:t>
            </a:r>
            <a:r>
              <a:rPr lang="en-US" altLang="ar-JO" sz="2400" b="1" dirty="0">
                <a:solidFill>
                  <a:srgbClr val="000000"/>
                </a:solidFill>
              </a:rPr>
              <a:t>here it can affect not only the arms, but the legs as well.</a:t>
            </a:r>
          </a:p>
          <a:p>
            <a:pPr marL="182880" indent="-182880" eaLnBrk="1" fontAlgn="auto" hangingPunct="1">
              <a:lnSpc>
                <a:spcPct val="80000"/>
              </a:lnSpc>
              <a:spcAft>
                <a:spcPts val="0"/>
              </a:spcAft>
              <a:buClr>
                <a:schemeClr val="accent1">
                  <a:lumMod val="75000"/>
                </a:schemeClr>
              </a:buClr>
              <a:defRPr/>
            </a:pPr>
            <a:endParaRPr lang="ar-JO" altLang="ar-JO" sz="2400" b="1" dirty="0">
              <a:solidFill>
                <a:srgbClr val="000000"/>
              </a:solidFill>
            </a:endParaRPr>
          </a:p>
          <a:p>
            <a:pPr marL="182880" indent="-182880" eaLnBrk="1" fontAlgn="auto" hangingPunct="1">
              <a:spcAft>
                <a:spcPts val="0"/>
              </a:spcAft>
              <a:buClr>
                <a:schemeClr val="accent1">
                  <a:lumMod val="75000"/>
                </a:schemeClr>
              </a:buClr>
              <a:defRPr/>
            </a:pPr>
            <a:endParaRPr lang="en-US" altLang="ar-JO" sz="2400" b="1" dirty="0">
              <a:solidFill>
                <a:srgbClr val="000000"/>
              </a:solidFill>
            </a:endParaRPr>
          </a:p>
          <a:p>
            <a:pPr marL="182880" indent="-182880" eaLnBrk="1" fontAlgn="auto" hangingPunct="1">
              <a:spcAft>
                <a:spcPts val="0"/>
              </a:spcAft>
              <a:buClr>
                <a:schemeClr val="accent1">
                  <a:lumMod val="75000"/>
                </a:schemeClr>
              </a:buClr>
              <a:defRPr/>
            </a:pPr>
            <a:endParaRPr lang="en-US" altLang="ar-JO" sz="2400" b="1" dirty="0">
              <a:solidFill>
                <a:srgbClr val="000000"/>
              </a:solidFill>
            </a:endParaRPr>
          </a:p>
        </p:txBody>
      </p:sp>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endParaRPr lang="ar-JO" altLang="en-US" dirty="0">
              <a:solidFill>
                <a:srgbClr val="898989"/>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713" y="274638"/>
            <a:ext cx="5688012" cy="1143000"/>
          </a:xfrm>
          <a:solidFill>
            <a:schemeClr val="accent2">
              <a:lumMod val="20000"/>
              <a:lumOff val="80000"/>
            </a:schemeClr>
          </a:solidFill>
          <a:ln w="76200">
            <a:solidFill>
              <a:schemeClr val="accent3">
                <a:lumMod val="50000"/>
              </a:schemeClr>
            </a:solidFill>
          </a:ln>
        </p:spPr>
        <p:txBody>
          <a:bodyPr/>
          <a:lstStyle/>
          <a:p>
            <a:pPr eaLnBrk="1" fontAlgn="auto" hangingPunct="1">
              <a:spcAft>
                <a:spcPts val="0"/>
              </a:spcAft>
              <a:defRPr/>
            </a:pPr>
            <a:r>
              <a:rPr lang="en-US" altLang="ar-JO" b="1" dirty="0">
                <a:solidFill>
                  <a:schemeClr val="accent3">
                    <a:lumMod val="50000"/>
                  </a:schemeClr>
                </a:solidFill>
              </a:rPr>
              <a:t>Risk Factors</a:t>
            </a:r>
            <a:endParaRPr lang="ar-JO" dirty="0">
              <a:solidFill>
                <a:schemeClr val="accent3">
                  <a:lumMod val="50000"/>
                </a:schemeClr>
              </a:solidFill>
            </a:endParaRPr>
          </a:p>
        </p:txBody>
      </p:sp>
      <p:sp>
        <p:nvSpPr>
          <p:cNvPr id="40962" name="Content Placeholder 2"/>
          <p:cNvSpPr>
            <a:spLocks noGrp="1"/>
          </p:cNvSpPr>
          <p:nvPr>
            <p:ph idx="1"/>
          </p:nvPr>
        </p:nvSpPr>
        <p:spPr>
          <a:xfrm>
            <a:off x="684213" y="1700213"/>
            <a:ext cx="8074025" cy="3629025"/>
          </a:xfrm>
        </p:spPr>
        <p:txBody>
          <a:bodyPr rtlCol="0">
            <a:normAutofit/>
          </a:bodyPr>
          <a:lstStyle/>
          <a:p>
            <a:pPr marL="182880" indent="-182880" eaLnBrk="1" fontAlgn="auto" hangingPunct="1">
              <a:spcAft>
                <a:spcPts val="0"/>
              </a:spcAft>
              <a:buClr>
                <a:srgbClr val="BEAE98"/>
              </a:buClr>
              <a:buFont typeface="Arial" panose="020B0604020202020204" pitchFamily="34" charset="0"/>
              <a:buNone/>
              <a:defRPr/>
            </a:pPr>
            <a:r>
              <a:rPr lang="en-US" altLang="ar-JO" sz="2800" b="1" dirty="0">
                <a:solidFill>
                  <a:schemeClr val="accent3">
                    <a:lumMod val="75000"/>
                  </a:schemeClr>
                </a:solidFill>
                <a:effectLst>
                  <a:outerShdw blurRad="38100" dist="38100" dir="2700000" algn="tl">
                    <a:srgbClr val="000000">
                      <a:alpha val="43137"/>
                    </a:srgbClr>
                  </a:outerShdw>
                </a:effectLst>
              </a:rPr>
              <a:t>Major: </a:t>
            </a:r>
            <a:r>
              <a:rPr lang="en-US" altLang="ar-JO" sz="2400" b="1" dirty="0"/>
              <a:t>Aging, By age 60, most women and men show signs of cervical spondylosis on x-ray without symptoms. </a:t>
            </a:r>
          </a:p>
          <a:p>
            <a:pPr marL="182880" indent="-182880" eaLnBrk="1" fontAlgn="auto" hangingPunct="1">
              <a:spcAft>
                <a:spcPts val="0"/>
              </a:spcAft>
              <a:buClr>
                <a:srgbClr val="BEAE98"/>
              </a:buClr>
              <a:defRPr/>
            </a:pPr>
            <a:endParaRPr lang="en-US" altLang="ar-JO" sz="2400" b="1" dirty="0"/>
          </a:p>
          <a:p>
            <a:pPr marL="182880" indent="-182880" eaLnBrk="1" fontAlgn="auto" hangingPunct="1">
              <a:spcAft>
                <a:spcPts val="0"/>
              </a:spcAft>
              <a:buClr>
                <a:srgbClr val="BEAE98"/>
              </a:buClr>
              <a:defRPr/>
            </a:pPr>
            <a:r>
              <a:rPr lang="en-US" altLang="ar-JO" sz="2400" b="1" dirty="0">
                <a:solidFill>
                  <a:schemeClr val="accent3">
                    <a:lumMod val="75000"/>
                  </a:schemeClr>
                </a:solidFill>
                <a:effectLst>
                  <a:outerShdw blurRad="38100" dist="38100" dir="2700000" algn="tl">
                    <a:srgbClr val="000000">
                      <a:alpha val="43137"/>
                    </a:srgbClr>
                  </a:outerShdw>
                </a:effectLst>
              </a:rPr>
              <a:t>Other factors:</a:t>
            </a:r>
          </a:p>
          <a:p>
            <a:pPr marL="182880" indent="-182880" eaLnBrk="1" fontAlgn="auto" hangingPunct="1">
              <a:spcAft>
                <a:spcPts val="0"/>
              </a:spcAft>
              <a:buClr>
                <a:srgbClr val="BEAE98"/>
              </a:buClr>
              <a:buFont typeface="Wingdings" panose="05000000000000000000" pitchFamily="2" charset="2"/>
              <a:buChar char="ü"/>
              <a:defRPr/>
            </a:pPr>
            <a:r>
              <a:rPr lang="en-US" altLang="ar-JO" sz="2400" b="1" dirty="0"/>
              <a:t>Past neck injury (often several years ago).</a:t>
            </a:r>
          </a:p>
          <a:p>
            <a:pPr marL="182880" indent="-182880" eaLnBrk="1" fontAlgn="auto" hangingPunct="1">
              <a:spcAft>
                <a:spcPts val="0"/>
              </a:spcAft>
              <a:buClr>
                <a:srgbClr val="BEAE98"/>
              </a:buClr>
              <a:buFont typeface="Wingdings" panose="05000000000000000000" pitchFamily="2" charset="2"/>
              <a:buChar char="ü"/>
              <a:defRPr/>
            </a:pPr>
            <a:r>
              <a:rPr lang="en-US" altLang="ar-JO" sz="2400" b="1" dirty="0"/>
              <a:t>Severe arthritis.</a:t>
            </a:r>
          </a:p>
          <a:p>
            <a:pPr marL="182880" indent="-182880" eaLnBrk="1" fontAlgn="auto" hangingPunct="1">
              <a:spcAft>
                <a:spcPts val="0"/>
              </a:spcAft>
              <a:buClr>
                <a:srgbClr val="BEAE98"/>
              </a:buClr>
              <a:buFont typeface="Wingdings" panose="05000000000000000000" pitchFamily="2" charset="2"/>
              <a:buChar char="ü"/>
              <a:defRPr/>
            </a:pPr>
            <a:r>
              <a:rPr lang="en-US" altLang="ar-JO" sz="2400" b="1" dirty="0"/>
              <a:t>Past spine surgery.</a:t>
            </a:r>
            <a:endParaRPr lang="ar-JO" altLang="ar-JO" sz="2400" b="1" dirty="0"/>
          </a:p>
          <a:p>
            <a:pPr marL="182880" indent="-182880" algn="ctr" eaLnBrk="1" fontAlgn="auto" hangingPunct="1">
              <a:spcAft>
                <a:spcPts val="0"/>
              </a:spcAft>
              <a:buClr>
                <a:srgbClr val="BEAE98"/>
              </a:buClr>
              <a:buFontTx/>
              <a:buChar char="•"/>
              <a:defRPr/>
            </a:pPr>
            <a:endParaRPr lang="en-US" altLang="ar-JO" sz="2400" b="1" dirty="0"/>
          </a:p>
        </p:txBody>
      </p:sp>
      <p:sp>
        <p:nvSpPr>
          <p:cNvPr id="39940" name="Slide Number Placeholder 2"/>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defRPr>
                <a:solidFill>
                  <a:schemeClr val="tx1"/>
                </a:solidFill>
                <a:latin typeface="Arial Black" panose="020B0A04020102020204" pitchFamily="34" charset="0"/>
                <a:cs typeface="Arial" panose="020B0604020202020204" pitchFamily="34" charset="0"/>
              </a:defRPr>
            </a:lvl1pPr>
            <a:lvl2pPr marL="742950" indent="-285750">
              <a:defRPr>
                <a:solidFill>
                  <a:schemeClr val="tx1"/>
                </a:solidFill>
                <a:latin typeface="Arial Black" panose="020B0A04020102020204" pitchFamily="34" charset="0"/>
                <a:cs typeface="Arial" panose="020B0604020202020204" pitchFamily="34" charset="0"/>
              </a:defRPr>
            </a:lvl2pPr>
            <a:lvl3pPr marL="1143000" indent="-228600">
              <a:defRPr>
                <a:solidFill>
                  <a:schemeClr val="tx1"/>
                </a:solidFill>
                <a:latin typeface="Arial Black" panose="020B0A04020102020204" pitchFamily="34" charset="0"/>
                <a:cs typeface="Arial" panose="020B0604020202020204" pitchFamily="34" charset="0"/>
              </a:defRPr>
            </a:lvl3pPr>
            <a:lvl4pPr marL="1600200" indent="-228600">
              <a:defRPr>
                <a:solidFill>
                  <a:schemeClr val="tx1"/>
                </a:solidFill>
                <a:latin typeface="Arial Black" panose="020B0A04020102020204" pitchFamily="34" charset="0"/>
                <a:cs typeface="Arial" panose="020B0604020202020204" pitchFamily="34" charset="0"/>
              </a:defRPr>
            </a:lvl4pPr>
            <a:lvl5pPr marL="2057400" indent="-228600">
              <a:defRPr>
                <a:solidFill>
                  <a:schemeClr val="tx1"/>
                </a:solidFill>
                <a:latin typeface="Arial Black" panose="020B0A04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9pPr>
          </a:lstStyle>
          <a:p>
            <a:pPr>
              <a:defRPr/>
            </a:pPr>
            <a:endParaRPr lang="ar-JO" altLang="ar-JO" spc="-70" dirty="0">
              <a:solidFill>
                <a:srgbClr val="898989"/>
              </a:solidFill>
              <a:latin typeface="Calibri" panose="020F0502020204030204" pitchFamily="34" charset="0"/>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908175" y="188913"/>
            <a:ext cx="5876925" cy="952500"/>
          </a:xfrm>
          <a:solidFill>
            <a:schemeClr val="accent2">
              <a:lumMod val="20000"/>
              <a:lumOff val="80000"/>
            </a:schemeClr>
          </a:solidFill>
          <a:ln w="76200">
            <a:solidFill>
              <a:schemeClr val="accent3">
                <a:lumMod val="50000"/>
              </a:schemeClr>
            </a:solidFill>
          </a:ln>
        </p:spPr>
        <p:txBody>
          <a:bodyPr rtlCol="1">
            <a:normAutofit fontScale="90000"/>
          </a:bodyPr>
          <a:lstStyle/>
          <a:p>
            <a:pPr eaLnBrk="1" fontAlgn="auto" hangingPunct="1">
              <a:spcAft>
                <a:spcPts val="0"/>
              </a:spcAft>
              <a:defRPr/>
            </a:pPr>
            <a:r>
              <a:rPr lang="en-US" sz="4000" b="1" dirty="0">
                <a:solidFill>
                  <a:schemeClr val="accent3">
                    <a:lumMod val="50000"/>
                  </a:schemeClr>
                </a:solidFill>
                <a:latin typeface="+mn-lt"/>
              </a:rPr>
              <a:t>Clinical Manifestations</a:t>
            </a:r>
            <a:endParaRPr lang="ar-JO" sz="4000" b="1" dirty="0">
              <a:solidFill>
                <a:schemeClr val="accent3">
                  <a:lumMod val="50000"/>
                </a:schemeClr>
              </a:solidFill>
              <a:latin typeface="+mn-lt"/>
            </a:endParaRPr>
          </a:p>
        </p:txBody>
      </p:sp>
      <p:sp>
        <p:nvSpPr>
          <p:cNvPr id="4" name="Rectangle 3"/>
          <p:cNvSpPr/>
          <p:nvPr/>
        </p:nvSpPr>
        <p:spPr>
          <a:xfrm>
            <a:off x="323850" y="1196975"/>
            <a:ext cx="8632825" cy="5557838"/>
          </a:xfrm>
          <a:prstGeom prst="rect">
            <a:avLst/>
          </a:prstGeom>
        </p:spPr>
        <p:txBody>
          <a:bodyPr>
            <a:spAutoFit/>
          </a:bodyPr>
          <a:lstStyle/>
          <a:p>
            <a:pPr marL="274320" indent="-274320" fontAlgn="auto">
              <a:spcBef>
                <a:spcPct val="20000"/>
              </a:spcBef>
              <a:spcAft>
                <a:spcPts val="0"/>
              </a:spcAft>
              <a:buClr>
                <a:srgbClr val="AD0101"/>
              </a:buClr>
              <a:buFont typeface="Arial" pitchFamily="34" charset="0"/>
              <a:buChar char="•"/>
              <a:defRPr/>
            </a:pPr>
            <a:r>
              <a:rPr lang="en-US" sz="2400" b="1" dirty="0">
                <a:latin typeface="+mn-lt"/>
                <a:cs typeface="MV Boli" pitchFamily="2" charset="0"/>
              </a:rPr>
              <a:t>Symptoms often develop slowly over time, but may start </a:t>
            </a:r>
            <a:r>
              <a:rPr lang="en-US" sz="2400" b="1" u="sng" dirty="0">
                <a:latin typeface="+mn-lt"/>
                <a:cs typeface="MV Boli" pitchFamily="2" charset="0"/>
              </a:rPr>
              <a:t>suddenly</a:t>
            </a:r>
            <a:r>
              <a:rPr lang="en-US" sz="2400" b="1" dirty="0">
                <a:latin typeface="+mn-lt"/>
                <a:cs typeface="MV Boli" pitchFamily="2" charset="0"/>
              </a:rPr>
              <a:t>.</a:t>
            </a:r>
          </a:p>
          <a:p>
            <a:pPr marL="274320" indent="-274320" fontAlgn="auto">
              <a:spcBef>
                <a:spcPct val="20000"/>
              </a:spcBef>
              <a:spcAft>
                <a:spcPts val="0"/>
              </a:spcAft>
              <a:buClr>
                <a:srgbClr val="AD0101"/>
              </a:buClr>
              <a:buFont typeface="Arial" pitchFamily="34" charset="0"/>
              <a:buChar char="•"/>
              <a:defRPr/>
            </a:pPr>
            <a:r>
              <a:rPr lang="en-US" sz="2400" b="1" dirty="0">
                <a:solidFill>
                  <a:schemeClr val="accent3">
                    <a:lumMod val="75000"/>
                  </a:schemeClr>
                </a:solidFill>
                <a:effectLst>
                  <a:outerShdw blurRad="38100" dist="38100" dir="2700000" algn="tl">
                    <a:srgbClr val="000000">
                      <a:alpha val="43137"/>
                    </a:srgbClr>
                  </a:outerShdw>
                </a:effectLst>
                <a:latin typeface="+mn-lt"/>
                <a:cs typeface="MV Boli" pitchFamily="2" charset="0"/>
              </a:rPr>
              <a:t>Common symptoms are:</a:t>
            </a:r>
          </a:p>
          <a:p>
            <a:pPr marL="571500" indent="-171450" fontAlgn="auto">
              <a:spcBef>
                <a:spcPct val="20000"/>
              </a:spcBef>
              <a:spcAft>
                <a:spcPts val="0"/>
              </a:spcAft>
              <a:buClr>
                <a:srgbClr val="AD0101"/>
              </a:buClr>
              <a:buFont typeface="+mj-lt"/>
              <a:buAutoNum type="arabicPeriod"/>
              <a:defRPr/>
            </a:pPr>
            <a:r>
              <a:rPr lang="en-US" sz="2400" b="1" dirty="0">
                <a:latin typeface="+mn-lt"/>
                <a:cs typeface="MV Boli" pitchFamily="2" charset="0"/>
              </a:rPr>
              <a:t>Neck pain (may radiate to the arms or shoulder).</a:t>
            </a:r>
          </a:p>
          <a:p>
            <a:pPr marL="571500" indent="-171450" fontAlgn="auto">
              <a:spcBef>
                <a:spcPct val="20000"/>
              </a:spcBef>
              <a:spcAft>
                <a:spcPts val="0"/>
              </a:spcAft>
              <a:buClr>
                <a:srgbClr val="AD0101"/>
              </a:buClr>
              <a:buFont typeface="+mj-lt"/>
              <a:buAutoNum type="arabicPeriod"/>
              <a:defRPr/>
            </a:pPr>
            <a:r>
              <a:rPr lang="en-US" sz="2400" b="1" dirty="0">
                <a:latin typeface="+mn-lt"/>
                <a:cs typeface="MV Boli" pitchFamily="2" charset="0"/>
              </a:rPr>
              <a:t>Neck stiffness that gets worse over time.</a:t>
            </a:r>
          </a:p>
          <a:p>
            <a:pPr marL="571500" indent="-171450" fontAlgn="auto">
              <a:spcBef>
                <a:spcPct val="20000"/>
              </a:spcBef>
              <a:spcAft>
                <a:spcPts val="0"/>
              </a:spcAft>
              <a:buClr>
                <a:srgbClr val="AD0101"/>
              </a:buClr>
              <a:buFont typeface="+mj-lt"/>
              <a:buAutoNum type="arabicPeriod"/>
              <a:defRPr/>
            </a:pPr>
            <a:r>
              <a:rPr lang="en-US" sz="2400" b="1" dirty="0">
                <a:latin typeface="+mn-lt"/>
                <a:cs typeface="MV Boli" pitchFamily="2" charset="0"/>
              </a:rPr>
              <a:t>Loss of sensation or abnormal sensations in the shoulders, arms, or (rarely) legs.</a:t>
            </a:r>
          </a:p>
          <a:p>
            <a:pPr marL="571500" indent="-171450" fontAlgn="auto">
              <a:spcBef>
                <a:spcPct val="20000"/>
              </a:spcBef>
              <a:spcAft>
                <a:spcPts val="0"/>
              </a:spcAft>
              <a:buClr>
                <a:srgbClr val="AD0101"/>
              </a:buClr>
              <a:buFont typeface="+mj-lt"/>
              <a:buAutoNum type="arabicPeriod"/>
              <a:defRPr/>
            </a:pPr>
            <a:r>
              <a:rPr lang="en-US" sz="2400" b="1" dirty="0">
                <a:latin typeface="+mn-lt"/>
                <a:cs typeface="MV Boli" pitchFamily="2" charset="0"/>
              </a:rPr>
              <a:t>Weakness of the arms or (rarely) legs.</a:t>
            </a:r>
          </a:p>
          <a:p>
            <a:pPr marL="571500" indent="-171450" fontAlgn="auto">
              <a:spcBef>
                <a:spcPct val="20000"/>
              </a:spcBef>
              <a:spcAft>
                <a:spcPts val="0"/>
              </a:spcAft>
              <a:buClr>
                <a:srgbClr val="AD0101"/>
              </a:buClr>
              <a:buFont typeface="+mj-lt"/>
              <a:buAutoNum type="arabicPeriod"/>
              <a:defRPr/>
            </a:pPr>
            <a:r>
              <a:rPr lang="en-US" sz="2400" b="1" dirty="0">
                <a:latin typeface="+mn-lt"/>
                <a:cs typeface="MV Boli" pitchFamily="2" charset="0"/>
              </a:rPr>
              <a:t>Headaches, particularly in the back of the head.</a:t>
            </a:r>
          </a:p>
          <a:p>
            <a:pPr marL="274320" indent="-274320" fontAlgn="auto">
              <a:spcBef>
                <a:spcPct val="20000"/>
              </a:spcBef>
              <a:spcAft>
                <a:spcPts val="0"/>
              </a:spcAft>
              <a:buClr>
                <a:srgbClr val="AD0101"/>
              </a:buClr>
              <a:buFont typeface="Arial" pitchFamily="34" charset="0"/>
              <a:buChar char="•"/>
              <a:defRPr/>
            </a:pPr>
            <a:r>
              <a:rPr lang="en-US" sz="2400" b="1" dirty="0">
                <a:solidFill>
                  <a:schemeClr val="accent3">
                    <a:lumMod val="75000"/>
                  </a:schemeClr>
                </a:solidFill>
                <a:effectLst>
                  <a:outerShdw blurRad="38100" dist="38100" dir="2700000" algn="tl">
                    <a:srgbClr val="000000">
                      <a:alpha val="43137"/>
                    </a:srgbClr>
                  </a:outerShdw>
                </a:effectLst>
                <a:latin typeface="+mn-lt"/>
                <a:cs typeface="MV Boli" pitchFamily="2" charset="0"/>
              </a:rPr>
              <a:t>Less common symptoms are:</a:t>
            </a:r>
          </a:p>
          <a:p>
            <a:pPr marL="571500" indent="-171450" fontAlgn="auto">
              <a:spcBef>
                <a:spcPct val="20000"/>
              </a:spcBef>
              <a:spcAft>
                <a:spcPts val="0"/>
              </a:spcAft>
              <a:buClr>
                <a:srgbClr val="AD0101"/>
              </a:buClr>
              <a:buFont typeface="+mj-lt"/>
              <a:buAutoNum type="arabicPeriod"/>
              <a:defRPr/>
            </a:pPr>
            <a:r>
              <a:rPr lang="en-US" sz="2400" b="1" dirty="0">
                <a:latin typeface="+mn-lt"/>
                <a:cs typeface="MV Boli" pitchFamily="2" charset="0"/>
              </a:rPr>
              <a:t>Loss of balance</a:t>
            </a:r>
          </a:p>
          <a:p>
            <a:pPr marL="571500" indent="-171450" fontAlgn="auto">
              <a:spcBef>
                <a:spcPct val="20000"/>
              </a:spcBef>
              <a:spcAft>
                <a:spcPts val="0"/>
              </a:spcAft>
              <a:buClr>
                <a:srgbClr val="AD0101"/>
              </a:buClr>
              <a:buFont typeface="+mj-lt"/>
              <a:buAutoNum type="arabicPeriod"/>
              <a:defRPr/>
            </a:pPr>
            <a:r>
              <a:rPr lang="en-US" sz="2400" b="1" dirty="0">
                <a:latin typeface="+mn-lt"/>
                <a:cs typeface="MV Boli" pitchFamily="2" charset="0"/>
              </a:rPr>
              <a:t>Loss of control over the bladder or bowels (if spinal cord is compressed).</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عنصر نائب للمحتوى 2"/>
          <p:cNvSpPr>
            <a:spLocks noGrp="1"/>
          </p:cNvSpPr>
          <p:nvPr>
            <p:ph idx="1"/>
          </p:nvPr>
        </p:nvSpPr>
        <p:spPr>
          <a:xfrm>
            <a:off x="285750" y="476250"/>
            <a:ext cx="8643938" cy="6167438"/>
          </a:xfrm>
        </p:spPr>
        <p:txBody>
          <a:bodyPr rtlCol="1">
            <a:normAutofit/>
          </a:bodyPr>
          <a:lstStyle/>
          <a:p>
            <a:pPr marL="274320" indent="-274320" eaLnBrk="1" fontAlgn="auto" hangingPunct="1">
              <a:spcAft>
                <a:spcPts val="0"/>
              </a:spcAft>
              <a:buClr>
                <a:schemeClr val="accent3"/>
              </a:buClr>
              <a:buFont typeface="Wingdings 2"/>
              <a:buChar char=""/>
              <a:defRPr/>
            </a:pPr>
            <a:r>
              <a:rPr lang="en-US" sz="2400" b="1" dirty="0">
                <a:solidFill>
                  <a:srgbClr val="000000"/>
                </a:solidFill>
                <a:cs typeface="Arial" pitchFamily="34" charset="0"/>
              </a:rPr>
              <a:t>The clinical features are  </a:t>
            </a:r>
            <a:r>
              <a:rPr lang="en-US" sz="2400" b="1" dirty="0">
                <a:solidFill>
                  <a:schemeClr val="accent3">
                    <a:lumMod val="75000"/>
                  </a:schemeClr>
                </a:solidFill>
                <a:effectLst>
                  <a:outerShdw blurRad="38100" dist="38100" dir="2700000" algn="tl">
                    <a:srgbClr val="000000">
                      <a:alpha val="43137"/>
                    </a:srgbClr>
                  </a:outerShdw>
                </a:effectLst>
                <a:cs typeface="Arial" pitchFamily="34" charset="0"/>
              </a:rPr>
              <a:t>similar to the neuralgia </a:t>
            </a:r>
            <a:r>
              <a:rPr lang="en-US" sz="2400" b="1" dirty="0">
                <a:solidFill>
                  <a:srgbClr val="000000"/>
                </a:solidFill>
                <a:cs typeface="Arial" pitchFamily="34" charset="0"/>
              </a:rPr>
              <a:t>caused by an acute soft disc prolapse, in that the pain radiates diffusely into the </a:t>
            </a:r>
            <a:r>
              <a:rPr lang="en-US" sz="2400" b="1" dirty="0" err="1">
                <a:solidFill>
                  <a:srgbClr val="000000"/>
                </a:solidFill>
                <a:cs typeface="Arial" pitchFamily="34" charset="0"/>
              </a:rPr>
              <a:t>periscapular</a:t>
            </a:r>
            <a:r>
              <a:rPr lang="en-US" sz="2400" b="1" dirty="0">
                <a:solidFill>
                  <a:srgbClr val="000000"/>
                </a:solidFill>
                <a:cs typeface="Arial" pitchFamily="34" charset="0"/>
              </a:rPr>
              <a:t> area and shoulder, numbness and tingling in the appropriate dermatome distribution, and weakness of the arm are present also.</a:t>
            </a:r>
          </a:p>
          <a:p>
            <a:pPr marL="274320" indent="-274320" eaLnBrk="1" fontAlgn="auto" hangingPunct="1">
              <a:spcAft>
                <a:spcPts val="0"/>
              </a:spcAft>
              <a:buClr>
                <a:schemeClr val="accent3"/>
              </a:buClr>
              <a:buFont typeface="Wingdings 2"/>
              <a:buChar char=""/>
              <a:defRPr/>
            </a:pPr>
            <a:r>
              <a:rPr lang="en-US" sz="2400" b="1" dirty="0">
                <a:solidFill>
                  <a:srgbClr val="000000"/>
                </a:solidFill>
                <a:cs typeface="Arial" pitchFamily="34" charset="0"/>
              </a:rPr>
              <a:t> Although the clinical features may be almost indistinguishable from those due to an acute soft disc prolapse, </a:t>
            </a:r>
            <a:r>
              <a:rPr lang="en-US" sz="2400" b="1" dirty="0">
                <a:solidFill>
                  <a:schemeClr val="accent3">
                    <a:lumMod val="75000"/>
                  </a:schemeClr>
                </a:solidFill>
                <a:effectLst>
                  <a:outerShdw blurRad="38100" dist="38100" dir="2700000" algn="tl">
                    <a:srgbClr val="000000">
                      <a:alpha val="43137"/>
                    </a:srgbClr>
                  </a:outerShdw>
                </a:effectLst>
                <a:cs typeface="Arial" pitchFamily="34" charset="0"/>
              </a:rPr>
              <a:t>the process is usually not as acute and the patient often has a history of intermittent or chronic pain.</a:t>
            </a:r>
          </a:p>
          <a:p>
            <a:pPr marL="274320" indent="-274320" eaLnBrk="1" fontAlgn="auto" hangingPunct="1">
              <a:spcAft>
                <a:spcPts val="0"/>
              </a:spcAft>
              <a:buClr>
                <a:schemeClr val="accent3"/>
              </a:buClr>
              <a:buFont typeface="Wingdings 2"/>
              <a:buChar char=""/>
              <a:defRPr/>
            </a:pPr>
            <a:r>
              <a:rPr lang="en-US" sz="2400" b="1" dirty="0">
                <a:solidFill>
                  <a:srgbClr val="000000"/>
                </a:solidFill>
                <a:cs typeface="Arial" pitchFamily="34" charset="0"/>
              </a:rPr>
              <a:t> Wasting of a muscle group in the appropriate nerve root distribution is </a:t>
            </a:r>
            <a:r>
              <a:rPr lang="en-US" sz="2400" b="1" dirty="0">
                <a:solidFill>
                  <a:schemeClr val="accent3">
                    <a:lumMod val="75000"/>
                  </a:schemeClr>
                </a:solidFill>
                <a:effectLst>
                  <a:outerShdw blurRad="38100" dist="38100" dir="2700000" algn="tl">
                    <a:srgbClr val="000000">
                      <a:alpha val="43137"/>
                    </a:srgbClr>
                  </a:outerShdw>
                </a:effectLst>
                <a:cs typeface="Arial" pitchFamily="34" charset="0"/>
              </a:rPr>
              <a:t>more common </a:t>
            </a:r>
            <a:r>
              <a:rPr lang="en-US" sz="2400" b="1" dirty="0">
                <a:solidFill>
                  <a:srgbClr val="000000"/>
                </a:solidFill>
                <a:cs typeface="Arial" pitchFamily="34" charset="0"/>
              </a:rPr>
              <a:t>because of the longer history, but the examination findings will otherwise be similar to those seen with an acute soft disc protrusion.</a:t>
            </a:r>
            <a:endParaRPr lang="ar-JO" sz="2400" b="1" dirty="0">
              <a:solidFill>
                <a:srgbClr val="000000"/>
              </a:solidFill>
            </a:endParaRPr>
          </a:p>
          <a:p>
            <a:pPr marL="274320" indent="-274320" eaLnBrk="1" fontAlgn="auto" hangingPunct="1">
              <a:spcAft>
                <a:spcPts val="0"/>
              </a:spcAft>
              <a:buClr>
                <a:schemeClr val="accent3"/>
              </a:buClr>
              <a:buFont typeface="Wingdings 2"/>
              <a:buChar char=""/>
              <a:defRPr/>
            </a:pPr>
            <a:endParaRPr lang="ar-JO" sz="2400" b="1" dirty="0">
              <a:solidFill>
                <a:srgbClr val="000000"/>
              </a:solidFill>
            </a:endParaRPr>
          </a:p>
        </p:txBody>
      </p:sp>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0EDD4785-5F8F-4612-8192-B8BFEF7D3556}" type="slidenum">
              <a:rPr lang="ar-SA" altLang="en-US">
                <a:solidFill>
                  <a:srgbClr val="898989"/>
                </a:solidFill>
              </a:rPr>
              <a:pPr/>
              <a:t>25</a:t>
            </a:fld>
            <a:endParaRPr lang="ar-JO" altLang="en-US">
              <a:solidFill>
                <a:srgbClr val="898989"/>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endParaRPr lang="en-US" dirty="0"/>
          </a:p>
        </p:txBody>
      </p:sp>
      <p:pic>
        <p:nvPicPr>
          <p:cNvPr id="48131"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12775" y="0"/>
            <a:ext cx="5029200" cy="6892925"/>
          </a:xfrm>
        </p:spPr>
      </p:pic>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D7CE0046-E1C2-4E40-B07D-798354E7E886}" type="slidenum">
              <a:rPr lang="ar-SA" altLang="en-US">
                <a:solidFill>
                  <a:srgbClr val="FFFFFF"/>
                </a:solidFill>
                <a:latin typeface="Rockwell" pitchFamily="18" charset="0"/>
              </a:rPr>
              <a:pPr/>
              <a:t>26</a:t>
            </a:fld>
            <a:endParaRPr lang="ar-JO" altLang="en-US">
              <a:solidFill>
                <a:srgbClr val="FFFFFF"/>
              </a:solidFill>
              <a:latin typeface="Rockwell" pitchFamily="18" charset="0"/>
            </a:endParaRPr>
          </a:p>
        </p:txBody>
      </p:sp>
      <p:pic>
        <p:nvPicPr>
          <p:cNvPr id="48133"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11638" y="0"/>
            <a:ext cx="49609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539750" y="285750"/>
            <a:ext cx="8208963" cy="1143000"/>
          </a:xfrm>
          <a:solidFill>
            <a:schemeClr val="accent2">
              <a:lumMod val="20000"/>
              <a:lumOff val="80000"/>
            </a:schemeClr>
          </a:solidFill>
          <a:ln w="76200">
            <a:solidFill>
              <a:schemeClr val="accent3">
                <a:lumMod val="50000"/>
              </a:schemeClr>
            </a:solidFill>
          </a:ln>
        </p:spPr>
        <p:txBody>
          <a:bodyPr/>
          <a:lstStyle/>
          <a:p>
            <a:pPr eaLnBrk="1" fontAlgn="auto" hangingPunct="1">
              <a:spcAft>
                <a:spcPts val="0"/>
              </a:spcAft>
              <a:defRPr/>
            </a:pPr>
            <a:r>
              <a:rPr lang="en-US" altLang="ar-JO" sz="3800" b="1" dirty="0">
                <a:solidFill>
                  <a:schemeClr val="accent3">
                    <a:lumMod val="50000"/>
                  </a:schemeClr>
                </a:solidFill>
              </a:rPr>
              <a:t>CERVICAL SPONDYLOTIC MYELOPATHY (CSM)</a:t>
            </a:r>
          </a:p>
        </p:txBody>
      </p:sp>
      <p:sp>
        <p:nvSpPr>
          <p:cNvPr id="44035" name="Content Placeholder 2"/>
          <p:cNvSpPr>
            <a:spLocks noGrp="1"/>
          </p:cNvSpPr>
          <p:nvPr>
            <p:ph idx="1"/>
          </p:nvPr>
        </p:nvSpPr>
        <p:spPr>
          <a:xfrm>
            <a:off x="428625" y="1458913"/>
            <a:ext cx="8534400" cy="4881562"/>
          </a:xfrm>
        </p:spPr>
        <p:txBody>
          <a:bodyPr rtlCol="0">
            <a:normAutofit/>
          </a:bodyPr>
          <a:lstStyle/>
          <a:p>
            <a:pPr marL="0" indent="0" eaLnBrk="1" fontAlgn="auto" hangingPunct="1">
              <a:spcAft>
                <a:spcPts val="0"/>
              </a:spcAft>
              <a:buClr>
                <a:schemeClr val="accent1">
                  <a:lumMod val="75000"/>
                </a:schemeClr>
              </a:buClr>
              <a:buFont typeface="Wingdings" panose="05000000000000000000" pitchFamily="2" charset="2"/>
              <a:buNone/>
              <a:defRPr/>
            </a:pPr>
            <a:r>
              <a:rPr lang="en-US" altLang="ar-JO" sz="2800" b="1" dirty="0">
                <a:solidFill>
                  <a:schemeClr val="accent3">
                    <a:lumMod val="75000"/>
                  </a:schemeClr>
                </a:solidFill>
                <a:effectLst>
                  <a:outerShdw blurRad="38100" dist="38100" dir="2700000" algn="tl">
                    <a:srgbClr val="000000">
                      <a:alpha val="43137"/>
                    </a:srgbClr>
                  </a:outerShdw>
                </a:effectLst>
              </a:rPr>
              <a:t>            </a:t>
            </a:r>
          </a:p>
          <a:p>
            <a:pPr marL="182880" indent="-182880" eaLnBrk="1" fontAlgn="auto" hangingPunct="1">
              <a:spcAft>
                <a:spcPts val="0"/>
              </a:spcAft>
              <a:buClr>
                <a:schemeClr val="accent1">
                  <a:lumMod val="75000"/>
                </a:schemeClr>
              </a:buClr>
              <a:defRPr/>
            </a:pPr>
            <a:r>
              <a:rPr lang="en-US" altLang="ar-JO" b="1" dirty="0">
                <a:solidFill>
                  <a:schemeClr val="accent3">
                    <a:lumMod val="75000"/>
                  </a:schemeClr>
                </a:solidFill>
                <a:effectLst>
                  <a:outerShdw blurRad="38100" dist="38100" dir="2700000" algn="tl">
                    <a:srgbClr val="000000">
                      <a:alpha val="43137"/>
                    </a:srgbClr>
                  </a:outerShdw>
                </a:effectLst>
              </a:rPr>
              <a:t>Cervical spondylosis </a:t>
            </a:r>
            <a:r>
              <a:rPr lang="en-US" altLang="ar-JO" b="1" dirty="0"/>
              <a:t>is the most common cause of myelopathy in patients &gt; 55 </a:t>
            </a:r>
            <a:r>
              <a:rPr lang="en-US" altLang="ar-JO" b="1" dirty="0" err="1"/>
              <a:t>yrs</a:t>
            </a:r>
            <a:r>
              <a:rPr lang="en-US" altLang="ar-JO" b="1" dirty="0"/>
              <a:t> of age.</a:t>
            </a:r>
          </a:p>
          <a:p>
            <a:pPr marL="182880" indent="-182880" eaLnBrk="1" fontAlgn="auto" hangingPunct="1">
              <a:spcAft>
                <a:spcPts val="0"/>
              </a:spcAft>
              <a:buClr>
                <a:schemeClr val="accent1">
                  <a:lumMod val="75000"/>
                </a:schemeClr>
              </a:buClr>
              <a:defRPr/>
            </a:pPr>
            <a:endParaRPr lang="en-US" altLang="ar-JO" b="1" dirty="0"/>
          </a:p>
          <a:p>
            <a:pPr marL="182880" indent="-182880" eaLnBrk="1" fontAlgn="auto" hangingPunct="1">
              <a:spcAft>
                <a:spcPts val="0"/>
              </a:spcAft>
              <a:buClr>
                <a:schemeClr val="accent1">
                  <a:lumMod val="75000"/>
                </a:schemeClr>
              </a:buClr>
              <a:defRPr/>
            </a:pPr>
            <a:r>
              <a:rPr lang="en-US" altLang="ar-JO" b="1" dirty="0"/>
              <a:t>Cervical </a:t>
            </a:r>
            <a:r>
              <a:rPr lang="en-US" altLang="ar-JO" b="1" dirty="0" err="1"/>
              <a:t>spondylotic</a:t>
            </a:r>
            <a:r>
              <a:rPr lang="en-US" altLang="ar-JO" b="1" dirty="0"/>
              <a:t> myelopathy (CSM) develops in almost all patients with </a:t>
            </a:r>
            <a:r>
              <a:rPr lang="en-US" altLang="ar-JO" b="1" dirty="0">
                <a:solidFill>
                  <a:schemeClr val="accent3">
                    <a:lumMod val="75000"/>
                  </a:schemeClr>
                </a:solidFill>
                <a:effectLst>
                  <a:outerShdw blurRad="38100" dist="38100" dir="2700000" algn="tl">
                    <a:srgbClr val="000000">
                      <a:alpha val="43137"/>
                    </a:srgbClr>
                  </a:outerShdw>
                </a:effectLst>
              </a:rPr>
              <a:t>&lt; 30% narrowing</a:t>
            </a:r>
            <a:r>
              <a:rPr lang="en-US" altLang="ar-JO" b="1" dirty="0"/>
              <a:t> of the cross-sectional area of the cervical spinal canal (although some patients with severe cord compression do not have myelopathy).</a:t>
            </a:r>
          </a:p>
        </p:txBody>
      </p:sp>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836D6C89-2AFF-47CD-BA7F-600F70656C2E}" type="slidenum">
              <a:rPr lang="ar-SA" altLang="en-US">
                <a:solidFill>
                  <a:srgbClr val="898989"/>
                </a:solidFill>
              </a:rPr>
              <a:pPr/>
              <a:t>27</a:t>
            </a:fld>
            <a:endParaRPr lang="ar-JO" altLang="en-US">
              <a:solidFill>
                <a:srgbClr val="898989"/>
              </a:solidFill>
            </a:endParaRPr>
          </a:p>
        </p:txBody>
      </p:sp>
      <p:pic>
        <p:nvPicPr>
          <p:cNvPr id="49157"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40200" y="1557338"/>
            <a:ext cx="1800225"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endParaRPr lang="en-US" dirty="0"/>
          </a:p>
        </p:txBody>
      </p:sp>
      <p:pic>
        <p:nvPicPr>
          <p:cNvPr id="50179"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875" y="0"/>
            <a:ext cx="9159875" cy="7046913"/>
          </a:xfrm>
        </p:spPr>
      </p:pic>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0CDF5757-2582-4023-A05D-BE5185757EE6}" type="slidenum">
              <a:rPr lang="ar-SA" altLang="en-US">
                <a:solidFill>
                  <a:srgbClr val="FFFFFF"/>
                </a:solidFill>
                <a:latin typeface="Rockwell" pitchFamily="18" charset="0"/>
              </a:rPr>
              <a:pPr/>
              <a:t>28</a:t>
            </a:fld>
            <a:endParaRPr lang="ar-JO" altLang="en-US">
              <a:solidFill>
                <a:srgbClr val="FFFFFF"/>
              </a:solidFill>
              <a:latin typeface="Rockwell" pitchFamily="18"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7EAA7B31-1E65-4DB3-A346-A4C9B756AFDD}" type="slidenum">
              <a:rPr lang="ar-SA" altLang="en-US">
                <a:solidFill>
                  <a:srgbClr val="898989"/>
                </a:solidFill>
              </a:rPr>
              <a:pPr/>
              <a:t>29</a:t>
            </a:fld>
            <a:endParaRPr lang="ar-JO" altLang="en-US">
              <a:solidFill>
                <a:srgbClr val="898989"/>
              </a:solidFill>
            </a:endParaRPr>
          </a:p>
        </p:txBody>
      </p:sp>
      <p:sp>
        <p:nvSpPr>
          <p:cNvPr id="48131" name="Rectangle 2"/>
          <p:cNvSpPr>
            <a:spLocks noGrp="1" noChangeArrowheads="1"/>
          </p:cNvSpPr>
          <p:nvPr>
            <p:ph type="title" idx="4294967295"/>
          </p:nvPr>
        </p:nvSpPr>
        <p:spPr>
          <a:xfrm>
            <a:off x="2699792" y="366141"/>
            <a:ext cx="2952328" cy="1143000"/>
          </a:xfrm>
          <a:solidFill>
            <a:schemeClr val="accent2">
              <a:lumMod val="20000"/>
              <a:lumOff val="80000"/>
            </a:schemeClr>
          </a:solidFill>
          <a:ln w="76200">
            <a:solidFill>
              <a:schemeClr val="accent3">
                <a:lumMod val="50000"/>
              </a:schemeClr>
            </a:solidFill>
          </a:ln>
        </p:spPr>
        <p:txBody>
          <a:bodyPr/>
          <a:lstStyle/>
          <a:p>
            <a:pPr eaLnBrk="1" fontAlgn="auto" hangingPunct="1">
              <a:spcAft>
                <a:spcPts val="0"/>
              </a:spcAft>
              <a:defRPr/>
            </a:pPr>
            <a:r>
              <a:rPr lang="en-US" altLang="ar-JO" sz="4000" b="1" dirty="0">
                <a:solidFill>
                  <a:schemeClr val="accent3">
                    <a:lumMod val="50000"/>
                  </a:schemeClr>
                </a:solidFill>
              </a:rPr>
              <a:t>Treatment</a:t>
            </a:r>
            <a:endParaRPr lang="en-US" altLang="ar-JO" sz="4000" b="1" dirty="0"/>
          </a:p>
        </p:txBody>
      </p:sp>
      <p:sp>
        <p:nvSpPr>
          <p:cNvPr id="48132" name="Rectangle 3"/>
          <p:cNvSpPr>
            <a:spLocks noGrp="1" noChangeArrowheads="1"/>
          </p:cNvSpPr>
          <p:nvPr>
            <p:ph type="body" idx="4294967295"/>
          </p:nvPr>
        </p:nvSpPr>
        <p:spPr>
          <a:xfrm>
            <a:off x="930275" y="1916113"/>
            <a:ext cx="8213725" cy="3949700"/>
          </a:xfrm>
        </p:spPr>
        <p:txBody>
          <a:bodyPr rtlCol="0">
            <a:normAutofit fontScale="92500" lnSpcReduction="20000"/>
          </a:bodyPr>
          <a:lstStyle/>
          <a:p>
            <a:pPr marL="182880" indent="-182880" eaLnBrk="1" fontAlgn="auto" hangingPunct="1">
              <a:spcAft>
                <a:spcPts val="0"/>
              </a:spcAft>
              <a:buClr>
                <a:schemeClr val="accent1">
                  <a:lumMod val="75000"/>
                </a:schemeClr>
              </a:buClr>
              <a:defRPr/>
            </a:pPr>
            <a:r>
              <a:rPr lang="en-US" altLang="ar-JO" sz="2800" b="1" dirty="0"/>
              <a:t>Several medications may be used together during the first phase of treatment to address </a:t>
            </a:r>
            <a:r>
              <a:rPr lang="en-US" altLang="ar-JO" sz="2800" b="1" dirty="0">
                <a:solidFill>
                  <a:schemeClr val="accent3">
                    <a:lumMod val="75000"/>
                  </a:schemeClr>
                </a:solidFill>
                <a:effectLst>
                  <a:outerShdw blurRad="38100" dist="38100" dir="2700000" algn="tl">
                    <a:srgbClr val="000000">
                      <a:alpha val="43137"/>
                    </a:srgbClr>
                  </a:outerShdw>
                </a:effectLst>
              </a:rPr>
              <a:t>both pain and inflammation.</a:t>
            </a:r>
          </a:p>
          <a:p>
            <a:pPr marL="182880" indent="-182880" eaLnBrk="1" fontAlgn="auto" hangingPunct="1">
              <a:spcAft>
                <a:spcPts val="0"/>
              </a:spcAft>
              <a:buClr>
                <a:schemeClr val="accent1">
                  <a:lumMod val="75000"/>
                </a:schemeClr>
              </a:buClr>
              <a:defRPr/>
            </a:pPr>
            <a:r>
              <a:rPr lang="en-US" altLang="ar-JO" sz="2800" b="1" dirty="0">
                <a:solidFill>
                  <a:schemeClr val="accent3">
                    <a:lumMod val="75000"/>
                  </a:schemeClr>
                </a:solidFill>
                <a:effectLst>
                  <a:outerShdw blurRad="38100" dist="38100" dir="2700000" algn="tl">
                    <a:srgbClr val="000000">
                      <a:alpha val="43137"/>
                    </a:srgbClr>
                  </a:outerShdw>
                </a:effectLst>
              </a:rPr>
              <a:t>Acetaminophen</a:t>
            </a:r>
            <a:r>
              <a:rPr lang="en-US" altLang="ar-JO" sz="2800" b="1" dirty="0"/>
              <a:t> : Mild pain. </a:t>
            </a:r>
          </a:p>
          <a:p>
            <a:pPr marL="182880" indent="-182880" eaLnBrk="1" fontAlgn="auto" hangingPunct="1">
              <a:spcAft>
                <a:spcPts val="0"/>
              </a:spcAft>
              <a:buClr>
                <a:schemeClr val="accent1">
                  <a:lumMod val="75000"/>
                </a:schemeClr>
              </a:buClr>
              <a:defRPr/>
            </a:pPr>
            <a:r>
              <a:rPr lang="en-US" altLang="ar-JO" sz="2800" b="1" dirty="0"/>
              <a:t>Non-steroidal anti-inflammatory drugs (</a:t>
            </a:r>
            <a:r>
              <a:rPr lang="en-US" altLang="ar-JO" sz="2800" b="1" dirty="0">
                <a:solidFill>
                  <a:schemeClr val="accent3">
                    <a:lumMod val="75000"/>
                  </a:schemeClr>
                </a:solidFill>
                <a:effectLst>
                  <a:outerShdw blurRad="38100" dist="38100" dir="2700000" algn="tl">
                    <a:srgbClr val="000000">
                      <a:alpha val="43137"/>
                    </a:srgbClr>
                  </a:outerShdw>
                </a:effectLst>
              </a:rPr>
              <a:t>NSAIDs</a:t>
            </a:r>
            <a:r>
              <a:rPr lang="en-US" altLang="ar-JO" sz="2800" b="1" dirty="0"/>
              <a:t>).</a:t>
            </a:r>
          </a:p>
          <a:p>
            <a:pPr marL="182880" indent="-182880" eaLnBrk="1" fontAlgn="auto" hangingPunct="1">
              <a:spcAft>
                <a:spcPts val="0"/>
              </a:spcAft>
              <a:buClr>
                <a:schemeClr val="accent1">
                  <a:lumMod val="75000"/>
                </a:schemeClr>
              </a:buClr>
              <a:defRPr/>
            </a:pPr>
            <a:r>
              <a:rPr lang="en-US" altLang="ar-JO" sz="2800" b="1" dirty="0">
                <a:solidFill>
                  <a:schemeClr val="accent3">
                    <a:lumMod val="75000"/>
                  </a:schemeClr>
                </a:solidFill>
                <a:effectLst>
                  <a:outerShdw blurRad="38100" dist="38100" dir="2700000" algn="tl">
                    <a:srgbClr val="000000">
                      <a:alpha val="43137"/>
                    </a:srgbClr>
                  </a:outerShdw>
                </a:effectLst>
              </a:rPr>
              <a:t>Muscle relaxants</a:t>
            </a:r>
            <a:r>
              <a:rPr lang="en-US" altLang="ar-JO" sz="2800" b="1" dirty="0"/>
              <a:t>: Medications such as cyclobenzaprine or </a:t>
            </a:r>
            <a:r>
              <a:rPr lang="en-US" altLang="ar-JO" sz="2800" b="1" dirty="0" err="1"/>
              <a:t>carisoprodol</a:t>
            </a:r>
            <a:r>
              <a:rPr lang="en-US" altLang="ar-JO" sz="2800" b="1" dirty="0"/>
              <a:t> can also be used in the case of painful muscle spasms.</a:t>
            </a:r>
          </a:p>
          <a:p>
            <a:pPr marL="182880" indent="-182880" eaLnBrk="1" fontAlgn="auto" hangingPunct="1">
              <a:spcAft>
                <a:spcPts val="0"/>
              </a:spcAft>
              <a:buClr>
                <a:schemeClr val="accent1">
                  <a:lumMod val="75000"/>
                </a:schemeClr>
              </a:buClr>
              <a:defRPr/>
            </a:pPr>
            <a:r>
              <a:rPr lang="en-US" altLang="ar-JO" sz="2800" b="1" dirty="0">
                <a:solidFill>
                  <a:schemeClr val="accent3">
                    <a:lumMod val="75000"/>
                  </a:schemeClr>
                </a:solidFill>
                <a:effectLst>
                  <a:outerShdw blurRad="38100" dist="38100" dir="2700000" algn="tl">
                    <a:srgbClr val="000000">
                      <a:alpha val="43137"/>
                    </a:srgbClr>
                  </a:outerShdw>
                </a:effectLst>
              </a:rPr>
              <a:t>Cortisone injections </a:t>
            </a:r>
            <a:r>
              <a:rPr lang="en-US" altLang="ar-JO" sz="2800" b="1" dirty="0"/>
              <a:t>to specific areas of the spine.</a:t>
            </a:r>
          </a:p>
          <a:p>
            <a:pPr marL="182880" indent="-182880" eaLnBrk="1" fontAlgn="auto" hangingPunct="1">
              <a:spcAft>
                <a:spcPts val="0"/>
              </a:spcAft>
              <a:buClr>
                <a:schemeClr val="accent1">
                  <a:lumMod val="75000"/>
                </a:schemeClr>
              </a:buClr>
              <a:defRPr/>
            </a:pPr>
            <a:endParaRPr lang="en-US" altLang="ar-JO" sz="2800" b="1"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2946400" y="115888"/>
            <a:ext cx="3311525" cy="777875"/>
          </a:xfrm>
          <a:prstGeom prst="rect">
            <a:avLst/>
          </a:prstGeom>
          <a:solidFill>
            <a:schemeClr val="accent4">
              <a:lumMod val="60000"/>
              <a:lumOff val="40000"/>
            </a:schemeClr>
          </a:solidFill>
          <a:ln w="76200">
            <a:solidFill>
              <a:schemeClr val="accent3">
                <a:lumMod val="50000"/>
              </a:schemeClr>
            </a:solidFill>
          </a:ln>
        </p:spPr>
        <p:txBody>
          <a:bodyPr anchor="ctr"/>
          <a:lstStyle>
            <a:lvl1pPr algn="r" rtl="1">
              <a:spcBef>
                <a:spcPct val="20000"/>
              </a:spcBef>
              <a:buFont typeface="Arial" pitchFamily="34" charset="0"/>
              <a:buChar char="•"/>
              <a:defRPr sz="3200">
                <a:solidFill>
                  <a:schemeClr val="tx1"/>
                </a:solidFill>
                <a:latin typeface="Calibri" pitchFamily="34" charset="0"/>
                <a:cs typeface="Arial" pitchFamily="34" charset="0"/>
              </a:defRPr>
            </a:lvl1pPr>
            <a:lvl2pPr marL="742950" indent="-285750" algn="r" rtl="1">
              <a:spcBef>
                <a:spcPct val="20000"/>
              </a:spcBef>
              <a:buFont typeface="Arial" pitchFamily="34" charset="0"/>
              <a:buChar char="–"/>
              <a:defRPr sz="2800">
                <a:solidFill>
                  <a:schemeClr val="tx1"/>
                </a:solidFill>
                <a:latin typeface="Calibri" pitchFamily="34" charset="0"/>
                <a:cs typeface="Arial" pitchFamily="34" charset="0"/>
              </a:defRPr>
            </a:lvl2pPr>
            <a:lvl3pPr marL="1143000" indent="-228600" algn="r" rtl="1">
              <a:spcBef>
                <a:spcPct val="20000"/>
              </a:spcBef>
              <a:buFont typeface="Arial" pitchFamily="34" charset="0"/>
              <a:buChar char="•"/>
              <a:defRPr sz="2400">
                <a:solidFill>
                  <a:schemeClr val="tx1"/>
                </a:solidFill>
                <a:latin typeface="Calibri" pitchFamily="34" charset="0"/>
                <a:cs typeface="Arial" pitchFamily="34" charset="0"/>
              </a:defRPr>
            </a:lvl3pPr>
            <a:lvl4pPr marL="1600200" indent="-228600" algn="r" rtl="1">
              <a:spcBef>
                <a:spcPct val="20000"/>
              </a:spcBef>
              <a:buFont typeface="Arial" pitchFamily="34" charset="0"/>
              <a:buChar char="–"/>
              <a:defRPr sz="2000">
                <a:solidFill>
                  <a:schemeClr val="tx1"/>
                </a:solidFill>
                <a:latin typeface="Calibri" pitchFamily="34" charset="0"/>
                <a:cs typeface="Arial" pitchFamily="34" charset="0"/>
              </a:defRPr>
            </a:lvl4pPr>
            <a:lvl5pPr marL="2057400" indent="-228600" algn="r" rtl="1">
              <a:spcBef>
                <a:spcPct val="20000"/>
              </a:spcBef>
              <a:buFont typeface="Arial" pitchFamily="34" charset="0"/>
              <a:buChar char="»"/>
              <a:defRPr sz="2000">
                <a:solidFill>
                  <a:schemeClr val="tx1"/>
                </a:solidFill>
                <a:latin typeface="Calibri"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9pPr>
          </a:lstStyle>
          <a:p>
            <a:pPr algn="ctr" eaLnBrk="1" hangingPunct="1">
              <a:spcBef>
                <a:spcPct val="0"/>
              </a:spcBef>
              <a:buFontTx/>
              <a:buNone/>
              <a:defRPr/>
            </a:pPr>
            <a:r>
              <a:rPr lang="en-US" altLang="ar-JO" sz="4400" b="1" dirty="0">
                <a:solidFill>
                  <a:schemeClr val="accent3">
                    <a:lumMod val="50000"/>
                  </a:schemeClr>
                </a:solidFill>
                <a:cs typeface="Times New Roman" pitchFamily="18" charset="0"/>
              </a:rPr>
              <a:t>Overview</a:t>
            </a:r>
            <a:endParaRPr lang="ar-JO" altLang="ar-JO" sz="4400" b="1" dirty="0">
              <a:solidFill>
                <a:schemeClr val="accent3">
                  <a:lumMod val="50000"/>
                </a:schemeClr>
              </a:solidFill>
              <a:cs typeface="Times New Roman" pitchFamily="18" charset="0"/>
            </a:endParaRPr>
          </a:p>
        </p:txBody>
      </p:sp>
      <p:sp>
        <p:nvSpPr>
          <p:cNvPr id="8195" name="Rectangle 3"/>
          <p:cNvSpPr>
            <a:spLocks noChangeArrowheads="1"/>
          </p:cNvSpPr>
          <p:nvPr/>
        </p:nvSpPr>
        <p:spPr bwMode="auto">
          <a:xfrm>
            <a:off x="309563" y="1017588"/>
            <a:ext cx="8632825" cy="5483225"/>
          </a:xfrm>
          <a:prstGeom prst="rect">
            <a:avLst/>
          </a:prstGeom>
          <a:noFill/>
          <a:ln w="9525">
            <a:noFill/>
            <a:miter lim="800000"/>
            <a:headEnd/>
            <a:tailEnd/>
          </a:ln>
        </p:spPr>
        <p:txBody>
          <a:bodyPr/>
          <a:lstStyle/>
          <a:p>
            <a:pPr marL="342900" indent="-342900" eaLnBrk="1" hangingPunct="1">
              <a:spcBef>
                <a:spcPct val="20000"/>
              </a:spcBef>
              <a:buFont typeface="Arial" pitchFamily="34" charset="0"/>
              <a:buNone/>
              <a:defRPr/>
            </a:pPr>
            <a:r>
              <a:rPr lang="en-US" sz="2400" b="1" dirty="0">
                <a:solidFill>
                  <a:srgbClr val="000000"/>
                </a:solidFill>
                <a:latin typeface="Calibri" pitchFamily="34" charset="0"/>
              </a:rPr>
              <a:t>  The vertebrae from C2 to S1 articulate with each other by two types of joints:</a:t>
            </a:r>
          </a:p>
          <a:p>
            <a:pPr marL="342900" indent="-342900" eaLnBrk="1" hangingPunct="1">
              <a:spcBef>
                <a:spcPct val="20000"/>
              </a:spcBef>
              <a:buFont typeface="Arial" pitchFamily="34" charset="0"/>
              <a:buChar char="•"/>
              <a:defRPr/>
            </a:pPr>
            <a:r>
              <a:rPr lang="en-US" sz="2800" b="1" u="sng" dirty="0">
                <a:solidFill>
                  <a:schemeClr val="accent3">
                    <a:lumMod val="75000"/>
                  </a:schemeClr>
                </a:solidFill>
                <a:effectLst>
                  <a:outerShdw blurRad="38100" dist="38100" dir="2700000" algn="tl">
                    <a:srgbClr val="000000">
                      <a:alpha val="43137"/>
                    </a:srgbClr>
                  </a:outerShdw>
                </a:effectLst>
                <a:latin typeface="Calibri" pitchFamily="34" charset="0"/>
              </a:rPr>
              <a:t>Facet joint</a:t>
            </a:r>
          </a:p>
          <a:p>
            <a:pPr marL="800100" indent="-342900" eaLnBrk="1" hangingPunct="1">
              <a:spcBef>
                <a:spcPct val="20000"/>
              </a:spcBef>
              <a:buFont typeface="Courier New" pitchFamily="49" charset="0"/>
              <a:buChar char="o"/>
              <a:defRPr/>
            </a:pPr>
            <a:r>
              <a:rPr lang="en-US" sz="2400" b="1" dirty="0">
                <a:solidFill>
                  <a:srgbClr val="000000"/>
                </a:solidFill>
                <a:latin typeface="Calibri" pitchFamily="34" charset="0"/>
              </a:rPr>
              <a:t>Synovial joint between superior and inferior articular processes.</a:t>
            </a:r>
          </a:p>
          <a:p>
            <a:pPr marL="342900" indent="-342900" eaLnBrk="1" hangingPunct="1">
              <a:spcBef>
                <a:spcPct val="20000"/>
              </a:spcBef>
              <a:buFont typeface="Arial" pitchFamily="34" charset="0"/>
              <a:buChar char="•"/>
              <a:defRPr/>
            </a:pPr>
            <a:r>
              <a:rPr lang="en-US" sz="2800" b="1" u="sng" dirty="0" err="1">
                <a:solidFill>
                  <a:schemeClr val="accent3">
                    <a:lumMod val="75000"/>
                  </a:schemeClr>
                </a:solidFill>
                <a:effectLst>
                  <a:outerShdw blurRad="38100" dist="38100" dir="2700000" algn="tl">
                    <a:srgbClr val="000000">
                      <a:alpha val="43137"/>
                    </a:srgbClr>
                  </a:outerShdw>
                </a:effectLst>
                <a:latin typeface="Calibri" pitchFamily="34" charset="0"/>
              </a:rPr>
              <a:t>Intervertebral</a:t>
            </a:r>
            <a:r>
              <a:rPr lang="en-US" sz="2800" b="1" u="sng" dirty="0">
                <a:solidFill>
                  <a:schemeClr val="accent3">
                    <a:lumMod val="75000"/>
                  </a:schemeClr>
                </a:solidFill>
                <a:effectLst>
                  <a:outerShdw blurRad="38100" dist="38100" dir="2700000" algn="tl">
                    <a:srgbClr val="000000">
                      <a:alpha val="43137"/>
                    </a:srgbClr>
                  </a:outerShdw>
                </a:effectLst>
                <a:latin typeface="Calibri" pitchFamily="34" charset="0"/>
              </a:rPr>
              <a:t> disc</a:t>
            </a:r>
          </a:p>
          <a:p>
            <a:pPr marL="800100" indent="-342900" eaLnBrk="1" hangingPunct="1">
              <a:spcBef>
                <a:spcPct val="20000"/>
              </a:spcBef>
              <a:buFont typeface="Courier New" pitchFamily="49" charset="0"/>
              <a:buChar char="o"/>
              <a:defRPr/>
            </a:pPr>
            <a:r>
              <a:rPr lang="en-US" sz="2400" b="1" dirty="0">
                <a:solidFill>
                  <a:srgbClr val="000000"/>
                </a:solidFill>
                <a:latin typeface="Calibri" pitchFamily="34" charset="0"/>
              </a:rPr>
              <a:t>Cartilaginous joint between the vertebral bodies, it works as </a:t>
            </a:r>
            <a:r>
              <a:rPr lang="en-US" sz="2400" b="1" dirty="0">
                <a:solidFill>
                  <a:schemeClr val="accent5">
                    <a:lumMod val="75000"/>
                  </a:schemeClr>
                </a:solidFill>
                <a:effectLst>
                  <a:outerShdw blurRad="38100" dist="38100" dir="2700000" algn="tl">
                    <a:srgbClr val="000000">
                      <a:alpha val="43137"/>
                    </a:srgbClr>
                  </a:outerShdw>
                </a:effectLst>
                <a:latin typeface="Calibri" pitchFamily="34" charset="0"/>
              </a:rPr>
              <a:t>a shock absorber</a:t>
            </a:r>
            <a:r>
              <a:rPr lang="en-US" sz="2400" b="1" dirty="0">
                <a:solidFill>
                  <a:srgbClr val="000000"/>
                </a:solidFill>
                <a:latin typeface="Calibri" pitchFamily="34" charset="0"/>
              </a:rPr>
              <a:t>. The disc consists of; </a:t>
            </a:r>
          </a:p>
          <a:p>
            <a:pPr marL="1200150" indent="-514350" eaLnBrk="1" hangingPunct="1">
              <a:spcBef>
                <a:spcPct val="20000"/>
              </a:spcBef>
              <a:buFont typeface="+mj-lt"/>
              <a:buAutoNum type="romanUcPeriod"/>
              <a:defRPr/>
            </a:pPr>
            <a:r>
              <a:rPr lang="en-US" sz="2400" b="1" dirty="0">
                <a:latin typeface="Calibri" pitchFamily="34" charset="0"/>
              </a:rPr>
              <a:t>Annulus </a:t>
            </a:r>
            <a:r>
              <a:rPr lang="en-US" sz="2400" b="1" dirty="0" err="1">
                <a:latin typeface="Calibri" pitchFamily="34" charset="0"/>
              </a:rPr>
              <a:t>fibrosus</a:t>
            </a:r>
            <a:r>
              <a:rPr lang="en-US" sz="2400" b="1" dirty="0">
                <a:latin typeface="Calibri" pitchFamily="34" charset="0"/>
              </a:rPr>
              <a:t>: fibrous ,tough, outer layer.</a:t>
            </a:r>
          </a:p>
          <a:p>
            <a:pPr marL="1200150" indent="-514350" eaLnBrk="1" hangingPunct="1">
              <a:spcBef>
                <a:spcPct val="20000"/>
              </a:spcBef>
              <a:buFont typeface="+mj-lt"/>
              <a:buAutoNum type="romanUcPeriod"/>
              <a:defRPr/>
            </a:pPr>
            <a:r>
              <a:rPr lang="en-US" sz="2400" b="1" dirty="0">
                <a:latin typeface="Calibri" pitchFamily="34" charset="0"/>
              </a:rPr>
              <a:t>Nucleus  </a:t>
            </a:r>
            <a:r>
              <a:rPr lang="en-US" sz="2400" b="1" dirty="0" err="1">
                <a:latin typeface="Calibri" pitchFamily="34" charset="0"/>
              </a:rPr>
              <a:t>pulposus</a:t>
            </a:r>
            <a:r>
              <a:rPr lang="en-US" sz="2400" b="1" dirty="0">
                <a:latin typeface="Calibri" pitchFamily="34" charset="0"/>
              </a:rPr>
              <a:t>: gelatinous part, with 80% water, which decreases with aging. </a:t>
            </a:r>
          </a:p>
          <a:p>
            <a:pPr marL="800100" indent="-342900" eaLnBrk="1" hangingPunct="1">
              <a:spcBef>
                <a:spcPct val="20000"/>
              </a:spcBef>
              <a:buFont typeface="Arial" pitchFamily="34" charset="0"/>
              <a:buNone/>
              <a:defRPr/>
            </a:pPr>
            <a:endParaRPr lang="en-US" sz="2400" dirty="0">
              <a:latin typeface="Calibri" pitchFamily="34" charset="0"/>
            </a:endParaRPr>
          </a:p>
          <a:p>
            <a:pPr marL="342900" indent="-342900" algn="r" eaLnBrk="1" hangingPunct="1">
              <a:spcBef>
                <a:spcPct val="20000"/>
              </a:spcBef>
              <a:buFont typeface="Arial" pitchFamily="34" charset="0"/>
              <a:buNone/>
              <a:defRPr/>
            </a:pPr>
            <a:endParaRPr lang="en-US" sz="2400" dirty="0">
              <a:solidFill>
                <a:srgbClr val="000000"/>
              </a:solidFill>
              <a:latin typeface="Calibri" pitchFamily="34" charset="0"/>
            </a:endParaRPr>
          </a:p>
        </p:txBody>
      </p:sp>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DC8DCA58-A17C-4B72-9D5E-76BCBEABC000}" type="slidenum">
              <a:rPr lang="ar-SA" altLang="en-US">
                <a:solidFill>
                  <a:srgbClr val="898989"/>
                </a:solidFill>
              </a:rPr>
              <a:pPr/>
              <a:t>3</a:t>
            </a:fld>
            <a:endParaRPr lang="ar-JO" altLang="en-US">
              <a:solidFill>
                <a:srgbClr val="898989"/>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FA2DCEDC-956C-4491-8820-1D817ECCA7DB}" type="slidenum">
              <a:rPr lang="ar-SA" altLang="en-US">
                <a:solidFill>
                  <a:srgbClr val="898989"/>
                </a:solidFill>
              </a:rPr>
              <a:pPr/>
              <a:t>30</a:t>
            </a:fld>
            <a:endParaRPr lang="ar-JO" altLang="en-US">
              <a:solidFill>
                <a:srgbClr val="898989"/>
              </a:solidFill>
            </a:endParaRPr>
          </a:p>
        </p:txBody>
      </p:sp>
      <p:sp>
        <p:nvSpPr>
          <p:cNvPr id="49155" name="Rectangle 3"/>
          <p:cNvSpPr>
            <a:spLocks noGrp="1" noChangeArrowheads="1"/>
          </p:cNvSpPr>
          <p:nvPr>
            <p:ph type="body" idx="4294967295"/>
          </p:nvPr>
        </p:nvSpPr>
        <p:spPr>
          <a:xfrm>
            <a:off x="2627313" y="457200"/>
            <a:ext cx="4703762" cy="1295400"/>
          </a:xfrm>
          <a:solidFill>
            <a:schemeClr val="accent2">
              <a:lumMod val="20000"/>
              <a:lumOff val="80000"/>
            </a:schemeClr>
          </a:solidFill>
          <a:ln w="76200">
            <a:solidFill>
              <a:schemeClr val="accent3">
                <a:lumMod val="50000"/>
              </a:schemeClr>
            </a:solidFill>
          </a:ln>
        </p:spPr>
        <p:txBody>
          <a:bodyPr rtlCol="0">
            <a:normAutofit lnSpcReduction="10000"/>
          </a:bodyPr>
          <a:lstStyle/>
          <a:p>
            <a:pPr marL="182880" indent="-182880" algn="ctr" eaLnBrk="1" fontAlgn="auto" hangingPunct="1">
              <a:spcAft>
                <a:spcPts val="0"/>
              </a:spcAft>
              <a:buClr>
                <a:schemeClr val="accent1">
                  <a:lumMod val="75000"/>
                </a:schemeClr>
              </a:buClr>
              <a:buFont typeface="Arial" panose="020B0604020202020204" pitchFamily="34" charset="0"/>
              <a:buNone/>
              <a:defRPr/>
            </a:pPr>
            <a:r>
              <a:rPr lang="en-US" altLang="ar-JO" sz="4000" b="1" dirty="0">
                <a:solidFill>
                  <a:schemeClr val="accent3">
                    <a:lumMod val="50000"/>
                  </a:schemeClr>
                </a:solidFill>
              </a:rPr>
              <a:t>Treatment</a:t>
            </a:r>
          </a:p>
          <a:p>
            <a:pPr marL="182880" indent="-182880" algn="ctr" eaLnBrk="1" fontAlgn="auto" hangingPunct="1">
              <a:spcAft>
                <a:spcPts val="0"/>
              </a:spcAft>
              <a:buClr>
                <a:schemeClr val="accent1">
                  <a:lumMod val="75000"/>
                </a:schemeClr>
              </a:buClr>
              <a:buFont typeface="Arial" panose="020B0604020202020204" pitchFamily="34" charset="0"/>
              <a:buNone/>
              <a:defRPr/>
            </a:pPr>
            <a:r>
              <a:rPr lang="en-US" altLang="ar-JO" sz="4000" b="1" dirty="0">
                <a:solidFill>
                  <a:schemeClr val="accent3">
                    <a:lumMod val="50000"/>
                  </a:schemeClr>
                </a:solidFill>
              </a:rPr>
              <a:t>Collars</a:t>
            </a:r>
          </a:p>
          <a:p>
            <a:pPr marL="182880" indent="-182880" eaLnBrk="1" fontAlgn="auto" hangingPunct="1">
              <a:spcAft>
                <a:spcPts val="0"/>
              </a:spcAft>
              <a:buClr>
                <a:schemeClr val="accent1">
                  <a:lumMod val="75000"/>
                </a:schemeClr>
              </a:buClr>
              <a:defRPr/>
            </a:pPr>
            <a:endParaRPr lang="en-US" altLang="ar-JO" sz="4000" dirty="0"/>
          </a:p>
        </p:txBody>
      </p:sp>
      <p:pic>
        <p:nvPicPr>
          <p:cNvPr id="52228" name="Picture 4" descr="4615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2643188"/>
            <a:ext cx="3775075" cy="362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Text Box 5"/>
          <p:cNvSpPr txBox="1">
            <a:spLocks noChangeArrowheads="1"/>
          </p:cNvSpPr>
          <p:nvPr/>
        </p:nvSpPr>
        <p:spPr bwMode="auto">
          <a:xfrm>
            <a:off x="5795963" y="1966913"/>
            <a:ext cx="2209800" cy="461962"/>
          </a:xfrm>
          <a:prstGeom prst="rect">
            <a:avLst/>
          </a:prstGeom>
          <a:noFill/>
          <a:ln>
            <a:noFill/>
          </a:ln>
        </p:spPr>
        <p:txBody>
          <a:bodyPr>
            <a:spAutoFit/>
          </a:bodyPr>
          <a:lstStyle>
            <a:lvl1pPr algn="r" rtl="1">
              <a:spcBef>
                <a:spcPct val="20000"/>
              </a:spcBef>
              <a:buFont typeface="Arial" pitchFamily="34" charset="0"/>
              <a:buChar char="•"/>
              <a:defRPr sz="3200">
                <a:solidFill>
                  <a:schemeClr val="tx1"/>
                </a:solidFill>
                <a:latin typeface="Calibri" pitchFamily="34" charset="0"/>
                <a:cs typeface="Arial" pitchFamily="34" charset="0"/>
              </a:defRPr>
            </a:lvl1pPr>
            <a:lvl2pPr marL="742950" indent="-285750" algn="r" rtl="1">
              <a:spcBef>
                <a:spcPct val="20000"/>
              </a:spcBef>
              <a:buFont typeface="Arial" pitchFamily="34" charset="0"/>
              <a:buChar char="–"/>
              <a:defRPr sz="2800">
                <a:solidFill>
                  <a:schemeClr val="tx1"/>
                </a:solidFill>
                <a:latin typeface="Calibri" pitchFamily="34" charset="0"/>
                <a:cs typeface="Arial" pitchFamily="34" charset="0"/>
              </a:defRPr>
            </a:lvl2pPr>
            <a:lvl3pPr marL="1143000" indent="-228600" algn="r" rtl="1">
              <a:spcBef>
                <a:spcPct val="20000"/>
              </a:spcBef>
              <a:buFont typeface="Arial" pitchFamily="34" charset="0"/>
              <a:buChar char="•"/>
              <a:defRPr sz="2400">
                <a:solidFill>
                  <a:schemeClr val="tx1"/>
                </a:solidFill>
                <a:latin typeface="Calibri" pitchFamily="34" charset="0"/>
                <a:cs typeface="Arial" pitchFamily="34" charset="0"/>
              </a:defRPr>
            </a:lvl3pPr>
            <a:lvl4pPr marL="1600200" indent="-228600" algn="r" rtl="1">
              <a:spcBef>
                <a:spcPct val="20000"/>
              </a:spcBef>
              <a:buFont typeface="Arial" pitchFamily="34" charset="0"/>
              <a:buChar char="–"/>
              <a:defRPr sz="2000">
                <a:solidFill>
                  <a:schemeClr val="tx1"/>
                </a:solidFill>
                <a:latin typeface="Calibri" pitchFamily="34" charset="0"/>
                <a:cs typeface="Arial" pitchFamily="34" charset="0"/>
              </a:defRPr>
            </a:lvl4pPr>
            <a:lvl5pPr marL="2057400" indent="-228600" algn="r" rtl="1">
              <a:spcBef>
                <a:spcPct val="20000"/>
              </a:spcBef>
              <a:buFont typeface="Arial" pitchFamily="34" charset="0"/>
              <a:buChar char="»"/>
              <a:defRPr sz="2000">
                <a:solidFill>
                  <a:schemeClr val="tx1"/>
                </a:solidFill>
                <a:latin typeface="Calibri"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9pPr>
          </a:lstStyle>
          <a:p>
            <a:pPr algn="ctr" rtl="0" eaLnBrk="1" hangingPunct="1">
              <a:spcBef>
                <a:spcPct val="0"/>
              </a:spcBef>
              <a:buFontTx/>
              <a:buNone/>
              <a:defRPr/>
            </a:pPr>
            <a:r>
              <a:rPr lang="ar-SA" altLang="ar-JO" sz="2400" b="1" dirty="0">
                <a:solidFill>
                  <a:schemeClr val="accent3">
                    <a:lumMod val="75000"/>
                  </a:schemeClr>
                </a:solidFill>
                <a:effectLst>
                  <a:outerShdw blurRad="38100" dist="38100" dir="2700000" algn="tl">
                    <a:srgbClr val="000000">
                      <a:alpha val="43137"/>
                    </a:srgbClr>
                  </a:outerShdw>
                </a:effectLst>
                <a:latin typeface="Arial" pitchFamily="34" charset="0"/>
              </a:rPr>
              <a:t>Firm Collar</a:t>
            </a:r>
            <a:r>
              <a:rPr lang="en-US" altLang="ar-JO" sz="2400" b="1" dirty="0">
                <a:solidFill>
                  <a:schemeClr val="accent3">
                    <a:lumMod val="75000"/>
                  </a:schemeClr>
                </a:solidFill>
                <a:effectLst>
                  <a:outerShdw blurRad="38100" dist="38100" dir="2700000" algn="tl">
                    <a:srgbClr val="000000">
                      <a:alpha val="43137"/>
                    </a:srgbClr>
                  </a:outerShdw>
                </a:effectLst>
                <a:latin typeface="Arial" pitchFamily="34" charset="0"/>
              </a:rPr>
              <a:t>s</a:t>
            </a:r>
            <a:r>
              <a:rPr lang="ar-SA" altLang="ar-JO" sz="2400" b="1" dirty="0">
                <a:solidFill>
                  <a:schemeClr val="accent3">
                    <a:lumMod val="75000"/>
                  </a:schemeClr>
                </a:solidFill>
                <a:effectLst>
                  <a:outerShdw blurRad="38100" dist="38100" dir="2700000" algn="tl">
                    <a:srgbClr val="000000">
                      <a:alpha val="43137"/>
                    </a:srgbClr>
                  </a:outerShdw>
                </a:effectLst>
                <a:latin typeface="Arial" pitchFamily="34" charset="0"/>
              </a:rPr>
              <a:t> </a:t>
            </a:r>
            <a:endParaRPr lang="en-US" altLang="ar-JO" sz="2400" b="1" dirty="0">
              <a:solidFill>
                <a:schemeClr val="accent3">
                  <a:lumMod val="75000"/>
                </a:schemeClr>
              </a:solidFill>
              <a:effectLst>
                <a:outerShdw blurRad="38100" dist="38100" dir="2700000" algn="tl">
                  <a:srgbClr val="000000">
                    <a:alpha val="43137"/>
                  </a:srgbClr>
                </a:outerShdw>
              </a:effectLst>
              <a:latin typeface="Arial" pitchFamily="34" charset="0"/>
            </a:endParaRPr>
          </a:p>
        </p:txBody>
      </p:sp>
      <p:pic>
        <p:nvPicPr>
          <p:cNvPr id="52230" name="Picture 6" descr="images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2622550"/>
            <a:ext cx="35179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9" name="Text Box 5"/>
          <p:cNvSpPr txBox="1">
            <a:spLocks noChangeArrowheads="1"/>
          </p:cNvSpPr>
          <p:nvPr/>
        </p:nvSpPr>
        <p:spPr bwMode="auto">
          <a:xfrm>
            <a:off x="1682750" y="2000250"/>
            <a:ext cx="2209800" cy="461963"/>
          </a:xfrm>
          <a:prstGeom prst="rect">
            <a:avLst/>
          </a:prstGeom>
          <a:noFill/>
          <a:ln>
            <a:noFill/>
          </a:ln>
        </p:spPr>
        <p:txBody>
          <a:bodyPr>
            <a:spAutoFit/>
          </a:bodyPr>
          <a:lstStyle>
            <a:lvl1pPr algn="r" rtl="1">
              <a:spcBef>
                <a:spcPct val="20000"/>
              </a:spcBef>
              <a:buFont typeface="Arial" pitchFamily="34" charset="0"/>
              <a:buChar char="•"/>
              <a:defRPr sz="3200">
                <a:solidFill>
                  <a:schemeClr val="tx1"/>
                </a:solidFill>
                <a:latin typeface="Calibri" pitchFamily="34" charset="0"/>
                <a:cs typeface="Arial" pitchFamily="34" charset="0"/>
              </a:defRPr>
            </a:lvl1pPr>
            <a:lvl2pPr marL="742950" indent="-285750" algn="r" rtl="1">
              <a:spcBef>
                <a:spcPct val="20000"/>
              </a:spcBef>
              <a:buFont typeface="Arial" pitchFamily="34" charset="0"/>
              <a:buChar char="–"/>
              <a:defRPr sz="2800">
                <a:solidFill>
                  <a:schemeClr val="tx1"/>
                </a:solidFill>
                <a:latin typeface="Calibri" pitchFamily="34" charset="0"/>
                <a:cs typeface="Arial" pitchFamily="34" charset="0"/>
              </a:defRPr>
            </a:lvl2pPr>
            <a:lvl3pPr marL="1143000" indent="-228600" algn="r" rtl="1">
              <a:spcBef>
                <a:spcPct val="20000"/>
              </a:spcBef>
              <a:buFont typeface="Arial" pitchFamily="34" charset="0"/>
              <a:buChar char="•"/>
              <a:defRPr sz="2400">
                <a:solidFill>
                  <a:schemeClr val="tx1"/>
                </a:solidFill>
                <a:latin typeface="Calibri" pitchFamily="34" charset="0"/>
                <a:cs typeface="Arial" pitchFamily="34" charset="0"/>
              </a:defRPr>
            </a:lvl3pPr>
            <a:lvl4pPr marL="1600200" indent="-228600" algn="r" rtl="1">
              <a:spcBef>
                <a:spcPct val="20000"/>
              </a:spcBef>
              <a:buFont typeface="Arial" pitchFamily="34" charset="0"/>
              <a:buChar char="–"/>
              <a:defRPr sz="2000">
                <a:solidFill>
                  <a:schemeClr val="tx1"/>
                </a:solidFill>
                <a:latin typeface="Calibri" pitchFamily="34" charset="0"/>
                <a:cs typeface="Arial" pitchFamily="34" charset="0"/>
              </a:defRPr>
            </a:lvl4pPr>
            <a:lvl5pPr marL="2057400" indent="-228600" algn="r" rtl="1">
              <a:spcBef>
                <a:spcPct val="20000"/>
              </a:spcBef>
              <a:buFont typeface="Arial" pitchFamily="34" charset="0"/>
              <a:buChar char="»"/>
              <a:defRPr sz="2000">
                <a:solidFill>
                  <a:schemeClr val="tx1"/>
                </a:solidFill>
                <a:latin typeface="Calibri"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9pPr>
          </a:lstStyle>
          <a:p>
            <a:pPr algn="ctr" rtl="0" eaLnBrk="1" hangingPunct="1">
              <a:spcBef>
                <a:spcPct val="0"/>
              </a:spcBef>
              <a:buFontTx/>
              <a:buNone/>
              <a:defRPr/>
            </a:pPr>
            <a:r>
              <a:rPr lang="en-US" altLang="ar-JO" sz="2400" b="1" dirty="0">
                <a:solidFill>
                  <a:schemeClr val="accent3">
                    <a:lumMod val="75000"/>
                  </a:schemeClr>
                </a:solidFill>
                <a:effectLst>
                  <a:outerShdw blurRad="38100" dist="38100" dir="2700000" algn="tl">
                    <a:srgbClr val="000000">
                      <a:alpha val="43137"/>
                    </a:srgbClr>
                  </a:outerShdw>
                </a:effectLst>
                <a:latin typeface="Arial" pitchFamily="34" charset="0"/>
              </a:rPr>
              <a:t>Soft </a:t>
            </a:r>
            <a:r>
              <a:rPr lang="ar-SA" altLang="ar-JO" sz="2400" b="1" dirty="0">
                <a:solidFill>
                  <a:schemeClr val="accent3">
                    <a:lumMod val="75000"/>
                  </a:schemeClr>
                </a:solidFill>
                <a:effectLst>
                  <a:outerShdw blurRad="38100" dist="38100" dir="2700000" algn="tl">
                    <a:srgbClr val="000000">
                      <a:alpha val="43137"/>
                    </a:srgbClr>
                  </a:outerShdw>
                </a:effectLst>
                <a:latin typeface="Arial" pitchFamily="34" charset="0"/>
              </a:rPr>
              <a:t>Collar</a:t>
            </a:r>
            <a:r>
              <a:rPr lang="en-US" altLang="ar-JO" sz="2400" b="1" dirty="0">
                <a:solidFill>
                  <a:schemeClr val="accent3">
                    <a:lumMod val="75000"/>
                  </a:schemeClr>
                </a:solidFill>
                <a:effectLst>
                  <a:outerShdw blurRad="38100" dist="38100" dir="2700000" algn="tl">
                    <a:srgbClr val="000000">
                      <a:alpha val="43137"/>
                    </a:srgbClr>
                  </a:outerShdw>
                </a:effectLst>
                <a:latin typeface="Arial" pitchFamily="34" charset="0"/>
              </a:rPr>
              <a:t>s</a:t>
            </a:r>
            <a:r>
              <a:rPr lang="ar-SA" altLang="ar-JO" sz="2400" b="1" dirty="0">
                <a:solidFill>
                  <a:schemeClr val="accent3">
                    <a:lumMod val="75000"/>
                  </a:schemeClr>
                </a:solidFill>
                <a:effectLst>
                  <a:outerShdw blurRad="38100" dist="38100" dir="2700000" algn="tl">
                    <a:srgbClr val="000000">
                      <a:alpha val="43137"/>
                    </a:srgbClr>
                  </a:outerShdw>
                </a:effectLst>
                <a:latin typeface="Arial" pitchFamily="34" charset="0"/>
              </a:rPr>
              <a:t> </a:t>
            </a:r>
            <a:endParaRPr lang="en-US" altLang="ar-JO" sz="2400" b="1" dirty="0">
              <a:solidFill>
                <a:schemeClr val="accent3">
                  <a:lumMod val="75000"/>
                </a:schemeClr>
              </a:solidFill>
              <a:effectLst>
                <a:outerShdw blurRad="38100" dist="38100" dir="2700000" algn="tl">
                  <a:srgbClr val="000000">
                    <a:alpha val="43137"/>
                  </a:srgbClr>
                </a:outerShdw>
              </a:effectLst>
              <a:latin typeface="Arial"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11DE767C-4CBE-4D6B-9775-FEFD1B16A0D6}" type="slidenum">
              <a:rPr lang="ar-SA" altLang="en-US">
                <a:solidFill>
                  <a:srgbClr val="898989"/>
                </a:solidFill>
              </a:rPr>
              <a:pPr/>
              <a:t>31</a:t>
            </a:fld>
            <a:endParaRPr lang="ar-JO" altLang="en-US">
              <a:solidFill>
                <a:srgbClr val="898989"/>
              </a:solidFill>
            </a:endParaRPr>
          </a:p>
        </p:txBody>
      </p:sp>
      <p:sp>
        <p:nvSpPr>
          <p:cNvPr id="50179" name="Rectangle 2"/>
          <p:cNvSpPr>
            <a:spLocks noGrp="1" noChangeArrowheads="1"/>
          </p:cNvSpPr>
          <p:nvPr>
            <p:ph type="title" idx="4294967295"/>
          </p:nvPr>
        </p:nvSpPr>
        <p:spPr>
          <a:xfrm>
            <a:off x="3516313" y="333375"/>
            <a:ext cx="5627687" cy="1223963"/>
          </a:xfrm>
          <a:solidFill>
            <a:schemeClr val="accent2">
              <a:lumMod val="20000"/>
              <a:lumOff val="80000"/>
            </a:schemeClr>
          </a:solidFill>
          <a:ln w="76200">
            <a:solidFill>
              <a:schemeClr val="accent3">
                <a:lumMod val="50000"/>
              </a:schemeClr>
            </a:solidFill>
          </a:ln>
        </p:spPr>
        <p:txBody>
          <a:bodyPr/>
          <a:lstStyle/>
          <a:p>
            <a:pPr eaLnBrk="1" fontAlgn="auto" hangingPunct="1">
              <a:spcAft>
                <a:spcPts val="0"/>
              </a:spcAft>
              <a:defRPr/>
            </a:pPr>
            <a:r>
              <a:rPr lang="en-US" altLang="ar-JO" sz="4000" b="1" dirty="0">
                <a:solidFill>
                  <a:schemeClr val="accent3">
                    <a:lumMod val="50000"/>
                  </a:schemeClr>
                </a:solidFill>
              </a:rPr>
              <a:t>Treatment</a:t>
            </a:r>
            <a:br>
              <a:rPr lang="en-US" altLang="ar-JO" sz="4000" b="1" dirty="0">
                <a:solidFill>
                  <a:schemeClr val="accent3">
                    <a:lumMod val="50000"/>
                  </a:schemeClr>
                </a:solidFill>
              </a:rPr>
            </a:br>
            <a:r>
              <a:rPr lang="en-US" altLang="ar-JO" sz="4000" b="1" dirty="0">
                <a:solidFill>
                  <a:schemeClr val="accent3">
                    <a:lumMod val="50000"/>
                  </a:schemeClr>
                </a:solidFill>
              </a:rPr>
              <a:t>Physical Therapy</a:t>
            </a:r>
            <a:endParaRPr lang="en-US" altLang="ar-JO" sz="4000" dirty="0">
              <a:solidFill>
                <a:schemeClr val="accent3">
                  <a:lumMod val="50000"/>
                </a:schemeClr>
              </a:solidFill>
            </a:endParaRPr>
          </a:p>
        </p:txBody>
      </p:sp>
      <p:sp>
        <p:nvSpPr>
          <p:cNvPr id="31770" name="Text Box 26"/>
          <p:cNvSpPr txBox="1">
            <a:spLocks noChangeArrowheads="1"/>
          </p:cNvSpPr>
          <p:nvPr/>
        </p:nvSpPr>
        <p:spPr bwMode="auto">
          <a:xfrm>
            <a:off x="2286000" y="1666875"/>
            <a:ext cx="6572250" cy="3540125"/>
          </a:xfrm>
          <a:prstGeom prst="rect">
            <a:avLst/>
          </a:prstGeom>
          <a:noFill/>
          <a:ln w="9525">
            <a:noFill/>
            <a:miter lim="800000"/>
            <a:headEnd/>
            <a:tailEnd/>
          </a:ln>
          <a:effectLst/>
        </p:spPr>
        <p:txBody>
          <a:bodyPr>
            <a:spAutoFit/>
          </a:bodyPr>
          <a:lstStyle/>
          <a:p>
            <a:pPr eaLnBrk="1" hangingPunct="1">
              <a:spcBef>
                <a:spcPct val="50000"/>
              </a:spcBef>
              <a:defRPr/>
            </a:pPr>
            <a:r>
              <a:rPr lang="en-US" sz="2800" b="1" dirty="0">
                <a:solidFill>
                  <a:schemeClr val="accent3">
                    <a:lumMod val="75000"/>
                  </a:schemeClr>
                </a:solidFill>
                <a:effectLst>
                  <a:outerShdw blurRad="38100" dist="38100" dir="2700000" algn="tl">
                    <a:srgbClr val="000000">
                      <a:alpha val="43137"/>
                    </a:srgbClr>
                  </a:outerShdw>
                </a:effectLst>
                <a:latin typeface="+mj-lt"/>
              </a:rPr>
              <a:t>Heat</a:t>
            </a:r>
            <a:br>
              <a:rPr lang="en-US" sz="2800" b="1" dirty="0">
                <a:solidFill>
                  <a:schemeClr val="accent3">
                    <a:lumMod val="75000"/>
                  </a:schemeClr>
                </a:solidFill>
                <a:effectLst>
                  <a:outerShdw blurRad="38100" dist="38100" dir="2700000" algn="tl">
                    <a:srgbClr val="000000">
                      <a:alpha val="43137"/>
                    </a:srgbClr>
                  </a:outerShdw>
                </a:effectLst>
                <a:latin typeface="+mj-lt"/>
              </a:rPr>
            </a:br>
            <a:r>
              <a:rPr lang="ar-SA" sz="2800" b="1" dirty="0">
                <a:solidFill>
                  <a:schemeClr val="accent3">
                    <a:lumMod val="75000"/>
                  </a:schemeClr>
                </a:solidFill>
                <a:effectLst>
                  <a:outerShdw blurRad="38100" dist="38100" dir="2700000" algn="tl">
                    <a:srgbClr val="000000">
                      <a:alpha val="43137"/>
                    </a:srgbClr>
                  </a:outerShdw>
                </a:effectLst>
                <a:latin typeface="+mj-lt"/>
              </a:rPr>
              <a:t>Superficial heat modalities:</a:t>
            </a:r>
            <a:br>
              <a:rPr lang="ar-SA" sz="2800" b="1" dirty="0">
                <a:solidFill>
                  <a:schemeClr val="accent3">
                    <a:lumMod val="75000"/>
                  </a:schemeClr>
                </a:solidFill>
                <a:effectLst>
                  <a:outerShdw blurRad="38100" dist="38100" dir="2700000" algn="tl">
                    <a:srgbClr val="000000">
                      <a:alpha val="43137"/>
                    </a:srgbClr>
                  </a:outerShdw>
                </a:effectLst>
                <a:latin typeface="+mj-lt"/>
              </a:rPr>
            </a:br>
            <a:r>
              <a:rPr lang="en-US" sz="2400" b="1" u="sng" dirty="0">
                <a:effectLst>
                  <a:outerShdw blurRad="38100" dist="38100" dir="2700000" algn="tl">
                    <a:srgbClr val="000000">
                      <a:alpha val="43137"/>
                    </a:srgbClr>
                  </a:outerShdw>
                </a:effectLst>
                <a:latin typeface="+mj-lt"/>
              </a:rPr>
              <a:t>1)</a:t>
            </a:r>
            <a:r>
              <a:rPr lang="ar-SA" sz="2400" b="1" u="sng" dirty="0">
                <a:effectLst>
                  <a:outerShdw blurRad="38100" dist="38100" dir="2700000" algn="tl">
                    <a:srgbClr val="000000">
                      <a:alpha val="43137"/>
                    </a:srgbClr>
                  </a:outerShdw>
                </a:effectLst>
                <a:latin typeface="+mj-lt"/>
              </a:rPr>
              <a:t>Infrared :</a:t>
            </a:r>
            <a:br>
              <a:rPr lang="ar-SA" sz="2400" b="1" dirty="0">
                <a:latin typeface="+mj-lt"/>
              </a:rPr>
            </a:br>
            <a:r>
              <a:rPr lang="en-US" sz="2400" b="1" dirty="0">
                <a:latin typeface="+mj-lt"/>
              </a:rPr>
              <a:t>The patient should be positioned 20 inches from the source.</a:t>
            </a:r>
            <a:br>
              <a:rPr lang="ar-SA" sz="2400" b="1" dirty="0">
                <a:latin typeface="+mj-lt"/>
              </a:rPr>
            </a:br>
            <a:r>
              <a:rPr lang="en-US" sz="2400" b="1" dirty="0">
                <a:latin typeface="+mj-lt"/>
              </a:rPr>
              <a:t>Treatment time should be 15-20 minutes.</a:t>
            </a:r>
            <a:br>
              <a:rPr lang="ar-SA" sz="2400" b="1" dirty="0">
                <a:latin typeface="+mj-lt"/>
              </a:rPr>
            </a:br>
            <a:br>
              <a:rPr lang="ar-SA" sz="2400" b="1" dirty="0">
                <a:latin typeface="+mj-lt"/>
              </a:rPr>
            </a:br>
            <a:r>
              <a:rPr lang="en-US" sz="2400" b="1" u="sng" dirty="0">
                <a:effectLst>
                  <a:outerShdw blurRad="38100" dist="38100" dir="2700000" algn="tl">
                    <a:srgbClr val="000000">
                      <a:alpha val="43137"/>
                    </a:srgbClr>
                  </a:outerShdw>
                </a:effectLst>
                <a:latin typeface="+mj-lt"/>
              </a:rPr>
              <a:t>2)</a:t>
            </a:r>
            <a:r>
              <a:rPr lang="ar-SA" sz="2400" b="1" u="sng" dirty="0">
                <a:effectLst>
                  <a:outerShdw blurRad="38100" dist="38100" dir="2700000" algn="tl">
                    <a:srgbClr val="000000">
                      <a:alpha val="43137"/>
                    </a:srgbClr>
                  </a:outerShdw>
                </a:effectLst>
                <a:latin typeface="+mj-lt"/>
              </a:rPr>
              <a:t>Hot packs:</a:t>
            </a:r>
            <a:br>
              <a:rPr lang="ar-SA" sz="2400" b="1" u="sng" dirty="0">
                <a:effectLst>
                  <a:outerShdw blurRad="38100" dist="38100" dir="2700000" algn="tl">
                    <a:srgbClr val="000000">
                      <a:alpha val="43137"/>
                    </a:srgbClr>
                  </a:outerShdw>
                </a:effectLst>
                <a:latin typeface="+mj-lt"/>
              </a:rPr>
            </a:br>
            <a:r>
              <a:rPr lang="en-US" sz="2400" b="1" dirty="0">
                <a:latin typeface="+mj-lt"/>
              </a:rPr>
              <a:t>Treatment time should be 20-30 min. </a:t>
            </a:r>
          </a:p>
        </p:txBody>
      </p:sp>
      <p:pic>
        <p:nvPicPr>
          <p:cNvPr id="53253" name="Picture 27" descr="SUN-PAK Moist Hot Pac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1800" y="5549900"/>
            <a:ext cx="23622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28" descr="infrar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85938"/>
            <a:ext cx="2057400" cy="429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5" name="Rectangle 29"/>
          <p:cNvSpPr>
            <a:spLocks noChangeArrowheads="1"/>
          </p:cNvSpPr>
          <p:nvPr/>
        </p:nvSpPr>
        <p:spPr bwMode="auto">
          <a:xfrm>
            <a:off x="0" y="6019800"/>
            <a:ext cx="2057400" cy="152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ar-SA" altLang="ar-JO">
              <a:latin typeface="Arial"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3213" y="333375"/>
            <a:ext cx="4249737" cy="998538"/>
          </a:xfrm>
          <a:solidFill>
            <a:schemeClr val="accent2">
              <a:lumMod val="20000"/>
              <a:lumOff val="80000"/>
            </a:schemeClr>
          </a:solidFill>
          <a:ln w="76200">
            <a:solidFill>
              <a:schemeClr val="accent3">
                <a:lumMod val="50000"/>
              </a:schemeClr>
            </a:solidFill>
          </a:ln>
        </p:spPr>
        <p:txBody>
          <a:bodyPr/>
          <a:lstStyle/>
          <a:p>
            <a:pPr eaLnBrk="1" fontAlgn="auto" hangingPunct="1">
              <a:spcAft>
                <a:spcPts val="0"/>
              </a:spcAft>
              <a:defRPr/>
            </a:pPr>
            <a:r>
              <a:rPr lang="en-US" b="1" dirty="0">
                <a:solidFill>
                  <a:schemeClr val="accent3">
                    <a:lumMod val="50000"/>
                  </a:schemeClr>
                </a:solidFill>
                <a:cs typeface="Arial" pitchFamily="34" charset="0"/>
              </a:rPr>
              <a:t>Life Style </a:t>
            </a:r>
            <a:endParaRPr lang="ar-JO" dirty="0">
              <a:solidFill>
                <a:schemeClr val="accent3">
                  <a:lumMod val="50000"/>
                </a:schemeClr>
              </a:solidFill>
            </a:endParaRPr>
          </a:p>
        </p:txBody>
      </p:sp>
      <p:sp>
        <p:nvSpPr>
          <p:cNvPr id="48130" name="Rectangle 3"/>
          <p:cNvSpPr>
            <a:spLocks noGrp="1" noChangeArrowheads="1"/>
          </p:cNvSpPr>
          <p:nvPr>
            <p:ph idx="1"/>
          </p:nvPr>
        </p:nvSpPr>
        <p:spPr>
          <a:xfrm>
            <a:off x="1447800" y="1587500"/>
            <a:ext cx="7621588" cy="2286000"/>
          </a:xfrm>
        </p:spPr>
        <p:txBody>
          <a:bodyPr rtlCol="1">
            <a:noAutofit/>
          </a:bodyPr>
          <a:lstStyle/>
          <a:p>
            <a:pPr marL="274320" indent="-274320" eaLnBrk="1" fontAlgn="auto" hangingPunct="1">
              <a:spcAft>
                <a:spcPts val="0"/>
              </a:spcAft>
              <a:buClr>
                <a:schemeClr val="accent3"/>
              </a:buClr>
              <a:buFont typeface="Wingdings 2"/>
              <a:buChar char=""/>
              <a:defRPr/>
            </a:pPr>
            <a:r>
              <a:rPr lang="en-US" sz="2400" b="1" dirty="0">
                <a:cs typeface="Arial" pitchFamily="34" charset="0"/>
              </a:rPr>
              <a:t>Don’t maintain the position of the neck for long periods so </a:t>
            </a:r>
            <a:r>
              <a:rPr lang="en-US" sz="2400" b="1" dirty="0">
                <a:solidFill>
                  <a:schemeClr val="accent3">
                    <a:lumMod val="75000"/>
                  </a:schemeClr>
                </a:solidFill>
                <a:effectLst>
                  <a:outerShdw blurRad="38100" dist="38100" dir="2700000" algn="tl">
                    <a:srgbClr val="000000">
                      <a:alpha val="43137"/>
                    </a:srgbClr>
                  </a:outerShdw>
                </a:effectLst>
                <a:cs typeface="Arial" pitchFamily="34" charset="0"/>
              </a:rPr>
              <a:t>TAKE BREAKS </a:t>
            </a:r>
            <a:r>
              <a:rPr lang="en-US" sz="2400" b="1" dirty="0">
                <a:cs typeface="Arial" pitchFamily="34" charset="0"/>
              </a:rPr>
              <a:t>when driving, watching TV or working on a computer .</a:t>
            </a:r>
          </a:p>
          <a:p>
            <a:pPr marL="274320" indent="-274320" eaLnBrk="1" fontAlgn="auto" hangingPunct="1">
              <a:spcAft>
                <a:spcPts val="0"/>
              </a:spcAft>
              <a:buClr>
                <a:schemeClr val="accent3"/>
              </a:buClr>
              <a:buFont typeface="Wingdings 2"/>
              <a:buChar char=""/>
              <a:defRPr/>
            </a:pPr>
            <a:r>
              <a:rPr lang="en-US" sz="2400" b="1" dirty="0">
                <a:cs typeface="Arial" pitchFamily="34" charset="0"/>
              </a:rPr>
              <a:t> Avoid watching TV from one side. </a:t>
            </a:r>
          </a:p>
          <a:p>
            <a:pPr marL="274320" indent="-274320" eaLnBrk="1" fontAlgn="auto" hangingPunct="1">
              <a:spcAft>
                <a:spcPts val="0"/>
              </a:spcAft>
              <a:buClr>
                <a:schemeClr val="accent3"/>
              </a:buClr>
              <a:buFont typeface="Wingdings 2"/>
              <a:buChar char=""/>
              <a:defRPr/>
            </a:pPr>
            <a:r>
              <a:rPr lang="en-US" sz="2400" b="1" dirty="0">
                <a:cs typeface="Arial" pitchFamily="34" charset="0"/>
              </a:rPr>
              <a:t>Exercise regularly. </a:t>
            </a:r>
          </a:p>
          <a:p>
            <a:pPr marL="274320" indent="-274320" eaLnBrk="1" fontAlgn="auto" hangingPunct="1">
              <a:spcAft>
                <a:spcPts val="0"/>
              </a:spcAft>
              <a:buClr>
                <a:schemeClr val="accent3"/>
              </a:buClr>
              <a:buFont typeface="Arial" panose="020B0604020202020204" pitchFamily="34" charset="0"/>
              <a:buNone/>
              <a:defRPr/>
            </a:pPr>
            <a:br>
              <a:rPr lang="en-US" sz="2400" dirty="0">
                <a:cs typeface="Arial" pitchFamily="34" charset="0"/>
              </a:rPr>
            </a:br>
            <a:br>
              <a:rPr lang="en-US" sz="2400" dirty="0">
                <a:cs typeface="Arial" pitchFamily="34" charset="0"/>
              </a:rPr>
            </a:br>
            <a:br>
              <a:rPr lang="en-US" sz="2400" dirty="0">
                <a:cs typeface="Arial" pitchFamily="34" charset="0"/>
              </a:rPr>
            </a:br>
            <a:br>
              <a:rPr lang="en-US" sz="2400" dirty="0">
                <a:cs typeface="Arial" pitchFamily="34" charset="0"/>
              </a:rPr>
            </a:br>
            <a:br>
              <a:rPr lang="en-US" sz="2400" dirty="0">
                <a:cs typeface="Arial" pitchFamily="34" charset="0"/>
              </a:rPr>
            </a:br>
            <a:br>
              <a:rPr lang="en-US" sz="2400" dirty="0">
                <a:cs typeface="Arial" pitchFamily="34" charset="0"/>
              </a:rPr>
            </a:br>
            <a:br>
              <a:rPr lang="en-US" sz="2400" dirty="0">
                <a:cs typeface="Arial" pitchFamily="34" charset="0"/>
              </a:rPr>
            </a:br>
            <a:br>
              <a:rPr lang="en-US" sz="2400" dirty="0">
                <a:cs typeface="Arial" pitchFamily="34" charset="0"/>
              </a:rPr>
            </a:br>
            <a:br>
              <a:rPr lang="en-US" sz="2400" dirty="0">
                <a:cs typeface="Arial" pitchFamily="34" charset="0"/>
              </a:rPr>
            </a:br>
            <a:br>
              <a:rPr lang="en-US" sz="2400" dirty="0">
                <a:cs typeface="Arial" pitchFamily="34" charset="0"/>
              </a:rPr>
            </a:br>
            <a:br>
              <a:rPr lang="en-US" sz="2400" dirty="0">
                <a:cs typeface="Arial" pitchFamily="34" charset="0"/>
              </a:rPr>
            </a:br>
            <a:br>
              <a:rPr lang="en-US" sz="2400" dirty="0">
                <a:cs typeface="Arial" pitchFamily="34" charset="0"/>
              </a:rPr>
            </a:br>
            <a:br>
              <a:rPr lang="en-US" sz="2400" dirty="0">
                <a:cs typeface="Arial" pitchFamily="34" charset="0"/>
              </a:rPr>
            </a:br>
            <a:endParaRPr lang="en-US" sz="2400" dirty="0">
              <a:cs typeface="Arial" pitchFamily="34" charset="0"/>
            </a:endParaRPr>
          </a:p>
        </p:txBody>
      </p:sp>
      <p:sp>
        <p:nvSpPr>
          <p:cNvPr id="7" name="Slide Number Placeholder 6"/>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1D7B21D7-EC24-420E-8B41-D6B25E9A2B96}" type="slidenum">
              <a:rPr lang="ar-SA" altLang="en-US">
                <a:solidFill>
                  <a:srgbClr val="898989"/>
                </a:solidFill>
              </a:rPr>
              <a:pPr/>
              <a:t>32</a:t>
            </a:fld>
            <a:endParaRPr lang="ar-JO" altLang="en-US">
              <a:solidFill>
                <a:srgbClr val="898989"/>
              </a:solidFill>
            </a:endParaRPr>
          </a:p>
        </p:txBody>
      </p:sp>
      <p:pic>
        <p:nvPicPr>
          <p:cNvPr id="55301" name="Picture 4" descr="images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2675" y="3876675"/>
            <a:ext cx="2981325"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Picture 5" descr="images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3886200"/>
            <a:ext cx="31242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3" name="Picture 6" descr="images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86200"/>
            <a:ext cx="315277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4" name="Text Box 7"/>
          <p:cNvSpPr txBox="1">
            <a:spLocks noChangeArrowheads="1"/>
          </p:cNvSpPr>
          <p:nvPr/>
        </p:nvSpPr>
        <p:spPr bwMode="auto">
          <a:xfrm>
            <a:off x="1219200" y="6172200"/>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pPr eaLnBrk="1" hangingPunct="1">
              <a:spcBef>
                <a:spcPct val="50000"/>
              </a:spcBef>
            </a:pPr>
            <a:endParaRPr lang="ar-SA" altLang="ar-JO">
              <a:latin typeface="Arial"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00188" y="357188"/>
            <a:ext cx="6781800" cy="1168400"/>
          </a:xfrm>
          <a:solidFill>
            <a:schemeClr val="accent2">
              <a:lumMod val="20000"/>
              <a:lumOff val="80000"/>
            </a:schemeClr>
          </a:solidFill>
          <a:ln w="76200">
            <a:solidFill>
              <a:schemeClr val="accent3">
                <a:lumMod val="50000"/>
              </a:schemeClr>
            </a:solidFill>
          </a:ln>
        </p:spPr>
        <p:txBody>
          <a:bodyPr>
            <a:normAutofit fontScale="90000"/>
          </a:bodyPr>
          <a:lstStyle/>
          <a:p>
            <a:pPr eaLnBrk="1" fontAlgn="auto" hangingPunct="1">
              <a:spcAft>
                <a:spcPts val="0"/>
              </a:spcAft>
              <a:defRPr/>
            </a:pPr>
            <a:r>
              <a:rPr lang="en-US" b="1" dirty="0">
                <a:solidFill>
                  <a:schemeClr val="accent3">
                    <a:lumMod val="50000"/>
                  </a:schemeClr>
                </a:solidFill>
                <a:latin typeface="+mn-lt"/>
                <a:cs typeface="MV Boli" pitchFamily="2" charset="0"/>
              </a:rPr>
              <a:t>Indications for Surgery </a:t>
            </a:r>
          </a:p>
        </p:txBody>
      </p:sp>
      <p:sp>
        <p:nvSpPr>
          <p:cNvPr id="60419" name="عنصر نائب للمحتوى 2"/>
          <p:cNvSpPr>
            <a:spLocks noGrp="1"/>
          </p:cNvSpPr>
          <p:nvPr>
            <p:ph idx="1"/>
          </p:nvPr>
        </p:nvSpPr>
        <p:spPr>
          <a:xfrm>
            <a:off x="1692275" y="1989138"/>
            <a:ext cx="6951663" cy="3011487"/>
          </a:xfrm>
        </p:spPr>
        <p:txBody>
          <a:bodyPr/>
          <a:lstStyle/>
          <a:p>
            <a:pPr marL="0" indent="0" eaLnBrk="1" hangingPunct="1">
              <a:buFont typeface="Wingdings" panose="05000000000000000000" pitchFamily="2" charset="2"/>
              <a:buNone/>
              <a:defRPr/>
            </a:pPr>
            <a:r>
              <a:rPr lang="en-US" altLang="ar-JO" sz="2800" b="1" dirty="0"/>
              <a:t>1. Severe pain that does not settle with conservative treatment over 2–3 weeks.</a:t>
            </a:r>
          </a:p>
          <a:p>
            <a:pPr marL="225425" indent="-225425" eaLnBrk="1" hangingPunct="1">
              <a:buFont typeface="Georgia" panose="02040502050405020303" pitchFamily="18" charset="0"/>
              <a:buNone/>
              <a:defRPr/>
            </a:pPr>
            <a:r>
              <a:rPr lang="en-US" altLang="ar-JO" sz="2800" b="1" dirty="0"/>
              <a:t>2. Chronic or recurrent pain.</a:t>
            </a:r>
          </a:p>
          <a:p>
            <a:pPr marL="225425" indent="-225425" eaLnBrk="1" hangingPunct="1">
              <a:buFont typeface="Georgia" panose="02040502050405020303" pitchFamily="18" charset="0"/>
              <a:buNone/>
              <a:defRPr/>
            </a:pPr>
            <a:r>
              <a:rPr lang="en-US" altLang="ar-JO" sz="2800" b="1" dirty="0"/>
              <a:t>3. Progressive weakness in the arm which causes functional disability. </a:t>
            </a:r>
          </a:p>
        </p:txBody>
      </p:sp>
      <p:sp>
        <p:nvSpPr>
          <p:cNvPr id="51204" name="Slide Number Placeholder 4"/>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AA7EB1D7-C4EC-43E4-98B7-7E4FC47AF6E4}" type="slidenum">
              <a:rPr lang="ar-JO" altLang="ar-JO">
                <a:solidFill>
                  <a:srgbClr val="898989"/>
                </a:solidFill>
                <a:latin typeface="Calibri" pitchFamily="34" charset="0"/>
              </a:rPr>
              <a:pPr/>
              <a:t>33</a:t>
            </a:fld>
            <a:endParaRPr lang="ar-JO" altLang="ar-JO">
              <a:solidFill>
                <a:srgbClr val="898989"/>
              </a:solidFill>
              <a:latin typeface="Calibri" pitchFamily="34" charset="0"/>
            </a:endParaRP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1584325" y="981075"/>
            <a:ext cx="7138988" cy="1143000"/>
          </a:xfrm>
          <a:solidFill>
            <a:schemeClr val="accent1">
              <a:lumMod val="20000"/>
              <a:lumOff val="80000"/>
            </a:schemeClr>
          </a:solidFill>
          <a:ln w="76200">
            <a:solidFill>
              <a:schemeClr val="accent3">
                <a:lumMod val="50000"/>
              </a:schemeClr>
            </a:solidFill>
          </a:ln>
        </p:spPr>
        <p:txBody>
          <a:bodyPr/>
          <a:lstStyle/>
          <a:p>
            <a:pPr eaLnBrk="1" fontAlgn="auto" hangingPunct="1">
              <a:spcAft>
                <a:spcPts val="0"/>
              </a:spcAft>
              <a:defRPr/>
            </a:pPr>
            <a:r>
              <a:rPr lang="en-US" altLang="ar-JO" b="1" dirty="0">
                <a:solidFill>
                  <a:schemeClr val="accent3">
                    <a:lumMod val="50000"/>
                  </a:schemeClr>
                </a:solidFill>
              </a:rPr>
              <a:t>Thoracic Disc Herniation</a:t>
            </a:r>
          </a:p>
        </p:txBody>
      </p:sp>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02C89925-73EA-4711-9155-B6E5972F7035}" type="slidenum">
              <a:rPr lang="ar-SA" altLang="en-US">
                <a:solidFill>
                  <a:srgbClr val="898989"/>
                </a:solidFill>
              </a:rPr>
              <a:pPr/>
              <a:t>34</a:t>
            </a:fld>
            <a:endParaRPr lang="ar-JO" altLang="en-US">
              <a:solidFill>
                <a:srgbClr val="898989"/>
              </a:solidFill>
            </a:endParaRPr>
          </a:p>
        </p:txBody>
      </p:sp>
      <p:pic>
        <p:nvPicPr>
          <p:cNvPr id="5734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127250"/>
            <a:ext cx="3627438" cy="362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Rectangle 1"/>
          <p:cNvSpPr>
            <a:spLocks noChangeArrowheads="1"/>
          </p:cNvSpPr>
          <p:nvPr/>
        </p:nvSpPr>
        <p:spPr bwMode="auto">
          <a:xfrm>
            <a:off x="4151313" y="2924175"/>
            <a:ext cx="45720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t>The majority of the thoracic disc herniation is asymptomatic, or the patient presents with nonspecific symptoms like chest wall pain, epigastric pain, upper extremity pain, and sometimes, a pain in the groin or the lower extremity.</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468313" y="188913"/>
            <a:ext cx="8229600" cy="1143000"/>
          </a:xfrm>
        </p:spPr>
        <p:txBody>
          <a:bodyPr/>
          <a:lstStyle/>
          <a:p>
            <a:pPr eaLnBrk="1" fontAlgn="auto" hangingPunct="1">
              <a:spcAft>
                <a:spcPts val="0"/>
              </a:spcAft>
              <a:defRPr/>
            </a:pPr>
            <a:r>
              <a:rPr lang="en-US" altLang="ar-JO" sz="4000" b="1" dirty="0"/>
              <a:t>Thoracic Disc </a:t>
            </a:r>
            <a:r>
              <a:rPr lang="en-US" altLang="ar-JO" sz="4000" b="1" dirty="0" err="1"/>
              <a:t>Herniation</a:t>
            </a:r>
            <a:endParaRPr lang="en-US" altLang="ar-JO" sz="4000" b="1" dirty="0"/>
          </a:p>
        </p:txBody>
      </p:sp>
      <p:sp>
        <p:nvSpPr>
          <p:cNvPr id="54275" name="Content Placeholder 2"/>
          <p:cNvSpPr>
            <a:spLocks noGrp="1"/>
          </p:cNvSpPr>
          <p:nvPr>
            <p:ph idx="1"/>
          </p:nvPr>
        </p:nvSpPr>
        <p:spPr>
          <a:xfrm>
            <a:off x="468313" y="1268413"/>
            <a:ext cx="8229600" cy="5589587"/>
          </a:xfrm>
        </p:spPr>
        <p:txBody>
          <a:bodyPr rtlCol="0">
            <a:normAutofit/>
          </a:bodyPr>
          <a:lstStyle/>
          <a:p>
            <a:pPr eaLnBrk="1" fontAlgn="auto" hangingPunct="1">
              <a:spcAft>
                <a:spcPts val="0"/>
              </a:spcAft>
              <a:buClr>
                <a:schemeClr val="accent1">
                  <a:lumMod val="75000"/>
                </a:schemeClr>
              </a:buClr>
              <a:buFont typeface="Arial" panose="020B0604020202020204" pitchFamily="34" charset="0"/>
              <a:buChar char="•"/>
              <a:defRPr/>
            </a:pPr>
            <a:r>
              <a:rPr lang="en-US" altLang="ar-JO" b="1" dirty="0"/>
              <a:t>Usually occur </a:t>
            </a:r>
            <a:r>
              <a:rPr lang="en-US" altLang="ar-JO" b="1" dirty="0">
                <a:solidFill>
                  <a:schemeClr val="accent3">
                    <a:lumMod val="75000"/>
                  </a:schemeClr>
                </a:solidFill>
              </a:rPr>
              <a:t>at or below T8 </a:t>
            </a:r>
            <a:r>
              <a:rPr lang="en-US" altLang="ar-JO" b="1" dirty="0"/>
              <a:t>(the more mobile portion of the thoracic spine)</a:t>
            </a:r>
          </a:p>
          <a:p>
            <a:pPr eaLnBrk="1" fontAlgn="auto" hangingPunct="1">
              <a:spcAft>
                <a:spcPts val="0"/>
              </a:spcAft>
              <a:buClr>
                <a:schemeClr val="accent1">
                  <a:lumMod val="75000"/>
                </a:schemeClr>
              </a:buClr>
              <a:buFont typeface="Arial" panose="020B0604020202020204" pitchFamily="34" charset="0"/>
              <a:buChar char="•"/>
              <a:defRPr/>
            </a:pPr>
            <a:r>
              <a:rPr lang="en-US" altLang="ar-JO" b="1" dirty="0"/>
              <a:t>Frequently calcified .·. get CT through disc (may affect choice of surgical approach)</a:t>
            </a:r>
          </a:p>
          <a:p>
            <a:pPr eaLnBrk="1" fontAlgn="auto" hangingPunct="1">
              <a:spcAft>
                <a:spcPts val="0"/>
              </a:spcAft>
              <a:buClr>
                <a:schemeClr val="accent1">
                  <a:lumMod val="75000"/>
                </a:schemeClr>
              </a:buClr>
              <a:buFont typeface="Arial" panose="020B0604020202020204" pitchFamily="34" charset="0"/>
              <a:buChar char="•"/>
              <a:defRPr/>
            </a:pPr>
            <a:r>
              <a:rPr lang="en-US" altLang="ar-JO" b="1" dirty="0">
                <a:solidFill>
                  <a:schemeClr val="accent3">
                    <a:lumMod val="75000"/>
                  </a:schemeClr>
                </a:solidFill>
              </a:rPr>
              <a:t>Primary indications for surgery</a:t>
            </a:r>
            <a:r>
              <a:rPr lang="en-US" altLang="ar-JO" b="1" dirty="0"/>
              <a:t>: refractory pain, progressive myelopathy.</a:t>
            </a:r>
          </a:p>
          <a:p>
            <a:pPr eaLnBrk="1" fontAlgn="auto" hangingPunct="1">
              <a:spcAft>
                <a:spcPts val="0"/>
              </a:spcAft>
              <a:buClr>
                <a:schemeClr val="accent1">
                  <a:lumMod val="75000"/>
                </a:schemeClr>
              </a:buClr>
              <a:buFont typeface="Arial" panose="020B0604020202020204" pitchFamily="34" charset="0"/>
              <a:buChar char="•"/>
              <a:defRPr/>
            </a:pPr>
            <a:r>
              <a:rPr lang="en-US" altLang="ar-JO" b="1" dirty="0"/>
              <a:t>80% occur between the 3rd and 5th decades. </a:t>
            </a:r>
          </a:p>
          <a:p>
            <a:pPr eaLnBrk="1" fontAlgn="auto" hangingPunct="1">
              <a:spcAft>
                <a:spcPts val="0"/>
              </a:spcAft>
              <a:buClr>
                <a:schemeClr val="accent1">
                  <a:lumMod val="75000"/>
                </a:schemeClr>
              </a:buClr>
              <a:buFont typeface="Arial" panose="020B0604020202020204" pitchFamily="34" charset="0"/>
              <a:buChar char="•"/>
              <a:defRPr/>
            </a:pPr>
            <a:r>
              <a:rPr lang="en-US" altLang="ar-JO" b="1" dirty="0"/>
              <a:t>A history of trauma may be elicited in 25% of cases.</a:t>
            </a:r>
          </a:p>
          <a:p>
            <a:pPr eaLnBrk="1" fontAlgn="auto" hangingPunct="1">
              <a:spcAft>
                <a:spcPts val="0"/>
              </a:spcAft>
              <a:buClr>
                <a:schemeClr val="accent1">
                  <a:lumMod val="75000"/>
                </a:schemeClr>
              </a:buClr>
              <a:buFont typeface="Arial" panose="020B0604020202020204" pitchFamily="34" charset="0"/>
              <a:buChar char="•"/>
              <a:defRPr/>
            </a:pPr>
            <a:r>
              <a:rPr lang="en-US" altLang="ar-JO" b="1" dirty="0"/>
              <a:t>Most common symptoms: pain (60%), sensory changes (23%), motor changes (18%).</a:t>
            </a:r>
          </a:p>
          <a:p>
            <a:pPr eaLnBrk="1" fontAlgn="auto" hangingPunct="1">
              <a:spcAft>
                <a:spcPts val="0"/>
              </a:spcAft>
              <a:buClr>
                <a:schemeClr val="accent1">
                  <a:lumMod val="75000"/>
                </a:schemeClr>
              </a:buClr>
              <a:buFont typeface="Arial" panose="020B0604020202020204" pitchFamily="34" charset="0"/>
              <a:buChar char="•"/>
              <a:defRPr/>
            </a:pPr>
            <a:r>
              <a:rPr lang="en-US" altLang="ar-JO" b="1" dirty="0"/>
              <a:t>With thoracic radiculopathy, pain and sensory disturbance is in a band-like distribution radiating anteriorly and inferiorly along the involved root's dermatome. </a:t>
            </a:r>
          </a:p>
          <a:p>
            <a:pPr eaLnBrk="1" fontAlgn="auto" hangingPunct="1">
              <a:spcAft>
                <a:spcPts val="0"/>
              </a:spcAft>
              <a:buClr>
                <a:schemeClr val="accent1">
                  <a:lumMod val="75000"/>
                </a:schemeClr>
              </a:buClr>
              <a:buFont typeface="Arial" panose="020B0604020202020204" pitchFamily="34" charset="0"/>
              <a:buChar char="•"/>
              <a:defRPr/>
            </a:pPr>
            <a:r>
              <a:rPr lang="en-US" altLang="ar-JO" b="1" u="sng" dirty="0"/>
              <a:t>Motor involvement is difficult to document.</a:t>
            </a:r>
          </a:p>
          <a:p>
            <a:pPr eaLnBrk="1" fontAlgn="auto" hangingPunct="1">
              <a:spcAft>
                <a:spcPts val="0"/>
              </a:spcAft>
              <a:buClr>
                <a:schemeClr val="accent1">
                  <a:lumMod val="75000"/>
                </a:schemeClr>
              </a:buClr>
              <a:buFont typeface="Arial" panose="020B0604020202020204" pitchFamily="34" charset="0"/>
              <a:buChar char="•"/>
              <a:defRPr/>
            </a:pPr>
            <a:endParaRPr lang="en-US" altLang="ar-JO" b="1" dirty="0"/>
          </a:p>
        </p:txBody>
      </p:sp>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4E593122-9BEF-4009-9259-1F12F28FD3FA}" type="slidenum">
              <a:rPr lang="ar-SA" altLang="en-US">
                <a:solidFill>
                  <a:srgbClr val="898989"/>
                </a:solidFill>
              </a:rPr>
              <a:pPr/>
              <a:t>35</a:t>
            </a:fld>
            <a:endParaRPr lang="ar-JO" altLang="en-US">
              <a:solidFill>
                <a:srgbClr val="898989"/>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47813" y="0"/>
            <a:ext cx="5180012" cy="6858000"/>
          </a:xfrm>
        </p:spPr>
      </p:pic>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B1928EDD-4F05-4A54-A16A-526748C512B8}" type="slidenum">
              <a:rPr lang="ar-SA" altLang="en-US">
                <a:solidFill>
                  <a:srgbClr val="FFFFFF"/>
                </a:solidFill>
                <a:latin typeface="Rockwell" pitchFamily="18" charset="0"/>
              </a:rPr>
              <a:pPr/>
              <a:t>36</a:t>
            </a:fld>
            <a:endParaRPr lang="ar-JO" altLang="en-US">
              <a:solidFill>
                <a:srgbClr val="FFFFFF"/>
              </a:solidFill>
              <a:latin typeface="Rockwell"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70104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276600" y="1788074"/>
            <a:ext cx="5562600" cy="3785652"/>
          </a:xfrm>
          <a:prstGeom prst="rect">
            <a:avLst/>
          </a:prstGeom>
          <a:noFill/>
          <a:ln>
            <a:solidFill>
              <a:schemeClr val="bg2">
                <a:lumMod val="40000"/>
                <a:lumOff val="60000"/>
              </a:schemeClr>
            </a:solidFill>
          </a:ln>
        </p:spPr>
        <p:txBody>
          <a:bodyPr wrap="square">
            <a:spAutoFit/>
          </a:bodyPr>
          <a:lstStyle/>
          <a:p>
            <a:pPr algn="ctr">
              <a:defRPr/>
            </a:pPr>
            <a:r>
              <a:rPr lang="en-US" altLang="ar-JO" sz="4800" b="1" dirty="0">
                <a:ln>
                  <a:solidFill>
                    <a:schemeClr val="bg1"/>
                  </a:solidFill>
                </a:ln>
                <a:solidFill>
                  <a:schemeClr val="bg2">
                    <a:lumMod val="60000"/>
                    <a:lumOff val="40000"/>
                  </a:schemeClr>
                </a:solidFill>
                <a:effectLst>
                  <a:outerShdw blurRad="38100" dist="38100" dir="2700000" algn="tl">
                    <a:srgbClr val="000000">
                      <a:alpha val="43137"/>
                    </a:srgbClr>
                  </a:outerShdw>
                </a:effectLst>
                <a:latin typeface="Bernard MT Condensed" pitchFamily="18" charset="0"/>
                <a:sym typeface="+mn-ea"/>
              </a:rPr>
              <a:t>Lumbar</a:t>
            </a:r>
          </a:p>
          <a:p>
            <a:pPr algn="ctr">
              <a:defRPr/>
            </a:pPr>
            <a:r>
              <a:rPr lang="en-US" altLang="ar-JO" sz="4800" b="1" dirty="0">
                <a:ln>
                  <a:solidFill>
                    <a:schemeClr val="bg1"/>
                  </a:solidFill>
                </a:ln>
                <a:solidFill>
                  <a:schemeClr val="bg2">
                    <a:lumMod val="60000"/>
                    <a:lumOff val="40000"/>
                  </a:schemeClr>
                </a:solidFill>
                <a:effectLst>
                  <a:outerShdw blurRad="38100" dist="38100" dir="2700000" algn="tl">
                    <a:srgbClr val="000000">
                      <a:alpha val="43137"/>
                    </a:srgbClr>
                  </a:outerShdw>
                </a:effectLst>
                <a:latin typeface="Bernard MT Condensed" pitchFamily="18" charset="0"/>
                <a:sym typeface="+mn-ea"/>
              </a:rPr>
              <a:t> Disc</a:t>
            </a:r>
          </a:p>
          <a:p>
            <a:pPr algn="ctr">
              <a:defRPr/>
            </a:pPr>
            <a:r>
              <a:rPr lang="en-US" altLang="ar-JO" sz="4800" b="1" dirty="0">
                <a:ln>
                  <a:solidFill>
                    <a:schemeClr val="bg1"/>
                  </a:solidFill>
                </a:ln>
                <a:solidFill>
                  <a:schemeClr val="bg2">
                    <a:lumMod val="60000"/>
                    <a:lumOff val="40000"/>
                  </a:schemeClr>
                </a:solidFill>
                <a:effectLst>
                  <a:outerShdw blurRad="38100" dist="38100" dir="2700000" algn="tl">
                    <a:srgbClr val="000000">
                      <a:alpha val="43137"/>
                    </a:srgbClr>
                  </a:outerShdw>
                </a:effectLst>
                <a:latin typeface="Bernard MT Condensed" pitchFamily="18" charset="0"/>
                <a:sym typeface="+mn-ea"/>
              </a:rPr>
              <a:t> Prolapse</a:t>
            </a:r>
          </a:p>
          <a:p>
            <a:pPr algn="ctr">
              <a:defRPr/>
            </a:pPr>
            <a:r>
              <a:rPr lang="en-US" sz="4800" dirty="0">
                <a:solidFill>
                  <a:srgbClr val="FF0000"/>
                </a:solidFill>
                <a:latin typeface="Bernard MT Condensed" pitchFamily="18" charset="0"/>
              </a:rPr>
              <a:t>NO Myelopathy here</a:t>
            </a:r>
          </a:p>
          <a:p>
            <a:pPr algn="ctr">
              <a:defRPr/>
            </a:pPr>
            <a:endParaRPr lang="en-US" sz="4800" dirty="0">
              <a:solidFill>
                <a:schemeClr val="bg2">
                  <a:lumMod val="60000"/>
                  <a:lumOff val="40000"/>
                </a:schemeClr>
              </a:solidFill>
              <a:effectLst>
                <a:outerShdw blurRad="38100" dist="38100" dir="2700000" algn="tl">
                  <a:srgbClr val="000000">
                    <a:alpha val="43137"/>
                  </a:srgbClr>
                </a:outerShdw>
              </a:effectLst>
              <a:latin typeface="Bernard MT Condensed" pitchFamily="18"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33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572000" y="228600"/>
            <a:ext cx="4572000" cy="6986588"/>
          </a:xfrm>
          <a:prstGeom prst="rect">
            <a:avLst/>
          </a:prstGeom>
          <a:noFill/>
          <a:ln w="38100">
            <a:noFill/>
          </a:ln>
        </p:spPr>
        <p:txBody>
          <a:bodyPr>
            <a:spAutoFit/>
          </a:bodyPr>
          <a:lstStyle/>
          <a:p>
            <a:pPr>
              <a:defRPr/>
            </a:pPr>
            <a:r>
              <a:rPr lang="en-US" sz="2800" dirty="0">
                <a:solidFill>
                  <a:schemeClr val="bg2">
                    <a:lumMod val="60000"/>
                    <a:lumOff val="40000"/>
                  </a:schemeClr>
                </a:solidFill>
                <a:latin typeface="Sitka Display" pitchFamily="2" charset="0"/>
                <a:cs typeface="Times New Roman" pitchFamily="18" charset="0"/>
                <a:sym typeface="+mn-ea"/>
              </a:rPr>
              <a:t> About 75% of total spinal movement &amp; of lumbar flexion–extension occurs at the lumbosacral junction (L5/S1), 20%  at (L4/L5) level and 5%  at upper lumbar levels.</a:t>
            </a:r>
            <a:br>
              <a:rPr lang="en-US" sz="2800" dirty="0">
                <a:solidFill>
                  <a:schemeClr val="bg2">
                    <a:lumMod val="60000"/>
                    <a:lumOff val="40000"/>
                  </a:schemeClr>
                </a:solidFill>
                <a:latin typeface="Sitka Display" pitchFamily="2" charset="0"/>
                <a:cs typeface="Times New Roman" pitchFamily="18" charset="0"/>
              </a:rPr>
            </a:br>
            <a:br>
              <a:rPr lang="en-US" sz="2800" dirty="0">
                <a:solidFill>
                  <a:schemeClr val="bg2">
                    <a:lumMod val="60000"/>
                    <a:lumOff val="40000"/>
                  </a:schemeClr>
                </a:solidFill>
                <a:latin typeface="Sitka Display" pitchFamily="2" charset="0"/>
                <a:cs typeface="Times New Roman" pitchFamily="18" charset="0"/>
              </a:rPr>
            </a:br>
            <a:r>
              <a:rPr lang="en-US" sz="2800" dirty="0">
                <a:solidFill>
                  <a:schemeClr val="bg2">
                    <a:lumMod val="60000"/>
                    <a:lumOff val="40000"/>
                  </a:schemeClr>
                </a:solidFill>
                <a:latin typeface="Sitka Display" pitchFamily="2" charset="0"/>
                <a:cs typeface="Times New Roman" pitchFamily="18" charset="0"/>
                <a:sym typeface="+mn-ea"/>
              </a:rPr>
              <a:t> Consequently, about 90% of lumbar disc prolapses occur at the lower two lumbar levels;</a:t>
            </a:r>
            <a:br>
              <a:rPr lang="en-US" sz="2800" dirty="0">
                <a:solidFill>
                  <a:schemeClr val="bg2">
                    <a:lumMod val="60000"/>
                    <a:lumOff val="40000"/>
                  </a:schemeClr>
                </a:solidFill>
                <a:latin typeface="Sitka Display" pitchFamily="2" charset="0"/>
                <a:cs typeface="Times New Roman" pitchFamily="18" charset="0"/>
              </a:rPr>
            </a:br>
            <a:r>
              <a:rPr lang="en-US" sz="2800" dirty="0">
                <a:solidFill>
                  <a:schemeClr val="bg2">
                    <a:lumMod val="60000"/>
                    <a:lumOff val="40000"/>
                  </a:schemeClr>
                </a:solidFill>
                <a:latin typeface="Sitka Display" pitchFamily="2" charset="0"/>
                <a:cs typeface="Times New Roman" pitchFamily="18" charset="0"/>
              </a:rPr>
              <a:t>-</a:t>
            </a:r>
            <a:r>
              <a:rPr lang="en-US" sz="2800" dirty="0">
                <a:solidFill>
                  <a:schemeClr val="bg2">
                    <a:lumMod val="60000"/>
                    <a:lumOff val="40000"/>
                  </a:schemeClr>
                </a:solidFill>
                <a:latin typeface="Sitka Display" pitchFamily="2" charset="0"/>
                <a:cs typeface="Times New Roman" pitchFamily="18" charset="0"/>
                <a:sym typeface="+mn-ea"/>
              </a:rPr>
              <a:t>The most frequently affected disc is at L5/S1 level.</a:t>
            </a:r>
            <a:br>
              <a:rPr lang="en-US" sz="2800" dirty="0">
                <a:solidFill>
                  <a:schemeClr val="bg2">
                    <a:lumMod val="60000"/>
                    <a:lumOff val="40000"/>
                  </a:schemeClr>
                </a:solidFill>
                <a:latin typeface="Sitka Display" pitchFamily="2" charset="0"/>
                <a:cs typeface="Times New Roman" pitchFamily="18" charset="0"/>
              </a:rPr>
            </a:br>
            <a:r>
              <a:rPr lang="en-US" sz="2800" dirty="0">
                <a:solidFill>
                  <a:schemeClr val="bg2">
                    <a:lumMod val="60000"/>
                    <a:lumOff val="40000"/>
                  </a:schemeClr>
                </a:solidFill>
                <a:latin typeface="Sitka Display" pitchFamily="2" charset="0"/>
                <a:cs typeface="Times New Roman" pitchFamily="18" charset="0"/>
              </a:rPr>
              <a:t>-</a:t>
            </a:r>
            <a:r>
              <a:rPr lang="en-US" sz="2800" dirty="0">
                <a:solidFill>
                  <a:schemeClr val="bg2">
                    <a:lumMod val="60000"/>
                    <a:lumOff val="40000"/>
                  </a:schemeClr>
                </a:solidFill>
                <a:latin typeface="Sitka Display" pitchFamily="2" charset="0"/>
                <a:cs typeface="Times New Roman" pitchFamily="18" charset="0"/>
                <a:sym typeface="+mn-ea"/>
              </a:rPr>
              <a:t>Most common cause of </a:t>
            </a:r>
            <a:r>
              <a:rPr lang="en-US" sz="2800" u="sng" dirty="0">
                <a:solidFill>
                  <a:schemeClr val="bg2">
                    <a:lumMod val="60000"/>
                    <a:lumOff val="40000"/>
                  </a:schemeClr>
                </a:solidFill>
                <a:latin typeface="Sitka Display" pitchFamily="2" charset="0"/>
                <a:cs typeface="Times New Roman" pitchFamily="18" charset="0"/>
                <a:sym typeface="+mn-ea"/>
              </a:rPr>
              <a:t>Sciatica</a:t>
            </a:r>
            <a:r>
              <a:rPr lang="en-US" sz="2800" dirty="0">
                <a:solidFill>
                  <a:schemeClr val="bg2">
                    <a:lumMod val="60000"/>
                    <a:lumOff val="40000"/>
                  </a:schemeClr>
                </a:solidFill>
                <a:latin typeface="Sitka Display" pitchFamily="2" charset="0"/>
                <a:cs typeface="Times New Roman" pitchFamily="18" charset="0"/>
                <a:sym typeface="+mn-ea"/>
              </a:rPr>
              <a:t>.</a:t>
            </a:r>
            <a:br>
              <a:rPr lang="en-US" sz="2800" dirty="0">
                <a:solidFill>
                  <a:schemeClr val="bg2">
                    <a:lumMod val="60000"/>
                    <a:lumOff val="40000"/>
                  </a:schemeClr>
                </a:solidFill>
                <a:latin typeface="Sitka Display" pitchFamily="2" charset="0"/>
                <a:cs typeface="Times New Roman" pitchFamily="18" charset="0"/>
              </a:rPr>
            </a:br>
            <a:endParaRPr lang="en-US" sz="2800" dirty="0">
              <a:solidFill>
                <a:schemeClr val="bg2">
                  <a:lumMod val="60000"/>
                  <a:lumOff val="40000"/>
                </a:schemeClr>
              </a:solidFill>
              <a:latin typeface="Sitka Display" pitchFamily="2" charset="0"/>
              <a:cs typeface="Times New Roman" pitchFamily="18" charset="0"/>
            </a:endParaRPr>
          </a:p>
          <a:p>
            <a:pPr>
              <a:defRPr/>
            </a:pPr>
            <a:endParaRPr lang="en-US" sz="2800" dirty="0">
              <a:solidFill>
                <a:schemeClr val="bg2">
                  <a:lumMod val="60000"/>
                  <a:lumOff val="40000"/>
                </a:schemeClr>
              </a:solidFill>
              <a:latin typeface="Sitka Display" pitchFamily="2" charset="0"/>
              <a:cs typeface="Times New Roman" pitchFamily="18"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8097B15-C09E-304C-902D-C8ECB7E73B09}"/>
              </a:ext>
            </a:extLst>
          </p:cNvPr>
          <p:cNvSpPr>
            <a:spLocks noGrp="1"/>
          </p:cNvSpPr>
          <p:nvPr>
            <p:ph type="title"/>
          </p:nvPr>
        </p:nvSpPr>
        <p:spPr/>
        <p:txBody>
          <a:bodyPr/>
          <a:lstStyle/>
          <a:p>
            <a:endParaRPr lang="ar-AE"/>
          </a:p>
        </p:txBody>
      </p:sp>
      <p:pic>
        <p:nvPicPr>
          <p:cNvPr id="5" name="عنصر نائب للمحتوى 4">
            <a:extLst>
              <a:ext uri="{FF2B5EF4-FFF2-40B4-BE49-F238E27FC236}">
                <a16:creationId xmlns:a16="http://schemas.microsoft.com/office/drawing/2014/main" id="{E5BDF228-E806-82CF-58F0-EE6F7306370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0975" y="192086"/>
            <a:ext cx="4682677" cy="6665914"/>
          </a:xfrm>
        </p:spPr>
      </p:pic>
      <p:sp>
        <p:nvSpPr>
          <p:cNvPr id="4" name="عنصر نائب لرقم الشريحة 3">
            <a:extLst>
              <a:ext uri="{FF2B5EF4-FFF2-40B4-BE49-F238E27FC236}">
                <a16:creationId xmlns:a16="http://schemas.microsoft.com/office/drawing/2014/main" id="{F5383E2F-AD9F-4ED0-94A0-69B161777029}"/>
              </a:ext>
            </a:extLst>
          </p:cNvPr>
          <p:cNvSpPr>
            <a:spLocks noGrp="1"/>
          </p:cNvSpPr>
          <p:nvPr>
            <p:ph type="sldNum" sz="quarter" idx="12"/>
          </p:nvPr>
        </p:nvSpPr>
        <p:spPr/>
        <p:txBody>
          <a:bodyPr/>
          <a:lstStyle/>
          <a:p>
            <a:fld id="{C0E4B83B-247D-4EA4-9E7F-5F54FE27B630}" type="slidenum">
              <a:rPr lang="ar-SA" altLang="en-US" smtClean="0"/>
              <a:pPr/>
              <a:t>39</a:t>
            </a:fld>
            <a:endParaRPr lang="ar-JO" altLang="en-US"/>
          </a:p>
        </p:txBody>
      </p:sp>
      <p:pic>
        <p:nvPicPr>
          <p:cNvPr id="6" name="صورة 5">
            <a:extLst>
              <a:ext uri="{FF2B5EF4-FFF2-40B4-BE49-F238E27FC236}">
                <a16:creationId xmlns:a16="http://schemas.microsoft.com/office/drawing/2014/main" id="{7D8392BF-F356-BCCE-E699-0155D78503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3653" y="0"/>
            <a:ext cx="4280348" cy="6945266"/>
          </a:xfrm>
          <a:prstGeom prst="rect">
            <a:avLst/>
          </a:prstGeom>
        </p:spPr>
      </p:pic>
    </p:spTree>
    <p:extLst>
      <p:ext uri="{BB962C8B-B14F-4D97-AF65-F5344CB8AC3E}">
        <p14:creationId xmlns:p14="http://schemas.microsoft.com/office/powerpoint/2010/main" val="11361151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E20707D-5841-41A3-B3F5-FD5979CAE6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9F05012-3070-48EC-BC58-E908A8D70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999"/>
          </a:xfrm>
          <a:prstGeom prst="rect">
            <a:avLst/>
          </a:prstGeom>
          <a:blipFill dpi="0" rotWithShape="1">
            <a:blip r:embed="rId2">
              <a:alphaModFix amt="5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pic>
        <p:nvPicPr>
          <p:cNvPr id="4" name="Picture 3" descr="A diagram of a human bone&#10;&#10;Description automatically generated">
            <a:extLst>
              <a:ext uri="{FF2B5EF4-FFF2-40B4-BE49-F238E27FC236}">
                <a16:creationId xmlns:a16="http://schemas.microsoft.com/office/drawing/2014/main" id="{9C45187B-D236-1C73-6A47-26C8738B513A}"/>
              </a:ext>
            </a:extLst>
          </p:cNvPr>
          <p:cNvPicPr>
            <a:picLocks noChangeAspect="1"/>
          </p:cNvPicPr>
          <p:nvPr/>
        </p:nvPicPr>
        <p:blipFill rotWithShape="1">
          <a:blip r:embed="rId4">
            <a:extLst>
              <a:ext uri="{28A0092B-C50C-407E-A947-70E740481C1C}">
                <a14:useLocalDpi xmlns:a14="http://schemas.microsoft.com/office/drawing/2010/main" val="0"/>
              </a:ext>
            </a:extLst>
          </a:blip>
          <a:srcRect l="796" r="8386" b="-5"/>
          <a:stretch/>
        </p:blipFill>
        <p:spPr>
          <a:xfrm>
            <a:off x="482600" y="643467"/>
            <a:ext cx="8178799" cy="5571066"/>
          </a:xfrm>
          <a:prstGeom prst="rect">
            <a:avLst/>
          </a:prstGeom>
        </p:spPr>
      </p:pic>
      <p:sp>
        <p:nvSpPr>
          <p:cNvPr id="2" name="Slide Number Placeholder 1">
            <a:extLst>
              <a:ext uri="{FF2B5EF4-FFF2-40B4-BE49-F238E27FC236}">
                <a16:creationId xmlns:a16="http://schemas.microsoft.com/office/drawing/2014/main" id="{D9E490B3-BAA6-29CB-8BC1-EAE94F1BB5D4}"/>
              </a:ext>
            </a:extLst>
          </p:cNvPr>
          <p:cNvSpPr>
            <a:spLocks noGrp="1"/>
          </p:cNvSpPr>
          <p:nvPr>
            <p:ph type="sldNum" sz="quarter" idx="12"/>
          </p:nvPr>
        </p:nvSpPr>
        <p:spPr>
          <a:xfrm>
            <a:off x="8483346" y="6383394"/>
            <a:ext cx="480060" cy="365125"/>
          </a:xfrm>
        </p:spPr>
        <p:txBody>
          <a:bodyPr>
            <a:normAutofit/>
          </a:bodyPr>
          <a:lstStyle/>
          <a:p>
            <a:pPr>
              <a:spcAft>
                <a:spcPts val="600"/>
              </a:spcAft>
            </a:pPr>
            <a:fld id="{5030B944-799E-4595-BF4E-D7755BDD5B7B}" type="slidenum">
              <a:rPr lang="ar-SA" altLang="en-US" smtClean="0"/>
              <a:pPr>
                <a:spcAft>
                  <a:spcPts val="600"/>
                </a:spcAft>
              </a:pPr>
              <a:t>4</a:t>
            </a:fld>
            <a:endParaRPr lang="ar-JO" altLang="en-US"/>
          </a:p>
        </p:txBody>
      </p:sp>
      <p:sp>
        <p:nvSpPr>
          <p:cNvPr id="13" name="Rectangle 12">
            <a:extLst>
              <a:ext uri="{FF2B5EF4-FFF2-40B4-BE49-F238E27FC236}">
                <a16:creationId xmlns:a16="http://schemas.microsoft.com/office/drawing/2014/main" id="{33EAD004-AB0B-4352-9991-A040EA93DF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65235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19600" y="276225"/>
            <a:ext cx="4816475" cy="6432550"/>
          </a:xfrm>
          <a:prstGeom prst="rect">
            <a:avLst/>
          </a:prstGeom>
          <a:ln>
            <a:solidFill>
              <a:srgbClr val="0070C0"/>
            </a:solidFill>
          </a:ln>
        </p:spPr>
        <p:txBody>
          <a:bodyPr>
            <a:spAutoFit/>
          </a:bodyPr>
          <a:lstStyle/>
          <a:p>
            <a:pPr>
              <a:defRPr/>
            </a:pPr>
            <a:r>
              <a:rPr lang="en-US" sz="2800" b="1" dirty="0">
                <a:latin typeface="Bell MT" pitchFamily="18" charset="0"/>
              </a:rPr>
              <a:t>Disc prolapse is usually in a </a:t>
            </a:r>
            <a:r>
              <a:rPr lang="en-US" sz="2800" b="1" u="sng" dirty="0" err="1">
                <a:latin typeface="Bell MT" pitchFamily="18" charset="0"/>
              </a:rPr>
              <a:t>posterolateral</a:t>
            </a:r>
            <a:r>
              <a:rPr lang="en-US" sz="2800" b="1" dirty="0">
                <a:latin typeface="Bell MT" pitchFamily="18" charset="0"/>
              </a:rPr>
              <a:t> direction, as the posterior longitudinal ligament prevents direct posterior herniation.</a:t>
            </a:r>
          </a:p>
          <a:p>
            <a:pPr>
              <a:defRPr/>
            </a:pPr>
            <a:r>
              <a:rPr lang="en-US" sz="2800" b="1" dirty="0">
                <a:latin typeface="Bell MT" pitchFamily="18" charset="0"/>
              </a:rPr>
              <a:t> Less frequently the disc herniates laterally.</a:t>
            </a:r>
            <a:br>
              <a:rPr lang="en-US" sz="2400" b="1" dirty="0">
                <a:latin typeface="Bell MT" pitchFamily="18" charset="0"/>
              </a:rPr>
            </a:br>
            <a:endParaRPr lang="en-US" sz="2400" b="1" dirty="0">
              <a:latin typeface="Bell MT" pitchFamily="18" charset="0"/>
            </a:endParaRPr>
          </a:p>
          <a:p>
            <a:pPr marL="457200" indent="-457200">
              <a:buFont typeface="Wingdings" pitchFamily="2" charset="2"/>
              <a:buChar char="Ø"/>
              <a:defRPr/>
            </a:pPr>
            <a:r>
              <a:rPr lang="en-US" sz="2400" b="1" dirty="0">
                <a:latin typeface="Bell MT" pitchFamily="18" charset="0"/>
              </a:rPr>
              <a:t> </a:t>
            </a:r>
            <a:r>
              <a:rPr lang="en-US" sz="2400" b="1" dirty="0" err="1">
                <a:latin typeface="Bell MT" pitchFamily="18" charset="0"/>
              </a:rPr>
              <a:t>Posterolateral</a:t>
            </a:r>
            <a:r>
              <a:rPr lang="en-US" sz="2400" b="1" dirty="0">
                <a:latin typeface="Bell MT" pitchFamily="18" charset="0"/>
              </a:rPr>
              <a:t> prolapsed disc</a:t>
            </a:r>
          </a:p>
          <a:p>
            <a:pPr>
              <a:defRPr/>
            </a:pPr>
            <a:r>
              <a:rPr lang="en-US" sz="2400" b="1" dirty="0">
                <a:latin typeface="Bell MT" pitchFamily="18" charset="0"/>
              </a:rPr>
              <a:t> </a:t>
            </a:r>
            <a:r>
              <a:rPr lang="en-US" sz="2800" b="1" dirty="0">
                <a:latin typeface="Bell MT" pitchFamily="18" charset="0"/>
              </a:rPr>
              <a:t>causes compression of the nerve which runs along the posterior aspect of the disc and down in the neural foramen under the pedicle of the vertebra below</a:t>
            </a:r>
            <a:r>
              <a:rPr lang="en-US" sz="2400" b="1" dirty="0">
                <a:latin typeface="Bell MT" pitchFamily="18" charset="0"/>
              </a:rPr>
              <a:t>.</a:t>
            </a:r>
          </a:p>
        </p:txBody>
      </p:sp>
      <p:pic>
        <p:nvPicPr>
          <p:cNvPr id="6758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658813"/>
            <a:ext cx="4403725" cy="566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dirty="0"/>
          </a:p>
        </p:txBody>
      </p:sp>
      <p:sp>
        <p:nvSpPr>
          <p:cNvPr id="68611" name="Content Placeholder 2"/>
          <p:cNvSpPr>
            <a:spLocks noGrp="1"/>
          </p:cNvSpPr>
          <p:nvPr>
            <p:ph idx="1"/>
          </p:nvPr>
        </p:nvSpPr>
        <p:spPr/>
        <p:txBody>
          <a:bodyPr/>
          <a:lstStyle/>
          <a:p>
            <a:endParaRPr lang="en-US">
              <a:cs typeface="Times New Roman" pitchFamily="18" charset="0"/>
            </a:endParaRPr>
          </a:p>
        </p:txBody>
      </p:sp>
      <p:pic>
        <p:nvPicPr>
          <p:cNvPr id="686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144000"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495800" y="307975"/>
            <a:ext cx="4414838" cy="2308225"/>
          </a:xfrm>
          <a:prstGeom prst="rect">
            <a:avLst/>
          </a:prstGeom>
          <a:noFill/>
          <a:ln>
            <a:solidFill>
              <a:schemeClr val="bg2">
                <a:lumMod val="40000"/>
                <a:lumOff val="60000"/>
              </a:schemeClr>
            </a:solidFill>
          </a:ln>
        </p:spPr>
        <p:txBody>
          <a:bodyPr>
            <a:spAutoFit/>
          </a:bodyPr>
          <a:lstStyle/>
          <a:p>
            <a:pPr marL="285750" indent="-285750">
              <a:buFont typeface="Wingdings" pitchFamily="2" charset="2"/>
              <a:buChar char="Ø"/>
              <a:defRPr/>
            </a:pPr>
            <a:r>
              <a:rPr lang="en-US" sz="2400" b="1" dirty="0">
                <a:solidFill>
                  <a:schemeClr val="accent6">
                    <a:lumMod val="60000"/>
                    <a:lumOff val="40000"/>
                  </a:schemeClr>
                </a:solidFill>
                <a:latin typeface="+mj-lt"/>
              </a:rPr>
              <a:t>Lateral disc prolapse </a:t>
            </a:r>
            <a:r>
              <a:rPr lang="en-US" sz="2400" b="1" dirty="0">
                <a:solidFill>
                  <a:schemeClr val="bg2">
                    <a:lumMod val="40000"/>
                    <a:lumOff val="60000"/>
                  </a:schemeClr>
                </a:solidFill>
              </a:rPr>
              <a:t>will cause compression of the nerve root passing below the pedicle of the vertebra above the disc prolapse.</a:t>
            </a:r>
          </a:p>
          <a:p>
            <a:pPr>
              <a:defRPr/>
            </a:pPr>
            <a:endParaRPr lang="en-US" sz="2400" dirty="0">
              <a:solidFill>
                <a:schemeClr val="bg2">
                  <a:lumMod val="40000"/>
                  <a:lumOff val="60000"/>
                </a:schemeClr>
              </a:solidFill>
              <a:latin typeface="+mj-lt"/>
            </a:endParaRPr>
          </a:p>
        </p:txBody>
      </p:sp>
      <p:sp>
        <p:nvSpPr>
          <p:cNvPr id="6" name="TextBox 5"/>
          <p:cNvSpPr txBox="1"/>
          <p:nvPr/>
        </p:nvSpPr>
        <p:spPr>
          <a:xfrm>
            <a:off x="4495800" y="2616200"/>
            <a:ext cx="4414838" cy="1570038"/>
          </a:xfrm>
          <a:prstGeom prst="rect">
            <a:avLst/>
          </a:prstGeom>
          <a:noFill/>
          <a:ln>
            <a:solidFill>
              <a:schemeClr val="bg2">
                <a:lumMod val="40000"/>
                <a:lumOff val="60000"/>
              </a:schemeClr>
            </a:solidFill>
          </a:ln>
        </p:spPr>
        <p:txBody>
          <a:bodyPr>
            <a:spAutoFit/>
          </a:bodyPr>
          <a:lstStyle/>
          <a:p>
            <a:pPr marL="285750" indent="-285750">
              <a:buFont typeface="Wingdings" pitchFamily="2" charset="2"/>
              <a:buChar char="Ø"/>
              <a:defRPr/>
            </a:pPr>
            <a:r>
              <a:rPr lang="en-US" sz="2400" b="1" dirty="0">
                <a:solidFill>
                  <a:schemeClr val="accent6">
                    <a:lumMod val="60000"/>
                    <a:lumOff val="40000"/>
                  </a:schemeClr>
                </a:solidFill>
              </a:rPr>
              <a:t>Central prolapse </a:t>
            </a:r>
            <a:r>
              <a:rPr lang="en-US" sz="2400" b="1" dirty="0">
                <a:solidFill>
                  <a:schemeClr val="bg2">
                    <a:lumMod val="40000"/>
                    <a:lumOff val="60000"/>
                  </a:schemeClr>
                </a:solidFill>
              </a:rPr>
              <a:t>compresses the </a:t>
            </a:r>
            <a:r>
              <a:rPr lang="en-US" sz="2400" b="1" dirty="0" err="1">
                <a:solidFill>
                  <a:schemeClr val="bg2">
                    <a:lumMod val="40000"/>
                    <a:lumOff val="60000"/>
                  </a:schemeClr>
                </a:solidFill>
              </a:rPr>
              <a:t>Cauda</a:t>
            </a:r>
            <a:r>
              <a:rPr lang="en-US" sz="2400" b="1" dirty="0">
                <a:solidFill>
                  <a:schemeClr val="bg2">
                    <a:lumMod val="40000"/>
                    <a:lumOff val="60000"/>
                  </a:schemeClr>
                </a:solidFill>
              </a:rPr>
              <a:t> </a:t>
            </a:r>
            <a:r>
              <a:rPr lang="en-US" sz="2400" b="1" dirty="0" err="1">
                <a:solidFill>
                  <a:schemeClr val="bg2">
                    <a:lumMod val="40000"/>
                    <a:lumOff val="60000"/>
                  </a:schemeClr>
                </a:solidFill>
              </a:rPr>
              <a:t>equina</a:t>
            </a:r>
            <a:r>
              <a:rPr lang="en-US" sz="2400" b="1" dirty="0">
                <a:solidFill>
                  <a:schemeClr val="bg2">
                    <a:lumMod val="40000"/>
                    <a:lumOff val="60000"/>
                  </a:schemeClr>
                </a:solidFill>
              </a:rPr>
              <a:t>.</a:t>
            </a:r>
          </a:p>
          <a:p>
            <a:pPr>
              <a:defRPr/>
            </a:pPr>
            <a:r>
              <a:rPr lang="en-US" sz="2400" b="1" dirty="0">
                <a:solidFill>
                  <a:schemeClr val="bg2">
                    <a:lumMod val="40000"/>
                    <a:lumOff val="60000"/>
                  </a:schemeClr>
                </a:solidFill>
              </a:rPr>
              <a:t>      (remember the spinal cord ends at    L1/L2)</a:t>
            </a:r>
            <a:endParaRPr lang="en-US" sz="2400" dirty="0">
              <a:solidFill>
                <a:schemeClr val="bg2">
                  <a:lumMod val="40000"/>
                  <a:lumOff val="60000"/>
                </a:schemeClr>
              </a:solidFill>
            </a:endParaRPr>
          </a:p>
        </p:txBody>
      </p:sp>
      <p:pic>
        <p:nvPicPr>
          <p:cNvPr id="686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4549775"/>
            <a:ext cx="4414838" cy="2024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dirty="0"/>
          </a:p>
        </p:txBody>
      </p:sp>
      <p:pic>
        <p:nvPicPr>
          <p:cNvPr id="7065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781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en-US" sz="2800" b="1" dirty="0">
                <a:solidFill>
                  <a:schemeClr val="accent6">
                    <a:lumMod val="60000"/>
                    <a:lumOff val="40000"/>
                  </a:schemeClr>
                </a:solidFill>
                <a:latin typeface="Castellar" pitchFamily="18" charset="0"/>
                <a:cs typeface="Arial" panose="020B0604020202020204" pitchFamily="34" charset="0"/>
              </a:rPr>
              <a:t>Clinical Features of Disc Prolapse</a:t>
            </a:r>
            <a:br>
              <a:rPr lang="en-US" sz="2800" b="1" dirty="0">
                <a:solidFill>
                  <a:schemeClr val="accent6">
                    <a:lumMod val="60000"/>
                    <a:lumOff val="40000"/>
                  </a:schemeClr>
                </a:solidFill>
                <a:latin typeface="Castellar" pitchFamily="18" charset="0"/>
                <a:cs typeface="Arial" panose="020B0604020202020204" pitchFamily="34" charset="0"/>
              </a:rPr>
            </a:br>
            <a:endParaRPr lang="en-US" sz="2800" dirty="0">
              <a:solidFill>
                <a:schemeClr val="accent6">
                  <a:lumMod val="60000"/>
                  <a:lumOff val="40000"/>
                </a:schemeClr>
              </a:solidFill>
              <a:latin typeface="Castellar" pitchFamily="18" charset="0"/>
            </a:endParaRPr>
          </a:p>
        </p:txBody>
      </p:sp>
      <p:sp>
        <p:nvSpPr>
          <p:cNvPr id="71683" name="Content Placeholder 2"/>
          <p:cNvSpPr>
            <a:spLocks noGrp="1"/>
          </p:cNvSpPr>
          <p:nvPr>
            <p:ph idx="1"/>
          </p:nvPr>
        </p:nvSpPr>
        <p:spPr>
          <a:xfrm>
            <a:off x="457200" y="1219200"/>
            <a:ext cx="8229600" cy="4525963"/>
          </a:xfrm>
        </p:spPr>
        <p:txBody>
          <a:bodyPr/>
          <a:lstStyle/>
          <a:p>
            <a:r>
              <a:rPr lang="en-US" sz="2800" dirty="0">
                <a:solidFill>
                  <a:srgbClr val="00B0F0"/>
                </a:solidFill>
                <a:cs typeface="Times New Roman" pitchFamily="18" charset="0"/>
              </a:rPr>
              <a:t>This type of pain is called sciatica, which is the clinical description of pain in the leg due to </a:t>
            </a:r>
            <a:r>
              <a:rPr lang="en-US" sz="2800" dirty="0" err="1">
                <a:solidFill>
                  <a:srgbClr val="00B0F0"/>
                </a:solidFill>
                <a:cs typeface="Times New Roman" pitchFamily="18" charset="0"/>
              </a:rPr>
              <a:t>lumbosacral</a:t>
            </a:r>
            <a:r>
              <a:rPr lang="en-US" sz="2800" dirty="0">
                <a:solidFill>
                  <a:srgbClr val="00B0F0"/>
                </a:solidFill>
                <a:cs typeface="Times New Roman" pitchFamily="18" charset="0"/>
              </a:rPr>
              <a:t> nerve root compression which is usually in the distribution of the sciatic nerve.</a:t>
            </a:r>
          </a:p>
          <a:p>
            <a:endParaRPr lang="en-US" sz="2800" dirty="0">
              <a:solidFill>
                <a:srgbClr val="00B0F0"/>
              </a:solidFill>
              <a:cs typeface="Times New Roman" pitchFamily="18" charset="0"/>
            </a:endParaRPr>
          </a:p>
        </p:txBody>
      </p:sp>
      <p:pic>
        <p:nvPicPr>
          <p:cNvPr id="7168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152775"/>
            <a:ext cx="5745163" cy="370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dirty="0">
              <a:solidFill>
                <a:schemeClr val="bg2">
                  <a:lumMod val="60000"/>
                  <a:lumOff val="40000"/>
                </a:schemeClr>
              </a:solidFill>
            </a:endParaRPr>
          </a:p>
        </p:txBody>
      </p:sp>
      <p:pic>
        <p:nvPicPr>
          <p:cNvPr id="72707"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70104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572000" y="304800"/>
            <a:ext cx="4419600" cy="369888"/>
          </a:xfrm>
          <a:prstGeom prst="rect">
            <a:avLst/>
          </a:prstGeom>
          <a:noFill/>
        </p:spPr>
        <p:txBody>
          <a:bodyPr>
            <a:spAutoFit/>
          </a:bodyPr>
          <a:lstStyle/>
          <a:p>
            <a:pPr>
              <a:defRPr/>
            </a:pPr>
            <a:endParaRPr lang="en-US" dirty="0">
              <a:solidFill>
                <a:schemeClr val="bg2">
                  <a:lumMod val="60000"/>
                  <a:lumOff val="40000"/>
                </a:schemeClr>
              </a:solidFill>
            </a:endParaRPr>
          </a:p>
        </p:txBody>
      </p:sp>
      <p:pic>
        <p:nvPicPr>
          <p:cNvPr id="7270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8" y="0"/>
            <a:ext cx="9144000"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724400" y="488950"/>
            <a:ext cx="4267200" cy="6851106"/>
          </a:xfrm>
          <a:prstGeom prst="rect">
            <a:avLst/>
          </a:prstGeom>
          <a:noFill/>
        </p:spPr>
        <p:txBody>
          <a:bodyPr>
            <a:spAutoFit/>
          </a:bodyPr>
          <a:lstStyle/>
          <a:p>
            <a:pPr>
              <a:spcBef>
                <a:spcPct val="20000"/>
              </a:spcBef>
              <a:buClr>
                <a:schemeClr val="accent3"/>
              </a:buClr>
              <a:defRPr/>
            </a:pPr>
            <a:r>
              <a:rPr lang="en-US" b="1" dirty="0">
                <a:solidFill>
                  <a:schemeClr val="bg2">
                    <a:lumMod val="40000"/>
                    <a:lumOff val="60000"/>
                  </a:schemeClr>
                </a:solidFill>
              </a:rPr>
              <a:t>The patient suffering from </a:t>
            </a:r>
            <a:r>
              <a:rPr lang="en-US" b="1" dirty="0">
                <a:solidFill>
                  <a:schemeClr val="accent6">
                    <a:lumMod val="60000"/>
                    <a:lumOff val="40000"/>
                  </a:schemeClr>
                </a:solidFill>
              </a:rPr>
              <a:t>sciatica</a:t>
            </a:r>
            <a:r>
              <a:rPr lang="en-US" b="1" dirty="0">
                <a:solidFill>
                  <a:schemeClr val="bg2">
                    <a:lumMod val="40000"/>
                    <a:lumOff val="60000"/>
                  </a:schemeClr>
                </a:solidFill>
              </a:rPr>
              <a:t> will be in obvious </a:t>
            </a:r>
            <a:r>
              <a:rPr lang="en-US" b="1" u="sng" dirty="0">
                <a:solidFill>
                  <a:schemeClr val="bg2">
                    <a:lumMod val="40000"/>
                    <a:lumOff val="60000"/>
                  </a:schemeClr>
                </a:solidFill>
              </a:rPr>
              <a:t>discomfort</a:t>
            </a:r>
            <a:r>
              <a:rPr lang="en-US" b="1" dirty="0">
                <a:solidFill>
                  <a:schemeClr val="bg2">
                    <a:lumMod val="40000"/>
                    <a:lumOff val="60000"/>
                  </a:schemeClr>
                </a:solidFill>
              </a:rPr>
              <a:t>, which will be reflected by movements and posture when lying </a:t>
            </a:r>
            <a:br>
              <a:rPr lang="en-US" b="1" dirty="0">
                <a:solidFill>
                  <a:schemeClr val="bg2">
                    <a:lumMod val="40000"/>
                    <a:lumOff val="60000"/>
                  </a:schemeClr>
                </a:solidFill>
              </a:rPr>
            </a:br>
            <a:r>
              <a:rPr lang="en-US" b="1" dirty="0">
                <a:solidFill>
                  <a:schemeClr val="bg2">
                    <a:lumMod val="40000"/>
                    <a:lumOff val="60000"/>
                  </a:schemeClr>
                </a:solidFill>
              </a:rPr>
              <a:t>supine. </a:t>
            </a:r>
            <a:br>
              <a:rPr lang="en-US" b="1" dirty="0">
                <a:solidFill>
                  <a:schemeClr val="bg2">
                    <a:lumMod val="40000"/>
                    <a:lumOff val="60000"/>
                  </a:schemeClr>
                </a:solidFill>
              </a:rPr>
            </a:br>
            <a:br>
              <a:rPr lang="en-US" b="1" dirty="0">
                <a:solidFill>
                  <a:schemeClr val="bg2">
                    <a:lumMod val="40000"/>
                    <a:lumOff val="60000"/>
                  </a:schemeClr>
                </a:solidFill>
              </a:rPr>
            </a:br>
            <a:r>
              <a:rPr lang="en-US" b="1" dirty="0">
                <a:solidFill>
                  <a:schemeClr val="bg2">
                    <a:lumMod val="40000"/>
                    <a:lumOff val="60000"/>
                  </a:schemeClr>
                </a:solidFill>
              </a:rPr>
              <a:t>The patient lies </a:t>
            </a:r>
            <a:r>
              <a:rPr lang="en-US" b="1" u="sng" dirty="0">
                <a:solidFill>
                  <a:schemeClr val="bg2">
                    <a:lumMod val="40000"/>
                    <a:lumOff val="60000"/>
                  </a:schemeClr>
                </a:solidFill>
              </a:rPr>
              <a:t>tilted</a:t>
            </a:r>
            <a:r>
              <a:rPr lang="en-US" b="1" dirty="0">
                <a:solidFill>
                  <a:schemeClr val="bg2">
                    <a:lumMod val="40000"/>
                    <a:lumOff val="60000"/>
                  </a:schemeClr>
                </a:solidFill>
              </a:rPr>
              <a:t>, usually to the side opposite to the sciatica, with the affected hip and knee slightly flexed taking pressure off  the stretched nerve.</a:t>
            </a:r>
            <a:br>
              <a:rPr lang="en-US" b="1" dirty="0">
                <a:solidFill>
                  <a:schemeClr val="bg2">
                    <a:lumMod val="40000"/>
                    <a:lumOff val="60000"/>
                  </a:schemeClr>
                </a:solidFill>
              </a:rPr>
            </a:br>
            <a:br>
              <a:rPr lang="en-US" b="1" dirty="0">
                <a:solidFill>
                  <a:schemeClr val="bg2">
                    <a:lumMod val="40000"/>
                    <a:lumOff val="60000"/>
                  </a:schemeClr>
                </a:solidFill>
              </a:rPr>
            </a:br>
            <a:r>
              <a:rPr lang="en-US" b="1" dirty="0">
                <a:solidFill>
                  <a:schemeClr val="bg2">
                    <a:lumMod val="40000"/>
                    <a:lumOff val="60000"/>
                  </a:schemeClr>
                </a:solidFill>
              </a:rPr>
              <a:t>The pain is </a:t>
            </a:r>
            <a:r>
              <a:rPr lang="en-US" b="1" u="sng" dirty="0">
                <a:solidFill>
                  <a:schemeClr val="bg2">
                    <a:lumMod val="40000"/>
                    <a:lumOff val="60000"/>
                  </a:schemeClr>
                </a:solidFill>
              </a:rPr>
              <a:t>worse on movement</a:t>
            </a:r>
            <a:r>
              <a:rPr lang="en-US" b="1" dirty="0">
                <a:solidFill>
                  <a:schemeClr val="bg2">
                    <a:lumMod val="40000"/>
                    <a:lumOff val="60000"/>
                  </a:schemeClr>
                </a:solidFill>
              </a:rPr>
              <a:t>, coughing, sneezing or straining. Although back pain may be present, </a:t>
            </a:r>
          </a:p>
          <a:p>
            <a:pPr>
              <a:spcBef>
                <a:spcPct val="20000"/>
              </a:spcBef>
              <a:buClr>
                <a:schemeClr val="accent3"/>
              </a:buClr>
              <a:defRPr/>
            </a:pPr>
            <a:endParaRPr lang="en-US" b="1" dirty="0">
              <a:solidFill>
                <a:schemeClr val="bg2">
                  <a:lumMod val="40000"/>
                  <a:lumOff val="60000"/>
                </a:schemeClr>
              </a:solidFill>
            </a:endParaRPr>
          </a:p>
          <a:p>
            <a:pPr>
              <a:spcBef>
                <a:spcPct val="20000"/>
              </a:spcBef>
              <a:buClr>
                <a:schemeClr val="accent3"/>
              </a:buClr>
              <a:defRPr/>
            </a:pPr>
            <a:r>
              <a:rPr lang="en-US" b="1" dirty="0">
                <a:solidFill>
                  <a:schemeClr val="bg2">
                    <a:lumMod val="40000"/>
                    <a:lumOff val="60000"/>
                  </a:schemeClr>
                </a:solidFill>
              </a:rPr>
              <a:t>the important feature is the pain which </a:t>
            </a:r>
            <a:r>
              <a:rPr lang="en-US" b="1" u="sng" dirty="0">
                <a:solidFill>
                  <a:schemeClr val="bg2">
                    <a:lumMod val="40000"/>
                    <a:lumOff val="60000"/>
                  </a:schemeClr>
                </a:solidFill>
              </a:rPr>
              <a:t>radiates down</a:t>
            </a:r>
            <a:r>
              <a:rPr lang="en-US" b="1" dirty="0">
                <a:solidFill>
                  <a:schemeClr val="bg2">
                    <a:lumMod val="40000"/>
                    <a:lumOff val="60000"/>
                  </a:schemeClr>
                </a:solidFill>
              </a:rPr>
              <a:t> the leg in the distribution of the affected nerve.</a:t>
            </a:r>
          </a:p>
          <a:p>
            <a:pPr>
              <a:defRPr/>
            </a:pPr>
            <a:endParaRPr lang="en-US" dirty="0">
              <a:solidFill>
                <a:schemeClr val="bg2">
                  <a:lumMod val="40000"/>
                  <a:lumOff val="60000"/>
                </a:schemeClr>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96875" y="0"/>
            <a:ext cx="9525000" cy="722153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352800" y="0"/>
            <a:ext cx="5791200" cy="1143000"/>
          </a:xfrm>
        </p:spPr>
        <p:txBody>
          <a:bodyPr/>
          <a:lstStyle/>
          <a:p>
            <a:pPr>
              <a:defRPr/>
            </a:pPr>
            <a:r>
              <a:rPr lang="en-US" dirty="0">
                <a:latin typeface="Bernard MT Condensed" pitchFamily="18" charset="0"/>
              </a:rPr>
              <a:t> </a:t>
            </a:r>
            <a:r>
              <a:rPr lang="en-US" dirty="0">
                <a:solidFill>
                  <a:schemeClr val="accent6">
                    <a:lumMod val="60000"/>
                    <a:lumOff val="40000"/>
                  </a:schemeClr>
                </a:solidFill>
                <a:latin typeface="Bernard MT Condensed" pitchFamily="18" charset="0"/>
              </a:rPr>
              <a:t>Physical</a:t>
            </a:r>
            <a:r>
              <a:rPr lang="en-US" dirty="0">
                <a:latin typeface="Bernard MT Condensed" pitchFamily="18" charset="0"/>
              </a:rPr>
              <a:t> </a:t>
            </a:r>
            <a:r>
              <a:rPr lang="en-US" dirty="0">
                <a:solidFill>
                  <a:schemeClr val="accent6">
                    <a:lumMod val="60000"/>
                    <a:lumOff val="40000"/>
                  </a:schemeClr>
                </a:solidFill>
                <a:latin typeface="Bernard MT Condensed" pitchFamily="18" charset="0"/>
              </a:rPr>
              <a:t>Examination</a:t>
            </a:r>
          </a:p>
        </p:txBody>
      </p:sp>
      <p:sp>
        <p:nvSpPr>
          <p:cNvPr id="4" name="TextBox 3"/>
          <p:cNvSpPr txBox="1"/>
          <p:nvPr/>
        </p:nvSpPr>
        <p:spPr>
          <a:xfrm>
            <a:off x="4178300" y="1184275"/>
            <a:ext cx="5029200" cy="5694363"/>
          </a:xfrm>
          <a:prstGeom prst="rect">
            <a:avLst/>
          </a:prstGeom>
          <a:noFill/>
        </p:spPr>
        <p:txBody>
          <a:bodyPr>
            <a:spAutoFit/>
          </a:bodyPr>
          <a:lstStyle/>
          <a:p>
            <a:pPr marL="457200" indent="-457200">
              <a:lnSpc>
                <a:spcPct val="80000"/>
              </a:lnSpc>
              <a:buFont typeface="Arial" pitchFamily="34" charset="0"/>
              <a:buChar char="•"/>
              <a:defRPr/>
            </a:pPr>
            <a:r>
              <a:rPr lang="en-US" altLang="ar-JO" sz="2800" u="sng" dirty="0">
                <a:solidFill>
                  <a:schemeClr val="bg2">
                    <a:lumMod val="40000"/>
                    <a:lumOff val="60000"/>
                  </a:schemeClr>
                </a:solidFill>
                <a:latin typeface="Sitka Display" pitchFamily="2" charset="0"/>
              </a:rPr>
              <a:t>Inspection:</a:t>
            </a:r>
          </a:p>
          <a:p>
            <a:pPr>
              <a:lnSpc>
                <a:spcPct val="80000"/>
              </a:lnSpc>
              <a:defRPr/>
            </a:pPr>
            <a:r>
              <a:rPr lang="en-US" altLang="ar-JO" sz="2800" dirty="0" err="1">
                <a:solidFill>
                  <a:schemeClr val="bg2">
                    <a:lumMod val="40000"/>
                    <a:lumOff val="60000"/>
                  </a:schemeClr>
                </a:solidFill>
                <a:latin typeface="Sitka Display" pitchFamily="2" charset="0"/>
              </a:rPr>
              <a:t>a.Scoliosis</a:t>
            </a:r>
            <a:r>
              <a:rPr lang="en-US" altLang="ar-JO" sz="2800" dirty="0">
                <a:solidFill>
                  <a:schemeClr val="bg2">
                    <a:lumMod val="40000"/>
                    <a:lumOff val="60000"/>
                  </a:schemeClr>
                </a:solidFill>
                <a:latin typeface="Sitka Display" pitchFamily="2" charset="0"/>
              </a:rPr>
              <a:t> with the concavity to the side of the herniation.</a:t>
            </a:r>
          </a:p>
          <a:p>
            <a:pPr>
              <a:lnSpc>
                <a:spcPct val="80000"/>
              </a:lnSpc>
              <a:defRPr/>
            </a:pPr>
            <a:endParaRPr lang="en-US" altLang="ar-JO" sz="2800" dirty="0">
              <a:solidFill>
                <a:schemeClr val="bg2">
                  <a:lumMod val="40000"/>
                  <a:lumOff val="60000"/>
                </a:schemeClr>
              </a:solidFill>
              <a:latin typeface="Sitka Display" pitchFamily="2" charset="0"/>
            </a:endParaRPr>
          </a:p>
          <a:p>
            <a:pPr>
              <a:lnSpc>
                <a:spcPct val="80000"/>
              </a:lnSpc>
              <a:defRPr/>
            </a:pPr>
            <a:r>
              <a:rPr lang="en-US" altLang="ar-JO" sz="2800" dirty="0" err="1">
                <a:solidFill>
                  <a:schemeClr val="bg2">
                    <a:lumMod val="40000"/>
                    <a:lumOff val="60000"/>
                  </a:schemeClr>
                </a:solidFill>
                <a:latin typeface="Sitka Display" pitchFamily="2" charset="0"/>
              </a:rPr>
              <a:t>b.Loss</a:t>
            </a:r>
            <a:r>
              <a:rPr lang="en-US" altLang="ar-JO" sz="2800" dirty="0">
                <a:solidFill>
                  <a:schemeClr val="bg2">
                    <a:lumMod val="40000"/>
                    <a:lumOff val="60000"/>
                  </a:schemeClr>
                </a:solidFill>
                <a:latin typeface="Sitka Display" pitchFamily="2" charset="0"/>
              </a:rPr>
              <a:t> of lumbar </a:t>
            </a:r>
            <a:r>
              <a:rPr lang="en-US" altLang="ar-JO" sz="2800" dirty="0" err="1">
                <a:solidFill>
                  <a:schemeClr val="bg2">
                    <a:lumMod val="40000"/>
                    <a:lumOff val="60000"/>
                  </a:schemeClr>
                </a:solidFill>
                <a:latin typeface="Sitka Display" pitchFamily="2" charset="0"/>
              </a:rPr>
              <a:t>lordosis</a:t>
            </a:r>
            <a:endParaRPr lang="en-US" altLang="ar-JO" sz="2800" dirty="0">
              <a:solidFill>
                <a:schemeClr val="bg2">
                  <a:lumMod val="40000"/>
                  <a:lumOff val="60000"/>
                </a:schemeClr>
              </a:solidFill>
              <a:latin typeface="Sitka Display" pitchFamily="2" charset="0"/>
            </a:endParaRPr>
          </a:p>
          <a:p>
            <a:pPr>
              <a:lnSpc>
                <a:spcPct val="80000"/>
              </a:lnSpc>
              <a:defRPr/>
            </a:pPr>
            <a:endParaRPr lang="en-US" altLang="ar-JO" sz="2800" dirty="0">
              <a:solidFill>
                <a:schemeClr val="bg2">
                  <a:lumMod val="40000"/>
                  <a:lumOff val="60000"/>
                </a:schemeClr>
              </a:solidFill>
              <a:latin typeface="Sitka Display" pitchFamily="2" charset="0"/>
            </a:endParaRPr>
          </a:p>
          <a:p>
            <a:pPr>
              <a:lnSpc>
                <a:spcPct val="80000"/>
              </a:lnSpc>
              <a:defRPr/>
            </a:pPr>
            <a:r>
              <a:rPr lang="en-US" altLang="ar-JO" sz="2800" dirty="0" err="1">
                <a:solidFill>
                  <a:schemeClr val="bg2">
                    <a:lumMod val="40000"/>
                    <a:lumOff val="60000"/>
                  </a:schemeClr>
                </a:solidFill>
                <a:latin typeface="Sitka Display" pitchFamily="2" charset="0"/>
              </a:rPr>
              <a:t>c.Muscle</a:t>
            </a:r>
            <a:r>
              <a:rPr lang="en-US" altLang="ar-JO" sz="2800" dirty="0">
                <a:solidFill>
                  <a:schemeClr val="bg2">
                    <a:lumMod val="40000"/>
                    <a:lumOff val="60000"/>
                  </a:schemeClr>
                </a:solidFill>
                <a:latin typeface="Sitka Display" pitchFamily="2" charset="0"/>
              </a:rPr>
              <a:t> spasm</a:t>
            </a:r>
          </a:p>
          <a:p>
            <a:pPr>
              <a:lnSpc>
                <a:spcPct val="80000"/>
              </a:lnSpc>
              <a:defRPr/>
            </a:pPr>
            <a:endParaRPr lang="en-US" altLang="ar-JO" sz="2800" dirty="0">
              <a:solidFill>
                <a:schemeClr val="bg2">
                  <a:lumMod val="40000"/>
                  <a:lumOff val="60000"/>
                </a:schemeClr>
              </a:solidFill>
              <a:latin typeface="Sitka Display" pitchFamily="2" charset="0"/>
            </a:endParaRPr>
          </a:p>
          <a:p>
            <a:pPr>
              <a:lnSpc>
                <a:spcPct val="80000"/>
              </a:lnSpc>
              <a:defRPr/>
            </a:pPr>
            <a:r>
              <a:rPr lang="en-US" altLang="ar-JO" sz="2800" dirty="0">
                <a:solidFill>
                  <a:schemeClr val="bg2">
                    <a:lumMod val="40000"/>
                    <a:lumOff val="60000"/>
                  </a:schemeClr>
                </a:solidFill>
                <a:latin typeface="Sitka Display" pitchFamily="2" charset="0"/>
              </a:rPr>
              <a:t>d. Dystrophic skin changes.</a:t>
            </a:r>
          </a:p>
          <a:p>
            <a:pPr>
              <a:lnSpc>
                <a:spcPct val="80000"/>
              </a:lnSpc>
              <a:defRPr/>
            </a:pPr>
            <a:endParaRPr lang="en-US" altLang="ar-JO" sz="2800" dirty="0">
              <a:solidFill>
                <a:schemeClr val="bg2">
                  <a:lumMod val="40000"/>
                  <a:lumOff val="60000"/>
                </a:schemeClr>
              </a:solidFill>
              <a:latin typeface="Sitka Display" pitchFamily="2" charset="0"/>
            </a:endParaRPr>
          </a:p>
          <a:p>
            <a:pPr marL="457200" indent="-457200">
              <a:lnSpc>
                <a:spcPct val="80000"/>
              </a:lnSpc>
              <a:buFont typeface="Arial" pitchFamily="34" charset="0"/>
              <a:buChar char="•"/>
              <a:defRPr/>
            </a:pPr>
            <a:r>
              <a:rPr lang="en-US" altLang="ar-JO" sz="2800" u="sng" dirty="0">
                <a:solidFill>
                  <a:schemeClr val="bg2">
                    <a:lumMod val="40000"/>
                    <a:lumOff val="60000"/>
                  </a:schemeClr>
                </a:solidFill>
                <a:latin typeface="Sitka Display" pitchFamily="2" charset="0"/>
              </a:rPr>
              <a:t>Palpation : </a:t>
            </a:r>
          </a:p>
          <a:p>
            <a:pPr>
              <a:lnSpc>
                <a:spcPct val="80000"/>
              </a:lnSpc>
              <a:defRPr/>
            </a:pPr>
            <a:r>
              <a:rPr lang="en-US" altLang="ar-JO" sz="2800" dirty="0">
                <a:solidFill>
                  <a:schemeClr val="bg2">
                    <a:lumMod val="40000"/>
                    <a:lumOff val="60000"/>
                  </a:schemeClr>
                </a:solidFill>
                <a:latin typeface="Sitka Display" pitchFamily="2" charset="0"/>
              </a:rPr>
              <a:t>Local tenderness</a:t>
            </a:r>
          </a:p>
          <a:p>
            <a:pPr>
              <a:lnSpc>
                <a:spcPct val="80000"/>
              </a:lnSpc>
              <a:defRPr/>
            </a:pPr>
            <a:endParaRPr lang="en-US" altLang="ar-JO" sz="2800" dirty="0">
              <a:solidFill>
                <a:schemeClr val="bg2">
                  <a:lumMod val="40000"/>
                  <a:lumOff val="60000"/>
                </a:schemeClr>
              </a:solidFill>
              <a:latin typeface="Sitka Display" pitchFamily="2" charset="0"/>
            </a:endParaRPr>
          </a:p>
          <a:p>
            <a:pPr marL="457200" indent="-457200">
              <a:lnSpc>
                <a:spcPct val="80000"/>
              </a:lnSpc>
              <a:buFont typeface="Arial" pitchFamily="34" charset="0"/>
              <a:buChar char="•"/>
              <a:defRPr/>
            </a:pPr>
            <a:r>
              <a:rPr lang="en-US" altLang="ar-JO" sz="2800" u="sng" dirty="0">
                <a:solidFill>
                  <a:schemeClr val="bg2">
                    <a:lumMod val="40000"/>
                    <a:lumOff val="60000"/>
                  </a:schemeClr>
                </a:solidFill>
                <a:latin typeface="Sitka Display" pitchFamily="2" charset="0"/>
              </a:rPr>
              <a:t>Lumbar movement restriction</a:t>
            </a:r>
          </a:p>
          <a:p>
            <a:pPr marL="457200" indent="-457200">
              <a:lnSpc>
                <a:spcPct val="80000"/>
              </a:lnSpc>
              <a:buFont typeface="Arial" pitchFamily="34" charset="0"/>
              <a:buChar char="•"/>
              <a:defRPr/>
            </a:pPr>
            <a:endParaRPr lang="en-US" altLang="ar-JO" sz="2800" u="sng" dirty="0">
              <a:solidFill>
                <a:schemeClr val="bg2">
                  <a:lumMod val="40000"/>
                  <a:lumOff val="60000"/>
                </a:schemeClr>
              </a:solidFill>
              <a:latin typeface="Sitka Display" pitchFamily="2" charset="0"/>
            </a:endParaRPr>
          </a:p>
          <a:p>
            <a:pPr>
              <a:defRPr/>
            </a:pPr>
            <a:endParaRPr lang="en-US" sz="2800" dirty="0">
              <a:solidFill>
                <a:schemeClr val="bg2">
                  <a:lumMod val="40000"/>
                  <a:lumOff val="60000"/>
                </a:schemeClr>
              </a:solidFill>
              <a:latin typeface="Sitka Display" pitchFamily="2"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839200" cy="4525963"/>
          </a:xfrm>
        </p:spPr>
        <p:txBody>
          <a:bodyPr/>
          <a:lstStyle/>
          <a:p>
            <a:pPr>
              <a:defRPr/>
            </a:pPr>
            <a:r>
              <a:rPr lang="en-US" sz="4000" dirty="0">
                <a:solidFill>
                  <a:schemeClr val="accent3">
                    <a:lumMod val="75000"/>
                  </a:schemeClr>
                </a:solidFill>
                <a:latin typeface="Bernard MT Condensed" pitchFamily="18" charset="0"/>
                <a:ea typeface="+mj-ea"/>
                <a:cs typeface="+mj-cs"/>
              </a:rPr>
              <a:t>Special Tests:</a:t>
            </a:r>
          </a:p>
          <a:p>
            <a:pPr marL="514350" indent="-514350">
              <a:buFont typeface="Wingdings" panose="05000000000000000000" pitchFamily="2" charset="2"/>
              <a:buAutoNum type="arabicParenR"/>
              <a:defRPr/>
            </a:pPr>
            <a:r>
              <a:rPr lang="en-US" b="1" dirty="0">
                <a:solidFill>
                  <a:schemeClr val="accent3">
                    <a:lumMod val="75000"/>
                  </a:schemeClr>
                </a:solidFill>
                <a:effectLst>
                  <a:outerShdw blurRad="38100" dist="38100" dir="2700000" algn="tl">
                    <a:srgbClr val="000000">
                      <a:alpha val="43137"/>
                    </a:srgbClr>
                  </a:outerShdw>
                </a:effectLst>
                <a:cs typeface="Arial" panose="020B0604020202020204" pitchFamily="34" charset="0"/>
              </a:rPr>
              <a:t>Straight leg raising (</a:t>
            </a:r>
            <a:r>
              <a:rPr lang="en-US" b="1" dirty="0" err="1">
                <a:solidFill>
                  <a:schemeClr val="accent3">
                    <a:lumMod val="75000"/>
                  </a:schemeClr>
                </a:solidFill>
                <a:effectLst>
                  <a:outerShdw blurRad="38100" dist="38100" dir="2700000" algn="tl">
                    <a:srgbClr val="000000">
                      <a:alpha val="43137"/>
                    </a:srgbClr>
                  </a:outerShdw>
                </a:effectLst>
                <a:cs typeface="Arial" panose="020B0604020202020204" pitchFamily="34" charset="0"/>
              </a:rPr>
              <a:t>Lasegue’s</a:t>
            </a:r>
            <a:r>
              <a:rPr lang="en-US" b="1" dirty="0">
                <a:solidFill>
                  <a:schemeClr val="accent3">
                    <a:lumMod val="75000"/>
                  </a:schemeClr>
                </a:solidFill>
                <a:effectLst>
                  <a:outerShdw blurRad="38100" dist="38100" dir="2700000" algn="tl">
                    <a:srgbClr val="000000">
                      <a:alpha val="43137"/>
                    </a:srgbClr>
                  </a:outerShdw>
                </a:effectLst>
                <a:cs typeface="Arial" panose="020B0604020202020204" pitchFamily="34" charset="0"/>
              </a:rPr>
              <a:t> test)  :</a:t>
            </a:r>
            <a:r>
              <a:rPr lang="en-US" b="1" dirty="0">
                <a:solidFill>
                  <a:schemeClr val="accent3">
                    <a:lumMod val="75000"/>
                  </a:schemeClr>
                </a:solidFill>
                <a:cs typeface="Arial" panose="020B0604020202020204" pitchFamily="34" charset="0"/>
              </a:rPr>
              <a:t>Raising the leg (30-70degrees) will cause pain.</a:t>
            </a:r>
          </a:p>
          <a:p>
            <a:pPr marL="514350" indent="-514350">
              <a:buFont typeface="Wingdings" panose="05000000000000000000" pitchFamily="2" charset="2"/>
              <a:buAutoNum type="arabicParenR"/>
              <a:defRPr/>
            </a:pPr>
            <a:r>
              <a:rPr lang="en-US" b="1" dirty="0">
                <a:solidFill>
                  <a:schemeClr val="accent3">
                    <a:lumMod val="75000"/>
                  </a:schemeClr>
                </a:solidFill>
                <a:cs typeface="Arial" panose="020B0604020202020204" pitchFamily="34" charset="0"/>
              </a:rPr>
              <a:t>Then </a:t>
            </a:r>
            <a:r>
              <a:rPr lang="en-GB" dirty="0"/>
              <a:t>▪ </a:t>
            </a:r>
            <a:r>
              <a:rPr lang="en-GB" dirty="0">
                <a:solidFill>
                  <a:srgbClr val="FF0000"/>
                </a:solidFill>
              </a:rPr>
              <a:t>Bowstring sign ( perform SLR ) then flex knee and </a:t>
            </a:r>
            <a:r>
              <a:rPr lang="en-GB" dirty="0" err="1">
                <a:solidFill>
                  <a:srgbClr val="FF0000"/>
                </a:solidFill>
              </a:rPr>
              <a:t>sequezee</a:t>
            </a:r>
            <a:r>
              <a:rPr lang="en-GB" dirty="0">
                <a:solidFill>
                  <a:srgbClr val="FF0000"/>
                </a:solidFill>
              </a:rPr>
              <a:t> Popliteal fossa </a:t>
            </a:r>
            <a:endParaRPr lang="en-US" b="1" dirty="0">
              <a:solidFill>
                <a:srgbClr val="FF0000"/>
              </a:solidFill>
              <a:cs typeface="Arial" panose="020B0604020202020204" pitchFamily="34" charset="0"/>
            </a:endParaRPr>
          </a:p>
          <a:p>
            <a:pPr>
              <a:buFont typeface="Wingdings" panose="05000000000000000000" pitchFamily="2" charset="2"/>
              <a:buNone/>
              <a:defRPr/>
            </a:pPr>
            <a:r>
              <a:rPr lang="en-US" altLang="ar-JO" b="1" dirty="0">
                <a:solidFill>
                  <a:schemeClr val="accent3">
                    <a:lumMod val="75000"/>
                  </a:schemeClr>
                </a:solidFill>
              </a:rPr>
              <a:t>2) </a:t>
            </a:r>
            <a:r>
              <a:rPr lang="en-US" altLang="ar-JO" b="1" dirty="0" err="1">
                <a:solidFill>
                  <a:schemeClr val="accent3">
                    <a:lumMod val="75000"/>
                  </a:schemeClr>
                </a:solidFill>
              </a:rPr>
              <a:t>Valex</a:t>
            </a:r>
            <a:r>
              <a:rPr lang="en-US" altLang="ar-JO" b="1" dirty="0">
                <a:solidFill>
                  <a:schemeClr val="accent3">
                    <a:lumMod val="75000"/>
                  </a:schemeClr>
                </a:solidFill>
              </a:rPr>
              <a:t> Test: Pain increases on pressing the buttocks or the sciatic nerve</a:t>
            </a:r>
          </a:p>
          <a:p>
            <a:pPr>
              <a:buFont typeface="Wingdings" panose="05000000000000000000" pitchFamily="2" charset="2"/>
              <a:buNone/>
              <a:defRPr/>
            </a:pPr>
            <a:r>
              <a:rPr lang="en-US" altLang="ar-JO" b="1" dirty="0">
                <a:solidFill>
                  <a:schemeClr val="accent3">
                    <a:lumMod val="75000"/>
                  </a:schemeClr>
                </a:solidFill>
              </a:rPr>
              <a:t>4)</a:t>
            </a:r>
            <a:r>
              <a:rPr lang="en-US" altLang="ar-JO" dirty="0">
                <a:solidFill>
                  <a:schemeClr val="accent3">
                    <a:lumMod val="75000"/>
                  </a:schemeClr>
                </a:solidFill>
              </a:rPr>
              <a:t> </a:t>
            </a:r>
            <a:r>
              <a:rPr lang="en-US" altLang="ar-JO" b="1" dirty="0">
                <a:solidFill>
                  <a:schemeClr val="accent3">
                    <a:lumMod val="75000"/>
                  </a:schemeClr>
                </a:solidFill>
              </a:rPr>
              <a:t>Femoral Nerve Stretch Test: </a:t>
            </a:r>
          </a:p>
          <a:p>
            <a:pPr>
              <a:buFont typeface="Wingdings" panose="05000000000000000000" pitchFamily="2" charset="2"/>
              <a:buNone/>
              <a:defRPr/>
            </a:pPr>
            <a:r>
              <a:rPr lang="en-US" altLang="ar-JO" b="1" dirty="0">
                <a:solidFill>
                  <a:schemeClr val="accent3">
                    <a:lumMod val="75000"/>
                  </a:schemeClr>
                </a:solidFill>
              </a:rPr>
              <a:t>    The knee is passively flexed to the thigh and the hip is passively extended; the test is positive if the patient experiences anterior thigh pain.</a:t>
            </a:r>
          </a:p>
          <a:p>
            <a:pPr marL="336550">
              <a:defRPr/>
            </a:pPr>
            <a:endParaRPr lang="en-US" b="1" dirty="0">
              <a:solidFill>
                <a:schemeClr val="accent3">
                  <a:lumMod val="75000"/>
                </a:schemeClr>
              </a:solidFill>
              <a:cs typeface="Arial" panose="020B0604020202020204" pitchFamily="34" charset="0"/>
            </a:endParaRPr>
          </a:p>
          <a:p>
            <a:pPr>
              <a:defRPr/>
            </a:pPr>
            <a:endParaRPr lang="en-US" dirty="0">
              <a:solidFill>
                <a:schemeClr val="accent3">
                  <a:lumMod val="75000"/>
                </a:schemeClr>
              </a:solidFill>
              <a:latin typeface="Bernard MT Condensed" pitchFamily="18" charset="0"/>
              <a:ea typeface="+mj-ea"/>
              <a:cs typeface="+mj-cs"/>
            </a:endParaRPr>
          </a:p>
          <a:p>
            <a:pPr>
              <a:defRPr/>
            </a:pPr>
            <a:endParaRPr lang="en-US" dirty="0">
              <a:solidFill>
                <a:schemeClr val="accent3">
                  <a:lumMod val="75000"/>
                </a:schemeClr>
              </a:solidFill>
            </a:endParaRPr>
          </a:p>
        </p:txBody>
      </p:sp>
      <p:pic>
        <p:nvPicPr>
          <p:cNvPr id="7782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267200"/>
            <a:ext cx="4114800" cy="302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82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9157" y="4419600"/>
            <a:ext cx="4319588" cy="313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620E94D-3D8A-EE24-B3E9-497C4984D981}"/>
              </a:ext>
            </a:extLst>
          </p:cNvPr>
          <p:cNvSpPr>
            <a:spLocks noGrp="1"/>
          </p:cNvSpPr>
          <p:nvPr>
            <p:ph type="title"/>
          </p:nvPr>
        </p:nvSpPr>
        <p:spPr/>
        <p:txBody>
          <a:bodyPr/>
          <a:lstStyle/>
          <a:p>
            <a:endParaRPr lang="ar-AE"/>
          </a:p>
        </p:txBody>
      </p:sp>
      <p:pic>
        <p:nvPicPr>
          <p:cNvPr id="5" name="عنصر نائب للمحتوى 4">
            <a:extLst>
              <a:ext uri="{FF2B5EF4-FFF2-40B4-BE49-F238E27FC236}">
                <a16:creationId xmlns:a16="http://schemas.microsoft.com/office/drawing/2014/main" id="{E5625019-318C-5C72-76B7-19ABBD614C7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0975" y="159183"/>
            <a:ext cx="8958478" cy="6698817"/>
          </a:xfrm>
        </p:spPr>
      </p:pic>
      <p:sp>
        <p:nvSpPr>
          <p:cNvPr id="4" name="عنصر نائب لرقم الشريحة 3">
            <a:extLst>
              <a:ext uri="{FF2B5EF4-FFF2-40B4-BE49-F238E27FC236}">
                <a16:creationId xmlns:a16="http://schemas.microsoft.com/office/drawing/2014/main" id="{165BE160-F01B-ED93-DFA9-B860443CE6FE}"/>
              </a:ext>
            </a:extLst>
          </p:cNvPr>
          <p:cNvSpPr>
            <a:spLocks noGrp="1"/>
          </p:cNvSpPr>
          <p:nvPr>
            <p:ph type="sldNum" sz="quarter" idx="12"/>
          </p:nvPr>
        </p:nvSpPr>
        <p:spPr/>
        <p:txBody>
          <a:bodyPr/>
          <a:lstStyle/>
          <a:p>
            <a:fld id="{C0E4B83B-247D-4EA4-9E7F-5F54FE27B630}" type="slidenum">
              <a:rPr lang="ar-SA" altLang="en-US" smtClean="0"/>
              <a:pPr/>
              <a:t>47</a:t>
            </a:fld>
            <a:endParaRPr lang="ar-JO" altLang="en-US"/>
          </a:p>
        </p:txBody>
      </p:sp>
    </p:spTree>
    <p:extLst>
      <p:ext uri="{BB962C8B-B14F-4D97-AF65-F5344CB8AC3E}">
        <p14:creationId xmlns:p14="http://schemas.microsoft.com/office/powerpoint/2010/main" val="17022746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4DA6071-20E7-AA2F-162B-5FBE27691B18}"/>
              </a:ext>
            </a:extLst>
          </p:cNvPr>
          <p:cNvSpPr>
            <a:spLocks noGrp="1"/>
          </p:cNvSpPr>
          <p:nvPr>
            <p:ph type="title"/>
          </p:nvPr>
        </p:nvSpPr>
        <p:spPr/>
        <p:txBody>
          <a:bodyPr/>
          <a:lstStyle/>
          <a:p>
            <a:endParaRPr lang="ar-AE"/>
          </a:p>
        </p:txBody>
      </p:sp>
      <p:sp>
        <p:nvSpPr>
          <p:cNvPr id="4" name="عنصر نائب لرقم الشريحة 3">
            <a:extLst>
              <a:ext uri="{FF2B5EF4-FFF2-40B4-BE49-F238E27FC236}">
                <a16:creationId xmlns:a16="http://schemas.microsoft.com/office/drawing/2014/main" id="{9A2081A7-6066-404D-50AC-3C53D2150ECD}"/>
              </a:ext>
            </a:extLst>
          </p:cNvPr>
          <p:cNvSpPr>
            <a:spLocks noGrp="1"/>
          </p:cNvSpPr>
          <p:nvPr>
            <p:ph type="sldNum" sz="quarter" idx="12"/>
          </p:nvPr>
        </p:nvSpPr>
        <p:spPr/>
        <p:txBody>
          <a:bodyPr/>
          <a:lstStyle/>
          <a:p>
            <a:fld id="{C0E4B83B-247D-4EA4-9E7F-5F54FE27B630}" type="slidenum">
              <a:rPr lang="ar-SA" altLang="en-US" smtClean="0"/>
              <a:pPr/>
              <a:t>48</a:t>
            </a:fld>
            <a:endParaRPr lang="ar-JO" altLang="en-US"/>
          </a:p>
        </p:txBody>
      </p:sp>
      <p:pic>
        <p:nvPicPr>
          <p:cNvPr id="8" name="عنصر نائب للمحتوى 7">
            <a:extLst>
              <a:ext uri="{FF2B5EF4-FFF2-40B4-BE49-F238E27FC236}">
                <a16:creationId xmlns:a16="http://schemas.microsoft.com/office/drawing/2014/main" id="{B89D2A35-3640-44F9-3039-5DBDD3C0E6D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7949" y="220662"/>
            <a:ext cx="8373633" cy="6416676"/>
          </a:xfrm>
        </p:spPr>
      </p:pic>
    </p:spTree>
    <p:extLst>
      <p:ext uri="{BB962C8B-B14F-4D97-AF65-F5344CB8AC3E}">
        <p14:creationId xmlns:p14="http://schemas.microsoft.com/office/powerpoint/2010/main" val="8138199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EB20242-4EC3-E33B-D720-95A0816A42FF}"/>
              </a:ext>
            </a:extLst>
          </p:cNvPr>
          <p:cNvSpPr>
            <a:spLocks noGrp="1"/>
          </p:cNvSpPr>
          <p:nvPr>
            <p:ph type="title"/>
          </p:nvPr>
        </p:nvSpPr>
        <p:spPr/>
        <p:txBody>
          <a:bodyPr/>
          <a:lstStyle/>
          <a:p>
            <a:endParaRPr lang="ar-AE"/>
          </a:p>
        </p:txBody>
      </p:sp>
      <p:pic>
        <p:nvPicPr>
          <p:cNvPr id="5" name="عنصر نائب للمحتوى 4">
            <a:extLst>
              <a:ext uri="{FF2B5EF4-FFF2-40B4-BE49-F238E27FC236}">
                <a16:creationId xmlns:a16="http://schemas.microsoft.com/office/drawing/2014/main" id="{0DC05743-10EE-B5EE-1766-FC2F4DFCF5D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7198" y="220662"/>
            <a:ext cx="8509604" cy="6416676"/>
          </a:xfrm>
        </p:spPr>
      </p:pic>
      <p:sp>
        <p:nvSpPr>
          <p:cNvPr id="4" name="عنصر نائب لرقم الشريحة 3">
            <a:extLst>
              <a:ext uri="{FF2B5EF4-FFF2-40B4-BE49-F238E27FC236}">
                <a16:creationId xmlns:a16="http://schemas.microsoft.com/office/drawing/2014/main" id="{6D3067F7-EB13-E4B0-0625-5FCB975B7073}"/>
              </a:ext>
            </a:extLst>
          </p:cNvPr>
          <p:cNvSpPr>
            <a:spLocks noGrp="1"/>
          </p:cNvSpPr>
          <p:nvPr>
            <p:ph type="sldNum" sz="quarter" idx="12"/>
          </p:nvPr>
        </p:nvSpPr>
        <p:spPr/>
        <p:txBody>
          <a:bodyPr/>
          <a:lstStyle/>
          <a:p>
            <a:fld id="{C0E4B83B-247D-4EA4-9E7F-5F54FE27B630}" type="slidenum">
              <a:rPr lang="ar-SA" altLang="en-US" smtClean="0"/>
              <a:pPr/>
              <a:t>49</a:t>
            </a:fld>
            <a:endParaRPr lang="ar-JO" altLang="en-US"/>
          </a:p>
        </p:txBody>
      </p:sp>
    </p:spTree>
    <p:extLst>
      <p:ext uri="{BB962C8B-B14F-4D97-AF65-F5344CB8AC3E}">
        <p14:creationId xmlns:p14="http://schemas.microsoft.com/office/powerpoint/2010/main" val="11335565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63446AB2-E10A-4CD7-B648-9ADE1261FC0D}" type="slidenum">
              <a:rPr lang="ar-SA" altLang="en-US">
                <a:solidFill>
                  <a:srgbClr val="FFFFFF"/>
                </a:solidFill>
                <a:latin typeface="Rockwell" pitchFamily="18" charset="0"/>
              </a:rPr>
              <a:pPr/>
              <a:t>5</a:t>
            </a:fld>
            <a:endParaRPr lang="ar-JO" altLang="en-US">
              <a:solidFill>
                <a:srgbClr val="FFFFFF"/>
              </a:solidFill>
              <a:latin typeface="Rockwell" pitchFamily="18" charset="0"/>
            </a:endParaRPr>
          </a:p>
        </p:txBody>
      </p:sp>
      <p:pic>
        <p:nvPicPr>
          <p:cNvPr id="1126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7263" y="1341438"/>
            <a:ext cx="7977187"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733800" y="2590800"/>
            <a:ext cx="5589588" cy="1143000"/>
          </a:xfrm>
        </p:spPr>
        <p:txBody>
          <a:bodyPr>
            <a:noAutofit/>
          </a:bodyPr>
          <a:lstStyle/>
          <a:p>
            <a:pPr>
              <a:defRPr/>
            </a:pPr>
            <a:r>
              <a:rPr lang="pt-BR" sz="3600" dirty="0">
                <a:solidFill>
                  <a:schemeClr val="bg2">
                    <a:lumMod val="60000"/>
                    <a:lumOff val="40000"/>
                  </a:schemeClr>
                </a:solidFill>
                <a:latin typeface="Bernard MT Condensed" pitchFamily="18" charset="0"/>
              </a:rPr>
              <a:t>Central Disk Prolapse</a:t>
            </a:r>
            <a:br>
              <a:rPr lang="pt-BR" sz="3600" dirty="0">
                <a:solidFill>
                  <a:schemeClr val="bg2">
                    <a:lumMod val="60000"/>
                    <a:lumOff val="40000"/>
                  </a:schemeClr>
                </a:solidFill>
                <a:latin typeface="Bernard MT Condensed" pitchFamily="18" charset="0"/>
              </a:rPr>
            </a:br>
            <a:r>
              <a:rPr lang="pt-BR" sz="3600" dirty="0">
                <a:solidFill>
                  <a:schemeClr val="bg2">
                    <a:lumMod val="60000"/>
                    <a:lumOff val="40000"/>
                  </a:schemeClr>
                </a:solidFill>
                <a:latin typeface="Bernard MT Condensed" pitchFamily="18" charset="0"/>
              </a:rPr>
              <a:t> (Cauda Equina Syndrome)</a:t>
            </a:r>
            <a:br>
              <a:rPr lang="pt-BR" sz="3600" dirty="0">
                <a:solidFill>
                  <a:schemeClr val="bg2">
                    <a:lumMod val="60000"/>
                    <a:lumOff val="40000"/>
                  </a:schemeClr>
                </a:solidFill>
                <a:latin typeface="Bernard MT Condensed" pitchFamily="18" charset="0"/>
              </a:rPr>
            </a:br>
            <a:endParaRPr lang="en-US" sz="3600" dirty="0">
              <a:solidFill>
                <a:schemeClr val="bg2">
                  <a:lumMod val="60000"/>
                  <a:lumOff val="40000"/>
                </a:schemeClr>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 y="75121"/>
            <a:ext cx="8763000" cy="4525963"/>
          </a:xfrm>
        </p:spPr>
        <p:txBody>
          <a:bodyPr>
            <a:noAutofit/>
          </a:bodyPr>
          <a:lstStyle/>
          <a:p>
            <a:pPr marL="0" indent="0">
              <a:buFont typeface="Wingdings" panose="05000000000000000000" pitchFamily="2" charset="2"/>
              <a:buNone/>
              <a:defRPr/>
            </a:pPr>
            <a:r>
              <a:rPr lang="en-US" sz="2400" dirty="0">
                <a:latin typeface="Andalus" pitchFamily="18" charset="-78"/>
                <a:cs typeface="Andalus" pitchFamily="18" charset="-78"/>
              </a:rPr>
              <a:t>It’s a compression of the </a:t>
            </a:r>
            <a:r>
              <a:rPr lang="en-US" sz="2400" dirty="0" err="1">
                <a:latin typeface="Andalus" pitchFamily="18" charset="-78"/>
                <a:cs typeface="Andalus" pitchFamily="18" charset="-78"/>
              </a:rPr>
              <a:t>thecal</a:t>
            </a:r>
            <a:r>
              <a:rPr lang="en-US" sz="2400" dirty="0">
                <a:latin typeface="Andalus" pitchFamily="18" charset="-78"/>
                <a:cs typeface="Andalus" pitchFamily="18" charset="-78"/>
              </a:rPr>
              <a:t> sac below L1/L2, causing a sort of lower motor neuron lesion bilaterally (one side is often more affected).</a:t>
            </a:r>
          </a:p>
          <a:p>
            <a:pPr marL="0" indent="0">
              <a:buFont typeface="Wingdings" panose="05000000000000000000" pitchFamily="2" charset="2"/>
              <a:buNone/>
              <a:defRPr/>
            </a:pPr>
            <a:endParaRPr lang="en-US" sz="2400" dirty="0">
              <a:latin typeface="Andalus" pitchFamily="18" charset="-78"/>
              <a:cs typeface="Andalus" pitchFamily="18" charset="-78"/>
            </a:endParaRPr>
          </a:p>
          <a:p>
            <a:pPr marL="0" indent="0">
              <a:buFont typeface="Wingdings" panose="05000000000000000000" pitchFamily="2" charset="2"/>
              <a:buNone/>
              <a:defRPr/>
            </a:pPr>
            <a:endParaRPr lang="en-US" sz="2400" dirty="0">
              <a:latin typeface="Andalus" pitchFamily="18" charset="-78"/>
              <a:cs typeface="Andalus" pitchFamily="18" charset="-78"/>
            </a:endParaRPr>
          </a:p>
          <a:p>
            <a:pPr marL="0" indent="0">
              <a:buFont typeface="Wingdings" panose="05000000000000000000" pitchFamily="2" charset="2"/>
              <a:buNone/>
              <a:defRPr/>
            </a:pPr>
            <a:r>
              <a:rPr lang="en-US" sz="2800" u="sng" dirty="0">
                <a:latin typeface="Andalus" pitchFamily="18" charset="-78"/>
                <a:cs typeface="Andalus" pitchFamily="18" charset="-78"/>
              </a:rPr>
              <a:t>Symptoms</a:t>
            </a:r>
            <a:r>
              <a:rPr lang="en-US" sz="2400" dirty="0">
                <a:latin typeface="Andalus" pitchFamily="18" charset="-78"/>
                <a:cs typeface="Andalus" pitchFamily="18" charset="-78"/>
              </a:rPr>
              <a:t>:</a:t>
            </a:r>
          </a:p>
          <a:p>
            <a:pPr marL="0" indent="0">
              <a:buFont typeface="Wingdings" panose="05000000000000000000" pitchFamily="2" charset="2"/>
              <a:buNone/>
              <a:defRPr/>
            </a:pPr>
            <a:r>
              <a:rPr lang="en-US" sz="2400" dirty="0">
                <a:latin typeface="Andalus" pitchFamily="18" charset="-78"/>
                <a:cs typeface="Andalus" pitchFamily="18" charset="-78"/>
              </a:rPr>
              <a:t>1. Low back pain</a:t>
            </a:r>
          </a:p>
          <a:p>
            <a:pPr marL="0" indent="0">
              <a:buFont typeface="Wingdings" panose="05000000000000000000" pitchFamily="2" charset="2"/>
              <a:buNone/>
              <a:defRPr/>
            </a:pPr>
            <a:r>
              <a:rPr lang="en-US" sz="2400" dirty="0">
                <a:latin typeface="Andalus" pitchFamily="18" charset="-78"/>
                <a:cs typeface="Andalus" pitchFamily="18" charset="-78"/>
              </a:rPr>
              <a:t>2. Acute or chronic pain radiating to the leg (Bilateral down the back of the thigh, may disappear with the onset of paralysis).</a:t>
            </a:r>
          </a:p>
          <a:p>
            <a:pPr marL="0" indent="0">
              <a:buFont typeface="Wingdings" panose="05000000000000000000" pitchFamily="2" charset="2"/>
              <a:buNone/>
              <a:defRPr/>
            </a:pPr>
            <a:r>
              <a:rPr lang="en-US" sz="2400" dirty="0">
                <a:latin typeface="Andalus" pitchFamily="18" charset="-78"/>
                <a:cs typeface="Andalus" pitchFamily="18" charset="-78"/>
              </a:rPr>
              <a:t>3. Unilateral or bilateral lower extremity motor and/or sensory abnormality</a:t>
            </a:r>
          </a:p>
          <a:p>
            <a:pPr marL="0" indent="0">
              <a:buFont typeface="Wingdings" panose="05000000000000000000" pitchFamily="2" charset="2"/>
              <a:buNone/>
              <a:defRPr/>
            </a:pPr>
            <a:r>
              <a:rPr lang="en-US" sz="2400" dirty="0">
                <a:latin typeface="Andalus" pitchFamily="18" charset="-78"/>
                <a:cs typeface="Andalus" pitchFamily="18" charset="-78"/>
              </a:rPr>
              <a:t>4. Bowel and/or bladder dysfunction</a:t>
            </a:r>
          </a:p>
          <a:p>
            <a:pPr marL="0" indent="0">
              <a:buFont typeface="Wingdings" panose="05000000000000000000" pitchFamily="2" charset="2"/>
              <a:buNone/>
              <a:defRPr/>
            </a:pPr>
            <a:r>
              <a:rPr lang="en-US" sz="2400" dirty="0">
                <a:latin typeface="Andalus" pitchFamily="18" charset="-78"/>
                <a:cs typeface="Andalus" pitchFamily="18" charset="-78"/>
              </a:rPr>
              <a:t>-Bladder dysfunction may present as incontinence, but often presents earlier as difficulty starting or stopping a stream of urine.</a:t>
            </a:r>
          </a:p>
          <a:p>
            <a:pPr marL="0" indent="0">
              <a:buFont typeface="Wingdings" panose="05000000000000000000" pitchFamily="2" charset="2"/>
              <a:buNone/>
              <a:defRPr/>
            </a:pPr>
            <a:r>
              <a:rPr lang="en-US" sz="2400" dirty="0">
                <a:latin typeface="Andalus" pitchFamily="18" charset="-78"/>
                <a:cs typeface="Andalus" pitchFamily="18" charset="-78"/>
              </a:rPr>
              <a:t>5. Sexual disturbance: impotence.</a:t>
            </a:r>
          </a:p>
          <a:p>
            <a:pPr marL="0" indent="0">
              <a:buFont typeface="Wingdings" panose="05000000000000000000" pitchFamily="2" charset="2"/>
              <a:buNone/>
              <a:defRPr/>
            </a:pPr>
            <a:endParaRPr lang="en-US" sz="2400" dirty="0">
              <a:latin typeface="Andalus" pitchFamily="18" charset="-78"/>
              <a:cs typeface="Andalus" pitchFamily="18" charset="-78"/>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3921030-0B32-8D12-D7EC-ED9C13C63A8D}"/>
              </a:ext>
            </a:extLst>
          </p:cNvPr>
          <p:cNvSpPr>
            <a:spLocks noGrp="1"/>
          </p:cNvSpPr>
          <p:nvPr>
            <p:ph type="title"/>
          </p:nvPr>
        </p:nvSpPr>
        <p:spPr/>
        <p:txBody>
          <a:bodyPr/>
          <a:lstStyle/>
          <a:p>
            <a:endParaRPr lang="ar-AE"/>
          </a:p>
        </p:txBody>
      </p:sp>
      <p:sp>
        <p:nvSpPr>
          <p:cNvPr id="3" name="عنصر نائب للمحتوى 2">
            <a:extLst>
              <a:ext uri="{FF2B5EF4-FFF2-40B4-BE49-F238E27FC236}">
                <a16:creationId xmlns:a16="http://schemas.microsoft.com/office/drawing/2014/main" id="{FEE505E1-FDFE-71B9-ADCE-46C0D5A28E33}"/>
              </a:ext>
            </a:extLst>
          </p:cNvPr>
          <p:cNvSpPr>
            <a:spLocks noGrp="1"/>
          </p:cNvSpPr>
          <p:nvPr>
            <p:ph idx="1"/>
          </p:nvPr>
        </p:nvSpPr>
        <p:spPr>
          <a:xfrm>
            <a:off x="568846" y="582506"/>
            <a:ext cx="7772400" cy="4051300"/>
          </a:xfrm>
        </p:spPr>
        <p:txBody>
          <a:bodyPr/>
          <a:lstStyle/>
          <a:p>
            <a:r>
              <a:rPr lang="af-ZA" b="0" i="0">
                <a:solidFill>
                  <a:srgbClr val="0D0D0D"/>
                </a:solidFill>
                <a:effectLst/>
                <a:latin typeface="Söhne"/>
              </a:rPr>
              <a:t>In cauda equina syndrome, various types of reflexes can be affected, particularly those associated with the lower extremities and pelvic organs. These reflexes include:</a:t>
            </a:r>
          </a:p>
          <a:p>
            <a:r>
              <a:rPr lang="af-ZA" b="1" i="0">
                <a:solidFill>
                  <a:srgbClr val="0D0D0D"/>
                </a:solidFill>
                <a:effectLst/>
                <a:latin typeface="Söhne"/>
              </a:rPr>
              <a:t>Patellar reflex (knee jerk reflex)</a:t>
            </a:r>
            <a:r>
              <a:rPr lang="af-ZA" b="0" i="0">
                <a:solidFill>
                  <a:srgbClr val="0D0D0D"/>
                </a:solidFill>
                <a:effectLst/>
                <a:latin typeface="Söhne"/>
              </a:rPr>
              <a:t>: This reflex, elicited by tapping the patellar tendon, may be diminished or absent in cauda equina syndrome.</a:t>
            </a:r>
          </a:p>
          <a:p>
            <a:r>
              <a:rPr lang="af-ZA" b="1" i="0">
                <a:solidFill>
                  <a:srgbClr val="0D0D0D"/>
                </a:solidFill>
                <a:effectLst/>
                <a:latin typeface="Söhne"/>
              </a:rPr>
              <a:t>Achilles reflex (ankle jerk reflex)</a:t>
            </a:r>
            <a:r>
              <a:rPr lang="af-ZA" b="0" i="0">
                <a:solidFill>
                  <a:srgbClr val="0D0D0D"/>
                </a:solidFill>
                <a:effectLst/>
                <a:latin typeface="Söhne"/>
              </a:rPr>
              <a:t>: Similar to the patellar reflex, the Achilles reflex may also be diminished or absent.</a:t>
            </a:r>
          </a:p>
          <a:p>
            <a:r>
              <a:rPr lang="af-ZA" b="1" i="0">
                <a:solidFill>
                  <a:srgbClr val="0D0D0D"/>
                </a:solidFill>
                <a:effectLst/>
                <a:latin typeface="Söhne"/>
              </a:rPr>
              <a:t>Anal reflex</a:t>
            </a:r>
            <a:r>
              <a:rPr lang="af-ZA" b="0" i="0">
                <a:solidFill>
                  <a:srgbClr val="0D0D0D"/>
                </a:solidFill>
                <a:effectLst/>
                <a:latin typeface="Söhne"/>
              </a:rPr>
              <a:t>: This reflex, which involves the contraction of the anal sphincter in response to stimulation, can be affected in cauda equina syndrome.</a:t>
            </a:r>
          </a:p>
          <a:p>
            <a:r>
              <a:rPr lang="af-ZA" b="1" i="0">
                <a:solidFill>
                  <a:srgbClr val="0D0D0D"/>
                </a:solidFill>
                <a:effectLst/>
                <a:latin typeface="Söhne"/>
              </a:rPr>
              <a:t>Bulbocavernosus reflex</a:t>
            </a:r>
            <a:r>
              <a:rPr lang="af-ZA" b="0" i="0">
                <a:solidFill>
                  <a:srgbClr val="0D0D0D"/>
                </a:solidFill>
                <a:effectLst/>
                <a:latin typeface="Söhne"/>
              </a:rPr>
              <a:t>: This reflex, elicited by squeezing the glans penis or clitoris, can also be impaired in cauda equina syndrome.</a:t>
            </a:r>
          </a:p>
        </p:txBody>
      </p:sp>
      <p:sp>
        <p:nvSpPr>
          <p:cNvPr id="4" name="عنصر نائب لرقم الشريحة 3">
            <a:extLst>
              <a:ext uri="{FF2B5EF4-FFF2-40B4-BE49-F238E27FC236}">
                <a16:creationId xmlns:a16="http://schemas.microsoft.com/office/drawing/2014/main" id="{B0F4C0F3-8187-4233-403C-DBC186AB84CE}"/>
              </a:ext>
            </a:extLst>
          </p:cNvPr>
          <p:cNvSpPr>
            <a:spLocks noGrp="1"/>
          </p:cNvSpPr>
          <p:nvPr>
            <p:ph type="sldNum" sz="quarter" idx="12"/>
          </p:nvPr>
        </p:nvSpPr>
        <p:spPr/>
        <p:txBody>
          <a:bodyPr/>
          <a:lstStyle/>
          <a:p>
            <a:fld id="{C0E4B83B-247D-4EA4-9E7F-5F54FE27B630}" type="slidenum">
              <a:rPr lang="ar-SA" altLang="en-US" smtClean="0"/>
              <a:pPr/>
              <a:t>52</a:t>
            </a:fld>
            <a:endParaRPr lang="ar-JO" altLang="en-US"/>
          </a:p>
        </p:txBody>
      </p:sp>
    </p:spTree>
    <p:extLst>
      <p:ext uri="{BB962C8B-B14F-4D97-AF65-F5344CB8AC3E}">
        <p14:creationId xmlns:p14="http://schemas.microsoft.com/office/powerpoint/2010/main" val="13629841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AF334A2-9FD0-51E0-5E6C-3E1D77AA7D2E}"/>
              </a:ext>
            </a:extLst>
          </p:cNvPr>
          <p:cNvSpPr>
            <a:spLocks noGrp="1"/>
          </p:cNvSpPr>
          <p:nvPr>
            <p:ph type="title"/>
          </p:nvPr>
        </p:nvSpPr>
        <p:spPr>
          <a:xfrm>
            <a:off x="685800" y="484188"/>
            <a:ext cx="7772400" cy="5372506"/>
          </a:xfrm>
        </p:spPr>
        <p:txBody>
          <a:bodyPr>
            <a:normAutofit fontScale="90000"/>
          </a:bodyPr>
          <a:lstStyle/>
          <a:p>
            <a:r>
              <a:rPr lang="af-ZA" b="0" i="0">
                <a:solidFill>
                  <a:srgbClr val="0D0D0D"/>
                </a:solidFill>
                <a:effectLst/>
                <a:latin typeface="Söhne"/>
              </a:rPr>
              <a:t>Cauda equina syndrome involves compression of the nerve roots at the lower end of the spinal cord. If left untreated, this compression can lead to irreversible damage to the nerves, resulting in permanent loss of function in the lower extremities, bowel and bladder dysfunction, and sexual dysfunction.</a:t>
            </a:r>
            <a:endParaRPr lang="ar-AE"/>
          </a:p>
        </p:txBody>
      </p:sp>
      <p:sp>
        <p:nvSpPr>
          <p:cNvPr id="3" name="عنصر نائب للمحتوى 2">
            <a:extLst>
              <a:ext uri="{FF2B5EF4-FFF2-40B4-BE49-F238E27FC236}">
                <a16:creationId xmlns:a16="http://schemas.microsoft.com/office/drawing/2014/main" id="{A42E9AA4-9B9D-B15F-4F31-EF7C6BDE5F88}"/>
              </a:ext>
            </a:extLst>
          </p:cNvPr>
          <p:cNvSpPr>
            <a:spLocks noGrp="1"/>
          </p:cNvSpPr>
          <p:nvPr>
            <p:ph idx="1"/>
          </p:nvPr>
        </p:nvSpPr>
        <p:spPr/>
        <p:txBody>
          <a:bodyPr/>
          <a:lstStyle/>
          <a:p>
            <a:endParaRPr lang="ar-AE"/>
          </a:p>
        </p:txBody>
      </p:sp>
      <p:sp>
        <p:nvSpPr>
          <p:cNvPr id="4" name="عنصر نائب لرقم الشريحة 3">
            <a:extLst>
              <a:ext uri="{FF2B5EF4-FFF2-40B4-BE49-F238E27FC236}">
                <a16:creationId xmlns:a16="http://schemas.microsoft.com/office/drawing/2014/main" id="{ABBD41EE-E536-FA42-D67C-C5B1D7DFCD5E}"/>
              </a:ext>
            </a:extLst>
          </p:cNvPr>
          <p:cNvSpPr>
            <a:spLocks noGrp="1"/>
          </p:cNvSpPr>
          <p:nvPr>
            <p:ph type="sldNum" sz="quarter" idx="12"/>
          </p:nvPr>
        </p:nvSpPr>
        <p:spPr/>
        <p:txBody>
          <a:bodyPr/>
          <a:lstStyle/>
          <a:p>
            <a:fld id="{C0E4B83B-247D-4EA4-9E7F-5F54FE27B630}" type="slidenum">
              <a:rPr lang="ar-SA" altLang="en-US" smtClean="0"/>
              <a:pPr/>
              <a:t>53</a:t>
            </a:fld>
            <a:endParaRPr lang="ar-JO" altLang="en-US"/>
          </a:p>
        </p:txBody>
      </p:sp>
    </p:spTree>
    <p:extLst>
      <p:ext uri="{BB962C8B-B14F-4D97-AF65-F5344CB8AC3E}">
        <p14:creationId xmlns:p14="http://schemas.microsoft.com/office/powerpoint/2010/main" val="6938495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75CA833-6515-1E77-F6A4-16B4C03C2C85}"/>
              </a:ext>
            </a:extLst>
          </p:cNvPr>
          <p:cNvSpPr>
            <a:spLocks noGrp="1"/>
          </p:cNvSpPr>
          <p:nvPr>
            <p:ph type="title"/>
          </p:nvPr>
        </p:nvSpPr>
        <p:spPr/>
        <p:txBody>
          <a:bodyPr/>
          <a:lstStyle/>
          <a:p>
            <a:endParaRPr lang="ar-AE"/>
          </a:p>
        </p:txBody>
      </p:sp>
      <p:sp>
        <p:nvSpPr>
          <p:cNvPr id="3" name="عنصر نائب للمحتوى 2">
            <a:extLst>
              <a:ext uri="{FF2B5EF4-FFF2-40B4-BE49-F238E27FC236}">
                <a16:creationId xmlns:a16="http://schemas.microsoft.com/office/drawing/2014/main" id="{E30B415B-E677-3CEE-8513-D176A9A0DD97}"/>
              </a:ext>
            </a:extLst>
          </p:cNvPr>
          <p:cNvSpPr>
            <a:spLocks noGrp="1"/>
          </p:cNvSpPr>
          <p:nvPr>
            <p:ph idx="1"/>
          </p:nvPr>
        </p:nvSpPr>
        <p:spPr/>
        <p:txBody>
          <a:bodyPr/>
          <a:lstStyle/>
          <a:p>
            <a:r>
              <a:rPr lang="af-ZA" b="0" i="0">
                <a:solidFill>
                  <a:srgbClr val="0D0D0D"/>
                </a:solidFill>
                <a:effectLst/>
                <a:latin typeface="Söhne"/>
              </a:rPr>
              <a:t>The most common imaging modality used to investigate cauda equina syndrome is Magnetic Resonance Imaging (MRI) of the lumbar spine. MRI can help visualize any compression or damage to the spinal cord and nerve roots, as well as identify the underlying cause, such as herniated discs, tumors, or spinal stenosis.</a:t>
            </a:r>
            <a:endParaRPr lang="ar-AE"/>
          </a:p>
        </p:txBody>
      </p:sp>
      <p:sp>
        <p:nvSpPr>
          <p:cNvPr id="4" name="عنصر نائب لرقم الشريحة 3">
            <a:extLst>
              <a:ext uri="{FF2B5EF4-FFF2-40B4-BE49-F238E27FC236}">
                <a16:creationId xmlns:a16="http://schemas.microsoft.com/office/drawing/2014/main" id="{E4A05EC6-7776-DD03-9B32-5D92F03143E0}"/>
              </a:ext>
            </a:extLst>
          </p:cNvPr>
          <p:cNvSpPr>
            <a:spLocks noGrp="1"/>
          </p:cNvSpPr>
          <p:nvPr>
            <p:ph type="sldNum" sz="quarter" idx="12"/>
          </p:nvPr>
        </p:nvSpPr>
        <p:spPr/>
        <p:txBody>
          <a:bodyPr/>
          <a:lstStyle/>
          <a:p>
            <a:fld id="{C0E4B83B-247D-4EA4-9E7F-5F54FE27B630}" type="slidenum">
              <a:rPr lang="ar-SA" altLang="en-US" smtClean="0"/>
              <a:pPr/>
              <a:t>54</a:t>
            </a:fld>
            <a:endParaRPr lang="ar-JO" altLang="en-US"/>
          </a:p>
        </p:txBody>
      </p:sp>
    </p:spTree>
    <p:extLst>
      <p:ext uri="{BB962C8B-B14F-4D97-AF65-F5344CB8AC3E}">
        <p14:creationId xmlns:p14="http://schemas.microsoft.com/office/powerpoint/2010/main" val="35070322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C2B8E1D-5E8F-F662-8488-C6C10DF3C488}"/>
              </a:ext>
            </a:extLst>
          </p:cNvPr>
          <p:cNvSpPr>
            <a:spLocks noGrp="1"/>
          </p:cNvSpPr>
          <p:nvPr>
            <p:ph type="title"/>
          </p:nvPr>
        </p:nvSpPr>
        <p:spPr/>
        <p:txBody>
          <a:bodyPr/>
          <a:lstStyle/>
          <a:p>
            <a:endParaRPr lang="ar-AE"/>
          </a:p>
        </p:txBody>
      </p:sp>
      <p:pic>
        <p:nvPicPr>
          <p:cNvPr id="5" name="عنصر نائب للمحتوى 4">
            <a:extLst>
              <a:ext uri="{FF2B5EF4-FFF2-40B4-BE49-F238E27FC236}">
                <a16:creationId xmlns:a16="http://schemas.microsoft.com/office/drawing/2014/main" id="{4A9F7090-9895-454E-7019-0185CF3009D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782692"/>
            <a:ext cx="8879503" cy="5982644"/>
          </a:xfrm>
        </p:spPr>
      </p:pic>
      <p:sp>
        <p:nvSpPr>
          <p:cNvPr id="4" name="عنصر نائب لرقم الشريحة 3">
            <a:extLst>
              <a:ext uri="{FF2B5EF4-FFF2-40B4-BE49-F238E27FC236}">
                <a16:creationId xmlns:a16="http://schemas.microsoft.com/office/drawing/2014/main" id="{33D2E28E-AB19-F70B-DDD6-C085F1DE5169}"/>
              </a:ext>
            </a:extLst>
          </p:cNvPr>
          <p:cNvSpPr>
            <a:spLocks noGrp="1"/>
          </p:cNvSpPr>
          <p:nvPr>
            <p:ph type="sldNum" sz="quarter" idx="12"/>
          </p:nvPr>
        </p:nvSpPr>
        <p:spPr/>
        <p:txBody>
          <a:bodyPr/>
          <a:lstStyle/>
          <a:p>
            <a:fld id="{C0E4B83B-247D-4EA4-9E7F-5F54FE27B630}" type="slidenum">
              <a:rPr lang="ar-SA" altLang="en-US" smtClean="0"/>
              <a:pPr/>
              <a:t>55</a:t>
            </a:fld>
            <a:endParaRPr lang="ar-JO" altLang="en-US"/>
          </a:p>
        </p:txBody>
      </p:sp>
    </p:spTree>
    <p:extLst>
      <p:ext uri="{BB962C8B-B14F-4D97-AF65-F5344CB8AC3E}">
        <p14:creationId xmlns:p14="http://schemas.microsoft.com/office/powerpoint/2010/main" val="4001787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dirty="0"/>
          </a:p>
        </p:txBody>
      </p:sp>
      <p:pic>
        <p:nvPicPr>
          <p:cNvPr id="8192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10663" cy="70104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278313" y="2514600"/>
            <a:ext cx="4724400" cy="707886"/>
          </a:xfrm>
          <a:prstGeom prst="rect">
            <a:avLst/>
          </a:prstGeom>
          <a:noFill/>
        </p:spPr>
        <p:txBody>
          <a:bodyPr>
            <a:spAutoFit/>
          </a:bodyPr>
          <a:lstStyle/>
          <a:p>
            <a:pPr algn="ctr">
              <a:defRPr/>
            </a:pPr>
            <a:r>
              <a:rPr lang="en-US" sz="4000" dirty="0">
                <a:solidFill>
                  <a:schemeClr val="bg2">
                    <a:lumMod val="60000"/>
                    <a:lumOff val="40000"/>
                  </a:schemeClr>
                </a:solidFill>
                <a:latin typeface="Bernard MT Condensed" pitchFamily="18" charset="0"/>
                <a:ea typeface="+mj-ea"/>
                <a:cs typeface="+mj-cs"/>
              </a:rPr>
              <a:t>Lumbar Canal Stenosis</a:t>
            </a:r>
          </a:p>
        </p:txBody>
      </p:sp>
      <p:pic>
        <p:nvPicPr>
          <p:cNvPr id="3" name="صورة 2">
            <a:extLst>
              <a:ext uri="{FF2B5EF4-FFF2-40B4-BE49-F238E27FC236}">
                <a16:creationId xmlns:a16="http://schemas.microsoft.com/office/drawing/2014/main" id="{742E93A2-2B8E-DC8F-4DC4-F16194CC4B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4345289" cy="6927274"/>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52400"/>
            <a:ext cx="8229600" cy="4525963"/>
          </a:xfrm>
        </p:spPr>
        <p:txBody>
          <a:bodyPr>
            <a:normAutofit/>
          </a:bodyPr>
          <a:lstStyle/>
          <a:p>
            <a:pPr marL="0" indent="0">
              <a:spcBef>
                <a:spcPct val="0"/>
              </a:spcBef>
              <a:buFont typeface="Wingdings" panose="05000000000000000000" pitchFamily="2" charset="2"/>
              <a:buNone/>
              <a:defRPr/>
            </a:pPr>
            <a:r>
              <a:rPr lang="en-US" b="1" dirty="0">
                <a:latin typeface="Sitka Display" pitchFamily="2" charset="0"/>
                <a:cs typeface="Arial" panose="020B0604020202020204" pitchFamily="34" charset="0"/>
              </a:rPr>
              <a:t>The stenosis of the lumbar canal may involve:</a:t>
            </a:r>
          </a:p>
          <a:p>
            <a:pPr marL="0" indent="0">
              <a:spcBef>
                <a:spcPct val="0"/>
              </a:spcBef>
              <a:buFont typeface="Wingdings" panose="05000000000000000000" pitchFamily="2" charset="2"/>
              <a:buNone/>
              <a:defRPr/>
            </a:pPr>
            <a:r>
              <a:rPr lang="en-US" b="1" dirty="0">
                <a:latin typeface="Sitka Display" pitchFamily="2" charset="0"/>
                <a:cs typeface="Arial" panose="020B0604020202020204" pitchFamily="34" charset="0"/>
              </a:rPr>
              <a:t>a) reduction of the sagittal diameter of the canal </a:t>
            </a:r>
          </a:p>
          <a:p>
            <a:pPr marL="0" indent="0">
              <a:spcBef>
                <a:spcPct val="0"/>
              </a:spcBef>
              <a:buFont typeface="Wingdings" panose="05000000000000000000" pitchFamily="2" charset="2"/>
              <a:buNone/>
              <a:defRPr/>
            </a:pPr>
            <a:r>
              <a:rPr lang="en-US" b="1" dirty="0">
                <a:latin typeface="Sitka Display" pitchFamily="2" charset="0"/>
                <a:cs typeface="Arial" panose="020B0604020202020204" pitchFamily="34" charset="0"/>
              </a:rPr>
              <a:t>b) narrowing of the ‘lateral recess’  </a:t>
            </a:r>
          </a:p>
          <a:p>
            <a:pPr marL="0" indent="0">
              <a:spcBef>
                <a:spcPct val="0"/>
              </a:spcBef>
              <a:buFont typeface="Wingdings" panose="05000000000000000000" pitchFamily="2" charset="2"/>
              <a:buNone/>
              <a:defRPr/>
            </a:pPr>
            <a:r>
              <a:rPr lang="en-US" b="1" dirty="0">
                <a:latin typeface="Sitka Display" pitchFamily="2" charset="0"/>
                <a:cs typeface="Arial" panose="020B0604020202020204" pitchFamily="34" charset="0"/>
              </a:rPr>
              <a:t>c) stenosis of the neural foramen.</a:t>
            </a:r>
          </a:p>
          <a:p>
            <a:pPr marL="0" indent="0">
              <a:spcBef>
                <a:spcPct val="0"/>
              </a:spcBef>
              <a:buFont typeface="Wingdings" panose="05000000000000000000" pitchFamily="2" charset="2"/>
              <a:buNone/>
              <a:defRPr/>
            </a:pPr>
            <a:endParaRPr lang="en-US" b="1" dirty="0">
              <a:latin typeface="Sitka Display" pitchFamily="2" charset="0"/>
              <a:cs typeface="Arial" panose="020B0604020202020204" pitchFamily="34" charset="0"/>
            </a:endParaRPr>
          </a:p>
          <a:p>
            <a:pPr marL="0" indent="0">
              <a:spcBef>
                <a:spcPct val="0"/>
              </a:spcBef>
              <a:buFont typeface="Wingdings" panose="05000000000000000000" pitchFamily="2" charset="2"/>
              <a:buNone/>
              <a:defRPr/>
            </a:pPr>
            <a:r>
              <a:rPr lang="en-US" b="1" dirty="0">
                <a:latin typeface="Sitka Display" pitchFamily="2" charset="0"/>
                <a:cs typeface="Arial" panose="020B0604020202020204" pitchFamily="34" charset="0"/>
              </a:rPr>
              <a:t>The pathology is frequently due to a combination of:</a:t>
            </a:r>
          </a:p>
          <a:p>
            <a:pPr marL="0" indent="0">
              <a:spcBef>
                <a:spcPct val="0"/>
              </a:spcBef>
              <a:buFontTx/>
              <a:buChar char="•"/>
              <a:defRPr/>
            </a:pPr>
            <a:r>
              <a:rPr lang="en-US" b="1" dirty="0">
                <a:latin typeface="Sitka Display" pitchFamily="2" charset="0"/>
                <a:cs typeface="Arial" panose="020B0604020202020204" pitchFamily="34" charset="0"/>
              </a:rPr>
              <a:t> Congenital canal stenosis</a:t>
            </a:r>
          </a:p>
          <a:p>
            <a:pPr marL="0" indent="0">
              <a:spcBef>
                <a:spcPct val="0"/>
              </a:spcBef>
              <a:buFontTx/>
              <a:buChar char="•"/>
              <a:defRPr/>
            </a:pPr>
            <a:r>
              <a:rPr lang="en-US" b="1" dirty="0">
                <a:latin typeface="Sitka Display" pitchFamily="2" charset="0"/>
                <a:cs typeface="Arial" panose="020B0604020202020204" pitchFamily="34" charset="0"/>
              </a:rPr>
              <a:t> Degenerative pathology, such as lumbar </a:t>
            </a:r>
            <a:r>
              <a:rPr lang="en-US" b="1" dirty="0" err="1">
                <a:latin typeface="Sitka Display" pitchFamily="2" charset="0"/>
                <a:cs typeface="Arial" panose="020B0604020202020204" pitchFamily="34" charset="0"/>
              </a:rPr>
              <a:t>spondylosis</a:t>
            </a:r>
            <a:r>
              <a:rPr lang="en-US" b="1" dirty="0">
                <a:latin typeface="Sitka Display" pitchFamily="2" charset="0"/>
                <a:cs typeface="Arial" panose="020B0604020202020204" pitchFamily="34" charset="0"/>
              </a:rPr>
              <a:t> with osteophyte formation &amp; degenerative </a:t>
            </a:r>
            <a:r>
              <a:rPr lang="en-US" b="1" dirty="0" err="1">
                <a:latin typeface="Sitka Display" pitchFamily="2" charset="0"/>
                <a:cs typeface="Arial" panose="020B0604020202020204" pitchFamily="34" charset="0"/>
              </a:rPr>
              <a:t>Spondylolisthesis</a:t>
            </a:r>
            <a:r>
              <a:rPr lang="en-US" b="1" dirty="0">
                <a:latin typeface="Sitka Display" pitchFamily="2" charset="0"/>
                <a:cs typeface="Arial" panose="020B0604020202020204" pitchFamily="34" charset="0"/>
              </a:rPr>
              <a:t> (L4/L5). </a:t>
            </a:r>
          </a:p>
          <a:p>
            <a:pPr marL="0" indent="0">
              <a:spcBef>
                <a:spcPct val="0"/>
              </a:spcBef>
              <a:buFont typeface="Wingdings" panose="05000000000000000000" pitchFamily="2" charset="2"/>
              <a:buNone/>
              <a:defRPr/>
            </a:pPr>
            <a:endParaRPr lang="en-US" b="1" dirty="0">
              <a:latin typeface="Sitka Display" pitchFamily="2" charset="0"/>
              <a:cs typeface="Arial" panose="020B0604020202020204" pitchFamily="34" charset="0"/>
            </a:endParaRPr>
          </a:p>
          <a:p>
            <a:pPr marL="0" indent="0">
              <a:spcBef>
                <a:spcPct val="0"/>
              </a:spcBef>
              <a:defRPr/>
            </a:pPr>
            <a:r>
              <a:rPr lang="en-US" b="1" dirty="0">
                <a:latin typeface="Sitka Display" pitchFamily="2" charset="0"/>
                <a:cs typeface="Arial" panose="020B0604020202020204" pitchFamily="34" charset="0"/>
              </a:rPr>
              <a:t> The most frequently affected levels are L4/5 and L3/4. </a:t>
            </a:r>
          </a:p>
          <a:p>
            <a:pPr marL="0" indent="0">
              <a:spcBef>
                <a:spcPct val="0"/>
              </a:spcBef>
              <a:buFont typeface="Wingdings" panose="05000000000000000000" pitchFamily="2" charset="2"/>
              <a:buNone/>
              <a:defRPr/>
            </a:pPr>
            <a:r>
              <a:rPr lang="en-US" b="1" dirty="0">
                <a:latin typeface="Sitka Display" pitchFamily="2" charset="0"/>
                <a:cs typeface="Arial" panose="020B0604020202020204" pitchFamily="34" charset="0"/>
              </a:rPr>
              <a:t>The lumbosacral level may be involved, but this is less common</a:t>
            </a:r>
          </a:p>
          <a:p>
            <a:pPr>
              <a:defRPr/>
            </a:pPr>
            <a:endParaRPr lang="en-US" dirty="0">
              <a:latin typeface="Sitka Display" pitchFamily="2" charset="0"/>
            </a:endParaRPr>
          </a:p>
        </p:txBody>
      </p:sp>
      <p:pic>
        <p:nvPicPr>
          <p:cNvPr id="15362" name="Picture 2"/>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14400" y="4856537"/>
            <a:ext cx="7086600" cy="11061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76200"/>
            <a:ext cx="9107487"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362200" y="-76200"/>
            <a:ext cx="6762749" cy="5940088"/>
          </a:xfrm>
          <a:prstGeom prst="rect">
            <a:avLst/>
          </a:prstGeom>
          <a:noFill/>
        </p:spPr>
        <p:txBody>
          <a:bodyPr wrap="square">
            <a:spAutoFit/>
          </a:bodyPr>
          <a:lstStyle/>
          <a:p>
            <a:pPr algn="ctr">
              <a:defRPr/>
            </a:pPr>
            <a:r>
              <a:rPr lang="en-US" sz="2000" b="1" u="sng" dirty="0">
                <a:solidFill>
                  <a:schemeClr val="accent6">
                    <a:lumMod val="60000"/>
                    <a:lumOff val="40000"/>
                  </a:schemeClr>
                </a:solidFill>
              </a:rPr>
              <a:t>Clinical Features</a:t>
            </a:r>
          </a:p>
          <a:p>
            <a:pPr>
              <a:buFont typeface="Arial" panose="020B0604020202020204" pitchFamily="34" charset="0"/>
              <a:buChar char="•"/>
              <a:defRPr/>
            </a:pPr>
            <a:r>
              <a:rPr lang="en-US" sz="2000" b="1" dirty="0">
                <a:solidFill>
                  <a:schemeClr val="bg2">
                    <a:lumMod val="60000"/>
                    <a:lumOff val="40000"/>
                  </a:schemeClr>
                </a:solidFill>
              </a:rPr>
              <a:t> Back pain radiating </a:t>
            </a:r>
            <a:r>
              <a:rPr lang="en-US" sz="2000" b="1" u="sng" dirty="0">
                <a:solidFill>
                  <a:schemeClr val="bg2">
                    <a:lumMod val="60000"/>
                    <a:lumOff val="40000"/>
                  </a:schemeClr>
                </a:solidFill>
              </a:rPr>
              <a:t>diffusely</a:t>
            </a:r>
            <a:r>
              <a:rPr lang="en-US" sz="2000" b="1" dirty="0">
                <a:solidFill>
                  <a:schemeClr val="bg2">
                    <a:lumMod val="60000"/>
                    <a:lumOff val="40000"/>
                  </a:schemeClr>
                </a:solidFill>
              </a:rPr>
              <a:t> into the legs, particularly when standing or walking. it is usually relieved by sitting and patients often adopt a posture of bending the body forward when walking to help relieve the discomfort.</a:t>
            </a:r>
          </a:p>
          <a:p>
            <a:pPr>
              <a:defRPr/>
            </a:pPr>
            <a:endParaRPr lang="en-US" sz="2000" b="1" dirty="0">
              <a:solidFill>
                <a:schemeClr val="bg2">
                  <a:lumMod val="60000"/>
                  <a:lumOff val="40000"/>
                </a:schemeClr>
              </a:solidFill>
            </a:endParaRPr>
          </a:p>
          <a:p>
            <a:pPr>
              <a:buFont typeface="Arial" panose="020B0604020202020204" pitchFamily="34" charset="0"/>
              <a:buChar char="•"/>
              <a:defRPr/>
            </a:pPr>
            <a:r>
              <a:rPr lang="en-US" sz="2000" b="1" dirty="0">
                <a:solidFill>
                  <a:schemeClr val="bg2">
                    <a:lumMod val="60000"/>
                    <a:lumOff val="40000"/>
                  </a:schemeClr>
                </a:solidFill>
              </a:rPr>
              <a:t>The pain may be similar to that of vascular occlusive disease, but a key feature is </a:t>
            </a:r>
            <a:r>
              <a:rPr lang="en-US" sz="2000" b="1" u="sng" dirty="0">
                <a:solidFill>
                  <a:schemeClr val="bg2">
                    <a:lumMod val="60000"/>
                    <a:lumOff val="40000"/>
                  </a:schemeClr>
                </a:solidFill>
              </a:rPr>
              <a:t>the presence of pain when standing only</a:t>
            </a:r>
            <a:r>
              <a:rPr lang="en-US" sz="2000" b="1" dirty="0">
                <a:solidFill>
                  <a:schemeClr val="bg2">
                    <a:lumMod val="60000"/>
                    <a:lumOff val="40000"/>
                  </a:schemeClr>
                </a:solidFill>
              </a:rPr>
              <a:t>.</a:t>
            </a:r>
          </a:p>
          <a:p>
            <a:pPr>
              <a:defRPr/>
            </a:pPr>
            <a:endParaRPr lang="en-US" sz="2000" b="1" dirty="0">
              <a:solidFill>
                <a:schemeClr val="bg2">
                  <a:lumMod val="60000"/>
                  <a:lumOff val="40000"/>
                </a:schemeClr>
              </a:solidFill>
            </a:endParaRPr>
          </a:p>
          <a:p>
            <a:pPr>
              <a:buFont typeface="Arial" panose="020B0604020202020204" pitchFamily="34" charset="0"/>
              <a:buChar char="•"/>
              <a:defRPr/>
            </a:pPr>
            <a:r>
              <a:rPr lang="en-US" sz="2000" b="1" dirty="0">
                <a:solidFill>
                  <a:schemeClr val="bg2">
                    <a:lumMod val="60000"/>
                    <a:lumOff val="40000"/>
                  </a:schemeClr>
                </a:solidFill>
              </a:rPr>
              <a:t>The patient often complains of weakness and diffuse ‘numbness’ radiating down the legs. Called Neurogenic Claudication</a:t>
            </a:r>
          </a:p>
          <a:p>
            <a:pPr>
              <a:buFont typeface="Arial" panose="020B0604020202020204" pitchFamily="34" charset="0"/>
              <a:buChar char="•"/>
              <a:defRPr/>
            </a:pPr>
            <a:r>
              <a:rPr lang="en-GB" sz="2000" dirty="0">
                <a:solidFill>
                  <a:srgbClr val="FF0000"/>
                </a:solidFill>
              </a:rPr>
              <a:t>Patient present with </a:t>
            </a:r>
            <a:r>
              <a:rPr lang="en-GB" sz="2000" dirty="0" err="1">
                <a:solidFill>
                  <a:srgbClr val="FF0000"/>
                </a:solidFill>
              </a:rPr>
              <a:t>nuerological</a:t>
            </a:r>
            <a:r>
              <a:rPr lang="en-GB" sz="2000" dirty="0">
                <a:solidFill>
                  <a:srgbClr val="FF0000"/>
                </a:solidFill>
              </a:rPr>
              <a:t> claudication ( which is pain on walking ) , and its </a:t>
            </a:r>
            <a:r>
              <a:rPr lang="en-GB" sz="2000" dirty="0" err="1">
                <a:solidFill>
                  <a:srgbClr val="FF0000"/>
                </a:solidFill>
              </a:rPr>
              <a:t>releaved</a:t>
            </a:r>
            <a:r>
              <a:rPr lang="en-GB" sz="2000" dirty="0">
                <a:solidFill>
                  <a:srgbClr val="FF0000"/>
                </a:solidFill>
              </a:rPr>
              <a:t> by changing posture unlike vascular claudication that is </a:t>
            </a:r>
            <a:r>
              <a:rPr lang="en-GB" sz="2000" dirty="0" err="1">
                <a:solidFill>
                  <a:srgbClr val="FF0000"/>
                </a:solidFill>
              </a:rPr>
              <a:t>releaved</a:t>
            </a:r>
            <a:r>
              <a:rPr lang="en-GB" sz="2000" dirty="0">
                <a:solidFill>
                  <a:srgbClr val="FF0000"/>
                </a:solidFill>
              </a:rPr>
              <a:t> by rest ,</a:t>
            </a:r>
            <a:endParaRPr lang="en-US" sz="2000" b="1" dirty="0">
              <a:solidFill>
                <a:srgbClr val="FF0000"/>
              </a:solidFill>
            </a:endParaRPr>
          </a:p>
          <a:p>
            <a:pPr>
              <a:defRPr/>
            </a:pPr>
            <a:endParaRPr lang="en-US" sz="2000" dirty="0">
              <a:solidFill>
                <a:schemeClr val="bg2">
                  <a:lumMod val="60000"/>
                  <a:lumOff val="40000"/>
                </a:schemeClr>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2627313" y="404813"/>
            <a:ext cx="4392612" cy="785812"/>
          </a:xfrm>
          <a:solidFill>
            <a:schemeClr val="accent4">
              <a:lumMod val="60000"/>
              <a:lumOff val="40000"/>
            </a:schemeClr>
          </a:solidFill>
          <a:ln w="76200">
            <a:solidFill>
              <a:schemeClr val="accent3">
                <a:lumMod val="50000"/>
              </a:schemeClr>
            </a:solidFill>
          </a:ln>
        </p:spPr>
        <p:txBody>
          <a:bodyPr rtlCol="1"/>
          <a:lstStyle/>
          <a:p>
            <a:pPr eaLnBrk="1" fontAlgn="auto" hangingPunct="1">
              <a:spcAft>
                <a:spcPts val="0"/>
              </a:spcAft>
              <a:defRPr/>
            </a:pPr>
            <a:r>
              <a:rPr lang="en-US" b="1" dirty="0">
                <a:solidFill>
                  <a:schemeClr val="accent3">
                    <a:lumMod val="50000"/>
                  </a:schemeClr>
                </a:solidFill>
                <a:latin typeface="+mn-lt"/>
              </a:rPr>
              <a:t>Overview</a:t>
            </a:r>
            <a:endParaRPr lang="ar-JO" b="1" dirty="0">
              <a:solidFill>
                <a:schemeClr val="accent3">
                  <a:lumMod val="50000"/>
                </a:schemeClr>
              </a:solidFill>
              <a:latin typeface="+mn-lt"/>
            </a:endParaRPr>
          </a:p>
        </p:txBody>
      </p:sp>
      <p:sp>
        <p:nvSpPr>
          <p:cNvPr id="10243" name="Rectangle 3"/>
          <p:cNvSpPr>
            <a:spLocks noGrp="1" noChangeArrowheads="1"/>
          </p:cNvSpPr>
          <p:nvPr>
            <p:ph idx="1"/>
          </p:nvPr>
        </p:nvSpPr>
        <p:spPr>
          <a:xfrm>
            <a:off x="0" y="1500188"/>
            <a:ext cx="5151438" cy="4910137"/>
          </a:xfrm>
        </p:spPr>
        <p:txBody>
          <a:bodyPr rtlCol="1">
            <a:normAutofit fontScale="92500" lnSpcReduction="20000"/>
          </a:bodyPr>
          <a:lstStyle/>
          <a:p>
            <a:pPr marL="228600" indent="-114300" eaLnBrk="1" fontAlgn="auto" hangingPunct="1">
              <a:spcAft>
                <a:spcPts val="0"/>
              </a:spcAft>
              <a:buClr>
                <a:schemeClr val="accent1">
                  <a:lumMod val="75000"/>
                </a:schemeClr>
              </a:buClr>
              <a:defRPr/>
            </a:pPr>
            <a:r>
              <a:rPr lang="en-US" sz="2400" b="1" dirty="0">
                <a:cs typeface="Arial" pitchFamily="34" charset="0"/>
              </a:rPr>
              <a:t> </a:t>
            </a:r>
            <a:r>
              <a:rPr lang="en-US" sz="2400" b="1" u="sng" dirty="0">
                <a:solidFill>
                  <a:schemeClr val="accent3">
                    <a:lumMod val="75000"/>
                  </a:schemeClr>
                </a:solidFill>
                <a:effectLst>
                  <a:outerShdw blurRad="38100" dist="38100" dir="2700000" algn="tl">
                    <a:srgbClr val="000000">
                      <a:alpha val="43137"/>
                    </a:srgbClr>
                  </a:outerShdw>
                </a:effectLst>
                <a:cs typeface="Arial" pitchFamily="34" charset="0"/>
              </a:rPr>
              <a:t>Vertebrae are also stabilized by the following ligaments:</a:t>
            </a:r>
          </a:p>
          <a:p>
            <a:pPr marL="577850" indent="-182880" eaLnBrk="1" fontAlgn="auto" hangingPunct="1">
              <a:spcAft>
                <a:spcPts val="0"/>
              </a:spcAft>
              <a:buClr>
                <a:schemeClr val="accent1">
                  <a:lumMod val="75000"/>
                </a:schemeClr>
              </a:buClr>
              <a:buFont typeface="Courier New" pitchFamily="49" charset="0"/>
              <a:buChar char="o"/>
              <a:defRPr/>
            </a:pPr>
            <a:r>
              <a:rPr lang="en-US" sz="2400" b="1" dirty="0">
                <a:cs typeface="Arial" pitchFamily="34" charset="0"/>
              </a:rPr>
              <a:t>Anterior longitudinal ligament</a:t>
            </a:r>
          </a:p>
          <a:p>
            <a:pPr marL="577850" indent="-182880" eaLnBrk="1" fontAlgn="auto" hangingPunct="1">
              <a:spcAft>
                <a:spcPts val="0"/>
              </a:spcAft>
              <a:buClr>
                <a:schemeClr val="accent1">
                  <a:lumMod val="75000"/>
                </a:schemeClr>
              </a:buClr>
              <a:buFont typeface="Courier New" pitchFamily="49" charset="0"/>
              <a:buChar char="o"/>
              <a:defRPr/>
            </a:pPr>
            <a:r>
              <a:rPr lang="en-US" sz="2400" b="1" dirty="0">
                <a:cs typeface="Arial" pitchFamily="34" charset="0"/>
              </a:rPr>
              <a:t>Posterior longitudinal ligament</a:t>
            </a:r>
          </a:p>
          <a:p>
            <a:pPr marL="577850" indent="-182880" eaLnBrk="1" fontAlgn="auto" hangingPunct="1">
              <a:spcAft>
                <a:spcPts val="0"/>
              </a:spcAft>
              <a:buClr>
                <a:schemeClr val="accent1">
                  <a:lumMod val="75000"/>
                </a:schemeClr>
              </a:buClr>
              <a:buFont typeface="Courier New" pitchFamily="49" charset="0"/>
              <a:buChar char="o"/>
              <a:defRPr/>
            </a:pPr>
            <a:r>
              <a:rPr lang="en-US" sz="2400" b="1" dirty="0" err="1">
                <a:cs typeface="Arial" pitchFamily="34" charset="0"/>
              </a:rPr>
              <a:t>Ligamentum</a:t>
            </a:r>
            <a:r>
              <a:rPr lang="en-US" sz="2400" b="1" dirty="0">
                <a:cs typeface="Arial" pitchFamily="34" charset="0"/>
              </a:rPr>
              <a:t> </a:t>
            </a:r>
            <a:r>
              <a:rPr lang="en-US" sz="2400" b="1" dirty="0" err="1">
                <a:cs typeface="Arial" pitchFamily="34" charset="0"/>
              </a:rPr>
              <a:t>flavum</a:t>
            </a:r>
            <a:r>
              <a:rPr lang="en-US" sz="2400" b="1" dirty="0">
                <a:cs typeface="Arial" pitchFamily="34" charset="0"/>
              </a:rPr>
              <a:t>: between the </a:t>
            </a:r>
            <a:r>
              <a:rPr lang="en-US" sz="2400" b="1" dirty="0" err="1">
                <a:cs typeface="Arial" pitchFamily="34" charset="0"/>
              </a:rPr>
              <a:t>laminae</a:t>
            </a:r>
            <a:r>
              <a:rPr lang="en-US" sz="2400" b="1" dirty="0">
                <a:cs typeface="Arial" pitchFamily="34" charset="0"/>
              </a:rPr>
              <a:t> (The strongest </a:t>
            </a:r>
            <a:r>
              <a:rPr lang="en-US" sz="2400" b="1" dirty="0" err="1">
                <a:cs typeface="Arial" pitchFamily="34" charset="0"/>
              </a:rPr>
              <a:t>lig</a:t>
            </a:r>
            <a:r>
              <a:rPr lang="en-US" sz="2400" b="1" dirty="0">
                <a:cs typeface="Arial" pitchFamily="34" charset="0"/>
              </a:rPr>
              <a:t>.)</a:t>
            </a:r>
          </a:p>
          <a:p>
            <a:pPr marL="577850" indent="-182880" eaLnBrk="1" fontAlgn="auto" hangingPunct="1">
              <a:spcAft>
                <a:spcPts val="0"/>
              </a:spcAft>
              <a:buClr>
                <a:schemeClr val="accent1">
                  <a:lumMod val="75000"/>
                </a:schemeClr>
              </a:buClr>
              <a:buFont typeface="Courier New" pitchFamily="49" charset="0"/>
              <a:buChar char="o"/>
              <a:defRPr/>
            </a:pPr>
            <a:r>
              <a:rPr lang="en-US" sz="2400" b="1" dirty="0" err="1">
                <a:cs typeface="Arial" pitchFamily="34" charset="0"/>
              </a:rPr>
              <a:t>Interspinus</a:t>
            </a:r>
            <a:r>
              <a:rPr lang="en-US" sz="2400" b="1" dirty="0">
                <a:cs typeface="Arial" pitchFamily="34" charset="0"/>
              </a:rPr>
              <a:t> ligament: between the inner surface of the </a:t>
            </a:r>
            <a:r>
              <a:rPr lang="en-US" sz="2400" b="1" dirty="0" err="1">
                <a:cs typeface="Arial" pitchFamily="34" charset="0"/>
              </a:rPr>
              <a:t>spinous</a:t>
            </a:r>
            <a:r>
              <a:rPr lang="en-US" sz="2400" b="1" dirty="0">
                <a:cs typeface="Arial" pitchFamily="34" charset="0"/>
              </a:rPr>
              <a:t> processes.</a:t>
            </a:r>
          </a:p>
          <a:p>
            <a:pPr marL="577850" indent="-182880" eaLnBrk="1" fontAlgn="auto" hangingPunct="1">
              <a:spcAft>
                <a:spcPts val="0"/>
              </a:spcAft>
              <a:buClr>
                <a:schemeClr val="accent1">
                  <a:lumMod val="75000"/>
                </a:schemeClr>
              </a:buClr>
              <a:buFont typeface="Courier New" pitchFamily="49" charset="0"/>
              <a:buChar char="o"/>
              <a:defRPr/>
            </a:pPr>
            <a:r>
              <a:rPr lang="en-US" sz="2400" b="1" dirty="0" err="1">
                <a:cs typeface="Arial" pitchFamily="34" charset="0"/>
              </a:rPr>
              <a:t>Supraspinous</a:t>
            </a:r>
            <a:r>
              <a:rPr lang="en-US" sz="2400" b="1" dirty="0">
                <a:cs typeface="Arial" pitchFamily="34" charset="0"/>
              </a:rPr>
              <a:t> ligament: between the tips of the </a:t>
            </a:r>
            <a:r>
              <a:rPr lang="en-US" sz="2400" b="1" dirty="0" err="1">
                <a:cs typeface="Arial" pitchFamily="34" charset="0"/>
              </a:rPr>
              <a:t>spinous</a:t>
            </a:r>
            <a:r>
              <a:rPr lang="en-US" sz="2400" b="1" dirty="0">
                <a:cs typeface="Arial" pitchFamily="34" charset="0"/>
              </a:rPr>
              <a:t> processes. </a:t>
            </a:r>
          </a:p>
          <a:p>
            <a:pPr marL="577850" indent="-182880" eaLnBrk="1" fontAlgn="auto" hangingPunct="1">
              <a:spcAft>
                <a:spcPts val="0"/>
              </a:spcAft>
              <a:buClr>
                <a:schemeClr val="accent1">
                  <a:lumMod val="75000"/>
                </a:schemeClr>
              </a:buClr>
              <a:buFont typeface="Courier New" pitchFamily="49" charset="0"/>
              <a:buChar char="o"/>
              <a:defRPr/>
            </a:pPr>
            <a:r>
              <a:rPr lang="en-US" sz="2400" b="1" dirty="0" err="1">
                <a:cs typeface="Arial" pitchFamily="34" charset="0"/>
              </a:rPr>
              <a:t>Intertransverse</a:t>
            </a:r>
            <a:r>
              <a:rPr lang="en-US" sz="2400" b="1" dirty="0">
                <a:cs typeface="Arial" pitchFamily="34" charset="0"/>
              </a:rPr>
              <a:t> ligament: between the transverse processes.</a:t>
            </a:r>
          </a:p>
        </p:txBody>
      </p:sp>
      <p:pic>
        <p:nvPicPr>
          <p:cNvPr id="12292" name="Picture 5" descr="dp_ligaments-B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4938" y="1571625"/>
            <a:ext cx="3929062" cy="507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79375"/>
            <a:ext cx="9107487" cy="701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4492625" y="152400"/>
            <a:ext cx="4194175" cy="6553200"/>
          </a:xfrm>
        </p:spPr>
        <p:txBody>
          <a:bodyPr>
            <a:normAutofit/>
          </a:bodyPr>
          <a:lstStyle/>
          <a:p>
            <a:pPr marL="0" indent="0" algn="ctr">
              <a:spcBef>
                <a:spcPct val="0"/>
              </a:spcBef>
              <a:buFont typeface="Wingdings" panose="05000000000000000000" pitchFamily="2" charset="2"/>
              <a:buNone/>
              <a:defRPr/>
            </a:pPr>
            <a:r>
              <a:rPr lang="en-US" b="1" u="sng" dirty="0">
                <a:solidFill>
                  <a:schemeClr val="accent6">
                    <a:lumMod val="60000"/>
                    <a:lumOff val="40000"/>
                  </a:schemeClr>
                </a:solidFill>
                <a:cs typeface="Arial" panose="020B0604020202020204" pitchFamily="34" charset="0"/>
              </a:rPr>
              <a:t>Investigations</a:t>
            </a:r>
          </a:p>
          <a:p>
            <a:pPr marL="0" indent="0" algn="ctr">
              <a:spcBef>
                <a:spcPct val="0"/>
              </a:spcBef>
              <a:buFont typeface="Wingdings" panose="05000000000000000000" pitchFamily="2" charset="2"/>
              <a:buNone/>
              <a:defRPr/>
            </a:pPr>
            <a:endParaRPr lang="en-US" b="1" u="sng" dirty="0">
              <a:solidFill>
                <a:schemeClr val="accent6">
                  <a:lumMod val="60000"/>
                  <a:lumOff val="40000"/>
                </a:schemeClr>
              </a:solidFill>
              <a:cs typeface="Arial" panose="020B0604020202020204" pitchFamily="34" charset="0"/>
            </a:endParaRPr>
          </a:p>
          <a:p>
            <a:pPr marL="0" indent="0">
              <a:spcBef>
                <a:spcPct val="0"/>
              </a:spcBef>
              <a:defRPr/>
            </a:pPr>
            <a:r>
              <a:rPr lang="en-US" b="1" dirty="0">
                <a:solidFill>
                  <a:schemeClr val="bg2">
                    <a:lumMod val="60000"/>
                    <a:lumOff val="40000"/>
                  </a:schemeClr>
                </a:solidFill>
                <a:cs typeface="Arial" panose="020B0604020202020204" pitchFamily="34" charset="0"/>
              </a:rPr>
              <a:t> </a:t>
            </a:r>
            <a:r>
              <a:rPr lang="en-US" b="1" u="sng" dirty="0" err="1">
                <a:solidFill>
                  <a:schemeClr val="bg2">
                    <a:lumMod val="60000"/>
                    <a:lumOff val="40000"/>
                  </a:schemeClr>
                </a:solidFill>
                <a:cs typeface="Arial" panose="020B0604020202020204" pitchFamily="34" charset="0"/>
              </a:rPr>
              <a:t>Myelography</a:t>
            </a:r>
            <a:r>
              <a:rPr lang="en-US" b="1" dirty="0">
                <a:solidFill>
                  <a:schemeClr val="bg2">
                    <a:lumMod val="60000"/>
                    <a:lumOff val="40000"/>
                  </a:schemeClr>
                </a:solidFill>
                <a:cs typeface="Arial" panose="020B0604020202020204" pitchFamily="34" charset="0"/>
              </a:rPr>
              <a:t>: show marked indentation of the contrast column and, if the stenosis is severe, there may be a complete block. </a:t>
            </a:r>
          </a:p>
          <a:p>
            <a:pPr marL="0" indent="0">
              <a:spcBef>
                <a:spcPct val="0"/>
              </a:spcBef>
              <a:defRPr/>
            </a:pPr>
            <a:endParaRPr lang="en-US" b="1" dirty="0">
              <a:solidFill>
                <a:schemeClr val="bg2">
                  <a:lumMod val="60000"/>
                  <a:lumOff val="40000"/>
                </a:schemeClr>
              </a:solidFill>
              <a:cs typeface="Arial" panose="020B0604020202020204" pitchFamily="34" charset="0"/>
            </a:endParaRPr>
          </a:p>
          <a:p>
            <a:pPr marL="0" indent="0">
              <a:spcBef>
                <a:spcPct val="0"/>
              </a:spcBef>
              <a:defRPr/>
            </a:pPr>
            <a:r>
              <a:rPr lang="en-US" b="1" dirty="0">
                <a:solidFill>
                  <a:schemeClr val="bg2">
                    <a:lumMod val="60000"/>
                    <a:lumOff val="40000"/>
                  </a:schemeClr>
                </a:solidFill>
                <a:cs typeface="Arial" panose="020B0604020202020204" pitchFamily="34" charset="0"/>
              </a:rPr>
              <a:t> High-quality </a:t>
            </a:r>
            <a:r>
              <a:rPr lang="en-US" b="1" u="sng" dirty="0">
                <a:solidFill>
                  <a:schemeClr val="bg2">
                    <a:lumMod val="60000"/>
                    <a:lumOff val="40000"/>
                  </a:schemeClr>
                </a:solidFill>
                <a:cs typeface="Arial" panose="020B0604020202020204" pitchFamily="34" charset="0"/>
              </a:rPr>
              <a:t>CT scan </a:t>
            </a:r>
            <a:r>
              <a:rPr lang="en-US" b="1" dirty="0">
                <a:solidFill>
                  <a:schemeClr val="bg2">
                    <a:lumMod val="60000"/>
                    <a:lumOff val="40000"/>
                  </a:schemeClr>
                </a:solidFill>
                <a:cs typeface="Arial" panose="020B0604020202020204" pitchFamily="34" charset="0"/>
              </a:rPr>
              <a:t>and </a:t>
            </a:r>
            <a:r>
              <a:rPr lang="en-US" b="1" u="sng" dirty="0">
                <a:solidFill>
                  <a:schemeClr val="bg2">
                    <a:lumMod val="60000"/>
                    <a:lumOff val="40000"/>
                  </a:schemeClr>
                </a:solidFill>
                <a:cs typeface="Arial" panose="020B0604020202020204" pitchFamily="34" charset="0"/>
              </a:rPr>
              <a:t>MRI</a:t>
            </a:r>
          </a:p>
          <a:p>
            <a:pPr marL="0" indent="0">
              <a:spcBef>
                <a:spcPct val="0"/>
              </a:spcBef>
              <a:defRPr/>
            </a:pPr>
            <a:endParaRPr lang="en-US" b="1" u="sng" dirty="0">
              <a:solidFill>
                <a:schemeClr val="bg2">
                  <a:lumMod val="60000"/>
                  <a:lumOff val="40000"/>
                </a:schemeClr>
              </a:solidFill>
              <a:cs typeface="Arial" panose="020B0604020202020204" pitchFamily="34" charset="0"/>
            </a:endParaRPr>
          </a:p>
          <a:p>
            <a:pPr marL="0" indent="0">
              <a:spcBef>
                <a:spcPct val="0"/>
              </a:spcBef>
              <a:defRPr/>
            </a:pPr>
            <a:r>
              <a:rPr lang="en-US" altLang="ar-JO" b="1" dirty="0" err="1">
                <a:solidFill>
                  <a:schemeClr val="bg2">
                    <a:lumMod val="60000"/>
                    <a:lumOff val="40000"/>
                  </a:schemeClr>
                </a:solidFill>
              </a:rPr>
              <a:t>Interpediculate</a:t>
            </a:r>
            <a:r>
              <a:rPr lang="en-US" altLang="ar-JO" b="1" dirty="0">
                <a:solidFill>
                  <a:schemeClr val="bg2">
                    <a:lumMod val="60000"/>
                    <a:lumOff val="40000"/>
                  </a:schemeClr>
                </a:solidFill>
              </a:rPr>
              <a:t> distance (IPD): The transverse diameter of the spinal canal. On plain AP x-ray of lumbar spine, an IPD &lt; 25 mm suggests stenosis. </a:t>
            </a:r>
            <a:endParaRPr lang="en-US" altLang="ar-JO" b="1" i="1" dirty="0">
              <a:solidFill>
                <a:schemeClr val="bg2">
                  <a:lumMod val="60000"/>
                  <a:lumOff val="40000"/>
                </a:schemeClr>
              </a:solidFill>
            </a:endParaRPr>
          </a:p>
          <a:p>
            <a:pPr marL="0" indent="0">
              <a:spcBef>
                <a:spcPct val="0"/>
              </a:spcBef>
              <a:defRPr/>
            </a:pPr>
            <a:endParaRPr lang="en-US" b="1" u="sng" dirty="0">
              <a:solidFill>
                <a:schemeClr val="bg2">
                  <a:lumMod val="60000"/>
                  <a:lumOff val="40000"/>
                </a:schemeClr>
              </a:solidFill>
              <a:cs typeface="Arial" panose="020B0604020202020204" pitchFamily="34" charset="0"/>
            </a:endParaRPr>
          </a:p>
          <a:p>
            <a:pPr>
              <a:defRPr/>
            </a:pPr>
            <a:endParaRPr lang="en-US" dirty="0">
              <a:solidFill>
                <a:schemeClr val="bg2">
                  <a:lumMod val="60000"/>
                  <a:lumOff val="40000"/>
                </a:schemeClr>
              </a:solidFill>
            </a:endParaRPr>
          </a:p>
        </p:txBody>
      </p:sp>
      <p:pic>
        <p:nvPicPr>
          <p:cNvPr id="2" name="صورة 1">
            <a:extLst>
              <a:ext uri="{FF2B5EF4-FFF2-40B4-BE49-F238E27FC236}">
                <a16:creationId xmlns:a16="http://schemas.microsoft.com/office/drawing/2014/main" id="{3EBF900C-EF57-C4FD-3C25-14902B52F3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63" y="-288965"/>
            <a:ext cx="4574197" cy="7146965"/>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24400" y="396875"/>
            <a:ext cx="4343400" cy="6156325"/>
          </a:xfrm>
        </p:spPr>
        <p:txBody>
          <a:bodyPr>
            <a:normAutofit/>
          </a:bodyPr>
          <a:lstStyle/>
          <a:p>
            <a:pPr>
              <a:defRPr/>
            </a:pPr>
            <a:r>
              <a:rPr lang="en-US" u="sng" dirty="0"/>
              <a:t>Management</a:t>
            </a:r>
          </a:p>
          <a:p>
            <a:pPr>
              <a:defRPr/>
            </a:pPr>
            <a:r>
              <a:rPr lang="en-US" dirty="0"/>
              <a:t> Lumbar canal stenosis does not respond to conservative treatment, and surgery is almost invariably successful in relieving the symptoms. </a:t>
            </a:r>
          </a:p>
          <a:p>
            <a:pPr>
              <a:defRPr/>
            </a:pPr>
            <a:endParaRPr lang="en-US" dirty="0"/>
          </a:p>
          <a:p>
            <a:pPr>
              <a:defRPr/>
            </a:pPr>
            <a:r>
              <a:rPr lang="en-US" dirty="0"/>
              <a:t>The operation consists of a </a:t>
            </a:r>
            <a:r>
              <a:rPr lang="en-US" dirty="0" err="1"/>
              <a:t>decompressive</a:t>
            </a:r>
            <a:r>
              <a:rPr lang="en-US" dirty="0"/>
              <a:t> lumbar laminectomy extending over the whole region of the stenosis with decompression of the lumbar nerve roots.</a:t>
            </a:r>
          </a:p>
        </p:txBody>
      </p:sp>
      <p:pic>
        <p:nvPicPr>
          <p:cNvPr id="890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1000"/>
            <a:ext cx="443865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0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505200"/>
            <a:ext cx="443865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dirty="0"/>
          </a:p>
        </p:txBody>
      </p:sp>
      <p:sp>
        <p:nvSpPr>
          <p:cNvPr id="90115" name="Content Placeholder 2"/>
          <p:cNvSpPr>
            <a:spLocks noGrp="1"/>
          </p:cNvSpPr>
          <p:nvPr>
            <p:ph idx="1"/>
          </p:nvPr>
        </p:nvSpPr>
        <p:spPr/>
        <p:txBody>
          <a:bodyPr/>
          <a:lstStyle/>
          <a:p>
            <a:endParaRPr lang="en-US">
              <a:cs typeface="Times New Roman" pitchFamily="18" charset="0"/>
            </a:endParaRPr>
          </a:p>
        </p:txBody>
      </p:sp>
      <p:pic>
        <p:nvPicPr>
          <p:cNvPr id="901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3" y="-79375"/>
            <a:ext cx="9107487" cy="701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168775" y="2698750"/>
            <a:ext cx="5010150" cy="769938"/>
          </a:xfrm>
          <a:prstGeom prst="rect">
            <a:avLst/>
          </a:prstGeom>
          <a:noFill/>
        </p:spPr>
        <p:txBody>
          <a:bodyPr>
            <a:spAutoFit/>
          </a:bodyPr>
          <a:lstStyle/>
          <a:p>
            <a:pPr algn="ctr">
              <a:defRPr/>
            </a:pPr>
            <a:r>
              <a:rPr lang="en-US" sz="4400" b="1" dirty="0" err="1">
                <a:solidFill>
                  <a:schemeClr val="bg2">
                    <a:lumMod val="60000"/>
                    <a:lumOff val="40000"/>
                  </a:schemeClr>
                </a:solidFill>
                <a:latin typeface="Times New Roman" pitchFamily="18" charset="0"/>
                <a:cs typeface="Times New Roman" pitchFamily="18" charset="0"/>
              </a:rPr>
              <a:t>Spondylolisthesis</a:t>
            </a:r>
            <a:endParaRPr lang="en-US" sz="2800" dirty="0">
              <a:solidFill>
                <a:schemeClr val="bg2">
                  <a:lumMod val="60000"/>
                  <a:lumOff val="40000"/>
                </a:schemeClr>
              </a:solidFill>
              <a:latin typeface="Times New Roman" pitchFamily="18" charset="0"/>
              <a:cs typeface="Times New Roman" pitchFamily="18"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4525963"/>
          </a:xfrm>
        </p:spPr>
        <p:txBody>
          <a:bodyPr>
            <a:normAutofit/>
          </a:bodyPr>
          <a:lstStyle/>
          <a:p>
            <a:pPr>
              <a:defRPr/>
            </a:pPr>
            <a:r>
              <a:rPr lang="en-US" dirty="0">
                <a:solidFill>
                  <a:schemeClr val="accent3">
                    <a:lumMod val="75000"/>
                  </a:schemeClr>
                </a:solidFill>
              </a:rPr>
              <a:t>It is slippage of one vertebral body over another.</a:t>
            </a:r>
          </a:p>
          <a:p>
            <a:pPr>
              <a:defRPr/>
            </a:pPr>
            <a:r>
              <a:rPr lang="en-US" dirty="0">
                <a:solidFill>
                  <a:schemeClr val="accent3">
                    <a:lumMod val="75000"/>
                  </a:schemeClr>
                </a:solidFill>
              </a:rPr>
              <a:t>More commonly between L4/L5 , L5/S1.</a:t>
            </a:r>
          </a:p>
          <a:p>
            <a:pPr>
              <a:defRPr/>
            </a:pPr>
            <a:r>
              <a:rPr lang="en-US" dirty="0">
                <a:solidFill>
                  <a:schemeClr val="accent3">
                    <a:lumMod val="75000"/>
                  </a:schemeClr>
                </a:solidFill>
              </a:rPr>
              <a:t>It is the </a:t>
            </a:r>
            <a:r>
              <a:rPr lang="en-US" u="sng" dirty="0">
                <a:solidFill>
                  <a:schemeClr val="accent3">
                    <a:lumMod val="75000"/>
                  </a:schemeClr>
                </a:solidFill>
              </a:rPr>
              <a:t>most common cause </a:t>
            </a:r>
            <a:r>
              <a:rPr lang="en-US" dirty="0">
                <a:solidFill>
                  <a:schemeClr val="accent3">
                    <a:lumMod val="75000"/>
                  </a:schemeClr>
                </a:solidFill>
              </a:rPr>
              <a:t>of back pain in adolescents but most cases are asymptomatic.</a:t>
            </a:r>
          </a:p>
        </p:txBody>
      </p:sp>
      <p:pic>
        <p:nvPicPr>
          <p:cNvPr id="911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352800"/>
            <a:ext cx="7462838"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dirty="0"/>
          </a:p>
        </p:txBody>
      </p:sp>
      <p:pic>
        <p:nvPicPr>
          <p:cNvPr id="9318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091613" cy="6858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495800" y="1447800"/>
            <a:ext cx="4038600" cy="1938338"/>
          </a:xfrm>
          <a:prstGeom prst="rect">
            <a:avLst/>
          </a:prstGeom>
          <a:noFill/>
        </p:spPr>
        <p:txBody>
          <a:bodyPr>
            <a:spAutoFit/>
          </a:bodyPr>
          <a:lstStyle/>
          <a:p>
            <a:pPr algn="ctr">
              <a:defRPr/>
            </a:pPr>
            <a:r>
              <a:rPr lang="en-US" sz="4000" b="1" dirty="0" err="1">
                <a:solidFill>
                  <a:schemeClr val="bg2">
                    <a:lumMod val="60000"/>
                    <a:lumOff val="40000"/>
                  </a:schemeClr>
                </a:solidFill>
                <a:latin typeface="Times New Roman" pitchFamily="18" charset="0"/>
                <a:cs typeface="Times New Roman" pitchFamily="18" charset="0"/>
              </a:rPr>
              <a:t>Spondylolisthesis</a:t>
            </a:r>
            <a:r>
              <a:rPr lang="en-US" sz="4000" b="1" dirty="0">
                <a:solidFill>
                  <a:schemeClr val="bg2">
                    <a:lumMod val="60000"/>
                    <a:lumOff val="40000"/>
                  </a:schemeClr>
                </a:solidFill>
                <a:latin typeface="Times New Roman" pitchFamily="18" charset="0"/>
                <a:cs typeface="Times New Roman" pitchFamily="18" charset="0"/>
              </a:rPr>
              <a:t> </a:t>
            </a:r>
          </a:p>
          <a:p>
            <a:pPr algn="ctr">
              <a:defRPr/>
            </a:pPr>
            <a:r>
              <a:rPr lang="en-US" sz="4000" b="1" dirty="0" err="1">
                <a:solidFill>
                  <a:schemeClr val="bg2">
                    <a:lumMod val="60000"/>
                    <a:lumOff val="40000"/>
                  </a:schemeClr>
                </a:solidFill>
                <a:latin typeface="Castellar" pitchFamily="18" charset="0"/>
                <a:cs typeface="Times New Roman" pitchFamily="18" charset="0"/>
              </a:rPr>
              <a:t>Vs</a:t>
            </a:r>
            <a:endParaRPr lang="en-US" sz="4000" b="1" dirty="0">
              <a:solidFill>
                <a:schemeClr val="bg2">
                  <a:lumMod val="60000"/>
                  <a:lumOff val="40000"/>
                </a:schemeClr>
              </a:solidFill>
              <a:latin typeface="Castellar" pitchFamily="18" charset="0"/>
              <a:cs typeface="Times New Roman" pitchFamily="18" charset="0"/>
            </a:endParaRPr>
          </a:p>
          <a:p>
            <a:pPr algn="ctr">
              <a:defRPr/>
            </a:pPr>
            <a:r>
              <a:rPr lang="en-US" sz="4000" b="1" dirty="0">
                <a:solidFill>
                  <a:schemeClr val="bg2">
                    <a:lumMod val="60000"/>
                    <a:lumOff val="40000"/>
                  </a:schemeClr>
                </a:solidFill>
                <a:latin typeface="Times New Roman" pitchFamily="18" charset="0"/>
                <a:cs typeface="Times New Roman" pitchFamily="18" charset="0"/>
              </a:rPr>
              <a:t> </a:t>
            </a:r>
            <a:r>
              <a:rPr lang="en-US" sz="4000" b="1" dirty="0" err="1">
                <a:solidFill>
                  <a:schemeClr val="bg2">
                    <a:lumMod val="60000"/>
                    <a:lumOff val="40000"/>
                  </a:schemeClr>
                </a:solidFill>
                <a:latin typeface="Times New Roman" pitchFamily="18" charset="0"/>
                <a:cs typeface="Times New Roman" pitchFamily="18" charset="0"/>
              </a:rPr>
              <a:t>spondylosis</a:t>
            </a:r>
            <a:endParaRPr lang="en-US" sz="4000" b="1" dirty="0">
              <a:solidFill>
                <a:schemeClr val="bg2">
                  <a:lumMod val="60000"/>
                  <a:lumOff val="40000"/>
                </a:schemeClr>
              </a:solidFill>
              <a:latin typeface="Times New Roman" pitchFamily="18" charset="0"/>
              <a:cs typeface="Times New Roman" pitchFamily="18"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err="1">
                <a:solidFill>
                  <a:schemeClr val="accent6">
                    <a:lumMod val="60000"/>
                    <a:lumOff val="40000"/>
                  </a:schemeClr>
                </a:solidFill>
                <a:latin typeface="Arial Black" pitchFamily="34" charset="0"/>
              </a:rPr>
              <a:t>spondylolysis</a:t>
            </a:r>
            <a:endParaRPr lang="en-US" dirty="0">
              <a:solidFill>
                <a:schemeClr val="accent6">
                  <a:lumMod val="60000"/>
                  <a:lumOff val="40000"/>
                </a:schemeClr>
              </a:solidFill>
              <a:latin typeface="Arial Black" pitchFamily="34" charset="0"/>
            </a:endParaRPr>
          </a:p>
        </p:txBody>
      </p:sp>
      <p:sp>
        <p:nvSpPr>
          <p:cNvPr id="3" name="Content Placeholder 2"/>
          <p:cNvSpPr>
            <a:spLocks noGrp="1"/>
          </p:cNvSpPr>
          <p:nvPr>
            <p:ph idx="1"/>
          </p:nvPr>
        </p:nvSpPr>
        <p:spPr>
          <a:xfrm>
            <a:off x="3752850" y="1524000"/>
            <a:ext cx="4933950" cy="4602163"/>
          </a:xfrm>
        </p:spPr>
        <p:txBody>
          <a:bodyPr>
            <a:noAutofit/>
          </a:bodyPr>
          <a:lstStyle/>
          <a:p>
            <a:pPr>
              <a:defRPr/>
            </a:pPr>
            <a:r>
              <a:rPr lang="en-US" dirty="0"/>
              <a:t>‘pars </a:t>
            </a:r>
            <a:r>
              <a:rPr lang="en-US" dirty="0" err="1"/>
              <a:t>interarticularis</a:t>
            </a:r>
            <a:r>
              <a:rPr lang="en-US" dirty="0"/>
              <a:t>’, is a small length of bone that joins the facet joints of one vertebra to the facet joints of the vertebra below it. There is a pars </a:t>
            </a:r>
            <a:r>
              <a:rPr lang="en-US" dirty="0" err="1"/>
              <a:t>interarticularis</a:t>
            </a:r>
            <a:r>
              <a:rPr lang="en-US" dirty="0"/>
              <a:t> on each side of the vertebrae at the back of the spine.</a:t>
            </a:r>
          </a:p>
          <a:p>
            <a:pPr>
              <a:defRPr/>
            </a:pPr>
            <a:endParaRPr lang="en-US" dirty="0"/>
          </a:p>
          <a:p>
            <a:pPr>
              <a:defRPr/>
            </a:pPr>
            <a:r>
              <a:rPr lang="en-US" dirty="0"/>
              <a:t>fracture in the bone that connects the facet joints and they become separated  is called “</a:t>
            </a:r>
            <a:r>
              <a:rPr lang="en-US" dirty="0" err="1"/>
              <a:t>Spondylolysis</a:t>
            </a:r>
            <a:r>
              <a:rPr lang="en-US" dirty="0"/>
              <a:t>”. </a:t>
            </a:r>
          </a:p>
          <a:p>
            <a:pPr>
              <a:defRPr/>
            </a:pPr>
            <a:endParaRPr lang="en-US" dirty="0"/>
          </a:p>
          <a:p>
            <a:pPr>
              <a:defRPr/>
            </a:pPr>
            <a:r>
              <a:rPr lang="en-US" dirty="0"/>
              <a:t>About 80% of pars defects occur on both sides of the vertebra (bilateral) </a:t>
            </a:r>
          </a:p>
          <a:p>
            <a:pPr>
              <a:defRPr/>
            </a:pPr>
            <a:endParaRPr lang="en-US" dirty="0"/>
          </a:p>
          <a:p>
            <a:pPr>
              <a:defRPr/>
            </a:pPr>
            <a:r>
              <a:rPr lang="en-US" dirty="0"/>
              <a:t>More than 85% of pars defects are found in the L5 vertebrae</a:t>
            </a:r>
          </a:p>
        </p:txBody>
      </p:sp>
      <p:pic>
        <p:nvPicPr>
          <p:cNvPr id="942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 y="1524000"/>
            <a:ext cx="3724275"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dirty="0"/>
          </a:p>
        </p:txBody>
      </p:sp>
      <p:sp>
        <p:nvSpPr>
          <p:cNvPr id="95235" name="Content Placeholder 2"/>
          <p:cNvSpPr>
            <a:spLocks noGrp="1"/>
          </p:cNvSpPr>
          <p:nvPr>
            <p:ph idx="1"/>
          </p:nvPr>
        </p:nvSpPr>
        <p:spPr/>
        <p:txBody>
          <a:bodyPr/>
          <a:lstStyle/>
          <a:p>
            <a:endParaRPr lang="en-US">
              <a:cs typeface="Times New Roman" pitchFamily="18" charset="0"/>
            </a:endParaRPr>
          </a:p>
        </p:txBody>
      </p:sp>
      <p:pic>
        <p:nvPicPr>
          <p:cNvPr id="9523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a:solidFill>
                  <a:schemeClr val="accent6">
                    <a:lumMod val="60000"/>
                    <a:lumOff val="40000"/>
                  </a:schemeClr>
                </a:solidFill>
              </a:rPr>
              <a:t>Presentation of </a:t>
            </a:r>
            <a:r>
              <a:rPr lang="en-US" b="1" dirty="0" err="1">
                <a:solidFill>
                  <a:schemeClr val="accent6">
                    <a:lumMod val="60000"/>
                    <a:lumOff val="40000"/>
                  </a:schemeClr>
                </a:solidFill>
              </a:rPr>
              <a:t>spondylolithesis</a:t>
            </a:r>
            <a:endParaRPr lang="en-US" dirty="0">
              <a:solidFill>
                <a:schemeClr val="accent6">
                  <a:lumMod val="60000"/>
                  <a:lumOff val="40000"/>
                </a:schemeClr>
              </a:solidFill>
            </a:endParaRPr>
          </a:p>
        </p:txBody>
      </p:sp>
      <p:sp>
        <p:nvSpPr>
          <p:cNvPr id="3" name="Content Placeholder 2"/>
          <p:cNvSpPr>
            <a:spLocks noGrp="1"/>
          </p:cNvSpPr>
          <p:nvPr>
            <p:ph idx="1"/>
          </p:nvPr>
        </p:nvSpPr>
        <p:spPr/>
        <p:txBody>
          <a:bodyPr>
            <a:normAutofit/>
          </a:bodyPr>
          <a:lstStyle/>
          <a:p>
            <a:pPr>
              <a:defRPr/>
            </a:pPr>
            <a:r>
              <a:rPr lang="en-US" altLang="ar-JO" sz="2400" b="1" dirty="0">
                <a:solidFill>
                  <a:schemeClr val="accent3">
                    <a:lumMod val="75000"/>
                  </a:schemeClr>
                </a:solidFill>
              </a:rPr>
              <a:t>Low back pain:</a:t>
            </a:r>
          </a:p>
          <a:p>
            <a:pPr lvl="1">
              <a:defRPr/>
            </a:pPr>
            <a:r>
              <a:rPr lang="en-US" altLang="ar-JO" b="1" dirty="0">
                <a:solidFill>
                  <a:schemeClr val="accent3">
                    <a:lumMod val="75000"/>
                  </a:schemeClr>
                </a:solidFill>
              </a:rPr>
              <a:t>Begins with the growth spurt of adolescence.</a:t>
            </a:r>
          </a:p>
          <a:p>
            <a:pPr>
              <a:defRPr/>
            </a:pPr>
            <a:r>
              <a:rPr lang="en-US" altLang="ar-JO" sz="2400" b="1" dirty="0">
                <a:solidFill>
                  <a:schemeClr val="accent3">
                    <a:lumMod val="75000"/>
                  </a:schemeClr>
                </a:solidFill>
              </a:rPr>
              <a:t>Sciatic pain with radiation to  the buttock, back of the thigh and calf.</a:t>
            </a:r>
          </a:p>
          <a:p>
            <a:pPr>
              <a:defRPr/>
            </a:pPr>
            <a:r>
              <a:rPr lang="en-US" altLang="ar-JO" sz="2400" b="1" dirty="0">
                <a:solidFill>
                  <a:schemeClr val="accent3">
                    <a:lumMod val="75000"/>
                  </a:schemeClr>
                </a:solidFill>
              </a:rPr>
              <a:t>Spinal claudication:</a:t>
            </a:r>
          </a:p>
          <a:p>
            <a:pPr lvl="1">
              <a:defRPr/>
            </a:pPr>
            <a:r>
              <a:rPr lang="en-US" altLang="ar-JO" b="1" dirty="0">
                <a:solidFill>
                  <a:schemeClr val="accent3">
                    <a:lumMod val="75000"/>
                  </a:schemeClr>
                </a:solidFill>
              </a:rPr>
              <a:t>The pain is related to activity, walking, or prolonged standing.</a:t>
            </a:r>
          </a:p>
          <a:p>
            <a:pPr lvl="1">
              <a:defRPr/>
            </a:pPr>
            <a:r>
              <a:rPr lang="en-US" altLang="ar-JO" b="1" dirty="0">
                <a:solidFill>
                  <a:schemeClr val="accent3">
                    <a:lumMod val="75000"/>
                  </a:schemeClr>
                </a:solidFill>
              </a:rPr>
              <a:t>It improves with rest, either setting or lying down.</a:t>
            </a:r>
          </a:p>
          <a:p>
            <a:pPr>
              <a:defRPr/>
            </a:pPr>
            <a:r>
              <a:rPr lang="en-US" altLang="ar-JO" sz="2400" b="1" dirty="0">
                <a:solidFill>
                  <a:schemeClr val="accent3">
                    <a:lumMod val="75000"/>
                  </a:schemeClr>
                </a:solidFill>
              </a:rPr>
              <a:t>Sensory loss.</a:t>
            </a:r>
          </a:p>
          <a:p>
            <a:pPr>
              <a:defRPr/>
            </a:pPr>
            <a:r>
              <a:rPr lang="en-US" altLang="ar-JO" sz="2400" b="1" dirty="0">
                <a:solidFill>
                  <a:schemeClr val="accent3">
                    <a:lumMod val="75000"/>
                  </a:schemeClr>
                </a:solidFill>
              </a:rPr>
              <a:t>Leg weakness.</a:t>
            </a:r>
          </a:p>
          <a:p>
            <a:pPr>
              <a:defRPr/>
            </a:pPr>
            <a:endParaRPr lang="en-US" altLang="ar-JO" sz="2400" b="1" dirty="0">
              <a:solidFill>
                <a:schemeClr val="accent3">
                  <a:lumMod val="75000"/>
                </a:schemeClr>
              </a:solidFill>
            </a:endParaRPr>
          </a:p>
          <a:p>
            <a:pPr lvl="1">
              <a:defRPr/>
            </a:pPr>
            <a:endParaRPr lang="ar-JO" altLang="ar-JO" b="1" dirty="0">
              <a:solidFill>
                <a:schemeClr val="accent3">
                  <a:lumMod val="75000"/>
                </a:schemeClr>
              </a:solidFill>
            </a:endParaRPr>
          </a:p>
          <a:p>
            <a:pPr marL="0" indent="0">
              <a:buFont typeface="Wingdings" panose="05000000000000000000" pitchFamily="2" charset="2"/>
              <a:buNone/>
              <a:defRPr/>
            </a:pPr>
            <a:endParaRPr lang="en-US" dirty="0">
              <a:solidFill>
                <a:schemeClr val="accent3">
                  <a:lumMod val="75000"/>
                </a:schemeClr>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88" y="0"/>
            <a:ext cx="90900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419600" y="674688"/>
            <a:ext cx="4343400" cy="2714625"/>
          </a:xfrm>
          <a:prstGeom prst="rect">
            <a:avLst/>
          </a:prstGeom>
          <a:noFill/>
        </p:spPr>
        <p:txBody>
          <a:bodyPr>
            <a:spAutoFit/>
          </a:bodyPr>
          <a:lstStyle/>
          <a:p>
            <a:pPr>
              <a:defRPr/>
            </a:pPr>
            <a:r>
              <a:rPr lang="en-US" sz="3200" b="1" u="sng" dirty="0">
                <a:solidFill>
                  <a:schemeClr val="accent6">
                    <a:lumMod val="40000"/>
                    <a:lumOff val="60000"/>
                  </a:schemeClr>
                </a:solidFill>
              </a:rPr>
              <a:t>Diagnosis:</a:t>
            </a:r>
            <a:endParaRPr lang="en-US" sz="1600" b="1" u="sng" dirty="0">
              <a:solidFill>
                <a:schemeClr val="accent6">
                  <a:lumMod val="40000"/>
                  <a:lumOff val="60000"/>
                </a:schemeClr>
              </a:solidFill>
            </a:endParaRPr>
          </a:p>
          <a:p>
            <a:pPr marL="457200" indent="-457200">
              <a:spcBef>
                <a:spcPct val="20000"/>
              </a:spcBef>
              <a:buClr>
                <a:schemeClr val="bg2">
                  <a:lumMod val="60000"/>
                  <a:lumOff val="40000"/>
                </a:schemeClr>
              </a:buClr>
              <a:buFont typeface="Wingdings" pitchFamily="2" charset="2"/>
              <a:buChar char="ü"/>
              <a:defRPr/>
            </a:pPr>
            <a:r>
              <a:rPr lang="en-US" sz="2800" b="1" dirty="0">
                <a:solidFill>
                  <a:schemeClr val="bg2">
                    <a:lumMod val="40000"/>
                    <a:lumOff val="60000"/>
                  </a:schemeClr>
                </a:solidFill>
              </a:rPr>
              <a:t>Plain lumbar spine  X-ray:</a:t>
            </a:r>
          </a:p>
          <a:p>
            <a:pPr marL="735965" lvl="1" indent="-342900">
              <a:spcBef>
                <a:spcPct val="20000"/>
              </a:spcBef>
              <a:buFont typeface="Wingdings" pitchFamily="2" charset="2"/>
              <a:buChar char="v"/>
              <a:defRPr/>
            </a:pPr>
            <a:r>
              <a:rPr lang="en-US" sz="2400" b="1" dirty="0">
                <a:solidFill>
                  <a:schemeClr val="bg2">
                    <a:lumMod val="40000"/>
                    <a:lumOff val="60000"/>
                  </a:schemeClr>
                </a:solidFill>
              </a:rPr>
              <a:t>On the lateral  view the slip is clearly seen.</a:t>
            </a:r>
          </a:p>
          <a:p>
            <a:pPr marL="895985" lvl="2">
              <a:spcBef>
                <a:spcPct val="20000"/>
              </a:spcBef>
              <a:defRPr/>
            </a:pPr>
            <a:endParaRPr lang="ar-JO" sz="2000" b="1" dirty="0">
              <a:solidFill>
                <a:schemeClr val="bg2">
                  <a:lumMod val="40000"/>
                  <a:lumOff val="60000"/>
                </a:schemeClr>
              </a:solidFill>
            </a:endParaRPr>
          </a:p>
        </p:txBody>
      </p:sp>
      <p:sp>
        <p:nvSpPr>
          <p:cNvPr id="5" name="TextBox 4"/>
          <p:cNvSpPr txBox="1"/>
          <p:nvPr/>
        </p:nvSpPr>
        <p:spPr>
          <a:xfrm>
            <a:off x="4419600" y="2957513"/>
            <a:ext cx="4697413" cy="3262312"/>
          </a:xfrm>
          <a:prstGeom prst="rect">
            <a:avLst/>
          </a:prstGeom>
          <a:noFill/>
        </p:spPr>
        <p:txBody>
          <a:bodyPr>
            <a:spAutoFit/>
          </a:bodyPr>
          <a:lstStyle/>
          <a:p>
            <a:pPr marL="457200" indent="-457200">
              <a:buFont typeface="Wingdings" pitchFamily="2" charset="2"/>
              <a:buChar char="ü"/>
              <a:defRPr/>
            </a:pPr>
            <a:r>
              <a:rPr lang="en-US" altLang="ar-JO" sz="2800" b="1" dirty="0">
                <a:solidFill>
                  <a:schemeClr val="bg2">
                    <a:lumMod val="40000"/>
                    <a:lumOff val="60000"/>
                  </a:schemeClr>
                </a:solidFill>
              </a:rPr>
              <a:t>MRI:</a:t>
            </a:r>
          </a:p>
          <a:p>
            <a:pPr lvl="1">
              <a:defRPr/>
            </a:pPr>
            <a:r>
              <a:rPr lang="en-US" altLang="ar-JO" sz="2400" b="1" dirty="0">
                <a:solidFill>
                  <a:schemeClr val="bg2">
                    <a:lumMod val="40000"/>
                    <a:lumOff val="60000"/>
                  </a:schemeClr>
                </a:solidFill>
              </a:rPr>
              <a:t>Helpful in demonstrating the degree of nerve compression.</a:t>
            </a:r>
          </a:p>
          <a:p>
            <a:pPr marL="457200" indent="-457200">
              <a:buFont typeface="Wingdings" pitchFamily="2" charset="2"/>
              <a:buChar char="ü"/>
              <a:defRPr/>
            </a:pPr>
            <a:r>
              <a:rPr lang="en-US" altLang="ar-JO" sz="2800" b="1" dirty="0">
                <a:solidFill>
                  <a:schemeClr val="bg2">
                    <a:lumMod val="40000"/>
                    <a:lumOff val="60000"/>
                  </a:schemeClr>
                </a:solidFill>
              </a:rPr>
              <a:t>Lumbar </a:t>
            </a:r>
            <a:r>
              <a:rPr lang="en-US" altLang="ar-JO" sz="2800" b="1" dirty="0" err="1">
                <a:solidFill>
                  <a:schemeClr val="bg2">
                    <a:lumMod val="40000"/>
                    <a:lumOff val="60000"/>
                  </a:schemeClr>
                </a:solidFill>
              </a:rPr>
              <a:t>myelogram</a:t>
            </a:r>
            <a:r>
              <a:rPr lang="en-US" altLang="ar-JO" sz="2800" b="1" dirty="0">
                <a:solidFill>
                  <a:schemeClr val="bg2">
                    <a:lumMod val="40000"/>
                    <a:lumOff val="60000"/>
                  </a:schemeClr>
                </a:solidFill>
              </a:rPr>
              <a:t>.</a:t>
            </a:r>
          </a:p>
          <a:p>
            <a:pPr marL="457200" indent="-457200">
              <a:buFont typeface="Wingdings" pitchFamily="2" charset="2"/>
              <a:buChar char="ü"/>
              <a:defRPr/>
            </a:pPr>
            <a:r>
              <a:rPr lang="en-US" altLang="ar-JO" sz="2800" b="1" dirty="0">
                <a:solidFill>
                  <a:schemeClr val="bg2">
                    <a:lumMod val="40000"/>
                    <a:lumOff val="60000"/>
                  </a:schemeClr>
                </a:solidFill>
              </a:rPr>
              <a:t>Post-</a:t>
            </a:r>
            <a:r>
              <a:rPr lang="en-US" altLang="ar-JO" sz="2800" b="1" dirty="0" err="1">
                <a:solidFill>
                  <a:schemeClr val="bg2">
                    <a:lumMod val="40000"/>
                    <a:lumOff val="60000"/>
                  </a:schemeClr>
                </a:solidFill>
              </a:rPr>
              <a:t>myelographic</a:t>
            </a:r>
            <a:r>
              <a:rPr lang="en-US" altLang="ar-JO" sz="2800" b="1" dirty="0">
                <a:solidFill>
                  <a:schemeClr val="bg2">
                    <a:lumMod val="40000"/>
                    <a:lumOff val="60000"/>
                  </a:schemeClr>
                </a:solidFill>
              </a:rPr>
              <a:t> CT:</a:t>
            </a:r>
          </a:p>
          <a:p>
            <a:pPr lvl="1">
              <a:defRPr/>
            </a:pPr>
            <a:r>
              <a:rPr lang="en-US" altLang="ar-JO" sz="2400" b="1" dirty="0">
                <a:solidFill>
                  <a:schemeClr val="bg2">
                    <a:lumMod val="40000"/>
                    <a:lumOff val="60000"/>
                  </a:schemeClr>
                </a:solidFill>
              </a:rPr>
              <a:t>Helpful in planning surgical treatment.</a:t>
            </a:r>
            <a:endParaRPr lang="ar-JO" altLang="ar-JO" sz="2400" b="1" dirty="0">
              <a:solidFill>
                <a:schemeClr val="bg2">
                  <a:lumMod val="40000"/>
                  <a:lumOff val="60000"/>
                </a:schemeClr>
              </a:solidFill>
            </a:endParaRPr>
          </a:p>
          <a:p>
            <a:pPr>
              <a:defRPr/>
            </a:pPr>
            <a:endParaRPr lang="en-US" dirty="0">
              <a:solidFill>
                <a:schemeClr val="bg2">
                  <a:lumMod val="40000"/>
                  <a:lumOff val="60000"/>
                </a:schemeClr>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3" y="1524000"/>
            <a:ext cx="9120187"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371600" y="152400"/>
            <a:ext cx="6400800" cy="1477328"/>
          </a:xfrm>
          <a:prstGeom prst="rect">
            <a:avLst/>
          </a:prstGeom>
          <a:noFill/>
        </p:spPr>
        <p:txBody>
          <a:bodyPr>
            <a:spAutoFit/>
          </a:bodyPr>
          <a:lstStyle/>
          <a:p>
            <a:pPr marL="0" lvl="1">
              <a:defRPr/>
            </a:pPr>
            <a:r>
              <a:rPr lang="en-US" sz="2400" b="1" dirty="0">
                <a:solidFill>
                  <a:schemeClr val="accent3">
                    <a:lumMod val="75000"/>
                  </a:schemeClr>
                </a:solidFill>
              </a:rPr>
              <a:t>Scotty dog (in </a:t>
            </a:r>
            <a:r>
              <a:rPr lang="en-US" sz="2400" b="1" dirty="0" err="1">
                <a:solidFill>
                  <a:schemeClr val="accent3">
                    <a:lumMod val="75000"/>
                  </a:schemeClr>
                </a:solidFill>
              </a:rPr>
              <a:t>spondylolisthesis</a:t>
            </a:r>
            <a:r>
              <a:rPr lang="en-US" sz="2400" b="1" dirty="0">
                <a:solidFill>
                  <a:schemeClr val="accent3">
                    <a:lumMod val="75000"/>
                  </a:schemeClr>
                </a:solidFill>
              </a:rPr>
              <a:t>, it seems there is a fracture across the neck of the scotty dog).</a:t>
            </a:r>
            <a:endParaRPr lang="en-US" sz="1600" dirty="0">
              <a:solidFill>
                <a:schemeClr val="accent3">
                  <a:lumMod val="75000"/>
                </a:schemeClr>
              </a:solidFill>
            </a:endParaRPr>
          </a:p>
          <a:p>
            <a:pPr>
              <a:defRPr/>
            </a:pPr>
            <a:endParaRPr lang="en-US" dirty="0">
              <a:solidFill>
                <a:schemeClr val="accent3">
                  <a:lumMod val="75000"/>
                </a:schemeClr>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00063" y="4691063"/>
            <a:ext cx="8485187" cy="1439862"/>
          </a:xfrm>
          <a:prstGeom prst="roundRect">
            <a:avLst/>
          </a:prstGeom>
          <a:solidFill>
            <a:schemeClr val="accent3">
              <a:lumMod val="60000"/>
              <a:lumOff val="40000"/>
            </a:schemeClr>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JO"/>
          </a:p>
        </p:txBody>
      </p:sp>
      <p:sp>
        <p:nvSpPr>
          <p:cNvPr id="8194" name="Title 1"/>
          <p:cNvSpPr>
            <a:spLocks/>
          </p:cNvSpPr>
          <p:nvPr/>
        </p:nvSpPr>
        <p:spPr bwMode="auto">
          <a:xfrm>
            <a:off x="407988" y="428625"/>
            <a:ext cx="8401050" cy="1143000"/>
          </a:xfrm>
          <a:prstGeom prst="rect">
            <a:avLst/>
          </a:prstGeom>
          <a:solidFill>
            <a:schemeClr val="accent1">
              <a:lumMod val="40000"/>
              <a:lumOff val="60000"/>
            </a:schemeClr>
          </a:solidFill>
          <a:ln w="76200">
            <a:solidFill>
              <a:schemeClr val="accent3">
                <a:lumMod val="50000"/>
              </a:schemeClr>
            </a:solidFill>
          </a:ln>
        </p:spPr>
        <p:txBody>
          <a:bodyPr anchor="ctr"/>
          <a:lstStyle>
            <a:lvl1pPr algn="r" rtl="1">
              <a:spcBef>
                <a:spcPct val="20000"/>
              </a:spcBef>
              <a:buFont typeface="Arial" pitchFamily="34" charset="0"/>
              <a:buChar char="•"/>
              <a:defRPr sz="3200">
                <a:solidFill>
                  <a:schemeClr val="tx1"/>
                </a:solidFill>
                <a:latin typeface="Calibri" pitchFamily="34" charset="0"/>
                <a:cs typeface="Arial" pitchFamily="34" charset="0"/>
              </a:defRPr>
            </a:lvl1pPr>
            <a:lvl2pPr marL="742950" indent="-285750" algn="r" rtl="1">
              <a:spcBef>
                <a:spcPct val="20000"/>
              </a:spcBef>
              <a:buFont typeface="Arial" pitchFamily="34" charset="0"/>
              <a:buChar char="–"/>
              <a:defRPr sz="2800">
                <a:solidFill>
                  <a:schemeClr val="tx1"/>
                </a:solidFill>
                <a:latin typeface="Calibri" pitchFamily="34" charset="0"/>
                <a:cs typeface="Arial" pitchFamily="34" charset="0"/>
              </a:defRPr>
            </a:lvl2pPr>
            <a:lvl3pPr marL="1143000" indent="-228600" algn="r" rtl="1">
              <a:spcBef>
                <a:spcPct val="20000"/>
              </a:spcBef>
              <a:buFont typeface="Arial" pitchFamily="34" charset="0"/>
              <a:buChar char="•"/>
              <a:defRPr sz="2400">
                <a:solidFill>
                  <a:schemeClr val="tx1"/>
                </a:solidFill>
                <a:latin typeface="Calibri" pitchFamily="34" charset="0"/>
                <a:cs typeface="Arial" pitchFamily="34" charset="0"/>
              </a:defRPr>
            </a:lvl3pPr>
            <a:lvl4pPr marL="1600200" indent="-228600" algn="r" rtl="1">
              <a:spcBef>
                <a:spcPct val="20000"/>
              </a:spcBef>
              <a:buFont typeface="Arial" pitchFamily="34" charset="0"/>
              <a:buChar char="–"/>
              <a:defRPr sz="2000">
                <a:solidFill>
                  <a:schemeClr val="tx1"/>
                </a:solidFill>
                <a:latin typeface="Calibri" pitchFamily="34" charset="0"/>
                <a:cs typeface="Arial" pitchFamily="34" charset="0"/>
              </a:defRPr>
            </a:lvl4pPr>
            <a:lvl5pPr marL="2057400" indent="-228600" algn="r" rtl="1">
              <a:spcBef>
                <a:spcPct val="20000"/>
              </a:spcBef>
              <a:buFont typeface="Arial" pitchFamily="34" charset="0"/>
              <a:buChar char="»"/>
              <a:defRPr sz="2000">
                <a:solidFill>
                  <a:schemeClr val="tx1"/>
                </a:solidFill>
                <a:latin typeface="Calibri"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9pPr>
          </a:lstStyle>
          <a:p>
            <a:pPr algn="ctr" rtl="0" eaLnBrk="1" hangingPunct="1">
              <a:spcBef>
                <a:spcPct val="0"/>
              </a:spcBef>
              <a:buFontTx/>
              <a:buNone/>
              <a:defRPr/>
            </a:pPr>
            <a:r>
              <a:rPr lang="en-US" altLang="ar-JO" sz="4400" b="1" dirty="0">
                <a:solidFill>
                  <a:schemeClr val="accent3">
                    <a:lumMod val="50000"/>
                  </a:schemeClr>
                </a:solidFill>
                <a:cs typeface="Times New Roman" pitchFamily="18" charset="0"/>
              </a:rPr>
              <a:t>Degenerative Diseases of The Spine</a:t>
            </a:r>
          </a:p>
        </p:txBody>
      </p:sp>
      <p:sp>
        <p:nvSpPr>
          <p:cNvPr id="7171" name="Content Placeholder 2"/>
          <p:cNvSpPr>
            <a:spLocks/>
          </p:cNvSpPr>
          <p:nvPr/>
        </p:nvSpPr>
        <p:spPr bwMode="auto">
          <a:xfrm>
            <a:off x="407988" y="1989138"/>
            <a:ext cx="8401050" cy="4000500"/>
          </a:xfrm>
          <a:prstGeom prst="rect">
            <a:avLst/>
          </a:prstGeom>
          <a:noFill/>
          <a:ln w="9525">
            <a:noFill/>
            <a:miter lim="800000"/>
            <a:headEnd/>
            <a:tailEnd/>
          </a:ln>
        </p:spPr>
        <p:txBody>
          <a:bodyPr/>
          <a:lstStyle/>
          <a:p>
            <a:pPr marL="342900" indent="-342900" algn="just" eaLnBrk="1" hangingPunct="1">
              <a:spcBef>
                <a:spcPct val="20000"/>
              </a:spcBef>
              <a:buFont typeface="Arial" pitchFamily="34" charset="0"/>
              <a:buChar char="•"/>
              <a:defRPr/>
            </a:pPr>
            <a:r>
              <a:rPr lang="en-US" sz="2400" b="1" dirty="0">
                <a:solidFill>
                  <a:srgbClr val="000000"/>
                </a:solidFill>
                <a:latin typeface="+mj-lt"/>
              </a:rPr>
              <a:t> </a:t>
            </a:r>
            <a:r>
              <a:rPr lang="en-US" sz="2800" b="1" dirty="0">
                <a:solidFill>
                  <a:srgbClr val="000000"/>
                </a:solidFill>
                <a:latin typeface="+mj-lt"/>
              </a:rPr>
              <a:t>a general term that covers many types of</a:t>
            </a:r>
            <a:r>
              <a:rPr lang="en-US" sz="2800" b="1" dirty="0">
                <a:solidFill>
                  <a:srgbClr val="000000"/>
                </a:solidFill>
                <a:latin typeface="+mn-lt"/>
              </a:rPr>
              <a:t> </a:t>
            </a:r>
            <a:r>
              <a:rPr lang="en-US" sz="2800" b="1" dirty="0">
                <a:latin typeface="+mn-lt"/>
              </a:rPr>
              <a:t>conditions involve the gradual loss of normal structure and function of the spine over time</a:t>
            </a:r>
            <a:r>
              <a:rPr lang="en-US" sz="2800" b="1" dirty="0">
                <a:solidFill>
                  <a:srgbClr val="000000"/>
                </a:solidFill>
                <a:latin typeface="+mj-lt"/>
              </a:rPr>
              <a:t>. </a:t>
            </a:r>
            <a:r>
              <a:rPr lang="en-US" sz="2800" b="1" u="sng" dirty="0">
                <a:solidFill>
                  <a:srgbClr val="000000"/>
                </a:solidFill>
                <a:latin typeface="+mj-lt"/>
              </a:rPr>
              <a:t>This kind of spinal problems is usually a part of the normal aging process.</a:t>
            </a:r>
          </a:p>
          <a:p>
            <a:pPr marL="342900" indent="-342900" algn="just" eaLnBrk="1" hangingPunct="1">
              <a:spcBef>
                <a:spcPct val="20000"/>
              </a:spcBef>
              <a:buFont typeface="Arial" pitchFamily="34" charset="0"/>
              <a:buChar char="•"/>
              <a:defRPr/>
            </a:pPr>
            <a:endParaRPr lang="en-US" sz="2400" b="1" dirty="0">
              <a:solidFill>
                <a:srgbClr val="000000"/>
              </a:solidFill>
              <a:latin typeface="+mj-lt"/>
            </a:endParaRPr>
          </a:p>
          <a:p>
            <a:pPr marL="457200" indent="-457200" algn="just" eaLnBrk="1" hangingPunct="1">
              <a:spcBef>
                <a:spcPct val="20000"/>
              </a:spcBef>
              <a:buFont typeface="Arial" panose="020B0604020202020204" pitchFamily="34" charset="0"/>
              <a:buChar char="•"/>
              <a:defRPr/>
            </a:pPr>
            <a:r>
              <a:rPr lang="en-US" sz="2800" b="1" dirty="0">
                <a:solidFill>
                  <a:schemeClr val="tx2">
                    <a:lumMod val="50000"/>
                  </a:schemeClr>
                </a:solidFill>
                <a:latin typeface="+mj-lt"/>
              </a:rPr>
              <a:t>many people are more prone to spinal problems than others, like those who have:</a:t>
            </a:r>
            <a:r>
              <a:rPr lang="en-US" sz="2800" b="1" dirty="0">
                <a:solidFill>
                  <a:schemeClr val="tx2">
                    <a:lumMod val="50000"/>
                  </a:schemeClr>
                </a:solidFill>
                <a:latin typeface="Calibri" pitchFamily="34" charset="0"/>
              </a:rPr>
              <a:t> infections, tumors, muscle strains, or arthritis</a:t>
            </a:r>
            <a:r>
              <a:rPr lang="en-US" sz="2400" b="1" dirty="0">
                <a:solidFill>
                  <a:schemeClr val="tx2">
                    <a:lumMod val="50000"/>
                  </a:schemeClr>
                </a:solidFill>
                <a:latin typeface="Calibri" pitchFamily="34" charset="0"/>
              </a:rPr>
              <a:t>.</a:t>
            </a:r>
          </a:p>
        </p:txBody>
      </p:sp>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09736899-AAF7-4ABA-922F-ECD0F80BFAB7}" type="slidenum">
              <a:rPr lang="ar-SA" altLang="en-US">
                <a:solidFill>
                  <a:srgbClr val="898989"/>
                </a:solidFill>
              </a:rPr>
              <a:pPr/>
              <a:t>7</a:t>
            </a:fld>
            <a:endParaRPr lang="ar-JO" altLang="en-US">
              <a:solidFill>
                <a:srgbClr val="898989"/>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
            <a:ext cx="9096375" cy="723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191000" y="-146050"/>
            <a:ext cx="5157788" cy="7232749"/>
          </a:xfrm>
          <a:prstGeom prst="rect">
            <a:avLst/>
          </a:prstGeom>
          <a:noFill/>
        </p:spPr>
        <p:txBody>
          <a:bodyPr>
            <a:spAutoFit/>
          </a:bodyPr>
          <a:lstStyle/>
          <a:p>
            <a:pPr algn="ctr">
              <a:defRPr/>
            </a:pPr>
            <a:r>
              <a:rPr lang="en-US" sz="3200" b="1" dirty="0">
                <a:solidFill>
                  <a:schemeClr val="accent6">
                    <a:lumMod val="60000"/>
                    <a:lumOff val="40000"/>
                  </a:schemeClr>
                </a:solidFill>
              </a:rPr>
              <a:t>Treatment</a:t>
            </a:r>
          </a:p>
          <a:p>
            <a:pPr marL="457200" indent="-457200">
              <a:buFont typeface="Wingdings" pitchFamily="2" charset="2"/>
              <a:buChar char="Ø"/>
              <a:defRPr/>
            </a:pPr>
            <a:r>
              <a:rPr lang="en-US" altLang="ar-JO" sz="2800" u="sng" dirty="0">
                <a:solidFill>
                  <a:schemeClr val="bg2">
                    <a:lumMod val="40000"/>
                    <a:lumOff val="60000"/>
                  </a:schemeClr>
                </a:solidFill>
              </a:rPr>
              <a:t>Conservative</a:t>
            </a:r>
            <a:endParaRPr lang="en-US" altLang="ar-JO" sz="3200" u="sng" dirty="0">
              <a:solidFill>
                <a:schemeClr val="bg2">
                  <a:lumMod val="40000"/>
                  <a:lumOff val="60000"/>
                </a:schemeClr>
              </a:solidFill>
            </a:endParaRPr>
          </a:p>
          <a:p>
            <a:pPr marL="742950" lvl="1" indent="-285750">
              <a:buFont typeface="Wingdings" pitchFamily="2" charset="2"/>
              <a:buChar char="§"/>
              <a:defRPr/>
            </a:pPr>
            <a:r>
              <a:rPr lang="en-US" altLang="ar-JO" sz="2000" b="1" dirty="0">
                <a:solidFill>
                  <a:schemeClr val="bg2">
                    <a:lumMod val="40000"/>
                    <a:lumOff val="60000"/>
                  </a:schemeClr>
                </a:solidFill>
              </a:rPr>
              <a:t>Rest.</a:t>
            </a:r>
          </a:p>
          <a:p>
            <a:pPr marL="742950" lvl="1" indent="-285750">
              <a:buFont typeface="Wingdings" pitchFamily="2" charset="2"/>
              <a:buChar char="§"/>
              <a:defRPr/>
            </a:pPr>
            <a:r>
              <a:rPr lang="en-US" altLang="ar-JO" sz="2000" b="1" dirty="0">
                <a:solidFill>
                  <a:schemeClr val="bg2">
                    <a:lumMod val="40000"/>
                    <a:lumOff val="60000"/>
                  </a:schemeClr>
                </a:solidFill>
              </a:rPr>
              <a:t>Physical therapy</a:t>
            </a:r>
          </a:p>
          <a:p>
            <a:pPr marL="742950" lvl="1" indent="-285750">
              <a:buFont typeface="Wingdings" pitchFamily="2" charset="2"/>
              <a:buChar char="§"/>
              <a:defRPr/>
            </a:pPr>
            <a:r>
              <a:rPr lang="en-US" altLang="ar-JO" sz="2000" b="1" dirty="0">
                <a:solidFill>
                  <a:schemeClr val="bg2">
                    <a:lumMod val="40000"/>
                    <a:lumOff val="60000"/>
                  </a:schemeClr>
                </a:solidFill>
              </a:rPr>
              <a:t>Analgesia</a:t>
            </a:r>
          </a:p>
          <a:p>
            <a:pPr marL="742950" lvl="1" indent="-285750">
              <a:buFont typeface="Wingdings" pitchFamily="2" charset="2"/>
              <a:buChar char="§"/>
              <a:defRPr/>
            </a:pPr>
            <a:r>
              <a:rPr lang="en-US" altLang="ar-JO" sz="2000" b="1" dirty="0">
                <a:solidFill>
                  <a:schemeClr val="bg2">
                    <a:lumMod val="40000"/>
                    <a:lumOff val="60000"/>
                  </a:schemeClr>
                </a:solidFill>
              </a:rPr>
              <a:t>Anti-Inflammatory drugs</a:t>
            </a:r>
          </a:p>
          <a:p>
            <a:pPr marL="742950" lvl="1" indent="-285750">
              <a:buFont typeface="Wingdings" pitchFamily="2" charset="2"/>
              <a:buChar char="§"/>
              <a:defRPr/>
            </a:pPr>
            <a:r>
              <a:rPr lang="en-US" altLang="ar-JO" sz="2000" b="1" dirty="0">
                <a:solidFill>
                  <a:schemeClr val="bg2">
                    <a:lumMod val="40000"/>
                    <a:lumOff val="60000"/>
                  </a:schemeClr>
                </a:solidFill>
              </a:rPr>
              <a:t>Epidural Steroid Injection (cortisone) is used for patients who suffer from numbness, tingling and even on pain in the lower extremities</a:t>
            </a:r>
          </a:p>
          <a:p>
            <a:pPr>
              <a:buFont typeface="Wingdings" panose="05000000000000000000" pitchFamily="2" charset="2"/>
              <a:buChar char="Ø"/>
              <a:defRPr/>
            </a:pPr>
            <a:r>
              <a:rPr lang="en-US" altLang="ar-JO" sz="2800" b="1" u="sng" dirty="0">
                <a:solidFill>
                  <a:schemeClr val="bg2">
                    <a:lumMod val="40000"/>
                    <a:lumOff val="60000"/>
                  </a:schemeClr>
                </a:solidFill>
              </a:rPr>
              <a:t>If </a:t>
            </a:r>
            <a:r>
              <a:rPr lang="en-US" altLang="ar-JO" sz="2800" u="sng" dirty="0">
                <a:solidFill>
                  <a:schemeClr val="bg2">
                    <a:lumMod val="40000"/>
                    <a:lumOff val="60000"/>
                  </a:schemeClr>
                </a:solidFill>
              </a:rPr>
              <a:t>failed</a:t>
            </a:r>
            <a:r>
              <a:rPr lang="en-US" altLang="ar-JO" sz="2800" b="1" u="sng" dirty="0">
                <a:solidFill>
                  <a:schemeClr val="bg2">
                    <a:lumMod val="40000"/>
                    <a:lumOff val="60000"/>
                  </a:schemeClr>
                </a:solidFill>
              </a:rPr>
              <a:t> : </a:t>
            </a:r>
          </a:p>
          <a:p>
            <a:pPr>
              <a:buFontTx/>
              <a:buChar char="•"/>
              <a:defRPr/>
            </a:pPr>
            <a:r>
              <a:rPr lang="en-US" altLang="ar-JO" sz="2000" b="1" dirty="0">
                <a:solidFill>
                  <a:schemeClr val="bg2">
                    <a:lumMod val="40000"/>
                    <a:lumOff val="60000"/>
                  </a:schemeClr>
                </a:solidFill>
              </a:rPr>
              <a:t>Surgery involves : a laminectomy to decompress the neural structures  and a spinal fusion to prevent instability.</a:t>
            </a:r>
          </a:p>
          <a:p>
            <a:pPr>
              <a:defRPr/>
            </a:pPr>
            <a:r>
              <a:rPr lang="en-US" altLang="ar-JO" sz="2000" b="1" dirty="0">
                <a:solidFill>
                  <a:schemeClr val="bg2">
                    <a:lumMod val="40000"/>
                    <a:lumOff val="60000"/>
                  </a:schemeClr>
                </a:solidFill>
              </a:rPr>
              <a:t>(Laminectomy should be done if there is lumbar canal stenosis or nerve root compression )</a:t>
            </a:r>
          </a:p>
          <a:p>
            <a:pPr marL="457200" indent="-457200">
              <a:buFont typeface="Wingdings" pitchFamily="2" charset="2"/>
              <a:buChar char="§"/>
              <a:defRPr/>
            </a:pPr>
            <a:endParaRPr lang="en-US" sz="3200" dirty="0">
              <a:solidFill>
                <a:schemeClr val="bg2">
                  <a:lumMod val="40000"/>
                  <a:lumOff val="60000"/>
                </a:schemeClr>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68313" y="333375"/>
            <a:ext cx="8229600" cy="1143000"/>
          </a:xfrm>
          <a:solidFill>
            <a:schemeClr val="accent1">
              <a:lumMod val="40000"/>
              <a:lumOff val="60000"/>
            </a:schemeClr>
          </a:solidFill>
          <a:ln w="76200">
            <a:solidFill>
              <a:schemeClr val="accent3">
                <a:lumMod val="50000"/>
              </a:schemeClr>
            </a:solidFill>
          </a:ln>
        </p:spPr>
        <p:txBody>
          <a:bodyPr>
            <a:normAutofit fontScale="90000"/>
          </a:bodyPr>
          <a:lstStyle/>
          <a:p>
            <a:pPr eaLnBrk="1" fontAlgn="auto" hangingPunct="1">
              <a:spcAft>
                <a:spcPts val="0"/>
              </a:spcAft>
              <a:defRPr/>
            </a:pPr>
            <a:r>
              <a:rPr lang="en-US" altLang="ar-JO" sz="4000" b="1" dirty="0">
                <a:solidFill>
                  <a:schemeClr val="accent3">
                    <a:lumMod val="50000"/>
                  </a:schemeClr>
                </a:solidFill>
              </a:rPr>
              <a:t>Degenerative Diseases of The Spine</a:t>
            </a:r>
          </a:p>
        </p:txBody>
      </p:sp>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83574E87-3F9B-4BA5-9DB0-02545031B28E}" type="slidenum">
              <a:rPr lang="ar-SA" altLang="en-US">
                <a:solidFill>
                  <a:srgbClr val="898989"/>
                </a:solidFill>
              </a:rPr>
              <a:pPr/>
              <a:t>8</a:t>
            </a:fld>
            <a:endParaRPr lang="ar-JO" altLang="en-US">
              <a:solidFill>
                <a:srgbClr val="898989"/>
              </a:solidFill>
            </a:endParaRPr>
          </a:p>
        </p:txBody>
      </p:sp>
      <p:sp>
        <p:nvSpPr>
          <p:cNvPr id="14340" name="Content Placeholder 1"/>
          <p:cNvSpPr>
            <a:spLocks noGrp="1"/>
          </p:cNvSpPr>
          <p:nvPr>
            <p:ph idx="1"/>
          </p:nvPr>
        </p:nvSpPr>
        <p:spPr>
          <a:xfrm>
            <a:off x="685800" y="1700213"/>
            <a:ext cx="7772400" cy="4937125"/>
          </a:xfrm>
        </p:spPr>
        <p:txBody>
          <a:bodyPr/>
          <a:lstStyle/>
          <a:p>
            <a:pPr marL="0" indent="0" eaLnBrk="1" hangingPunct="1">
              <a:buFont typeface="Wingdings" panose="05000000000000000000" pitchFamily="2" charset="2"/>
              <a:buNone/>
            </a:pPr>
            <a:r>
              <a:rPr lang="en-US" altLang="en-US" sz="2600" b="1" dirty="0">
                <a:cs typeface="Times New Roman" pitchFamily="18" charset="0"/>
              </a:rPr>
              <a:t>1. Degeneration of the disc : (process of dehydration )</a:t>
            </a:r>
          </a:p>
          <a:p>
            <a:pPr marL="273050" lvl="1" indent="0" eaLnBrk="1" hangingPunct="1">
              <a:buFont typeface="Wingdings" panose="05000000000000000000" pitchFamily="2" charset="2"/>
              <a:buNone/>
            </a:pPr>
            <a:r>
              <a:rPr lang="en-US" altLang="en-US" sz="1900" dirty="0">
                <a:cs typeface="Times New Roman" pitchFamily="18" charset="0"/>
              </a:rPr>
              <a:t>The </a:t>
            </a:r>
            <a:r>
              <a:rPr lang="en-US" altLang="en-US" sz="1900" dirty="0" err="1">
                <a:cs typeface="Times New Roman" pitchFamily="18" charset="0"/>
              </a:rPr>
              <a:t>intervertebral</a:t>
            </a:r>
            <a:r>
              <a:rPr lang="en-US" altLang="en-US" sz="1900" dirty="0">
                <a:cs typeface="Times New Roman" pitchFamily="18" charset="0"/>
              </a:rPr>
              <a:t> discs are composed of 90% water , with age the water content decreases thus the elasticity will decrease and this will increase the tendency for disc </a:t>
            </a:r>
            <a:r>
              <a:rPr lang="en-US" altLang="en-US" sz="1900" dirty="0" err="1">
                <a:cs typeface="Times New Roman" pitchFamily="18" charset="0"/>
              </a:rPr>
              <a:t>prolapse</a:t>
            </a:r>
            <a:r>
              <a:rPr lang="en-US" altLang="en-US" sz="1900" dirty="0">
                <a:cs typeface="Times New Roman" pitchFamily="18" charset="0"/>
              </a:rPr>
              <a:t> .</a:t>
            </a:r>
          </a:p>
          <a:p>
            <a:pPr marL="0" indent="0" eaLnBrk="1" hangingPunct="1">
              <a:buFont typeface="Wingdings" panose="05000000000000000000" pitchFamily="2" charset="2"/>
              <a:buNone/>
            </a:pPr>
            <a:r>
              <a:rPr lang="en-US" altLang="en-US" sz="2600" b="1" dirty="0">
                <a:cs typeface="Times New Roman" pitchFamily="18" charset="0"/>
              </a:rPr>
              <a:t>2. Facet joint prolapsed </a:t>
            </a:r>
            <a:r>
              <a:rPr lang="en-US" altLang="en-US" dirty="0">
                <a:cs typeface="Times New Roman" pitchFamily="18" charset="0"/>
              </a:rPr>
              <a:t>: they are synovial joints so they dehydrate with age .</a:t>
            </a:r>
          </a:p>
          <a:p>
            <a:pPr marL="0" indent="0" eaLnBrk="1" hangingPunct="1">
              <a:buFont typeface="Wingdings" panose="05000000000000000000" pitchFamily="2" charset="2"/>
              <a:buNone/>
            </a:pPr>
            <a:r>
              <a:rPr lang="en-US" altLang="en-US" sz="2600" b="1" dirty="0">
                <a:cs typeface="Times New Roman" pitchFamily="18" charset="0"/>
              </a:rPr>
              <a:t>3.Ligament degeneration </a:t>
            </a:r>
            <a:r>
              <a:rPr lang="en-US" altLang="en-US" dirty="0">
                <a:cs typeface="Times New Roman" pitchFamily="18" charset="0"/>
              </a:rPr>
              <a:t>: the ligament become hypertrophied causing pressure on spinal cord and nerve root or </a:t>
            </a:r>
            <a:r>
              <a:rPr lang="en-US" altLang="en-US" dirty="0" err="1">
                <a:cs typeface="Times New Roman" pitchFamily="18" charset="0"/>
              </a:rPr>
              <a:t>thecal</a:t>
            </a:r>
            <a:r>
              <a:rPr lang="en-US" altLang="en-US" dirty="0">
                <a:cs typeface="Times New Roman" pitchFamily="18" charset="0"/>
              </a:rPr>
              <a:t> sac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457200" y="357188"/>
            <a:ext cx="8229600" cy="1143000"/>
          </a:xfrm>
          <a:solidFill>
            <a:schemeClr val="accent1">
              <a:lumMod val="40000"/>
              <a:lumOff val="60000"/>
            </a:schemeClr>
          </a:solidFill>
          <a:ln w="76200">
            <a:solidFill>
              <a:schemeClr val="accent3">
                <a:lumMod val="50000"/>
              </a:schemeClr>
            </a:solidFill>
          </a:ln>
        </p:spPr>
        <p:txBody>
          <a:bodyPr>
            <a:normAutofit fontScale="90000"/>
          </a:bodyPr>
          <a:lstStyle/>
          <a:p>
            <a:pPr eaLnBrk="1" fontAlgn="auto" hangingPunct="1">
              <a:spcAft>
                <a:spcPts val="0"/>
              </a:spcAft>
              <a:defRPr/>
            </a:pPr>
            <a:r>
              <a:rPr lang="en-US" altLang="ar-JO" sz="4000" b="1" dirty="0">
                <a:solidFill>
                  <a:schemeClr val="accent3">
                    <a:lumMod val="50000"/>
                  </a:schemeClr>
                </a:solidFill>
              </a:rPr>
              <a:t>Degenerative Diseases of The Spine</a:t>
            </a:r>
            <a:endParaRPr lang="en-US" altLang="ar-JO" sz="4000" dirty="0">
              <a:solidFill>
                <a:schemeClr val="accent3">
                  <a:lumMod val="50000"/>
                </a:schemeClr>
              </a:solidFill>
            </a:endParaRPr>
          </a:p>
        </p:txBody>
      </p:sp>
      <p:sp>
        <p:nvSpPr>
          <p:cNvPr id="10243" name="Content Placeholder 2"/>
          <p:cNvSpPr>
            <a:spLocks noGrp="1"/>
          </p:cNvSpPr>
          <p:nvPr>
            <p:ph idx="1"/>
          </p:nvPr>
        </p:nvSpPr>
        <p:spPr>
          <a:xfrm>
            <a:off x="539750" y="1700213"/>
            <a:ext cx="8258175" cy="4522787"/>
          </a:xfrm>
        </p:spPr>
        <p:txBody>
          <a:bodyPr rtlCol="0">
            <a:normAutofit/>
          </a:bodyPr>
          <a:lstStyle/>
          <a:p>
            <a:pPr marL="0" indent="0" eaLnBrk="1" fontAlgn="auto" hangingPunct="1">
              <a:spcAft>
                <a:spcPts val="0"/>
              </a:spcAft>
              <a:buClr>
                <a:schemeClr val="accent1">
                  <a:lumMod val="75000"/>
                </a:schemeClr>
              </a:buClr>
              <a:buFont typeface="Wingdings" panose="05000000000000000000" pitchFamily="2" charset="2"/>
              <a:buNone/>
              <a:defRPr/>
            </a:pPr>
            <a:r>
              <a:rPr lang="en-US" sz="2400" b="1" dirty="0"/>
              <a:t>4.Bone degeneration </a:t>
            </a:r>
            <a:r>
              <a:rPr lang="en-US" sz="2400" dirty="0"/>
              <a:t>: osteophyte formation , when they present on the posterior side they cause more symptoms than anterior .</a:t>
            </a:r>
          </a:p>
          <a:p>
            <a:pPr marL="0" indent="0" eaLnBrk="1" fontAlgn="auto" hangingPunct="1">
              <a:spcAft>
                <a:spcPts val="0"/>
              </a:spcAft>
              <a:buClr>
                <a:schemeClr val="accent1">
                  <a:lumMod val="75000"/>
                </a:schemeClr>
              </a:buClr>
              <a:buFont typeface="Wingdings" panose="05000000000000000000" pitchFamily="2" charset="2"/>
              <a:buNone/>
              <a:defRPr/>
            </a:pPr>
            <a:r>
              <a:rPr lang="en-US" sz="2400" b="1" dirty="0"/>
              <a:t>5.Spondylolysis</a:t>
            </a:r>
            <a:r>
              <a:rPr lang="en-US" sz="2400" dirty="0"/>
              <a:t> : associated with </a:t>
            </a:r>
            <a:r>
              <a:rPr lang="en-US" sz="2400" b="1" dirty="0"/>
              <a:t>pars </a:t>
            </a:r>
            <a:r>
              <a:rPr lang="en-US" sz="2400" b="1" dirty="0" err="1"/>
              <a:t>interarticularis</a:t>
            </a:r>
            <a:r>
              <a:rPr lang="en-US" sz="2400" b="1" dirty="0"/>
              <a:t> </a:t>
            </a:r>
            <a:r>
              <a:rPr lang="en-US" sz="2400" dirty="0"/>
              <a:t>fracture.</a:t>
            </a:r>
          </a:p>
          <a:p>
            <a:pPr marL="0" indent="0" eaLnBrk="1" fontAlgn="auto" hangingPunct="1">
              <a:spcAft>
                <a:spcPts val="0"/>
              </a:spcAft>
              <a:buClr>
                <a:schemeClr val="accent1">
                  <a:lumMod val="75000"/>
                </a:schemeClr>
              </a:buClr>
              <a:buFont typeface="Wingdings" panose="05000000000000000000" pitchFamily="2" charset="2"/>
              <a:buNone/>
              <a:defRPr/>
            </a:pPr>
            <a:r>
              <a:rPr lang="en-US" sz="2400" b="1" dirty="0"/>
              <a:t>6.Spondylolithiasis</a:t>
            </a:r>
            <a:r>
              <a:rPr lang="en-US" sz="2400" dirty="0"/>
              <a:t> : appears on oblique view X-ray as (decapitated </a:t>
            </a:r>
            <a:r>
              <a:rPr lang="en-US" sz="2400" dirty="0" err="1"/>
              <a:t>scoty</a:t>
            </a:r>
            <a:r>
              <a:rPr lang="en-US" sz="2400" dirty="0"/>
              <a:t> dog appearance ).</a:t>
            </a:r>
          </a:p>
          <a:p>
            <a:pPr marL="0" indent="0" eaLnBrk="1" fontAlgn="auto" hangingPunct="1">
              <a:spcAft>
                <a:spcPts val="0"/>
              </a:spcAft>
              <a:buClr>
                <a:schemeClr val="accent1">
                  <a:lumMod val="75000"/>
                </a:schemeClr>
              </a:buClr>
              <a:buFont typeface="Wingdings" panose="05000000000000000000" pitchFamily="2" charset="2"/>
              <a:buNone/>
              <a:defRPr/>
            </a:pPr>
            <a:endParaRPr lang="en-US" sz="2400" dirty="0"/>
          </a:p>
          <a:p>
            <a:pPr marL="0" indent="0" eaLnBrk="1" fontAlgn="auto" hangingPunct="1">
              <a:spcAft>
                <a:spcPts val="0"/>
              </a:spcAft>
              <a:buClr>
                <a:schemeClr val="accent1">
                  <a:lumMod val="75000"/>
                </a:schemeClr>
              </a:buClr>
              <a:buFont typeface="Wingdings" panose="05000000000000000000" pitchFamily="2" charset="2"/>
              <a:buNone/>
              <a:defRPr/>
            </a:pPr>
            <a:endParaRPr lang="en-US" sz="2400" dirty="0"/>
          </a:p>
          <a:p>
            <a:pPr marL="182880" indent="-182880" eaLnBrk="1" fontAlgn="auto" hangingPunct="1">
              <a:spcAft>
                <a:spcPts val="0"/>
              </a:spcAft>
              <a:buClr>
                <a:schemeClr val="accent1">
                  <a:lumMod val="75000"/>
                </a:schemeClr>
              </a:buClr>
              <a:defRPr/>
            </a:pPr>
            <a:endParaRPr lang="en-US" altLang="ar-JO" sz="2400" b="1" dirty="0"/>
          </a:p>
        </p:txBody>
      </p:sp>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C1665B86-E796-4C0B-8340-368EA58C5B07}" type="slidenum">
              <a:rPr lang="ar-SA" altLang="en-US">
                <a:solidFill>
                  <a:srgbClr val="898989"/>
                </a:solidFill>
              </a:rPr>
              <a:pPr/>
              <a:t>9</a:t>
            </a:fld>
            <a:endParaRPr lang="ar-JO" altLang="en-US">
              <a:solidFill>
                <a:srgbClr val="898989"/>
              </a:solidFill>
            </a:endParaRP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 /></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TM03090434[[fn=Wood Type]]</Template>
  <TotalTime>9533</TotalTime>
  <Words>3199</Words>
  <Application>Microsoft Office PowerPoint</Application>
  <PresentationFormat>عرض على الشاشة (4:3)</PresentationFormat>
  <Paragraphs>335</Paragraphs>
  <Slides>70</Slides>
  <Notes>11</Notes>
  <HiddenSlides>0</HiddenSlides>
  <MMClips>0</MMClips>
  <ScaleCrop>false</ScaleCrop>
  <HeadingPairs>
    <vt:vector size="4" baseType="variant">
      <vt:variant>
        <vt:lpstr>نسق</vt:lpstr>
      </vt:variant>
      <vt:variant>
        <vt:i4>1</vt:i4>
      </vt:variant>
      <vt:variant>
        <vt:lpstr>عناوين الشرائح</vt:lpstr>
      </vt:variant>
      <vt:variant>
        <vt:i4>70</vt:i4>
      </vt:variant>
    </vt:vector>
  </HeadingPairs>
  <TitlesOfParts>
    <vt:vector size="71" baseType="lpstr">
      <vt:lpstr>Wood Type</vt:lpstr>
      <vt:lpstr>Spinal Degenerative Diseases</vt:lpstr>
      <vt:lpstr>Overview</vt:lpstr>
      <vt:lpstr>عرض تقديمي في PowerPoint</vt:lpstr>
      <vt:lpstr>عرض تقديمي في PowerPoint</vt:lpstr>
      <vt:lpstr>عرض تقديمي في PowerPoint</vt:lpstr>
      <vt:lpstr>Overview</vt:lpstr>
      <vt:lpstr>عرض تقديمي في PowerPoint</vt:lpstr>
      <vt:lpstr>Degenerative Diseases of The Spine</vt:lpstr>
      <vt:lpstr>Degenerative Diseases of The Spine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Cervical Disc Prolapse Causes</vt:lpstr>
      <vt:lpstr>عرض تقديمي في PowerPoint</vt:lpstr>
      <vt:lpstr>عرض تقديمي في PowerPoint</vt:lpstr>
      <vt:lpstr>عرض تقديمي في PowerPoint</vt:lpstr>
      <vt:lpstr>Operative Procedures</vt:lpstr>
      <vt:lpstr>Cervical Spondylosis</vt:lpstr>
      <vt:lpstr>Pathologic Changes</vt:lpstr>
      <vt:lpstr>Risk Factors</vt:lpstr>
      <vt:lpstr>Clinical Manifestations</vt:lpstr>
      <vt:lpstr>عرض تقديمي في PowerPoint</vt:lpstr>
      <vt:lpstr>عرض تقديمي في PowerPoint</vt:lpstr>
      <vt:lpstr>CERVICAL SPONDYLOTIC MYELOPATHY (CSM)</vt:lpstr>
      <vt:lpstr>عرض تقديمي في PowerPoint</vt:lpstr>
      <vt:lpstr>Treatment</vt:lpstr>
      <vt:lpstr>عرض تقديمي في PowerPoint</vt:lpstr>
      <vt:lpstr>Treatment Physical Therapy</vt:lpstr>
      <vt:lpstr>Life Style </vt:lpstr>
      <vt:lpstr>Indications for Surgery </vt:lpstr>
      <vt:lpstr>Thoracic Disc Herniation</vt:lpstr>
      <vt:lpstr>Thoracic Disc Herniation</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Clinical Features of Disc Prolapse </vt:lpstr>
      <vt:lpstr>عرض تقديمي في PowerPoint</vt:lpstr>
      <vt:lpstr> Physical Examination</vt:lpstr>
      <vt:lpstr>عرض تقديمي في PowerPoint</vt:lpstr>
      <vt:lpstr>عرض تقديمي في PowerPoint</vt:lpstr>
      <vt:lpstr>عرض تقديمي في PowerPoint</vt:lpstr>
      <vt:lpstr>عرض تقديمي في PowerPoint</vt:lpstr>
      <vt:lpstr>Central Disk Prolapse  (Cauda Equina Syndrome) </vt:lpstr>
      <vt:lpstr>عرض تقديمي في PowerPoint</vt:lpstr>
      <vt:lpstr>عرض تقديمي في PowerPoint</vt:lpstr>
      <vt:lpstr>Cauda equina syndrome involves compression of the nerve roots at the lower end of the spinal cord. If left untreated, this compression can lead to irreversible damage to the nerves, resulting in permanent loss of function in the lower extremities, bowel and bladder dysfunction, and sexual dysfunction.</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spondylolysis</vt:lpstr>
      <vt:lpstr>عرض تقديمي في PowerPoint</vt:lpstr>
      <vt:lpstr>Presentation of spondylolithesis</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Cervical disc disease and cervical spondylosis</dc:title>
  <dc:creator>kc</dc:creator>
  <cp:lastModifiedBy>Hasan faris Salahat</cp:lastModifiedBy>
  <cp:revision>350</cp:revision>
  <dcterms:created xsi:type="dcterms:W3CDTF">2011-08-23T06:12:26Z</dcterms:created>
  <dcterms:modified xsi:type="dcterms:W3CDTF">2024-02-28T07:32:24Z</dcterms:modified>
</cp:coreProperties>
</file>