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rtl="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rtl="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rtl="1">
              <a:defRPr/>
            </a:lvl1p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rtl="1">
              <a:defRPr/>
            </a:lvl1pPr>
            <a:lvl2pPr rtl="1">
              <a:defRPr/>
            </a:lvl2pPr>
            <a:lvl3pPr rtl="1">
              <a:defRPr/>
            </a:lvl3pPr>
            <a:lvl4pPr rtl="1">
              <a:defRPr/>
            </a:lvl4pPr>
            <a:lvl5pPr rtl="1">
              <a:defRPr/>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Image" descr="Image"/>
          <p:cNvPicPr>
            <a:picLocks noChangeAspect="1"/>
          </p:cNvPicPr>
          <p:nvPr/>
        </p:nvPicPr>
        <p:blipFill>
          <a:blip r:embed="rId2">
            <a:extLst/>
          </a:blip>
          <a:stretch>
            <a:fillRect/>
          </a:stretch>
        </p:blipFill>
        <p:spPr>
          <a:xfrm>
            <a:off x="-13891" y="-7804"/>
            <a:ext cx="12219729" cy="6873598"/>
          </a:xfrm>
          <a:prstGeom prst="rect">
            <a:avLst/>
          </a:prstGeom>
          <a:ln w="12700">
            <a:miter lim="400000"/>
          </a:ln>
        </p:spPr>
      </p:pic>
      <p:sp>
        <p:nvSpPr>
          <p:cNvPr id="95" name="Subtitle 5"/>
          <p:cNvSpPr txBox="1"/>
          <p:nvPr>
            <p:ph type="subTitle" sz="quarter" idx="1"/>
          </p:nvPr>
        </p:nvSpPr>
        <p:spPr>
          <a:xfrm>
            <a:off x="4636222" y="5276418"/>
            <a:ext cx="9144001" cy="1655762"/>
          </a:xfrm>
          <a:prstGeom prst="rect">
            <a:avLst/>
          </a:prstGeom>
        </p:spPr>
        <p:txBody>
          <a:bodyPr/>
          <a:lstStyle/>
          <a:p>
            <a:pPr rtl="0">
              <a:defRPr/>
            </a:pPr>
            <a:r>
              <a:t>Done by Ahmad Aldabbas</a:t>
            </a:r>
          </a:p>
          <a:p>
            <a:pPr rtl="0">
              <a:defRPr/>
            </a:pPr>
            <a:r>
              <a:t>Supervised by Dr. Mahmoud Abu Znaid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It involves an interventional radiolosist using contrast dye to map the veins of your adrenal gland, then taking a sample of your blood from both your left and right adrenal veins. Then, they compare the blood samples to see if excess aldosterone is com"/>
          <p:cNvSpPr txBox="1"/>
          <p:nvPr/>
        </p:nvSpPr>
        <p:spPr>
          <a:xfrm>
            <a:off x="335562" y="2767302"/>
            <a:ext cx="5806403" cy="213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600"/>
              </a:spcBef>
              <a:defRPr b="1" sz="1900">
                <a:solidFill>
                  <a:srgbClr val="555555"/>
                </a:solidFill>
                <a:latin typeface="+mn-lt"/>
                <a:ea typeface="+mn-ea"/>
                <a:cs typeface="+mn-cs"/>
                <a:sym typeface="Helvetica"/>
              </a:defRPr>
            </a:lvl1pPr>
          </a:lstStyle>
          <a:p>
            <a:pPr/>
            <a:r>
              <a:t>•It involves an interventional radiolosist using contrast dye to map the veins of your adrenal gland, then taking a sample of your blood from both your left and right adrenal veins. Then, they compare the blood samples to see if excess aldosterone is coming from the right, left or both adrenal glands</a:t>
            </a:r>
          </a:p>
        </p:txBody>
      </p:sp>
      <p:pic>
        <p:nvPicPr>
          <p:cNvPr id="129" name="WebP Image.jpeg" descr="WebP Image.jpeg"/>
          <p:cNvPicPr>
            <a:picLocks noChangeAspect="1"/>
          </p:cNvPicPr>
          <p:nvPr/>
        </p:nvPicPr>
        <p:blipFill>
          <a:blip r:embed="rId2">
            <a:extLst/>
          </a:blip>
          <a:stretch>
            <a:fillRect/>
          </a:stretch>
        </p:blipFill>
        <p:spPr>
          <a:xfrm>
            <a:off x="7257529" y="2400685"/>
            <a:ext cx="4400772" cy="2883539"/>
          </a:xfrm>
          <a:prstGeom prst="rect">
            <a:avLst/>
          </a:prstGeom>
          <a:ln w="12700">
            <a:miter lim="400000"/>
          </a:ln>
        </p:spPr>
      </p:pic>
      <p:sp>
        <p:nvSpPr>
          <p:cNvPr id="130" name="Adrenal venous sampling…"/>
          <p:cNvSpPr txBox="1"/>
          <p:nvPr/>
        </p:nvSpPr>
        <p:spPr>
          <a:xfrm>
            <a:off x="234682" y="771874"/>
            <a:ext cx="8542407" cy="12524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72000"/>
              </a:lnSpc>
              <a:spcBef>
                <a:spcPts val="1000"/>
              </a:spcBef>
              <a:buSzPct val="100000"/>
              <a:buFont typeface="Arial"/>
              <a:buChar char="•"/>
              <a:defRPr sz="2100">
                <a:solidFill>
                  <a:srgbClr val="1F4E79"/>
                </a:solidFill>
              </a:defRPr>
            </a:pPr>
            <a:r>
              <a:t>Adrenal venous sampling</a:t>
            </a:r>
          </a:p>
          <a:p>
            <a:pPr>
              <a:lnSpc>
                <a:spcPct val="72000"/>
              </a:lnSpc>
              <a:spcBef>
                <a:spcPts val="1000"/>
              </a:spcBef>
              <a:buFont typeface="Arial"/>
              <a:defRPr sz="2100"/>
            </a:pPr>
            <a:r>
              <a:t>is the most </a:t>
            </a:r>
            <a:r>
              <a:rPr b="1"/>
              <a:t>sensitive test </a:t>
            </a:r>
            <a:r>
              <a:t>for </a:t>
            </a:r>
            <a:r>
              <a:rPr u="sng"/>
              <a:t>differentiating adrenal adenoma and bilateral adrenal hyperplasia </a:t>
            </a:r>
            <a:r>
              <a:t>in patients without discrete unilateral adrenal mass on imaging.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Content Placeholder 2"/>
          <p:cNvSpPr txBox="1"/>
          <p:nvPr>
            <p:ph type="body" idx="1"/>
          </p:nvPr>
        </p:nvSpPr>
        <p:spPr>
          <a:xfrm>
            <a:off x="83126" y="899348"/>
            <a:ext cx="12108875" cy="6047716"/>
          </a:xfrm>
          <a:prstGeom prst="rect">
            <a:avLst/>
          </a:prstGeom>
        </p:spPr>
        <p:txBody>
          <a:bodyPr/>
          <a:lstStyle/>
          <a:p>
            <a:pPr rtl="0">
              <a:defRPr u="sng">
                <a:solidFill>
                  <a:srgbClr val="0D0D0D"/>
                </a:solidFill>
              </a:defRPr>
            </a:pPr>
          </a:p>
          <a:p>
            <a:pPr rtl="0">
              <a:defRPr u="sng">
                <a:solidFill>
                  <a:srgbClr val="0D0D0D"/>
                </a:solidFill>
              </a:defRPr>
            </a:pPr>
            <a:r>
              <a:t>Surgery </a:t>
            </a:r>
            <a:r>
              <a:rPr u="none">
                <a:solidFill>
                  <a:srgbClr val="000000"/>
                </a:solidFill>
              </a:rPr>
              <a:t>is preferred for </a:t>
            </a:r>
            <a:r>
              <a:rPr>
                <a:solidFill>
                  <a:srgbClr val="000000"/>
                </a:solidFill>
              </a:rPr>
              <a:t>unilateral</a:t>
            </a:r>
            <a:r>
              <a:rPr u="none">
                <a:solidFill>
                  <a:srgbClr val="000000"/>
                </a:solidFill>
              </a:rPr>
              <a:t> adrenal adenoma.</a:t>
            </a:r>
            <a:endParaRPr u="none">
              <a:solidFill>
                <a:srgbClr val="000000"/>
              </a:solidFill>
            </a:endParaRPr>
          </a:p>
          <a:p>
            <a:pPr marL="0" indent="0" rtl="0">
              <a:buSzTx/>
              <a:buNone/>
              <a:defRPr/>
            </a:pPr>
            <a:r>
              <a:t>(Unilateral adrenal adenomas are surgically removed with excellent results, whereas patients with </a:t>
            </a:r>
            <a:r>
              <a:rPr u="sng"/>
              <a:t>bilateral adrenal hyperplasia</a:t>
            </a:r>
            <a:r>
              <a:t> are managed with diuretics alone because bilateral adrenalectomy resolves the HTN in only 33% of these patients)</a:t>
            </a:r>
          </a:p>
          <a:p>
            <a:pPr marL="0" indent="0" rtl="0">
              <a:buSzTx/>
              <a:buNone/>
              <a:defRPr/>
            </a:pPr>
          </a:p>
          <a:p>
            <a:pPr marL="0" indent="0" rtl="0">
              <a:buSzTx/>
              <a:buNone/>
              <a:defRPr/>
            </a:pPr>
            <a:r>
              <a:t>•</a:t>
            </a:r>
            <a:r>
              <a:rPr u="sng"/>
              <a:t>Medical therapy </a:t>
            </a:r>
            <a:r>
              <a:t>is recommended for patients with </a:t>
            </a:r>
            <a:r>
              <a:rPr u="sng"/>
              <a:t>bilateral adrenal hyperplasia </a:t>
            </a:r>
            <a:r>
              <a:t>or with unilateral adrenal adenoma who </a:t>
            </a:r>
            <a:r>
              <a:rPr u="sng"/>
              <a:t>refuse surgery </a:t>
            </a:r>
            <a:r>
              <a:t>or are poor surgical candidates.</a:t>
            </a:r>
          </a:p>
          <a:p>
            <a:pPr marL="0" indent="0" rtl="0">
              <a:buSzTx/>
              <a:buNone/>
              <a:defRPr/>
            </a:pPr>
            <a:r>
              <a:t>- Bilateral hyperplasia is treated with eplerenone or spironolactone</a:t>
            </a:r>
          </a:p>
        </p:txBody>
      </p:sp>
      <p:sp>
        <p:nvSpPr>
          <p:cNvPr id="133" name="Treatment :"/>
          <p:cNvSpPr txBox="1"/>
          <p:nvPr/>
        </p:nvSpPr>
        <p:spPr>
          <a:xfrm>
            <a:off x="95940" y="609616"/>
            <a:ext cx="2005519" cy="44475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lnSpc>
                <a:spcPct val="90000"/>
              </a:lnSpc>
              <a:spcBef>
                <a:spcPts val="1000"/>
              </a:spcBef>
              <a:buSzPct val="100000"/>
              <a:buFont typeface="Arial"/>
              <a:buChar char="•"/>
              <a:defRPr sz="2800"/>
            </a:lvl1pPr>
          </a:lstStyle>
          <a:p>
            <a:pPr/>
            <a:r>
              <a:t>Treatment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21"/>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36" name="Title 1"/>
          <p:cNvSpPr txBox="1"/>
          <p:nvPr>
            <p:ph type="title"/>
          </p:nvPr>
        </p:nvSpPr>
        <p:spPr>
          <a:xfrm>
            <a:off x="599888" y="-280335"/>
            <a:ext cx="5894467" cy="1807306"/>
          </a:xfrm>
          <a:prstGeom prst="rect">
            <a:avLst/>
          </a:prstGeom>
        </p:spPr>
        <p:txBody>
          <a:bodyPr/>
          <a:lstStyle>
            <a:lvl1pPr>
              <a:defRPr u="sng">
                <a:solidFill>
                  <a:schemeClr val="accent2"/>
                </a:solidFill>
              </a:defRPr>
            </a:lvl1pPr>
          </a:lstStyle>
          <a:p>
            <a:pPr rtl="0">
              <a:defRPr/>
            </a:pPr>
            <a:r>
              <a:t>3)Pheochromocytoma :</a:t>
            </a:r>
          </a:p>
        </p:txBody>
      </p:sp>
      <p:sp>
        <p:nvSpPr>
          <p:cNvPr id="137" name="Content Placeholder 2"/>
          <p:cNvSpPr txBox="1"/>
          <p:nvPr>
            <p:ph type="body" idx="1"/>
          </p:nvPr>
        </p:nvSpPr>
        <p:spPr>
          <a:xfrm>
            <a:off x="134469" y="1297639"/>
            <a:ext cx="6360575" cy="5490298"/>
          </a:xfrm>
          <a:prstGeom prst="rect">
            <a:avLst/>
          </a:prstGeom>
        </p:spPr>
        <p:txBody>
          <a:bodyPr/>
          <a:lstStyle/>
          <a:p>
            <a:pPr marL="182880" indent="-182880" defTabSz="731520" rtl="0">
              <a:spcBef>
                <a:spcPts val="800"/>
              </a:spcBef>
              <a:defRPr sz="1600"/>
            </a:pPr>
            <a:r>
              <a:t> </a:t>
            </a:r>
            <a:r>
              <a:rPr sz="1920"/>
              <a:t>Rare tumor of the adrenal medulla that produce catecholamines (dopamine, norepinephrine and epinephrine) that act on adrenergic receptors in CVS causing increased HR, increased cardiac output and vasoconstriction leading to HTN</a:t>
            </a:r>
            <a:endParaRPr sz="1920"/>
          </a:p>
          <a:p>
            <a:pPr marL="182880" indent="-182880" defTabSz="731520" rtl="0">
              <a:spcBef>
                <a:spcPts val="800"/>
              </a:spcBef>
              <a:buFontTx/>
              <a:buChar char="-"/>
              <a:defRPr sz="1920"/>
            </a:pPr>
            <a:r>
              <a:t>Hypertension will be episodic in nature.</a:t>
            </a:r>
          </a:p>
          <a:p>
            <a:pPr marL="182880" indent="-182880" defTabSz="731520" rtl="0">
              <a:spcBef>
                <a:spcPts val="800"/>
              </a:spcBef>
              <a:buFontTx/>
              <a:buChar char="-"/>
              <a:defRPr sz="1920"/>
            </a:pPr>
            <a:r>
              <a:t> The attack has a sudden onset, lasting from a few minutes to several hours or longer.</a:t>
            </a:r>
          </a:p>
          <a:p>
            <a:pPr marL="182880" indent="-182880" defTabSz="731520" rtl="0">
              <a:spcBef>
                <a:spcPts val="800"/>
              </a:spcBef>
              <a:buFontTx/>
              <a:buChar char="-"/>
              <a:defRPr sz="1920"/>
            </a:pPr>
            <a:r>
              <a:t> Headache, sweating, palpitations and tremor</a:t>
            </a:r>
          </a:p>
          <a:p>
            <a:pPr marL="0" indent="0" defTabSz="731520" rtl="0">
              <a:spcBef>
                <a:spcPts val="800"/>
              </a:spcBef>
              <a:buSzTx/>
              <a:buNone/>
              <a:defRPr sz="1920"/>
            </a:pPr>
          </a:p>
          <a:p>
            <a:pPr marL="182880" indent="-182880" defTabSz="731520" rtl="0">
              <a:spcBef>
                <a:spcPts val="800"/>
              </a:spcBef>
              <a:defRPr sz="1920"/>
            </a:pPr>
            <a:r>
              <a:t>Rule of 10’s:</a:t>
            </a:r>
          </a:p>
          <a:p>
            <a:pPr marL="182880" indent="-182880" defTabSz="731520" rtl="0">
              <a:spcBef>
                <a:spcPts val="800"/>
              </a:spcBef>
              <a:defRPr sz="1920"/>
            </a:pPr>
            <a:r>
              <a:t>10% of cases are malignant.</a:t>
            </a:r>
          </a:p>
          <a:p>
            <a:pPr marL="182880" indent="-182880" defTabSz="731520" rtl="0">
              <a:spcBef>
                <a:spcPts val="800"/>
              </a:spcBef>
              <a:defRPr sz="1920"/>
            </a:pPr>
            <a:r>
              <a:t> 10% of cases are bilateral.</a:t>
            </a:r>
          </a:p>
          <a:p>
            <a:pPr marL="182880" indent="-182880" defTabSz="731520" rtl="0">
              <a:spcBef>
                <a:spcPts val="800"/>
              </a:spcBef>
              <a:defRPr sz="1920"/>
            </a:pPr>
            <a:r>
              <a:t> 10% of cases are multiple </a:t>
            </a:r>
          </a:p>
          <a:p>
            <a:pPr marL="182880" indent="-182880" defTabSz="731520" rtl="0">
              <a:spcBef>
                <a:spcPts val="800"/>
              </a:spcBef>
              <a:defRPr sz="1920"/>
            </a:pPr>
            <a:r>
              <a:t> 10% of cases are extra adrenal.</a:t>
            </a:r>
          </a:p>
          <a:p>
            <a:pPr marL="182880" indent="-182880" defTabSz="731520" rtl="0">
              <a:spcBef>
                <a:spcPts val="800"/>
              </a:spcBef>
              <a:defRPr sz="1920"/>
            </a:pPr>
            <a:r>
              <a:t> 10% of cases are occurs in children </a:t>
            </a:r>
          </a:p>
        </p:txBody>
      </p:sp>
      <p:pic>
        <p:nvPicPr>
          <p:cNvPr id="138" name="صورة 3" descr="صورة 3"/>
          <p:cNvPicPr>
            <a:picLocks noChangeAspect="1"/>
          </p:cNvPicPr>
          <p:nvPr/>
        </p:nvPicPr>
        <p:blipFill>
          <a:blip r:embed="rId2">
            <a:extLst/>
          </a:blip>
          <a:srcRect l="6037" t="0" r="7018" b="0"/>
          <a:stretch>
            <a:fillRect/>
          </a:stretch>
        </p:blipFill>
        <p:spPr>
          <a:xfrm>
            <a:off x="6229250" y="9"/>
            <a:ext cx="5962617" cy="6857991"/>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3776" y="0"/>
                </a:moveTo>
                <a:lnTo>
                  <a:pt x="4190" y="138"/>
                </a:lnTo>
                <a:cubicBezTo>
                  <a:pt x="4371" y="199"/>
                  <a:pt x="4553" y="258"/>
                  <a:pt x="4736" y="309"/>
                </a:cubicBezTo>
                <a:cubicBezTo>
                  <a:pt x="4684" y="422"/>
                  <a:pt x="4631" y="400"/>
                  <a:pt x="4579" y="389"/>
                </a:cubicBezTo>
                <a:cubicBezTo>
                  <a:pt x="4263" y="343"/>
                  <a:pt x="3938" y="309"/>
                  <a:pt x="3634" y="184"/>
                </a:cubicBezTo>
                <a:cubicBezTo>
                  <a:pt x="3560" y="161"/>
                  <a:pt x="3476" y="161"/>
                  <a:pt x="3444" y="240"/>
                </a:cubicBezTo>
                <a:cubicBezTo>
                  <a:pt x="3392" y="354"/>
                  <a:pt x="3465" y="422"/>
                  <a:pt x="3539" y="479"/>
                </a:cubicBezTo>
                <a:cubicBezTo>
                  <a:pt x="3665" y="581"/>
                  <a:pt x="3813" y="559"/>
                  <a:pt x="3949" y="570"/>
                </a:cubicBezTo>
                <a:cubicBezTo>
                  <a:pt x="4327" y="627"/>
                  <a:pt x="4506" y="785"/>
                  <a:pt x="4590" y="1149"/>
                </a:cubicBezTo>
                <a:cubicBezTo>
                  <a:pt x="4264" y="1001"/>
                  <a:pt x="3939" y="1183"/>
                  <a:pt x="3624" y="1081"/>
                </a:cubicBezTo>
                <a:cubicBezTo>
                  <a:pt x="3539" y="1059"/>
                  <a:pt x="3412" y="1093"/>
                  <a:pt x="3454" y="1218"/>
                </a:cubicBezTo>
                <a:cubicBezTo>
                  <a:pt x="3496" y="1331"/>
                  <a:pt x="3634" y="1421"/>
                  <a:pt x="3393" y="1399"/>
                </a:cubicBezTo>
                <a:cubicBezTo>
                  <a:pt x="3214" y="1387"/>
                  <a:pt x="3161" y="1251"/>
                  <a:pt x="3109" y="1104"/>
                </a:cubicBezTo>
                <a:cubicBezTo>
                  <a:pt x="3067" y="1024"/>
                  <a:pt x="2950" y="978"/>
                  <a:pt x="2866" y="1024"/>
                </a:cubicBezTo>
                <a:cubicBezTo>
                  <a:pt x="2761" y="1069"/>
                  <a:pt x="2793" y="1194"/>
                  <a:pt x="2793" y="1285"/>
                </a:cubicBezTo>
                <a:cubicBezTo>
                  <a:pt x="2783" y="1455"/>
                  <a:pt x="2867" y="1535"/>
                  <a:pt x="3014" y="1569"/>
                </a:cubicBezTo>
                <a:cubicBezTo>
                  <a:pt x="3193" y="1614"/>
                  <a:pt x="3371" y="1671"/>
                  <a:pt x="3602" y="1739"/>
                </a:cubicBezTo>
                <a:cubicBezTo>
                  <a:pt x="3350" y="1852"/>
                  <a:pt x="3160" y="1830"/>
                  <a:pt x="2971" y="1739"/>
                </a:cubicBezTo>
                <a:cubicBezTo>
                  <a:pt x="2740" y="1637"/>
                  <a:pt x="2436" y="1501"/>
                  <a:pt x="2247" y="1626"/>
                </a:cubicBezTo>
                <a:cubicBezTo>
                  <a:pt x="1963" y="1808"/>
                  <a:pt x="1732" y="1694"/>
                  <a:pt x="1479" y="1660"/>
                </a:cubicBezTo>
                <a:cubicBezTo>
                  <a:pt x="954" y="1592"/>
                  <a:pt x="1281" y="1489"/>
                  <a:pt x="755" y="1432"/>
                </a:cubicBezTo>
                <a:cubicBezTo>
                  <a:pt x="545" y="1410"/>
                  <a:pt x="324" y="1319"/>
                  <a:pt x="20" y="1444"/>
                </a:cubicBezTo>
                <a:cubicBezTo>
                  <a:pt x="1396" y="2102"/>
                  <a:pt x="2047" y="2056"/>
                  <a:pt x="3276" y="2862"/>
                </a:cubicBezTo>
                <a:cubicBezTo>
                  <a:pt x="3224" y="2942"/>
                  <a:pt x="3171" y="2909"/>
                  <a:pt x="3119" y="2898"/>
                </a:cubicBezTo>
                <a:cubicBezTo>
                  <a:pt x="3035" y="2886"/>
                  <a:pt x="2930" y="2840"/>
                  <a:pt x="2909" y="2988"/>
                </a:cubicBezTo>
                <a:cubicBezTo>
                  <a:pt x="2899" y="3101"/>
                  <a:pt x="2961" y="3159"/>
                  <a:pt x="3066" y="3170"/>
                </a:cubicBezTo>
                <a:cubicBezTo>
                  <a:pt x="3370" y="3215"/>
                  <a:pt x="3644" y="3374"/>
                  <a:pt x="3918" y="3510"/>
                </a:cubicBezTo>
                <a:cubicBezTo>
                  <a:pt x="4044" y="3567"/>
                  <a:pt x="4179" y="3647"/>
                  <a:pt x="4127" y="3851"/>
                </a:cubicBezTo>
                <a:cubicBezTo>
                  <a:pt x="4022" y="3908"/>
                  <a:pt x="3949" y="3828"/>
                  <a:pt x="3864" y="3816"/>
                </a:cubicBezTo>
                <a:cubicBezTo>
                  <a:pt x="3780" y="3805"/>
                  <a:pt x="3581" y="3851"/>
                  <a:pt x="3634" y="3885"/>
                </a:cubicBezTo>
                <a:cubicBezTo>
                  <a:pt x="3875" y="4010"/>
                  <a:pt x="3434" y="4316"/>
                  <a:pt x="3728" y="4316"/>
                </a:cubicBezTo>
                <a:cubicBezTo>
                  <a:pt x="4212" y="4316"/>
                  <a:pt x="4474" y="4861"/>
                  <a:pt x="4936" y="4872"/>
                </a:cubicBezTo>
                <a:cubicBezTo>
                  <a:pt x="5009" y="4872"/>
                  <a:pt x="5042" y="4974"/>
                  <a:pt x="5042" y="5054"/>
                </a:cubicBezTo>
                <a:cubicBezTo>
                  <a:pt x="5042" y="5156"/>
                  <a:pt x="4968" y="5167"/>
                  <a:pt x="4894" y="5179"/>
                </a:cubicBezTo>
                <a:cubicBezTo>
                  <a:pt x="4779" y="5190"/>
                  <a:pt x="4653" y="5055"/>
                  <a:pt x="4506" y="5248"/>
                </a:cubicBezTo>
                <a:cubicBezTo>
                  <a:pt x="4779" y="5361"/>
                  <a:pt x="5062" y="5474"/>
                  <a:pt x="5052" y="5860"/>
                </a:cubicBezTo>
                <a:cubicBezTo>
                  <a:pt x="5052" y="5962"/>
                  <a:pt x="5167" y="6007"/>
                  <a:pt x="5251" y="6030"/>
                </a:cubicBezTo>
                <a:cubicBezTo>
                  <a:pt x="5398" y="6075"/>
                  <a:pt x="5514" y="6144"/>
                  <a:pt x="5598" y="6291"/>
                </a:cubicBezTo>
                <a:cubicBezTo>
                  <a:pt x="5598" y="6325"/>
                  <a:pt x="5598" y="6348"/>
                  <a:pt x="5598" y="6382"/>
                </a:cubicBezTo>
                <a:cubicBezTo>
                  <a:pt x="5577" y="6734"/>
                  <a:pt x="5368" y="6723"/>
                  <a:pt x="5137" y="6666"/>
                </a:cubicBezTo>
                <a:cubicBezTo>
                  <a:pt x="4863" y="6598"/>
                  <a:pt x="4590" y="6461"/>
                  <a:pt x="4296" y="6586"/>
                </a:cubicBezTo>
                <a:cubicBezTo>
                  <a:pt x="4706" y="6757"/>
                  <a:pt x="5157" y="6768"/>
                  <a:pt x="5535" y="7006"/>
                </a:cubicBezTo>
                <a:cubicBezTo>
                  <a:pt x="4127" y="7052"/>
                  <a:pt x="2888" y="6291"/>
                  <a:pt x="1523" y="5996"/>
                </a:cubicBezTo>
                <a:cubicBezTo>
                  <a:pt x="1565" y="6189"/>
                  <a:pt x="1679" y="6235"/>
                  <a:pt x="1773" y="6258"/>
                </a:cubicBezTo>
                <a:cubicBezTo>
                  <a:pt x="2278" y="6405"/>
                  <a:pt x="2720" y="6700"/>
                  <a:pt x="3182" y="6950"/>
                </a:cubicBezTo>
                <a:cubicBezTo>
                  <a:pt x="3371" y="7052"/>
                  <a:pt x="3507" y="7166"/>
                  <a:pt x="3581" y="7381"/>
                </a:cubicBezTo>
                <a:cubicBezTo>
                  <a:pt x="3644" y="7586"/>
                  <a:pt x="3770" y="7677"/>
                  <a:pt x="4001" y="7620"/>
                </a:cubicBezTo>
                <a:cubicBezTo>
                  <a:pt x="4190" y="7575"/>
                  <a:pt x="4391" y="7597"/>
                  <a:pt x="4590" y="7620"/>
                </a:cubicBezTo>
                <a:cubicBezTo>
                  <a:pt x="4811" y="7643"/>
                  <a:pt x="5063" y="7870"/>
                  <a:pt x="5010" y="7995"/>
                </a:cubicBezTo>
                <a:cubicBezTo>
                  <a:pt x="4905" y="8199"/>
                  <a:pt x="4726" y="8096"/>
                  <a:pt x="4579" y="8074"/>
                </a:cubicBezTo>
                <a:cubicBezTo>
                  <a:pt x="4400" y="8051"/>
                  <a:pt x="4075" y="7995"/>
                  <a:pt x="4075" y="8018"/>
                </a:cubicBezTo>
                <a:cubicBezTo>
                  <a:pt x="3960" y="8528"/>
                  <a:pt x="3696" y="8142"/>
                  <a:pt x="3507" y="8142"/>
                </a:cubicBezTo>
                <a:cubicBezTo>
                  <a:pt x="3329" y="8142"/>
                  <a:pt x="3151" y="8085"/>
                  <a:pt x="2982" y="8040"/>
                </a:cubicBezTo>
                <a:cubicBezTo>
                  <a:pt x="2762" y="7983"/>
                  <a:pt x="2562" y="8085"/>
                  <a:pt x="2351" y="8108"/>
                </a:cubicBezTo>
                <a:cubicBezTo>
                  <a:pt x="2162" y="8130"/>
                  <a:pt x="2268" y="8426"/>
                  <a:pt x="2152" y="8551"/>
                </a:cubicBezTo>
                <a:cubicBezTo>
                  <a:pt x="2131" y="8585"/>
                  <a:pt x="2110" y="8585"/>
                  <a:pt x="2089" y="8585"/>
                </a:cubicBezTo>
                <a:cubicBezTo>
                  <a:pt x="2026" y="9471"/>
                  <a:pt x="923" y="9255"/>
                  <a:pt x="923" y="9289"/>
                </a:cubicBezTo>
                <a:cubicBezTo>
                  <a:pt x="828" y="9346"/>
                  <a:pt x="713" y="9209"/>
                  <a:pt x="598" y="9345"/>
                </a:cubicBezTo>
                <a:cubicBezTo>
                  <a:pt x="1091" y="9969"/>
                  <a:pt x="1847" y="10117"/>
                  <a:pt x="2519" y="10582"/>
                </a:cubicBezTo>
                <a:cubicBezTo>
                  <a:pt x="1962" y="10741"/>
                  <a:pt x="1637" y="10197"/>
                  <a:pt x="1227" y="10265"/>
                </a:cubicBezTo>
                <a:cubicBezTo>
                  <a:pt x="1027" y="10435"/>
                  <a:pt x="1627" y="10708"/>
                  <a:pt x="1049" y="10788"/>
                </a:cubicBezTo>
                <a:cubicBezTo>
                  <a:pt x="1301" y="10935"/>
                  <a:pt x="1480" y="11082"/>
                  <a:pt x="1659" y="11252"/>
                </a:cubicBezTo>
                <a:cubicBezTo>
                  <a:pt x="1963" y="11559"/>
                  <a:pt x="2027" y="11764"/>
                  <a:pt x="1880" y="12172"/>
                </a:cubicBezTo>
                <a:cubicBezTo>
                  <a:pt x="1785" y="12445"/>
                  <a:pt x="1647" y="12695"/>
                  <a:pt x="1773" y="13012"/>
                </a:cubicBezTo>
                <a:cubicBezTo>
                  <a:pt x="1858" y="13228"/>
                  <a:pt x="1826" y="13376"/>
                  <a:pt x="1511" y="13274"/>
                </a:cubicBezTo>
                <a:cubicBezTo>
                  <a:pt x="1175" y="13172"/>
                  <a:pt x="1048" y="13364"/>
                  <a:pt x="1132" y="13750"/>
                </a:cubicBezTo>
                <a:cubicBezTo>
                  <a:pt x="1185" y="14000"/>
                  <a:pt x="1133" y="14079"/>
                  <a:pt x="902" y="14045"/>
                </a:cubicBezTo>
                <a:cubicBezTo>
                  <a:pt x="649" y="14011"/>
                  <a:pt x="408" y="13853"/>
                  <a:pt x="93" y="13932"/>
                </a:cubicBezTo>
                <a:cubicBezTo>
                  <a:pt x="345" y="14387"/>
                  <a:pt x="881" y="14250"/>
                  <a:pt x="1175" y="14681"/>
                </a:cubicBezTo>
                <a:cubicBezTo>
                  <a:pt x="829" y="14681"/>
                  <a:pt x="556" y="14681"/>
                  <a:pt x="304" y="14590"/>
                </a:cubicBezTo>
                <a:cubicBezTo>
                  <a:pt x="198" y="14556"/>
                  <a:pt x="83" y="14511"/>
                  <a:pt x="20" y="14648"/>
                </a:cubicBezTo>
                <a:cubicBezTo>
                  <a:pt x="-54" y="14806"/>
                  <a:pt x="93" y="14862"/>
                  <a:pt x="177" y="14885"/>
                </a:cubicBezTo>
                <a:cubicBezTo>
                  <a:pt x="419" y="14964"/>
                  <a:pt x="608" y="15146"/>
                  <a:pt x="818" y="15294"/>
                </a:cubicBezTo>
                <a:cubicBezTo>
                  <a:pt x="1270" y="15612"/>
                  <a:pt x="1764" y="15884"/>
                  <a:pt x="2142" y="16406"/>
                </a:cubicBezTo>
                <a:cubicBezTo>
                  <a:pt x="1669" y="16270"/>
                  <a:pt x="1312" y="15953"/>
                  <a:pt x="860" y="15896"/>
                </a:cubicBezTo>
                <a:cubicBezTo>
                  <a:pt x="1249" y="16373"/>
                  <a:pt x="1743" y="16691"/>
                  <a:pt x="2205" y="17042"/>
                </a:cubicBezTo>
                <a:cubicBezTo>
                  <a:pt x="2342" y="17145"/>
                  <a:pt x="2478" y="17213"/>
                  <a:pt x="2499" y="17429"/>
                </a:cubicBezTo>
                <a:cubicBezTo>
                  <a:pt x="2562" y="17849"/>
                  <a:pt x="2730" y="18190"/>
                  <a:pt x="3109" y="18371"/>
                </a:cubicBezTo>
                <a:cubicBezTo>
                  <a:pt x="3109" y="18371"/>
                  <a:pt x="3088" y="18438"/>
                  <a:pt x="3077" y="18472"/>
                </a:cubicBezTo>
                <a:cubicBezTo>
                  <a:pt x="2846" y="18484"/>
                  <a:pt x="2667" y="18234"/>
                  <a:pt x="2383" y="18325"/>
                </a:cubicBezTo>
                <a:cubicBezTo>
                  <a:pt x="2667" y="18666"/>
                  <a:pt x="2898" y="18961"/>
                  <a:pt x="3287" y="19120"/>
                </a:cubicBezTo>
                <a:cubicBezTo>
                  <a:pt x="3602" y="19245"/>
                  <a:pt x="3990" y="19325"/>
                  <a:pt x="4222" y="19734"/>
                </a:cubicBezTo>
                <a:cubicBezTo>
                  <a:pt x="3959" y="19813"/>
                  <a:pt x="3760" y="19711"/>
                  <a:pt x="3560" y="19642"/>
                </a:cubicBezTo>
                <a:cubicBezTo>
                  <a:pt x="3256" y="19529"/>
                  <a:pt x="2950" y="19404"/>
                  <a:pt x="2645" y="19290"/>
                </a:cubicBezTo>
                <a:cubicBezTo>
                  <a:pt x="2530" y="19245"/>
                  <a:pt x="2405" y="19222"/>
                  <a:pt x="2331" y="19426"/>
                </a:cubicBezTo>
                <a:cubicBezTo>
                  <a:pt x="2720" y="19472"/>
                  <a:pt x="2950" y="19745"/>
                  <a:pt x="3192" y="20006"/>
                </a:cubicBezTo>
                <a:cubicBezTo>
                  <a:pt x="3328" y="20154"/>
                  <a:pt x="3445" y="20346"/>
                  <a:pt x="3687" y="20278"/>
                </a:cubicBezTo>
                <a:cubicBezTo>
                  <a:pt x="3813" y="20243"/>
                  <a:pt x="3896" y="20346"/>
                  <a:pt x="3886" y="20482"/>
                </a:cubicBezTo>
                <a:cubicBezTo>
                  <a:pt x="3833" y="20959"/>
                  <a:pt x="4137" y="21118"/>
                  <a:pt x="4452" y="21209"/>
                </a:cubicBezTo>
                <a:cubicBezTo>
                  <a:pt x="4684" y="21277"/>
                  <a:pt x="4902" y="21379"/>
                  <a:pt x="5116" y="21492"/>
                </a:cubicBezTo>
                <a:lnTo>
                  <a:pt x="5312" y="21600"/>
                </a:lnTo>
                <a:lnTo>
                  <a:pt x="21546" y="21600"/>
                </a:lnTo>
                <a:lnTo>
                  <a:pt x="21546" y="0"/>
                </a:lnTo>
                <a:lnTo>
                  <a:pt x="3776" y="0"/>
                </a:lnTo>
                <a:close/>
              </a:path>
            </a:pathLst>
          </a:cu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عنوان 1"/>
          <p:cNvSpPr txBox="1"/>
          <p:nvPr>
            <p:ph type="title"/>
          </p:nvPr>
        </p:nvSpPr>
        <p:spPr>
          <a:xfrm>
            <a:off x="5572721" y="223636"/>
            <a:ext cx="5444383" cy="1402471"/>
          </a:xfrm>
          <a:prstGeom prst="rect">
            <a:avLst/>
          </a:prstGeom>
        </p:spPr>
        <p:txBody>
          <a:bodyPr anchor="t"/>
          <a:lstStyle>
            <a:lvl1pPr>
              <a:defRPr sz="3200">
                <a:solidFill>
                  <a:schemeClr val="accent2"/>
                </a:solidFill>
              </a:defRPr>
            </a:lvl1pPr>
          </a:lstStyle>
          <a:p>
            <a:pPr rtl="0">
              <a:defRPr/>
            </a:pPr>
            <a:r>
              <a:t>•Diagnostic Tests:</a:t>
            </a:r>
          </a:p>
        </p:txBody>
      </p:sp>
      <p:pic>
        <p:nvPicPr>
          <p:cNvPr id="141" name="Picture 4" descr="Picture 4"/>
          <p:cNvPicPr>
            <a:picLocks noChangeAspect="1"/>
          </p:cNvPicPr>
          <p:nvPr/>
        </p:nvPicPr>
        <p:blipFill>
          <a:blip r:embed="rId2">
            <a:extLst/>
          </a:blip>
          <a:srcRect l="43665" t="0" r="0" b="0"/>
          <a:stretch>
            <a:fillRect/>
          </a:stretch>
        </p:blipFill>
        <p:spPr>
          <a:xfrm>
            <a:off x="-2" y="9"/>
            <a:ext cx="5151180" cy="6857991"/>
          </a:xfrm>
          <a:prstGeom prst="rect">
            <a:avLst/>
          </a:prstGeom>
          <a:ln w="12700">
            <a:miter lim="400000"/>
          </a:ln>
        </p:spPr>
      </p:pic>
      <p:sp>
        <p:nvSpPr>
          <p:cNvPr id="142" name="عنصر نائب للمحتوى 2"/>
          <p:cNvSpPr txBox="1"/>
          <p:nvPr>
            <p:ph type="body" idx="1"/>
          </p:nvPr>
        </p:nvSpPr>
        <p:spPr>
          <a:xfrm>
            <a:off x="5151177" y="1163169"/>
            <a:ext cx="7040823" cy="5748618"/>
          </a:xfrm>
          <a:prstGeom prst="rect">
            <a:avLst/>
          </a:prstGeom>
        </p:spPr>
        <p:txBody>
          <a:bodyPr/>
          <a:lstStyle/>
          <a:p>
            <a:pPr marL="514350" indent="-514350" rtl="0">
              <a:buFontTx/>
              <a:buAutoNum type="arabicPeriod" startAt="1"/>
              <a:defRPr sz="2400"/>
            </a:pPr>
            <a:r>
              <a:t>Plasma metanephrines (metabolites of epinephrine) level test (best initial test) </a:t>
            </a:r>
          </a:p>
          <a:p>
            <a:pPr marL="514350" indent="-514350" rtl="0">
              <a:buFontTx/>
              <a:buAutoNum type="arabicPeriod" startAt="1"/>
              <a:defRPr sz="2400"/>
            </a:pPr>
            <a:r>
              <a:t>Urine screen : for the presence of metanephrines and vanillylmandelic acid (end-stage metabolite of catecholamines)</a:t>
            </a:r>
          </a:p>
          <a:p>
            <a:pPr marL="514350" indent="-514350" rtl="0">
              <a:buFontTx/>
              <a:buAutoNum type="arabicPeriod" startAt="1"/>
              <a:defRPr sz="2400"/>
            </a:pPr>
            <a:r>
              <a:t>Urine epinephrine and norepinephrine levels </a:t>
            </a:r>
          </a:p>
          <a:p>
            <a:pPr marL="514350" indent="-514350" rtl="0">
              <a:buFontTx/>
              <a:buAutoNum type="arabicPeriod" startAt="1"/>
              <a:defRPr sz="2400"/>
            </a:pPr>
            <a:r>
              <a:t>CT and MRI (done after biochemical testing)</a:t>
            </a:r>
          </a:p>
          <a:p>
            <a:pPr marL="514350" indent="-514350" rtl="0">
              <a:buFontTx/>
              <a:buAutoNum type="arabicPeriod" startAt="1"/>
              <a:defRPr sz="2400"/>
            </a:pPr>
            <a:r>
              <a:t>MIBG scan ( meta-iodo-benzyl-guanidine) : is a nuclear scan test that uses injected radioactive material (radioisotope) and a special scanner to locate or confirm the presence of pheochromocytoma and neuroblastoma. An alternative name is adrenal medullary imaging.</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Rectangle 15"/>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45" name="Picture 4" descr="Picture 4"/>
          <p:cNvPicPr>
            <a:picLocks noChangeAspect="1"/>
          </p:cNvPicPr>
          <p:nvPr/>
        </p:nvPicPr>
        <p:blipFill>
          <a:blip r:embed="rId2">
            <a:extLst/>
          </a:blip>
          <a:srcRect l="23517" t="0" r="17843" b="0"/>
          <a:stretch>
            <a:fillRect/>
          </a:stretch>
        </p:blipFill>
        <p:spPr>
          <a:xfrm>
            <a:off x="20" y="10"/>
            <a:ext cx="3959951" cy="6857990"/>
          </a:xfrm>
          <a:custGeom>
            <a:avLst/>
            <a:gdLst/>
            <a:ahLst/>
            <a:cxnLst>
              <a:cxn ang="0">
                <a:pos x="wd2" y="hd2"/>
              </a:cxn>
              <a:cxn ang="5400000">
                <a:pos x="wd2" y="hd2"/>
              </a:cxn>
              <a:cxn ang="10800000">
                <a:pos x="wd2" y="hd2"/>
              </a:cxn>
              <a:cxn ang="16200000">
                <a:pos x="wd2" y="hd2"/>
              </a:cxn>
            </a:cxnLst>
            <a:rect l="0" t="0" r="r" b="b"/>
            <a:pathLst>
              <a:path w="21409" h="21600" fill="norm" stroke="1" extrusionOk="0">
                <a:moveTo>
                  <a:pt x="0" y="0"/>
                </a:moveTo>
                <a:lnTo>
                  <a:pt x="0" y="21600"/>
                </a:lnTo>
                <a:lnTo>
                  <a:pt x="12912" y="21600"/>
                </a:lnTo>
                <a:cubicBezTo>
                  <a:pt x="12952" y="21555"/>
                  <a:pt x="12972" y="21499"/>
                  <a:pt x="12962" y="21432"/>
                </a:cubicBezTo>
                <a:cubicBezTo>
                  <a:pt x="12952" y="21243"/>
                  <a:pt x="12812" y="21120"/>
                  <a:pt x="12672" y="21165"/>
                </a:cubicBezTo>
                <a:cubicBezTo>
                  <a:pt x="12233" y="21310"/>
                  <a:pt x="11854" y="21053"/>
                  <a:pt x="11415" y="21120"/>
                </a:cubicBezTo>
                <a:cubicBezTo>
                  <a:pt x="11804" y="20975"/>
                  <a:pt x="12195" y="20841"/>
                  <a:pt x="12584" y="20696"/>
                </a:cubicBezTo>
                <a:cubicBezTo>
                  <a:pt x="12015" y="20629"/>
                  <a:pt x="11445" y="20830"/>
                  <a:pt x="10876" y="20952"/>
                </a:cubicBezTo>
                <a:cubicBezTo>
                  <a:pt x="10696" y="20997"/>
                  <a:pt x="10405" y="21244"/>
                  <a:pt x="10365" y="20920"/>
                </a:cubicBezTo>
                <a:cubicBezTo>
                  <a:pt x="10345" y="20708"/>
                  <a:pt x="10646" y="20674"/>
                  <a:pt x="10816" y="20608"/>
                </a:cubicBezTo>
                <a:cubicBezTo>
                  <a:pt x="11585" y="20306"/>
                  <a:pt x="12354" y="20116"/>
                  <a:pt x="13133" y="19904"/>
                </a:cubicBezTo>
                <a:cubicBezTo>
                  <a:pt x="13203" y="19881"/>
                  <a:pt x="13302" y="19893"/>
                  <a:pt x="13352" y="19838"/>
                </a:cubicBezTo>
                <a:cubicBezTo>
                  <a:pt x="13762" y="19414"/>
                  <a:pt x="14262" y="19257"/>
                  <a:pt x="14811" y="18934"/>
                </a:cubicBezTo>
                <a:cubicBezTo>
                  <a:pt x="14472" y="18811"/>
                  <a:pt x="14230" y="19112"/>
                  <a:pt x="13951" y="19056"/>
                </a:cubicBezTo>
                <a:cubicBezTo>
                  <a:pt x="14250" y="18733"/>
                  <a:pt x="14591" y="18666"/>
                  <a:pt x="14891" y="18476"/>
                </a:cubicBezTo>
                <a:cubicBezTo>
                  <a:pt x="15100" y="18342"/>
                  <a:pt x="15908" y="17940"/>
                  <a:pt x="16028" y="17818"/>
                </a:cubicBezTo>
                <a:cubicBezTo>
                  <a:pt x="16397" y="17472"/>
                  <a:pt x="16867" y="17294"/>
                  <a:pt x="17167" y="16836"/>
                </a:cubicBezTo>
                <a:cubicBezTo>
                  <a:pt x="17387" y="16513"/>
                  <a:pt x="17737" y="16557"/>
                  <a:pt x="17987" y="16322"/>
                </a:cubicBezTo>
                <a:cubicBezTo>
                  <a:pt x="18077" y="16111"/>
                  <a:pt x="17916" y="16067"/>
                  <a:pt x="17856" y="15955"/>
                </a:cubicBezTo>
                <a:cubicBezTo>
                  <a:pt x="17786" y="15810"/>
                  <a:pt x="17925" y="15720"/>
                  <a:pt x="17965" y="15541"/>
                </a:cubicBezTo>
                <a:cubicBezTo>
                  <a:pt x="17496" y="15764"/>
                  <a:pt x="17057" y="15909"/>
                  <a:pt x="16528" y="15999"/>
                </a:cubicBezTo>
                <a:cubicBezTo>
                  <a:pt x="16707" y="15698"/>
                  <a:pt x="16918" y="15820"/>
                  <a:pt x="17058" y="15709"/>
                </a:cubicBezTo>
                <a:cubicBezTo>
                  <a:pt x="17148" y="15631"/>
                  <a:pt x="17296" y="15597"/>
                  <a:pt x="17276" y="15430"/>
                </a:cubicBezTo>
                <a:cubicBezTo>
                  <a:pt x="17257" y="15296"/>
                  <a:pt x="17138" y="15319"/>
                  <a:pt x="17058" y="15341"/>
                </a:cubicBezTo>
                <a:cubicBezTo>
                  <a:pt x="16718" y="15408"/>
                  <a:pt x="16397" y="15441"/>
                  <a:pt x="16088" y="15129"/>
                </a:cubicBezTo>
                <a:cubicBezTo>
                  <a:pt x="16917" y="14616"/>
                  <a:pt x="17847" y="14771"/>
                  <a:pt x="18596" y="14046"/>
                </a:cubicBezTo>
                <a:cubicBezTo>
                  <a:pt x="18496" y="13845"/>
                  <a:pt x="18346" y="13958"/>
                  <a:pt x="18246" y="13991"/>
                </a:cubicBezTo>
                <a:cubicBezTo>
                  <a:pt x="17537" y="14203"/>
                  <a:pt x="15020" y="14024"/>
                  <a:pt x="14650" y="14259"/>
                </a:cubicBezTo>
                <a:cubicBezTo>
                  <a:pt x="14421" y="14404"/>
                  <a:pt x="14182" y="14471"/>
                  <a:pt x="13942" y="14404"/>
                </a:cubicBezTo>
                <a:cubicBezTo>
                  <a:pt x="13653" y="14326"/>
                  <a:pt x="15369" y="14013"/>
                  <a:pt x="15779" y="13522"/>
                </a:cubicBezTo>
                <a:cubicBezTo>
                  <a:pt x="15979" y="13288"/>
                  <a:pt x="17756" y="12072"/>
                  <a:pt x="18555" y="11692"/>
                </a:cubicBezTo>
                <a:cubicBezTo>
                  <a:pt x="18455" y="11503"/>
                  <a:pt x="18175" y="11637"/>
                  <a:pt x="18225" y="11302"/>
                </a:cubicBezTo>
                <a:cubicBezTo>
                  <a:pt x="18654" y="11102"/>
                  <a:pt x="19144" y="11079"/>
                  <a:pt x="19643" y="10778"/>
                </a:cubicBezTo>
                <a:cubicBezTo>
                  <a:pt x="19433" y="10588"/>
                  <a:pt x="19174" y="10722"/>
                  <a:pt x="18954" y="10666"/>
                </a:cubicBezTo>
                <a:cubicBezTo>
                  <a:pt x="19084" y="10398"/>
                  <a:pt x="19305" y="10432"/>
                  <a:pt x="19484" y="10365"/>
                </a:cubicBezTo>
                <a:cubicBezTo>
                  <a:pt x="19644" y="10309"/>
                  <a:pt x="20003" y="9840"/>
                  <a:pt x="19933" y="9862"/>
                </a:cubicBezTo>
                <a:cubicBezTo>
                  <a:pt x="19254" y="10097"/>
                  <a:pt x="18565" y="10074"/>
                  <a:pt x="17886" y="10309"/>
                </a:cubicBezTo>
                <a:cubicBezTo>
                  <a:pt x="17656" y="10387"/>
                  <a:pt x="17406" y="10520"/>
                  <a:pt x="17307" y="10130"/>
                </a:cubicBezTo>
                <a:cubicBezTo>
                  <a:pt x="17277" y="10018"/>
                  <a:pt x="17306" y="9974"/>
                  <a:pt x="16987" y="10152"/>
                </a:cubicBezTo>
                <a:cubicBezTo>
                  <a:pt x="16857" y="10219"/>
                  <a:pt x="16697" y="10298"/>
                  <a:pt x="16577" y="10152"/>
                </a:cubicBezTo>
                <a:cubicBezTo>
                  <a:pt x="16657" y="9963"/>
                  <a:pt x="16807" y="10008"/>
                  <a:pt x="16927" y="9952"/>
                </a:cubicBezTo>
                <a:cubicBezTo>
                  <a:pt x="17226" y="9796"/>
                  <a:pt x="18077" y="9239"/>
                  <a:pt x="18366" y="9071"/>
                </a:cubicBezTo>
                <a:cubicBezTo>
                  <a:pt x="18966" y="8725"/>
                  <a:pt x="19335" y="8792"/>
                  <a:pt x="19954" y="8412"/>
                </a:cubicBezTo>
                <a:cubicBezTo>
                  <a:pt x="19744" y="8435"/>
                  <a:pt x="19813" y="8313"/>
                  <a:pt x="19613" y="8312"/>
                </a:cubicBezTo>
                <a:cubicBezTo>
                  <a:pt x="19523" y="8312"/>
                  <a:pt x="19425" y="8290"/>
                  <a:pt x="19435" y="8156"/>
                </a:cubicBezTo>
                <a:cubicBezTo>
                  <a:pt x="19435" y="8022"/>
                  <a:pt x="20542" y="7252"/>
                  <a:pt x="20392" y="7196"/>
                </a:cubicBezTo>
                <a:cubicBezTo>
                  <a:pt x="19982" y="7029"/>
                  <a:pt x="18895" y="7654"/>
                  <a:pt x="19165" y="7375"/>
                </a:cubicBezTo>
                <a:cubicBezTo>
                  <a:pt x="19564" y="6962"/>
                  <a:pt x="19625" y="6873"/>
                  <a:pt x="19924" y="6806"/>
                </a:cubicBezTo>
                <a:cubicBezTo>
                  <a:pt x="20184" y="6739"/>
                  <a:pt x="21111" y="5589"/>
                  <a:pt x="21370" y="5489"/>
                </a:cubicBezTo>
                <a:cubicBezTo>
                  <a:pt x="21600" y="5399"/>
                  <a:pt x="20742" y="5188"/>
                  <a:pt x="20203" y="5121"/>
                </a:cubicBezTo>
                <a:cubicBezTo>
                  <a:pt x="19684" y="5054"/>
                  <a:pt x="18965" y="5333"/>
                  <a:pt x="18476" y="5054"/>
                </a:cubicBezTo>
                <a:cubicBezTo>
                  <a:pt x="18845" y="4942"/>
                  <a:pt x="16717" y="4831"/>
                  <a:pt x="16028" y="4820"/>
                </a:cubicBezTo>
                <a:cubicBezTo>
                  <a:pt x="16078" y="4798"/>
                  <a:pt x="16119" y="4764"/>
                  <a:pt x="16129" y="4664"/>
                </a:cubicBezTo>
                <a:cubicBezTo>
                  <a:pt x="16139" y="4496"/>
                  <a:pt x="15928" y="4619"/>
                  <a:pt x="15888" y="4462"/>
                </a:cubicBezTo>
                <a:cubicBezTo>
                  <a:pt x="16138" y="4228"/>
                  <a:pt x="16429" y="4418"/>
                  <a:pt x="16689" y="4229"/>
                </a:cubicBezTo>
                <a:cubicBezTo>
                  <a:pt x="16828" y="4006"/>
                  <a:pt x="16537" y="3983"/>
                  <a:pt x="16607" y="3760"/>
                </a:cubicBezTo>
                <a:cubicBezTo>
                  <a:pt x="17416" y="3526"/>
                  <a:pt x="17576" y="3157"/>
                  <a:pt x="18375" y="2811"/>
                </a:cubicBezTo>
                <a:cubicBezTo>
                  <a:pt x="18425" y="2789"/>
                  <a:pt x="18464" y="2723"/>
                  <a:pt x="18424" y="2578"/>
                </a:cubicBezTo>
                <a:cubicBezTo>
                  <a:pt x="18085" y="2533"/>
                  <a:pt x="17697" y="2656"/>
                  <a:pt x="17317" y="2734"/>
                </a:cubicBezTo>
                <a:cubicBezTo>
                  <a:pt x="16728" y="2856"/>
                  <a:pt x="16738" y="2867"/>
                  <a:pt x="16219" y="2510"/>
                </a:cubicBezTo>
                <a:cubicBezTo>
                  <a:pt x="16119" y="2443"/>
                  <a:pt x="15950" y="2432"/>
                  <a:pt x="15850" y="2555"/>
                </a:cubicBezTo>
                <a:cubicBezTo>
                  <a:pt x="15650" y="2800"/>
                  <a:pt x="15499" y="2789"/>
                  <a:pt x="15320" y="2644"/>
                </a:cubicBezTo>
                <a:cubicBezTo>
                  <a:pt x="15130" y="2499"/>
                  <a:pt x="14841" y="2699"/>
                  <a:pt x="14601" y="2488"/>
                </a:cubicBezTo>
                <a:cubicBezTo>
                  <a:pt x="15070" y="2298"/>
                  <a:pt x="15490" y="2276"/>
                  <a:pt x="15989" y="2265"/>
                </a:cubicBezTo>
                <a:cubicBezTo>
                  <a:pt x="15839" y="1964"/>
                  <a:pt x="15628" y="1975"/>
                  <a:pt x="15448" y="1964"/>
                </a:cubicBezTo>
                <a:cubicBezTo>
                  <a:pt x="14739" y="1941"/>
                  <a:pt x="14032" y="1964"/>
                  <a:pt x="13333" y="1852"/>
                </a:cubicBezTo>
                <a:cubicBezTo>
                  <a:pt x="13153" y="1819"/>
                  <a:pt x="12973" y="1807"/>
                  <a:pt x="12814" y="1729"/>
                </a:cubicBezTo>
                <a:cubicBezTo>
                  <a:pt x="10946" y="870"/>
                  <a:pt x="13363" y="334"/>
                  <a:pt x="11335" y="100"/>
                </a:cubicBezTo>
                <a:cubicBezTo>
                  <a:pt x="10986" y="55"/>
                  <a:pt x="10625" y="33"/>
                  <a:pt x="10275" y="0"/>
                </a:cubicBezTo>
                <a:lnTo>
                  <a:pt x="0" y="0"/>
                </a:lnTo>
                <a:close/>
              </a:path>
            </a:pathLst>
          </a:custGeom>
          <a:ln w="12700">
            <a:miter lim="400000"/>
          </a:ln>
        </p:spPr>
      </p:pic>
      <p:sp>
        <p:nvSpPr>
          <p:cNvPr id="146" name="Content Placeholder 2"/>
          <p:cNvSpPr txBox="1"/>
          <p:nvPr>
            <p:ph type="body" idx="1"/>
          </p:nvPr>
        </p:nvSpPr>
        <p:spPr>
          <a:xfrm>
            <a:off x="3832354" y="208661"/>
            <a:ext cx="8303617" cy="6454358"/>
          </a:xfrm>
          <a:prstGeom prst="rect">
            <a:avLst/>
          </a:prstGeom>
        </p:spPr>
        <p:txBody>
          <a:bodyPr/>
          <a:lstStyle/>
          <a:p>
            <a:pPr rtl="0">
              <a:defRPr b="1" sz="3200">
                <a:solidFill>
                  <a:schemeClr val="accent2"/>
                </a:solidFill>
              </a:defRPr>
            </a:pPr>
            <a:r>
              <a:t>Treatment:</a:t>
            </a:r>
            <a:endParaRPr b="0" sz="2000">
              <a:solidFill>
                <a:srgbClr val="000000"/>
              </a:solidFill>
            </a:endParaRPr>
          </a:p>
          <a:p>
            <a:pPr rtl="0">
              <a:defRPr sz="2000"/>
            </a:pPr>
            <a:r>
              <a:t> </a:t>
            </a:r>
            <a:r>
              <a:rPr sz="2400" u="sng">
                <a:solidFill>
                  <a:schemeClr val="accent2"/>
                </a:solidFill>
              </a:rPr>
              <a:t>Alpha-adrenergic blockers </a:t>
            </a:r>
            <a:r>
              <a:rPr sz="2400"/>
              <a:t>(phenoxybenzamine) , is required to </a:t>
            </a:r>
            <a:r>
              <a:rPr sz="2400" u="sng"/>
              <a:t>control BP and prevent a hypertensive crisis</a:t>
            </a:r>
            <a:r>
              <a:rPr sz="2400"/>
              <a:t>, since high circulating catecholamine levels stimulate alpha receptors on blood vessels and cause vasoconstriction.</a:t>
            </a:r>
            <a:endParaRPr sz="2400"/>
          </a:p>
          <a:p>
            <a:pPr marL="0" indent="0" rtl="0">
              <a:buSzTx/>
              <a:buNone/>
              <a:defRPr sz="2400"/>
            </a:pPr>
          </a:p>
          <a:p>
            <a:pPr rtl="0">
              <a:defRPr sz="2400" u="sng">
                <a:solidFill>
                  <a:schemeClr val="accent2"/>
                </a:solidFill>
              </a:defRPr>
            </a:pPr>
            <a:r>
              <a:t>Beta blockers</a:t>
            </a:r>
            <a:r>
              <a:rPr u="none">
                <a:solidFill>
                  <a:srgbClr val="000000"/>
                </a:solidFill>
              </a:rPr>
              <a:t> (propranolol) , used to decrease tachycardia </a:t>
            </a:r>
            <a:endParaRPr u="none">
              <a:solidFill>
                <a:srgbClr val="000000"/>
              </a:solidFill>
            </a:endParaRPr>
          </a:p>
          <a:p>
            <a:pPr marL="0" indent="0" rtl="0">
              <a:buSzTx/>
              <a:buNone/>
              <a:defRPr sz="2400"/>
            </a:pPr>
          </a:p>
          <a:p>
            <a:pPr rtl="0">
              <a:defRPr sz="2400">
                <a:solidFill>
                  <a:schemeClr val="accent2"/>
                </a:solidFill>
              </a:defRPr>
            </a:pPr>
            <a:r>
              <a:t>Surgical</a:t>
            </a:r>
            <a:r>
              <a:rPr>
                <a:solidFill>
                  <a:srgbClr val="000000"/>
                </a:solidFill>
              </a:rPr>
              <a:t> tumor resection (laparoscopic adrenalectomy can be preformed) </a:t>
            </a:r>
            <a:endParaRPr>
              <a:solidFill>
                <a:srgbClr val="000000"/>
              </a:solidFill>
            </a:endParaRPr>
          </a:p>
          <a:p>
            <a:pPr marL="0" indent="0" rtl="0">
              <a:buSzTx/>
              <a:buNone/>
              <a:defRPr sz="2400"/>
            </a:pPr>
          </a:p>
          <a:p>
            <a:pPr marL="0" indent="0" rtl="0">
              <a:buSzTx/>
              <a:buNone/>
              <a:defRPr sz="2400">
                <a:solidFill>
                  <a:srgbClr val="C55A11"/>
                </a:solidFill>
              </a:defRPr>
            </a:pPr>
            <a:r>
              <a:t>Beta-blockers should never be used before alpha-blocker in patients with pheochromocytoma or paraganglioma because this can result in unopposed alpha-adrenergic stimulation, which can cause severe vasoconstriction and hypertensive crisis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ectangle 7"/>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49" name="Rectangle 9"/>
          <p:cNvSpPr/>
          <p:nvPr/>
        </p:nvSpPr>
        <p:spPr>
          <a:xfrm>
            <a:off x="-1" y="0"/>
            <a:ext cx="12191697" cy="6858000"/>
          </a:xfrm>
          <a:prstGeom prst="rect">
            <a:avLst/>
          </a:prstGeom>
          <a:gradFill>
            <a:gsLst>
              <a:gs pos="16000">
                <a:schemeClr val="accent6">
                  <a:alpha val="20000"/>
                </a:schemeClr>
              </a:gs>
              <a:gs pos="85000">
                <a:schemeClr val="accent1">
                  <a:alpha val="40000"/>
                </a:schemeClr>
              </a:gs>
            </a:gsLst>
            <a:lin ang="12000000"/>
          </a:gradFill>
          <a:ln w="12700">
            <a:miter lim="400000"/>
          </a:ln>
        </p:spPr>
        <p:txBody>
          <a:bodyPr lIns="45719" rIns="45719" anchor="ctr"/>
          <a:lstStyle/>
          <a:p>
            <a:pPr algn="ctr">
              <a:defRPr>
                <a:solidFill>
                  <a:srgbClr val="FFFFFF"/>
                </a:solidFill>
              </a:defRPr>
            </a:pPr>
          </a:p>
        </p:txBody>
      </p:sp>
      <p:grpSp>
        <p:nvGrpSpPr>
          <p:cNvPr id="154" name="Group 11"/>
          <p:cNvGrpSpPr/>
          <p:nvPr/>
        </p:nvGrpSpPr>
        <p:grpSpPr>
          <a:xfrm>
            <a:off x="-18231" y="-8168"/>
            <a:ext cx="4834072" cy="2488152"/>
            <a:chOff x="0" y="0"/>
            <a:chExt cx="4834070" cy="2488150"/>
          </a:xfrm>
        </p:grpSpPr>
        <p:sp>
          <p:nvSpPr>
            <p:cNvPr id="150" name="Freeform: Shape 12"/>
            <p:cNvSpPr/>
            <p:nvPr/>
          </p:nvSpPr>
          <p:spPr>
            <a:xfrm flipH="1">
              <a:off x="0" y="0"/>
              <a:ext cx="4834071" cy="2488151"/>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0" y="0"/>
                  </a:moveTo>
                  <a:lnTo>
                    <a:pt x="149" y="0"/>
                  </a:lnTo>
                  <a:lnTo>
                    <a:pt x="183" y="1016"/>
                  </a:lnTo>
                  <a:cubicBezTo>
                    <a:pt x="204" y="1363"/>
                    <a:pt x="236" y="1708"/>
                    <a:pt x="280" y="2050"/>
                  </a:cubicBezTo>
                  <a:cubicBezTo>
                    <a:pt x="371" y="2732"/>
                    <a:pt x="503" y="3399"/>
                    <a:pt x="681" y="4038"/>
                  </a:cubicBezTo>
                  <a:cubicBezTo>
                    <a:pt x="723" y="4199"/>
                    <a:pt x="772" y="4356"/>
                    <a:pt x="819" y="4513"/>
                  </a:cubicBezTo>
                  <a:cubicBezTo>
                    <a:pt x="870" y="4669"/>
                    <a:pt x="918" y="4825"/>
                    <a:pt x="972" y="4978"/>
                  </a:cubicBezTo>
                  <a:cubicBezTo>
                    <a:pt x="1077" y="5285"/>
                    <a:pt x="1193" y="5584"/>
                    <a:pt x="1313" y="5878"/>
                  </a:cubicBezTo>
                  <a:cubicBezTo>
                    <a:pt x="1432" y="6174"/>
                    <a:pt x="1560" y="6461"/>
                    <a:pt x="1689" y="6748"/>
                  </a:cubicBezTo>
                  <a:cubicBezTo>
                    <a:pt x="1820" y="7033"/>
                    <a:pt x="1956" y="7314"/>
                    <a:pt x="2092" y="7594"/>
                  </a:cubicBezTo>
                  <a:cubicBezTo>
                    <a:pt x="2365" y="8154"/>
                    <a:pt x="2650" y="8704"/>
                    <a:pt x="2930" y="9266"/>
                  </a:cubicBezTo>
                  <a:cubicBezTo>
                    <a:pt x="3071" y="9546"/>
                    <a:pt x="3211" y="9828"/>
                    <a:pt x="3350" y="10113"/>
                  </a:cubicBezTo>
                  <a:cubicBezTo>
                    <a:pt x="3487" y="10396"/>
                    <a:pt x="3624" y="10697"/>
                    <a:pt x="3757" y="10972"/>
                  </a:cubicBezTo>
                  <a:cubicBezTo>
                    <a:pt x="3890" y="11253"/>
                    <a:pt x="4028" y="11526"/>
                    <a:pt x="4165" y="11801"/>
                  </a:cubicBezTo>
                  <a:cubicBezTo>
                    <a:pt x="4306" y="12071"/>
                    <a:pt x="4446" y="12341"/>
                    <a:pt x="4591" y="12602"/>
                  </a:cubicBezTo>
                  <a:cubicBezTo>
                    <a:pt x="4881" y="13126"/>
                    <a:pt x="5182" y="13632"/>
                    <a:pt x="5495" y="14111"/>
                  </a:cubicBezTo>
                  <a:cubicBezTo>
                    <a:pt x="6123" y="15069"/>
                    <a:pt x="6800" y="15924"/>
                    <a:pt x="7525" y="16632"/>
                  </a:cubicBezTo>
                  <a:cubicBezTo>
                    <a:pt x="7888" y="16984"/>
                    <a:pt x="8260" y="17307"/>
                    <a:pt x="8647" y="17580"/>
                  </a:cubicBezTo>
                  <a:cubicBezTo>
                    <a:pt x="9031" y="17860"/>
                    <a:pt x="9427" y="18096"/>
                    <a:pt x="9831" y="18296"/>
                  </a:cubicBezTo>
                  <a:cubicBezTo>
                    <a:pt x="10235" y="18496"/>
                    <a:pt x="10646" y="18659"/>
                    <a:pt x="11064" y="18790"/>
                  </a:cubicBezTo>
                  <a:cubicBezTo>
                    <a:pt x="11482" y="18919"/>
                    <a:pt x="11908" y="19008"/>
                    <a:pt x="12336" y="19067"/>
                  </a:cubicBezTo>
                  <a:cubicBezTo>
                    <a:pt x="12764" y="19127"/>
                    <a:pt x="13197" y="19153"/>
                    <a:pt x="13631" y="19154"/>
                  </a:cubicBezTo>
                  <a:cubicBezTo>
                    <a:pt x="13739" y="19154"/>
                    <a:pt x="13849" y="19157"/>
                    <a:pt x="13952" y="19150"/>
                  </a:cubicBezTo>
                  <a:lnTo>
                    <a:pt x="14110" y="19144"/>
                  </a:lnTo>
                  <a:lnTo>
                    <a:pt x="14267" y="19132"/>
                  </a:lnTo>
                  <a:cubicBezTo>
                    <a:pt x="14477" y="19117"/>
                    <a:pt x="14685" y="19085"/>
                    <a:pt x="14892" y="19047"/>
                  </a:cubicBezTo>
                  <a:cubicBezTo>
                    <a:pt x="15720" y="18890"/>
                    <a:pt x="16527" y="18546"/>
                    <a:pt x="17301" y="18040"/>
                  </a:cubicBezTo>
                  <a:cubicBezTo>
                    <a:pt x="17690" y="17790"/>
                    <a:pt x="18069" y="17492"/>
                    <a:pt x="18442" y="17167"/>
                  </a:cubicBezTo>
                  <a:cubicBezTo>
                    <a:pt x="18815" y="16843"/>
                    <a:pt x="19182" y="16484"/>
                    <a:pt x="19543" y="16104"/>
                  </a:cubicBezTo>
                  <a:cubicBezTo>
                    <a:pt x="19904" y="15723"/>
                    <a:pt x="20259" y="15318"/>
                    <a:pt x="20613" y="14901"/>
                  </a:cubicBezTo>
                  <a:cubicBezTo>
                    <a:pt x="20790" y="14692"/>
                    <a:pt x="20966" y="14478"/>
                    <a:pt x="21141" y="14264"/>
                  </a:cubicBezTo>
                  <a:lnTo>
                    <a:pt x="21600" y="13696"/>
                  </a:lnTo>
                  <a:lnTo>
                    <a:pt x="21600" y="16703"/>
                  </a:lnTo>
                  <a:lnTo>
                    <a:pt x="21559" y="16756"/>
                  </a:lnTo>
                  <a:cubicBezTo>
                    <a:pt x="21196" y="17210"/>
                    <a:pt x="20824" y="17656"/>
                    <a:pt x="20437" y="18081"/>
                  </a:cubicBezTo>
                  <a:cubicBezTo>
                    <a:pt x="20050" y="18506"/>
                    <a:pt x="19652" y="18918"/>
                    <a:pt x="19234" y="19293"/>
                  </a:cubicBezTo>
                  <a:cubicBezTo>
                    <a:pt x="18816" y="19668"/>
                    <a:pt x="18383" y="20016"/>
                    <a:pt x="17932" y="20316"/>
                  </a:cubicBezTo>
                  <a:cubicBezTo>
                    <a:pt x="17033" y="20923"/>
                    <a:pt x="16062" y="21329"/>
                    <a:pt x="15079" y="21499"/>
                  </a:cubicBezTo>
                  <a:cubicBezTo>
                    <a:pt x="14834" y="21539"/>
                    <a:pt x="14588" y="21572"/>
                    <a:pt x="14342" y="21585"/>
                  </a:cubicBezTo>
                  <a:lnTo>
                    <a:pt x="14157" y="21595"/>
                  </a:lnTo>
                  <a:lnTo>
                    <a:pt x="13973" y="21597"/>
                  </a:lnTo>
                  <a:cubicBezTo>
                    <a:pt x="13849" y="21600"/>
                    <a:pt x="13731" y="21594"/>
                    <a:pt x="13612" y="21590"/>
                  </a:cubicBezTo>
                  <a:cubicBezTo>
                    <a:pt x="13374" y="21585"/>
                    <a:pt x="13134" y="21563"/>
                    <a:pt x="12895" y="21544"/>
                  </a:cubicBezTo>
                  <a:cubicBezTo>
                    <a:pt x="12656" y="21513"/>
                    <a:pt x="12417" y="21485"/>
                    <a:pt x="12178" y="21438"/>
                  </a:cubicBezTo>
                  <a:cubicBezTo>
                    <a:pt x="11700" y="21349"/>
                    <a:pt x="11223" y="21228"/>
                    <a:pt x="10750" y="21059"/>
                  </a:cubicBezTo>
                  <a:cubicBezTo>
                    <a:pt x="10277" y="20890"/>
                    <a:pt x="9809" y="20672"/>
                    <a:pt x="9353" y="20406"/>
                  </a:cubicBezTo>
                  <a:cubicBezTo>
                    <a:pt x="8897" y="20139"/>
                    <a:pt x="8453" y="19821"/>
                    <a:pt x="8026" y="19459"/>
                  </a:cubicBezTo>
                  <a:cubicBezTo>
                    <a:pt x="7600" y="19093"/>
                    <a:pt x="7191" y="18683"/>
                    <a:pt x="6808" y="18227"/>
                  </a:cubicBezTo>
                  <a:cubicBezTo>
                    <a:pt x="6037" y="17321"/>
                    <a:pt x="5361" y="16259"/>
                    <a:pt x="4769" y="15123"/>
                  </a:cubicBezTo>
                  <a:cubicBezTo>
                    <a:pt x="4474" y="14552"/>
                    <a:pt x="4200" y="13963"/>
                    <a:pt x="3940" y="13363"/>
                  </a:cubicBezTo>
                  <a:cubicBezTo>
                    <a:pt x="3680" y="12763"/>
                    <a:pt x="3437" y="12150"/>
                    <a:pt x="3207" y="11528"/>
                  </a:cubicBezTo>
                  <a:cubicBezTo>
                    <a:pt x="3090" y="11213"/>
                    <a:pt x="2983" y="10919"/>
                    <a:pt x="2866" y="10617"/>
                  </a:cubicBezTo>
                  <a:cubicBezTo>
                    <a:pt x="2750" y="10318"/>
                    <a:pt x="2632" y="10019"/>
                    <a:pt x="2511" y="9722"/>
                  </a:cubicBezTo>
                  <a:lnTo>
                    <a:pt x="1770" y="7939"/>
                  </a:lnTo>
                  <a:cubicBezTo>
                    <a:pt x="1647" y="7639"/>
                    <a:pt x="1525" y="7338"/>
                    <a:pt x="1407" y="7032"/>
                  </a:cubicBezTo>
                  <a:cubicBezTo>
                    <a:pt x="1289" y="6727"/>
                    <a:pt x="1171" y="6421"/>
                    <a:pt x="1062" y="6105"/>
                  </a:cubicBezTo>
                  <a:cubicBezTo>
                    <a:pt x="843" y="5478"/>
                    <a:pt x="641" y="4832"/>
                    <a:pt x="481" y="4161"/>
                  </a:cubicBezTo>
                  <a:cubicBezTo>
                    <a:pt x="317" y="3493"/>
                    <a:pt x="196" y="2800"/>
                    <a:pt x="114" y="2097"/>
                  </a:cubicBezTo>
                  <a:cubicBezTo>
                    <a:pt x="75" y="1746"/>
                    <a:pt x="46" y="1392"/>
                    <a:pt x="27" y="1037"/>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1" name="Freeform: Shape 13"/>
            <p:cNvSpPr/>
            <p:nvPr/>
          </p:nvSpPr>
          <p:spPr>
            <a:xfrm flipH="1">
              <a:off x="0" y="0"/>
              <a:ext cx="4789178" cy="2280681"/>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0"/>
                  </a:moveTo>
                  <a:lnTo>
                    <a:pt x="824" y="0"/>
                  </a:lnTo>
                  <a:lnTo>
                    <a:pt x="846" y="647"/>
                  </a:lnTo>
                  <a:cubicBezTo>
                    <a:pt x="869" y="984"/>
                    <a:pt x="903" y="1317"/>
                    <a:pt x="950" y="1644"/>
                  </a:cubicBezTo>
                  <a:cubicBezTo>
                    <a:pt x="1043" y="2300"/>
                    <a:pt x="1189" y="2926"/>
                    <a:pt x="1362" y="3530"/>
                  </a:cubicBezTo>
                  <a:cubicBezTo>
                    <a:pt x="1450" y="3831"/>
                    <a:pt x="1547" y="4126"/>
                    <a:pt x="1650" y="4418"/>
                  </a:cubicBezTo>
                  <a:cubicBezTo>
                    <a:pt x="1754" y="4708"/>
                    <a:pt x="1865" y="4994"/>
                    <a:pt x="1980" y="5277"/>
                  </a:cubicBezTo>
                  <a:cubicBezTo>
                    <a:pt x="2214" y="5841"/>
                    <a:pt x="2474" y="6388"/>
                    <a:pt x="2743" y="6938"/>
                  </a:cubicBezTo>
                  <a:cubicBezTo>
                    <a:pt x="3012" y="7488"/>
                    <a:pt x="3293" y="8039"/>
                    <a:pt x="3569" y="8611"/>
                  </a:cubicBezTo>
                  <a:cubicBezTo>
                    <a:pt x="3707" y="8896"/>
                    <a:pt x="3844" y="9188"/>
                    <a:pt x="3980" y="9485"/>
                  </a:cubicBezTo>
                  <a:lnTo>
                    <a:pt x="4177" y="9913"/>
                  </a:lnTo>
                  <a:cubicBezTo>
                    <a:pt x="4242" y="10050"/>
                    <a:pt x="4303" y="10190"/>
                    <a:pt x="4370" y="10324"/>
                  </a:cubicBezTo>
                  <a:cubicBezTo>
                    <a:pt x="4891" y="11410"/>
                    <a:pt x="5456" y="12409"/>
                    <a:pt x="6031" y="13357"/>
                  </a:cubicBezTo>
                  <a:cubicBezTo>
                    <a:pt x="6319" y="13828"/>
                    <a:pt x="6613" y="14284"/>
                    <a:pt x="6914" y="14721"/>
                  </a:cubicBezTo>
                  <a:cubicBezTo>
                    <a:pt x="7214" y="15158"/>
                    <a:pt x="7521" y="15581"/>
                    <a:pt x="7838" y="15979"/>
                  </a:cubicBezTo>
                  <a:cubicBezTo>
                    <a:pt x="8471" y="16776"/>
                    <a:pt x="9154" y="17489"/>
                    <a:pt x="9904" y="17969"/>
                  </a:cubicBezTo>
                  <a:cubicBezTo>
                    <a:pt x="10278" y="18209"/>
                    <a:pt x="10665" y="18393"/>
                    <a:pt x="11059" y="18531"/>
                  </a:cubicBezTo>
                  <a:cubicBezTo>
                    <a:pt x="11158" y="18564"/>
                    <a:pt x="11256" y="18602"/>
                    <a:pt x="11356" y="18630"/>
                  </a:cubicBezTo>
                  <a:lnTo>
                    <a:pt x="11654" y="18713"/>
                  </a:lnTo>
                  <a:cubicBezTo>
                    <a:pt x="11855" y="18758"/>
                    <a:pt x="12055" y="18805"/>
                    <a:pt x="12257" y="18832"/>
                  </a:cubicBezTo>
                  <a:cubicBezTo>
                    <a:pt x="12358" y="18848"/>
                    <a:pt x="12459" y="18863"/>
                    <a:pt x="12560" y="18871"/>
                  </a:cubicBezTo>
                  <a:cubicBezTo>
                    <a:pt x="12662" y="18879"/>
                    <a:pt x="12763" y="18893"/>
                    <a:pt x="12865" y="18898"/>
                  </a:cubicBezTo>
                  <a:lnTo>
                    <a:pt x="13170" y="18910"/>
                  </a:lnTo>
                  <a:cubicBezTo>
                    <a:pt x="13271" y="18914"/>
                    <a:pt x="13374" y="18908"/>
                    <a:pt x="13476" y="18907"/>
                  </a:cubicBezTo>
                  <a:lnTo>
                    <a:pt x="13629" y="18905"/>
                  </a:lnTo>
                  <a:cubicBezTo>
                    <a:pt x="13678" y="18902"/>
                    <a:pt x="13727" y="18897"/>
                    <a:pt x="13776" y="18894"/>
                  </a:cubicBezTo>
                  <a:cubicBezTo>
                    <a:pt x="13825" y="18889"/>
                    <a:pt x="13875" y="18887"/>
                    <a:pt x="13923" y="18881"/>
                  </a:cubicBezTo>
                  <a:lnTo>
                    <a:pt x="14070" y="18861"/>
                  </a:lnTo>
                  <a:cubicBezTo>
                    <a:pt x="14265" y="18835"/>
                    <a:pt x="14459" y="18791"/>
                    <a:pt x="14651" y="18741"/>
                  </a:cubicBezTo>
                  <a:cubicBezTo>
                    <a:pt x="15421" y="18528"/>
                    <a:pt x="16161" y="18111"/>
                    <a:pt x="16865" y="17526"/>
                  </a:cubicBezTo>
                  <a:cubicBezTo>
                    <a:pt x="17573" y="16948"/>
                    <a:pt x="18246" y="16207"/>
                    <a:pt x="18911" y="15396"/>
                  </a:cubicBezTo>
                  <a:cubicBezTo>
                    <a:pt x="19077" y="15194"/>
                    <a:pt x="19242" y="14982"/>
                    <a:pt x="19407" y="14770"/>
                  </a:cubicBezTo>
                  <a:cubicBezTo>
                    <a:pt x="19573" y="14558"/>
                    <a:pt x="19738" y="14342"/>
                    <a:pt x="19903" y="14123"/>
                  </a:cubicBezTo>
                  <a:lnTo>
                    <a:pt x="20907" y="12780"/>
                  </a:lnTo>
                  <a:lnTo>
                    <a:pt x="21600" y="11891"/>
                  </a:lnTo>
                  <a:lnTo>
                    <a:pt x="21600" y="16358"/>
                  </a:lnTo>
                  <a:lnTo>
                    <a:pt x="21163" y="16899"/>
                  </a:lnTo>
                  <a:cubicBezTo>
                    <a:pt x="20985" y="17116"/>
                    <a:pt x="20804" y="17333"/>
                    <a:pt x="20620" y="17547"/>
                  </a:cubicBezTo>
                  <a:cubicBezTo>
                    <a:pt x="20436" y="17759"/>
                    <a:pt x="20250" y="17970"/>
                    <a:pt x="20060" y="18176"/>
                  </a:cubicBezTo>
                  <a:cubicBezTo>
                    <a:pt x="19681" y="18590"/>
                    <a:pt x="19291" y="18991"/>
                    <a:pt x="18884" y="19358"/>
                  </a:cubicBezTo>
                  <a:cubicBezTo>
                    <a:pt x="18477" y="19726"/>
                    <a:pt x="18057" y="20068"/>
                    <a:pt x="17619" y="20362"/>
                  </a:cubicBezTo>
                  <a:cubicBezTo>
                    <a:pt x="16747" y="20958"/>
                    <a:pt x="15811" y="21360"/>
                    <a:pt x="14866" y="21518"/>
                  </a:cubicBezTo>
                  <a:cubicBezTo>
                    <a:pt x="14630" y="21556"/>
                    <a:pt x="14393" y="21584"/>
                    <a:pt x="14157" y="21592"/>
                  </a:cubicBezTo>
                  <a:lnTo>
                    <a:pt x="13980" y="21599"/>
                  </a:lnTo>
                  <a:cubicBezTo>
                    <a:pt x="13921" y="21600"/>
                    <a:pt x="13862" y="21597"/>
                    <a:pt x="13803" y="21597"/>
                  </a:cubicBezTo>
                  <a:lnTo>
                    <a:pt x="13627" y="21594"/>
                  </a:lnTo>
                  <a:lnTo>
                    <a:pt x="13456" y="21583"/>
                  </a:lnTo>
                  <a:cubicBezTo>
                    <a:pt x="13000" y="21559"/>
                    <a:pt x="12543" y="21498"/>
                    <a:pt x="12089" y="21401"/>
                  </a:cubicBezTo>
                  <a:cubicBezTo>
                    <a:pt x="11633" y="21309"/>
                    <a:pt x="11179" y="21176"/>
                    <a:pt x="10730" y="21000"/>
                  </a:cubicBezTo>
                  <a:cubicBezTo>
                    <a:pt x="10281" y="20822"/>
                    <a:pt x="9836" y="20611"/>
                    <a:pt x="9395" y="20371"/>
                  </a:cubicBezTo>
                  <a:cubicBezTo>
                    <a:pt x="8515" y="19887"/>
                    <a:pt x="7645" y="19285"/>
                    <a:pt x="6840" y="18482"/>
                  </a:cubicBezTo>
                  <a:cubicBezTo>
                    <a:pt x="6034" y="17680"/>
                    <a:pt x="5315" y="16664"/>
                    <a:pt x="4687" y="15539"/>
                  </a:cubicBezTo>
                  <a:cubicBezTo>
                    <a:pt x="4371" y="14978"/>
                    <a:pt x="4084" y="14380"/>
                    <a:pt x="3814" y="13769"/>
                  </a:cubicBezTo>
                  <a:cubicBezTo>
                    <a:pt x="3545" y="13154"/>
                    <a:pt x="3290" y="12531"/>
                    <a:pt x="3051" y="11894"/>
                  </a:cubicBezTo>
                  <a:cubicBezTo>
                    <a:pt x="2990" y="11736"/>
                    <a:pt x="2932" y="11576"/>
                    <a:pt x="2873" y="11416"/>
                  </a:cubicBezTo>
                  <a:lnTo>
                    <a:pt x="2703" y="10953"/>
                  </a:lnTo>
                  <a:cubicBezTo>
                    <a:pt x="2594" y="10654"/>
                    <a:pt x="2481" y="10357"/>
                    <a:pt x="2367" y="10055"/>
                  </a:cubicBezTo>
                  <a:lnTo>
                    <a:pt x="1671" y="8221"/>
                  </a:lnTo>
                  <a:cubicBezTo>
                    <a:pt x="1438" y="7596"/>
                    <a:pt x="1208" y="6952"/>
                    <a:pt x="992" y="6281"/>
                  </a:cubicBezTo>
                  <a:cubicBezTo>
                    <a:pt x="885" y="5946"/>
                    <a:pt x="781" y="5604"/>
                    <a:pt x="686" y="5253"/>
                  </a:cubicBezTo>
                  <a:cubicBezTo>
                    <a:pt x="592" y="4902"/>
                    <a:pt x="504" y="4544"/>
                    <a:pt x="426" y="4178"/>
                  </a:cubicBezTo>
                  <a:cubicBezTo>
                    <a:pt x="350" y="3811"/>
                    <a:pt x="282" y="3439"/>
                    <a:pt x="227" y="3062"/>
                  </a:cubicBezTo>
                  <a:cubicBezTo>
                    <a:pt x="201" y="2873"/>
                    <a:pt x="174" y="2683"/>
                    <a:pt x="152" y="2493"/>
                  </a:cubicBezTo>
                  <a:lnTo>
                    <a:pt x="120" y="2207"/>
                  </a:lnTo>
                  <a:lnTo>
                    <a:pt x="93" y="1921"/>
                  </a:lnTo>
                  <a:cubicBezTo>
                    <a:pt x="57" y="1539"/>
                    <a:pt x="32" y="1156"/>
                    <a:pt x="16" y="774"/>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2" name="Freeform: Shape 14"/>
            <p:cNvSpPr/>
            <p:nvPr/>
          </p:nvSpPr>
          <p:spPr>
            <a:xfrm flipH="1">
              <a:off x="0" y="0"/>
              <a:ext cx="4784869" cy="22401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515" y="0"/>
                  </a:lnTo>
                  <a:lnTo>
                    <a:pt x="2535" y="630"/>
                  </a:lnTo>
                  <a:cubicBezTo>
                    <a:pt x="2664" y="2657"/>
                    <a:pt x="3248" y="4106"/>
                    <a:pt x="4320" y="6604"/>
                  </a:cubicBezTo>
                  <a:cubicBezTo>
                    <a:pt x="4615" y="7293"/>
                    <a:pt x="4921" y="8006"/>
                    <a:pt x="5233" y="8789"/>
                  </a:cubicBezTo>
                  <a:cubicBezTo>
                    <a:pt x="7621" y="14775"/>
                    <a:pt x="10185" y="17329"/>
                    <a:pt x="13804" y="17329"/>
                  </a:cubicBezTo>
                  <a:cubicBezTo>
                    <a:pt x="16180" y="17329"/>
                    <a:pt x="17923" y="15248"/>
                    <a:pt x="20311" y="12075"/>
                  </a:cubicBezTo>
                  <a:cubicBezTo>
                    <a:pt x="20577" y="11721"/>
                    <a:pt x="20844" y="11370"/>
                    <a:pt x="21102" y="11032"/>
                  </a:cubicBezTo>
                  <a:lnTo>
                    <a:pt x="21600" y="10374"/>
                  </a:lnTo>
                  <a:lnTo>
                    <a:pt x="21600" y="15778"/>
                  </a:lnTo>
                  <a:lnTo>
                    <a:pt x="20953" y="16627"/>
                  </a:lnTo>
                  <a:cubicBezTo>
                    <a:pt x="18844" y="19343"/>
                    <a:pt x="16699" y="21600"/>
                    <a:pt x="13804" y="21600"/>
                  </a:cubicBezTo>
                  <a:cubicBezTo>
                    <a:pt x="8896" y="21600"/>
                    <a:pt x="5709" y="17592"/>
                    <a:pt x="3154" y="11187"/>
                  </a:cubicBezTo>
                  <a:cubicBezTo>
                    <a:pt x="1716" y="7584"/>
                    <a:pt x="197" y="5042"/>
                    <a:pt x="13" y="629"/>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3" name="Freeform: Shape 15"/>
            <p:cNvSpPr/>
            <p:nvPr/>
          </p:nvSpPr>
          <p:spPr>
            <a:xfrm flipH="1">
              <a:off x="0" y="0"/>
              <a:ext cx="4784869" cy="22401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017" y="0"/>
                  </a:lnTo>
                  <a:lnTo>
                    <a:pt x="3034" y="537"/>
                  </a:lnTo>
                  <a:cubicBezTo>
                    <a:pt x="3151" y="2356"/>
                    <a:pt x="3684" y="3673"/>
                    <a:pt x="4725" y="6101"/>
                  </a:cubicBezTo>
                  <a:cubicBezTo>
                    <a:pt x="5023" y="6796"/>
                    <a:pt x="5331" y="7514"/>
                    <a:pt x="5649" y="8310"/>
                  </a:cubicBezTo>
                  <a:cubicBezTo>
                    <a:pt x="6772" y="11124"/>
                    <a:pt x="7924" y="13125"/>
                    <a:pt x="9172" y="14426"/>
                  </a:cubicBezTo>
                  <a:cubicBezTo>
                    <a:pt x="10495" y="15805"/>
                    <a:pt x="12010" y="16474"/>
                    <a:pt x="13804" y="16474"/>
                  </a:cubicBezTo>
                  <a:cubicBezTo>
                    <a:pt x="14822" y="16474"/>
                    <a:pt x="15768" y="16060"/>
                    <a:pt x="16783" y="15170"/>
                  </a:cubicBezTo>
                  <a:cubicBezTo>
                    <a:pt x="17825" y="14256"/>
                    <a:pt x="18857" y="12923"/>
                    <a:pt x="20001" y="11403"/>
                  </a:cubicBezTo>
                  <a:cubicBezTo>
                    <a:pt x="20269" y="11046"/>
                    <a:pt x="20536" y="10695"/>
                    <a:pt x="20795" y="10356"/>
                  </a:cubicBezTo>
                  <a:lnTo>
                    <a:pt x="21600" y="9291"/>
                  </a:lnTo>
                  <a:lnTo>
                    <a:pt x="21600" y="15778"/>
                  </a:lnTo>
                  <a:lnTo>
                    <a:pt x="20953" y="16627"/>
                  </a:lnTo>
                  <a:cubicBezTo>
                    <a:pt x="18844" y="19343"/>
                    <a:pt x="16699" y="21600"/>
                    <a:pt x="13804" y="21600"/>
                  </a:cubicBezTo>
                  <a:cubicBezTo>
                    <a:pt x="8896" y="21600"/>
                    <a:pt x="5709" y="17592"/>
                    <a:pt x="3154" y="11187"/>
                  </a:cubicBezTo>
                  <a:cubicBezTo>
                    <a:pt x="1716" y="7584"/>
                    <a:pt x="197" y="5042"/>
                    <a:pt x="13" y="629"/>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55" name="Content Placeholder 2"/>
          <p:cNvSpPr txBox="1"/>
          <p:nvPr>
            <p:ph type="body" idx="1"/>
          </p:nvPr>
        </p:nvSpPr>
        <p:spPr>
          <a:xfrm>
            <a:off x="323475" y="463922"/>
            <a:ext cx="11229862" cy="5930156"/>
          </a:xfrm>
          <a:prstGeom prst="rect">
            <a:avLst/>
          </a:prstGeom>
        </p:spPr>
        <p:txBody>
          <a:bodyPr/>
          <a:lstStyle/>
          <a:p>
            <a:pPr marL="0" indent="0" defTabSz="813816" rtl="0">
              <a:spcBef>
                <a:spcPts val="800"/>
              </a:spcBef>
              <a:buSzTx/>
              <a:buNone/>
              <a:defRPr b="1" sz="2848" u="sng">
                <a:solidFill>
                  <a:srgbClr val="44546A"/>
                </a:solidFill>
              </a:defRPr>
            </a:pPr>
            <a:r>
              <a:t>4)Cushing disease :</a:t>
            </a:r>
          </a:p>
          <a:p>
            <a:pPr marL="0" indent="0" defTabSz="813816" rtl="0">
              <a:spcBef>
                <a:spcPts val="800"/>
              </a:spcBef>
              <a:buSzTx/>
              <a:buNone/>
              <a:defRPr b="1" sz="1779" u="sng">
                <a:solidFill>
                  <a:srgbClr val="44546A"/>
                </a:solidFill>
              </a:defRPr>
            </a:pPr>
          </a:p>
          <a:p>
            <a:pPr marL="203454" indent="-203454" defTabSz="813816" rtl="0">
              <a:spcBef>
                <a:spcPts val="800"/>
              </a:spcBef>
              <a:defRPr sz="2136">
                <a:solidFill>
                  <a:srgbClr val="44546A"/>
                </a:solidFill>
              </a:defRPr>
            </a:pPr>
            <a:r>
              <a:t>It is most often due to ACTH secreting pituitary adenoma leading to excess secretion of cortisol from the adrenal glands </a:t>
            </a:r>
          </a:p>
          <a:p>
            <a:pPr marL="203454" indent="-203454" defTabSz="813816" rtl="0">
              <a:spcBef>
                <a:spcPts val="800"/>
              </a:spcBef>
              <a:defRPr sz="2136">
                <a:solidFill>
                  <a:srgbClr val="44546A"/>
                </a:solidFill>
              </a:defRPr>
            </a:pPr>
            <a:r>
              <a:t>Clinical features : </a:t>
            </a:r>
          </a:p>
          <a:p>
            <a:pPr marL="0" indent="0" defTabSz="813816" rtl="0">
              <a:spcBef>
                <a:spcPts val="800"/>
              </a:spcBef>
              <a:buSzTx/>
              <a:buNone/>
              <a:defRPr sz="2136">
                <a:solidFill>
                  <a:srgbClr val="44546A"/>
                </a:solidFill>
              </a:defRPr>
            </a:pPr>
            <a:r>
              <a:t>Hypertension ,truncal obesity , buffalo hump, menstrual abnormalities, striae and impaired healing, etc.</a:t>
            </a:r>
          </a:p>
          <a:p>
            <a:pPr marL="0" indent="0" defTabSz="813816" rtl="0">
              <a:spcBef>
                <a:spcPts val="800"/>
              </a:spcBef>
              <a:buSzTx/>
              <a:buNone/>
              <a:defRPr b="1" sz="1779">
                <a:solidFill>
                  <a:srgbClr val="44546A"/>
                </a:solidFill>
              </a:defRPr>
            </a:pPr>
          </a:p>
          <a:p>
            <a:pPr marL="0" indent="0" defTabSz="813816" rtl="0">
              <a:spcBef>
                <a:spcPts val="800"/>
              </a:spcBef>
              <a:buSzTx/>
              <a:buNone/>
              <a:defRPr sz="1779">
                <a:solidFill>
                  <a:srgbClr val="44546A"/>
                </a:solidFill>
              </a:defRPr>
            </a:pPr>
            <a:r>
              <a:rPr b="1"/>
              <a:t>•</a:t>
            </a:r>
            <a:r>
              <a:rPr b="1" sz="2492"/>
              <a:t>Diagnostic Tests: </a:t>
            </a:r>
            <a:endParaRPr b="1" sz="2492"/>
          </a:p>
          <a:p>
            <a:pPr marL="0" indent="0" defTabSz="813816" rtl="0">
              <a:spcBef>
                <a:spcPts val="800"/>
              </a:spcBef>
              <a:buSzTx/>
              <a:buNone/>
              <a:defRPr sz="1779">
                <a:solidFill>
                  <a:srgbClr val="44546A"/>
                </a:solidFill>
              </a:defRPr>
            </a:pPr>
            <a:r>
              <a:t>1. Two of three following tests need to be positive in order to give the diagnosis :</a:t>
            </a:r>
          </a:p>
          <a:p>
            <a:pPr marL="0" indent="0" defTabSz="813816" rtl="0">
              <a:spcBef>
                <a:spcPts val="800"/>
              </a:spcBef>
              <a:buSzTx/>
              <a:buNone/>
              <a:defRPr sz="2136">
                <a:solidFill>
                  <a:srgbClr val="44546A"/>
                </a:solidFill>
              </a:defRPr>
            </a:pPr>
            <a:r>
              <a:t>   A.  </a:t>
            </a:r>
            <a:r>
              <a:rPr b="1"/>
              <a:t>1 mg overnight dexamethasone suppression test</a:t>
            </a:r>
            <a:r>
              <a:t>. 1 mg of dexamethasone at night should normally suppress the morning cortisol level. If this </a:t>
            </a:r>
            <a:r>
              <a:rPr u="sng"/>
              <a:t>suppression</a:t>
            </a:r>
            <a:r>
              <a:t> occurs (serum cortisol &lt;5)  , cushing can be </a:t>
            </a:r>
            <a:r>
              <a:rPr u="sng"/>
              <a:t>exclude</a:t>
            </a:r>
            <a:r>
              <a:t>. </a:t>
            </a:r>
          </a:p>
          <a:p>
            <a:pPr marL="0" indent="0" defTabSz="813816" rtl="0">
              <a:spcBef>
                <a:spcPts val="800"/>
              </a:spcBef>
              <a:buSzTx/>
              <a:buNone/>
              <a:defRPr sz="2136">
                <a:solidFill>
                  <a:srgbClr val="44546A"/>
                </a:solidFill>
              </a:defRPr>
            </a:pPr>
            <a:r>
              <a:t>   B.  </a:t>
            </a:r>
            <a:r>
              <a:rPr b="1"/>
              <a:t>24-hour urinary free cortisol level</a:t>
            </a:r>
            <a:r>
              <a:t> . Value greater than four times of normal are rare except in cushing syndrome. Urine-free cortisol is more accurate and is the gold standard for confirming or excluding of Cushing syndrome.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ctangle 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58" name="Rectangle 11"/>
          <p:cNvSpPr/>
          <p:nvPr/>
        </p:nvSpPr>
        <p:spPr>
          <a:xfrm>
            <a:off x="304" y="0"/>
            <a:ext cx="12191697"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59" name="Graphic 6" descr="Graphic 6"/>
          <p:cNvPicPr>
            <a:picLocks noChangeAspect="1"/>
          </p:cNvPicPr>
          <p:nvPr/>
        </p:nvPicPr>
        <p:blipFill>
          <a:blip r:embed="rId2">
            <a:extLst/>
          </a:blip>
          <a:stretch>
            <a:fillRect/>
          </a:stretch>
        </p:blipFill>
        <p:spPr>
          <a:xfrm>
            <a:off x="686950" y="1793845"/>
            <a:ext cx="3620022" cy="3620022"/>
          </a:xfrm>
          <a:prstGeom prst="rect">
            <a:avLst/>
          </a:prstGeom>
          <a:ln w="12700">
            <a:miter lim="400000"/>
          </a:ln>
        </p:spPr>
      </p:pic>
      <p:sp>
        <p:nvSpPr>
          <p:cNvPr id="160" name="Content Placeholder 2"/>
          <p:cNvSpPr txBox="1"/>
          <p:nvPr>
            <p:ph type="body" sz="half" idx="1"/>
          </p:nvPr>
        </p:nvSpPr>
        <p:spPr>
          <a:xfrm>
            <a:off x="4689800" y="2444324"/>
            <a:ext cx="6798931" cy="4500541"/>
          </a:xfrm>
          <a:prstGeom prst="rect">
            <a:avLst/>
          </a:prstGeom>
        </p:spPr>
        <p:txBody>
          <a:bodyPr anchor="ctr"/>
          <a:lstStyle/>
          <a:p>
            <a:pPr marL="0" indent="0" defTabSz="786384" rtl="0">
              <a:lnSpc>
                <a:spcPct val="72000"/>
              </a:lnSpc>
              <a:spcBef>
                <a:spcPts val="800"/>
              </a:spcBef>
              <a:buSzTx/>
              <a:buNone/>
              <a:defRPr sz="1204">
                <a:solidFill>
                  <a:srgbClr val="44546A"/>
                </a:solidFill>
              </a:defRPr>
            </a:pPr>
          </a:p>
          <a:p>
            <a:pPr marL="0" indent="0" defTabSz="786384" rtl="0">
              <a:lnSpc>
                <a:spcPct val="72000"/>
              </a:lnSpc>
              <a:spcBef>
                <a:spcPts val="800"/>
              </a:spcBef>
              <a:buSzTx/>
              <a:buNone/>
              <a:defRPr sz="1892">
                <a:solidFill>
                  <a:srgbClr val="44546A"/>
                </a:solidFill>
              </a:defRPr>
            </a:pPr>
            <a:r>
              <a:t>2. </a:t>
            </a:r>
            <a:r>
              <a:rPr sz="2064"/>
              <a:t>Establish the </a:t>
            </a:r>
            <a:r>
              <a:rPr b="1" sz="2064" u="sng"/>
              <a:t>Cause</a:t>
            </a:r>
            <a:r>
              <a:rPr sz="2064"/>
              <a:t> of Hypercortisolism</a:t>
            </a:r>
            <a:r>
              <a:rPr b="1" sz="2064" u="sng"/>
              <a:t>:</a:t>
            </a:r>
            <a:endParaRPr sz="2150"/>
          </a:p>
          <a:p>
            <a:pPr marL="0" indent="0" defTabSz="786384" rtl="0">
              <a:lnSpc>
                <a:spcPct val="72000"/>
              </a:lnSpc>
              <a:spcBef>
                <a:spcPts val="800"/>
              </a:spcBef>
              <a:buSzTx/>
              <a:buNone/>
              <a:defRPr b="1" sz="2236" u="sng">
                <a:solidFill>
                  <a:srgbClr val="44546A"/>
                </a:solidFill>
              </a:defRPr>
            </a:pPr>
          </a:p>
          <a:p>
            <a:pPr marL="0" indent="0" defTabSz="786384" rtl="0">
              <a:lnSpc>
                <a:spcPct val="72000"/>
              </a:lnSpc>
              <a:spcBef>
                <a:spcPts val="800"/>
              </a:spcBef>
              <a:buSzTx/>
              <a:buNone/>
              <a:defRPr sz="2064">
                <a:solidFill>
                  <a:srgbClr val="44546A"/>
                </a:solidFill>
              </a:defRPr>
            </a:pPr>
            <a:r>
              <a:t>     A.  </a:t>
            </a:r>
            <a:r>
              <a:rPr b="1" u="sng"/>
              <a:t>ACTH testing is the best </a:t>
            </a:r>
            <a:r>
              <a:t>initial test to determine the cause (source) or location of hypercortisolism :</a:t>
            </a:r>
            <a:endParaRPr sz="2236"/>
          </a:p>
          <a:p>
            <a:pPr marL="196596" indent="-196596" defTabSz="786384" rtl="0">
              <a:lnSpc>
                <a:spcPct val="72000"/>
              </a:lnSpc>
              <a:spcBef>
                <a:spcPts val="800"/>
              </a:spcBef>
              <a:defRPr sz="2064">
                <a:solidFill>
                  <a:srgbClr val="44546A"/>
                </a:solidFill>
              </a:defRPr>
            </a:pPr>
            <a:r>
              <a:t> ACTH level low: This means the origin is in the adrenal gland ( tumor/ hyperplasia) (Scan the gland with a CT or MRI and remove the adenoma that you find) or exogenous (by drug history).</a:t>
            </a:r>
            <a:endParaRPr sz="2150"/>
          </a:p>
          <a:p>
            <a:pPr marL="196596" indent="-196596" defTabSz="786384" rtl="0">
              <a:lnSpc>
                <a:spcPct val="72000"/>
              </a:lnSpc>
              <a:spcBef>
                <a:spcPts val="800"/>
              </a:spcBef>
              <a:defRPr sz="2064">
                <a:solidFill>
                  <a:srgbClr val="44546A"/>
                </a:solidFill>
              </a:defRPr>
            </a:pPr>
            <a:r>
              <a:t> ACTH level high: This means the origin is either in the pituitary gland (pituitary adenoma) or from ectopic production of ACTH such as lung cancer. How to determine which one? (Go to B)</a:t>
            </a:r>
            <a:endParaRPr sz="2150"/>
          </a:p>
          <a:p>
            <a:pPr marL="0" indent="0" defTabSz="786384" rtl="0">
              <a:lnSpc>
                <a:spcPct val="72000"/>
              </a:lnSpc>
              <a:spcBef>
                <a:spcPts val="800"/>
              </a:spcBef>
              <a:buSzTx/>
              <a:buNone/>
              <a:defRPr sz="2236">
                <a:solidFill>
                  <a:srgbClr val="44546A"/>
                </a:solidFill>
              </a:defRPr>
            </a:pPr>
          </a:p>
          <a:p>
            <a:pPr marL="0" indent="0" defTabSz="786384" rtl="0">
              <a:lnSpc>
                <a:spcPct val="72000"/>
              </a:lnSpc>
              <a:spcBef>
                <a:spcPts val="800"/>
              </a:spcBef>
              <a:buSzTx/>
              <a:buNone/>
              <a:defRPr sz="2064">
                <a:solidFill>
                  <a:srgbClr val="44546A"/>
                </a:solidFill>
              </a:defRPr>
            </a:pPr>
            <a:r>
              <a:t>    </a:t>
            </a:r>
          </a:p>
        </p:txBody>
      </p:sp>
      <p:sp>
        <p:nvSpPr>
          <p:cNvPr id="161" name="مربع نص 3"/>
          <p:cNvSpPr txBox="1"/>
          <p:nvPr/>
        </p:nvSpPr>
        <p:spPr>
          <a:xfrm>
            <a:off x="5322029" y="42099"/>
            <a:ext cx="5534473" cy="18656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44546A"/>
                </a:solidFill>
              </a:defRPr>
            </a:pPr>
          </a:p>
          <a:p>
            <a:pPr>
              <a:defRPr sz="2400">
                <a:solidFill>
                  <a:srgbClr val="44546A"/>
                </a:solidFill>
              </a:defRPr>
            </a:pPr>
            <a:r>
              <a:t>   C. Midnight salivary cortisol:</a:t>
            </a:r>
            <a:r>
              <a:t> </a:t>
            </a:r>
          </a:p>
          <a:p>
            <a:pPr>
              <a:defRPr sz="2400">
                <a:solidFill>
                  <a:srgbClr val="44546A"/>
                </a:solidFill>
              </a:defRPr>
            </a:pPr>
            <a:r>
              <a:t>In normal patients, cortisol is at its lowest at midnight. In Cushing patients, cortisol is abnormally elevated at midnight.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ctangle 7"/>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64" name="Rectangle 9"/>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p>
        </p:txBody>
      </p:sp>
      <p:grpSp>
        <p:nvGrpSpPr>
          <p:cNvPr id="169" name="Group 11"/>
          <p:cNvGrpSpPr/>
          <p:nvPr/>
        </p:nvGrpSpPr>
        <p:grpSpPr>
          <a:xfrm>
            <a:off x="8289890" y="-1"/>
            <a:ext cx="3902111" cy="2382979"/>
            <a:chOff x="0" y="0"/>
            <a:chExt cx="3902109" cy="2382977"/>
          </a:xfrm>
        </p:grpSpPr>
        <p:sp>
          <p:nvSpPr>
            <p:cNvPr id="165" name="Freeform: Shape 12"/>
            <p:cNvSpPr/>
            <p:nvPr/>
          </p:nvSpPr>
          <p:spPr>
            <a:xfrm>
              <a:off x="0" y="-1"/>
              <a:ext cx="3902110" cy="238297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0" y="0"/>
                  </a:moveTo>
                  <a:lnTo>
                    <a:pt x="149" y="0"/>
                  </a:lnTo>
                  <a:lnTo>
                    <a:pt x="183" y="1016"/>
                  </a:lnTo>
                  <a:cubicBezTo>
                    <a:pt x="204" y="1363"/>
                    <a:pt x="236" y="1708"/>
                    <a:pt x="280" y="2050"/>
                  </a:cubicBezTo>
                  <a:cubicBezTo>
                    <a:pt x="371" y="2732"/>
                    <a:pt x="503" y="3399"/>
                    <a:pt x="681" y="4038"/>
                  </a:cubicBezTo>
                  <a:cubicBezTo>
                    <a:pt x="723" y="4199"/>
                    <a:pt x="772" y="4356"/>
                    <a:pt x="819" y="4513"/>
                  </a:cubicBezTo>
                  <a:cubicBezTo>
                    <a:pt x="870" y="4669"/>
                    <a:pt x="918" y="4825"/>
                    <a:pt x="972" y="4978"/>
                  </a:cubicBezTo>
                  <a:cubicBezTo>
                    <a:pt x="1077" y="5285"/>
                    <a:pt x="1193" y="5584"/>
                    <a:pt x="1313" y="5878"/>
                  </a:cubicBezTo>
                  <a:cubicBezTo>
                    <a:pt x="1432" y="6174"/>
                    <a:pt x="1560" y="6461"/>
                    <a:pt x="1689" y="6748"/>
                  </a:cubicBezTo>
                  <a:cubicBezTo>
                    <a:pt x="1820" y="7033"/>
                    <a:pt x="1956" y="7314"/>
                    <a:pt x="2092" y="7594"/>
                  </a:cubicBezTo>
                  <a:cubicBezTo>
                    <a:pt x="2365" y="8154"/>
                    <a:pt x="2650" y="8704"/>
                    <a:pt x="2930" y="9266"/>
                  </a:cubicBezTo>
                  <a:cubicBezTo>
                    <a:pt x="3071" y="9546"/>
                    <a:pt x="3211" y="9828"/>
                    <a:pt x="3350" y="10113"/>
                  </a:cubicBezTo>
                  <a:cubicBezTo>
                    <a:pt x="3487" y="10396"/>
                    <a:pt x="3624" y="10697"/>
                    <a:pt x="3757" y="10972"/>
                  </a:cubicBezTo>
                  <a:cubicBezTo>
                    <a:pt x="3890" y="11253"/>
                    <a:pt x="4028" y="11526"/>
                    <a:pt x="4165" y="11801"/>
                  </a:cubicBezTo>
                  <a:cubicBezTo>
                    <a:pt x="4306" y="12071"/>
                    <a:pt x="4446" y="12341"/>
                    <a:pt x="4591" y="12602"/>
                  </a:cubicBezTo>
                  <a:cubicBezTo>
                    <a:pt x="4881" y="13126"/>
                    <a:pt x="5182" y="13632"/>
                    <a:pt x="5495" y="14111"/>
                  </a:cubicBezTo>
                  <a:cubicBezTo>
                    <a:pt x="6123" y="15069"/>
                    <a:pt x="6800" y="15924"/>
                    <a:pt x="7525" y="16632"/>
                  </a:cubicBezTo>
                  <a:cubicBezTo>
                    <a:pt x="7888" y="16984"/>
                    <a:pt x="8260" y="17307"/>
                    <a:pt x="8647" y="17580"/>
                  </a:cubicBezTo>
                  <a:cubicBezTo>
                    <a:pt x="9031" y="17860"/>
                    <a:pt x="9427" y="18096"/>
                    <a:pt x="9831" y="18296"/>
                  </a:cubicBezTo>
                  <a:cubicBezTo>
                    <a:pt x="10235" y="18496"/>
                    <a:pt x="10646" y="18659"/>
                    <a:pt x="11064" y="18790"/>
                  </a:cubicBezTo>
                  <a:cubicBezTo>
                    <a:pt x="11482" y="18919"/>
                    <a:pt x="11908" y="19008"/>
                    <a:pt x="12336" y="19067"/>
                  </a:cubicBezTo>
                  <a:cubicBezTo>
                    <a:pt x="12764" y="19127"/>
                    <a:pt x="13197" y="19153"/>
                    <a:pt x="13631" y="19154"/>
                  </a:cubicBezTo>
                  <a:cubicBezTo>
                    <a:pt x="13739" y="19154"/>
                    <a:pt x="13849" y="19157"/>
                    <a:pt x="13952" y="19150"/>
                  </a:cubicBezTo>
                  <a:lnTo>
                    <a:pt x="14110" y="19144"/>
                  </a:lnTo>
                  <a:lnTo>
                    <a:pt x="14267" y="19132"/>
                  </a:lnTo>
                  <a:cubicBezTo>
                    <a:pt x="14477" y="19117"/>
                    <a:pt x="14685" y="19085"/>
                    <a:pt x="14892" y="19047"/>
                  </a:cubicBezTo>
                  <a:cubicBezTo>
                    <a:pt x="15720" y="18890"/>
                    <a:pt x="16527" y="18546"/>
                    <a:pt x="17301" y="18040"/>
                  </a:cubicBezTo>
                  <a:cubicBezTo>
                    <a:pt x="17690" y="17790"/>
                    <a:pt x="18069" y="17492"/>
                    <a:pt x="18442" y="17167"/>
                  </a:cubicBezTo>
                  <a:cubicBezTo>
                    <a:pt x="18815" y="16843"/>
                    <a:pt x="19182" y="16484"/>
                    <a:pt x="19543" y="16104"/>
                  </a:cubicBezTo>
                  <a:cubicBezTo>
                    <a:pt x="19904" y="15723"/>
                    <a:pt x="20259" y="15318"/>
                    <a:pt x="20613" y="14901"/>
                  </a:cubicBezTo>
                  <a:cubicBezTo>
                    <a:pt x="20790" y="14692"/>
                    <a:pt x="20966" y="14478"/>
                    <a:pt x="21141" y="14264"/>
                  </a:cubicBezTo>
                  <a:lnTo>
                    <a:pt x="21600" y="13696"/>
                  </a:lnTo>
                  <a:lnTo>
                    <a:pt x="21600" y="16703"/>
                  </a:lnTo>
                  <a:lnTo>
                    <a:pt x="21559" y="16756"/>
                  </a:lnTo>
                  <a:cubicBezTo>
                    <a:pt x="21196" y="17210"/>
                    <a:pt x="20824" y="17656"/>
                    <a:pt x="20437" y="18081"/>
                  </a:cubicBezTo>
                  <a:cubicBezTo>
                    <a:pt x="20050" y="18506"/>
                    <a:pt x="19652" y="18918"/>
                    <a:pt x="19234" y="19293"/>
                  </a:cubicBezTo>
                  <a:cubicBezTo>
                    <a:pt x="18816" y="19668"/>
                    <a:pt x="18383" y="20016"/>
                    <a:pt x="17932" y="20316"/>
                  </a:cubicBezTo>
                  <a:cubicBezTo>
                    <a:pt x="17033" y="20923"/>
                    <a:pt x="16062" y="21329"/>
                    <a:pt x="15079" y="21499"/>
                  </a:cubicBezTo>
                  <a:cubicBezTo>
                    <a:pt x="14834" y="21539"/>
                    <a:pt x="14588" y="21572"/>
                    <a:pt x="14342" y="21585"/>
                  </a:cubicBezTo>
                  <a:lnTo>
                    <a:pt x="14157" y="21595"/>
                  </a:lnTo>
                  <a:lnTo>
                    <a:pt x="13973" y="21597"/>
                  </a:lnTo>
                  <a:cubicBezTo>
                    <a:pt x="13849" y="21600"/>
                    <a:pt x="13731" y="21594"/>
                    <a:pt x="13612" y="21590"/>
                  </a:cubicBezTo>
                  <a:cubicBezTo>
                    <a:pt x="13374" y="21585"/>
                    <a:pt x="13134" y="21563"/>
                    <a:pt x="12895" y="21544"/>
                  </a:cubicBezTo>
                  <a:cubicBezTo>
                    <a:pt x="12656" y="21513"/>
                    <a:pt x="12417" y="21485"/>
                    <a:pt x="12178" y="21438"/>
                  </a:cubicBezTo>
                  <a:cubicBezTo>
                    <a:pt x="11700" y="21349"/>
                    <a:pt x="11223" y="21228"/>
                    <a:pt x="10750" y="21059"/>
                  </a:cubicBezTo>
                  <a:cubicBezTo>
                    <a:pt x="10277" y="20890"/>
                    <a:pt x="9809" y="20672"/>
                    <a:pt x="9353" y="20406"/>
                  </a:cubicBezTo>
                  <a:cubicBezTo>
                    <a:pt x="8897" y="20139"/>
                    <a:pt x="8453" y="19821"/>
                    <a:pt x="8026" y="19459"/>
                  </a:cubicBezTo>
                  <a:cubicBezTo>
                    <a:pt x="7600" y="19093"/>
                    <a:pt x="7191" y="18683"/>
                    <a:pt x="6808" y="18227"/>
                  </a:cubicBezTo>
                  <a:cubicBezTo>
                    <a:pt x="6037" y="17321"/>
                    <a:pt x="5361" y="16259"/>
                    <a:pt x="4769" y="15123"/>
                  </a:cubicBezTo>
                  <a:cubicBezTo>
                    <a:pt x="4474" y="14552"/>
                    <a:pt x="4200" y="13963"/>
                    <a:pt x="3940" y="13363"/>
                  </a:cubicBezTo>
                  <a:cubicBezTo>
                    <a:pt x="3680" y="12763"/>
                    <a:pt x="3437" y="12150"/>
                    <a:pt x="3207" y="11528"/>
                  </a:cubicBezTo>
                  <a:cubicBezTo>
                    <a:pt x="3090" y="11213"/>
                    <a:pt x="2983" y="10919"/>
                    <a:pt x="2866" y="10617"/>
                  </a:cubicBezTo>
                  <a:cubicBezTo>
                    <a:pt x="2750" y="10318"/>
                    <a:pt x="2632" y="10019"/>
                    <a:pt x="2511" y="9722"/>
                  </a:cubicBezTo>
                  <a:lnTo>
                    <a:pt x="1770" y="7939"/>
                  </a:lnTo>
                  <a:cubicBezTo>
                    <a:pt x="1647" y="7639"/>
                    <a:pt x="1525" y="7338"/>
                    <a:pt x="1407" y="7032"/>
                  </a:cubicBezTo>
                  <a:cubicBezTo>
                    <a:pt x="1289" y="6727"/>
                    <a:pt x="1171" y="6421"/>
                    <a:pt x="1062" y="6105"/>
                  </a:cubicBezTo>
                  <a:cubicBezTo>
                    <a:pt x="843" y="5478"/>
                    <a:pt x="641" y="4832"/>
                    <a:pt x="481" y="4161"/>
                  </a:cubicBezTo>
                  <a:cubicBezTo>
                    <a:pt x="317" y="3493"/>
                    <a:pt x="196" y="2800"/>
                    <a:pt x="114" y="2097"/>
                  </a:cubicBezTo>
                  <a:cubicBezTo>
                    <a:pt x="75" y="1746"/>
                    <a:pt x="46" y="1392"/>
                    <a:pt x="27" y="103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6" name="Freeform: Shape 13"/>
            <p:cNvSpPr/>
            <p:nvPr/>
          </p:nvSpPr>
          <p:spPr>
            <a:xfrm>
              <a:off x="36238" y="0"/>
              <a:ext cx="3865872" cy="2184277"/>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0"/>
                  </a:moveTo>
                  <a:lnTo>
                    <a:pt x="824" y="0"/>
                  </a:lnTo>
                  <a:lnTo>
                    <a:pt x="846" y="647"/>
                  </a:lnTo>
                  <a:cubicBezTo>
                    <a:pt x="869" y="984"/>
                    <a:pt x="903" y="1317"/>
                    <a:pt x="950" y="1644"/>
                  </a:cubicBezTo>
                  <a:cubicBezTo>
                    <a:pt x="1043" y="2300"/>
                    <a:pt x="1189" y="2926"/>
                    <a:pt x="1362" y="3530"/>
                  </a:cubicBezTo>
                  <a:cubicBezTo>
                    <a:pt x="1450" y="3831"/>
                    <a:pt x="1547" y="4126"/>
                    <a:pt x="1650" y="4418"/>
                  </a:cubicBezTo>
                  <a:cubicBezTo>
                    <a:pt x="1754" y="4708"/>
                    <a:pt x="1865" y="4994"/>
                    <a:pt x="1980" y="5277"/>
                  </a:cubicBezTo>
                  <a:cubicBezTo>
                    <a:pt x="2214" y="5841"/>
                    <a:pt x="2474" y="6388"/>
                    <a:pt x="2743" y="6938"/>
                  </a:cubicBezTo>
                  <a:cubicBezTo>
                    <a:pt x="3012" y="7488"/>
                    <a:pt x="3293" y="8039"/>
                    <a:pt x="3569" y="8611"/>
                  </a:cubicBezTo>
                  <a:cubicBezTo>
                    <a:pt x="3707" y="8896"/>
                    <a:pt x="3844" y="9188"/>
                    <a:pt x="3980" y="9485"/>
                  </a:cubicBezTo>
                  <a:lnTo>
                    <a:pt x="4177" y="9913"/>
                  </a:lnTo>
                  <a:cubicBezTo>
                    <a:pt x="4242" y="10050"/>
                    <a:pt x="4303" y="10190"/>
                    <a:pt x="4370" y="10324"/>
                  </a:cubicBezTo>
                  <a:cubicBezTo>
                    <a:pt x="4891" y="11410"/>
                    <a:pt x="5456" y="12409"/>
                    <a:pt x="6031" y="13357"/>
                  </a:cubicBezTo>
                  <a:cubicBezTo>
                    <a:pt x="6319" y="13828"/>
                    <a:pt x="6613" y="14284"/>
                    <a:pt x="6914" y="14721"/>
                  </a:cubicBezTo>
                  <a:cubicBezTo>
                    <a:pt x="7214" y="15158"/>
                    <a:pt x="7521" y="15581"/>
                    <a:pt x="7838" y="15979"/>
                  </a:cubicBezTo>
                  <a:cubicBezTo>
                    <a:pt x="8471" y="16776"/>
                    <a:pt x="9154" y="17489"/>
                    <a:pt x="9904" y="17969"/>
                  </a:cubicBezTo>
                  <a:cubicBezTo>
                    <a:pt x="10278" y="18209"/>
                    <a:pt x="10665" y="18393"/>
                    <a:pt x="11059" y="18531"/>
                  </a:cubicBezTo>
                  <a:cubicBezTo>
                    <a:pt x="11158" y="18564"/>
                    <a:pt x="11256" y="18602"/>
                    <a:pt x="11356" y="18630"/>
                  </a:cubicBezTo>
                  <a:lnTo>
                    <a:pt x="11654" y="18713"/>
                  </a:lnTo>
                  <a:cubicBezTo>
                    <a:pt x="11855" y="18758"/>
                    <a:pt x="12055" y="18805"/>
                    <a:pt x="12257" y="18832"/>
                  </a:cubicBezTo>
                  <a:cubicBezTo>
                    <a:pt x="12358" y="18848"/>
                    <a:pt x="12459" y="18863"/>
                    <a:pt x="12560" y="18871"/>
                  </a:cubicBezTo>
                  <a:cubicBezTo>
                    <a:pt x="12662" y="18879"/>
                    <a:pt x="12763" y="18893"/>
                    <a:pt x="12865" y="18898"/>
                  </a:cubicBezTo>
                  <a:lnTo>
                    <a:pt x="13170" y="18910"/>
                  </a:lnTo>
                  <a:cubicBezTo>
                    <a:pt x="13271" y="18914"/>
                    <a:pt x="13374" y="18908"/>
                    <a:pt x="13476" y="18907"/>
                  </a:cubicBezTo>
                  <a:lnTo>
                    <a:pt x="13629" y="18905"/>
                  </a:lnTo>
                  <a:cubicBezTo>
                    <a:pt x="13678" y="18902"/>
                    <a:pt x="13727" y="18897"/>
                    <a:pt x="13776" y="18894"/>
                  </a:cubicBezTo>
                  <a:cubicBezTo>
                    <a:pt x="13825" y="18889"/>
                    <a:pt x="13875" y="18887"/>
                    <a:pt x="13923" y="18881"/>
                  </a:cubicBezTo>
                  <a:lnTo>
                    <a:pt x="14070" y="18861"/>
                  </a:lnTo>
                  <a:cubicBezTo>
                    <a:pt x="14265" y="18835"/>
                    <a:pt x="14459" y="18791"/>
                    <a:pt x="14651" y="18741"/>
                  </a:cubicBezTo>
                  <a:cubicBezTo>
                    <a:pt x="15421" y="18528"/>
                    <a:pt x="16161" y="18111"/>
                    <a:pt x="16865" y="17526"/>
                  </a:cubicBezTo>
                  <a:cubicBezTo>
                    <a:pt x="17573" y="16948"/>
                    <a:pt x="18246" y="16207"/>
                    <a:pt x="18911" y="15396"/>
                  </a:cubicBezTo>
                  <a:cubicBezTo>
                    <a:pt x="19077" y="15194"/>
                    <a:pt x="19242" y="14982"/>
                    <a:pt x="19407" y="14770"/>
                  </a:cubicBezTo>
                  <a:cubicBezTo>
                    <a:pt x="19573" y="14558"/>
                    <a:pt x="19738" y="14342"/>
                    <a:pt x="19903" y="14123"/>
                  </a:cubicBezTo>
                  <a:lnTo>
                    <a:pt x="20907" y="12780"/>
                  </a:lnTo>
                  <a:lnTo>
                    <a:pt x="21600" y="11891"/>
                  </a:lnTo>
                  <a:lnTo>
                    <a:pt x="21600" y="16358"/>
                  </a:lnTo>
                  <a:lnTo>
                    <a:pt x="21163" y="16899"/>
                  </a:lnTo>
                  <a:cubicBezTo>
                    <a:pt x="20985" y="17116"/>
                    <a:pt x="20804" y="17333"/>
                    <a:pt x="20620" y="17547"/>
                  </a:cubicBezTo>
                  <a:cubicBezTo>
                    <a:pt x="20436" y="17759"/>
                    <a:pt x="20250" y="17970"/>
                    <a:pt x="20060" y="18176"/>
                  </a:cubicBezTo>
                  <a:cubicBezTo>
                    <a:pt x="19681" y="18590"/>
                    <a:pt x="19291" y="18991"/>
                    <a:pt x="18884" y="19358"/>
                  </a:cubicBezTo>
                  <a:cubicBezTo>
                    <a:pt x="18477" y="19726"/>
                    <a:pt x="18057" y="20068"/>
                    <a:pt x="17619" y="20362"/>
                  </a:cubicBezTo>
                  <a:cubicBezTo>
                    <a:pt x="16747" y="20958"/>
                    <a:pt x="15811" y="21360"/>
                    <a:pt x="14866" y="21518"/>
                  </a:cubicBezTo>
                  <a:cubicBezTo>
                    <a:pt x="14630" y="21556"/>
                    <a:pt x="14393" y="21584"/>
                    <a:pt x="14157" y="21592"/>
                  </a:cubicBezTo>
                  <a:lnTo>
                    <a:pt x="13980" y="21599"/>
                  </a:lnTo>
                  <a:cubicBezTo>
                    <a:pt x="13921" y="21600"/>
                    <a:pt x="13862" y="21597"/>
                    <a:pt x="13803" y="21597"/>
                  </a:cubicBezTo>
                  <a:lnTo>
                    <a:pt x="13627" y="21594"/>
                  </a:lnTo>
                  <a:lnTo>
                    <a:pt x="13456" y="21583"/>
                  </a:lnTo>
                  <a:cubicBezTo>
                    <a:pt x="13000" y="21559"/>
                    <a:pt x="12543" y="21498"/>
                    <a:pt x="12089" y="21401"/>
                  </a:cubicBezTo>
                  <a:cubicBezTo>
                    <a:pt x="11633" y="21309"/>
                    <a:pt x="11179" y="21176"/>
                    <a:pt x="10730" y="21000"/>
                  </a:cubicBezTo>
                  <a:cubicBezTo>
                    <a:pt x="10281" y="20822"/>
                    <a:pt x="9836" y="20611"/>
                    <a:pt x="9395" y="20371"/>
                  </a:cubicBezTo>
                  <a:cubicBezTo>
                    <a:pt x="8515" y="19887"/>
                    <a:pt x="7645" y="19285"/>
                    <a:pt x="6840" y="18482"/>
                  </a:cubicBezTo>
                  <a:cubicBezTo>
                    <a:pt x="6034" y="17680"/>
                    <a:pt x="5315" y="16664"/>
                    <a:pt x="4687" y="15539"/>
                  </a:cubicBezTo>
                  <a:cubicBezTo>
                    <a:pt x="4371" y="14978"/>
                    <a:pt x="4084" y="14380"/>
                    <a:pt x="3814" y="13769"/>
                  </a:cubicBezTo>
                  <a:cubicBezTo>
                    <a:pt x="3545" y="13154"/>
                    <a:pt x="3290" y="12531"/>
                    <a:pt x="3051" y="11894"/>
                  </a:cubicBezTo>
                  <a:cubicBezTo>
                    <a:pt x="2990" y="11736"/>
                    <a:pt x="2932" y="11576"/>
                    <a:pt x="2873" y="11416"/>
                  </a:cubicBezTo>
                  <a:lnTo>
                    <a:pt x="2703" y="10953"/>
                  </a:lnTo>
                  <a:cubicBezTo>
                    <a:pt x="2594" y="10654"/>
                    <a:pt x="2481" y="10357"/>
                    <a:pt x="2367" y="10055"/>
                  </a:cubicBezTo>
                  <a:lnTo>
                    <a:pt x="1671" y="8221"/>
                  </a:lnTo>
                  <a:cubicBezTo>
                    <a:pt x="1438" y="7596"/>
                    <a:pt x="1208" y="6952"/>
                    <a:pt x="992" y="6281"/>
                  </a:cubicBezTo>
                  <a:cubicBezTo>
                    <a:pt x="885" y="5946"/>
                    <a:pt x="781" y="5604"/>
                    <a:pt x="686" y="5253"/>
                  </a:cubicBezTo>
                  <a:cubicBezTo>
                    <a:pt x="592" y="4902"/>
                    <a:pt x="504" y="4544"/>
                    <a:pt x="426" y="4178"/>
                  </a:cubicBezTo>
                  <a:cubicBezTo>
                    <a:pt x="350" y="3811"/>
                    <a:pt x="282" y="3439"/>
                    <a:pt x="227" y="3062"/>
                  </a:cubicBezTo>
                  <a:cubicBezTo>
                    <a:pt x="201" y="2873"/>
                    <a:pt x="174" y="2683"/>
                    <a:pt x="152" y="2493"/>
                  </a:cubicBezTo>
                  <a:lnTo>
                    <a:pt x="120" y="2207"/>
                  </a:lnTo>
                  <a:lnTo>
                    <a:pt x="93" y="1921"/>
                  </a:lnTo>
                  <a:cubicBezTo>
                    <a:pt x="57" y="1539"/>
                    <a:pt x="32" y="1156"/>
                    <a:pt x="16" y="774"/>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7" name="Freeform: Shape 14"/>
            <p:cNvSpPr/>
            <p:nvPr/>
          </p:nvSpPr>
          <p:spPr>
            <a:xfrm>
              <a:off x="39716" y="-1"/>
              <a:ext cx="3862394" cy="2145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515" y="0"/>
                  </a:lnTo>
                  <a:lnTo>
                    <a:pt x="2535" y="630"/>
                  </a:lnTo>
                  <a:cubicBezTo>
                    <a:pt x="2664" y="2657"/>
                    <a:pt x="3248" y="4106"/>
                    <a:pt x="4320" y="6604"/>
                  </a:cubicBezTo>
                  <a:cubicBezTo>
                    <a:pt x="4615" y="7293"/>
                    <a:pt x="4921" y="8006"/>
                    <a:pt x="5233" y="8789"/>
                  </a:cubicBezTo>
                  <a:cubicBezTo>
                    <a:pt x="7621" y="14775"/>
                    <a:pt x="10185" y="17329"/>
                    <a:pt x="13804" y="17329"/>
                  </a:cubicBezTo>
                  <a:cubicBezTo>
                    <a:pt x="16180" y="17329"/>
                    <a:pt x="17923" y="15248"/>
                    <a:pt x="20311" y="12075"/>
                  </a:cubicBezTo>
                  <a:cubicBezTo>
                    <a:pt x="20577" y="11721"/>
                    <a:pt x="20844" y="11370"/>
                    <a:pt x="21102" y="11032"/>
                  </a:cubicBezTo>
                  <a:lnTo>
                    <a:pt x="21600" y="10374"/>
                  </a:lnTo>
                  <a:lnTo>
                    <a:pt x="21600" y="15778"/>
                  </a:lnTo>
                  <a:lnTo>
                    <a:pt x="20953" y="16627"/>
                  </a:lnTo>
                  <a:cubicBezTo>
                    <a:pt x="18844" y="19343"/>
                    <a:pt x="16699" y="21600"/>
                    <a:pt x="13804" y="21600"/>
                  </a:cubicBezTo>
                  <a:cubicBezTo>
                    <a:pt x="8896" y="21600"/>
                    <a:pt x="5709" y="17592"/>
                    <a:pt x="3154" y="11187"/>
                  </a:cubicBezTo>
                  <a:cubicBezTo>
                    <a:pt x="1716" y="7584"/>
                    <a:pt x="197" y="5042"/>
                    <a:pt x="13" y="629"/>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8" name="Freeform: Shape 15"/>
            <p:cNvSpPr/>
            <p:nvPr/>
          </p:nvSpPr>
          <p:spPr>
            <a:xfrm>
              <a:off x="39716" y="-1"/>
              <a:ext cx="3862394" cy="2145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017" y="0"/>
                  </a:lnTo>
                  <a:lnTo>
                    <a:pt x="3034" y="537"/>
                  </a:lnTo>
                  <a:cubicBezTo>
                    <a:pt x="3151" y="2356"/>
                    <a:pt x="3684" y="3673"/>
                    <a:pt x="4725" y="6101"/>
                  </a:cubicBezTo>
                  <a:cubicBezTo>
                    <a:pt x="5023" y="6796"/>
                    <a:pt x="5331" y="7514"/>
                    <a:pt x="5649" y="8310"/>
                  </a:cubicBezTo>
                  <a:cubicBezTo>
                    <a:pt x="6772" y="11124"/>
                    <a:pt x="7924" y="13125"/>
                    <a:pt x="9172" y="14426"/>
                  </a:cubicBezTo>
                  <a:cubicBezTo>
                    <a:pt x="10495" y="15805"/>
                    <a:pt x="12010" y="16474"/>
                    <a:pt x="13804" y="16474"/>
                  </a:cubicBezTo>
                  <a:cubicBezTo>
                    <a:pt x="14822" y="16474"/>
                    <a:pt x="15768" y="16060"/>
                    <a:pt x="16783" y="15170"/>
                  </a:cubicBezTo>
                  <a:cubicBezTo>
                    <a:pt x="17825" y="14256"/>
                    <a:pt x="18857" y="12923"/>
                    <a:pt x="20001" y="11403"/>
                  </a:cubicBezTo>
                  <a:cubicBezTo>
                    <a:pt x="20269" y="11046"/>
                    <a:pt x="20536" y="10695"/>
                    <a:pt x="20795" y="10356"/>
                  </a:cubicBezTo>
                  <a:lnTo>
                    <a:pt x="21600" y="9291"/>
                  </a:lnTo>
                  <a:lnTo>
                    <a:pt x="21600" y="15778"/>
                  </a:lnTo>
                  <a:lnTo>
                    <a:pt x="20953" y="16627"/>
                  </a:lnTo>
                  <a:cubicBezTo>
                    <a:pt x="18844" y="19343"/>
                    <a:pt x="16699" y="21600"/>
                    <a:pt x="13804" y="21600"/>
                  </a:cubicBezTo>
                  <a:cubicBezTo>
                    <a:pt x="8896" y="21600"/>
                    <a:pt x="5709" y="17592"/>
                    <a:pt x="3154" y="11187"/>
                  </a:cubicBezTo>
                  <a:cubicBezTo>
                    <a:pt x="1716" y="7584"/>
                    <a:pt x="197" y="5042"/>
                    <a:pt x="13" y="629"/>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70" name="عنصر نائب للمحتوى 2"/>
          <p:cNvSpPr txBox="1"/>
          <p:nvPr>
            <p:ph type="body" idx="1"/>
          </p:nvPr>
        </p:nvSpPr>
        <p:spPr>
          <a:xfrm>
            <a:off x="309283" y="457200"/>
            <a:ext cx="10703492" cy="6239436"/>
          </a:xfrm>
          <a:prstGeom prst="rect">
            <a:avLst/>
          </a:prstGeom>
        </p:spPr>
        <p:txBody>
          <a:bodyPr/>
          <a:lstStyle/>
          <a:p>
            <a:pPr marL="514350" indent="-514350" rtl="0">
              <a:buFontTx/>
              <a:buAutoNum type="alphaUcPeriod" startAt="2"/>
              <a:defRPr sz="2400">
                <a:solidFill>
                  <a:srgbClr val="44546A"/>
                </a:solidFill>
              </a:defRPr>
            </a:pPr>
            <a:r>
              <a:t>High-dose dexamethasone suppression test :</a:t>
            </a:r>
          </a:p>
          <a:p>
            <a:pPr marL="342900" indent="-342900" rtl="0">
              <a:buFontTx/>
              <a:buAutoNum type="alphaUcPeriod" startAt="2"/>
              <a:defRPr sz="2400">
                <a:solidFill>
                  <a:srgbClr val="44546A"/>
                </a:solidFill>
              </a:defRPr>
            </a:pPr>
          </a:p>
          <a:p>
            <a:pPr marL="457200" indent="-457200" rtl="0">
              <a:defRPr sz="2400">
                <a:solidFill>
                  <a:srgbClr val="44546A"/>
                </a:solidFill>
              </a:defRPr>
            </a:pPr>
            <a:r>
              <a:t>If high-dose dexamethasone suppresses the ACTH (&gt;50%), so the origin is the pituitary. Scan the pituitary. </a:t>
            </a:r>
          </a:p>
          <a:p>
            <a:pPr marL="457200" indent="-457200" rtl="0">
              <a:defRPr sz="2400">
                <a:solidFill>
                  <a:srgbClr val="44546A"/>
                </a:solidFill>
              </a:defRPr>
            </a:pPr>
            <a:r>
              <a:t>If high-dose dexamethasone does not suppress the ACTH, the origin is an ectopic production of ACTH.</a:t>
            </a:r>
          </a:p>
        </p:txBody>
      </p:sp>
      <p:grpSp>
        <p:nvGrpSpPr>
          <p:cNvPr id="175" name="Group 17"/>
          <p:cNvGrpSpPr/>
          <p:nvPr/>
        </p:nvGrpSpPr>
        <p:grpSpPr>
          <a:xfrm>
            <a:off x="-1" y="4682671"/>
            <a:ext cx="2898950" cy="2175329"/>
            <a:chOff x="0" y="0"/>
            <a:chExt cx="2898948" cy="2175328"/>
          </a:xfrm>
        </p:grpSpPr>
        <p:sp>
          <p:nvSpPr>
            <p:cNvPr id="171" name="Freeform: Shape 18"/>
            <p:cNvSpPr/>
            <p:nvPr/>
          </p:nvSpPr>
          <p:spPr>
            <a:xfrm flipH="1" rot="10800000">
              <a:off x="461" y="168266"/>
              <a:ext cx="2885746" cy="2007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3" y="0"/>
                  </a:moveTo>
                  <a:lnTo>
                    <a:pt x="21600" y="0"/>
                  </a:lnTo>
                  <a:lnTo>
                    <a:pt x="21518" y="1744"/>
                  </a:lnTo>
                  <a:cubicBezTo>
                    <a:pt x="20473" y="12897"/>
                    <a:pt x="11841" y="21600"/>
                    <a:pt x="3324" y="21600"/>
                  </a:cubicBezTo>
                  <a:cubicBezTo>
                    <a:pt x="2266" y="21600"/>
                    <a:pt x="1257" y="21464"/>
                    <a:pt x="302" y="21204"/>
                  </a:cubicBezTo>
                  <a:lnTo>
                    <a:pt x="0" y="21107"/>
                  </a:lnTo>
                  <a:lnTo>
                    <a:pt x="0" y="16237"/>
                  </a:lnTo>
                  <a:lnTo>
                    <a:pt x="904" y="16565"/>
                  </a:lnTo>
                  <a:cubicBezTo>
                    <a:pt x="1673" y="16782"/>
                    <a:pt x="2481" y="16891"/>
                    <a:pt x="3324" y="16891"/>
                  </a:cubicBezTo>
                  <a:cubicBezTo>
                    <a:pt x="5105" y="16891"/>
                    <a:pt x="6989" y="16399"/>
                    <a:pt x="8771" y="15467"/>
                  </a:cubicBezTo>
                  <a:cubicBezTo>
                    <a:pt x="10534" y="14545"/>
                    <a:pt x="12213" y="13189"/>
                    <a:pt x="13625" y="11546"/>
                  </a:cubicBezTo>
                  <a:cubicBezTo>
                    <a:pt x="15035" y="9905"/>
                    <a:pt x="16189" y="7963"/>
                    <a:pt x="16961" y="5931"/>
                  </a:cubicBezTo>
                  <a:cubicBezTo>
                    <a:pt x="17556" y="4366"/>
                    <a:pt x="17931" y="2754"/>
                    <a:pt x="18082" y="112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2" name="Freeform: Shape 19"/>
            <p:cNvSpPr/>
            <p:nvPr/>
          </p:nvSpPr>
          <p:spPr>
            <a:xfrm flipH="1" rot="10800000">
              <a:off x="461" y="168266"/>
              <a:ext cx="2885746" cy="2007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11" y="0"/>
                  </a:moveTo>
                  <a:lnTo>
                    <a:pt x="21600" y="0"/>
                  </a:lnTo>
                  <a:lnTo>
                    <a:pt x="21518" y="1744"/>
                  </a:lnTo>
                  <a:cubicBezTo>
                    <a:pt x="20473" y="12897"/>
                    <a:pt x="11841" y="21600"/>
                    <a:pt x="3324" y="21600"/>
                  </a:cubicBezTo>
                  <a:cubicBezTo>
                    <a:pt x="2266" y="21600"/>
                    <a:pt x="1257" y="21464"/>
                    <a:pt x="302" y="21204"/>
                  </a:cubicBezTo>
                  <a:lnTo>
                    <a:pt x="0" y="21107"/>
                  </a:lnTo>
                  <a:lnTo>
                    <a:pt x="0" y="17048"/>
                  </a:lnTo>
                  <a:lnTo>
                    <a:pt x="779" y="17331"/>
                  </a:lnTo>
                  <a:cubicBezTo>
                    <a:pt x="1589" y="17560"/>
                    <a:pt x="2439" y="17676"/>
                    <a:pt x="3324" y="17676"/>
                  </a:cubicBezTo>
                  <a:cubicBezTo>
                    <a:pt x="5202" y="17676"/>
                    <a:pt x="7104" y="17180"/>
                    <a:pt x="8978" y="16199"/>
                  </a:cubicBezTo>
                  <a:cubicBezTo>
                    <a:pt x="10802" y="15246"/>
                    <a:pt x="12538" y="13843"/>
                    <a:pt x="14000" y="12141"/>
                  </a:cubicBezTo>
                  <a:cubicBezTo>
                    <a:pt x="15488" y="10411"/>
                    <a:pt x="16657" y="8442"/>
                    <a:pt x="17475" y="6291"/>
                  </a:cubicBezTo>
                  <a:cubicBezTo>
                    <a:pt x="18101" y="4641"/>
                    <a:pt x="18497" y="2940"/>
                    <a:pt x="18655" y="1215"/>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3" name="Freeform: Shape 20"/>
            <p:cNvSpPr/>
            <p:nvPr/>
          </p:nvSpPr>
          <p:spPr>
            <a:xfrm flipH="1" rot="10800000">
              <a:off x="0" y="151417"/>
              <a:ext cx="2886171" cy="2023910"/>
            </a:xfrm>
            <a:custGeom>
              <a:avLst/>
              <a:gdLst/>
              <a:ahLst/>
              <a:cxnLst>
                <a:cxn ang="0">
                  <a:pos x="wd2" y="hd2"/>
                </a:cxn>
                <a:cxn ang="5400000">
                  <a:pos x="wd2" y="hd2"/>
                </a:cxn>
                <a:cxn ang="10800000">
                  <a:pos x="wd2" y="hd2"/>
                </a:cxn>
                <a:cxn ang="16200000">
                  <a:pos x="wd2" y="hd2"/>
                </a:cxn>
              </a:cxnLst>
              <a:rect l="0" t="0" r="r" b="b"/>
              <a:pathLst>
                <a:path w="21600" h="21590" fill="norm" stroke="1" extrusionOk="0">
                  <a:moveTo>
                    <a:pt x="20653" y="0"/>
                  </a:moveTo>
                  <a:lnTo>
                    <a:pt x="21600" y="0"/>
                  </a:lnTo>
                  <a:lnTo>
                    <a:pt x="21536" y="1614"/>
                  </a:lnTo>
                  <a:cubicBezTo>
                    <a:pt x="21483" y="2305"/>
                    <a:pt x="21403" y="2994"/>
                    <a:pt x="21298" y="3675"/>
                  </a:cubicBezTo>
                  <a:cubicBezTo>
                    <a:pt x="21088" y="5038"/>
                    <a:pt x="20767" y="6375"/>
                    <a:pt x="20334" y="7643"/>
                  </a:cubicBezTo>
                  <a:cubicBezTo>
                    <a:pt x="19464" y="10179"/>
                    <a:pt x="18204" y="12448"/>
                    <a:pt x="16721" y="14380"/>
                  </a:cubicBezTo>
                  <a:cubicBezTo>
                    <a:pt x="15977" y="15346"/>
                    <a:pt x="15173" y="16228"/>
                    <a:pt x="14325" y="17020"/>
                  </a:cubicBezTo>
                  <a:cubicBezTo>
                    <a:pt x="13475" y="17811"/>
                    <a:pt x="12580" y="18516"/>
                    <a:pt x="11647" y="19115"/>
                  </a:cubicBezTo>
                  <a:cubicBezTo>
                    <a:pt x="9777" y="20306"/>
                    <a:pt x="7764" y="21094"/>
                    <a:pt x="5702" y="21427"/>
                  </a:cubicBezTo>
                  <a:cubicBezTo>
                    <a:pt x="5187" y="21509"/>
                    <a:pt x="4667" y="21560"/>
                    <a:pt x="4148" y="21580"/>
                  </a:cubicBezTo>
                  <a:cubicBezTo>
                    <a:pt x="3628" y="21600"/>
                    <a:pt x="3108" y="21589"/>
                    <a:pt x="2591" y="21549"/>
                  </a:cubicBezTo>
                  <a:cubicBezTo>
                    <a:pt x="2072" y="21506"/>
                    <a:pt x="1554" y="21433"/>
                    <a:pt x="1039" y="21327"/>
                  </a:cubicBezTo>
                  <a:lnTo>
                    <a:pt x="0" y="21040"/>
                  </a:lnTo>
                  <a:lnTo>
                    <a:pt x="0" y="19014"/>
                  </a:lnTo>
                  <a:lnTo>
                    <a:pt x="1258" y="19339"/>
                  </a:lnTo>
                  <a:cubicBezTo>
                    <a:pt x="1726" y="19428"/>
                    <a:pt x="2199" y="19487"/>
                    <a:pt x="2674" y="19518"/>
                  </a:cubicBezTo>
                  <a:cubicBezTo>
                    <a:pt x="3625" y="19582"/>
                    <a:pt x="4575" y="19539"/>
                    <a:pt x="5519" y="19381"/>
                  </a:cubicBezTo>
                  <a:cubicBezTo>
                    <a:pt x="6462" y="19221"/>
                    <a:pt x="7397" y="18954"/>
                    <a:pt x="8311" y="18590"/>
                  </a:cubicBezTo>
                  <a:cubicBezTo>
                    <a:pt x="9226" y="18228"/>
                    <a:pt x="10118" y="17759"/>
                    <a:pt x="10982" y="17215"/>
                  </a:cubicBezTo>
                  <a:cubicBezTo>
                    <a:pt x="12716" y="16139"/>
                    <a:pt x="14335" y="14712"/>
                    <a:pt x="15755" y="12989"/>
                  </a:cubicBezTo>
                  <a:cubicBezTo>
                    <a:pt x="16463" y="12125"/>
                    <a:pt x="17119" y="11182"/>
                    <a:pt x="17706" y="10169"/>
                  </a:cubicBezTo>
                  <a:cubicBezTo>
                    <a:pt x="18295" y="9158"/>
                    <a:pt x="18814" y="8074"/>
                    <a:pt x="19249" y="6931"/>
                  </a:cubicBezTo>
                  <a:cubicBezTo>
                    <a:pt x="19683" y="5789"/>
                    <a:pt x="20045" y="4593"/>
                    <a:pt x="20296" y="3351"/>
                  </a:cubicBezTo>
                  <a:cubicBezTo>
                    <a:pt x="20422" y="2731"/>
                    <a:pt x="20517" y="2100"/>
                    <a:pt x="20581" y="146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4" name="Freeform: Shape 21"/>
            <p:cNvSpPr/>
            <p:nvPr/>
          </p:nvSpPr>
          <p:spPr>
            <a:xfrm flipH="1" rot="10800000">
              <a:off x="461" y="0"/>
              <a:ext cx="2898487" cy="2175329"/>
            </a:xfrm>
            <a:custGeom>
              <a:avLst/>
              <a:gdLst/>
              <a:ahLst/>
              <a:cxnLst>
                <a:cxn ang="0">
                  <a:pos x="wd2" y="hd2"/>
                </a:cxn>
                <a:cxn ang="5400000">
                  <a:pos x="wd2" y="hd2"/>
                </a:cxn>
                <a:cxn ang="10800000">
                  <a:pos x="wd2" y="hd2"/>
                </a:cxn>
                <a:cxn ang="16200000">
                  <a:pos x="wd2" y="hd2"/>
                </a:cxn>
              </a:cxnLst>
              <a:rect l="0" t="0" r="r" b="b"/>
              <a:pathLst>
                <a:path w="21600" h="21593" fill="norm" stroke="1" extrusionOk="0">
                  <a:moveTo>
                    <a:pt x="21422" y="0"/>
                  </a:moveTo>
                  <a:lnTo>
                    <a:pt x="21600" y="0"/>
                  </a:lnTo>
                  <a:lnTo>
                    <a:pt x="21557" y="1079"/>
                  </a:lnTo>
                  <a:cubicBezTo>
                    <a:pt x="21402" y="3072"/>
                    <a:pt x="21027" y="5040"/>
                    <a:pt x="20450" y="6922"/>
                  </a:cubicBezTo>
                  <a:cubicBezTo>
                    <a:pt x="20256" y="7549"/>
                    <a:pt x="20047" y="8170"/>
                    <a:pt x="19811" y="8777"/>
                  </a:cubicBezTo>
                  <a:cubicBezTo>
                    <a:pt x="19579" y="9386"/>
                    <a:pt x="19322" y="9981"/>
                    <a:pt x="19046" y="10563"/>
                  </a:cubicBezTo>
                  <a:cubicBezTo>
                    <a:pt x="18493" y="11727"/>
                    <a:pt x="17862" y="12839"/>
                    <a:pt x="17156" y="13877"/>
                  </a:cubicBezTo>
                  <a:cubicBezTo>
                    <a:pt x="16801" y="14393"/>
                    <a:pt x="16430" y="14895"/>
                    <a:pt x="16039" y="15371"/>
                  </a:cubicBezTo>
                  <a:cubicBezTo>
                    <a:pt x="15942" y="15491"/>
                    <a:pt x="15844" y="15610"/>
                    <a:pt x="15743" y="15726"/>
                  </a:cubicBezTo>
                  <a:cubicBezTo>
                    <a:pt x="15643" y="15843"/>
                    <a:pt x="15545" y="15961"/>
                    <a:pt x="15442" y="16073"/>
                  </a:cubicBezTo>
                  <a:cubicBezTo>
                    <a:pt x="15238" y="16301"/>
                    <a:pt x="15029" y="16522"/>
                    <a:pt x="14819" y="16741"/>
                  </a:cubicBezTo>
                  <a:cubicBezTo>
                    <a:pt x="13973" y="17610"/>
                    <a:pt x="13058" y="18379"/>
                    <a:pt x="12095" y="19039"/>
                  </a:cubicBezTo>
                  <a:cubicBezTo>
                    <a:pt x="10170" y="20360"/>
                    <a:pt x="8030" y="21224"/>
                    <a:pt x="5834" y="21501"/>
                  </a:cubicBezTo>
                  <a:cubicBezTo>
                    <a:pt x="5286" y="21571"/>
                    <a:pt x="4733" y="21600"/>
                    <a:pt x="4182" y="21591"/>
                  </a:cubicBezTo>
                  <a:cubicBezTo>
                    <a:pt x="3630" y="21583"/>
                    <a:pt x="3080" y="21536"/>
                    <a:pt x="2538" y="21453"/>
                  </a:cubicBezTo>
                  <a:cubicBezTo>
                    <a:pt x="1722" y="21327"/>
                    <a:pt x="914" y="21125"/>
                    <a:pt x="125" y="20840"/>
                  </a:cubicBezTo>
                  <a:lnTo>
                    <a:pt x="0" y="20790"/>
                  </a:lnTo>
                  <a:lnTo>
                    <a:pt x="0" y="19449"/>
                  </a:lnTo>
                  <a:lnTo>
                    <a:pt x="1122" y="19725"/>
                  </a:lnTo>
                  <a:cubicBezTo>
                    <a:pt x="1625" y="19814"/>
                    <a:pt x="2132" y="19869"/>
                    <a:pt x="2639" y="19893"/>
                  </a:cubicBezTo>
                  <a:cubicBezTo>
                    <a:pt x="3654" y="19946"/>
                    <a:pt x="4659" y="19874"/>
                    <a:pt x="5657" y="19688"/>
                  </a:cubicBezTo>
                  <a:cubicBezTo>
                    <a:pt x="6155" y="19592"/>
                    <a:pt x="6649" y="19473"/>
                    <a:pt x="7138" y="19324"/>
                  </a:cubicBezTo>
                  <a:cubicBezTo>
                    <a:pt x="7627" y="19174"/>
                    <a:pt x="8112" y="19002"/>
                    <a:pt x="8591" y="18804"/>
                  </a:cubicBezTo>
                  <a:cubicBezTo>
                    <a:pt x="9070" y="18606"/>
                    <a:pt x="9543" y="18385"/>
                    <a:pt x="10009" y="18140"/>
                  </a:cubicBezTo>
                  <a:cubicBezTo>
                    <a:pt x="10474" y="17895"/>
                    <a:pt x="10933" y="17627"/>
                    <a:pt x="11384" y="17338"/>
                  </a:cubicBezTo>
                  <a:cubicBezTo>
                    <a:pt x="12286" y="16761"/>
                    <a:pt x="13159" y="16103"/>
                    <a:pt x="13992" y="15368"/>
                  </a:cubicBezTo>
                  <a:cubicBezTo>
                    <a:pt x="14200" y="15183"/>
                    <a:pt x="14407" y="14996"/>
                    <a:pt x="14609" y="14800"/>
                  </a:cubicBezTo>
                  <a:cubicBezTo>
                    <a:pt x="14711" y="14705"/>
                    <a:pt x="14811" y="14605"/>
                    <a:pt x="14912" y="14507"/>
                  </a:cubicBezTo>
                  <a:cubicBezTo>
                    <a:pt x="15013" y="14409"/>
                    <a:pt x="15113" y="14309"/>
                    <a:pt x="15211" y="14207"/>
                  </a:cubicBezTo>
                  <a:cubicBezTo>
                    <a:pt x="15606" y="13799"/>
                    <a:pt x="15993" y="13376"/>
                    <a:pt x="16365" y="12932"/>
                  </a:cubicBezTo>
                  <a:cubicBezTo>
                    <a:pt x="17112" y="12046"/>
                    <a:pt x="17804" y="11080"/>
                    <a:pt x="18426" y="10040"/>
                  </a:cubicBezTo>
                  <a:cubicBezTo>
                    <a:pt x="18736" y="9520"/>
                    <a:pt x="19030" y="8983"/>
                    <a:pt x="19304" y="8427"/>
                  </a:cubicBezTo>
                  <a:cubicBezTo>
                    <a:pt x="19573" y="7869"/>
                    <a:pt x="19828" y="7297"/>
                    <a:pt x="20052" y="6706"/>
                  </a:cubicBezTo>
                  <a:cubicBezTo>
                    <a:pt x="20110" y="6559"/>
                    <a:pt x="20164" y="6410"/>
                    <a:pt x="20218" y="6261"/>
                  </a:cubicBezTo>
                  <a:lnTo>
                    <a:pt x="20298" y="6036"/>
                  </a:lnTo>
                  <a:lnTo>
                    <a:pt x="20375" y="5810"/>
                  </a:lnTo>
                  <a:cubicBezTo>
                    <a:pt x="20425" y="5659"/>
                    <a:pt x="20475" y="5507"/>
                    <a:pt x="20521" y="5353"/>
                  </a:cubicBezTo>
                  <a:cubicBezTo>
                    <a:pt x="20566" y="5199"/>
                    <a:pt x="20616" y="5047"/>
                    <a:pt x="20658" y="4891"/>
                  </a:cubicBezTo>
                  <a:cubicBezTo>
                    <a:pt x="20835" y="4273"/>
                    <a:pt x="20985" y="3642"/>
                    <a:pt x="21103" y="3000"/>
                  </a:cubicBezTo>
                  <a:cubicBezTo>
                    <a:pt x="21223" y="2359"/>
                    <a:pt x="21313" y="1709"/>
                    <a:pt x="21374" y="1054"/>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84" name="مربع نص 4"/>
          <p:cNvGrpSpPr/>
          <p:nvPr/>
        </p:nvGrpSpPr>
        <p:grpSpPr>
          <a:xfrm>
            <a:off x="477422" y="3717535"/>
            <a:ext cx="9816658" cy="2394351"/>
            <a:chOff x="0" y="0"/>
            <a:chExt cx="9816656" cy="2394349"/>
          </a:xfrm>
        </p:grpSpPr>
        <p:sp>
          <p:nvSpPr>
            <p:cNvPr id="176" name="Line"/>
            <p:cNvSpPr/>
            <p:nvPr/>
          </p:nvSpPr>
          <p:spPr>
            <a:xfrm>
              <a:off x="0" y="0"/>
              <a:ext cx="9816657" cy="0"/>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pPr/>
            </a:p>
          </p:txBody>
        </p:sp>
        <p:sp>
          <p:nvSpPr>
            <p:cNvPr id="177" name="•Treatment:"/>
            <p:cNvSpPr txBox="1"/>
            <p:nvPr/>
          </p:nvSpPr>
          <p:spPr>
            <a:xfrm>
              <a:off x="0" y="0"/>
              <a:ext cx="2108806" cy="576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679" tIns="106679" rIns="106679" bIns="106679" numCol="1" anchor="t">
              <a:spAutoFit/>
            </a:bodyPr>
            <a:lstStyle/>
            <a:p>
              <a:pPr defTabSz="1244600">
                <a:lnSpc>
                  <a:spcPct val="90000"/>
                </a:lnSpc>
                <a:spcBef>
                  <a:spcPts val="1200"/>
                </a:spcBef>
                <a:defRPr b="1" sz="2800">
                  <a:solidFill>
                    <a:srgbClr val="44546A"/>
                  </a:solidFill>
                </a:defRPr>
              </a:pPr>
              <a:r>
                <a:t>•Treatment</a:t>
              </a:r>
              <a:r>
                <a:rPr b="0" sz="2900">
                  <a:solidFill>
                    <a:srgbClr val="000000"/>
                  </a:solidFill>
                </a:rPr>
                <a:t>:</a:t>
              </a:r>
            </a:p>
          </p:txBody>
        </p:sp>
        <p:sp>
          <p:nvSpPr>
            <p:cNvPr id="178" name="Pituitary cause; transsphenoidal ablation of pituitary adenoma"/>
            <p:cNvSpPr txBox="1"/>
            <p:nvPr/>
          </p:nvSpPr>
          <p:spPr>
            <a:xfrm>
              <a:off x="2110581" y="29815"/>
              <a:ext cx="7706076" cy="466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t">
              <a:spAutoFit/>
            </a:bodyPr>
            <a:lstStyle>
              <a:lvl1pPr defTabSz="1022350">
                <a:lnSpc>
                  <a:spcPct val="90000"/>
                </a:lnSpc>
                <a:spcBef>
                  <a:spcPts val="900"/>
                </a:spcBef>
                <a:defRPr sz="2300"/>
              </a:lvl1pPr>
            </a:lstStyle>
            <a:p>
              <a:pPr/>
              <a:r>
                <a:t>Pituitary cause; transsphenoidal ablation of pituitary adenoma </a:t>
              </a:r>
            </a:p>
          </p:txBody>
        </p:sp>
        <p:sp>
          <p:nvSpPr>
            <p:cNvPr id="179" name="Line"/>
            <p:cNvSpPr/>
            <p:nvPr/>
          </p:nvSpPr>
          <p:spPr>
            <a:xfrm>
              <a:off x="1963330" y="626133"/>
              <a:ext cx="7853327" cy="1"/>
            </a:xfrm>
            <a:prstGeom prst="line">
              <a:avLst/>
            </a:prstGeom>
            <a:solidFill>
              <a:schemeClr val="accent1"/>
            </a:solidFill>
            <a:ln w="12700" cap="flat">
              <a:solidFill>
                <a:srgbClr val="C3D4EB"/>
              </a:solidFill>
              <a:prstDash val="solid"/>
              <a:miter lim="800000"/>
            </a:ln>
            <a:effectLst/>
          </p:spPr>
          <p:txBody>
            <a:bodyPr wrap="square" lIns="45719" tIns="45719" rIns="45719" bIns="45719" numCol="1" anchor="t">
              <a:noAutofit/>
            </a:bodyPr>
            <a:lstStyle/>
            <a:p>
              <a:pPr/>
            </a:p>
          </p:txBody>
        </p:sp>
        <p:sp>
          <p:nvSpPr>
            <p:cNvPr id="180" name="Adrenal adenoma or carcinoma; adrenalectomy"/>
            <p:cNvSpPr txBox="1"/>
            <p:nvPr/>
          </p:nvSpPr>
          <p:spPr>
            <a:xfrm>
              <a:off x="2110581" y="655947"/>
              <a:ext cx="7706076" cy="9155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t">
              <a:spAutoFit/>
            </a:bodyPr>
            <a:lstStyle>
              <a:lvl1pPr defTabSz="1022350">
                <a:lnSpc>
                  <a:spcPct val="90000"/>
                </a:lnSpc>
                <a:spcBef>
                  <a:spcPts val="900"/>
                </a:spcBef>
                <a:defRPr sz="2300"/>
              </a:lvl1pPr>
            </a:lstStyle>
            <a:p>
              <a:pPr/>
              <a:r>
                <a:t>Adrenal adenoma or carcinoma; adrenalectomy </a:t>
              </a:r>
            </a:p>
          </p:txBody>
        </p:sp>
        <p:sp>
          <p:nvSpPr>
            <p:cNvPr id="181" name="Line"/>
            <p:cNvSpPr/>
            <p:nvPr/>
          </p:nvSpPr>
          <p:spPr>
            <a:xfrm>
              <a:off x="1963330" y="1252266"/>
              <a:ext cx="7853327" cy="1"/>
            </a:xfrm>
            <a:prstGeom prst="line">
              <a:avLst/>
            </a:prstGeom>
            <a:solidFill>
              <a:schemeClr val="accent1"/>
            </a:solidFill>
            <a:ln w="12700" cap="flat">
              <a:solidFill>
                <a:srgbClr val="C3D4EB"/>
              </a:solidFill>
              <a:prstDash val="solid"/>
              <a:miter lim="800000"/>
            </a:ln>
            <a:effectLst/>
          </p:spPr>
          <p:txBody>
            <a:bodyPr wrap="square" lIns="45719" tIns="45719" rIns="45719" bIns="45719" numCol="1" anchor="t">
              <a:noAutofit/>
            </a:bodyPr>
            <a:lstStyle/>
            <a:p>
              <a:pPr/>
            </a:p>
          </p:txBody>
        </p:sp>
        <p:sp>
          <p:nvSpPr>
            <p:cNvPr id="182" name="Ketoconazol (inhibits the synthesis of cortisol)"/>
            <p:cNvSpPr txBox="1"/>
            <p:nvPr/>
          </p:nvSpPr>
          <p:spPr>
            <a:xfrm>
              <a:off x="2036955" y="1927956"/>
              <a:ext cx="7706077" cy="4663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t">
              <a:spAutoFit/>
            </a:bodyPr>
            <a:lstStyle>
              <a:lvl1pPr defTabSz="1022350">
                <a:lnSpc>
                  <a:spcPct val="90000"/>
                </a:lnSpc>
                <a:spcBef>
                  <a:spcPts val="900"/>
                </a:spcBef>
                <a:defRPr sz="2300"/>
              </a:lvl1pPr>
            </a:lstStyle>
            <a:p>
              <a:pPr/>
              <a:r>
                <a:t>Ketoconazol (inhibits the synthesis of cortisol) </a:t>
              </a:r>
            </a:p>
          </p:txBody>
        </p:sp>
        <p:sp>
          <p:nvSpPr>
            <p:cNvPr id="183" name="Line"/>
            <p:cNvSpPr/>
            <p:nvPr/>
          </p:nvSpPr>
          <p:spPr>
            <a:xfrm>
              <a:off x="1963330" y="1878398"/>
              <a:ext cx="7853327" cy="1"/>
            </a:xfrm>
            <a:prstGeom prst="line">
              <a:avLst/>
            </a:prstGeom>
            <a:solidFill>
              <a:schemeClr val="accent1"/>
            </a:solidFill>
            <a:ln w="12700" cap="flat">
              <a:solidFill>
                <a:srgbClr val="C3D4EB"/>
              </a:solidFill>
              <a:prstDash val="solid"/>
              <a:miter lim="800000"/>
            </a:ln>
            <a:effectLst/>
          </p:spPr>
          <p:txBody>
            <a:bodyPr wrap="square" lIns="45719" tIns="45719" rIns="45719" bIns="45719" numCol="1" anchor="t">
              <a:noAutofit/>
            </a:bodyPr>
            <a:lstStyle/>
            <a:p>
              <a:pPr/>
            </a:p>
          </p:txBody>
        </p:sp>
      </p:grpSp>
      <p:sp>
        <p:nvSpPr>
          <p:cNvPr id="185" name="Exogenous (stop drug intake)"/>
          <p:cNvSpPr txBox="1"/>
          <p:nvPr/>
        </p:nvSpPr>
        <p:spPr>
          <a:xfrm>
            <a:off x="2532202" y="5047972"/>
            <a:ext cx="7706077" cy="466394"/>
          </a:xfrm>
          <a:prstGeom prst="rect">
            <a:avLst/>
          </a:prstGeom>
          <a:ln w="12700">
            <a:miter lim="400000"/>
          </a:ln>
          <a:extLst>
            <a:ext uri="{C572A759-6A51-4108-AA02-DFA0A04FC94B}">
              <ma14:wrappingTextBoxFlag xmlns:ma14="http://schemas.microsoft.com/office/mac/drawingml/2011/main" val="1"/>
            </a:ext>
          </a:extLst>
        </p:spPr>
        <p:txBody>
          <a:bodyPr lIns="87630" tIns="87630" rIns="87630" bIns="87630">
            <a:spAutoFit/>
          </a:bodyPr>
          <a:lstStyle>
            <a:lvl1pPr defTabSz="1022350">
              <a:lnSpc>
                <a:spcPct val="90000"/>
              </a:lnSpc>
              <a:spcBef>
                <a:spcPts val="900"/>
              </a:spcBef>
              <a:defRPr sz="2300"/>
            </a:lvl1pPr>
          </a:lstStyle>
          <a:p>
            <a:pPr/>
            <a:r>
              <a:t>Exogenous (stop drug intake)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Rectangle 8"/>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88" name="عنوان 1"/>
          <p:cNvSpPr txBox="1"/>
          <p:nvPr>
            <p:ph type="title"/>
          </p:nvPr>
        </p:nvSpPr>
        <p:spPr>
          <a:xfrm>
            <a:off x="640080" y="325368"/>
            <a:ext cx="4368603" cy="1956843"/>
          </a:xfrm>
          <a:prstGeom prst="rect">
            <a:avLst/>
          </a:prstGeom>
        </p:spPr>
        <p:txBody>
          <a:bodyPr anchor="b"/>
          <a:lstStyle>
            <a:lvl1pPr>
              <a:defRPr sz="5400"/>
            </a:lvl1pPr>
          </a:lstStyle>
          <a:p>
            <a:pPr rtl="0">
              <a:defRPr/>
            </a:pPr>
            <a:r>
              <a:t>5)Coarctation of the aorta:</a:t>
            </a:r>
          </a:p>
        </p:txBody>
      </p:sp>
      <p:grpSp>
        <p:nvGrpSpPr>
          <p:cNvPr id="191" name="sketchy line"/>
          <p:cNvGrpSpPr/>
          <p:nvPr/>
        </p:nvGrpSpPr>
        <p:grpSpPr>
          <a:xfrm>
            <a:off x="639805" y="2575166"/>
            <a:ext cx="3474996" cy="45962"/>
            <a:chOff x="0" y="0"/>
            <a:chExt cx="3474994" cy="45961"/>
          </a:xfrm>
        </p:grpSpPr>
        <p:sp>
          <p:nvSpPr>
            <p:cNvPr id="189" name="Shape"/>
            <p:cNvSpPr/>
            <p:nvPr/>
          </p:nvSpPr>
          <p:spPr>
            <a:xfrm>
              <a:off x="0" y="1960"/>
              <a:ext cx="3474995" cy="42330"/>
            </a:xfrm>
            <a:custGeom>
              <a:avLst/>
              <a:gdLst/>
              <a:ahLst/>
              <a:cxnLst>
                <a:cxn ang="0">
                  <a:pos x="wd2" y="hd2"/>
                </a:cxn>
                <a:cxn ang="5400000">
                  <a:pos x="wd2" y="hd2"/>
                </a:cxn>
                <a:cxn ang="10800000">
                  <a:pos x="wd2" y="hd2"/>
                </a:cxn>
                <a:cxn ang="16200000">
                  <a:pos x="wd2" y="hd2"/>
                </a:cxn>
              </a:cxnLst>
              <a:rect l="0" t="0" r="r" b="b"/>
              <a:pathLst>
                <a:path w="21597" h="14788" fill="norm" stroke="1" extrusionOk="0">
                  <a:moveTo>
                    <a:pt x="1" y="3447"/>
                  </a:moveTo>
                  <a:cubicBezTo>
                    <a:pt x="1259" y="-1694"/>
                    <a:pt x="2069" y="-570"/>
                    <a:pt x="3889" y="3447"/>
                  </a:cubicBezTo>
                  <a:cubicBezTo>
                    <a:pt x="5708" y="7465"/>
                    <a:pt x="6817" y="5237"/>
                    <a:pt x="8640" y="3447"/>
                  </a:cubicBezTo>
                  <a:cubicBezTo>
                    <a:pt x="10462" y="1657"/>
                    <a:pt x="11412" y="-1457"/>
                    <a:pt x="12311" y="3447"/>
                  </a:cubicBezTo>
                  <a:cubicBezTo>
                    <a:pt x="13210" y="8352"/>
                    <a:pt x="14893" y="931"/>
                    <a:pt x="15982" y="3447"/>
                  </a:cubicBezTo>
                  <a:cubicBezTo>
                    <a:pt x="17071" y="5964"/>
                    <a:pt x="18905" y="-758"/>
                    <a:pt x="21597" y="3447"/>
                  </a:cubicBezTo>
                  <a:cubicBezTo>
                    <a:pt x="21596" y="4986"/>
                    <a:pt x="21596" y="6935"/>
                    <a:pt x="21597" y="9836"/>
                  </a:cubicBezTo>
                  <a:cubicBezTo>
                    <a:pt x="20666" y="11090"/>
                    <a:pt x="19497" y="7845"/>
                    <a:pt x="17494" y="9836"/>
                  </a:cubicBezTo>
                  <a:cubicBezTo>
                    <a:pt x="15491" y="11828"/>
                    <a:pt x="14261" y="19906"/>
                    <a:pt x="13391" y="9836"/>
                  </a:cubicBezTo>
                  <a:cubicBezTo>
                    <a:pt x="12520" y="-233"/>
                    <a:pt x="11315" y="15292"/>
                    <a:pt x="9287" y="9836"/>
                  </a:cubicBezTo>
                  <a:cubicBezTo>
                    <a:pt x="7260" y="4381"/>
                    <a:pt x="5896" y="8642"/>
                    <a:pt x="4536" y="9836"/>
                  </a:cubicBezTo>
                  <a:cubicBezTo>
                    <a:pt x="3177" y="11031"/>
                    <a:pt x="1642" y="11956"/>
                    <a:pt x="1" y="9836"/>
                  </a:cubicBezTo>
                  <a:cubicBezTo>
                    <a:pt x="3" y="8439"/>
                    <a:pt x="-3" y="4756"/>
                    <a:pt x="1" y="3447"/>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90" name="Shape"/>
            <p:cNvSpPr/>
            <p:nvPr/>
          </p:nvSpPr>
          <p:spPr>
            <a:xfrm>
              <a:off x="274" y="0"/>
              <a:ext cx="3474721" cy="45962"/>
            </a:xfrm>
            <a:custGeom>
              <a:avLst/>
              <a:gdLst/>
              <a:ahLst/>
              <a:cxnLst>
                <a:cxn ang="0">
                  <a:pos x="wd2" y="hd2"/>
                </a:cxn>
                <a:cxn ang="5400000">
                  <a:pos x="wd2" y="hd2"/>
                </a:cxn>
                <a:cxn ang="10800000">
                  <a:pos x="wd2" y="hd2"/>
                </a:cxn>
                <a:cxn ang="16200000">
                  <a:pos x="wd2" y="hd2"/>
                </a:cxn>
              </a:cxnLst>
              <a:rect l="0" t="0" r="r" b="b"/>
              <a:pathLst>
                <a:path w="21600" h="13865" fill="norm" stroke="1" extrusionOk="0">
                  <a:moveTo>
                    <a:pt x="0" y="3568"/>
                  </a:moveTo>
                  <a:cubicBezTo>
                    <a:pt x="1395" y="-820"/>
                    <a:pt x="3080" y="11574"/>
                    <a:pt x="4320" y="3568"/>
                  </a:cubicBezTo>
                  <a:cubicBezTo>
                    <a:pt x="5560" y="-4438"/>
                    <a:pt x="7025" y="11023"/>
                    <a:pt x="8424" y="3568"/>
                  </a:cubicBezTo>
                  <a:cubicBezTo>
                    <a:pt x="9823" y="-3887"/>
                    <a:pt x="11314" y="11621"/>
                    <a:pt x="12528" y="3568"/>
                  </a:cubicBezTo>
                  <a:cubicBezTo>
                    <a:pt x="13742" y="-4485"/>
                    <a:pt x="14932" y="3618"/>
                    <a:pt x="17280" y="3568"/>
                  </a:cubicBezTo>
                  <a:cubicBezTo>
                    <a:pt x="19628" y="3518"/>
                    <a:pt x="20432" y="-1129"/>
                    <a:pt x="21600" y="3568"/>
                  </a:cubicBezTo>
                  <a:cubicBezTo>
                    <a:pt x="21597" y="5846"/>
                    <a:pt x="21597" y="6531"/>
                    <a:pt x="21600" y="9085"/>
                  </a:cubicBezTo>
                  <a:cubicBezTo>
                    <a:pt x="20103" y="12571"/>
                    <a:pt x="18308" y="1982"/>
                    <a:pt x="17280" y="9085"/>
                  </a:cubicBezTo>
                  <a:cubicBezTo>
                    <a:pt x="16252" y="16187"/>
                    <a:pt x="14545" y="10418"/>
                    <a:pt x="13608" y="9085"/>
                  </a:cubicBezTo>
                  <a:cubicBezTo>
                    <a:pt x="12671" y="7751"/>
                    <a:pt x="11298" y="2075"/>
                    <a:pt x="9504" y="9085"/>
                  </a:cubicBezTo>
                  <a:cubicBezTo>
                    <a:pt x="7710" y="16094"/>
                    <a:pt x="6480" y="14789"/>
                    <a:pt x="5400" y="9085"/>
                  </a:cubicBezTo>
                  <a:cubicBezTo>
                    <a:pt x="4320" y="3380"/>
                    <a:pt x="1450" y="17115"/>
                    <a:pt x="0" y="9085"/>
                  </a:cubicBezTo>
                  <a:cubicBezTo>
                    <a:pt x="0" y="7096"/>
                    <a:pt x="0" y="4701"/>
                    <a:pt x="0" y="3568"/>
                  </a:cubicBezTo>
                  <a:close/>
                </a:path>
              </a:pathLst>
            </a:custGeom>
            <a:noFill/>
            <a:ln w="44450"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92" name="عنصر نائب للمحتوى 2"/>
          <p:cNvSpPr txBox="1"/>
          <p:nvPr>
            <p:ph type="body" sz="quarter" idx="1"/>
          </p:nvPr>
        </p:nvSpPr>
        <p:spPr>
          <a:xfrm>
            <a:off x="640080" y="2872899"/>
            <a:ext cx="4243590" cy="3320668"/>
          </a:xfrm>
          <a:prstGeom prst="rect">
            <a:avLst/>
          </a:prstGeom>
        </p:spPr>
        <p:txBody>
          <a:bodyPr/>
          <a:lstStyle/>
          <a:p>
            <a:pPr rtl="0">
              <a:defRPr sz="2200"/>
            </a:pPr>
            <a:r>
              <a:t>Hypertension in upper extremities greater than lower extremities </a:t>
            </a:r>
          </a:p>
          <a:p>
            <a:pPr rtl="0">
              <a:defRPr sz="2200"/>
            </a:pPr>
            <a:r>
              <a:t>Low perfusion to kidneys activate RAAS system which lead to more elevation in BP </a:t>
            </a:r>
          </a:p>
        </p:txBody>
      </p:sp>
      <p:pic>
        <p:nvPicPr>
          <p:cNvPr id="193" name="صورة 3" descr="صورة 3"/>
          <p:cNvPicPr>
            <a:picLocks noChangeAspect="1"/>
          </p:cNvPicPr>
          <p:nvPr/>
        </p:nvPicPr>
        <p:blipFill>
          <a:blip r:embed="rId2">
            <a:extLst/>
          </a:blip>
          <a:srcRect l="0" t="726" r="4" b="11790"/>
          <a:stretch>
            <a:fillRect/>
          </a:stretch>
        </p:blipFill>
        <p:spPr>
          <a:xfrm>
            <a:off x="5311735" y="10"/>
            <a:ext cx="6878605" cy="6858001"/>
          </a:xfrm>
          <a:custGeom>
            <a:avLst/>
            <a:gdLst/>
            <a:ahLst/>
            <a:cxnLst>
              <a:cxn ang="0">
                <a:pos x="wd2" y="hd2"/>
              </a:cxn>
              <a:cxn ang="5400000">
                <a:pos x="wd2" y="hd2"/>
              </a:cxn>
              <a:cxn ang="10800000">
                <a:pos x="wd2" y="hd2"/>
              </a:cxn>
              <a:cxn ang="16200000">
                <a:pos x="wd2" y="hd2"/>
              </a:cxn>
            </a:cxnLst>
            <a:rect l="0" t="0" r="r" b="b"/>
            <a:pathLst>
              <a:path w="21555" h="21600" fill="norm" stroke="1" extrusionOk="0">
                <a:moveTo>
                  <a:pt x="3456" y="0"/>
                </a:moveTo>
                <a:lnTo>
                  <a:pt x="3120" y="619"/>
                </a:lnTo>
                <a:cubicBezTo>
                  <a:pt x="2508" y="1805"/>
                  <a:pt x="1994" y="3043"/>
                  <a:pt x="1554" y="4319"/>
                </a:cubicBezTo>
                <a:cubicBezTo>
                  <a:pt x="870" y="6322"/>
                  <a:pt x="399" y="8391"/>
                  <a:pt x="147" y="10492"/>
                </a:cubicBezTo>
                <a:cubicBezTo>
                  <a:pt x="14" y="11568"/>
                  <a:pt x="-45" y="12642"/>
                  <a:pt x="38" y="13724"/>
                </a:cubicBezTo>
                <a:cubicBezTo>
                  <a:pt x="137" y="14988"/>
                  <a:pt x="285" y="16246"/>
                  <a:pt x="537" y="17490"/>
                </a:cubicBezTo>
                <a:cubicBezTo>
                  <a:pt x="815" y="18863"/>
                  <a:pt x="1193" y="20203"/>
                  <a:pt x="1691" y="21506"/>
                </a:cubicBezTo>
                <a:lnTo>
                  <a:pt x="1730" y="21600"/>
                </a:lnTo>
                <a:lnTo>
                  <a:pt x="1895" y="21600"/>
                </a:lnTo>
                <a:lnTo>
                  <a:pt x="1874" y="21549"/>
                </a:lnTo>
                <a:cubicBezTo>
                  <a:pt x="1598" y="20832"/>
                  <a:pt x="1357" y="20097"/>
                  <a:pt x="1146" y="19348"/>
                </a:cubicBezTo>
                <a:cubicBezTo>
                  <a:pt x="963" y="18694"/>
                  <a:pt x="827" y="18027"/>
                  <a:pt x="670" y="17366"/>
                </a:cubicBezTo>
                <a:cubicBezTo>
                  <a:pt x="666" y="17331"/>
                  <a:pt x="665" y="17297"/>
                  <a:pt x="665" y="17261"/>
                </a:cubicBezTo>
                <a:cubicBezTo>
                  <a:pt x="780" y="17662"/>
                  <a:pt x="871" y="18015"/>
                  <a:pt x="980" y="18364"/>
                </a:cubicBezTo>
                <a:cubicBezTo>
                  <a:pt x="1263" y="19271"/>
                  <a:pt x="1589" y="20153"/>
                  <a:pt x="1960" y="21010"/>
                </a:cubicBezTo>
                <a:lnTo>
                  <a:pt x="2236" y="21600"/>
                </a:lnTo>
                <a:lnTo>
                  <a:pt x="21555" y="21600"/>
                </a:lnTo>
                <a:lnTo>
                  <a:pt x="21555" y="0"/>
                </a:lnTo>
                <a:lnTo>
                  <a:pt x="3846" y="0"/>
                </a:lnTo>
                <a:lnTo>
                  <a:pt x="3545" y="469"/>
                </a:lnTo>
                <a:cubicBezTo>
                  <a:pt x="3133" y="1151"/>
                  <a:pt x="2757" y="1857"/>
                  <a:pt x="2415" y="2582"/>
                </a:cubicBezTo>
                <a:cubicBezTo>
                  <a:pt x="2398" y="2625"/>
                  <a:pt x="2371" y="2663"/>
                  <a:pt x="2335" y="2691"/>
                </a:cubicBezTo>
                <a:cubicBezTo>
                  <a:pt x="2381" y="2582"/>
                  <a:pt x="2427" y="2472"/>
                  <a:pt x="2473" y="2362"/>
                </a:cubicBezTo>
                <a:cubicBezTo>
                  <a:pt x="2665" y="1917"/>
                  <a:pt x="2866" y="1478"/>
                  <a:pt x="3080" y="1045"/>
                </a:cubicBezTo>
                <a:lnTo>
                  <a:pt x="3637" y="0"/>
                </a:lnTo>
                <a:lnTo>
                  <a:pt x="3456" y="0"/>
                </a:lnTo>
                <a:close/>
              </a:path>
            </a:pathLst>
          </a:cu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11"/>
          <p:cNvSpPr/>
          <p:nvPr/>
        </p:nvSpPr>
        <p:spPr>
          <a:xfrm>
            <a:off x="0" y="0"/>
            <a:ext cx="12192000" cy="685800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96" name="Rectangle 13"/>
          <p:cNvSpPr/>
          <p:nvPr/>
        </p:nvSpPr>
        <p:spPr>
          <a:xfrm>
            <a:off x="-1" y="-2"/>
            <a:ext cx="6232714" cy="6858001"/>
          </a:xfrm>
          <a:prstGeom prst="rect">
            <a:avLst/>
          </a:prstGeom>
          <a:solidFill>
            <a:schemeClr val="accent1">
              <a:alpha val="20000"/>
            </a:schemeClr>
          </a:solidFill>
          <a:ln w="12700">
            <a:miter lim="400000"/>
          </a:ln>
        </p:spPr>
        <p:txBody>
          <a:bodyPr lIns="45719" rIns="45719" anchor="ctr"/>
          <a:lstStyle/>
          <a:p>
            <a:pPr algn="ctr">
              <a:defRPr>
                <a:solidFill>
                  <a:srgbClr val="FFFFFF"/>
                </a:solidFill>
              </a:defRPr>
            </a:pPr>
          </a:p>
        </p:txBody>
      </p:sp>
      <p:sp>
        <p:nvSpPr>
          <p:cNvPr id="197" name="Title 1"/>
          <p:cNvSpPr txBox="1"/>
          <p:nvPr>
            <p:ph type="title"/>
          </p:nvPr>
        </p:nvSpPr>
        <p:spPr>
          <a:xfrm>
            <a:off x="7801123" y="246028"/>
            <a:ext cx="3139891" cy="994727"/>
          </a:xfrm>
          <a:prstGeom prst="rect">
            <a:avLst/>
          </a:prstGeom>
        </p:spPr>
        <p:txBody>
          <a:bodyPr/>
          <a:lstStyle>
            <a:lvl1pPr>
              <a:defRPr sz="5400" u="sng">
                <a:solidFill>
                  <a:srgbClr val="44546A"/>
                </a:solidFill>
              </a:defRPr>
            </a:lvl1pPr>
          </a:lstStyle>
          <a:p>
            <a:pPr rtl="0">
              <a:defRPr/>
            </a:pPr>
            <a:r>
              <a:t> OCPs</a:t>
            </a:r>
          </a:p>
        </p:txBody>
      </p:sp>
      <p:sp>
        <p:nvSpPr>
          <p:cNvPr id="198" name="Content Placeholder 2"/>
          <p:cNvSpPr txBox="1"/>
          <p:nvPr>
            <p:ph type="body" sz="half" idx="1"/>
          </p:nvPr>
        </p:nvSpPr>
        <p:spPr>
          <a:xfrm>
            <a:off x="6232711" y="1799275"/>
            <a:ext cx="5175197" cy="5138921"/>
          </a:xfrm>
          <a:prstGeom prst="rect">
            <a:avLst/>
          </a:prstGeom>
        </p:spPr>
        <p:txBody>
          <a:bodyPr anchor="ctr"/>
          <a:lstStyle/>
          <a:p>
            <a:pPr marL="0" indent="0" defTabSz="832104" rtl="0">
              <a:spcBef>
                <a:spcPts val="900"/>
              </a:spcBef>
              <a:buSzTx/>
              <a:buNone/>
              <a:defRPr sz="1638">
                <a:solidFill>
                  <a:srgbClr val="44546A"/>
                </a:solidFill>
              </a:defRPr>
            </a:pPr>
            <a:r>
              <a:t>▪ </a:t>
            </a:r>
            <a:r>
              <a:rPr sz="2184"/>
              <a:t>Women who developed hypertension during a previous pregnancy or have a family history of hypertension are more likely to develop hypertension from OCP use.</a:t>
            </a:r>
            <a:endParaRPr sz="2184"/>
          </a:p>
          <a:p>
            <a:pPr marL="0" indent="0" defTabSz="832104" rtl="0">
              <a:spcBef>
                <a:spcPts val="900"/>
              </a:spcBef>
              <a:buSzTx/>
              <a:buNone/>
              <a:defRPr sz="2184">
                <a:solidFill>
                  <a:srgbClr val="44546A"/>
                </a:solidFill>
              </a:defRPr>
            </a:pPr>
            <a:r>
              <a:t>The mechanism is unclear but possibly due to an estrogen-mediated increase in hepatic angiotensinogen synthesis or other effects on the renin-angiotensin-aldosterone system.</a:t>
            </a:r>
          </a:p>
          <a:p>
            <a:pPr marL="0" indent="0" defTabSz="832104" rtl="0">
              <a:spcBef>
                <a:spcPts val="900"/>
              </a:spcBef>
              <a:buSzTx/>
              <a:buNone/>
              <a:defRPr sz="2184">
                <a:solidFill>
                  <a:srgbClr val="44546A"/>
                </a:solidFill>
              </a:defRPr>
            </a:pPr>
            <a:r>
              <a:t>▪ Discontinuing OCPs can reduce the blood pressure over 2-12 month period and can often correct the problem.</a:t>
            </a:r>
          </a:p>
          <a:p>
            <a:pPr marL="0" indent="0" defTabSz="832104" rtl="0">
              <a:spcBef>
                <a:spcPts val="900"/>
              </a:spcBef>
              <a:buSzTx/>
              <a:buNone/>
              <a:defRPr sz="2184">
                <a:solidFill>
                  <a:srgbClr val="44546A"/>
                </a:solidFill>
              </a:defRPr>
            </a:pPr>
          </a:p>
        </p:txBody>
      </p:sp>
      <p:sp>
        <p:nvSpPr>
          <p:cNvPr id="199" name="Straight Connector 21"/>
          <p:cNvSpPr/>
          <p:nvPr/>
        </p:nvSpPr>
        <p:spPr>
          <a:xfrm flipH="1" flipV="1">
            <a:off x="840440" y="6522756"/>
            <a:ext cx="10717188" cy="1"/>
          </a:xfrm>
          <a:prstGeom prst="line">
            <a:avLst/>
          </a:prstGeom>
          <a:ln w="12700" cap="sq">
            <a:solidFill>
              <a:srgbClr val="44546A"/>
            </a:solidFill>
            <a:miter/>
          </a:ln>
        </p:spPr>
        <p:txBody>
          <a:bodyPr lIns="45719" rIns="45719"/>
          <a:lstStyle/>
          <a:p>
            <a:pPr/>
          </a:p>
        </p:txBody>
      </p:sp>
      <p:grpSp>
        <p:nvGrpSpPr>
          <p:cNvPr id="202" name="Group 23"/>
          <p:cNvGrpSpPr/>
          <p:nvPr/>
        </p:nvGrpSpPr>
        <p:grpSpPr>
          <a:xfrm>
            <a:off x="12829916" y="6400800"/>
            <a:ext cx="338329" cy="240175"/>
            <a:chOff x="0" y="0"/>
            <a:chExt cx="338327" cy="240174"/>
          </a:xfrm>
        </p:grpSpPr>
        <p:sp>
          <p:nvSpPr>
            <p:cNvPr id="200" name="Straight Connector 24"/>
            <p:cNvSpPr/>
            <p:nvPr/>
          </p:nvSpPr>
          <p:spPr>
            <a:xfrm flipH="1">
              <a:off x="169163" y="0"/>
              <a:ext cx="1" cy="240175"/>
            </a:xfrm>
            <a:prstGeom prst="line">
              <a:avLst/>
            </a:prstGeom>
            <a:noFill/>
            <a:ln w="12700" cap="flat">
              <a:solidFill>
                <a:srgbClr val="44546A"/>
              </a:solidFill>
              <a:prstDash val="solid"/>
              <a:miter lim="800000"/>
            </a:ln>
            <a:effectLst/>
          </p:spPr>
          <p:txBody>
            <a:bodyPr wrap="square" lIns="45719" tIns="45719" rIns="45719" bIns="45719" numCol="1" anchor="t">
              <a:noAutofit/>
            </a:bodyPr>
            <a:lstStyle/>
            <a:p>
              <a:pPr/>
            </a:p>
          </p:txBody>
        </p:sp>
        <p:sp>
          <p:nvSpPr>
            <p:cNvPr id="201" name="Straight Connector 25"/>
            <p:cNvSpPr/>
            <p:nvPr/>
          </p:nvSpPr>
          <p:spPr>
            <a:xfrm>
              <a:off x="0" y="120087"/>
              <a:ext cx="338328" cy="1"/>
            </a:xfrm>
            <a:prstGeom prst="line">
              <a:avLst/>
            </a:prstGeom>
            <a:noFill/>
            <a:ln w="12700" cap="flat">
              <a:solidFill>
                <a:srgbClr val="44546A"/>
              </a:solidFill>
              <a:prstDash val="solid"/>
              <a:miter lim="800000"/>
            </a:ln>
            <a:effectLst/>
          </p:spPr>
          <p:txBody>
            <a:bodyPr wrap="square" lIns="45719" tIns="45719" rIns="45719" bIns="45719" numCol="1" anchor="t">
              <a:noAutofit/>
            </a:bodyPr>
            <a:lstStyle/>
            <a:p>
              <a:pPr/>
            </a:p>
          </p:txBody>
        </p:sp>
      </p:grpSp>
      <p:sp>
        <p:nvSpPr>
          <p:cNvPr id="203" name="مربع نص 4"/>
          <p:cNvSpPr txBox="1"/>
          <p:nvPr/>
        </p:nvSpPr>
        <p:spPr>
          <a:xfrm>
            <a:off x="153295" y="459665"/>
            <a:ext cx="6033697" cy="7909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75487">
              <a:spcBef>
                <a:spcPts val="600"/>
              </a:spcBef>
              <a:defRPr sz="5400" u="sng">
                <a:solidFill>
                  <a:srgbClr val="44546A"/>
                </a:solidFill>
                <a:latin typeface="Calibri Light"/>
                <a:ea typeface="Calibri Light"/>
                <a:cs typeface="Calibri Light"/>
                <a:sym typeface="Calibri Light"/>
              </a:defRPr>
            </a:lvl1pPr>
          </a:lstStyle>
          <a:p>
            <a:pPr/>
            <a:r>
              <a:t>Pregnancy and HTN</a:t>
            </a:r>
          </a:p>
        </p:txBody>
      </p:sp>
      <p:sp>
        <p:nvSpPr>
          <p:cNvPr id="204" name="مربع نص 6"/>
          <p:cNvSpPr txBox="1"/>
          <p:nvPr/>
        </p:nvSpPr>
        <p:spPr>
          <a:xfrm>
            <a:off x="372611" y="1859739"/>
            <a:ext cx="5814381" cy="2602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37743" indent="-237743" defTabSz="475487">
              <a:spcBef>
                <a:spcPts val="600"/>
              </a:spcBef>
              <a:buSzPct val="100000"/>
              <a:buFont typeface="Arial"/>
              <a:buChar char="•"/>
              <a:defRPr sz="2400">
                <a:solidFill>
                  <a:srgbClr val="44546A"/>
                </a:solidFill>
              </a:defRPr>
            </a:lvl1pPr>
          </a:lstStyle>
          <a:p>
            <a:pPr/>
            <a:r>
              <a:t>Recommended antihypertensives during pregnancy include beta blockers (especially labetalol) and methyldopa. Hydralazine and calcium channel blockers are acceptable alternate therapies. Angiotensin-converting enzyme inhibitors and angiotensin receptor blockers are contraindicated in pregnancy.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Content Placeholder 2"/>
          <p:cNvSpPr txBox="1"/>
          <p:nvPr>
            <p:ph type="body" sz="half" idx="1"/>
          </p:nvPr>
        </p:nvSpPr>
        <p:spPr>
          <a:xfrm>
            <a:off x="388281" y="1522507"/>
            <a:ext cx="5847896" cy="3812986"/>
          </a:xfrm>
          <a:prstGeom prst="rect">
            <a:avLst/>
          </a:prstGeom>
        </p:spPr>
        <p:txBody>
          <a:bodyPr/>
          <a:lstStyle/>
          <a:p>
            <a:pPr marL="0" indent="0" defTabSz="877823" rtl="0">
              <a:spcBef>
                <a:spcPts val="900"/>
              </a:spcBef>
              <a:buSzTx/>
              <a:buNone/>
              <a:defRPr sz="2688"/>
            </a:pPr>
            <a:r>
              <a:t>•Secondary hypertension is hypertension due to an identifiable underlying cause. </a:t>
            </a:r>
          </a:p>
          <a:p>
            <a:pPr marL="0" indent="0" defTabSz="877823" rtl="0">
              <a:spcBef>
                <a:spcPts val="900"/>
              </a:spcBef>
              <a:buSzTx/>
              <a:buNone/>
              <a:defRPr sz="2688"/>
            </a:pPr>
            <a:r>
              <a:t>•Secondary hypertension represents 5% of all HTN cases )</a:t>
            </a:r>
          </a:p>
          <a:p>
            <a:pPr marL="0" indent="0" defTabSz="877823" rtl="0">
              <a:spcBef>
                <a:spcPts val="900"/>
              </a:spcBef>
              <a:buSzTx/>
              <a:buNone/>
              <a:defRPr sz="2688"/>
            </a:pPr>
            <a:r>
              <a:t>•Renal artery stenosis is the most common cause. </a:t>
            </a:r>
          </a:p>
          <a:p>
            <a:pPr marL="0" indent="0" defTabSz="877823" rtl="0">
              <a:spcBef>
                <a:spcPts val="900"/>
              </a:spcBef>
              <a:buSzTx/>
              <a:buNone/>
              <a:defRPr sz="2688"/>
            </a:pPr>
          </a:p>
        </p:txBody>
      </p:sp>
      <p:pic>
        <p:nvPicPr>
          <p:cNvPr id="98" name="IMG_7444.jpeg" descr="IMG_7444.jpeg"/>
          <p:cNvPicPr>
            <a:picLocks noChangeAspect="1"/>
          </p:cNvPicPr>
          <p:nvPr/>
        </p:nvPicPr>
        <p:blipFill>
          <a:blip r:embed="rId2">
            <a:extLst/>
          </a:blip>
          <a:srcRect l="0" t="0" r="0" b="6459"/>
          <a:stretch>
            <a:fillRect/>
          </a:stretch>
        </p:blipFill>
        <p:spPr>
          <a:xfrm>
            <a:off x="6697436" y="1589747"/>
            <a:ext cx="4953001" cy="332630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hank You"/>
          <p:cNvSpPr txBox="1"/>
          <p:nvPr>
            <p:ph type="ctrTitle"/>
          </p:nvPr>
        </p:nvSpPr>
        <p:spPr>
          <a:xfrm>
            <a:off x="1524000" y="1377665"/>
            <a:ext cx="9144000" cy="2387601"/>
          </a:xfrm>
          <a:prstGeom prst="rect">
            <a:avLst/>
          </a:prstGeom>
        </p:spPr>
        <p:txBody>
          <a:bodyPr/>
          <a:lstStyle>
            <a:lvl1pPr rtl="0">
              <a:defRPr/>
            </a:lvl1pPr>
          </a:lstStyle>
          <a:p>
            <a:pPr/>
            <a:r>
              <a:t>Thank 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he following groups should be screened for secondary hypertension:…"/>
          <p:cNvSpPr txBox="1"/>
          <p:nvPr/>
        </p:nvSpPr>
        <p:spPr>
          <a:xfrm>
            <a:off x="244655" y="494998"/>
            <a:ext cx="6034079" cy="58373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buFont typeface="Arial"/>
              <a:defRPr sz="2800"/>
            </a:pPr>
          </a:p>
          <a:p>
            <a:pPr>
              <a:lnSpc>
                <a:spcPct val="90000"/>
              </a:lnSpc>
              <a:spcBef>
                <a:spcPts val="1000"/>
              </a:spcBef>
              <a:buFont typeface="Arial"/>
              <a:defRPr sz="2800"/>
            </a:pPr>
            <a:r>
              <a:t>•The following groups should be screened for secondary hypertension:</a:t>
            </a:r>
          </a:p>
          <a:p>
            <a:pPr>
              <a:lnSpc>
                <a:spcPct val="90000"/>
              </a:lnSpc>
              <a:spcBef>
                <a:spcPts val="1000"/>
              </a:spcBef>
              <a:buFont typeface="Arial"/>
              <a:defRPr sz="2800"/>
            </a:pPr>
          </a:p>
          <a:p>
            <a:pPr>
              <a:lnSpc>
                <a:spcPct val="90000"/>
              </a:lnSpc>
              <a:spcBef>
                <a:spcPts val="1000"/>
              </a:spcBef>
              <a:buFont typeface="Arial"/>
              <a:defRPr sz="2800"/>
            </a:pPr>
            <a:r>
              <a:t>-Those who become hypertensive at age &lt;25 or &gt;55</a:t>
            </a:r>
          </a:p>
          <a:p>
            <a:pPr>
              <a:lnSpc>
                <a:spcPct val="90000"/>
              </a:lnSpc>
              <a:spcBef>
                <a:spcPts val="1000"/>
              </a:spcBef>
              <a:buFont typeface="Arial"/>
              <a:defRPr sz="2800"/>
            </a:pPr>
            <a:r>
              <a:t>-Those with essential (primary) hypertension who remain hypertensive despite increasing doses and numbers of antihypertensive medications</a:t>
            </a:r>
          </a:p>
          <a:p>
            <a:pPr>
              <a:lnSpc>
                <a:spcPct val="90000"/>
              </a:lnSpc>
              <a:spcBef>
                <a:spcPts val="1000"/>
              </a:spcBef>
              <a:buFont typeface="Arial"/>
              <a:defRPr sz="2800"/>
            </a:pPr>
            <a:r>
              <a:t>-Those with a key features in their history, physical examination or investigations</a:t>
            </a:r>
          </a:p>
        </p:txBody>
      </p:sp>
      <p:pic>
        <p:nvPicPr>
          <p:cNvPr id="101" name="IMG_7445.jpeg" descr="IMG_7445.jpeg"/>
          <p:cNvPicPr>
            <a:picLocks noChangeAspect="1"/>
          </p:cNvPicPr>
          <p:nvPr/>
        </p:nvPicPr>
        <p:blipFill>
          <a:blip r:embed="rId2">
            <a:extLst/>
          </a:blip>
          <a:stretch>
            <a:fillRect/>
          </a:stretch>
        </p:blipFill>
        <p:spPr>
          <a:xfrm>
            <a:off x="6773733" y="2184370"/>
            <a:ext cx="4726281" cy="291848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Content Placeholder 2"/>
          <p:cNvSpPr txBox="1"/>
          <p:nvPr>
            <p:ph type="body" idx="1"/>
          </p:nvPr>
        </p:nvSpPr>
        <p:spPr>
          <a:xfrm>
            <a:off x="350882" y="801690"/>
            <a:ext cx="7118073" cy="5499630"/>
          </a:xfrm>
          <a:prstGeom prst="rect">
            <a:avLst/>
          </a:prstGeom>
        </p:spPr>
        <p:txBody>
          <a:bodyPr/>
          <a:lstStyle/>
          <a:p>
            <a:pPr marL="0" indent="0" defTabSz="786384" rtl="0">
              <a:spcBef>
                <a:spcPts val="800"/>
              </a:spcBef>
              <a:buSzTx/>
              <a:buNone/>
              <a:defRPr sz="2580"/>
            </a:pPr>
            <a:r>
              <a:t>•With secondary hypertension, the presentation depends on the cause :</a:t>
            </a:r>
          </a:p>
          <a:p>
            <a:pPr marL="0" indent="0" defTabSz="786384" rtl="0">
              <a:spcBef>
                <a:spcPts val="800"/>
              </a:spcBef>
              <a:buSzTx/>
              <a:buNone/>
              <a:defRPr sz="2580"/>
            </a:pPr>
          </a:p>
          <a:p>
            <a:pPr marL="0" indent="0" defTabSz="786384" rtl="0">
              <a:spcBef>
                <a:spcPts val="800"/>
              </a:spcBef>
              <a:buSzTx/>
              <a:buNone/>
              <a:defRPr sz="2580"/>
            </a:pPr>
            <a:r>
              <a:t>-Renovascular disease causes an abdominal bruit</a:t>
            </a:r>
          </a:p>
          <a:p>
            <a:pPr marL="0" indent="0" defTabSz="786384" rtl="0">
              <a:spcBef>
                <a:spcPts val="800"/>
              </a:spcBef>
              <a:buSzTx/>
              <a:buNone/>
              <a:defRPr sz="2580"/>
            </a:pPr>
            <a:r>
              <a:t>-Chronic kidney disease shows edema</a:t>
            </a:r>
          </a:p>
          <a:p>
            <a:pPr marL="0" indent="0" defTabSz="786384" rtl="0">
              <a:spcBef>
                <a:spcPts val="800"/>
              </a:spcBef>
              <a:buSzTx/>
              <a:buNone/>
              <a:defRPr sz="2580"/>
            </a:pPr>
            <a:r>
              <a:t>-Cushing disease causes weight gain, moon-like face, striae and ecchymosis</a:t>
            </a:r>
          </a:p>
          <a:p>
            <a:pPr marL="0" indent="0" defTabSz="786384" rtl="0">
              <a:spcBef>
                <a:spcPts val="800"/>
              </a:spcBef>
              <a:buSzTx/>
              <a:buNone/>
              <a:defRPr sz="2580"/>
            </a:pPr>
            <a:r>
              <a:t>-Primary hyperaldosteronism causes muscular weakness and polyuria &amp; polydipsia from hypokalemia</a:t>
            </a:r>
          </a:p>
          <a:p>
            <a:pPr marL="0" indent="0" defTabSz="786384" rtl="0">
              <a:spcBef>
                <a:spcPts val="800"/>
              </a:spcBef>
              <a:buSzTx/>
              <a:buNone/>
              <a:defRPr sz="2580"/>
            </a:pPr>
            <a:r>
              <a:t>-Pheochromocytoma (very rare) causes episodic hypertension associated with headache, palpitations and sweating </a:t>
            </a:r>
          </a:p>
        </p:txBody>
      </p:sp>
      <p:pic>
        <p:nvPicPr>
          <p:cNvPr id="104" name="Image" descr="Image"/>
          <p:cNvPicPr>
            <a:picLocks noChangeAspect="1"/>
          </p:cNvPicPr>
          <p:nvPr/>
        </p:nvPicPr>
        <p:blipFill>
          <a:blip r:embed="rId2">
            <a:extLst/>
          </a:blip>
          <a:srcRect l="30407" t="18898" r="9227" b="0"/>
          <a:stretch>
            <a:fillRect/>
          </a:stretch>
        </p:blipFill>
        <p:spPr>
          <a:xfrm>
            <a:off x="8023628" y="336718"/>
            <a:ext cx="3130932" cy="2366915"/>
          </a:xfrm>
          <a:prstGeom prst="rect">
            <a:avLst/>
          </a:prstGeom>
          <a:ln w="12700">
            <a:miter lim="400000"/>
          </a:ln>
        </p:spPr>
      </p:pic>
      <p:pic>
        <p:nvPicPr>
          <p:cNvPr id="105" name="Image" descr="Image"/>
          <p:cNvPicPr>
            <a:picLocks noChangeAspect="1"/>
          </p:cNvPicPr>
          <p:nvPr/>
        </p:nvPicPr>
        <p:blipFill>
          <a:blip r:embed="rId3">
            <a:extLst/>
          </a:blip>
          <a:stretch>
            <a:fillRect/>
          </a:stretch>
        </p:blipFill>
        <p:spPr>
          <a:xfrm>
            <a:off x="8123125" y="3205409"/>
            <a:ext cx="3217307" cy="321730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Content Placeholder 2"/>
          <p:cNvSpPr txBox="1"/>
          <p:nvPr>
            <p:ph type="body" idx="1"/>
          </p:nvPr>
        </p:nvSpPr>
        <p:spPr>
          <a:xfrm>
            <a:off x="350743" y="1524633"/>
            <a:ext cx="7338129" cy="4923821"/>
          </a:xfrm>
          <a:prstGeom prst="rect">
            <a:avLst/>
          </a:prstGeom>
        </p:spPr>
        <p:txBody>
          <a:bodyPr/>
          <a:lstStyle/>
          <a:p>
            <a:pPr marL="0" indent="0" rtl="0">
              <a:buSzTx/>
              <a:buNone/>
              <a:defRPr b="1" u="sng">
                <a:solidFill>
                  <a:srgbClr val="1F4E79"/>
                </a:solidFill>
              </a:defRPr>
            </a:pPr>
            <a:r>
              <a:t>1)Renal artery stenosis:</a:t>
            </a:r>
          </a:p>
          <a:p>
            <a:pPr marL="0" indent="0" rtl="0">
              <a:buSzTx/>
              <a:buNone/>
              <a:defRPr b="1" u="sng">
                <a:solidFill>
                  <a:srgbClr val="1F4E79"/>
                </a:solidFill>
              </a:defRPr>
            </a:pPr>
          </a:p>
          <a:p>
            <a:pPr rtl="0">
              <a:defRPr/>
            </a:pPr>
            <a:r>
              <a:t>The most common cause of 2ry HTN</a:t>
            </a:r>
          </a:p>
          <a:p>
            <a:pPr rtl="0">
              <a:defRPr/>
            </a:pPr>
            <a:r>
              <a:t>It is caused by </a:t>
            </a:r>
            <a:r>
              <a:rPr u="sng"/>
              <a:t>atherosclerotic disease (inflammatory disease, lipid accumulation within the artery wall)</a:t>
            </a:r>
            <a:r>
              <a:rPr>
                <a:solidFill>
                  <a:srgbClr val="C00000"/>
                </a:solidFill>
              </a:rPr>
              <a:t> </a:t>
            </a:r>
            <a:r>
              <a:t>in elderly persons and </a:t>
            </a:r>
            <a:r>
              <a:rPr u="sng"/>
              <a:t>fibromuscular dysplasia (non inflammatory disease, abnormal growth within the artery wall) </a:t>
            </a:r>
            <a:r>
              <a:t>in young women.</a:t>
            </a:r>
          </a:p>
          <a:p>
            <a:pPr rtl="0">
              <a:defRPr/>
            </a:pPr>
            <a:r>
              <a:t>The key feature is an </a:t>
            </a:r>
            <a:r>
              <a:rPr>
                <a:solidFill>
                  <a:srgbClr val="C00000"/>
                </a:solidFill>
              </a:rPr>
              <a:t>upper abdominal bruit radiating laterally </a:t>
            </a:r>
            <a:r>
              <a:t>(in 50-70% of patients).</a:t>
            </a:r>
          </a:p>
        </p:txBody>
      </p:sp>
      <p:sp>
        <p:nvSpPr>
          <p:cNvPr id="108" name="Title 3"/>
          <p:cNvSpPr txBox="1"/>
          <p:nvPr>
            <p:ph type="title"/>
          </p:nvPr>
        </p:nvSpPr>
        <p:spPr>
          <a:xfrm>
            <a:off x="863958" y="0"/>
            <a:ext cx="10515601" cy="1325563"/>
          </a:xfrm>
          <a:prstGeom prst="rect">
            <a:avLst/>
          </a:prstGeom>
        </p:spPr>
        <p:txBody>
          <a:bodyPr/>
          <a:lstStyle>
            <a:lvl1pPr algn="ctr">
              <a:defRPr u="sng"/>
            </a:lvl1pPr>
          </a:lstStyle>
          <a:p>
            <a:pPr rtl="0">
              <a:defRPr/>
            </a:pPr>
            <a:r>
              <a:t>Causes of Secondary HTN:</a:t>
            </a:r>
          </a:p>
        </p:txBody>
      </p:sp>
      <p:pic>
        <p:nvPicPr>
          <p:cNvPr id="109" name="WebP Image.jpeg" descr="WebP Image.jpeg"/>
          <p:cNvPicPr>
            <a:picLocks noChangeAspect="1"/>
          </p:cNvPicPr>
          <p:nvPr/>
        </p:nvPicPr>
        <p:blipFill>
          <a:blip r:embed="rId2">
            <a:extLst/>
          </a:blip>
          <a:srcRect l="0" t="0" r="0" b="4167"/>
          <a:stretch>
            <a:fillRect/>
          </a:stretch>
        </p:blipFill>
        <p:spPr>
          <a:xfrm>
            <a:off x="7563518" y="2324405"/>
            <a:ext cx="4093868" cy="307281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Content Placeholder 2"/>
          <p:cNvSpPr txBox="1"/>
          <p:nvPr>
            <p:ph type="body" idx="1"/>
          </p:nvPr>
        </p:nvSpPr>
        <p:spPr>
          <a:xfrm>
            <a:off x="272955" y="709684"/>
            <a:ext cx="11665761" cy="5929079"/>
          </a:xfrm>
          <a:prstGeom prst="rect">
            <a:avLst/>
          </a:prstGeom>
        </p:spPr>
        <p:txBody>
          <a:bodyPr/>
          <a:lstStyle/>
          <a:p>
            <a:pPr marL="0" indent="0" rtl="0">
              <a:buSzTx/>
              <a:buNone/>
              <a:defRPr sz="2400"/>
            </a:pPr>
            <a:r>
              <a:t>•Fibromuscular Dysplasia (FMD) :</a:t>
            </a:r>
          </a:p>
          <a:p>
            <a:pPr marL="0" indent="0" rtl="0">
              <a:buSzTx/>
              <a:buNone/>
              <a:defRPr sz="2400"/>
            </a:pPr>
            <a:r>
              <a:t>-M</a:t>
            </a:r>
            <a:r>
              <a:t>ost commonly affects </a:t>
            </a:r>
            <a:r>
              <a:rPr>
                <a:solidFill>
                  <a:srgbClr val="C00000"/>
                </a:solidFill>
              </a:rPr>
              <a:t>women at age 15-50 </a:t>
            </a:r>
          </a:p>
          <a:p>
            <a:pPr marL="0" indent="0" rtl="0">
              <a:buSzTx/>
              <a:buNone/>
              <a:defRPr sz="2400"/>
            </a:pPr>
            <a:r>
              <a:t>-It is a </a:t>
            </a:r>
            <a:r>
              <a:rPr>
                <a:solidFill>
                  <a:srgbClr val="C00000"/>
                </a:solidFill>
              </a:rPr>
              <a:t>non-inflammatory and non-atherosclerotic </a:t>
            </a:r>
            <a:r>
              <a:t>condition caused by abnormal cell development in the arterial wall that can lead to vessel stenosis, aneurysm or dissection.</a:t>
            </a:r>
          </a:p>
          <a:p>
            <a:pPr marL="0" indent="0" rtl="0">
              <a:buSzTx/>
              <a:buNone/>
              <a:defRPr sz="2400"/>
            </a:pPr>
            <a:r>
              <a:t>-FMD can </a:t>
            </a:r>
            <a:r>
              <a:rPr>
                <a:solidFill>
                  <a:srgbClr val="C00000"/>
                </a:solidFill>
              </a:rPr>
              <a:t>involve any artery </a:t>
            </a:r>
            <a:r>
              <a:t>but most commonly involves the renal, carotid and vertebral arteries.</a:t>
            </a:r>
          </a:p>
          <a:p>
            <a:pPr marL="0" indent="0" rtl="0">
              <a:buSzTx/>
              <a:buNone/>
              <a:defRPr sz="2400"/>
            </a:pPr>
            <a:r>
              <a:t>-Recurrent headache caused by carotid artery stenosis or aneurysm is the most common presenting symptom.</a:t>
            </a:r>
          </a:p>
          <a:p>
            <a:pPr marL="0" indent="0" rtl="0">
              <a:buSzTx/>
              <a:buNone/>
              <a:defRPr sz="2400" u="sng">
                <a:solidFill>
                  <a:srgbClr val="C00000"/>
                </a:solidFill>
              </a:defRPr>
            </a:pPr>
          </a:p>
          <a:p>
            <a:pPr marL="0" indent="0" rtl="0">
              <a:buSzTx/>
              <a:buNone/>
              <a:defRPr sz="2400" u="sng">
                <a:solidFill>
                  <a:srgbClr val="C00000"/>
                </a:solidFill>
              </a:defRPr>
            </a:pPr>
            <a:r>
              <a:t>•</a:t>
            </a:r>
            <a:r>
              <a:t>Hypertension results from renal artery stenosis (RAS) leading to secondary hyperaldosteronism</a:t>
            </a:r>
            <a:r>
              <a:rPr u="none">
                <a:solidFill>
                  <a:srgbClr val="000000"/>
                </a:solidFill>
              </a:rPr>
              <a:t>.</a:t>
            </a:r>
            <a:endParaRPr u="none">
              <a:solidFill>
                <a:srgbClr val="000000"/>
              </a:solidFill>
            </a:endParaRPr>
          </a:p>
          <a:p>
            <a:pPr marL="0" indent="0" rtl="0">
              <a:buSzTx/>
              <a:buNone/>
              <a:defRPr sz="2400"/>
            </a:pPr>
            <a:r>
              <a:t> </a:t>
            </a:r>
          </a:p>
          <a:p>
            <a:pPr marL="0" indent="0" rtl="0">
              <a:buSzTx/>
              <a:buNone/>
              <a:defRPr sz="2400"/>
            </a:pPr>
            <a:r>
              <a:t>•The best initial </a:t>
            </a:r>
            <a:r>
              <a:rPr u="sng"/>
              <a:t>screening test </a:t>
            </a:r>
            <a:r>
              <a:t>is the </a:t>
            </a:r>
            <a:r>
              <a:rPr>
                <a:solidFill>
                  <a:srgbClr val="C00000"/>
                </a:solidFill>
              </a:rPr>
              <a:t>renal artery duplex U/S</a:t>
            </a:r>
            <a:r>
              <a:t>. Although </a:t>
            </a:r>
            <a:r>
              <a:rPr>
                <a:solidFill>
                  <a:srgbClr val="C00000"/>
                </a:solidFill>
              </a:rPr>
              <a:t>magnetic resonance angiography (MRA) and CT angiography (CTA) </a:t>
            </a:r>
            <a:r>
              <a:t>are also used to detect stenosis.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Content Placeholder 2"/>
          <p:cNvSpPr txBox="1"/>
          <p:nvPr>
            <p:ph type="body" idx="1"/>
          </p:nvPr>
        </p:nvSpPr>
        <p:spPr>
          <a:xfrm>
            <a:off x="542951" y="769398"/>
            <a:ext cx="6433119" cy="5319204"/>
          </a:xfrm>
          <a:prstGeom prst="rect">
            <a:avLst/>
          </a:prstGeom>
        </p:spPr>
        <p:txBody>
          <a:bodyPr/>
          <a:lstStyle/>
          <a:p>
            <a:pPr marL="0" indent="0" defTabSz="896111" rtl="0">
              <a:lnSpc>
                <a:spcPct val="72000"/>
              </a:lnSpc>
              <a:spcBef>
                <a:spcPts val="900"/>
              </a:spcBef>
              <a:buSzTx/>
              <a:buNone/>
              <a:defRPr sz="2450"/>
            </a:pPr>
            <a:r>
              <a:t>•Management :</a:t>
            </a:r>
          </a:p>
          <a:p>
            <a:pPr marL="0" indent="0" defTabSz="896111" rtl="0">
              <a:lnSpc>
                <a:spcPct val="72000"/>
              </a:lnSpc>
              <a:spcBef>
                <a:spcPts val="900"/>
              </a:spcBef>
              <a:buSzTx/>
              <a:buNone/>
              <a:defRPr sz="2450"/>
            </a:pPr>
            <a:r>
              <a:t> - </a:t>
            </a:r>
            <a:r>
              <a:rPr>
                <a:solidFill>
                  <a:srgbClr val="1F4E79"/>
                </a:solidFill>
              </a:rPr>
              <a:t>Angiotensin-converting enzyme (ACE) inhibitors (reduces angiotensin II levels) or angiotensin II receptor blockers (ARBs) (dilating the glomerular efferent arterioles and decreasing blood volume by loss of salt) </a:t>
            </a:r>
            <a:r>
              <a:t>are indicated for initial therapy in patients with hypertension and renal artery stenosis.</a:t>
            </a:r>
          </a:p>
          <a:p>
            <a:pPr marL="0" indent="0" defTabSz="896111" rtl="0">
              <a:lnSpc>
                <a:spcPct val="72000"/>
              </a:lnSpc>
              <a:spcBef>
                <a:spcPts val="900"/>
              </a:spcBef>
              <a:buSzTx/>
              <a:buNone/>
              <a:defRPr sz="2450"/>
            </a:pPr>
          </a:p>
          <a:p>
            <a:pPr marL="0" indent="0" defTabSz="896111" rtl="0">
              <a:lnSpc>
                <a:spcPct val="72000"/>
              </a:lnSpc>
              <a:spcBef>
                <a:spcPts val="900"/>
              </a:spcBef>
              <a:buSzTx/>
              <a:buNone/>
              <a:defRPr sz="2450"/>
            </a:pPr>
            <a:r>
              <a:t>-</a:t>
            </a:r>
            <a:r>
              <a:rPr>
                <a:solidFill>
                  <a:srgbClr val="1F4E79"/>
                </a:solidFill>
              </a:rPr>
              <a:t>Renal artery stenting or surgical revascularization </a:t>
            </a:r>
            <a:r>
              <a:t>is reserved for patients with resistant hypertension or recurrent sudden pulmonary edema and/or refractory heart failure due to severe hypertension.</a:t>
            </a:r>
          </a:p>
          <a:p>
            <a:pPr marL="0" indent="0" defTabSz="896111" rtl="0">
              <a:lnSpc>
                <a:spcPct val="72000"/>
              </a:lnSpc>
              <a:spcBef>
                <a:spcPts val="900"/>
              </a:spcBef>
              <a:buSzTx/>
              <a:buNone/>
              <a:defRPr sz="2450"/>
            </a:pPr>
          </a:p>
        </p:txBody>
      </p:sp>
      <p:pic>
        <p:nvPicPr>
          <p:cNvPr id="114" name="IMG_7446.jpeg" descr="IMG_7446.jpeg"/>
          <p:cNvPicPr>
            <a:picLocks noChangeAspect="1"/>
          </p:cNvPicPr>
          <p:nvPr/>
        </p:nvPicPr>
        <p:blipFill>
          <a:blip r:embed="rId2">
            <a:extLst/>
          </a:blip>
          <a:stretch>
            <a:fillRect/>
          </a:stretch>
        </p:blipFill>
        <p:spPr>
          <a:xfrm>
            <a:off x="7198986" y="379601"/>
            <a:ext cx="4624962" cy="3044767"/>
          </a:xfrm>
          <a:prstGeom prst="rect">
            <a:avLst/>
          </a:prstGeom>
          <a:ln w="12700">
            <a:miter lim="400000"/>
          </a:ln>
        </p:spPr>
      </p:pic>
      <p:pic>
        <p:nvPicPr>
          <p:cNvPr id="115" name="JPEG image.jpeg" descr="JPEG image.jpeg"/>
          <p:cNvPicPr>
            <a:picLocks noChangeAspect="1"/>
          </p:cNvPicPr>
          <p:nvPr/>
        </p:nvPicPr>
        <p:blipFill>
          <a:blip r:embed="rId3">
            <a:extLst/>
          </a:blip>
          <a:srcRect l="0" t="0" r="0" b="6086"/>
          <a:stretch>
            <a:fillRect/>
          </a:stretch>
        </p:blipFill>
        <p:spPr>
          <a:xfrm>
            <a:off x="8133119" y="3922241"/>
            <a:ext cx="2756717" cy="258893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Content Placeholder 2"/>
          <p:cNvSpPr txBox="1"/>
          <p:nvPr>
            <p:ph type="body" idx="1"/>
          </p:nvPr>
        </p:nvSpPr>
        <p:spPr>
          <a:xfrm>
            <a:off x="0" y="831273"/>
            <a:ext cx="12192000" cy="6026728"/>
          </a:xfrm>
          <a:prstGeom prst="rect">
            <a:avLst/>
          </a:prstGeom>
        </p:spPr>
        <p:txBody>
          <a:bodyPr/>
          <a:lstStyle/>
          <a:p>
            <a:pPr marL="0" indent="0" rtl="0">
              <a:buSzTx/>
              <a:buNone/>
              <a:defRPr>
                <a:solidFill>
                  <a:srgbClr val="002060"/>
                </a:solidFill>
              </a:defRPr>
            </a:pPr>
            <a:r>
              <a:rPr>
                <a:solidFill>
                  <a:srgbClr val="000000"/>
                </a:solidFill>
              </a:rPr>
              <a:t> </a:t>
            </a:r>
            <a:endParaRPr>
              <a:solidFill>
                <a:srgbClr val="000000"/>
              </a:solidFill>
            </a:endParaRPr>
          </a:p>
          <a:p>
            <a:pPr rtl="0">
              <a:defRPr>
                <a:solidFill>
                  <a:srgbClr val="181717"/>
                </a:solidFill>
              </a:defRPr>
            </a:pPr>
            <a:r>
              <a:rPr>
                <a:solidFill>
                  <a:srgbClr val="000000"/>
                </a:solidFill>
              </a:rPr>
              <a:t>Causes :</a:t>
            </a:r>
            <a:endParaRPr>
              <a:solidFill>
                <a:srgbClr val="000000"/>
              </a:solidFill>
            </a:endParaRPr>
          </a:p>
          <a:p>
            <a:pPr rtl="0">
              <a:defRPr/>
            </a:pPr>
          </a:p>
          <a:p>
            <a:pPr rtl="0">
              <a:defRPr/>
            </a:pPr>
          </a:p>
          <a:p>
            <a:pPr rtl="0">
              <a:defRPr/>
            </a:pPr>
          </a:p>
          <a:p>
            <a:pPr rtl="0">
              <a:defRPr/>
            </a:pPr>
          </a:p>
          <a:p>
            <a:pPr rtl="0">
              <a:defRPr/>
            </a:pPr>
            <a:r>
              <a:t>In the case of primary hyperaldosteronism, there is high blood pressure in association with a low potassium level. The </a:t>
            </a:r>
            <a:r>
              <a:rPr u="sng"/>
              <a:t>low potassium level is either found on routine lab testing or because of symptoms of muscular weakness or diabetes insipidus from the hypokalemia.</a:t>
            </a:r>
            <a:endParaRPr u="sng"/>
          </a:p>
          <a:p>
            <a:pPr rtl="0">
              <a:defRPr/>
            </a:pPr>
            <a:endParaRPr u="sng"/>
          </a:p>
          <a:p>
            <a:pPr marL="0" indent="0" rtl="0">
              <a:buSzTx/>
              <a:buNone/>
              <a:defRPr/>
            </a:pPr>
            <a:r>
              <a:rPr u="sng"/>
              <a:t>•High BP + hypokalemia = hyperaldosteronism</a:t>
            </a:r>
          </a:p>
        </p:txBody>
      </p:sp>
      <p:sp>
        <p:nvSpPr>
          <p:cNvPr id="118" name="2)Primary Hyperaldosteronism :"/>
          <p:cNvSpPr txBox="1"/>
          <p:nvPr/>
        </p:nvSpPr>
        <p:spPr>
          <a:xfrm>
            <a:off x="213129" y="547404"/>
            <a:ext cx="4802645" cy="9682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spcBef>
                <a:spcPts val="1000"/>
              </a:spcBef>
              <a:buFont typeface="Arial"/>
              <a:defRPr b="1" sz="2800" u="sng">
                <a:solidFill>
                  <a:srgbClr val="1F4E79"/>
                </a:solidFill>
              </a:defRPr>
            </a:lvl1pPr>
          </a:lstStyle>
          <a:p>
            <a:pPr/>
            <a:r>
              <a:t>2)Primary Hyperaldosteronism :</a:t>
            </a:r>
          </a:p>
        </p:txBody>
      </p:sp>
      <p:sp>
        <p:nvSpPr>
          <p:cNvPr id="119" name="-Adrenal adenomas (70% of cases) (Sometimes called &quot;Conn’s syndrome&quot;).…"/>
          <p:cNvSpPr txBox="1"/>
          <p:nvPr/>
        </p:nvSpPr>
        <p:spPr>
          <a:xfrm>
            <a:off x="91320" y="1829155"/>
            <a:ext cx="8311094" cy="26497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buFont typeface="Arial"/>
              <a:defRPr sz="2400"/>
            </a:pPr>
            <a:r>
              <a:t>-Adrenal adenomas (70% of cases) (Sometimes called "Conn’s syndrome").</a:t>
            </a:r>
          </a:p>
          <a:p>
            <a:pPr>
              <a:lnSpc>
                <a:spcPct val="90000"/>
              </a:lnSpc>
              <a:spcBef>
                <a:spcPts val="1000"/>
              </a:spcBef>
              <a:buFont typeface="Arial"/>
              <a:defRPr sz="2400"/>
            </a:pPr>
            <a:r>
              <a:t>-Idiopathic bilateral adrenal hyperplasia </a:t>
            </a:r>
            <a:r>
              <a:t>(25% of cases).</a:t>
            </a:r>
          </a:p>
          <a:p>
            <a:pPr>
              <a:lnSpc>
                <a:spcPct val="90000"/>
              </a:lnSpc>
              <a:spcBef>
                <a:spcPts val="1000"/>
              </a:spcBef>
              <a:buFont typeface="Arial"/>
              <a:defRPr sz="2400"/>
            </a:pPr>
            <a:r>
              <a:t>-</a:t>
            </a:r>
            <a:r>
              <a:t>Adrenal carcinoma (Rare cause).</a:t>
            </a:r>
          </a:p>
          <a:p>
            <a:pPr>
              <a:lnSpc>
                <a:spcPct val="90000"/>
              </a:lnSpc>
              <a:spcBef>
                <a:spcPts val="1000"/>
              </a:spcBef>
              <a:buFont typeface="Arial"/>
              <a:defRPr sz="2800">
                <a:solidFill>
                  <a:srgbClr val="181717"/>
                </a:solidFill>
              </a:defRPr>
            </a:pPr>
          </a:p>
        </p:txBody>
      </p:sp>
      <p:pic>
        <p:nvPicPr>
          <p:cNvPr id="120" name="JPEG image.jpeg" descr="JPEG image.jpeg"/>
          <p:cNvPicPr>
            <a:picLocks noChangeAspect="1"/>
          </p:cNvPicPr>
          <p:nvPr/>
        </p:nvPicPr>
        <p:blipFill>
          <a:blip r:embed="rId2">
            <a:extLst/>
          </a:blip>
          <a:stretch>
            <a:fillRect/>
          </a:stretch>
        </p:blipFill>
        <p:spPr>
          <a:xfrm>
            <a:off x="7927012" y="581959"/>
            <a:ext cx="3743687" cy="2620581"/>
          </a:xfrm>
          <a:prstGeom prst="rect">
            <a:avLst/>
          </a:prstGeom>
          <a:ln w="12700">
            <a:miter lim="400000"/>
          </a:ln>
        </p:spPr>
      </p:pic>
      <p:grpSp>
        <p:nvGrpSpPr>
          <p:cNvPr id="123" name="Drawing"/>
          <p:cNvGrpSpPr/>
          <p:nvPr/>
        </p:nvGrpSpPr>
        <p:grpSpPr>
          <a:xfrm>
            <a:off x="1300231" y="5175575"/>
            <a:ext cx="28528" cy="94833"/>
            <a:chOff x="-12272" y="-51320"/>
            <a:chExt cx="28526" cy="94831"/>
          </a:xfrm>
        </p:grpSpPr>
        <p:sp>
          <p:nvSpPr>
            <p:cNvPr id="121" name="Line"/>
            <p:cNvSpPr/>
            <p:nvPr/>
          </p:nvSpPr>
          <p:spPr>
            <a:xfrm>
              <a:off x="635" y="0"/>
              <a:ext cx="15620" cy="435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171" y="5723"/>
                    <a:pt x="12343" y="11446"/>
                    <a:pt x="15943" y="15046"/>
                  </a:cubicBezTo>
                  <a:cubicBezTo>
                    <a:pt x="19543" y="18646"/>
                    <a:pt x="20571" y="20123"/>
                    <a:pt x="21600" y="21600"/>
                  </a:cubicBezTo>
                </a:path>
              </a:pathLst>
            </a:custGeom>
            <a:noFill/>
            <a:ln w="38100" cap="rnd">
              <a:solidFill>
                <a:srgbClr val="147EFB"/>
              </a:solidFill>
              <a:prstDash val="solid"/>
              <a:round/>
            </a:ln>
            <a:effectLst/>
          </p:spPr>
          <p:txBody>
            <a:bodyPr wrap="square" lIns="45719" tIns="45719" rIns="45719" bIns="45719" numCol="1" anchor="t">
              <a:noAutofit/>
            </a:bodyPr>
            <a:lstStyle/>
            <a:p>
              <a:pPr/>
            </a:p>
          </p:txBody>
        </p:sp>
        <p:sp>
          <p:nvSpPr>
            <p:cNvPr id="122" name="Line"/>
            <p:cNvSpPr/>
            <p:nvPr/>
          </p:nvSpPr>
          <p:spPr>
            <a:xfrm>
              <a:off x="-12273" y="-51321"/>
              <a:ext cx="1271" cy="1"/>
            </a:xfrm>
            <a:prstGeom prst="ellipse">
              <a:avLst/>
            </a:prstGeom>
            <a:noFill/>
            <a:ln w="38100" cap="rnd">
              <a:solidFill>
                <a:srgbClr val="147EFB"/>
              </a:solidFill>
              <a:prstDash val="solid"/>
              <a:roun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Content Placeholder 2"/>
          <p:cNvSpPr txBox="1"/>
          <p:nvPr>
            <p:ph type="body" idx="1"/>
          </p:nvPr>
        </p:nvSpPr>
        <p:spPr>
          <a:xfrm>
            <a:off x="166254" y="128789"/>
            <a:ext cx="11804074" cy="6729211"/>
          </a:xfrm>
          <a:prstGeom prst="rect">
            <a:avLst/>
          </a:prstGeom>
        </p:spPr>
        <p:txBody>
          <a:bodyPr/>
          <a:lstStyle/>
          <a:p>
            <a:pPr marL="0" indent="0" rtl="0">
              <a:lnSpc>
                <a:spcPct val="72000"/>
              </a:lnSpc>
              <a:buSzTx/>
              <a:buNone/>
              <a:defRPr b="1" sz="2100" u="sng">
                <a:solidFill>
                  <a:srgbClr val="002060"/>
                </a:solidFill>
              </a:defRPr>
            </a:pPr>
          </a:p>
          <a:p>
            <a:pPr marL="0" indent="0" rtl="0">
              <a:lnSpc>
                <a:spcPct val="72000"/>
              </a:lnSpc>
              <a:buSzTx/>
              <a:buNone/>
              <a:defRPr b="1" sz="2100" u="sng">
                <a:solidFill>
                  <a:srgbClr val="002060"/>
                </a:solidFill>
              </a:defRPr>
            </a:pPr>
          </a:p>
          <a:p>
            <a:pPr rtl="0">
              <a:lnSpc>
                <a:spcPct val="72000"/>
              </a:lnSpc>
              <a:defRPr sz="2100"/>
            </a:pPr>
            <a:r>
              <a:t> The </a:t>
            </a:r>
            <a:r>
              <a:rPr u="sng">
                <a:solidFill>
                  <a:srgbClr val="1F4E79"/>
                </a:solidFill>
              </a:rPr>
              <a:t>ratio of plasma aldosterone concentration to plasma renin activity </a:t>
            </a:r>
            <a:r>
              <a:t>is the preferred initial screening test for primary hyperaldosteronism</a:t>
            </a:r>
          </a:p>
          <a:p>
            <a:pPr marL="0" indent="0" rtl="0">
              <a:lnSpc>
                <a:spcPct val="72000"/>
              </a:lnSpc>
              <a:buSzTx/>
              <a:buNone/>
              <a:defRPr sz="2100"/>
            </a:pPr>
            <a:r>
              <a:t>(PAC:PRA) Such that the ratio is usually &gt; 20:1(&lt; 10:1 in normal individual)</a:t>
            </a:r>
          </a:p>
          <a:p>
            <a:pPr marL="0" indent="0" rtl="0">
              <a:lnSpc>
                <a:spcPct val="72000"/>
              </a:lnSpc>
              <a:buSzTx/>
              <a:buNone/>
              <a:defRPr sz="2100"/>
            </a:pPr>
          </a:p>
          <a:p>
            <a:pPr rtl="0">
              <a:lnSpc>
                <a:spcPct val="72000"/>
              </a:lnSpc>
              <a:defRPr sz="2100">
                <a:solidFill>
                  <a:srgbClr val="1F4E79"/>
                </a:solidFill>
              </a:defRPr>
            </a:pPr>
          </a:p>
          <a:p>
            <a:pPr rtl="0">
              <a:lnSpc>
                <a:spcPct val="72000"/>
              </a:lnSpc>
              <a:defRPr sz="2100">
                <a:solidFill>
                  <a:srgbClr val="1F4E79"/>
                </a:solidFill>
              </a:defRPr>
            </a:pPr>
            <a:r>
              <a:t>To confirm </a:t>
            </a:r>
            <a:r>
              <a:rPr>
                <a:solidFill>
                  <a:srgbClr val="000000"/>
                </a:solidFill>
              </a:rPr>
              <a:t>hyperaldosteronism, NaCl challenge test is required. This can be via </a:t>
            </a:r>
            <a:r>
              <a:rPr b="1"/>
              <a:t>normal</a:t>
            </a:r>
            <a:r>
              <a:rPr>
                <a:solidFill>
                  <a:srgbClr val="000000"/>
                </a:solidFill>
              </a:rPr>
              <a:t> </a:t>
            </a:r>
            <a:r>
              <a:rPr b="1"/>
              <a:t>saline</a:t>
            </a:r>
            <a:r>
              <a:rPr>
                <a:solidFill>
                  <a:srgbClr val="000000"/>
                </a:solidFill>
              </a:rPr>
              <a:t>, NaCl tabs, or fludrocortisone. After giving NaCl, plasma aldosterone concentration should be </a:t>
            </a:r>
            <a:r>
              <a:t>suppressed as in a normal </a:t>
            </a:r>
            <a:r>
              <a:rPr>
                <a:solidFill>
                  <a:srgbClr val="000000"/>
                </a:solidFill>
              </a:rPr>
              <a:t>individual. If </a:t>
            </a:r>
            <a:r>
              <a:t>PAC is still elevated, this confirms the diagnosis.</a:t>
            </a:r>
          </a:p>
          <a:p>
            <a:pPr rtl="0">
              <a:lnSpc>
                <a:spcPct val="72000"/>
              </a:lnSpc>
              <a:defRPr sz="2100">
                <a:solidFill>
                  <a:srgbClr val="1F4E79"/>
                </a:solidFill>
              </a:defRPr>
            </a:pPr>
          </a:p>
          <a:p>
            <a:pPr rtl="0">
              <a:lnSpc>
                <a:spcPct val="72000"/>
              </a:lnSpc>
              <a:defRPr sz="2100">
                <a:solidFill>
                  <a:srgbClr val="1F4E79"/>
                </a:solidFill>
              </a:defRPr>
            </a:pPr>
          </a:p>
          <a:p>
            <a:pPr rtl="0">
              <a:lnSpc>
                <a:spcPct val="72000"/>
              </a:lnSpc>
              <a:defRPr sz="2100">
                <a:solidFill>
                  <a:srgbClr val="1F4E79"/>
                </a:solidFill>
              </a:defRPr>
            </a:pPr>
            <a:r>
              <a:t>CT scan </a:t>
            </a:r>
            <a:r>
              <a:rPr>
                <a:solidFill>
                  <a:srgbClr val="000000"/>
                </a:solidFill>
              </a:rPr>
              <a:t>of the adrenals should only be done after biochemical testing confirms:</a:t>
            </a:r>
          </a:p>
          <a:p>
            <a:pPr marL="0" indent="0" rtl="0">
              <a:lnSpc>
                <a:spcPct val="72000"/>
              </a:lnSpc>
              <a:buSzTx/>
              <a:buNone/>
              <a:defRPr sz="2100"/>
            </a:pPr>
            <a:r>
              <a:t>o Low potassium.</a:t>
            </a:r>
          </a:p>
          <a:p>
            <a:pPr marL="0" indent="0" rtl="0">
              <a:lnSpc>
                <a:spcPct val="72000"/>
              </a:lnSpc>
              <a:buSzTx/>
              <a:buNone/>
              <a:defRPr sz="2100"/>
            </a:pPr>
            <a:r>
              <a:t>o Low plasma renin level.</a:t>
            </a:r>
          </a:p>
          <a:p>
            <a:pPr marL="0" indent="0" rtl="0">
              <a:lnSpc>
                <a:spcPct val="72000"/>
              </a:lnSpc>
              <a:buSzTx/>
              <a:buNone/>
              <a:defRPr sz="2100"/>
            </a:pPr>
            <a:r>
              <a:t>o Aldosterone-to-renin ratio &gt; 20:1 and aldosterone &gt; 15 = hyperaldosteronism.</a:t>
            </a:r>
          </a:p>
          <a:p>
            <a:pPr marL="0" indent="0" rtl="0">
              <a:lnSpc>
                <a:spcPct val="72000"/>
              </a:lnSpc>
              <a:buSzTx/>
              <a:buNone/>
              <a:defRPr sz="2100"/>
            </a:pPr>
            <a:r>
              <a:t>o High aldosterone despite a high-salt diet.</a:t>
            </a:r>
          </a:p>
        </p:txBody>
      </p:sp>
      <p:sp>
        <p:nvSpPr>
          <p:cNvPr id="126" name="Screening and Diagnosis :"/>
          <p:cNvSpPr txBox="1"/>
          <p:nvPr/>
        </p:nvSpPr>
        <p:spPr>
          <a:xfrm>
            <a:off x="126566" y="242101"/>
            <a:ext cx="3994830" cy="44475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lnSpc>
                <a:spcPct val="90000"/>
              </a:lnSpc>
              <a:spcBef>
                <a:spcPts val="1000"/>
              </a:spcBef>
              <a:buSzPct val="100000"/>
              <a:buFont typeface="Arial"/>
              <a:buChar char="•"/>
              <a:defRPr sz="2800"/>
            </a:lvl1pPr>
          </a:lstStyle>
          <a:p>
            <a:pPr/>
            <a:r>
              <a:t>Screening and Diagnosis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