
<file path=[Content_Types].xml><?xml version="1.0" encoding="utf-8"?>
<Types xmlns="http://schemas.openxmlformats.org/package/2006/content-types">
  <Default ContentType="application/vnd.openxmlformats-package.relationships+xml" Extension="rels"/>
  <Default ContentType="application/xml" Extension="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1.xml"/>
  <Override ContentType="application/vnd.openxmlformats-officedocument.presentationml.presentation.main+xml" PartName="/ppt/presentation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viewProps+xml" PartName="/ppt/view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6858000" cx="9144000"/>
  <p:notesSz cx="6858000" cy="9144000"/>
  <p:defaultTextStyle>
    <a:defPPr lvl="0">
      <a:defRPr lang="en-US"/>
    </a:defPPr>
    <a:lvl1pPr eaLnBrk="0" hangingPunct="0" lvl="0" rtl="0" algn="l" fontAlgn="base">
      <a:spcBef>
        <a:spcPct val="0"/>
      </a:spcBef>
      <a:spcAft>
        <a:spcPct val="0"/>
      </a:spcAft>
      <a:defRPr kern="1200" sz="24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eaLnBrk="0" hangingPunct="0" lvl="1" marL="457200" rtl="0" algn="l" fontAlgn="base">
      <a:spcBef>
        <a:spcPct val="0"/>
      </a:spcBef>
      <a:spcAft>
        <a:spcPct val="0"/>
      </a:spcAft>
      <a:defRPr kern="1200" sz="24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eaLnBrk="0" hangingPunct="0" lvl="2" marL="914400" rtl="0" algn="l" fontAlgn="base">
      <a:spcBef>
        <a:spcPct val="0"/>
      </a:spcBef>
      <a:spcAft>
        <a:spcPct val="0"/>
      </a:spcAft>
      <a:defRPr kern="1200" sz="24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eaLnBrk="0" hangingPunct="0" lvl="3" marL="1371600" rtl="0" algn="l" fontAlgn="base">
      <a:spcBef>
        <a:spcPct val="0"/>
      </a:spcBef>
      <a:spcAft>
        <a:spcPct val="0"/>
      </a:spcAft>
      <a:defRPr kern="1200" sz="24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eaLnBrk="0" hangingPunct="0" lvl="4" marL="1828800" rtl="0" algn="l" fontAlgn="base">
      <a:spcBef>
        <a:spcPct val="0"/>
      </a:spcBef>
      <a:spcAft>
        <a:spcPct val="0"/>
      </a:spcAft>
      <a:defRPr kern="1200" sz="24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defTabSz="914400" eaLnBrk="1" hangingPunct="1" latinLnBrk="0" lvl="5" marL="2286000" rtl="0" algn="l">
      <a:defRPr kern="1200" sz="24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defTabSz="914400" eaLnBrk="1" hangingPunct="1" latinLnBrk="0" lvl="6" marL="2743200" rtl="0" algn="l">
      <a:defRPr kern="1200" sz="24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defTabSz="914400" eaLnBrk="1" hangingPunct="1" latinLnBrk="0" lvl="7" marL="3200400" rtl="0" algn="l">
      <a:defRPr kern="1200" sz="24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defTabSz="914400" eaLnBrk="1" hangingPunct="1" latinLnBrk="0" lvl="8" marL="3657600" rtl="0" algn="l">
      <a:defRPr kern="1200" sz="24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>
        <p15:guide id="1" orient="horz" pos="207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07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7E49956F-01B9-4FD5-B197-5CAE2F7ACD3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C2A6A962-3D3A-4797-9DDD-FE8BDA43C07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5E51EC63-17BA-4402-AF99-0ED4D150B54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3" name="Rectangle 5">
            <a:extLst>
              <a:ext uri="{FF2B5EF4-FFF2-40B4-BE49-F238E27FC236}">
                <a16:creationId xmlns:a16="http://schemas.microsoft.com/office/drawing/2014/main" id="{BCE4025C-732F-43B8-846F-80A272AD4A6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8854" name="Rectangle 6">
            <a:extLst>
              <a:ext uri="{FF2B5EF4-FFF2-40B4-BE49-F238E27FC236}">
                <a16:creationId xmlns:a16="http://schemas.microsoft.com/office/drawing/2014/main" id="{EABBFAEB-9FF3-42C6-8097-AC8D424C57D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5" name="Rectangle 7">
            <a:extLst>
              <a:ext uri="{FF2B5EF4-FFF2-40B4-BE49-F238E27FC236}">
                <a16:creationId xmlns:a16="http://schemas.microsoft.com/office/drawing/2014/main" id="{1F34444C-710F-4B98-B2E1-71ACC327CE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BA24D4D-F293-49D8-B4C3-94F10FB5C64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>
            <a:extLst>
              <a:ext uri="{FF2B5EF4-FFF2-40B4-BE49-F238E27FC236}">
                <a16:creationId xmlns:a16="http://schemas.microsoft.com/office/drawing/2014/main" id="{5EA16628-07B4-4CCC-B6D2-23ADC3AB511F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ADA782D-7C47-4AC7-AEE1-5D61EB022620}"/>
                </a:ext>
              </a:extLst>
            </p:cNvPr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22C5A6E-59A6-4AE0-AC0D-11A6E3A984CD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20">
              <a:extLst>
                <a:ext uri="{FF2B5EF4-FFF2-40B4-BE49-F238E27FC236}">
                  <a16:creationId xmlns:a16="http://schemas.microsoft.com/office/drawing/2014/main" id="{F73EBB52-DEC8-41C7-A3DA-B7EB0016EB5E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21">
              <a:extLst>
                <a:ext uri="{FF2B5EF4-FFF2-40B4-BE49-F238E27FC236}">
                  <a16:creationId xmlns:a16="http://schemas.microsoft.com/office/drawing/2014/main" id="{405DD685-869B-46EF-88B2-66A7FF5DC456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2">
              <a:extLst>
                <a:ext uri="{FF2B5EF4-FFF2-40B4-BE49-F238E27FC236}">
                  <a16:creationId xmlns:a16="http://schemas.microsoft.com/office/drawing/2014/main" id="{B990AF5F-E176-4653-9345-F91F1DEE6DFB}"/>
                </a:ext>
              </a:extLst>
            </p:cNvPr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3">
              <a:extLst>
                <a:ext uri="{FF2B5EF4-FFF2-40B4-BE49-F238E27FC236}">
                  <a16:creationId xmlns:a16="http://schemas.microsoft.com/office/drawing/2014/main" id="{FEDC6E57-7DFE-480A-8351-98FF335DFF4C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4">
              <a:extLst>
                <a:ext uri="{FF2B5EF4-FFF2-40B4-BE49-F238E27FC236}">
                  <a16:creationId xmlns:a16="http://schemas.microsoft.com/office/drawing/2014/main" id="{CEA8C14B-281E-4532-A53C-067919DB60CC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5">
              <a:extLst>
                <a:ext uri="{FF2B5EF4-FFF2-40B4-BE49-F238E27FC236}">
                  <a16:creationId xmlns:a16="http://schemas.microsoft.com/office/drawing/2014/main" id="{39741160-A810-43A3-936D-DC902F81A601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6">
              <a:extLst>
                <a:ext uri="{FF2B5EF4-FFF2-40B4-BE49-F238E27FC236}">
                  <a16:creationId xmlns:a16="http://schemas.microsoft.com/office/drawing/2014/main" id="{434AFA30-4AC1-4134-8F24-B095C584A671}"/>
                </a:ext>
              </a:extLst>
            </p:cNvPr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>
              <a:extLst>
                <a:ext uri="{FF2B5EF4-FFF2-40B4-BE49-F238E27FC236}">
                  <a16:creationId xmlns:a16="http://schemas.microsoft.com/office/drawing/2014/main" id="{733E9A74-BF98-4545-9EC9-B0A641946F95}"/>
                </a:ext>
              </a:extLst>
            </p:cNvPr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EF21FC46-5880-43DE-B4D1-DD69A6E29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E2185-2ADD-4449-8F3E-D1DB2A9A4C63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6E243033-342F-4BA0-B932-C9E41041E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5C8B0A00-CAAE-43FC-9D74-013270A0B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1B01749E-7CFD-4F95-A163-71547AFF9B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7884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0C0A6-93C7-4DCC-9821-BB821FB31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C36D0-4A59-4240-8B39-D9F00DDBDDF9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770D7F-BBE3-42FE-B2F3-D0C634463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23665-A660-4901-8BC0-5863B2FF5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D6BE4754-BAE9-48BE-A22B-5D6072BF85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2214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251B0BA-FCA1-4D08-914B-619A2CA8A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12BE14-F73C-4468-8D23-1ECF9E6B3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AD21AB8-2395-419F-B206-295F8F85DE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AFE74-F321-47E9-9237-21D89FFC7BC7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30C20B6-798D-4876-87C1-6A389F5E434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D2FF80E-7FDA-4B24-8D0B-D36B0426A3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F706B375-AA8E-457E-8854-CBEC5D3187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9896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6AE86-82DE-4140-8D05-5D5AD3BB9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D22C7-2E3D-4E32-8152-C8793CE3DF4F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CCC44-975C-4887-AB31-C186C47DA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C6531B-CA34-475E-BA32-F9EB48865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80FAEE88-043A-4168-B741-113FEECF02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6129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51510-D2F5-405D-ACC5-11A0E6253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37F8B6-6E19-4845-B435-CB5B71B21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35A9997-FF7B-40CA-A5CE-93DE3935069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88F9A-A185-479D-82FC-42F33226D1D4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80EF0EC-6BEA-4F5F-AE39-3CDE5AECA61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71F3DD3-AEA3-4CB8-8628-BF252991583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E43013AB-A889-43F8-BFD9-EF180CAA75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3151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5D13473-3858-4619-9AC5-09664DA9B3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94A38-84E0-49DB-9504-CB114F0D99E5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82259B4-7B90-49A3-9E34-37F81D7706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F3AAF8E-51AE-4FCC-A124-51D1C6A6A36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67FBEB9A-99DB-432A-8A46-30FEE63FC3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4432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5CE94-016E-435C-A809-7E6B9B317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7FA66-51C6-43A1-9878-80A348C53807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14A98-57C2-43B0-9981-B06A6282D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B31D2-6DBF-48D4-A7E0-082DDFE91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9143AA7E-8CBB-42A4-9E01-C8180C03C4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6899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64BD98-0BE6-4E23-AF08-0B4A13F52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F6112-882E-4E99-A57C-9B12B5AC4902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CFEA3-3DBD-48F0-87B7-242C0EF89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CD1C0-E62D-4088-8F74-5D8A86B59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199CC68A-C178-47AA-AD6B-C05B4A117B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58647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78861" name="Shape 78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62" name="Google Shape;78862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78863" name="Google Shape;78863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78864" name="Google Shape;78864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78865" name="Shape 78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66" name="Google Shape;78866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78867" name="Google Shape;78867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78868" name="Shape 78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69" name="Google Shape;78869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8870" name="Google Shape;78870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78871" name="Google Shape;78871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E84C25-D1D8-48F6-A921-E90E1C4E7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73012-E8C4-4B88-BBF4-2D8A4649FA2B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50B40-4DB6-4F71-AC45-BABDD6244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9FCE0-4250-4C67-BF1B-28A51DF75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6FD4AD10-5B4B-480C-8CBC-80D7A9CC1F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28842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78872" name="Shape 78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73" name="Google Shape;78873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8874" name="Google Shape;78874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8875" name="Google Shape;78875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8876" name="Google Shape;78876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78877" name="Shape 78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78" name="Google Shape;78878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8879" name="Google Shape;78879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78880" name="Shape 78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81" name="Google Shape;78881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8882" name="Google Shape;78882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8883" name="Google Shape;78883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78884" name="Shape 78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85" name="Google Shape;78885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8886" name="Google Shape;78886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78887" name="Shape 78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88" name="Google Shape;78888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def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889" name="Google Shape;78889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78890" name="Google Shape;78890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78891" name="Google Shape;78891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78892" name="Google Shape;78892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78893" name="Shape 78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94" name="Google Shape;78894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78895" name="Google Shape;78895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78896" name="Shape 78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97" name="Google Shape;78897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8898" name="Google Shape;78898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78899" name="Google Shape;78899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78900" name="Shape 78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01" name="Google Shape;78901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78902" name="Shape 78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03" name="Google Shape;78903;p13"/>
          <p:cNvSpPr txBox="1"/>
          <p:nvPr>
            <p:ph type="title"/>
          </p:nvPr>
        </p:nvSpPr>
        <p:spPr>
          <a:xfrm>
            <a:off x="609600" y="609600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8904" name="Google Shape;78904;p13"/>
          <p:cNvSpPr txBox="1"/>
          <p:nvPr>
            <p:ph idx="1" type="body"/>
          </p:nvPr>
        </p:nvSpPr>
        <p:spPr>
          <a:xfrm>
            <a:off x="609600" y="2160588"/>
            <a:ext cx="6348300" cy="38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rtl="0" algn="l">
              <a:spcBef>
                <a:spcPts val="1000"/>
              </a:spcBef>
              <a:spcAft>
                <a:spcPts val="0"/>
              </a:spcAft>
              <a:buSzPts val="1440"/>
              <a:buChar char="●"/>
              <a:defRPr/>
            </a:lvl1pPr>
            <a:lvl2pPr indent="-320040" lvl="1" marL="914400" rtl="0" algn="l">
              <a:spcBef>
                <a:spcPts val="1000"/>
              </a:spcBef>
              <a:spcAft>
                <a:spcPts val="0"/>
              </a:spcAft>
              <a:buSzPts val="1440"/>
              <a:buChar char="○"/>
              <a:defRPr/>
            </a:lvl2pPr>
            <a:lvl3pPr indent="-320039" lvl="2" marL="1371600" rtl="0" algn="l">
              <a:spcBef>
                <a:spcPts val="1000"/>
              </a:spcBef>
              <a:spcAft>
                <a:spcPts val="0"/>
              </a:spcAft>
              <a:buSzPts val="1440"/>
              <a:buChar char="■"/>
              <a:defRPr/>
            </a:lvl3pPr>
            <a:lvl4pPr indent="-320039" lvl="3" marL="1828800" rtl="0" algn="l">
              <a:spcBef>
                <a:spcPts val="1000"/>
              </a:spcBef>
              <a:spcAft>
                <a:spcPts val="0"/>
              </a:spcAft>
              <a:buSzPts val="1440"/>
              <a:buChar char="●"/>
              <a:defRPr/>
            </a:lvl4pPr>
            <a:lvl5pPr indent="-320039" lvl="4" marL="2286000" rtl="0" algn="l">
              <a:spcBef>
                <a:spcPts val="1000"/>
              </a:spcBef>
              <a:spcAft>
                <a:spcPts val="0"/>
              </a:spcAft>
              <a:buSzPts val="1440"/>
              <a:buChar char="○"/>
              <a:defRPr/>
            </a:lvl5pPr>
            <a:lvl6pPr indent="-320039" lvl="5" marL="2743200" rtl="0" algn="l">
              <a:spcBef>
                <a:spcPts val="1000"/>
              </a:spcBef>
              <a:spcAft>
                <a:spcPts val="0"/>
              </a:spcAft>
              <a:buSzPts val="1440"/>
              <a:buChar char="■"/>
              <a:defRPr/>
            </a:lvl6pPr>
            <a:lvl7pPr indent="-320039" lvl="6" marL="3200400" rtl="0" algn="l">
              <a:spcBef>
                <a:spcPts val="1000"/>
              </a:spcBef>
              <a:spcAft>
                <a:spcPts val="0"/>
              </a:spcAft>
              <a:buSzPts val="1440"/>
              <a:buChar char="●"/>
              <a:defRPr/>
            </a:lvl7pPr>
            <a:lvl8pPr indent="-320040" lvl="7" marL="3657600" rtl="0" algn="l">
              <a:spcBef>
                <a:spcPts val="1000"/>
              </a:spcBef>
              <a:spcAft>
                <a:spcPts val="0"/>
              </a:spcAft>
              <a:buSzPts val="1440"/>
              <a:buChar char="○"/>
              <a:defRPr/>
            </a:lvl8pPr>
            <a:lvl9pPr indent="-320040" lvl="8" marL="4114800" rtl="0" algn="l">
              <a:spcBef>
                <a:spcPts val="1000"/>
              </a:spcBef>
              <a:spcAft>
                <a:spcPts val="0"/>
              </a:spcAft>
              <a:buSzPts val="1440"/>
              <a:buChar char="■"/>
              <a:defRPr/>
            </a:lvl9pPr>
          </a:lstStyle>
          <a:p/>
        </p:txBody>
      </p:sp>
      <p:sp>
        <p:nvSpPr>
          <p:cNvPr id="78905" name="Google Shape;78905;p13"/>
          <p:cNvSpPr txBox="1"/>
          <p:nvPr>
            <p:ph idx="10" type="dt"/>
          </p:nvPr>
        </p:nvSpPr>
        <p:spPr>
          <a:xfrm>
            <a:off x="5405438" y="6042025"/>
            <a:ext cx="6843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8906" name="Google Shape;78906;p13"/>
          <p:cNvSpPr txBox="1"/>
          <p:nvPr>
            <p:ph idx="11" type="ftr"/>
          </p:nvPr>
        </p:nvSpPr>
        <p:spPr>
          <a:xfrm>
            <a:off x="609600" y="6042025"/>
            <a:ext cx="4622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8907" name="Google Shape;78907;p13"/>
          <p:cNvSpPr txBox="1"/>
          <p:nvPr>
            <p:ph idx="12" type="sldNum"/>
          </p:nvPr>
        </p:nvSpPr>
        <p:spPr>
          <a:xfrm>
            <a:off x="6445250" y="6042025"/>
            <a:ext cx="512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Chapter 14-</a:t>
            </a: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9C6547-887F-41D2-8F9A-FCA48E869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E69D1-024A-4E00-A6D4-F1B8A3F61C93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81A41-B314-4B74-B331-663B1868E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DCCB65-67D2-48F4-AE16-718326600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7B85AC1A-9E5D-46F9-9399-A66F540763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024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2A3B7B3-9620-49CD-B12B-C315A423A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DC123-E68A-4E02-B602-A14C1F60854D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6BC45B2-79DA-4616-843B-67353C8EC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24D2635-CE9D-4ABD-8D7B-EC0AEF894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5484E68C-2258-4B94-B310-B908AE8C6F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7866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60D1676-A1CD-4088-AD96-61E4BF211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324B8-3A06-41A9-99FB-D7D09D35481D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79102EF-0F69-4757-9F8C-B9C4FB4CA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1BE3609-0F43-4845-810B-3C4C46D43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AE8E8745-E848-4FF7-95B7-6373B3AE71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123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BCCA2CD-66AC-4718-AAAF-360865F64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C0684-6082-48DD-B33D-2EFFB79A5B26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B1D5CFF-F343-4906-A968-B0C2D8F12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16AB576-E79E-4CBE-9012-33DA16C77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51817713-67EB-4651-8758-51E3F9E8D4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9034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5389203-EA64-4DF0-8F1A-A981C12E5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809A5-59C3-4A96-8958-8885BAF780A6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59D07E5-A6C7-42A2-BEB2-D95CE2CC4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BA6013C-3089-41F7-864B-F9A42976B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C4E3A8DF-6EDB-4CE8-80C6-440B1E1A6A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7636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F9D9717-CE50-455A-BB41-D4A063A3F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02807-0399-4BEE-813C-F2FD25F239A2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5E766CC-2D8F-40E9-81A6-D52C9473A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F0994C9-C1CC-4663-B043-3A5216FED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D51E8C38-F045-455A-A221-2DFE51043F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2252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71615B4-A56A-4618-AB99-E8350FD40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41F12-23F0-451C-B5EF-61B104898B06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5827F58-0521-4393-9566-5E583036E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21FF0B5-C0AD-4186-8596-283F68FFE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14-</a:t>
            </a:r>
            <a:fld id="{1C07AD0C-78D5-4531-9F2C-2212E0DA3A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000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6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9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3.xml"/><Relationship Id="rId8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>
            <a:extLst>
              <a:ext uri="{FF2B5EF4-FFF2-40B4-BE49-F238E27FC236}">
                <a16:creationId xmlns:a16="http://schemas.microsoft.com/office/drawing/2014/main" id="{35DA9D4B-EE07-4D9A-B179-278CFAF3A807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1F59B9D-D2D4-4F02-9D01-97D6DE878516}"/>
                </a:ext>
              </a:extLst>
            </p:cNvPr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CDBF2165-8357-49C1-BAB3-1190AE2A9A74}"/>
                </a:ext>
              </a:extLst>
            </p:cNvPr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3718669-EE00-4CAE-A139-893B1E394B5C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0A0D987-5B01-4693-9D83-FB3A9DBEC3ED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235B1D5-53E2-4921-9C5E-382E8421820E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2C43DF0-E175-4BCD-9C25-73895F9A2301}"/>
                </a:ext>
              </a:extLst>
            </p:cNvPr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ECBB4D7-B59D-4E33-B1E7-6DC59176FBC7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455C5E03-09FD-433E-BAA9-8650F57E7075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4A3A4A6-1632-40D3-B8A3-28204DA504ED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A5589E2D-9313-4445-A7D0-DC69CCB9D5B8}"/>
                </a:ext>
              </a:extLst>
            </p:cNvPr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994C45BD-C589-4FCD-9D2E-83E1BC97FB9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76295A9A-79AB-4799-965E-621272B9A3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EA4DA-B416-48DA-B931-55A17F7328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B1BCAD6-34AF-409E-A352-4459C84806BD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19A0C-B271-4F3A-B2AD-524EF965BB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4BAE4-A430-4169-ACAD-69172C7203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r>
              <a:rPr lang="en-US" altLang="en-US"/>
              <a:t>Chapter 14-</a:t>
            </a:r>
            <a:fld id="{42BFD3D0-04F9-4133-92F7-FDB3EE92522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41" r:id="rId11"/>
    <p:sldLayoutId id="2147483936" r:id="rId12"/>
    <p:sldLayoutId id="2147483942" r:id="rId13"/>
    <p:sldLayoutId id="2147483937" r:id="rId14"/>
    <p:sldLayoutId id="2147483938" r:id="rId15"/>
    <p:sldLayoutId id="2147483939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78857" name="Shape 788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8" name="Google Shape;78858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8859" name="Google Shape;78859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78860" name="Google Shape;78860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08" name="Shape 78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09" name="Google Shape;78909;p14"/>
          <p:cNvSpPr txBox="1"/>
          <p:nvPr>
            <p:ph type="ctrTitle"/>
          </p:nvPr>
        </p:nvSpPr>
        <p:spPr>
          <a:xfrm>
            <a:off x="685800" y="8445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Drugs Affecting the Gastrointestinal System</a:t>
            </a:r>
            <a:endParaRPr/>
          </a:p>
        </p:txBody>
      </p:sp>
      <p:sp>
        <p:nvSpPr>
          <p:cNvPr id="78910" name="Google Shape;78910;p14"/>
          <p:cNvSpPr txBox="1"/>
          <p:nvPr>
            <p:ph idx="1" type="subTitle"/>
          </p:nvPr>
        </p:nvSpPr>
        <p:spPr>
          <a:xfrm>
            <a:off x="1371600" y="2986088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880"/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Antidiarrheals and Laxatives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34" name="Shape 78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35" name="Google Shape;78935;p23"/>
          <p:cNvSpPr txBox="1"/>
          <p:nvPr>
            <p:ph type="title"/>
          </p:nvPr>
        </p:nvSpPr>
        <p:spPr>
          <a:xfrm>
            <a:off x="609600" y="446088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Laxatives:  Mechanism of Action</a:t>
            </a:r>
            <a:endParaRPr/>
          </a:p>
        </p:txBody>
      </p:sp>
      <p:sp>
        <p:nvSpPr>
          <p:cNvPr id="78936" name="Google Shape;78936;p23"/>
          <p:cNvSpPr txBox="1"/>
          <p:nvPr>
            <p:ph idx="1" type="body"/>
          </p:nvPr>
        </p:nvSpPr>
        <p:spPr>
          <a:xfrm>
            <a:off x="914400" y="824634"/>
            <a:ext cx="6348300" cy="38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560"/>
              <a:buFont typeface="Times New Roman"/>
              <a:buNone/>
            </a:pPr>
            <a:r>
              <a:rPr lang="en-US" sz="3200">
                <a:latin typeface="Times New Roman"/>
                <a:ea typeface="Times New Roman"/>
                <a:cs typeface="Times New Roman"/>
                <a:sym typeface="Times New Roman"/>
              </a:rPr>
              <a:t>4. Saline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Increase osmotic pressure within the intestinal tract, causing more water to enter the intestines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Result:  bowel distention, increased peristalsis, and evacuation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rtl="0" algn="l">
              <a:spcBef>
                <a:spcPts val="100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Examples:	magnesium sulfate (Epsom salts)			magnesium hydroxide (MOM) 				magnesium citrate 					sodium phosphate (Fleet Phospho-Soda)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37" name="Shape 78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38" name="Google Shape;78938;p24"/>
          <p:cNvSpPr txBox="1"/>
          <p:nvPr>
            <p:ph type="title"/>
          </p:nvPr>
        </p:nvSpPr>
        <p:spPr>
          <a:xfrm>
            <a:off x="609600" y="609600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Laxatives:  Mechanism of Action</a:t>
            </a:r>
            <a:endParaRPr/>
          </a:p>
        </p:txBody>
      </p:sp>
      <p:sp>
        <p:nvSpPr>
          <p:cNvPr id="78939" name="Google Shape;78939;p24"/>
          <p:cNvSpPr txBox="1"/>
          <p:nvPr>
            <p:ph idx="1" type="body"/>
          </p:nvPr>
        </p:nvSpPr>
        <p:spPr>
          <a:xfrm>
            <a:off x="609600" y="2160588"/>
            <a:ext cx="6348300" cy="38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560"/>
              <a:buFont typeface="Times New Roman"/>
              <a:buNone/>
            </a:pPr>
            <a:r>
              <a:rPr lang="en-US" sz="3200">
                <a:latin typeface="Times New Roman"/>
                <a:ea typeface="Times New Roman"/>
                <a:cs typeface="Times New Roman"/>
                <a:sym typeface="Times New Roman"/>
              </a:rPr>
              <a:t>5. Stimulant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Increases peristalsis via intestinal nerve stimulation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rtl="0" algn="l">
              <a:spcBef>
                <a:spcPts val="100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Examples:	castor oil, senna, cascara, bisacodyl		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40" name="Shape 78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41" name="Google Shape;78941;p25"/>
          <p:cNvSpPr txBox="1"/>
          <p:nvPr>
            <p:ph type="title"/>
          </p:nvPr>
        </p:nvSpPr>
        <p:spPr>
          <a:xfrm>
            <a:off x="609600" y="609600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Laxatives:  Therapeutic Uses</a:t>
            </a:r>
            <a:endParaRPr/>
          </a:p>
        </p:txBody>
      </p:sp>
      <p:sp>
        <p:nvSpPr>
          <p:cNvPr id="78942" name="Google Shape;78942;p25"/>
          <p:cNvSpPr txBox="1"/>
          <p:nvPr>
            <p:ph idx="1" type="body"/>
          </p:nvPr>
        </p:nvSpPr>
        <p:spPr>
          <a:xfrm>
            <a:off x="762000" y="1706563"/>
            <a:ext cx="7635900" cy="43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 u="sng">
                <a:latin typeface="Times New Roman"/>
                <a:ea typeface="Times New Roman"/>
                <a:cs typeface="Times New Roman"/>
                <a:sym typeface="Times New Roman"/>
              </a:rPr>
              <a:t>Laxative Group	Use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Bulk-forming	Acute and chronic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constipation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Irritable bowel syndrome</a:t>
            </a:r>
            <a:endParaRPr/>
          </a:p>
          <a:p>
            <a:pPr indent="0" lvl="0" marL="0" rtl="0" algn="l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Diverticulosis</a:t>
            </a:r>
            <a:endParaRPr/>
          </a:p>
          <a:p>
            <a:pPr indent="0" lvl="0" marL="0" rtl="0" algn="l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Emollient	Acute and chronic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constipation</a:t>
            </a:r>
            <a:endParaRPr/>
          </a:p>
          <a:p>
            <a:pPr indent="0" lvl="0" marL="0" rtl="0" algn="l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Softening of fecal impaction</a:t>
            </a:r>
            <a:endParaRPr/>
          </a:p>
          <a:p>
            <a:pPr indent="0" lvl="0" marL="0" rtl="0" algn="l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43" name="Shape 78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44" name="Google Shape;78944;p26"/>
          <p:cNvSpPr txBox="1"/>
          <p:nvPr>
            <p:ph type="title"/>
          </p:nvPr>
        </p:nvSpPr>
        <p:spPr>
          <a:xfrm>
            <a:off x="609600" y="609600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Laxatives:  Therapeutic Uses</a:t>
            </a:r>
            <a:endParaRPr/>
          </a:p>
        </p:txBody>
      </p:sp>
      <p:sp>
        <p:nvSpPr>
          <p:cNvPr id="78945" name="Google Shape;78945;p26"/>
          <p:cNvSpPr txBox="1"/>
          <p:nvPr>
            <p:ph idx="1" type="body"/>
          </p:nvPr>
        </p:nvSpPr>
        <p:spPr>
          <a:xfrm>
            <a:off x="609600" y="2157413"/>
            <a:ext cx="7583400" cy="43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 u="sng">
                <a:latin typeface="Times New Roman"/>
                <a:ea typeface="Times New Roman"/>
                <a:cs typeface="Times New Roman"/>
                <a:sym typeface="Times New Roman"/>
              </a:rPr>
              <a:t>Laxative Group	Use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Hyperosmotic	Chronic constipation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Diagnostic and surgical preps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Saline	Constipation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Diagnostic and surgical preps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Removal of helminths 			and parasites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46" name="Shape 78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47" name="Google Shape;78947;p27"/>
          <p:cNvSpPr txBox="1"/>
          <p:nvPr>
            <p:ph type="title"/>
          </p:nvPr>
        </p:nvSpPr>
        <p:spPr>
          <a:xfrm>
            <a:off x="609600" y="609600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Laxatives:  Therapeutic Uses</a:t>
            </a:r>
            <a:endParaRPr/>
          </a:p>
        </p:txBody>
      </p:sp>
      <p:sp>
        <p:nvSpPr>
          <p:cNvPr id="78948" name="Google Shape;78948;p27"/>
          <p:cNvSpPr txBox="1"/>
          <p:nvPr>
            <p:ph idx="1" type="body"/>
          </p:nvPr>
        </p:nvSpPr>
        <p:spPr>
          <a:xfrm>
            <a:off x="762000" y="1706563"/>
            <a:ext cx="7583400" cy="43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 u="sng">
                <a:latin typeface="Times New Roman"/>
                <a:ea typeface="Times New Roman"/>
                <a:cs typeface="Times New Roman"/>
                <a:sym typeface="Times New Roman"/>
              </a:rPr>
              <a:t>Laxative Group	Use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Stimulant	Acute constipation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Diagnostic and surgical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bowel preps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49" name="Shape 78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0" name="Google Shape;78950;p28"/>
          <p:cNvSpPr txBox="1"/>
          <p:nvPr>
            <p:ph type="title"/>
          </p:nvPr>
        </p:nvSpPr>
        <p:spPr>
          <a:xfrm>
            <a:off x="609600" y="609600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Laxatives:  Therapeutic Uses</a:t>
            </a:r>
            <a:endParaRPr/>
          </a:p>
        </p:txBody>
      </p:sp>
      <p:sp>
        <p:nvSpPr>
          <p:cNvPr id="78951" name="Google Shape;78951;p28"/>
          <p:cNvSpPr txBox="1"/>
          <p:nvPr>
            <p:ph idx="1" type="body"/>
          </p:nvPr>
        </p:nvSpPr>
        <p:spPr>
          <a:xfrm>
            <a:off x="762000" y="1706563"/>
            <a:ext cx="7583400" cy="43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 u="sng">
                <a:latin typeface="Times New Roman"/>
                <a:ea typeface="Times New Roman"/>
                <a:cs typeface="Times New Roman"/>
                <a:sym typeface="Times New Roman"/>
              </a:rPr>
              <a:t>Laxative Group	Use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216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Saline	Magnesium toxicity (with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renal insufficiency),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cramping, diarrhea,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increased thirst</a:t>
            </a:r>
            <a:endParaRPr/>
          </a:p>
          <a:p>
            <a:pPr indent="0" lvl="0" marL="0" rtl="0" algn="l">
              <a:spcBef>
                <a:spcPts val="216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Stimulant	Nutrient malabsorption, skin 		rashes, gastric irritation,          	rectal irritation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52" name="Shape 78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3" name="Google Shape;78953;p29"/>
          <p:cNvSpPr txBox="1"/>
          <p:nvPr>
            <p:ph type="title"/>
          </p:nvPr>
        </p:nvSpPr>
        <p:spPr>
          <a:xfrm>
            <a:off x="609600" y="609600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Laxatives:  Therapeutic Uses</a:t>
            </a:r>
            <a:endParaRPr/>
          </a:p>
        </p:txBody>
      </p:sp>
      <p:sp>
        <p:nvSpPr>
          <p:cNvPr id="78954" name="Google Shape;78954;p29"/>
          <p:cNvSpPr txBox="1"/>
          <p:nvPr>
            <p:ph idx="1" type="body"/>
          </p:nvPr>
        </p:nvSpPr>
        <p:spPr>
          <a:xfrm>
            <a:off x="762000" y="1706563"/>
            <a:ext cx="7583400" cy="43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 u="sng">
                <a:latin typeface="Times New Roman"/>
                <a:ea typeface="Times New Roman"/>
                <a:cs typeface="Times New Roman"/>
                <a:sym typeface="Times New Roman"/>
              </a:rPr>
              <a:t>Laxative Group	Use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216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Bulk-forming	Impaction and fluid overload</a:t>
            </a:r>
            <a:endParaRPr/>
          </a:p>
          <a:p>
            <a:pPr indent="0" lvl="0" marL="0" rtl="0" algn="l">
              <a:spcBef>
                <a:spcPts val="216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Emollient	Skin rashes</a:t>
            </a:r>
            <a:endParaRPr/>
          </a:p>
          <a:p>
            <a:pPr indent="0" lvl="0" marL="0" rtl="0" algn="l">
              <a:spcBef>
                <a:spcPts val="216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Decreased absorption 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of vitamins</a:t>
            </a:r>
            <a:endParaRPr/>
          </a:p>
          <a:p>
            <a:pPr indent="0" lvl="0" marL="0" rtl="0" algn="l">
              <a:spcBef>
                <a:spcPts val="216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Hyperosmotic	Abdominal bloating, 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rectal irritation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55" name="Shape 78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6" name="Google Shape;78956;p30"/>
          <p:cNvSpPr txBox="1"/>
          <p:nvPr>
            <p:ph type="title"/>
          </p:nvPr>
        </p:nvSpPr>
        <p:spPr>
          <a:xfrm>
            <a:off x="609600" y="609600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Laxatives:  Side Effects</a:t>
            </a:r>
            <a:endParaRPr/>
          </a:p>
        </p:txBody>
      </p:sp>
      <p:sp>
        <p:nvSpPr>
          <p:cNvPr id="78957" name="Google Shape;78957;p30"/>
          <p:cNvSpPr txBox="1"/>
          <p:nvPr>
            <p:ph idx="1" type="body"/>
          </p:nvPr>
        </p:nvSpPr>
        <p:spPr>
          <a:xfrm>
            <a:off x="609600" y="2160588"/>
            <a:ext cx="6348300" cy="38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All laxatives can cause electrolyte imbalances!!!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58" name="Shape 78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9" name="Google Shape;78959;p31"/>
          <p:cNvSpPr txBox="1"/>
          <p:nvPr>
            <p:ph type="title"/>
          </p:nvPr>
        </p:nvSpPr>
        <p:spPr>
          <a:xfrm>
            <a:off x="609600" y="609600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Laxatives:  Nursing Implications</a:t>
            </a:r>
            <a:endParaRPr/>
          </a:p>
        </p:txBody>
      </p:sp>
      <p:sp>
        <p:nvSpPr>
          <p:cNvPr id="78960" name="Google Shape;78960;p31"/>
          <p:cNvSpPr txBox="1"/>
          <p:nvPr>
            <p:ph idx="1" type="body"/>
          </p:nvPr>
        </p:nvSpPr>
        <p:spPr>
          <a:xfrm>
            <a:off x="609600" y="2160588"/>
            <a:ext cx="6348300" cy="38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Obtain a thorough history of presenting symptoms, elimination patterns, and allergies.</a:t>
            </a:r>
            <a:endParaRPr/>
          </a:p>
          <a:p>
            <a:pPr indent="-342900" lvl="0" marL="342900" rtl="0" algn="l">
              <a:spcBef>
                <a:spcPts val="216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Assess fluid and electrolytes before 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initiating therapy.</a:t>
            </a:r>
            <a:endParaRPr/>
          </a:p>
          <a:p>
            <a:pPr indent="-342900" lvl="0" marL="342900" rtl="0" algn="l">
              <a:spcBef>
                <a:spcPts val="216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Patients should not take a laxative or cathartic if they are experiencing nausea, vomiting, and/or abdominal pain.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61" name="Shape 78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62" name="Google Shape;78962;p32"/>
          <p:cNvSpPr txBox="1"/>
          <p:nvPr>
            <p:ph type="title"/>
          </p:nvPr>
        </p:nvSpPr>
        <p:spPr>
          <a:xfrm>
            <a:off x="609600" y="609600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Laxatives:  Nursing Implications</a:t>
            </a:r>
            <a:endParaRPr/>
          </a:p>
        </p:txBody>
      </p:sp>
      <p:sp>
        <p:nvSpPr>
          <p:cNvPr id="78963" name="Google Shape;78963;p32"/>
          <p:cNvSpPr txBox="1"/>
          <p:nvPr>
            <p:ph idx="1" type="body"/>
          </p:nvPr>
        </p:nvSpPr>
        <p:spPr>
          <a:xfrm>
            <a:off x="609600" y="2160588"/>
            <a:ext cx="6348300" cy="38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A healthy, high-fiber diet and increased 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fluid intake should be encouraged as an alternative to laxative use.</a:t>
            </a:r>
            <a:endParaRPr/>
          </a:p>
          <a:p>
            <a:pPr indent="-342900" lvl="0" marL="342900" rtl="0" algn="l">
              <a:spcBef>
                <a:spcPts val="18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Long-term use of laxatives often results in decreased bowel tone and may lead to dependency.</a:t>
            </a:r>
            <a:endParaRPr/>
          </a:p>
          <a:p>
            <a:pPr indent="-342900" lvl="0" marL="342900" rtl="0" algn="l">
              <a:spcBef>
                <a:spcPts val="18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All laxative tablets should be swallowed whole, not crushed or chewed, especially 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if enteric-coated.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11" name="Shape 78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12" name="Google Shape;78912;p15"/>
          <p:cNvSpPr txBox="1"/>
          <p:nvPr>
            <p:ph type="title"/>
          </p:nvPr>
        </p:nvSpPr>
        <p:spPr>
          <a:xfrm>
            <a:off x="609600" y="609600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Causes of Constipation</a:t>
            </a:r>
            <a:endParaRPr/>
          </a:p>
        </p:txBody>
      </p:sp>
      <p:sp>
        <p:nvSpPr>
          <p:cNvPr id="78913" name="Google Shape;78913;p15"/>
          <p:cNvSpPr txBox="1"/>
          <p:nvPr>
            <p:ph idx="1" type="body"/>
          </p:nvPr>
        </p:nvSpPr>
        <p:spPr>
          <a:xfrm>
            <a:off x="404813" y="1804988"/>
            <a:ext cx="6348300" cy="45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560"/>
              <a:buFont typeface="Times New Roman"/>
              <a:buNone/>
            </a:pPr>
            <a:r>
              <a:rPr lang="en-US" sz="3200">
                <a:latin typeface="Times New Roman"/>
                <a:ea typeface="Times New Roman"/>
                <a:cs typeface="Times New Roman"/>
                <a:sym typeface="Times New Roman"/>
              </a:rPr>
              <a:t>Lifestyle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Poor bowel movement habits:  voluntary refusal to defecate resulting in constipation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Diet:  poor fluid intake and/or low-residue (roughage) diet, or excessive consumption of dairy products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Physical inactivity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Psychological factors:  stress and anxiety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64" name="Shape 78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65" name="Google Shape;78965;p33"/>
          <p:cNvSpPr txBox="1"/>
          <p:nvPr>
            <p:ph type="title"/>
          </p:nvPr>
        </p:nvSpPr>
        <p:spPr>
          <a:xfrm>
            <a:off x="609600" y="609600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Laxatives:  Nursing Implications</a:t>
            </a:r>
            <a:endParaRPr/>
          </a:p>
        </p:txBody>
      </p:sp>
      <p:sp>
        <p:nvSpPr>
          <p:cNvPr id="78966" name="Google Shape;78966;p33"/>
          <p:cNvSpPr txBox="1"/>
          <p:nvPr>
            <p:ph idx="1" type="body"/>
          </p:nvPr>
        </p:nvSpPr>
        <p:spPr>
          <a:xfrm>
            <a:off x="609600" y="2160588"/>
            <a:ext cx="6348300" cy="38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Patients should take all laxative tablets with 6 to 8 ounces of water.</a:t>
            </a:r>
            <a:endParaRPr/>
          </a:p>
          <a:p>
            <a:pPr indent="-342900" lvl="0" marL="342900" rtl="0" algn="l">
              <a:spcBef>
                <a:spcPts val="216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Patients should take bulk-forming laxatives as directed by the manufacturer with at least 240 mL (8 ounces) of water.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67" name="Shape 78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68" name="Google Shape;78968;p34"/>
          <p:cNvSpPr txBox="1"/>
          <p:nvPr>
            <p:ph type="title"/>
          </p:nvPr>
        </p:nvSpPr>
        <p:spPr>
          <a:xfrm>
            <a:off x="609600" y="609600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Laxatives:  Nursing Implications</a:t>
            </a:r>
            <a:endParaRPr/>
          </a:p>
        </p:txBody>
      </p:sp>
      <p:sp>
        <p:nvSpPr>
          <p:cNvPr id="78969" name="Google Shape;78969;p34"/>
          <p:cNvSpPr txBox="1"/>
          <p:nvPr>
            <p:ph idx="1" type="body"/>
          </p:nvPr>
        </p:nvSpPr>
        <p:spPr>
          <a:xfrm>
            <a:off x="290513" y="2284413"/>
            <a:ext cx="76359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Bisacodyl and cascara sagrada should be given with water due to interactions with milk, antacids, and H2 blockers.</a:t>
            </a:r>
            <a:endParaRPr/>
          </a:p>
          <a:p>
            <a:pPr indent="-342900" lvl="0" marL="342900" rtl="0" algn="l">
              <a:spcBef>
                <a:spcPts val="216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Patients should contact their physician if they experience severe abdominal pain, muscle weakness, cramps, and/or dizziness, which may indicate possible fluid or electrolyte loss.</a:t>
            </a:r>
            <a:endParaRPr/>
          </a:p>
          <a:p>
            <a:pPr indent="-342900" lvl="0" marL="342900" rtl="0" algn="l">
              <a:spcBef>
                <a:spcPts val="216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Monitor for therapeutic effect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14" name="Shape 78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15" name="Google Shape;78915;p16"/>
          <p:cNvSpPr txBox="1"/>
          <p:nvPr>
            <p:ph type="ctrTitle"/>
          </p:nvPr>
        </p:nvSpPr>
        <p:spPr>
          <a:xfrm>
            <a:off x="685800" y="25273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LAXATIVES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16" name="Shape 78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17" name="Google Shape;78917;p17"/>
          <p:cNvSpPr txBox="1"/>
          <p:nvPr>
            <p:ph type="title"/>
          </p:nvPr>
        </p:nvSpPr>
        <p:spPr>
          <a:xfrm>
            <a:off x="609600" y="609600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Constipation</a:t>
            </a:r>
            <a:endParaRPr/>
          </a:p>
        </p:txBody>
      </p:sp>
      <p:sp>
        <p:nvSpPr>
          <p:cNvPr id="78918" name="Google Shape;78918;p17"/>
          <p:cNvSpPr txBox="1"/>
          <p:nvPr>
            <p:ph idx="1" type="body"/>
          </p:nvPr>
        </p:nvSpPr>
        <p:spPr>
          <a:xfrm>
            <a:off x="609600" y="1833563"/>
            <a:ext cx="6348300" cy="38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Abnormally infrequent and difficult passage of feces through the lower GI tract.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Symptom, not a disease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Disorder of movement through the colon and/or rectum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Can be caused by a variety of diseases 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or drugs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19" name="Shape 789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20" name="Google Shape;78920;p18"/>
          <p:cNvSpPr txBox="1"/>
          <p:nvPr>
            <p:ph type="title"/>
          </p:nvPr>
        </p:nvSpPr>
        <p:spPr>
          <a:xfrm>
            <a:off x="609600" y="609600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Causes of Constipation</a:t>
            </a:r>
            <a:endParaRPr/>
          </a:p>
        </p:txBody>
      </p:sp>
      <p:sp>
        <p:nvSpPr>
          <p:cNvPr id="78921" name="Google Shape;78921;p18"/>
          <p:cNvSpPr txBox="1"/>
          <p:nvPr>
            <p:ph idx="1" type="body"/>
          </p:nvPr>
        </p:nvSpPr>
        <p:spPr>
          <a:xfrm>
            <a:off x="762000" y="1722438"/>
            <a:ext cx="7635900" cy="44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Metabolic and endocrine disorders</a:t>
            </a:r>
            <a:endParaRPr/>
          </a:p>
          <a:p>
            <a:pPr indent="-342900" lvl="0" marL="342900" rtl="0" algn="l">
              <a:spcBef>
                <a:spcPts val="84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Diabetes, hypothyroidism, pregnancy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spcBef>
                <a:spcPts val="84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Neurogenic</a:t>
            </a:r>
            <a:endParaRPr/>
          </a:p>
          <a:p>
            <a:pPr indent="-342900" lvl="0" marL="342900" rtl="0" algn="l">
              <a:spcBef>
                <a:spcPts val="84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Autonomic neuropathy, multiple sclerosis, spinal cord lesions, Parkinson’s disease, CVA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spcBef>
                <a:spcPts val="84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Adverse drug effects</a:t>
            </a:r>
            <a:endParaRPr/>
          </a:p>
          <a:p>
            <a:pPr indent="-342900" lvl="0" marL="342900" rtl="0" algn="l">
              <a:spcBef>
                <a:spcPts val="84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Analgesics, anticholinergics, iron supplements, opiates, aluminum antacids, calcium antacids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22" name="Shape 789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23" name="Google Shape;78923;p19"/>
          <p:cNvSpPr txBox="1"/>
          <p:nvPr>
            <p:ph type="title"/>
          </p:nvPr>
        </p:nvSpPr>
        <p:spPr>
          <a:xfrm>
            <a:off x="609600" y="609600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Laxatives:</a:t>
            </a:r>
            <a:endParaRPr/>
          </a:p>
        </p:txBody>
      </p:sp>
      <p:sp>
        <p:nvSpPr>
          <p:cNvPr id="78924" name="Google Shape;78924;p19"/>
          <p:cNvSpPr txBox="1"/>
          <p:nvPr>
            <p:ph idx="1" type="body"/>
          </p:nvPr>
        </p:nvSpPr>
        <p:spPr>
          <a:xfrm>
            <a:off x="609600" y="1724025"/>
            <a:ext cx="6348300" cy="38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240"/>
              <a:buFont typeface="Times New Roman"/>
              <a:buNone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Mechanisms of Action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240"/>
              <a:buChar char="●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Bulk-forming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240"/>
              <a:buChar char="●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Emollient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240"/>
              <a:buChar char="●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Hyperosmotic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240"/>
              <a:buChar char="●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Saline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240"/>
              <a:buChar char="●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Stimulant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25" name="Shape 78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26" name="Google Shape;78926;p20"/>
          <p:cNvSpPr txBox="1"/>
          <p:nvPr>
            <p:ph type="title"/>
          </p:nvPr>
        </p:nvSpPr>
        <p:spPr>
          <a:xfrm>
            <a:off x="609600" y="609600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Laxatives:  Mechanism of Action</a:t>
            </a:r>
            <a:endParaRPr/>
          </a:p>
        </p:txBody>
      </p:sp>
      <p:sp>
        <p:nvSpPr>
          <p:cNvPr id="78927" name="Google Shape;78927;p20"/>
          <p:cNvSpPr txBox="1"/>
          <p:nvPr>
            <p:ph idx="1" type="body"/>
          </p:nvPr>
        </p:nvSpPr>
        <p:spPr>
          <a:xfrm>
            <a:off x="609600" y="2160588"/>
            <a:ext cx="6348300" cy="38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560"/>
              <a:buFont typeface="Times New Roman"/>
              <a:buNone/>
            </a:pPr>
            <a:r>
              <a:rPr lang="en-US" sz="3200">
                <a:latin typeface="Times New Roman"/>
                <a:ea typeface="Times New Roman"/>
                <a:cs typeface="Times New Roman"/>
                <a:sym typeface="Times New Roman"/>
              </a:rPr>
              <a:t>1. Bulk-Forming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High fiber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Absorbs water to increase bulk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Distends bowel to initiate reflex bowel activity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rtl="0" algn="l">
              <a:spcBef>
                <a:spcPts val="100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Examples: 	psyllium (Metamucil), methylcellulose (Citrucel), 	polycarbophil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28" name="Shape 78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29" name="Google Shape;78929;p21"/>
          <p:cNvSpPr txBox="1"/>
          <p:nvPr>
            <p:ph type="title"/>
          </p:nvPr>
        </p:nvSpPr>
        <p:spPr>
          <a:xfrm>
            <a:off x="609600" y="609600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Laxatives:  Mechanism of Action</a:t>
            </a:r>
            <a:endParaRPr/>
          </a:p>
        </p:txBody>
      </p:sp>
      <p:sp>
        <p:nvSpPr>
          <p:cNvPr id="78930" name="Google Shape;78930;p21"/>
          <p:cNvSpPr txBox="1"/>
          <p:nvPr>
            <p:ph idx="1" type="body"/>
          </p:nvPr>
        </p:nvSpPr>
        <p:spPr>
          <a:xfrm>
            <a:off x="609600" y="2160588"/>
            <a:ext cx="6348300" cy="38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560"/>
              <a:buFont typeface="Times New Roman"/>
              <a:buNone/>
            </a:pPr>
            <a:r>
              <a:rPr lang="en-US" sz="3200">
                <a:latin typeface="Times New Roman"/>
                <a:ea typeface="Times New Roman"/>
                <a:cs typeface="Times New Roman"/>
                <a:sym typeface="Times New Roman"/>
              </a:rPr>
              <a:t>3. Hyperosmotic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Increase fecal water content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Result:  bowel distention, increased peristalsis, 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and evacuation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rtl="0" algn="l">
              <a:spcBef>
                <a:spcPts val="100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Examples:	polyethylene glycol (GoLYTELY), sorbitol, 		glycerin, lactulose (Chronulac)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931" name="Shape 78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32" name="Google Shape;78932;p22"/>
          <p:cNvSpPr txBox="1"/>
          <p:nvPr>
            <p:ph type="title"/>
          </p:nvPr>
        </p:nvSpPr>
        <p:spPr>
          <a:xfrm>
            <a:off x="609600" y="609600"/>
            <a:ext cx="63483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Laxatives:  Mechanism of Action</a:t>
            </a:r>
            <a:endParaRPr/>
          </a:p>
        </p:txBody>
      </p:sp>
      <p:sp>
        <p:nvSpPr>
          <p:cNvPr id="78933" name="Google Shape;78933;p22"/>
          <p:cNvSpPr txBox="1"/>
          <p:nvPr>
            <p:ph idx="1" type="body"/>
          </p:nvPr>
        </p:nvSpPr>
        <p:spPr>
          <a:xfrm>
            <a:off x="609600" y="1488275"/>
            <a:ext cx="6348300" cy="38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560"/>
              <a:buFont typeface="Times New Roman"/>
              <a:buNone/>
            </a:pPr>
            <a:r>
              <a:rPr lang="en-US" sz="3200">
                <a:latin typeface="Times New Roman"/>
                <a:ea typeface="Times New Roman"/>
                <a:cs typeface="Times New Roman"/>
                <a:sym typeface="Times New Roman"/>
              </a:rPr>
              <a:t>2. Emollient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Stool softeners and lubricants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Promote more water and fat in the stools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920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Lubricate the fecal material and intestinal walls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rtl="0" algn="l">
              <a:spcBef>
                <a:spcPts val="1000"/>
              </a:spcBef>
              <a:spcAft>
                <a:spcPts val="0"/>
              </a:spcAft>
              <a:buSzPts val="1920"/>
              <a:buFont typeface="Times New Roman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Examples:	Stool softeners:  docusate salts (Colace, Surfak)	Lubricants:  mineral oil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