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6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7" r:id="rId45"/>
    <p:sldId id="299" r:id="rId46"/>
    <p:sldId id="301" r:id="rId47"/>
    <p:sldId id="302" r:id="rId48"/>
    <p:sldId id="303" r:id="rId49"/>
    <p:sldId id="304" r:id="rId50"/>
    <p:sldId id="305" r:id="rId5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7426" y="4825"/>
            <a:ext cx="1218565" cy="6853555"/>
          </a:xfrm>
          <a:custGeom>
            <a:avLst/>
            <a:gdLst/>
            <a:ahLst/>
            <a:cxnLst/>
            <a:rect l="l" t="t" r="r" b="b"/>
            <a:pathLst>
              <a:path w="1218565" h="6853555">
                <a:moveTo>
                  <a:pt x="0" y="0"/>
                </a:moveTo>
                <a:lnTo>
                  <a:pt x="1218353" y="6853174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48609" y="3694896"/>
            <a:ext cx="4743450" cy="3163570"/>
          </a:xfrm>
          <a:custGeom>
            <a:avLst/>
            <a:gdLst/>
            <a:ahLst/>
            <a:cxnLst/>
            <a:rect l="l" t="t" r="r" b="b"/>
            <a:pathLst>
              <a:path w="4743450" h="3163570">
                <a:moveTo>
                  <a:pt x="4743390" y="0"/>
                </a:moveTo>
                <a:lnTo>
                  <a:pt x="0" y="316310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9900" cy="6858000"/>
          </a:xfrm>
          <a:custGeom>
            <a:avLst/>
            <a:gdLst/>
            <a:ahLst/>
            <a:cxnLst/>
            <a:rect l="l" t="t" r="r" b="b"/>
            <a:pathLst>
              <a:path w="3009900" h="6858000">
                <a:moveTo>
                  <a:pt x="3009900" y="0"/>
                </a:moveTo>
                <a:lnTo>
                  <a:pt x="2044400" y="0"/>
                </a:lnTo>
                <a:lnTo>
                  <a:pt x="0" y="6858000"/>
                </a:lnTo>
                <a:lnTo>
                  <a:pt x="3009900" y="6858000"/>
                </a:lnTo>
                <a:lnTo>
                  <a:pt x="300990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2878" y="0"/>
            <a:ext cx="2589530" cy="6858000"/>
          </a:xfrm>
          <a:custGeom>
            <a:avLst/>
            <a:gdLst/>
            <a:ahLst/>
            <a:cxnLst/>
            <a:rect l="l" t="t" r="r" b="b"/>
            <a:pathLst>
              <a:path w="2589529" h="6858000">
                <a:moveTo>
                  <a:pt x="2589120" y="0"/>
                </a:moveTo>
                <a:lnTo>
                  <a:pt x="0" y="0"/>
                </a:lnTo>
                <a:lnTo>
                  <a:pt x="1208884" y="6858000"/>
                </a:lnTo>
                <a:lnTo>
                  <a:pt x="2589120" y="6858000"/>
                </a:lnTo>
                <a:lnTo>
                  <a:pt x="2589120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4450" y="3048000"/>
            <a:ext cx="3257550" cy="3810000"/>
          </a:xfrm>
          <a:custGeom>
            <a:avLst/>
            <a:gdLst/>
            <a:ahLst/>
            <a:cxnLst/>
            <a:rect l="l" t="t" r="r" b="b"/>
            <a:pathLst>
              <a:path w="3257550" h="3810000">
                <a:moveTo>
                  <a:pt x="3257550" y="0"/>
                </a:moveTo>
                <a:lnTo>
                  <a:pt x="0" y="3810000"/>
                </a:lnTo>
                <a:lnTo>
                  <a:pt x="3257550" y="3810000"/>
                </a:lnTo>
                <a:lnTo>
                  <a:pt x="3257550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930" y="0"/>
            <a:ext cx="2854325" cy="6858000"/>
          </a:xfrm>
          <a:custGeom>
            <a:avLst/>
            <a:gdLst/>
            <a:ahLst/>
            <a:cxnLst/>
            <a:rect l="l" t="t" r="r" b="b"/>
            <a:pathLst>
              <a:path w="2854325" h="6858000">
                <a:moveTo>
                  <a:pt x="2854069" y="0"/>
                </a:moveTo>
                <a:lnTo>
                  <a:pt x="0" y="0"/>
                </a:lnTo>
                <a:lnTo>
                  <a:pt x="2470021" y="6858000"/>
                </a:lnTo>
                <a:lnTo>
                  <a:pt x="2854069" y="6858000"/>
                </a:lnTo>
                <a:lnTo>
                  <a:pt x="285406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6600" y="0"/>
            <a:ext cx="1295400" cy="6858000"/>
          </a:xfrm>
          <a:custGeom>
            <a:avLst/>
            <a:gdLst/>
            <a:ahLst/>
            <a:cxnLst/>
            <a:rect l="l" t="t" r="r" b="b"/>
            <a:pathLst>
              <a:path w="1295400" h="6858000">
                <a:moveTo>
                  <a:pt x="1295400" y="0"/>
                </a:moveTo>
                <a:lnTo>
                  <a:pt x="1022453" y="0"/>
                </a:lnTo>
                <a:lnTo>
                  <a:pt x="0" y="6858000"/>
                </a:lnTo>
                <a:lnTo>
                  <a:pt x="1295400" y="6858000"/>
                </a:lnTo>
                <a:lnTo>
                  <a:pt x="1295400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36247" y="0"/>
            <a:ext cx="1256030" cy="6858000"/>
          </a:xfrm>
          <a:custGeom>
            <a:avLst/>
            <a:gdLst/>
            <a:ahLst/>
            <a:cxnLst/>
            <a:rect l="l" t="t" r="r" b="b"/>
            <a:pathLst>
              <a:path w="1256029" h="6858000">
                <a:moveTo>
                  <a:pt x="1255752" y="0"/>
                </a:moveTo>
                <a:lnTo>
                  <a:pt x="0" y="0"/>
                </a:lnTo>
                <a:lnTo>
                  <a:pt x="1114528" y="6858000"/>
                </a:lnTo>
                <a:lnTo>
                  <a:pt x="1255752" y="6857999"/>
                </a:lnTo>
                <a:lnTo>
                  <a:pt x="125575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725" y="3590925"/>
            <a:ext cx="1819275" cy="3267075"/>
          </a:xfrm>
          <a:custGeom>
            <a:avLst/>
            <a:gdLst/>
            <a:ahLst/>
            <a:cxnLst/>
            <a:rect l="l" t="t" r="r" b="b"/>
            <a:pathLst>
              <a:path w="1819275" h="3267075">
                <a:moveTo>
                  <a:pt x="1819275" y="0"/>
                </a:moveTo>
                <a:lnTo>
                  <a:pt x="0" y="3267075"/>
                </a:lnTo>
                <a:lnTo>
                  <a:pt x="1819275" y="3267075"/>
                </a:lnTo>
                <a:lnTo>
                  <a:pt x="18192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7426" y="4825"/>
            <a:ext cx="1218565" cy="6853555"/>
          </a:xfrm>
          <a:custGeom>
            <a:avLst/>
            <a:gdLst/>
            <a:ahLst/>
            <a:cxnLst/>
            <a:rect l="l" t="t" r="r" b="b"/>
            <a:pathLst>
              <a:path w="1218565" h="6853555">
                <a:moveTo>
                  <a:pt x="0" y="0"/>
                </a:moveTo>
                <a:lnTo>
                  <a:pt x="1218353" y="6853174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48609" y="3694896"/>
            <a:ext cx="4743450" cy="3163570"/>
          </a:xfrm>
          <a:custGeom>
            <a:avLst/>
            <a:gdLst/>
            <a:ahLst/>
            <a:cxnLst/>
            <a:rect l="l" t="t" r="r" b="b"/>
            <a:pathLst>
              <a:path w="4743450" h="3163570">
                <a:moveTo>
                  <a:pt x="4743390" y="0"/>
                </a:moveTo>
                <a:lnTo>
                  <a:pt x="0" y="316310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9900" cy="6858000"/>
          </a:xfrm>
          <a:custGeom>
            <a:avLst/>
            <a:gdLst/>
            <a:ahLst/>
            <a:cxnLst/>
            <a:rect l="l" t="t" r="r" b="b"/>
            <a:pathLst>
              <a:path w="3009900" h="6858000">
                <a:moveTo>
                  <a:pt x="3009900" y="0"/>
                </a:moveTo>
                <a:lnTo>
                  <a:pt x="2044400" y="0"/>
                </a:lnTo>
                <a:lnTo>
                  <a:pt x="0" y="6858000"/>
                </a:lnTo>
                <a:lnTo>
                  <a:pt x="3009900" y="6858000"/>
                </a:lnTo>
                <a:lnTo>
                  <a:pt x="300990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2878" y="0"/>
            <a:ext cx="2589530" cy="6858000"/>
          </a:xfrm>
          <a:custGeom>
            <a:avLst/>
            <a:gdLst/>
            <a:ahLst/>
            <a:cxnLst/>
            <a:rect l="l" t="t" r="r" b="b"/>
            <a:pathLst>
              <a:path w="2589529" h="6858000">
                <a:moveTo>
                  <a:pt x="2589120" y="0"/>
                </a:moveTo>
                <a:lnTo>
                  <a:pt x="0" y="0"/>
                </a:lnTo>
                <a:lnTo>
                  <a:pt x="1208884" y="6858000"/>
                </a:lnTo>
                <a:lnTo>
                  <a:pt x="2589120" y="6858000"/>
                </a:lnTo>
                <a:lnTo>
                  <a:pt x="2589120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4450" y="3048000"/>
            <a:ext cx="3257550" cy="3810000"/>
          </a:xfrm>
          <a:custGeom>
            <a:avLst/>
            <a:gdLst/>
            <a:ahLst/>
            <a:cxnLst/>
            <a:rect l="l" t="t" r="r" b="b"/>
            <a:pathLst>
              <a:path w="3257550" h="3810000">
                <a:moveTo>
                  <a:pt x="3257550" y="0"/>
                </a:moveTo>
                <a:lnTo>
                  <a:pt x="0" y="3810000"/>
                </a:lnTo>
                <a:lnTo>
                  <a:pt x="3257550" y="3810000"/>
                </a:lnTo>
                <a:lnTo>
                  <a:pt x="3257550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930" y="0"/>
            <a:ext cx="2854325" cy="6858000"/>
          </a:xfrm>
          <a:custGeom>
            <a:avLst/>
            <a:gdLst/>
            <a:ahLst/>
            <a:cxnLst/>
            <a:rect l="l" t="t" r="r" b="b"/>
            <a:pathLst>
              <a:path w="2854325" h="6858000">
                <a:moveTo>
                  <a:pt x="2854069" y="0"/>
                </a:moveTo>
                <a:lnTo>
                  <a:pt x="0" y="0"/>
                </a:lnTo>
                <a:lnTo>
                  <a:pt x="2470021" y="6858000"/>
                </a:lnTo>
                <a:lnTo>
                  <a:pt x="2854069" y="6858000"/>
                </a:lnTo>
                <a:lnTo>
                  <a:pt x="2854069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6600" y="0"/>
            <a:ext cx="1295400" cy="6858000"/>
          </a:xfrm>
          <a:custGeom>
            <a:avLst/>
            <a:gdLst/>
            <a:ahLst/>
            <a:cxnLst/>
            <a:rect l="l" t="t" r="r" b="b"/>
            <a:pathLst>
              <a:path w="1295400" h="6858000">
                <a:moveTo>
                  <a:pt x="1295400" y="0"/>
                </a:moveTo>
                <a:lnTo>
                  <a:pt x="1022453" y="0"/>
                </a:lnTo>
                <a:lnTo>
                  <a:pt x="0" y="6858000"/>
                </a:lnTo>
                <a:lnTo>
                  <a:pt x="1295400" y="6858000"/>
                </a:lnTo>
                <a:lnTo>
                  <a:pt x="1295400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36247" y="0"/>
            <a:ext cx="1256030" cy="6858000"/>
          </a:xfrm>
          <a:custGeom>
            <a:avLst/>
            <a:gdLst/>
            <a:ahLst/>
            <a:cxnLst/>
            <a:rect l="l" t="t" r="r" b="b"/>
            <a:pathLst>
              <a:path w="1256029" h="6858000">
                <a:moveTo>
                  <a:pt x="1255752" y="0"/>
                </a:moveTo>
                <a:lnTo>
                  <a:pt x="0" y="0"/>
                </a:lnTo>
                <a:lnTo>
                  <a:pt x="1114528" y="6858000"/>
                </a:lnTo>
                <a:lnTo>
                  <a:pt x="1255752" y="6857999"/>
                </a:lnTo>
                <a:lnTo>
                  <a:pt x="1255752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725" y="3590925"/>
            <a:ext cx="1819275" cy="3267075"/>
          </a:xfrm>
          <a:custGeom>
            <a:avLst/>
            <a:gdLst/>
            <a:ahLst/>
            <a:cxnLst/>
            <a:rect l="l" t="t" r="r" b="b"/>
            <a:pathLst>
              <a:path w="1819275" h="3267075">
                <a:moveTo>
                  <a:pt x="1819275" y="0"/>
                </a:moveTo>
                <a:lnTo>
                  <a:pt x="0" y="3267075"/>
                </a:lnTo>
                <a:lnTo>
                  <a:pt x="1819275" y="3267075"/>
                </a:lnTo>
                <a:lnTo>
                  <a:pt x="1819275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3427" y="634111"/>
            <a:ext cx="8033384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3427" y="1517205"/>
            <a:ext cx="8309609" cy="3812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38200" cy="5667375"/>
          </a:xfrm>
          <a:custGeom>
            <a:avLst/>
            <a:gdLst/>
            <a:ahLst/>
            <a:cxnLst/>
            <a:rect l="l" t="t" r="r" b="b"/>
            <a:pathLst>
              <a:path w="838200" h="5667375">
                <a:moveTo>
                  <a:pt x="838200" y="0"/>
                </a:moveTo>
                <a:lnTo>
                  <a:pt x="0" y="0"/>
                </a:lnTo>
                <a:lnTo>
                  <a:pt x="0" y="5667375"/>
                </a:lnTo>
                <a:lnTo>
                  <a:pt x="83820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888" y="3077146"/>
            <a:ext cx="431419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Liver</a:t>
            </a:r>
            <a:r>
              <a:rPr sz="5400" spc="-95" dirty="0"/>
              <a:t> </a:t>
            </a:r>
            <a:r>
              <a:rPr sz="5400" spc="-10" dirty="0"/>
              <a:t>cirrhosis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864" y="728027"/>
            <a:ext cx="8188325" cy="3691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3535">
              <a:lnSpc>
                <a:spcPct val="100400"/>
              </a:lnSpc>
              <a:spcBef>
                <a:spcPts val="90"/>
              </a:spcBef>
              <a:buChar char="-"/>
              <a:tabLst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Abdominal</a:t>
            </a:r>
            <a:r>
              <a:rPr sz="2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pain</a:t>
            </a:r>
            <a:r>
              <a:rPr sz="2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may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present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related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either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to </a:t>
            </a:r>
            <a:r>
              <a:rPr sz="2400" dirty="0">
                <a:latin typeface="Trebuchet MS"/>
                <a:cs typeface="Trebuchet MS"/>
              </a:rPr>
              <a:t>hepatic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enlargement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stretching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Glisson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capsule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or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presence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ascites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35"/>
              </a:spcBef>
              <a:buFont typeface="Trebuchet MS"/>
              <a:buChar char="-"/>
            </a:pPr>
            <a:endParaRPr sz="2400">
              <a:latin typeface="Trebuchet MS"/>
              <a:cs typeface="Trebuchet MS"/>
            </a:endParaRPr>
          </a:p>
          <a:p>
            <a:pPr marL="355600" marR="310515" indent="-343535">
              <a:lnSpc>
                <a:spcPts val="2850"/>
              </a:lnSpc>
              <a:buChar char="-"/>
              <a:tabLst>
                <a:tab pos="355600" algn="l"/>
                <a:tab pos="447675" algn="l"/>
              </a:tabLst>
            </a:pP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Hormonal</a:t>
            </a:r>
            <a:r>
              <a:rPr sz="2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disturbances</a:t>
            </a:r>
            <a:r>
              <a:rPr sz="2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including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menstrual </a:t>
            </a:r>
            <a:r>
              <a:rPr sz="2400" dirty="0">
                <a:latin typeface="Trebuchet MS"/>
                <a:cs typeface="Trebuchet MS"/>
              </a:rPr>
              <a:t>abnormalities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(usually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amenorrhea),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erectile </a:t>
            </a:r>
            <a:r>
              <a:rPr sz="2400" dirty="0">
                <a:latin typeface="Trebuchet MS"/>
                <a:cs typeface="Trebuchet MS"/>
              </a:rPr>
              <a:t>dysfunction,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loss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libido,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sterility,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0" dirty="0">
                <a:latin typeface="Trebuchet MS"/>
                <a:cs typeface="Trebuchet MS"/>
              </a:rPr>
              <a:t> gynecomastia.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rebuchet MS"/>
              <a:buChar char="-"/>
            </a:pPr>
            <a:endParaRPr sz="24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400" dirty="0">
                <a:latin typeface="Trebuchet MS"/>
                <a:cs typeface="Trebuchet MS"/>
              </a:rPr>
              <a:t>-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Weight</a:t>
            </a:r>
            <a:r>
              <a:rPr sz="2400" spc="-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loss</a:t>
            </a:r>
            <a:r>
              <a:rPr sz="24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occurs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advanced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cirrhosis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(Spider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man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spc="-10" dirty="0">
                <a:latin typeface="Trebuchet MS"/>
                <a:cs typeface="Trebuchet MS"/>
              </a:rPr>
              <a:t>appearance).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612" y="459041"/>
            <a:ext cx="9413240" cy="60629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55600" marR="9525" indent="-343535" algn="just">
              <a:lnSpc>
                <a:spcPct val="153500"/>
              </a:lnSpc>
              <a:spcBef>
                <a:spcPts val="35"/>
              </a:spcBef>
              <a:buSzPct val="79069"/>
              <a:buFont typeface="Wingdings"/>
              <a:buChar char=""/>
              <a:tabLst>
                <a:tab pos="355600" algn="l"/>
              </a:tabLst>
            </a:pPr>
            <a:r>
              <a:rPr sz="2150" b="1" dirty="0">
                <a:solidFill>
                  <a:srgbClr val="404040"/>
                </a:solidFill>
                <a:latin typeface="Times New Roman"/>
                <a:cs typeface="Times New Roman"/>
              </a:rPr>
              <a:t>Skin</a:t>
            </a:r>
            <a:r>
              <a:rPr sz="2150" b="1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404040"/>
                </a:solidFill>
                <a:latin typeface="Times New Roman"/>
                <a:cs typeface="Times New Roman"/>
              </a:rPr>
              <a:t>manifestations:</a:t>
            </a:r>
            <a:r>
              <a:rPr sz="2150" b="1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consist</a:t>
            </a:r>
            <a:r>
              <a:rPr sz="2150" spc="3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spider</a:t>
            </a:r>
            <a:r>
              <a:rPr sz="215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telangiectasias</a:t>
            </a:r>
            <a:r>
              <a:rPr sz="215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(invariably</a:t>
            </a:r>
            <a:r>
              <a:rPr sz="215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on</a:t>
            </a:r>
            <a:r>
              <a:rPr sz="2150" spc="3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5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upper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half</a:t>
            </a:r>
            <a:r>
              <a:rPr sz="215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50" spc="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body),</a:t>
            </a:r>
            <a:r>
              <a:rPr sz="2150" spc="1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palmar</a:t>
            </a:r>
            <a:r>
              <a:rPr sz="2150" spc="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erythema</a:t>
            </a:r>
            <a:r>
              <a:rPr sz="2150" spc="5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Dupuytren</a:t>
            </a:r>
            <a:r>
              <a:rPr sz="215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contractures</a:t>
            </a:r>
            <a:r>
              <a:rPr sz="2150" spc="4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specially</a:t>
            </a:r>
            <a:r>
              <a:rPr sz="2150" spc="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in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alcoholic</a:t>
            </a:r>
            <a:r>
              <a:rPr sz="215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cirrhosis.</a:t>
            </a:r>
            <a:r>
              <a:rPr sz="2150" spc="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Evidence</a:t>
            </a:r>
            <a:r>
              <a:rPr sz="2150" spc="3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vitamin</a:t>
            </a:r>
            <a:r>
              <a:rPr sz="2150" spc="3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deficiencies</a:t>
            </a:r>
            <a:r>
              <a:rPr sz="215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(glossitis</a:t>
            </a:r>
            <a:r>
              <a:rPr sz="2150" spc="3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cheilosis)</a:t>
            </a:r>
            <a:r>
              <a:rPr sz="2150" spc="3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is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common.</a:t>
            </a:r>
            <a:r>
              <a:rPr sz="215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Itchy</a:t>
            </a:r>
            <a:r>
              <a:rPr sz="215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skin</a:t>
            </a:r>
            <a:r>
              <a:rPr sz="215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150" spc="14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50" spc="13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increased</a:t>
            </a:r>
            <a:r>
              <a:rPr sz="2150" spc="1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bilirubin</a:t>
            </a:r>
            <a:r>
              <a:rPr sz="2150" spc="114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12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bile</a:t>
            </a:r>
            <a:r>
              <a:rPr sz="2150" spc="13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salts,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Ecchymotic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patches</a:t>
            </a:r>
            <a:r>
              <a:rPr sz="2150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15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5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thrombocytopenia</a:t>
            </a:r>
            <a:endParaRPr sz="2150">
              <a:latin typeface="Times New Roman"/>
              <a:cs typeface="Times New Roman"/>
            </a:endParaRPr>
          </a:p>
          <a:p>
            <a:pPr marL="425450" indent="-412750">
              <a:lnSpc>
                <a:spcPct val="100000"/>
              </a:lnSpc>
              <a:spcBef>
                <a:spcPts val="2380"/>
              </a:spcBef>
              <a:buClr>
                <a:srgbClr val="404040"/>
              </a:buClr>
              <a:buSzPct val="79069"/>
              <a:buFont typeface="Wingdings"/>
              <a:buChar char=""/>
              <a:tabLst>
                <a:tab pos="425450" algn="l"/>
              </a:tabLst>
            </a:pPr>
            <a:r>
              <a:rPr sz="215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Jaundice</a:t>
            </a: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80"/>
              </a:spcBef>
              <a:buSzPct val="79069"/>
              <a:buFont typeface="Wingdings"/>
              <a:buChar char=""/>
              <a:tabLst>
                <a:tab pos="355600" algn="l"/>
              </a:tabLst>
            </a:pP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Ascites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pleural</a:t>
            </a:r>
            <a:r>
              <a:rPr sz="2150" spc="1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effusions,</a:t>
            </a:r>
            <a:r>
              <a:rPr sz="215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peripheral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edema.</a:t>
            </a:r>
            <a:endParaRPr sz="21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4300"/>
              </a:lnSpc>
              <a:spcBef>
                <a:spcPts val="975"/>
              </a:spcBef>
              <a:buSzPct val="79069"/>
              <a:buFont typeface="Wingdings"/>
              <a:buChar char=""/>
              <a:tabLst>
                <a:tab pos="355600" algn="l"/>
                <a:tab pos="2540000" algn="l"/>
                <a:tab pos="3775710" algn="l"/>
                <a:tab pos="4893310" algn="l"/>
                <a:tab pos="6057900" algn="l"/>
                <a:tab pos="7026909" algn="l"/>
                <a:tab pos="8378825" algn="l"/>
              </a:tabLst>
            </a:pPr>
            <a:r>
              <a:rPr sz="215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Encephalopathy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day-</a:t>
            </a:r>
            <a:r>
              <a:rPr sz="2150" spc="-20" dirty="0">
                <a:solidFill>
                  <a:srgbClr val="404040"/>
                </a:solidFill>
                <a:latin typeface="Times New Roman"/>
                <a:cs typeface="Times New Roman"/>
              </a:rPr>
              <a:t>night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reversal,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asterixis,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tremor,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dysarthria,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delirium,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drowsiness,</a:t>
            </a:r>
            <a:r>
              <a:rPr sz="2150" spc="1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ultimately</a:t>
            </a:r>
            <a:r>
              <a:rPr sz="2150" spc="1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404040"/>
                </a:solidFill>
                <a:latin typeface="Times New Roman"/>
                <a:cs typeface="Times New Roman"/>
              </a:rPr>
              <a:t>coma</a:t>
            </a:r>
            <a:endParaRPr sz="2150">
              <a:latin typeface="Times New Roman"/>
              <a:cs typeface="Times New Roman"/>
            </a:endParaRPr>
          </a:p>
          <a:p>
            <a:pPr marL="355600" marR="9525" indent="-343535">
              <a:lnSpc>
                <a:spcPct val="154300"/>
              </a:lnSpc>
              <a:spcBef>
                <a:spcPts val="975"/>
              </a:spcBef>
              <a:buSzPct val="79069"/>
              <a:buFont typeface="Wingdings"/>
              <a:buChar char=""/>
              <a:tabLst>
                <a:tab pos="355600" algn="l"/>
              </a:tabLst>
            </a:pPr>
            <a:r>
              <a:rPr sz="2150" b="1" dirty="0">
                <a:solidFill>
                  <a:srgbClr val="404040"/>
                </a:solidFill>
                <a:latin typeface="Times New Roman"/>
                <a:cs typeface="Times New Roman"/>
              </a:rPr>
              <a:t>Fever</a:t>
            </a:r>
            <a:r>
              <a:rPr sz="2150" b="1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15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5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15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5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35%</a:t>
            </a:r>
            <a:r>
              <a:rPr sz="215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patients</a:t>
            </a:r>
            <a:r>
              <a:rPr sz="215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reflects</a:t>
            </a:r>
            <a:r>
              <a:rPr sz="215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215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alcohol-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215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hepatitis,</a:t>
            </a:r>
            <a:r>
              <a:rPr sz="215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spontaneous</a:t>
            </a:r>
            <a:r>
              <a:rPr sz="215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bacterial</a:t>
            </a:r>
            <a:r>
              <a:rPr sz="2150" spc="1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peritonitis,</a:t>
            </a:r>
            <a:r>
              <a:rPr sz="215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another</a:t>
            </a:r>
            <a:r>
              <a:rPr sz="2150" spc="1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infection.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877" y="703516"/>
            <a:ext cx="9389745" cy="51460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2-Manifestation</a:t>
            </a:r>
            <a:r>
              <a:rPr sz="2150" b="1" spc="19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of</a:t>
            </a:r>
            <a:r>
              <a:rPr sz="2150" b="1" spc="13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portal</a:t>
            </a:r>
            <a:r>
              <a:rPr sz="2150" b="1" spc="12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hypertension</a:t>
            </a:r>
            <a:r>
              <a:rPr sz="2150" b="1" spc="15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spc="-50" dirty="0">
                <a:solidFill>
                  <a:srgbClr val="C42E1A"/>
                </a:solidFill>
                <a:latin typeface="Times New Roman"/>
                <a:cs typeface="Times New Roman"/>
              </a:rPr>
              <a:t>:</a:t>
            </a:r>
            <a:endParaRPr sz="21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4300"/>
              </a:lnSpc>
              <a:spcBef>
                <a:spcPts val="980"/>
              </a:spcBef>
              <a:buClr>
                <a:srgbClr val="000000"/>
              </a:buClr>
              <a:buSzPct val="90697"/>
              <a:buFont typeface="Wingdings"/>
              <a:buChar char=""/>
              <a:tabLst>
                <a:tab pos="355600" algn="l"/>
                <a:tab pos="2375535" algn="l"/>
                <a:tab pos="5296535" algn="l"/>
                <a:tab pos="5639435" algn="l"/>
                <a:tab pos="6696709" algn="l"/>
                <a:tab pos="7225030" algn="l"/>
                <a:tab pos="7567295" algn="l"/>
                <a:tab pos="9136380" algn="l"/>
              </a:tabLst>
            </a:pPr>
            <a:r>
              <a:rPr sz="2150" b="1" dirty="0">
                <a:solidFill>
                  <a:srgbClr val="404040"/>
                </a:solidFill>
                <a:latin typeface="Times New Roman"/>
                <a:cs typeface="Times New Roman"/>
              </a:rPr>
              <a:t>Hematemesis</a:t>
            </a:r>
            <a:r>
              <a:rPr sz="2150" b="1" spc="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the</a:t>
            </a:r>
            <a:r>
              <a:rPr sz="2150" spc="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presenting</a:t>
            </a:r>
            <a:r>
              <a:rPr sz="2150" spc="-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symptom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15–25%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due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development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of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esophageal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varices</a:t>
            </a:r>
            <a:r>
              <a:rPr sz="215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as</a:t>
            </a:r>
            <a:r>
              <a:rPr sz="215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150" spc="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result</a:t>
            </a:r>
            <a:r>
              <a:rPr sz="215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portal</a:t>
            </a:r>
            <a:r>
              <a:rPr sz="215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hypertension</a:t>
            </a:r>
            <a:r>
              <a:rPr sz="215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5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150">
              <a:latin typeface="Times New Roman"/>
              <a:cs typeface="Times New Roman"/>
            </a:endParaRPr>
          </a:p>
          <a:p>
            <a:pPr marL="425450" indent="-412750">
              <a:lnSpc>
                <a:spcPct val="100000"/>
              </a:lnSpc>
              <a:spcBef>
                <a:spcPts val="2375"/>
              </a:spcBef>
              <a:buSzPct val="79069"/>
              <a:buFont typeface="Wingdings"/>
              <a:buChar char=""/>
              <a:tabLst>
                <a:tab pos="425450" algn="l"/>
              </a:tabLst>
            </a:pPr>
            <a:r>
              <a:rPr sz="2150" b="1" dirty="0">
                <a:solidFill>
                  <a:srgbClr val="404040"/>
                </a:solidFill>
                <a:latin typeface="Times New Roman"/>
                <a:cs typeface="Times New Roman"/>
              </a:rPr>
              <a:t>Splenomegaly</a:t>
            </a:r>
            <a:r>
              <a:rPr sz="2150" b="1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15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present.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C-</a:t>
            </a:r>
            <a:r>
              <a:rPr sz="2150" b="1" spc="6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Specific</a:t>
            </a:r>
            <a:r>
              <a:rPr sz="2150" b="1" spc="6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features</a:t>
            </a:r>
            <a:r>
              <a:rPr sz="2150" b="1" spc="9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related</a:t>
            </a:r>
            <a:r>
              <a:rPr sz="2150" b="1" spc="10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to</a:t>
            </a:r>
            <a:r>
              <a:rPr sz="2150" b="1" spc="6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the</a:t>
            </a:r>
            <a:r>
              <a:rPr sz="2150" b="1" spc="8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cause</a:t>
            </a:r>
            <a:r>
              <a:rPr sz="2150" b="1" spc="10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of</a:t>
            </a:r>
            <a:r>
              <a:rPr sz="2150" b="1" spc="4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cirrhosis.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D-</a:t>
            </a:r>
            <a:r>
              <a:rPr sz="2150" b="1" spc="5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Complications:</a:t>
            </a: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75"/>
              </a:spcBef>
              <a:buClr>
                <a:srgbClr val="000000"/>
              </a:buClr>
              <a:buFont typeface="Wingdings"/>
              <a:buChar char=""/>
              <a:tabLst>
                <a:tab pos="355600" algn="l"/>
              </a:tabLst>
            </a:pP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Hepatocellular</a:t>
            </a:r>
            <a:r>
              <a:rPr sz="215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carcinoma,</a:t>
            </a: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75"/>
              </a:spcBef>
              <a:buClr>
                <a:srgbClr val="000000"/>
              </a:buClr>
              <a:buFont typeface="Wingdings"/>
              <a:buChar char=""/>
              <a:tabLst>
                <a:tab pos="355600" algn="l"/>
              </a:tabLst>
            </a:pP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Hepatorenal</a:t>
            </a:r>
            <a:r>
              <a:rPr sz="2150" spc="20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380"/>
              </a:spcBef>
              <a:buClr>
                <a:srgbClr val="000000"/>
              </a:buClr>
              <a:buFont typeface="Wingdings"/>
              <a:buChar char=""/>
              <a:tabLst>
                <a:tab pos="355600" algn="l"/>
              </a:tabLst>
            </a:pP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Hepatopulmonary</a:t>
            </a:r>
            <a:r>
              <a:rPr sz="2150" spc="3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syndrome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216" y="1456880"/>
            <a:ext cx="4213225" cy="3240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Portal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hypertension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Variceal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bleeding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Portosystemic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encephalopathy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Spontaneous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bacterial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peritonitis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failure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(hepatorenal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syndrome)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Hepatopulmonary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syndrome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Primary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hepatocellular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carcinoma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2479" y="212343"/>
            <a:ext cx="301561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Trebuchet MS"/>
                <a:cs typeface="Trebuchet MS"/>
              </a:rPr>
              <a:t>Complications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6425" y="57785"/>
            <a:ext cx="59277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Signs</a:t>
            </a:r>
            <a:r>
              <a:rPr spc="-3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chronic</a:t>
            </a:r>
            <a:r>
              <a:rPr spc="-60" dirty="0"/>
              <a:t> </a:t>
            </a:r>
            <a:r>
              <a:rPr dirty="0"/>
              <a:t>liver</a:t>
            </a:r>
            <a:r>
              <a:rPr spc="20" dirty="0"/>
              <a:t> </a:t>
            </a:r>
            <a:r>
              <a:rPr spc="-10" dirty="0"/>
              <a:t>disease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2325" y="1343191"/>
            <a:ext cx="5518652" cy="50597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" y="2286104"/>
            <a:ext cx="3768647" cy="42660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5375" y="2286062"/>
            <a:ext cx="4983774" cy="43075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8746" y="139699"/>
            <a:ext cx="27578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404040"/>
                </a:solidFill>
              </a:rPr>
              <a:t>SPIDER</a:t>
            </a:r>
            <a:r>
              <a:rPr sz="3950" spc="10" dirty="0">
                <a:solidFill>
                  <a:srgbClr val="404040"/>
                </a:solidFill>
              </a:rPr>
              <a:t> </a:t>
            </a:r>
            <a:r>
              <a:rPr sz="3950" spc="-20" dirty="0">
                <a:solidFill>
                  <a:srgbClr val="404040"/>
                </a:solidFill>
              </a:rPr>
              <a:t>NEVI</a:t>
            </a:r>
            <a:endParaRPr sz="3950"/>
          </a:p>
        </p:txBody>
      </p:sp>
      <p:sp>
        <p:nvSpPr>
          <p:cNvPr id="5" name="object 5"/>
          <p:cNvSpPr txBox="1"/>
          <p:nvPr/>
        </p:nvSpPr>
        <p:spPr>
          <a:xfrm>
            <a:off x="1670685" y="883602"/>
            <a:ext cx="8378825" cy="8439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7020" marR="5080" indent="-274955">
              <a:lnSpc>
                <a:spcPct val="99100"/>
              </a:lnSpc>
              <a:spcBef>
                <a:spcPts val="120"/>
              </a:spcBef>
              <a:buClr>
                <a:srgbClr val="90C225"/>
              </a:buClr>
              <a:buSzPct val="77777"/>
              <a:buFont typeface="Segoe UI Symbol"/>
              <a:buChar char="⚫"/>
              <a:tabLst>
                <a:tab pos="287020" algn="l"/>
                <a:tab pos="5481320" algn="l"/>
              </a:tabLst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Telangiectasias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consist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central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arteriole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radiating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small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vessels.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found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distribution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superior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vena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cava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(above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nipple line)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3990" y="212724"/>
            <a:ext cx="429577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20" dirty="0">
                <a:solidFill>
                  <a:srgbClr val="404040"/>
                </a:solidFill>
              </a:rPr>
              <a:t>PALMAR</a:t>
            </a:r>
            <a:r>
              <a:rPr sz="3950" spc="-240" dirty="0">
                <a:solidFill>
                  <a:srgbClr val="404040"/>
                </a:solidFill>
              </a:rPr>
              <a:t> </a:t>
            </a:r>
            <a:r>
              <a:rPr sz="3950" spc="-10" dirty="0">
                <a:solidFill>
                  <a:srgbClr val="404040"/>
                </a:solidFill>
              </a:rPr>
              <a:t>ERYTHEMA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1783460" y="956627"/>
            <a:ext cx="6810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77777"/>
              <a:buFont typeface="Segoe UI Symbol"/>
              <a:buChar char="⚫"/>
              <a:tabLst>
                <a:tab pos="287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non-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specific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change,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indicative of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hyperdynamic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circulation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975" y="1962150"/>
            <a:ext cx="7415885" cy="46981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4370" y="861313"/>
            <a:ext cx="67011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404040"/>
                </a:solidFill>
              </a:rPr>
              <a:t>DUPUYTREN’S</a:t>
            </a:r>
            <a:r>
              <a:rPr sz="3950" spc="170" dirty="0">
                <a:solidFill>
                  <a:srgbClr val="404040"/>
                </a:solidFill>
              </a:rPr>
              <a:t> </a:t>
            </a:r>
            <a:r>
              <a:rPr sz="3950" spc="-10" dirty="0">
                <a:solidFill>
                  <a:srgbClr val="404040"/>
                </a:solidFill>
              </a:rPr>
              <a:t>CONTRACTURE</a:t>
            </a:r>
            <a:endParaRPr sz="39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125" y="2390818"/>
            <a:ext cx="5506665" cy="38594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0850" y="176149"/>
            <a:ext cx="36791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dirty="0">
                <a:latin typeface="Trebuchet MS"/>
                <a:cs typeface="Trebuchet MS"/>
              </a:rPr>
              <a:t>CAPUT</a:t>
            </a:r>
            <a:r>
              <a:rPr sz="3950" b="1" spc="25" dirty="0">
                <a:latin typeface="Trebuchet MS"/>
                <a:cs typeface="Trebuchet MS"/>
              </a:rPr>
              <a:t> </a:t>
            </a:r>
            <a:r>
              <a:rPr sz="3950" b="1" spc="-10" dirty="0">
                <a:latin typeface="Trebuchet MS"/>
                <a:cs typeface="Trebuchet MS"/>
              </a:rPr>
              <a:t>MEDUSA</a:t>
            </a:r>
            <a:endParaRPr sz="39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850" y="1104984"/>
            <a:ext cx="3592195" cy="46371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02" y="239013"/>
            <a:ext cx="198628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6C911D"/>
                </a:solidFill>
                <a:latin typeface="Trebuchet MS"/>
                <a:cs typeface="Trebuchet MS"/>
              </a:rPr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222" y="804862"/>
            <a:ext cx="10128885" cy="5062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435090">
              <a:lnSpc>
                <a:spcPct val="150200"/>
              </a:lnSpc>
              <a:spcBef>
                <a:spcPts val="95"/>
              </a:spcBef>
            </a:pP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A-</a:t>
            </a:r>
            <a:r>
              <a:rPr sz="2000" b="1" spc="-4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Diagnosis</a:t>
            </a:r>
            <a:r>
              <a:rPr sz="2000" b="1" spc="-2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of</a:t>
            </a:r>
            <a:r>
              <a:rPr sz="200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liver</a:t>
            </a:r>
            <a:r>
              <a:rPr sz="2000" b="1" spc="-8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cirrhosis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1-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Suggestive:</a:t>
            </a:r>
            <a:endParaRPr sz="2000">
              <a:latin typeface="Times New Roman"/>
              <a:cs typeface="Times New Roman"/>
            </a:endParaRPr>
          </a:p>
          <a:p>
            <a:pPr marL="808355" indent="-147320">
              <a:lnSpc>
                <a:spcPct val="100000"/>
              </a:lnSpc>
              <a:spcBef>
                <a:spcPts val="1205"/>
              </a:spcBef>
              <a:buChar char="-"/>
              <a:tabLst>
                <a:tab pos="80835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Sonar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(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echogenicity,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irregular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borders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prominent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caudate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lobe).</a:t>
            </a:r>
            <a:endParaRPr sz="2000">
              <a:latin typeface="Times New Roman"/>
              <a:cs typeface="Times New Roman"/>
            </a:endParaRPr>
          </a:p>
          <a:p>
            <a:pPr marL="808355" indent="-147320">
              <a:lnSpc>
                <a:spcPct val="100000"/>
              </a:lnSpc>
              <a:spcBef>
                <a:spcPts val="1205"/>
              </a:spcBef>
              <a:buChar char="-"/>
              <a:tabLst>
                <a:tab pos="808355" algn="l"/>
                <a:tab pos="3218815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C.T.</a:t>
            </a:r>
            <a:r>
              <a:rPr sz="2000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scan.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B-</a:t>
            </a:r>
            <a:r>
              <a:rPr sz="2000" b="1" spc="-75" dirty="0">
                <a:solidFill>
                  <a:srgbClr val="C42E1A"/>
                </a:solidFill>
                <a:latin typeface="Times New Roman"/>
                <a:cs typeface="Times New Roman"/>
              </a:rPr>
              <a:t>To</a:t>
            </a:r>
            <a:r>
              <a:rPr sz="2000" b="1" spc="-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assess</a:t>
            </a:r>
            <a:r>
              <a:rPr sz="2000" b="1" spc="-2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function</a:t>
            </a:r>
            <a:r>
              <a:rPr sz="2000" b="1" spc="-4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42E1A"/>
                </a:solidFill>
                <a:latin typeface="Times New Roman"/>
                <a:cs typeface="Times New Roman"/>
              </a:rPr>
              <a:t>&amp;</a:t>
            </a:r>
            <a:r>
              <a:rPr sz="2000" b="1" spc="-40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complications:</a:t>
            </a:r>
            <a:endParaRPr sz="2000">
              <a:latin typeface="Times New Roman"/>
              <a:cs typeface="Times New Roman"/>
            </a:endParaRPr>
          </a:p>
          <a:p>
            <a:pPr marL="534035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Laboratory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Findings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CBC,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L.F.T,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PT, PTT,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INR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,KFT.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Upper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G.I.T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endoscopy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Triphasic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CT</a:t>
            </a:r>
            <a:r>
              <a:rPr sz="20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dynamic</a:t>
            </a:r>
            <a:r>
              <a:rPr sz="20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MRI</a:t>
            </a:r>
            <a:r>
              <a:rPr sz="2000" spc="4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detecting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HCC</a:t>
            </a:r>
            <a:endParaRPr sz="2000"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50200"/>
              </a:lnSpc>
              <a:tabLst>
                <a:tab pos="1101090" algn="l"/>
                <a:tab pos="2712085" algn="l"/>
                <a:tab pos="5474335" algn="l"/>
                <a:tab pos="6127750" algn="l"/>
                <a:tab pos="6749415" algn="l"/>
                <a:tab pos="7118350" algn="l"/>
                <a:tab pos="7741920" algn="l"/>
                <a:tab pos="8691245" algn="l"/>
                <a:tab pos="9566910" algn="l"/>
              </a:tabLst>
            </a:pP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N.B: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once 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cirrhosis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developed,</a:t>
            </a:r>
            <a:r>
              <a:rPr sz="2000" spc="4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screening</a:t>
            </a:r>
            <a:r>
              <a:rPr sz="2000" spc="4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HCC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must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done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every</a:t>
            </a:r>
            <a:r>
              <a:rPr sz="2000" spc="4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6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months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using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ultrasound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AFP.</a:t>
            </a:r>
            <a:endParaRPr sz="20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α-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fetoprotein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&gt;200ng/mL</a:t>
            </a:r>
            <a:r>
              <a:rPr sz="20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strongly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suggestive</a:t>
            </a:r>
            <a:r>
              <a:rPr sz="20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HCC.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314" y="1323974"/>
            <a:ext cx="203390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-10" dirty="0">
                <a:solidFill>
                  <a:srgbClr val="6C911D"/>
                </a:solidFill>
                <a:latin typeface="Arial"/>
                <a:cs typeface="Arial"/>
              </a:rPr>
              <a:t>Definition: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02" y="2554224"/>
            <a:ext cx="8449310" cy="1490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Diffuse</a:t>
            </a:r>
            <a:r>
              <a:rPr sz="3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liver</a:t>
            </a:r>
            <a:r>
              <a:rPr sz="3200" spc="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disease</a:t>
            </a:r>
            <a:r>
              <a:rPr sz="3200" spc="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characterized</a:t>
            </a:r>
            <a:r>
              <a:rPr sz="320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3200" spc="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degeneration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(hepatocellular</a:t>
            </a:r>
            <a:r>
              <a:rPr sz="3200" spc="45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necrosis),</a:t>
            </a:r>
            <a:r>
              <a:rPr sz="3200" spc="475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regeneration</a:t>
            </a:r>
            <a:r>
              <a:rPr sz="3200" spc="470" dirty="0">
                <a:solidFill>
                  <a:srgbClr val="404040"/>
                </a:solidFill>
                <a:latin typeface="Times New Roman"/>
                <a:cs typeface="Times New Roman"/>
              </a:rPr>
              <a:t> 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nodules,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fibrosis</a:t>
            </a:r>
            <a:r>
              <a:rPr sz="32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3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loss</a:t>
            </a:r>
            <a:r>
              <a:rPr sz="32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32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4040"/>
                </a:solidFill>
                <a:latin typeface="Times New Roman"/>
                <a:cs typeface="Times New Roman"/>
              </a:rPr>
              <a:t>lobular</a:t>
            </a:r>
            <a:r>
              <a:rPr sz="3200" spc="-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440" y="431799"/>
            <a:ext cx="8342630" cy="62490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292100" indent="-286385">
              <a:lnSpc>
                <a:spcPct val="100400"/>
              </a:lnSpc>
              <a:spcBef>
                <a:spcPts val="90"/>
              </a:spcBef>
              <a:buChar char="-"/>
              <a:tabLst>
                <a:tab pos="298450" algn="l"/>
              </a:tabLst>
            </a:pP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Anemia</a:t>
            </a:r>
            <a:r>
              <a:rPr sz="2400" dirty="0">
                <a:latin typeface="Trebuchet MS"/>
                <a:cs typeface="Trebuchet MS"/>
              </a:rPr>
              <a:t>: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present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up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75%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patients.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It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may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be </a:t>
            </a:r>
            <a:r>
              <a:rPr sz="2400" dirty="0">
                <a:latin typeface="Trebuchet MS"/>
                <a:cs typeface="Trebuchet MS"/>
              </a:rPr>
              <a:t>normocytic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anemia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chronic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disease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due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acute </a:t>
            </a:r>
            <a:r>
              <a:rPr sz="2400" dirty="0">
                <a:latin typeface="Trebuchet MS"/>
                <a:cs typeface="Trebuchet MS"/>
              </a:rPr>
              <a:t>variceal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hemorrhage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hypersplenism;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microcytic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chronic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blood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loss due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portal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gastropathy;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macrocytic </a:t>
            </a:r>
            <a:r>
              <a:rPr sz="2400" dirty="0">
                <a:latin typeface="Trebuchet MS"/>
                <a:cs typeface="Trebuchet MS"/>
              </a:rPr>
              <a:t>due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Vit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B12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folate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deficiency.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rebuchet MS"/>
              <a:buChar char="-"/>
            </a:pPr>
            <a:endParaRPr sz="2400">
              <a:latin typeface="Trebuchet MS"/>
              <a:cs typeface="Trebuchet MS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8450" algn="l"/>
              </a:tabLst>
            </a:pPr>
            <a:r>
              <a:rPr sz="2400" spc="-10" dirty="0">
                <a:latin typeface="Trebuchet MS"/>
                <a:cs typeface="Trebuchet MS"/>
              </a:rPr>
              <a:t>-</a:t>
            </a:r>
            <a:r>
              <a:rPr sz="2400" spc="-260" dirty="0"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Leukocytic</a:t>
            </a:r>
            <a:r>
              <a:rPr sz="2400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count</a:t>
            </a:r>
            <a:r>
              <a:rPr sz="2400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may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low,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reflecting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hypersplenism,</a:t>
            </a:r>
            <a:endParaRPr sz="2400">
              <a:latin typeface="Trebuchet MS"/>
              <a:cs typeface="Trebuchet MS"/>
            </a:endParaRPr>
          </a:p>
          <a:p>
            <a:pPr marL="298450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high,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suggesting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infection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rebuchet MS"/>
              <a:cs typeface="Trebuchet MS"/>
            </a:endParaRPr>
          </a:p>
          <a:p>
            <a:pPr marL="298450" marR="5080" indent="-286385">
              <a:lnSpc>
                <a:spcPct val="99900"/>
              </a:lnSpc>
              <a:buChar char="-"/>
              <a:tabLst>
                <a:tab pos="298450" algn="l"/>
              </a:tabLst>
            </a:pPr>
            <a:r>
              <a:rPr sz="2400" spc="-10" dirty="0">
                <a:latin typeface="Trebuchet MS"/>
                <a:cs typeface="Trebuchet MS"/>
              </a:rPr>
              <a:t>-</a:t>
            </a:r>
            <a:r>
              <a:rPr sz="2400" spc="-260" dirty="0"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0000"/>
                </a:solidFill>
                <a:latin typeface="Trebuchet MS"/>
                <a:cs typeface="Trebuchet MS"/>
              </a:rPr>
              <a:t>Thrombocytopenia</a:t>
            </a:r>
            <a:r>
              <a:rPr sz="2400" dirty="0">
                <a:latin typeface="Trebuchet MS"/>
                <a:cs typeface="Trebuchet MS"/>
              </a:rPr>
              <a:t>,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most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common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cytopenia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cirrhotic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patients,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secondary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alcohol-induced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marrow </a:t>
            </a:r>
            <a:r>
              <a:rPr sz="2400" dirty="0">
                <a:latin typeface="Trebuchet MS"/>
                <a:cs typeface="Trebuchet MS"/>
              </a:rPr>
              <a:t>suppression,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sepsis,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folate</a:t>
            </a:r>
            <a:r>
              <a:rPr sz="2400" spc="-85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deficiency,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-10" dirty="0">
                <a:latin typeface="Trebuchet MS"/>
                <a:cs typeface="Trebuchet MS"/>
              </a:rPr>
              <a:t> splenic sequestration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Trebuchet MS"/>
              <a:buChar char="-"/>
            </a:pPr>
            <a:endParaRPr sz="2400">
              <a:latin typeface="Trebuchet MS"/>
              <a:cs typeface="Trebuchet MS"/>
            </a:endParaRPr>
          </a:p>
          <a:p>
            <a:pPr marL="298450" indent="-285750">
              <a:lnSpc>
                <a:spcPts val="2865"/>
              </a:lnSpc>
              <a:buFont typeface="Trebuchet MS"/>
              <a:buChar char="-"/>
              <a:tabLst>
                <a:tab pos="298450" algn="l"/>
              </a:tabLst>
            </a:pP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C-</a:t>
            </a:r>
            <a:r>
              <a:rPr sz="24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70" dirty="0">
                <a:solidFill>
                  <a:srgbClr val="FF0000"/>
                </a:solidFill>
                <a:latin typeface="Trebuchet MS"/>
                <a:cs typeface="Trebuchet MS"/>
              </a:rPr>
              <a:t>To</a:t>
            </a:r>
            <a:r>
              <a:rPr sz="2400" b="1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rebuchet MS"/>
                <a:cs typeface="Trebuchet MS"/>
              </a:rPr>
              <a:t>find</a:t>
            </a:r>
            <a:r>
              <a:rPr sz="2400" b="1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rebuchet MS"/>
                <a:cs typeface="Trebuchet MS"/>
              </a:rPr>
              <a:t>cause</a:t>
            </a:r>
            <a:endParaRPr sz="2400">
              <a:latin typeface="Trebuchet MS"/>
              <a:cs typeface="Trebuchet MS"/>
            </a:endParaRPr>
          </a:p>
          <a:p>
            <a:pPr marL="298450" marR="97790" indent="-286385">
              <a:lnSpc>
                <a:spcPts val="2850"/>
              </a:lnSpc>
              <a:spcBef>
                <a:spcPts val="105"/>
              </a:spcBef>
              <a:buChar char="-"/>
              <a:tabLst>
                <a:tab pos="298450" algn="l"/>
                <a:tab pos="1219835" algn="l"/>
              </a:tabLst>
            </a:pPr>
            <a:r>
              <a:rPr sz="2400" dirty="0">
                <a:latin typeface="Trebuchet MS"/>
                <a:cs typeface="Trebuchet MS"/>
              </a:rPr>
              <a:t>	</a:t>
            </a:r>
            <a:r>
              <a:rPr sz="2400" spc="-10" dirty="0">
                <a:latin typeface="Trebuchet MS"/>
                <a:cs typeface="Trebuchet MS"/>
              </a:rPr>
              <a:t>-</a:t>
            </a:r>
            <a:r>
              <a:rPr sz="2400" dirty="0">
                <a:latin typeface="Trebuchet MS"/>
                <a:cs typeface="Trebuchet MS"/>
              </a:rPr>
              <a:t>Viral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markers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(HBsAg,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HCV</a:t>
            </a:r>
            <a:r>
              <a:rPr sz="2400" spc="-1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Ab.),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auto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antibodies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&amp; </a:t>
            </a:r>
            <a:r>
              <a:rPr sz="2400" dirty="0">
                <a:latin typeface="Trebuchet MS"/>
                <a:cs typeface="Trebuchet MS"/>
              </a:rPr>
              <a:t>Fe,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Cu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level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3460" y="1883473"/>
            <a:ext cx="8435975" cy="260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5600" marR="421640" indent="-343535">
              <a:lnSpc>
                <a:spcPct val="100800"/>
              </a:lnSpc>
              <a:spcBef>
                <a:spcPts val="85"/>
              </a:spcBef>
              <a:tabLst>
                <a:tab pos="355600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Widely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replaced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ultrasound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fibroelastography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along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serologic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testing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Performed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confirm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severity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type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1800">
              <a:latin typeface="Trebuchet MS"/>
              <a:cs typeface="Trebuchet MS"/>
            </a:endParaRPr>
          </a:p>
          <a:p>
            <a:pPr marL="355600" marR="425450" indent="-343535">
              <a:lnSpc>
                <a:spcPct val="100800"/>
              </a:lnSpc>
              <a:spcBef>
                <a:spcPts val="975"/>
              </a:spcBef>
              <a:tabLst>
                <a:tab pos="355600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Special stains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required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iron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copper,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various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immunocytochemical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stains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identify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viruses,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bile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ducts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angiogenic structures</a:t>
            </a:r>
            <a:endParaRPr sz="1800">
              <a:latin typeface="Trebuchet MS"/>
              <a:cs typeface="Trebuchet MS"/>
            </a:endParaRPr>
          </a:p>
          <a:p>
            <a:pPr marL="355600" marR="5080" indent="-343535">
              <a:lnSpc>
                <a:spcPct val="100800"/>
              </a:lnSpc>
              <a:spcBef>
                <a:spcPts val="980"/>
              </a:spcBef>
              <a:tabLst>
                <a:tab pos="355600" algn="l"/>
              </a:tabLst>
            </a:pP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Chemical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measurement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iron and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copper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necessary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confirm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diagnosis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iron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overload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Wilson’s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6535" y="452755"/>
            <a:ext cx="26301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Liver</a:t>
            </a:r>
            <a:r>
              <a:rPr b="1" spc="-4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Biopsy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Transient</a:t>
            </a:r>
            <a:r>
              <a:rPr spc="-195" dirty="0"/>
              <a:t> </a:t>
            </a:r>
            <a:r>
              <a:rPr spc="-10" dirty="0"/>
              <a:t>elastography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2127948"/>
            <a:ext cx="8450580" cy="222885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 algn="just">
              <a:lnSpc>
                <a:spcPct val="150600"/>
              </a:lnSpc>
              <a:spcBef>
                <a:spcPts val="15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increasingly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avoid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liver biopsy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.Technical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limitations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preclude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its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8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morbid</a:t>
            </a:r>
            <a:r>
              <a:rPr sz="1800" spc="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obesity</a:t>
            </a:r>
            <a:r>
              <a:rPr sz="1800" spc="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suitable</a:t>
            </a:r>
            <a:r>
              <a:rPr sz="1800" spc="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most.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reading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r>
              <a:rPr sz="1800" spc="2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(&gt;25),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portal</a:t>
            </a:r>
            <a:r>
              <a:rPr sz="1800" spc="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hypertension</a:t>
            </a:r>
            <a:r>
              <a:rPr sz="1800" spc="2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25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likely,</a:t>
            </a:r>
            <a:r>
              <a:rPr sz="1800" spc="2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2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some</a:t>
            </a:r>
            <a:r>
              <a:rPr sz="1800" spc="2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experts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recommend</a:t>
            </a:r>
            <a:r>
              <a:rPr sz="1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endoscopy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identify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varices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restricted to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fibroscan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rebuchet MS"/>
              <a:cs typeface="Trebuchet MS"/>
            </a:endParaRPr>
          </a:p>
          <a:p>
            <a:pPr marL="15367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Score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0023"/>
            <a:ext cx="9124950" cy="65341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2974" y="255905"/>
            <a:ext cx="21983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6C911D"/>
                </a:solidFill>
                <a:latin typeface="Trebuchet MS"/>
                <a:cs typeface="Trebuchet MS"/>
              </a:rPr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0424" y="753173"/>
            <a:ext cx="8465185" cy="249618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A-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Treatment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liver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cell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failure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portal</a:t>
            </a:r>
            <a:r>
              <a:rPr sz="24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hypertension.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Liver</a:t>
            </a:r>
            <a:r>
              <a:rPr sz="24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transplantation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appropriate</a:t>
            </a:r>
            <a:r>
              <a:rPr sz="24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candidates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curable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Treatment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cause</a:t>
            </a:r>
            <a:r>
              <a:rPr sz="24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curable:</a:t>
            </a:r>
            <a:r>
              <a:rPr sz="24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Ex.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hemochromatosis</a:t>
            </a:r>
            <a:r>
              <a:rPr sz="24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&amp;</a:t>
            </a:r>
            <a:r>
              <a:rPr sz="2400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Wilson.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C-Treatment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decompensation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consequence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complications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  <a:tabLst>
                <a:tab pos="584200" algn="l"/>
              </a:tabLst>
            </a:pP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1.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Ascites</a:t>
            </a:r>
            <a:r>
              <a:rPr sz="24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edema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2-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Bleeding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varices.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41374" y="3399421"/>
          <a:ext cx="851154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R="113030" algn="r">
                        <a:lnSpc>
                          <a:spcPts val="2620"/>
                        </a:lnSpc>
                      </a:pPr>
                      <a:r>
                        <a:rPr sz="24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24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Spontaneous</a:t>
                      </a:r>
                      <a:r>
                        <a:rPr sz="2400" spc="-5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bacterial</a:t>
                      </a:r>
                      <a:r>
                        <a:rPr sz="24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peritonitis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ts val="2620"/>
                        </a:lnSpc>
                      </a:pPr>
                      <a:r>
                        <a:rPr sz="24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2400" spc="-5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ts val="2620"/>
                        </a:lnSpc>
                      </a:pPr>
                      <a:r>
                        <a:rPr sz="2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Hepatorenal</a:t>
                      </a:r>
                      <a:r>
                        <a:rPr sz="2400" spc="-3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syndrome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R="138430" algn="r">
                        <a:lnSpc>
                          <a:spcPts val="2820"/>
                        </a:lnSpc>
                        <a:spcBef>
                          <a:spcPts val="325"/>
                        </a:spcBef>
                      </a:pPr>
                      <a:r>
                        <a:rPr sz="2400" spc="-2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5.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2820"/>
                        </a:lnSpc>
                        <a:spcBef>
                          <a:spcPts val="325"/>
                        </a:spcBef>
                      </a:pPr>
                      <a:r>
                        <a:rPr sz="240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Hepatic</a:t>
                      </a:r>
                      <a:r>
                        <a:rPr sz="2400" spc="-45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404040"/>
                          </a:solidFill>
                          <a:latin typeface="Times New Roman"/>
                          <a:cs typeface="Times New Roman"/>
                        </a:rPr>
                        <a:t>encephalopathy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02652" y="4335843"/>
            <a:ext cx="10269855" cy="12503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710565">
              <a:lnSpc>
                <a:spcPts val="2860"/>
              </a:lnSpc>
              <a:spcBef>
                <a:spcPts val="215"/>
              </a:spcBef>
              <a:buSzPct val="95833"/>
              <a:buAutoNum type="arabicPlain" startAt="6"/>
              <a:tabLst>
                <a:tab pos="7232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Hepatopulmonary</a:t>
            </a:r>
            <a:r>
              <a:rPr sz="2400" spc="1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syndrome</a:t>
            </a:r>
            <a:r>
              <a:rPr sz="2400" spc="2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Long-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term</a:t>
            </a:r>
            <a:r>
              <a:rPr sz="2400" spc="1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oxygen</a:t>
            </a:r>
            <a:r>
              <a:rPr sz="2400" spc="2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therapy</a:t>
            </a:r>
            <a:r>
              <a:rPr sz="2400" spc="2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400" spc="1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recommended</a:t>
            </a:r>
            <a:r>
              <a:rPr sz="2400" spc="2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for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severely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hypoxemic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patients.</a:t>
            </a:r>
            <a:endParaRPr sz="2400">
              <a:latin typeface="Times New Roman"/>
              <a:cs typeface="Times New Roman"/>
            </a:endParaRPr>
          </a:p>
          <a:p>
            <a:pPr marL="799465" indent="-329565">
              <a:lnSpc>
                <a:spcPct val="100000"/>
              </a:lnSpc>
              <a:spcBef>
                <a:spcPts val="925"/>
              </a:spcBef>
              <a:buSzPct val="95833"/>
              <a:buAutoNum type="arabicPlain" startAt="6"/>
              <a:tabLst>
                <a:tab pos="799465" algn="l"/>
              </a:tabLst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Hepatocellular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carcinoma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1591" y="1222057"/>
            <a:ext cx="7938134" cy="31623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7020" marR="591185" indent="-274955">
              <a:lnSpc>
                <a:spcPct val="100899"/>
              </a:lnSpc>
              <a:spcBef>
                <a:spcPts val="80"/>
              </a:spcBef>
              <a:buClr>
                <a:srgbClr val="90C225"/>
              </a:buClr>
              <a:buSzPct val="77777"/>
              <a:buFont typeface="Segoe UI Symbol"/>
              <a:buChar char="⚫"/>
              <a:tabLst>
                <a:tab pos="287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extremely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variable,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depending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factors,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including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aetiology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presence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complications</a:t>
            </a:r>
            <a:endParaRPr sz="1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77777"/>
              <a:buFont typeface="Segoe UI Symbol"/>
              <a:buChar char="⚫"/>
              <a:tabLst>
                <a:tab pos="287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any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complication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usually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worsens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prognosis</a:t>
            </a:r>
            <a:endParaRPr sz="1800">
              <a:latin typeface="Trebuchet MS"/>
              <a:cs typeface="Trebuchet MS"/>
            </a:endParaRPr>
          </a:p>
          <a:p>
            <a:pPr marL="287020" marR="146685" indent="-274955">
              <a:lnSpc>
                <a:spcPct val="100800"/>
              </a:lnSpc>
              <a:spcBef>
                <a:spcPts val="975"/>
              </a:spcBef>
              <a:buClr>
                <a:srgbClr val="90C225"/>
              </a:buClr>
              <a:buSzPct val="77777"/>
              <a:buFont typeface="Segoe UI Symbol"/>
              <a:buChar char="⚫"/>
              <a:tabLst>
                <a:tab pos="287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general,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5-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survival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rate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approximately 50%,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also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varies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depending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aetiology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stage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diagnosis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made</a:t>
            </a:r>
            <a:endParaRPr sz="180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0800"/>
              </a:lnSpc>
              <a:spcBef>
                <a:spcPts val="980"/>
              </a:spcBef>
              <a:buClr>
                <a:srgbClr val="90C225"/>
              </a:buClr>
              <a:buSzPct val="77777"/>
              <a:buFont typeface="Segoe UI Symbol"/>
              <a:buChar char="⚫"/>
              <a:tabLst>
                <a:tab pos="287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number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prognostic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classifications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modifications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Child’s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grading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(A,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C)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model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end-stage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(MELD),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bilirubin,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creatinine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INR,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widely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predictor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mortality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awaiting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transplantation.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1971" y="57785"/>
            <a:ext cx="455930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Course</a:t>
            </a:r>
            <a:r>
              <a:rPr b="1" spc="-4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and</a:t>
            </a:r>
            <a:r>
              <a:rPr b="1" spc="-50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Prognosis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733425"/>
            <a:ext cx="8580257" cy="51262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0574" y="510325"/>
            <a:ext cx="7684134" cy="6383655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Blood</a:t>
            </a:r>
            <a:r>
              <a:rPr sz="2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Trebuchet MS"/>
                <a:cs typeface="Trebuchet MS"/>
              </a:rPr>
              <a:t>tests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105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Low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(&lt; 28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g/L)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98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Low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(&lt;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125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mmol/L)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98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Prolonged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prothrombin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&gt;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seconds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above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normal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value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Raised</a:t>
            </a:r>
            <a:r>
              <a:rPr sz="20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creatinine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&gt;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130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μmol/L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0"/>
              </a:spcBef>
              <a:buClr>
                <a:srgbClr val="90C225"/>
              </a:buClr>
              <a:buFont typeface="Segoe UI Symbol"/>
              <a:buChar char="⚫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Clinical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105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Persistent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jaundice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98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Poor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response</a:t>
            </a:r>
            <a:r>
              <a:rPr sz="20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0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therapy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1055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98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Variceal</a:t>
            </a:r>
            <a:r>
              <a:rPr sz="2000" spc="-1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hemorrhage</a:t>
            </a:r>
            <a:endParaRPr sz="200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98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Neuropsychiatric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complications</a:t>
            </a:r>
            <a:r>
              <a:rPr sz="20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developing</a:t>
            </a:r>
            <a:r>
              <a:rPr sz="20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20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progressive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liver failure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106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Small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liver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98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87020" algn="l"/>
              </a:tabLst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Persistent</a:t>
            </a:r>
            <a:r>
              <a:rPr sz="20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hypotension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0575" y="23494"/>
            <a:ext cx="814197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Poor</a:t>
            </a:r>
            <a:r>
              <a:rPr b="1" spc="-8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Prognostic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Indicators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in</a:t>
            </a:r>
            <a:r>
              <a:rPr b="1" spc="-5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Cirrhosis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Ascites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475803"/>
            <a:ext cx="8419465" cy="362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41900"/>
              </a:lnSpc>
              <a:spcBef>
                <a:spcPts val="100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Ascites,</a:t>
            </a:r>
            <a:r>
              <a:rPr sz="15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within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peritoneal</a:t>
            </a:r>
            <a:r>
              <a:rPr sz="15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cavity,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common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complication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cirrhosis.</a:t>
            </a:r>
            <a:r>
              <a:rPr sz="1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Several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factors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underlie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its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pathogenesis:</a:t>
            </a:r>
            <a:endParaRPr sz="1500">
              <a:latin typeface="Trebuchet MS"/>
              <a:cs typeface="Trebuchet MS"/>
            </a:endParaRPr>
          </a:p>
          <a:p>
            <a:pPr marL="12700" marR="5080" indent="213360">
              <a:lnSpc>
                <a:spcPct val="140500"/>
              </a:lnSpc>
              <a:spcBef>
                <a:spcPts val="1000"/>
              </a:spcBef>
              <a:buChar char="•"/>
              <a:tabLst>
                <a:tab pos="22606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Sodium and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water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retention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results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from peripheral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arterial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vasodilation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(secondary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nitric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oxide,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atrial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natriuretic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peptide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prostaglandins),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reduction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effective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blood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volume.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reduction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activates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sympathetic</a:t>
            </a:r>
            <a:r>
              <a:rPr sz="15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nervous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system</a:t>
            </a:r>
            <a:r>
              <a:rPr sz="15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renin–angiotensin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system,</a:t>
            </a:r>
            <a:r>
              <a:rPr sz="15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promoting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salt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water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retention</a:t>
            </a:r>
            <a:endParaRPr sz="1500">
              <a:latin typeface="Trebuchet MS"/>
              <a:cs typeface="Trebuchet MS"/>
            </a:endParaRPr>
          </a:p>
          <a:p>
            <a:pPr marL="12700" marR="650240" indent="156845">
              <a:lnSpc>
                <a:spcPct val="141800"/>
              </a:lnSpc>
              <a:spcBef>
                <a:spcPts val="900"/>
              </a:spcBef>
              <a:buChar char="•"/>
              <a:tabLst>
                <a:tab pos="169545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Portal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hypertension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exerts</a:t>
            </a:r>
            <a:r>
              <a:rPr sz="15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local</a:t>
            </a:r>
            <a:r>
              <a:rPr sz="15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hydrostatic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pressure,</a:t>
            </a:r>
            <a:r>
              <a:rPr sz="1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leading</a:t>
            </a:r>
            <a:r>
              <a:rPr sz="15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increased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hepatic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splanchnic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production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lymph,</a:t>
            </a:r>
            <a:r>
              <a:rPr sz="15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transudation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peritoneal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cavity.</a:t>
            </a:r>
            <a:endParaRPr sz="1500">
              <a:latin typeface="Trebuchet MS"/>
              <a:cs typeface="Trebuchet MS"/>
            </a:endParaRPr>
          </a:p>
          <a:p>
            <a:pPr marL="226060" lvl="1" indent="-156210">
              <a:lnSpc>
                <a:spcPct val="100000"/>
              </a:lnSpc>
              <a:spcBef>
                <a:spcPts val="1735"/>
              </a:spcBef>
              <a:buChar char="•"/>
              <a:tabLst>
                <a:tab pos="22606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Low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5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(due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poor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function)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further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contribute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reducing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plasma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oncotic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pressure.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Investigations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02" y="1748472"/>
            <a:ext cx="8333740" cy="3617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diagnostic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aspiration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10–20mL</a:t>
            </a:r>
            <a:r>
              <a:rPr sz="17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obtained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for:</a:t>
            </a:r>
            <a:endParaRPr sz="1700">
              <a:latin typeface="Trebuchet MS"/>
              <a:cs typeface="Trebuchet MS"/>
            </a:endParaRPr>
          </a:p>
          <a:p>
            <a:pPr marL="12700" marR="5080" indent="177165">
              <a:lnSpc>
                <a:spcPct val="132500"/>
              </a:lnSpc>
              <a:spcBef>
                <a:spcPts val="905"/>
              </a:spcBef>
              <a:buChar char="•"/>
              <a:tabLst>
                <a:tab pos="18986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Cell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count.</a:t>
            </a:r>
            <a:r>
              <a:rPr sz="17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neutrophil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count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&gt;250cells/mm3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indicative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underlying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(usually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spontaneous)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bacterial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peritonitis.</a:t>
            </a:r>
            <a:endParaRPr sz="1700">
              <a:latin typeface="Trebuchet MS"/>
              <a:cs typeface="Trebuchet MS"/>
            </a:endParaRPr>
          </a:p>
          <a:p>
            <a:pPr marL="189865" indent="-177165">
              <a:lnSpc>
                <a:spcPct val="100000"/>
              </a:lnSpc>
              <a:spcBef>
                <a:spcPts val="1565"/>
              </a:spcBef>
              <a:buChar char="•"/>
              <a:tabLst>
                <a:tab pos="18986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Gram stain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culture.</a:t>
            </a:r>
            <a:endParaRPr sz="1700">
              <a:latin typeface="Trebuchet MS"/>
              <a:cs typeface="Trebuchet MS"/>
            </a:endParaRPr>
          </a:p>
          <a:p>
            <a:pPr marL="12700" marR="324485" lvl="1" indent="241935">
              <a:lnSpc>
                <a:spcPct val="130700"/>
              </a:lnSpc>
              <a:spcBef>
                <a:spcPts val="1010"/>
              </a:spcBef>
              <a:buChar char="•"/>
              <a:tabLst>
                <a:tab pos="25463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measurement.</a:t>
            </a:r>
            <a:r>
              <a:rPr sz="17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serum–ascites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gradient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&gt;11g/L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suggests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portal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hypertension,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while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low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gradient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associated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non-liver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disease-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related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abnormalities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peritoneum,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neoplasia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Cytology.</a:t>
            </a:r>
            <a:r>
              <a:rPr sz="17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search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made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malignant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cells.</a:t>
            </a:r>
            <a:endParaRPr sz="1700">
              <a:latin typeface="Trebuchet MS"/>
              <a:cs typeface="Trebuchet MS"/>
            </a:endParaRPr>
          </a:p>
          <a:p>
            <a:pPr marL="242570" lvl="1" indent="-165100">
              <a:lnSpc>
                <a:spcPct val="100000"/>
              </a:lnSpc>
              <a:spcBef>
                <a:spcPts val="1639"/>
              </a:spcBef>
              <a:buChar char="•"/>
              <a:tabLst>
                <a:tab pos="24257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Amylase.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Pancreatic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excluded.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6C911D"/>
                </a:solidFill>
                <a:latin typeface="Trebuchet MS"/>
                <a:cs typeface="Trebuchet MS"/>
              </a:rPr>
              <a:t>Causes: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9819" y="1562036"/>
            <a:ext cx="8861425" cy="483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195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Chronic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viral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hepatitis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(B,C,D).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  <a:tabLst>
                <a:tab pos="469900" algn="l"/>
              </a:tabLst>
            </a:pPr>
            <a:r>
              <a:rPr sz="195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Autoimmune</a:t>
            </a:r>
            <a:r>
              <a:rPr sz="24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hepatitis.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  <a:tabLst>
                <a:tab pos="469900" algn="l"/>
              </a:tabLst>
            </a:pPr>
            <a:r>
              <a:rPr sz="195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Alcoholic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cirrhosis</a:t>
            </a:r>
            <a:endParaRPr sz="2400">
              <a:latin typeface="Times New Roman"/>
              <a:cs typeface="Times New Roman"/>
            </a:endParaRPr>
          </a:p>
          <a:p>
            <a:pPr marL="469900" marR="6350" indent="-457834">
              <a:lnSpc>
                <a:spcPct val="130400"/>
              </a:lnSpc>
              <a:spcBef>
                <a:spcPts val="975"/>
              </a:spcBef>
              <a:tabLst>
                <a:tab pos="469900" algn="l"/>
                <a:tab pos="4351020" algn="l"/>
              </a:tabLst>
            </a:pPr>
            <a:r>
              <a:rPr sz="195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Metabolic</a:t>
            </a:r>
            <a:r>
              <a:rPr sz="240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:NAFLD;</a:t>
            </a:r>
            <a:r>
              <a:rPr sz="2400" spc="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Wilson’s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disease,</a:t>
            </a:r>
            <a:r>
              <a:rPr sz="2400" spc="1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hemochromatosis</a:t>
            </a:r>
            <a:r>
              <a:rPr sz="2400" spc="1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spc="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alpha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1</a:t>
            </a:r>
            <a:r>
              <a:rPr sz="24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anti-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trypsin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 deficiency.</a:t>
            </a:r>
            <a:endParaRPr sz="2400">
              <a:latin typeface="Times New Roman"/>
              <a:cs typeface="Times New Roman"/>
            </a:endParaRPr>
          </a:p>
          <a:p>
            <a:pPr marL="469900" marR="8255" indent="-457834">
              <a:lnSpc>
                <a:spcPct val="130400"/>
              </a:lnSpc>
              <a:spcBef>
                <a:spcPts val="980"/>
              </a:spcBef>
              <a:tabLst>
                <a:tab pos="469900" algn="l"/>
                <a:tab pos="2052955" algn="l"/>
                <a:tab pos="3448685" algn="l"/>
                <a:tab pos="3846829" algn="l"/>
                <a:tab pos="5353685" algn="l"/>
                <a:tab pos="5716905" algn="l"/>
                <a:tab pos="6435725" algn="l"/>
                <a:tab pos="6918325" algn="l"/>
                <a:tab pos="7553325" algn="l"/>
                <a:tab pos="8052434" algn="l"/>
              </a:tabLst>
            </a:pPr>
            <a:r>
              <a:rPr sz="195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Cholestasis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(chronic):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If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prolonged,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end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biliary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cirrhosis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as 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PBC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27800"/>
              </a:lnSpc>
              <a:spcBef>
                <a:spcPts val="1120"/>
              </a:spcBef>
              <a:tabLst>
                <a:tab pos="469900" algn="l"/>
                <a:tab pos="1337945" algn="l"/>
                <a:tab pos="2323465" algn="l"/>
                <a:tab pos="2954655" algn="l"/>
                <a:tab pos="4566285" algn="l"/>
                <a:tab pos="6127115" algn="l"/>
                <a:tab pos="6842759" algn="l"/>
                <a:tab pos="7540625" algn="l"/>
                <a:tab pos="7968615" algn="l"/>
              </a:tabLst>
            </a:pPr>
            <a:r>
              <a:rPr sz="1950" spc="105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Heart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failure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constrictive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pericarditis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lead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hepatic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fibrosis</a:t>
            </a:r>
            <a:r>
              <a:rPr sz="24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(“cardiac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imes New Roman"/>
                <a:cs typeface="Times New Roman"/>
              </a:rPr>
              <a:t>cirrhosis”)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700466"/>
            <a:ext cx="8395970" cy="3429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38100">
              <a:lnSpc>
                <a:spcPct val="100800"/>
              </a:lnSpc>
              <a:spcBef>
                <a:spcPts val="8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aim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both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reduce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intake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increase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excretion,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producing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net reabsorption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circulating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volume.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maximum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rate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mobilized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500–700mL</a:t>
            </a:r>
            <a:r>
              <a:rPr sz="18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24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(see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later).</a:t>
            </a:r>
            <a:endParaRPr sz="1800">
              <a:latin typeface="Trebuchet MS"/>
              <a:cs typeface="Trebuchet MS"/>
            </a:endParaRPr>
          </a:p>
          <a:p>
            <a:pPr marL="12700" marR="5080" indent="187960">
              <a:lnSpc>
                <a:spcPct val="100800"/>
              </a:lnSpc>
              <a:spcBef>
                <a:spcPts val="975"/>
              </a:spcBef>
              <a:buChar char="•"/>
              <a:tabLst>
                <a:tab pos="20066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electrolytes,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creatinine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estimated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glomerular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filtration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rate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(eGFR).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Check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alternate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days;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weigh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measure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urinary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output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daily.</a:t>
            </a:r>
            <a:endParaRPr sz="1800">
              <a:latin typeface="Trebuchet MS"/>
              <a:cs typeface="Trebuchet MS"/>
            </a:endParaRPr>
          </a:p>
          <a:p>
            <a:pPr marL="12700" marR="340360" indent="187960">
              <a:lnSpc>
                <a:spcPct val="100800"/>
              </a:lnSpc>
              <a:spcBef>
                <a:spcPts val="980"/>
              </a:spcBef>
              <a:buChar char="•"/>
              <a:tabLst>
                <a:tab pos="20066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Bed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rest.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cause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diuresis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improving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perfusion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rarely helpful.</a:t>
            </a:r>
            <a:endParaRPr sz="1800">
              <a:latin typeface="Trebuchet MS"/>
              <a:cs typeface="Trebuchet MS"/>
            </a:endParaRPr>
          </a:p>
          <a:p>
            <a:pPr marL="12700" marR="117475" indent="187960">
              <a:lnSpc>
                <a:spcPct val="99100"/>
              </a:lnSpc>
              <a:spcBef>
                <a:spcPts val="1015"/>
              </a:spcBef>
              <a:buChar char="•"/>
              <a:tabLst>
                <a:tab pos="20066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Dietary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restriction.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possible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reduce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intake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40mmol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24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still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maintain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adequate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calorie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intake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palatable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diet.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002" y="1056957"/>
            <a:ext cx="7928609" cy="18072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  <a:tabLst>
                <a:tab pos="775589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Drugs.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contain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significant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amounts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(up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50mmol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daily).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Examples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include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antacids</a:t>
            </a:r>
            <a:r>
              <a:rPr sz="1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antibiotics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(particularly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penicillins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cephalosporins).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Sodium-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retaining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drugs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(NSAIDs,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corticosteroids)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avoided.</a:t>
            </a:r>
            <a:endParaRPr sz="1800">
              <a:latin typeface="Trebuchet MS"/>
              <a:cs typeface="Trebuchet MS"/>
            </a:endParaRPr>
          </a:p>
          <a:p>
            <a:pPr marL="12700" marR="240665">
              <a:lnSpc>
                <a:spcPct val="100800"/>
              </a:lnSpc>
              <a:spcBef>
                <a:spcPts val="97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restriction.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unnecessary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unless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sodium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below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125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mmol/L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Diuretics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dirty="0"/>
              <a:t>Diuretics</a:t>
            </a:r>
            <a:r>
              <a:rPr sz="1800" spc="-20" dirty="0"/>
              <a:t> </a:t>
            </a:r>
            <a:r>
              <a:rPr sz="1800" dirty="0"/>
              <a:t>Most</a:t>
            </a:r>
            <a:r>
              <a:rPr sz="1800" spc="-75" dirty="0"/>
              <a:t> </a:t>
            </a:r>
            <a:r>
              <a:rPr sz="1800" dirty="0"/>
              <a:t>patients</a:t>
            </a:r>
            <a:r>
              <a:rPr sz="1800" spc="-85" dirty="0"/>
              <a:t> </a:t>
            </a:r>
            <a:r>
              <a:rPr sz="1800" dirty="0"/>
              <a:t>require</a:t>
            </a:r>
            <a:r>
              <a:rPr sz="1800" spc="-45" dirty="0"/>
              <a:t> </a:t>
            </a:r>
            <a:r>
              <a:rPr sz="1800" dirty="0"/>
              <a:t>diuretics</a:t>
            </a:r>
            <a:r>
              <a:rPr sz="1800" spc="-20" dirty="0"/>
              <a:t> </a:t>
            </a:r>
            <a:r>
              <a:rPr sz="1800" dirty="0"/>
              <a:t>in</a:t>
            </a:r>
            <a:r>
              <a:rPr sz="1800" spc="-45" dirty="0"/>
              <a:t> </a:t>
            </a:r>
            <a:r>
              <a:rPr sz="1800" dirty="0"/>
              <a:t>addition</a:t>
            </a:r>
            <a:r>
              <a:rPr sz="1800" spc="30" dirty="0"/>
              <a:t> </a:t>
            </a:r>
            <a:r>
              <a:rPr sz="1800" dirty="0"/>
              <a:t>to</a:t>
            </a:r>
            <a:r>
              <a:rPr sz="1800" spc="-35" dirty="0"/>
              <a:t> </a:t>
            </a:r>
            <a:r>
              <a:rPr sz="1800" dirty="0"/>
              <a:t>sodium</a:t>
            </a:r>
            <a:r>
              <a:rPr sz="1800" spc="-30" dirty="0"/>
              <a:t> </a:t>
            </a:r>
            <a:r>
              <a:rPr sz="1800" spc="-10" dirty="0"/>
              <a:t>restriction</a:t>
            </a:r>
            <a:endParaRPr sz="1800"/>
          </a:p>
          <a:p>
            <a:pPr marL="12700" marR="6350">
              <a:lnSpc>
                <a:spcPct val="100800"/>
              </a:lnSpc>
              <a:spcBef>
                <a:spcPts val="980"/>
              </a:spcBef>
            </a:pPr>
            <a:r>
              <a:rPr sz="1800" b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Spironolactone</a:t>
            </a:r>
            <a:r>
              <a:rPr sz="1800" b="1" u="sng" spc="-35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(100–400</a:t>
            </a:r>
            <a:r>
              <a:rPr sz="1800" b="1" u="sng" spc="-4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mg/day):</a:t>
            </a:r>
            <a:r>
              <a:rPr sz="1800" b="1" u="sng" spc="-11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dirty="0"/>
              <a:t>is</a:t>
            </a:r>
            <a:r>
              <a:rPr sz="1800" spc="-30" dirty="0"/>
              <a:t> </a:t>
            </a:r>
            <a:r>
              <a:rPr sz="1800" dirty="0"/>
              <a:t>the</a:t>
            </a:r>
            <a:r>
              <a:rPr sz="1800" spc="15" dirty="0"/>
              <a:t> </a:t>
            </a:r>
            <a:r>
              <a:rPr sz="1800" spc="-20" dirty="0"/>
              <a:t>first-</a:t>
            </a:r>
            <a:r>
              <a:rPr sz="1800" dirty="0"/>
              <a:t>line</a:t>
            </a:r>
            <a:r>
              <a:rPr sz="1800" spc="-60" dirty="0"/>
              <a:t> </a:t>
            </a:r>
            <a:r>
              <a:rPr sz="1800" dirty="0"/>
              <a:t>drug</a:t>
            </a:r>
            <a:r>
              <a:rPr sz="1800" spc="-55" dirty="0"/>
              <a:t> </a:t>
            </a:r>
            <a:r>
              <a:rPr sz="1800" dirty="0"/>
              <a:t>because</a:t>
            </a:r>
            <a:r>
              <a:rPr sz="1800" spc="10" dirty="0"/>
              <a:t> </a:t>
            </a:r>
            <a:r>
              <a:rPr sz="1800" dirty="0"/>
              <a:t>it</a:t>
            </a:r>
            <a:r>
              <a:rPr sz="1800" spc="-15" dirty="0"/>
              <a:t> </a:t>
            </a:r>
            <a:r>
              <a:rPr sz="1800" dirty="0"/>
              <a:t>is</a:t>
            </a:r>
            <a:r>
              <a:rPr sz="1800" spc="-35" dirty="0"/>
              <a:t> </a:t>
            </a:r>
            <a:r>
              <a:rPr sz="1800" dirty="0"/>
              <a:t>a</a:t>
            </a:r>
            <a:r>
              <a:rPr sz="1800" spc="-25" dirty="0"/>
              <a:t> </a:t>
            </a:r>
            <a:r>
              <a:rPr sz="1800" spc="-10" dirty="0"/>
              <a:t>powerful </a:t>
            </a:r>
            <a:r>
              <a:rPr sz="1800" dirty="0"/>
              <a:t>aldosterone</a:t>
            </a:r>
            <a:r>
              <a:rPr sz="1800" spc="-60" dirty="0"/>
              <a:t> </a:t>
            </a:r>
            <a:r>
              <a:rPr sz="1800" spc="-10" dirty="0"/>
              <a:t>antagonist</a:t>
            </a:r>
            <a:endParaRPr sz="1800">
              <a:latin typeface="Trebuchet MS"/>
              <a:cs typeface="Trebuchet MS"/>
            </a:endParaRPr>
          </a:p>
          <a:p>
            <a:pPr marR="1633855" algn="r">
              <a:lnSpc>
                <a:spcPct val="100000"/>
              </a:lnSpc>
              <a:spcBef>
                <a:spcPts val="995"/>
              </a:spcBef>
            </a:pPr>
            <a:r>
              <a:rPr sz="1800" dirty="0"/>
              <a:t>side</a:t>
            </a:r>
            <a:r>
              <a:rPr sz="1800" spc="-75" dirty="0"/>
              <a:t> </a:t>
            </a:r>
            <a:r>
              <a:rPr sz="1800" dirty="0"/>
              <a:t>effect</a:t>
            </a:r>
            <a:r>
              <a:rPr sz="1800" spc="-30" dirty="0"/>
              <a:t> </a:t>
            </a:r>
            <a:r>
              <a:rPr sz="1800" dirty="0"/>
              <a:t>:painful</a:t>
            </a:r>
            <a:r>
              <a:rPr sz="1800" spc="-45" dirty="0"/>
              <a:t> </a:t>
            </a:r>
            <a:r>
              <a:rPr sz="1800" dirty="0"/>
              <a:t>gynaecomastia</a:t>
            </a:r>
            <a:r>
              <a:rPr sz="1800" spc="-15" dirty="0"/>
              <a:t> </a:t>
            </a:r>
            <a:r>
              <a:rPr sz="1800" dirty="0"/>
              <a:t>and</a:t>
            </a:r>
            <a:r>
              <a:rPr sz="1800" spc="-65" dirty="0"/>
              <a:t> </a:t>
            </a:r>
            <a:r>
              <a:rPr sz="1800" spc="-10" dirty="0"/>
              <a:t>hyperkalaemia</a:t>
            </a:r>
            <a:endParaRPr sz="1800"/>
          </a:p>
          <a:p>
            <a:pPr marR="1696085" algn="r">
              <a:lnSpc>
                <a:spcPct val="100000"/>
              </a:lnSpc>
              <a:spcBef>
                <a:spcPts val="995"/>
              </a:spcBef>
            </a:pP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amiloride</a:t>
            </a:r>
            <a:r>
              <a:rPr sz="1800" b="1" i="1" u="sng" spc="-7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(5–10</a:t>
            </a:r>
            <a:r>
              <a:rPr sz="1800" b="1" i="1" u="sng" spc="-4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mg/day)</a:t>
            </a:r>
            <a:r>
              <a:rPr sz="1800" b="1" i="1" spc="-50" dirty="0">
                <a:latin typeface="Trebuchet MS"/>
                <a:cs typeface="Trebuchet MS"/>
              </a:rPr>
              <a:t> </a:t>
            </a:r>
            <a:r>
              <a:rPr sz="1800" dirty="0"/>
              <a:t>can</a:t>
            </a:r>
            <a:r>
              <a:rPr sz="1800" spc="-60" dirty="0"/>
              <a:t> </a:t>
            </a:r>
            <a:r>
              <a:rPr sz="1800" dirty="0"/>
              <a:t>be</a:t>
            </a:r>
            <a:r>
              <a:rPr sz="1800" spc="5" dirty="0"/>
              <a:t> </a:t>
            </a:r>
            <a:r>
              <a:rPr sz="1800" dirty="0"/>
              <a:t>substitution</a:t>
            </a:r>
            <a:r>
              <a:rPr sz="1800" spc="-60" dirty="0"/>
              <a:t> </a:t>
            </a:r>
            <a:r>
              <a:rPr sz="1800" dirty="0"/>
              <a:t>for</a:t>
            </a:r>
            <a:r>
              <a:rPr sz="1800" spc="-75" dirty="0"/>
              <a:t> </a:t>
            </a:r>
            <a:r>
              <a:rPr sz="1800" spc="-10" dirty="0"/>
              <a:t>spironolactone</a:t>
            </a:r>
            <a:endParaRPr sz="1800">
              <a:latin typeface="Trebuchet MS"/>
              <a:cs typeface="Trebuchet MS"/>
            </a:endParaRPr>
          </a:p>
          <a:p>
            <a:pPr marL="12700" marR="70485">
              <a:lnSpc>
                <a:spcPts val="2110"/>
              </a:lnSpc>
              <a:spcBef>
                <a:spcPts val="1175"/>
              </a:spcBef>
            </a:pP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loop</a:t>
            </a:r>
            <a:r>
              <a:rPr sz="1800" b="1" i="1" u="sng" spc="15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diuretics,</a:t>
            </a:r>
            <a:r>
              <a:rPr sz="1800" b="1" i="1" u="sng" spc="-4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such</a:t>
            </a:r>
            <a:r>
              <a:rPr sz="1800" b="1" i="1" u="sng" spc="1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as</a:t>
            </a:r>
            <a:r>
              <a:rPr sz="1800" b="1" i="1" u="sng" spc="-30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sng" dirty="0"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furosemide:</a:t>
            </a:r>
            <a:r>
              <a:rPr sz="1800" b="1" i="1" spc="-40" dirty="0">
                <a:latin typeface="Trebuchet MS"/>
                <a:cs typeface="Trebuchet MS"/>
              </a:rPr>
              <a:t> </a:t>
            </a:r>
            <a:r>
              <a:rPr sz="1800" dirty="0"/>
              <a:t>but</a:t>
            </a:r>
            <a:r>
              <a:rPr sz="1800" spc="-70" dirty="0"/>
              <a:t> </a:t>
            </a:r>
            <a:r>
              <a:rPr sz="1800" dirty="0"/>
              <a:t>these</a:t>
            </a:r>
            <a:r>
              <a:rPr sz="1800" spc="-40" dirty="0"/>
              <a:t> </a:t>
            </a:r>
            <a:r>
              <a:rPr sz="1800" dirty="0"/>
              <a:t>can</a:t>
            </a:r>
            <a:r>
              <a:rPr sz="1800" spc="-45" dirty="0"/>
              <a:t> </a:t>
            </a:r>
            <a:r>
              <a:rPr sz="1800" dirty="0"/>
              <a:t>lead</a:t>
            </a:r>
            <a:r>
              <a:rPr sz="1800" spc="-60" dirty="0"/>
              <a:t> </a:t>
            </a:r>
            <a:r>
              <a:rPr sz="1800" dirty="0"/>
              <a:t>to</a:t>
            </a:r>
            <a:r>
              <a:rPr sz="1800" spc="-30" dirty="0"/>
              <a:t> </a:t>
            </a:r>
            <a:r>
              <a:rPr sz="1800" dirty="0"/>
              <a:t>fluid</a:t>
            </a:r>
            <a:r>
              <a:rPr sz="1800" spc="-60" dirty="0"/>
              <a:t> </a:t>
            </a:r>
            <a:r>
              <a:rPr sz="1800" dirty="0"/>
              <a:t>and</a:t>
            </a:r>
            <a:r>
              <a:rPr sz="1800" spc="-65" dirty="0"/>
              <a:t> </a:t>
            </a:r>
            <a:r>
              <a:rPr sz="1800" spc="-10" dirty="0"/>
              <a:t>electrolyte </a:t>
            </a:r>
            <a:r>
              <a:rPr sz="1800" dirty="0"/>
              <a:t>imbalance</a:t>
            </a:r>
            <a:r>
              <a:rPr sz="1800" spc="-30" dirty="0"/>
              <a:t> </a:t>
            </a:r>
            <a:r>
              <a:rPr sz="1800" dirty="0"/>
              <a:t>and</a:t>
            </a:r>
            <a:r>
              <a:rPr sz="1800" spc="-45" dirty="0"/>
              <a:t> </a:t>
            </a:r>
            <a:r>
              <a:rPr sz="1800" dirty="0"/>
              <a:t>renal</a:t>
            </a:r>
            <a:r>
              <a:rPr sz="1800" spc="-20" dirty="0"/>
              <a:t> </a:t>
            </a:r>
            <a:r>
              <a:rPr sz="1800" spc="-10" dirty="0"/>
              <a:t>dysfunction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99700"/>
              </a:lnSpc>
              <a:spcBef>
                <a:spcPts val="1010"/>
              </a:spcBef>
            </a:pPr>
            <a:r>
              <a:rPr sz="1800" dirty="0"/>
              <a:t>Patients</a:t>
            </a:r>
            <a:r>
              <a:rPr sz="1800" spc="-40" dirty="0"/>
              <a:t> </a:t>
            </a:r>
            <a:r>
              <a:rPr sz="1800" dirty="0"/>
              <a:t>who</a:t>
            </a:r>
            <a:r>
              <a:rPr sz="1800" spc="-55" dirty="0"/>
              <a:t> </a:t>
            </a:r>
            <a:r>
              <a:rPr sz="1800" dirty="0"/>
              <a:t>do</a:t>
            </a:r>
            <a:r>
              <a:rPr sz="1800" spc="-50" dirty="0"/>
              <a:t> </a:t>
            </a:r>
            <a:r>
              <a:rPr sz="1800" dirty="0"/>
              <a:t>not</a:t>
            </a:r>
            <a:r>
              <a:rPr sz="1800" spc="-25" dirty="0"/>
              <a:t> </a:t>
            </a:r>
            <a:r>
              <a:rPr sz="1800" dirty="0"/>
              <a:t>respond</a:t>
            </a:r>
            <a:r>
              <a:rPr sz="1800" spc="-15" dirty="0"/>
              <a:t> </a:t>
            </a:r>
            <a:r>
              <a:rPr sz="1800" dirty="0"/>
              <a:t>to</a:t>
            </a:r>
            <a:r>
              <a:rPr sz="1800" spc="-55" dirty="0"/>
              <a:t> </a:t>
            </a:r>
            <a:r>
              <a:rPr sz="1800" dirty="0"/>
              <a:t>doses</a:t>
            </a:r>
            <a:r>
              <a:rPr sz="1800" spc="-40" dirty="0"/>
              <a:t> </a:t>
            </a:r>
            <a:r>
              <a:rPr sz="1800" dirty="0"/>
              <a:t>of</a:t>
            </a:r>
            <a:r>
              <a:rPr sz="1800" spc="-85" dirty="0"/>
              <a:t> </a:t>
            </a:r>
            <a:r>
              <a:rPr sz="1800" dirty="0"/>
              <a:t>400</a:t>
            </a:r>
            <a:r>
              <a:rPr sz="1800" spc="-20" dirty="0"/>
              <a:t> </a:t>
            </a:r>
            <a:r>
              <a:rPr sz="1800" dirty="0"/>
              <a:t>mg</a:t>
            </a:r>
            <a:r>
              <a:rPr sz="1800" spc="-65" dirty="0"/>
              <a:t> </a:t>
            </a:r>
            <a:r>
              <a:rPr sz="1800" dirty="0"/>
              <a:t>spironolactone and 160</a:t>
            </a:r>
            <a:r>
              <a:rPr sz="1800" spc="-20" dirty="0"/>
              <a:t> </a:t>
            </a:r>
            <a:r>
              <a:rPr sz="1800" spc="-25" dirty="0"/>
              <a:t>mg </a:t>
            </a:r>
            <a:r>
              <a:rPr sz="1800" dirty="0"/>
              <a:t>furosemide,</a:t>
            </a:r>
            <a:r>
              <a:rPr sz="1800" spc="-35" dirty="0"/>
              <a:t> </a:t>
            </a:r>
            <a:r>
              <a:rPr sz="1800" dirty="0"/>
              <a:t>or</a:t>
            </a:r>
            <a:r>
              <a:rPr sz="1800" spc="-80" dirty="0"/>
              <a:t> </a:t>
            </a:r>
            <a:r>
              <a:rPr sz="1800" dirty="0"/>
              <a:t>who</a:t>
            </a:r>
            <a:r>
              <a:rPr sz="1800" spc="-50" dirty="0"/>
              <a:t> </a:t>
            </a:r>
            <a:r>
              <a:rPr sz="1800" dirty="0"/>
              <a:t>are</a:t>
            </a:r>
            <a:r>
              <a:rPr sz="1800" spc="5" dirty="0"/>
              <a:t> </a:t>
            </a:r>
            <a:r>
              <a:rPr sz="1800" dirty="0"/>
              <a:t>unable</a:t>
            </a:r>
            <a:r>
              <a:rPr sz="1800" spc="-65" dirty="0"/>
              <a:t> </a:t>
            </a:r>
            <a:r>
              <a:rPr sz="1800" dirty="0"/>
              <a:t>to</a:t>
            </a:r>
            <a:r>
              <a:rPr sz="1800" spc="-50" dirty="0"/>
              <a:t> </a:t>
            </a:r>
            <a:r>
              <a:rPr sz="1800" dirty="0"/>
              <a:t>tolerate</a:t>
            </a:r>
            <a:r>
              <a:rPr sz="1800" spc="-65" dirty="0"/>
              <a:t> </a:t>
            </a:r>
            <a:r>
              <a:rPr sz="1800" dirty="0"/>
              <a:t>these</a:t>
            </a:r>
            <a:r>
              <a:rPr sz="1800" spc="-65" dirty="0"/>
              <a:t> </a:t>
            </a:r>
            <a:r>
              <a:rPr sz="1800" dirty="0"/>
              <a:t>doses</a:t>
            </a:r>
            <a:r>
              <a:rPr sz="1800" spc="-35" dirty="0"/>
              <a:t> </a:t>
            </a:r>
            <a:r>
              <a:rPr sz="1800" dirty="0"/>
              <a:t>due</a:t>
            </a:r>
            <a:r>
              <a:rPr sz="1800" spc="5" dirty="0"/>
              <a:t> </a:t>
            </a:r>
            <a:r>
              <a:rPr sz="1800" dirty="0"/>
              <a:t>to</a:t>
            </a:r>
            <a:r>
              <a:rPr sz="1800" spc="20" dirty="0"/>
              <a:t> </a:t>
            </a:r>
            <a:r>
              <a:rPr sz="1800" dirty="0"/>
              <a:t>hyponatraemia</a:t>
            </a:r>
            <a:r>
              <a:rPr sz="1800" spc="-55" dirty="0"/>
              <a:t> </a:t>
            </a:r>
            <a:r>
              <a:rPr sz="1800" spc="-25" dirty="0"/>
              <a:t>or </a:t>
            </a:r>
            <a:r>
              <a:rPr sz="1800" dirty="0"/>
              <a:t>renal</a:t>
            </a:r>
            <a:r>
              <a:rPr sz="1800" spc="10" dirty="0"/>
              <a:t> </a:t>
            </a:r>
            <a:r>
              <a:rPr sz="1800" dirty="0"/>
              <a:t>impairment,</a:t>
            </a:r>
            <a:r>
              <a:rPr sz="1800" spc="-40" dirty="0"/>
              <a:t> </a:t>
            </a:r>
            <a:r>
              <a:rPr sz="1800" dirty="0"/>
              <a:t>are</a:t>
            </a:r>
            <a:r>
              <a:rPr sz="1800" spc="-60" dirty="0"/>
              <a:t> </a:t>
            </a:r>
            <a:r>
              <a:rPr sz="1800" dirty="0"/>
              <a:t>considered</a:t>
            </a:r>
            <a:r>
              <a:rPr sz="1800" spc="-85" dirty="0"/>
              <a:t> </a:t>
            </a:r>
            <a:r>
              <a:rPr sz="1800" dirty="0"/>
              <a:t>to</a:t>
            </a:r>
            <a:r>
              <a:rPr sz="1800" spc="-50" dirty="0"/>
              <a:t> </a:t>
            </a:r>
            <a:r>
              <a:rPr sz="1800" dirty="0"/>
              <a:t>have</a:t>
            </a:r>
            <a:r>
              <a:rPr sz="1800" spc="5" dirty="0"/>
              <a:t> </a:t>
            </a:r>
            <a:r>
              <a:rPr sz="1800" dirty="0"/>
              <a:t>refractory</a:t>
            </a:r>
            <a:r>
              <a:rPr sz="1800" spc="-45" dirty="0"/>
              <a:t> </a:t>
            </a:r>
            <a:r>
              <a:rPr sz="1800" dirty="0"/>
              <a:t>or</a:t>
            </a:r>
            <a:r>
              <a:rPr sz="1800" spc="-10" dirty="0"/>
              <a:t> diuretic-</a:t>
            </a:r>
            <a:r>
              <a:rPr sz="1800" dirty="0"/>
              <a:t>resistant</a:t>
            </a:r>
            <a:r>
              <a:rPr sz="1800" spc="-20" dirty="0"/>
              <a:t> </a:t>
            </a:r>
            <a:r>
              <a:rPr sz="1800" spc="-10" dirty="0"/>
              <a:t>ascites </a:t>
            </a:r>
            <a:r>
              <a:rPr sz="1800" dirty="0"/>
              <a:t>and</a:t>
            </a:r>
            <a:r>
              <a:rPr sz="1800" spc="-60" dirty="0"/>
              <a:t> </a:t>
            </a:r>
            <a:r>
              <a:rPr sz="1800" dirty="0"/>
              <a:t>should</a:t>
            </a:r>
            <a:r>
              <a:rPr sz="1800" spc="15" dirty="0"/>
              <a:t> </a:t>
            </a:r>
            <a:r>
              <a:rPr sz="1800" dirty="0"/>
              <a:t>be</a:t>
            </a:r>
            <a:r>
              <a:rPr sz="1800" spc="-35" dirty="0"/>
              <a:t> </a:t>
            </a:r>
            <a:r>
              <a:rPr sz="1800" dirty="0"/>
              <a:t>treated</a:t>
            </a:r>
            <a:r>
              <a:rPr sz="1800" spc="-65" dirty="0"/>
              <a:t> </a:t>
            </a:r>
            <a:r>
              <a:rPr sz="1800" dirty="0"/>
              <a:t>by</a:t>
            </a:r>
            <a:r>
              <a:rPr sz="1800" spc="-15" dirty="0"/>
              <a:t> </a:t>
            </a:r>
            <a:r>
              <a:rPr sz="1800" dirty="0"/>
              <a:t>other</a:t>
            </a:r>
            <a:r>
              <a:rPr sz="1800" spc="15" dirty="0"/>
              <a:t> </a:t>
            </a:r>
            <a:r>
              <a:rPr sz="1800" spc="-10" dirty="0"/>
              <a:t>measures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427" y="634111"/>
            <a:ext cx="25755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Paracentesis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8532" y="1540192"/>
            <a:ext cx="9131935" cy="220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First-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line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refractory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large-volume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paracentesis.</a:t>
            </a:r>
            <a:endParaRPr sz="1800">
              <a:latin typeface="Trebuchet MS"/>
              <a:cs typeface="Trebuchet MS"/>
            </a:endParaRPr>
          </a:p>
          <a:p>
            <a:pPr marL="12700" marR="5080" indent="67945">
              <a:lnSpc>
                <a:spcPct val="149500"/>
              </a:lnSpc>
              <a:spcBef>
                <a:spcPts val="1050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Paracentesis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dryness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safe,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provided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circulation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supported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intravenous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colloid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human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(6–8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each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liter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aspirated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5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removed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at once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Paracentesis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initial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therapy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other treatments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fail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Spontaneous</a:t>
            </a:r>
            <a:r>
              <a:rPr spc="-55" dirty="0"/>
              <a:t> </a:t>
            </a:r>
            <a:r>
              <a:rPr dirty="0"/>
              <a:t>bacterial</a:t>
            </a:r>
            <a:r>
              <a:rPr spc="-95" dirty="0"/>
              <a:t> </a:t>
            </a:r>
            <a:r>
              <a:rPr dirty="0"/>
              <a:t>peritonitis</a:t>
            </a:r>
            <a:r>
              <a:rPr spc="-55" dirty="0"/>
              <a:t> </a:t>
            </a:r>
            <a:r>
              <a:rPr spc="-10" dirty="0"/>
              <a:t>(SBP)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464373"/>
            <a:ext cx="8318500" cy="374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26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SBP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common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type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ascitic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infection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occurs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10%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cirrhotic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ascites.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Pathogenesis:</a:t>
            </a:r>
            <a:endParaRPr sz="1800">
              <a:latin typeface="Trebuchet MS"/>
              <a:cs typeface="Trebuchet MS"/>
            </a:endParaRPr>
          </a:p>
          <a:p>
            <a:pPr marL="80645" marR="1844039">
              <a:lnSpc>
                <a:spcPct val="1877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Causative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bacterial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flora: -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E.coli,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pneumococci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klebsiella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Routes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transmission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(Bacterial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seeding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ascitic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fluid):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Translocation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bacteria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intestinal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wall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Microsoft Sans Serif"/>
                <a:cs typeface="Microsoft Sans Serif"/>
              </a:rPr>
              <a:t>→</a:t>
            </a:r>
            <a:r>
              <a:rPr sz="18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&gt;70%</a:t>
            </a:r>
            <a:endParaRPr sz="1800">
              <a:latin typeface="Trebuchet MS"/>
              <a:cs typeface="Trebuchet MS"/>
            </a:endParaRPr>
          </a:p>
          <a:p>
            <a:pPr marL="12700" marR="605155" indent="68580">
              <a:lnSpc>
                <a:spcPct val="139100"/>
              </a:lnSpc>
              <a:spcBef>
                <a:spcPts val="105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Hematogenous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spread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Microsoft Sans Serif"/>
                <a:cs typeface="Microsoft Sans Serif"/>
              </a:rPr>
              <a:t>→</a:t>
            </a:r>
            <a:r>
              <a:rPr sz="18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50%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cases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accompanied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bacteremia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(sometimes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organism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cultured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urine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sputum)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127" y="1150556"/>
            <a:ext cx="8417560" cy="362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Risks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ascitic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infection: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80010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prior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episode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SBP: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most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important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factor (2/3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develop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recurrence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within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following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year.</a:t>
            </a:r>
            <a:endParaRPr sz="1800">
              <a:latin typeface="Trebuchet MS"/>
              <a:cs typeface="Trebuchet MS"/>
            </a:endParaRPr>
          </a:p>
          <a:p>
            <a:pPr marL="163830" indent="-151130">
              <a:lnSpc>
                <a:spcPct val="100000"/>
              </a:lnSpc>
              <a:spcBef>
                <a:spcPts val="1895"/>
              </a:spcBef>
              <a:buChar char="-"/>
              <a:tabLst>
                <a:tab pos="163830" algn="l"/>
                <a:tab pos="4730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GIT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bleeding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(esp.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variceal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hemorrhage).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151130" indent="-138430">
              <a:lnSpc>
                <a:spcPct val="100000"/>
              </a:lnSpc>
              <a:spcBef>
                <a:spcPts val="1895"/>
              </a:spcBef>
              <a:buChar char="-"/>
              <a:tabLst>
                <a:tab pos="151130" algn="l"/>
                <a:tab pos="71113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Ascitic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total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&lt;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g/dl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Proton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pump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inhibitors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usage.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SBP:</a:t>
            </a:r>
            <a:endParaRPr sz="1800">
              <a:latin typeface="Trebuchet MS"/>
              <a:cs typeface="Trebuchet MS"/>
            </a:endParaRPr>
          </a:p>
          <a:p>
            <a:pPr marL="12700" marR="5080" indent="147320">
              <a:lnSpc>
                <a:spcPct val="139100"/>
              </a:lnSpc>
              <a:spcBef>
                <a:spcPts val="1050"/>
              </a:spcBef>
              <a:buChar char="-"/>
              <a:tabLst>
                <a:tab pos="1600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Third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generation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cephalosporins: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recommended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5-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days.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Alternative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drugs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Microsoft Sans Serif"/>
                <a:cs typeface="Microsoft Sans Serif"/>
              </a:rPr>
              <a:t>→</a:t>
            </a:r>
            <a:r>
              <a:rPr sz="1800" spc="2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amoxicillin-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clavulanic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acid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&amp;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fluroquinolones.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277" y="1099756"/>
            <a:ext cx="8044815" cy="2207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0512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Prophylaxis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ascitic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infection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indicated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in: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rebuchet MS"/>
              <a:cs typeface="Trebuchet MS"/>
            </a:endParaRPr>
          </a:p>
          <a:p>
            <a:pPr marL="200660" indent="-187960">
              <a:lnSpc>
                <a:spcPct val="100000"/>
              </a:lnSpc>
              <a:buChar char="•"/>
              <a:tabLst>
                <a:tab pos="200660" algn="l"/>
                <a:tab pos="7954009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risk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SBP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[Previous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episode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SBP,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GIT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bleeding,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Ascitic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fluid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total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&lt;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1g/dl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during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hospitalization]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7964805" algn="l"/>
              </a:tabLst>
            </a:pP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I.V.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ceftriaxone,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Norfloxacin,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Trimethoprim-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sulfamethoxazole,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used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Prophylaxis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SBP.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Hepatorenal</a:t>
            </a:r>
            <a:r>
              <a:rPr spc="-60" dirty="0"/>
              <a:t> </a:t>
            </a:r>
            <a:r>
              <a:rPr dirty="0"/>
              <a:t>syndrome</a:t>
            </a:r>
            <a:r>
              <a:rPr spc="-60" dirty="0"/>
              <a:t> </a:t>
            </a:r>
            <a:r>
              <a:rPr spc="-10" dirty="0"/>
              <a:t>(HRS)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517205"/>
            <a:ext cx="7969250" cy="27349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Cirrhosis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present.</a:t>
            </a:r>
            <a:endParaRPr sz="1800">
              <a:latin typeface="Trebuchet MS"/>
              <a:cs typeface="Trebuchet MS"/>
            </a:endParaRPr>
          </a:p>
          <a:p>
            <a:pPr marL="12700" marR="23495">
              <a:lnSpc>
                <a:spcPct val="100800"/>
              </a:lnSpc>
              <a:spcBef>
                <a:spcPts val="98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improvement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serum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creatinine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after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consecutive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days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diuretic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withdrawal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plasma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volume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expansion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(1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g/kg/day)</a:t>
            </a:r>
            <a:endParaRPr sz="1800">
              <a:latin typeface="Trebuchet MS"/>
              <a:cs typeface="Trebuchet MS"/>
            </a:endParaRPr>
          </a:p>
          <a:p>
            <a:pPr marL="12700" marR="379730" indent="55880">
              <a:lnSpc>
                <a:spcPct val="100800"/>
              </a:lnSpc>
              <a:spcBef>
                <a:spcPts val="97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Absence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shock,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recent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use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nephrotoxins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(e.g.,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nonsteroidal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anti-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inflammatory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drugs,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iodinated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contrast)</a:t>
            </a:r>
            <a:endParaRPr sz="1800">
              <a:latin typeface="Trebuchet MS"/>
              <a:cs typeface="Trebuchet MS"/>
            </a:endParaRPr>
          </a:p>
          <a:p>
            <a:pPr marL="12700" marR="5080" algn="just">
              <a:lnSpc>
                <a:spcPct val="100800"/>
              </a:lnSpc>
              <a:spcBef>
                <a:spcPts val="97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Exclusion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structural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disease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hematuria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(≤50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RBC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high-power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field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proteinuria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(≤500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mg/24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hours)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obstructive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nephropathy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and/or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abnormal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U/S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Clinical</a:t>
            </a:r>
            <a:r>
              <a:rPr spc="-60" dirty="0"/>
              <a:t> </a:t>
            </a:r>
            <a:r>
              <a:rPr spc="-10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580832"/>
            <a:ext cx="8153400" cy="37033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Type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HRS:</a:t>
            </a:r>
            <a:endParaRPr sz="1700">
              <a:latin typeface="Trebuchet MS"/>
              <a:cs typeface="Trebuchet MS"/>
            </a:endParaRPr>
          </a:p>
          <a:p>
            <a:pPr marL="12700" marR="840740" indent="209550">
              <a:lnSpc>
                <a:spcPct val="139800"/>
              </a:lnSpc>
              <a:spcBef>
                <a:spcPts val="980"/>
              </a:spcBef>
              <a:buChar char="-"/>
              <a:tabLst>
                <a:tab pos="22225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Severe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rapidly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progressive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renal</a:t>
            </a:r>
            <a:r>
              <a:rPr sz="17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failure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defined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doubling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serum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creatinine,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reaching</a:t>
            </a:r>
            <a:r>
              <a:rPr sz="17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&gt;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2.5 mg/dL</a:t>
            </a:r>
            <a:r>
              <a:rPr sz="17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&lt;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  <a:tabLst>
                <a:tab pos="751395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Usually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severe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failure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(jaundice,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encephalopathy,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coagulopathy).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35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350">
              <a:latin typeface="Trebuchet MS"/>
              <a:cs typeface="Trebuchet MS"/>
            </a:endParaRPr>
          </a:p>
          <a:p>
            <a:pPr marL="12700" marR="503555" indent="209550">
              <a:lnSpc>
                <a:spcPct val="140000"/>
              </a:lnSpc>
              <a:spcBef>
                <a:spcPts val="1050"/>
              </a:spcBef>
              <a:buChar char="-"/>
              <a:tabLst>
                <a:tab pos="222250" algn="l"/>
                <a:tab pos="757809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occur</a:t>
            </a:r>
            <a:r>
              <a:rPr sz="17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following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precipitating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factor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(severe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bacterial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infection,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350" spc="-50" dirty="0">
                <a:solidFill>
                  <a:srgbClr val="90C225"/>
                </a:solidFill>
                <a:latin typeface="Trebuchet MS"/>
                <a:cs typeface="Trebuchet MS"/>
              </a:rPr>
              <a:t>-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gastrointestinal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hemorrhage,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therapeutic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paracentesis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without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plasma expansion).</a:t>
            </a:r>
            <a:endParaRPr sz="1700">
              <a:latin typeface="Trebuchet MS"/>
              <a:cs typeface="Trebuchet MS"/>
            </a:endParaRPr>
          </a:p>
          <a:p>
            <a:pPr marL="221615" indent="-144145">
              <a:lnSpc>
                <a:spcPct val="100000"/>
              </a:lnSpc>
              <a:spcBef>
                <a:spcPts val="1789"/>
              </a:spcBef>
              <a:buChar char="-"/>
              <a:tabLst>
                <a:tab pos="221615" algn="l"/>
                <a:tab pos="807656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It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complication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poorest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prognosis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cirrhosis -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Median</a:t>
            </a:r>
            <a:r>
              <a:rPr sz="17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survival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35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17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only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weeks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Times New Roman"/>
                <a:cs typeface="Times New Roman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576387"/>
            <a:ext cx="8296909" cy="384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100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Although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remarkable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capacity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adapt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injury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through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tissue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repair,</a:t>
            </a:r>
            <a:r>
              <a:rPr sz="15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chronic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injury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results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inflammation,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matrix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deposition,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necrosis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angiogenesis,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lead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fibrosis</a:t>
            </a:r>
            <a:endParaRPr sz="1500">
              <a:latin typeface="Trebuchet MS"/>
              <a:cs typeface="Trebuchet MS"/>
            </a:endParaRPr>
          </a:p>
          <a:p>
            <a:pPr marL="12700" marR="198755">
              <a:lnSpc>
                <a:spcPct val="150300"/>
              </a:lnSpc>
              <a:spcBef>
                <a:spcPts val="975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5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injury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necrosis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apoptosis,</a:t>
            </a:r>
            <a:r>
              <a:rPr sz="15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releasing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cell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contents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reactive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oxygen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species (ROS).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activates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hepatic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stellate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cells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tissue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macrophages</a:t>
            </a:r>
            <a:endParaRPr sz="1500">
              <a:latin typeface="Trebuchet MS"/>
              <a:cs typeface="Trebuchet MS"/>
            </a:endParaRPr>
          </a:p>
          <a:p>
            <a:pPr marL="12700" marR="53340">
              <a:lnSpc>
                <a:spcPct val="150200"/>
              </a:lnSpc>
              <a:spcBef>
                <a:spcPts val="980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cells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phagocytose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necrotic</a:t>
            </a:r>
            <a:r>
              <a:rPr sz="15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apoptotic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cells</a:t>
            </a:r>
            <a:r>
              <a:rPr sz="15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secrete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pro-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inflammatory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mediators,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including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transforming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growth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factor-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beta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(TGF-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β);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leads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trans</a:t>
            </a:r>
            <a:r>
              <a:rPr sz="15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differentiation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stellate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cells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myofibroblasts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platelet-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derived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growth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factor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(PDGF),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which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stimulates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myofibroblast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proliferation.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9127" y="931354"/>
            <a:ext cx="5612765" cy="16370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Type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HRS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Moderate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stable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renal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failure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  <a:tabLst>
                <a:tab pos="553275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main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clinical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consequence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refractory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ascites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  <a:spcBef>
                <a:spcPts val="990"/>
              </a:spcBef>
              <a:tabLst>
                <a:tab pos="49282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Median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survival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approximately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months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400" spc="-50" dirty="0">
                <a:solidFill>
                  <a:srgbClr val="90C225"/>
                </a:solidFill>
                <a:latin typeface="Trebuchet MS"/>
                <a:cs typeface="Trebuchet MS"/>
              </a:rPr>
              <a:t>-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Treatment</a:t>
            </a:r>
            <a:r>
              <a:rPr spc="-195" dirty="0"/>
              <a:t> </a:t>
            </a:r>
            <a:r>
              <a:rPr spc="-10" dirty="0"/>
              <a:t>principles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127" y="1657667"/>
            <a:ext cx="133984" cy="1622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419" y="2516187"/>
            <a:ext cx="171450" cy="2098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419" y="4061142"/>
            <a:ext cx="171450" cy="20986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3427" y="1616392"/>
            <a:ext cx="8291195" cy="37623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treatment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choice</a:t>
            </a:r>
            <a:r>
              <a:rPr sz="1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HRS-AKI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vasoconstrictor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drugs</a:t>
            </a:r>
            <a:r>
              <a:rPr sz="1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in combination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albumin</a:t>
            </a:r>
            <a:endParaRPr sz="1400">
              <a:latin typeface="Trebuchet MS"/>
              <a:cs typeface="Trebuchet MS"/>
            </a:endParaRPr>
          </a:p>
          <a:p>
            <a:pPr marL="209550" marR="655320" indent="-197485" algn="just">
              <a:lnSpc>
                <a:spcPct val="205700"/>
              </a:lnSpc>
              <a:spcBef>
                <a:spcPts val="75"/>
              </a:spcBef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preferred</a:t>
            </a:r>
            <a:r>
              <a:rPr sz="1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drug</a:t>
            </a:r>
            <a:r>
              <a:rPr sz="1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400" b="1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terlipressin,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administered</a:t>
            </a:r>
            <a:r>
              <a:rPr sz="1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either</a:t>
            </a:r>
            <a:r>
              <a:rPr sz="14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z="14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bolus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4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continuous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z="1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infusion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settings where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terlipressin</a:t>
            </a:r>
            <a:r>
              <a:rPr sz="1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not</a:t>
            </a:r>
            <a:r>
              <a:rPr sz="1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available,</a:t>
            </a:r>
            <a:r>
              <a:rPr sz="14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norepinephrine</a:t>
            </a:r>
            <a:r>
              <a:rPr sz="1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4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given.</a:t>
            </a:r>
            <a:endParaRPr sz="1400">
              <a:latin typeface="Trebuchet MS"/>
              <a:cs typeface="Trebuchet MS"/>
            </a:endParaRPr>
          </a:p>
          <a:p>
            <a:pPr marL="12700" marR="5080" indent="53975" algn="just">
              <a:lnSpc>
                <a:spcPct val="152000"/>
              </a:lnSpc>
              <a:spcBef>
                <a:spcPts val="975"/>
              </a:spcBef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neither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administered,</a:t>
            </a:r>
            <a:r>
              <a:rPr sz="14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trial</a:t>
            </a:r>
            <a:r>
              <a:rPr sz="1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oral</a:t>
            </a:r>
            <a:r>
              <a:rPr sz="1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midodrine</a:t>
            </a:r>
            <a:r>
              <a:rPr sz="1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(5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15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mg</a:t>
            </a:r>
            <a:r>
              <a:rPr sz="1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every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hours)</a:t>
            </a:r>
            <a:r>
              <a:rPr sz="1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combination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octreotide</a:t>
            </a:r>
            <a:r>
              <a:rPr sz="1400" b="1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(100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200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μg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every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8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hours</a:t>
            </a:r>
            <a:r>
              <a:rPr sz="14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50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μg/hour</a:t>
            </a:r>
            <a:r>
              <a:rPr sz="14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IV)</a:t>
            </a:r>
            <a:r>
              <a:rPr sz="1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may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considered,</a:t>
            </a:r>
            <a:r>
              <a:rPr sz="1400" b="1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yet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400" b="1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efficacy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low.</a:t>
            </a:r>
            <a:endParaRPr sz="1400">
              <a:latin typeface="Trebuchet MS"/>
              <a:cs typeface="Trebuchet MS"/>
            </a:endParaRPr>
          </a:p>
          <a:p>
            <a:pPr marL="12700" marR="1032510" indent="196850" algn="just">
              <a:lnSpc>
                <a:spcPct val="147600"/>
              </a:lnSpc>
              <a:spcBef>
                <a:spcPts val="1050"/>
              </a:spcBef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closely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monitored for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possible</a:t>
            </a:r>
            <a:r>
              <a:rPr sz="1400" b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development</a:t>
            </a:r>
            <a:r>
              <a:rPr sz="14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side</a:t>
            </a:r>
            <a:r>
              <a:rPr sz="1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effects</a:t>
            </a:r>
            <a:r>
              <a:rPr sz="14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vasoconstrictors</a:t>
            </a:r>
            <a:r>
              <a:rPr sz="1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albumin,</a:t>
            </a:r>
            <a:r>
              <a:rPr sz="1400" b="1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including</a:t>
            </a:r>
            <a:r>
              <a:rPr sz="1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ischemic</a:t>
            </a:r>
            <a:r>
              <a:rPr sz="1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complications and</a:t>
            </a:r>
            <a:r>
              <a:rPr sz="1400" b="1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pulmonary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edema.</a:t>
            </a:r>
            <a:endParaRPr sz="1400">
              <a:latin typeface="Trebuchet MS"/>
              <a:cs typeface="Trebuchet MS"/>
            </a:endParaRPr>
          </a:p>
          <a:p>
            <a:pPr marL="15875" marR="633095" algn="just">
              <a:lnSpc>
                <a:spcPct val="151900"/>
              </a:lnSpc>
              <a:spcBef>
                <a:spcPts val="975"/>
              </a:spcBef>
            </a:pP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1400" b="1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400" b="1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cirrhosis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400" b="1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AKI</a:t>
            </a:r>
            <a:r>
              <a:rPr sz="1400" b="1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400" b="1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considered</a:t>
            </a:r>
            <a:r>
              <a:rPr sz="1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urgent</a:t>
            </a:r>
            <a:r>
              <a:rPr sz="1400" b="1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400" b="1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transplantation</a:t>
            </a:r>
            <a:r>
              <a:rPr sz="1400" b="1" spc="-20" dirty="0">
                <a:solidFill>
                  <a:srgbClr val="404040"/>
                </a:solidFill>
                <a:latin typeface="Trebuchet MS"/>
                <a:cs typeface="Trebuchet MS"/>
              </a:rPr>
              <a:t> (LT)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evaluation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given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high</a:t>
            </a:r>
            <a:r>
              <a:rPr sz="14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short-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term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mortality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even</a:t>
            </a:r>
            <a:r>
              <a:rPr sz="1400" b="1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4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responders</a:t>
            </a:r>
            <a:r>
              <a:rPr sz="1400" b="1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400" b="1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vasoconstrictors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mtClean="0"/>
              <a:t>Portosystemic</a:t>
            </a:r>
            <a:r>
              <a:rPr lang="en-US" dirty="0" smtClean="0"/>
              <a:t> hepatic </a:t>
            </a:r>
            <a:r>
              <a:rPr spc="-245" dirty="0" smtClean="0"/>
              <a:t> </a:t>
            </a:r>
            <a:r>
              <a:rPr spc="-10" dirty="0"/>
              <a:t>encephalopathy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840" y="1584642"/>
            <a:ext cx="8451850" cy="1685289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algn="just">
              <a:lnSpc>
                <a:spcPct val="150700"/>
              </a:lnSpc>
              <a:spcBef>
                <a:spcPts val="14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Portosystemic</a:t>
            </a:r>
            <a:r>
              <a:rPr sz="1800" spc="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encephalopathy</a:t>
            </a:r>
            <a:r>
              <a:rPr sz="18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(PSE)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chronic</a:t>
            </a:r>
            <a:r>
              <a:rPr sz="18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neuropsychiatric</a:t>
            </a:r>
            <a:r>
              <a:rPr sz="18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syndrome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secondary  to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cirrhosis.  Acute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encephalopathy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occur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  acute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hepatic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failure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PSE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arise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portal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hypertensive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patients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due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spontaneous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‘shunting’,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those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surgical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TIPS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shunts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6902" y="1245679"/>
            <a:ext cx="8409305" cy="5204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2395">
              <a:lnSpc>
                <a:spcPct val="152900"/>
              </a:lnSpc>
              <a:spcBef>
                <a:spcPts val="95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cirrhosis,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portal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bypasses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liver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via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collaterals,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‘toxic’</a:t>
            </a:r>
            <a:r>
              <a:rPr sz="1800" spc="-1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metabolites</a:t>
            </a:r>
            <a:r>
              <a:rPr sz="1800" spc="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pass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directly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brain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produce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encephalopathy.</a:t>
            </a:r>
            <a:endParaRPr sz="1800">
              <a:latin typeface="Times New Roman"/>
              <a:cs typeface="Times New Roman"/>
            </a:endParaRPr>
          </a:p>
          <a:p>
            <a:pPr marL="12700" marR="19050" indent="44450">
              <a:lnSpc>
                <a:spcPct val="149500"/>
              </a:lnSpc>
              <a:spcBef>
                <a:spcPts val="980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Ammonia-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induced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alteration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brain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neurotransmitter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balance,</a:t>
            </a:r>
            <a:r>
              <a:rPr sz="1800" spc="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especially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astrocyte–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neurone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interface, is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considered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leading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pathophysiological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mechanism.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Ammonia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produced by the</a:t>
            </a:r>
            <a:r>
              <a:rPr sz="1800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breakdown of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protein by intestinal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bacteria.</a:t>
            </a:r>
            <a:endParaRPr sz="1800">
              <a:latin typeface="Times New Roman"/>
              <a:cs typeface="Times New Roman"/>
            </a:endParaRPr>
          </a:p>
          <a:p>
            <a:pPr marL="12700" marR="5080" indent="57150">
              <a:lnSpc>
                <a:spcPct val="151300"/>
              </a:lnSpc>
              <a:spcBef>
                <a:spcPts val="94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Other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implicated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substances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free</a:t>
            </a:r>
            <a:r>
              <a:rPr sz="18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fatty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acids</a:t>
            </a:r>
            <a:r>
              <a:rPr sz="18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mercaptans;</a:t>
            </a:r>
            <a:r>
              <a:rPr sz="18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accumulation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false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neurotransmitters</a:t>
            </a:r>
            <a:r>
              <a:rPr sz="18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(octopamine)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activation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γ-aminobutyric</a:t>
            </a:r>
            <a:r>
              <a:rPr sz="18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acid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(GABA)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inhibitory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neurotransmitter</a:t>
            </a:r>
            <a:r>
              <a:rPr sz="18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responsible.</a:t>
            </a:r>
            <a:endParaRPr sz="1800">
              <a:latin typeface="Times New Roman"/>
              <a:cs typeface="Times New Roman"/>
            </a:endParaRPr>
          </a:p>
          <a:p>
            <a:pPr marL="12700" marR="173990" indent="57150">
              <a:lnSpc>
                <a:spcPct val="153000"/>
              </a:lnSpc>
              <a:spcBef>
                <a:spcPts val="900"/>
              </a:spcBef>
            </a:pP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Increased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blood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levels</a:t>
            </a:r>
            <a:r>
              <a:rPr sz="1800" spc="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aromatic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amino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acids</a:t>
            </a:r>
            <a:r>
              <a:rPr sz="1800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(tyrosine</a:t>
            </a:r>
            <a:r>
              <a:rPr sz="1800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phenylalanine) and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reduced branched-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chain</a:t>
            </a:r>
            <a:r>
              <a:rPr sz="18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amino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acids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(valine,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leucine</a:t>
            </a:r>
            <a:r>
              <a:rPr sz="18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isoleucine)</a:t>
            </a:r>
            <a:r>
              <a:rPr sz="1800" spc="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also</a:t>
            </a:r>
            <a:r>
              <a:rPr sz="18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occur.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-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Hypokalaemia:</a:t>
            </a:r>
            <a:r>
              <a:rPr sz="18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Enhancing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ammonia entry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8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brain</a:t>
            </a:r>
            <a:r>
              <a:rPr sz="18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Precipitating</a:t>
            </a:r>
            <a:r>
              <a:rPr spc="-275" dirty="0"/>
              <a:t> </a:t>
            </a:r>
            <a:r>
              <a:rPr spc="-10" dirty="0"/>
              <a:t>factors: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7690" y="1455610"/>
            <a:ext cx="8444865" cy="2886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1280" indent="271145">
              <a:lnSpc>
                <a:spcPct val="152900"/>
              </a:lnSpc>
              <a:spcBef>
                <a:spcPts val="95"/>
              </a:spcBef>
              <a:buAutoNum type="arabicPlain"/>
              <a:tabLst>
                <a:tab pos="28384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Excess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production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nitrogenous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compounds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Excess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diet,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bleeding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O.V.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(heavy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load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into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intestine),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stored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blood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transfusion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(NH3).</a:t>
            </a:r>
            <a:endParaRPr sz="1800">
              <a:latin typeface="Trebuchet MS"/>
              <a:cs typeface="Trebuchet MS"/>
            </a:endParaRPr>
          </a:p>
          <a:p>
            <a:pPr marL="12700" marR="5080" indent="271780">
              <a:lnSpc>
                <a:spcPct val="149500"/>
              </a:lnSpc>
              <a:spcBef>
                <a:spcPts val="980"/>
              </a:spcBef>
              <a:buAutoNum type="arabicPlain"/>
              <a:tabLst>
                <a:tab pos="28448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Excess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nitrogenous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toxins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absorption: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Excess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tapping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(lowering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intra-abdominal pressure).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04040"/>
              </a:buClr>
              <a:buFont typeface="Trebuchet MS"/>
              <a:buAutoNum type="arabicPlain"/>
            </a:pPr>
            <a:endParaRPr sz="1800">
              <a:latin typeface="Trebuchet MS"/>
              <a:cs typeface="Trebuchet MS"/>
            </a:endParaRPr>
          </a:p>
          <a:p>
            <a:pPr marL="283845" indent="-271145">
              <a:lnSpc>
                <a:spcPct val="100000"/>
              </a:lnSpc>
              <a:buAutoNum type="arabicPlain"/>
              <a:tabLst>
                <a:tab pos="28384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Deterioration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function.</a:t>
            </a:r>
            <a:endParaRPr sz="1800">
              <a:latin typeface="Trebuchet MS"/>
              <a:cs typeface="Trebuchet MS"/>
            </a:endParaRPr>
          </a:p>
          <a:p>
            <a:pPr marL="284480" indent="-217804">
              <a:lnSpc>
                <a:spcPct val="100000"/>
              </a:lnSpc>
              <a:spcBef>
                <a:spcPts val="2045"/>
              </a:spcBef>
              <a:buAutoNum type="arabicPlain"/>
              <a:tabLst>
                <a:tab pos="28448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Factors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causing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hypokalemia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due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diuretics,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diarrhea,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paracentesis.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16763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187" y="841946"/>
            <a:ext cx="8402320" cy="28587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 acute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onset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often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precipitating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factor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becomes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increasingly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drowsy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comatose.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ts val="2100"/>
              </a:lnSpc>
              <a:spcBef>
                <a:spcPts val="1190"/>
              </a:spcBef>
            </a:pP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Chronically,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disorder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personality,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mood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 intellect,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reversal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normal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sleep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rhythm.</a:t>
            </a:r>
            <a:endParaRPr sz="1800">
              <a:latin typeface="Trebuchet MS"/>
              <a:cs typeface="Trebuchet MS"/>
            </a:endParaRPr>
          </a:p>
          <a:p>
            <a:pPr marL="12700" marR="182880">
              <a:lnSpc>
                <a:spcPct val="100800"/>
              </a:lnSpc>
              <a:spcBef>
                <a:spcPts val="919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hyper-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reflexia and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increased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tone.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Coma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occurs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encephalopathy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becomes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more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marked.</a:t>
            </a:r>
            <a:endParaRPr sz="1800">
              <a:latin typeface="Trebuchet MS"/>
              <a:cs typeface="Trebuchet MS"/>
            </a:endParaRPr>
          </a:p>
          <a:p>
            <a:pPr marL="12700" marR="1215390" indent="67945">
              <a:lnSpc>
                <a:spcPct val="100800"/>
              </a:lnSpc>
              <a:spcBef>
                <a:spcPts val="98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Convulsions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very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rare,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occur,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other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causes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considered.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277" y="913828"/>
            <a:ext cx="7999095" cy="252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Signs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include: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fetor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 err="1">
                <a:solidFill>
                  <a:srgbClr val="404040"/>
                </a:solidFill>
                <a:latin typeface="Trebuchet MS"/>
                <a:cs typeface="Trebuchet MS"/>
              </a:rPr>
              <a:t>hepaticus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en-US" sz="1800" spc="-8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1800" dirty="0" smtClean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coarse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flapping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tremor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seen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when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hands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outstretched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wrists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hyperextended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(asterixis)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49400"/>
              </a:lnSpc>
              <a:spcBef>
                <a:spcPts val="105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constructional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apraxia,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with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patient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being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unable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write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draw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five-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pointed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star,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example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427" y="1654238"/>
            <a:ext cx="8206740" cy="3716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 indent="68580">
              <a:lnSpc>
                <a:spcPct val="153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Identify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remove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possible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precipitating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cause,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such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cerebral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depressant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drugs,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constipation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electrolyte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imbalance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due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over-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diuresis.</a:t>
            </a:r>
            <a:endParaRPr sz="1800">
              <a:latin typeface="Trebuchet MS"/>
              <a:cs typeface="Trebuchet MS"/>
            </a:endParaRPr>
          </a:p>
          <a:p>
            <a:pPr marL="80645">
              <a:lnSpc>
                <a:spcPct val="100000"/>
              </a:lnSpc>
              <a:spcBef>
                <a:spcPts val="204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Give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purgation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enemas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empty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bowels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nitrogenous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substances.</a:t>
            </a:r>
            <a:endParaRPr sz="1800">
              <a:latin typeface="Trebuchet MS"/>
              <a:cs typeface="Trebuchet MS"/>
            </a:endParaRPr>
          </a:p>
          <a:p>
            <a:pPr marL="12700" marR="5080" indent="68580">
              <a:lnSpc>
                <a:spcPct val="149500"/>
              </a:lnSpc>
              <a:spcBef>
                <a:spcPts val="105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Lactulose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(10–30mL</a:t>
            </a:r>
            <a:r>
              <a:rPr sz="1800" spc="-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daily)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osmotic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purgative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reduces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colonic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pH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limits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ammonia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absorption.</a:t>
            </a:r>
            <a:endParaRPr sz="1800">
              <a:latin typeface="Trebuchet MS"/>
              <a:cs typeface="Trebuchet MS"/>
            </a:endParaRPr>
          </a:p>
          <a:p>
            <a:pPr marL="12700" marR="16510">
              <a:lnSpc>
                <a:spcPct val="151200"/>
              </a:lnSpc>
              <a:spcBef>
                <a:spcPts val="940"/>
              </a:spcBef>
              <a:tabLst>
                <a:tab pos="356235" algn="l"/>
                <a:tab pos="5787390" algn="l"/>
                <a:tab pos="6329680" algn="l"/>
                <a:tab pos="6957695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Protein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restriction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(50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/day)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stage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I, II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Microsoft Sans Serif"/>
                <a:cs typeface="Microsoft Sans Serif"/>
              </a:rPr>
              <a:t>→</a:t>
            </a:r>
            <a:r>
              <a:rPr sz="1800" spc="5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cover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body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catabolism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	protein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Microsoft Sans Serif"/>
                <a:cs typeface="Microsoft Sans Serif"/>
              </a:rPr>
              <a:t>→</a:t>
            </a:r>
            <a:r>
              <a:rPr sz="1800" spc="35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00"/>
                </a:solidFill>
                <a:latin typeface="Microsoft Sans Serif"/>
                <a:cs typeface="Microsoft Sans Serif"/>
              </a:rPr>
              <a:t>↑</a:t>
            </a:r>
            <a:r>
              <a:rPr sz="1800" spc="40" dirty="0">
                <a:solidFill>
                  <a:srgbClr val="FFFF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gradually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10g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every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3rd day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no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worsening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condition (the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amount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supplied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milk products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vegetable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proteins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977" y="944816"/>
            <a:ext cx="8260715" cy="3812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95"/>
              </a:spcBef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Give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antibiotics.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Rifaximin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poorly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absorbed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semisynthetic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antibiotic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rifamycin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has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7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beneficial</a:t>
            </a:r>
            <a:r>
              <a:rPr sz="17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effect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secondary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prevention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PSE.</a:t>
            </a:r>
            <a:r>
              <a:rPr sz="17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Metronidazole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(200mg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four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daily) may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7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effective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acutely.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Neomycin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should</a:t>
            </a:r>
            <a:r>
              <a:rPr sz="17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17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avoided.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Treatments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Increase</a:t>
            </a:r>
            <a:r>
              <a:rPr sz="17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Ammonia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Clearance:</a:t>
            </a:r>
            <a:endParaRPr sz="1700">
              <a:latin typeface="Trebuchet MS"/>
              <a:cs typeface="Trebuchet MS"/>
            </a:endParaRPr>
          </a:p>
          <a:p>
            <a:pPr marL="254635" indent="-177165">
              <a:lnSpc>
                <a:spcPct val="100000"/>
              </a:lnSpc>
              <a:spcBef>
                <a:spcPts val="1639"/>
              </a:spcBef>
              <a:buChar char="•"/>
              <a:tabLst>
                <a:tab pos="254635" algn="l"/>
              </a:tabLst>
            </a:pP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L-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ornithine</a:t>
            </a:r>
            <a:r>
              <a:rPr sz="17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L-aspartate</a:t>
            </a:r>
            <a:r>
              <a:rPr sz="17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(LOLA).</a:t>
            </a:r>
            <a:endParaRPr sz="1700">
              <a:latin typeface="Trebuchet MS"/>
              <a:cs typeface="Trebuchet MS"/>
            </a:endParaRPr>
          </a:p>
          <a:p>
            <a:pPr marL="189865" indent="-177165">
              <a:lnSpc>
                <a:spcPct val="100000"/>
              </a:lnSpc>
              <a:spcBef>
                <a:spcPts val="1565"/>
              </a:spcBef>
              <a:buChar char="•"/>
              <a:tabLst>
                <a:tab pos="189865" algn="l"/>
              </a:tabLst>
            </a:pP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Zinc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Options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sz="17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intractable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7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recurrent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HE:</a:t>
            </a:r>
            <a:endParaRPr sz="1700">
              <a:latin typeface="Trebuchet MS"/>
              <a:cs typeface="Trebuchet MS"/>
            </a:endParaRPr>
          </a:p>
          <a:p>
            <a:pPr marL="254635" lvl="1" indent="-177165">
              <a:lnSpc>
                <a:spcPct val="100000"/>
              </a:lnSpc>
              <a:spcBef>
                <a:spcPts val="1639"/>
              </a:spcBef>
              <a:buChar char="•"/>
              <a:tabLst>
                <a:tab pos="25463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Liver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transplantation</a:t>
            </a:r>
            <a:endParaRPr sz="1700">
              <a:latin typeface="Trebuchet MS"/>
              <a:cs typeface="Trebuchet MS"/>
            </a:endParaRPr>
          </a:p>
          <a:p>
            <a:pPr marL="189865" indent="-177165">
              <a:lnSpc>
                <a:spcPct val="100000"/>
              </a:lnSpc>
              <a:spcBef>
                <a:spcPts val="1565"/>
              </a:spcBef>
              <a:buChar char="•"/>
              <a:tabLst>
                <a:tab pos="18986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Modification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existing</a:t>
            </a:r>
            <a:r>
              <a:rPr sz="17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portosystemic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shunts.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Hepatopulmonary</a:t>
            </a:r>
            <a:r>
              <a:rPr spc="-85" dirty="0"/>
              <a:t> </a:t>
            </a:r>
            <a:r>
              <a:rPr spc="-10" dirty="0"/>
              <a:t>syndrome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is</a:t>
            </a:r>
            <a:r>
              <a:rPr spc="-75" dirty="0"/>
              <a:t> </a:t>
            </a:r>
            <a:r>
              <a:rPr dirty="0"/>
              <a:t>hypoxaemia</a:t>
            </a:r>
            <a:r>
              <a:rPr spc="-2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patients</a:t>
            </a:r>
            <a:r>
              <a:rPr spc="-35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dirty="0"/>
              <a:t>advanced</a:t>
            </a:r>
            <a:r>
              <a:rPr spc="-5" dirty="0"/>
              <a:t> </a:t>
            </a:r>
            <a:r>
              <a:rPr dirty="0"/>
              <a:t>liver</a:t>
            </a:r>
            <a:r>
              <a:rPr spc="-5" dirty="0"/>
              <a:t> </a:t>
            </a:r>
            <a:r>
              <a:rPr dirty="0"/>
              <a:t>disease</a:t>
            </a:r>
            <a:r>
              <a:rPr spc="-50" dirty="0"/>
              <a:t> </a:t>
            </a:r>
            <a:r>
              <a:rPr dirty="0"/>
              <a:t>due</a:t>
            </a:r>
            <a:r>
              <a:rPr spc="-4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intrapulmonary</a:t>
            </a: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/>
              <a:t>vascular dilation</a:t>
            </a:r>
            <a:r>
              <a:rPr spc="-35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no</a:t>
            </a:r>
            <a:r>
              <a:rPr spc="-25" dirty="0"/>
              <a:t> </a:t>
            </a:r>
            <a:r>
              <a:rPr dirty="0"/>
              <a:t>evidence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primary</a:t>
            </a:r>
            <a:r>
              <a:rPr spc="-20" dirty="0"/>
              <a:t> </a:t>
            </a:r>
            <a:r>
              <a:rPr dirty="0"/>
              <a:t>pulmonary</a:t>
            </a:r>
            <a:r>
              <a:rPr spc="-25" dirty="0"/>
              <a:t> </a:t>
            </a:r>
            <a:r>
              <a:rPr spc="-10" dirty="0"/>
              <a:t>disease.</a:t>
            </a:r>
          </a:p>
          <a:p>
            <a:pPr marL="12700" marR="144780" indent="60960">
              <a:lnSpc>
                <a:spcPct val="147300"/>
              </a:lnSpc>
              <a:spcBef>
                <a:spcPts val="1125"/>
              </a:spcBef>
            </a:pPr>
            <a:r>
              <a:rPr dirty="0"/>
              <a:t>The</a:t>
            </a:r>
            <a:r>
              <a:rPr spc="-35" dirty="0"/>
              <a:t> </a:t>
            </a:r>
            <a:r>
              <a:rPr dirty="0"/>
              <a:t>patients</a:t>
            </a:r>
            <a:r>
              <a:rPr spc="-1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features</a:t>
            </a:r>
            <a:r>
              <a:rPr spc="-1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cirrhosis</a:t>
            </a:r>
            <a:r>
              <a:rPr spc="-10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dirty="0"/>
              <a:t>spider</a:t>
            </a:r>
            <a:r>
              <a:rPr spc="-60" dirty="0"/>
              <a:t> </a:t>
            </a:r>
            <a:r>
              <a:rPr dirty="0"/>
              <a:t>naevi</a:t>
            </a:r>
            <a:r>
              <a:rPr spc="-35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dirty="0"/>
              <a:t>clubbing,</a:t>
            </a:r>
            <a:r>
              <a:rPr spc="-100" dirty="0"/>
              <a:t> </a:t>
            </a:r>
            <a:r>
              <a:rPr dirty="0"/>
              <a:t>as</a:t>
            </a:r>
            <a:r>
              <a:rPr spc="-20" dirty="0"/>
              <a:t> </a:t>
            </a:r>
            <a:r>
              <a:rPr dirty="0"/>
              <a:t>well</a:t>
            </a:r>
            <a:r>
              <a:rPr spc="-55" dirty="0"/>
              <a:t> </a:t>
            </a:r>
            <a:r>
              <a:rPr spc="-25" dirty="0"/>
              <a:t>as </a:t>
            </a:r>
            <a:r>
              <a:rPr spc="-10" dirty="0"/>
              <a:t>cyanosis.</a:t>
            </a:r>
          </a:p>
          <a:p>
            <a:pPr marL="12700" marR="637540">
              <a:lnSpc>
                <a:spcPct val="151000"/>
              </a:lnSpc>
              <a:spcBef>
                <a:spcPts val="975"/>
              </a:spcBef>
            </a:pPr>
            <a:r>
              <a:rPr dirty="0"/>
              <a:t>Most</a:t>
            </a:r>
            <a:r>
              <a:rPr spc="-20" dirty="0"/>
              <a:t> </a:t>
            </a:r>
            <a:r>
              <a:rPr dirty="0"/>
              <a:t>are</a:t>
            </a:r>
            <a:r>
              <a:rPr spc="-50" dirty="0"/>
              <a:t> </a:t>
            </a:r>
            <a:r>
              <a:rPr dirty="0"/>
              <a:t>asymptomatic,</a:t>
            </a:r>
            <a:r>
              <a:rPr spc="-55" dirty="0"/>
              <a:t> </a:t>
            </a:r>
            <a:r>
              <a:rPr dirty="0"/>
              <a:t>but</a:t>
            </a:r>
            <a:r>
              <a:rPr spc="-25" dirty="0"/>
              <a:t> </a:t>
            </a:r>
            <a:r>
              <a:rPr dirty="0"/>
              <a:t>with</a:t>
            </a:r>
            <a:r>
              <a:rPr spc="-60" dirty="0"/>
              <a:t> </a:t>
            </a:r>
            <a:r>
              <a:rPr dirty="0"/>
              <a:t>more</a:t>
            </a:r>
            <a:r>
              <a:rPr spc="-50" dirty="0"/>
              <a:t> </a:t>
            </a:r>
            <a:r>
              <a:rPr dirty="0"/>
              <a:t>severe</a:t>
            </a:r>
            <a:r>
              <a:rPr spc="-50" dirty="0"/>
              <a:t> </a:t>
            </a:r>
            <a:r>
              <a:rPr dirty="0"/>
              <a:t>disease</a:t>
            </a:r>
            <a:r>
              <a:rPr spc="-55" dirty="0"/>
              <a:t> </a:t>
            </a:r>
            <a:r>
              <a:rPr dirty="0"/>
              <a:t>become</a:t>
            </a:r>
            <a:r>
              <a:rPr spc="15" dirty="0"/>
              <a:t> </a:t>
            </a:r>
            <a:r>
              <a:rPr dirty="0"/>
              <a:t>breathless</a:t>
            </a:r>
            <a:r>
              <a:rPr spc="-45" dirty="0"/>
              <a:t> </a:t>
            </a:r>
            <a:r>
              <a:rPr spc="-25" dirty="0"/>
              <a:t>on </a:t>
            </a:r>
            <a:r>
              <a:rPr spc="-10" dirty="0"/>
              <a:t>standing.</a:t>
            </a:r>
          </a:p>
          <a:p>
            <a:pPr marL="12700" marR="5080">
              <a:lnSpc>
                <a:spcPct val="151000"/>
              </a:lnSpc>
              <a:spcBef>
                <a:spcPts val="975"/>
              </a:spcBef>
            </a:pPr>
            <a:r>
              <a:rPr spc="-10" dirty="0"/>
              <a:t>Transthoracic</a:t>
            </a:r>
            <a:r>
              <a:rPr spc="-45" dirty="0"/>
              <a:t> </a:t>
            </a:r>
            <a:r>
              <a:rPr dirty="0"/>
              <a:t>echocardiography</a:t>
            </a:r>
            <a:r>
              <a:rPr spc="-40" dirty="0"/>
              <a:t> </a:t>
            </a:r>
            <a:r>
              <a:rPr dirty="0"/>
              <a:t>shows</a:t>
            </a:r>
            <a:r>
              <a:rPr spc="-35" dirty="0"/>
              <a:t> </a:t>
            </a:r>
            <a:r>
              <a:rPr dirty="0"/>
              <a:t>intrapulmonary</a:t>
            </a:r>
            <a:r>
              <a:rPr spc="-40" dirty="0"/>
              <a:t> </a:t>
            </a:r>
            <a:r>
              <a:rPr dirty="0"/>
              <a:t>shunting</a:t>
            </a:r>
            <a:r>
              <a:rPr spc="-5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dirty="0"/>
              <a:t>arterial</a:t>
            </a:r>
            <a:r>
              <a:rPr spc="-75" dirty="0"/>
              <a:t> </a:t>
            </a:r>
            <a:r>
              <a:rPr spc="-10" dirty="0"/>
              <a:t>blood </a:t>
            </a:r>
            <a:r>
              <a:rPr dirty="0"/>
              <a:t>gases</a:t>
            </a:r>
            <a:r>
              <a:rPr spc="-15" dirty="0"/>
              <a:t> </a:t>
            </a:r>
            <a:r>
              <a:rPr dirty="0"/>
              <a:t>confirm</a:t>
            </a:r>
            <a:r>
              <a:rPr spc="-40" dirty="0"/>
              <a:t> </a:t>
            </a:r>
            <a:r>
              <a:rPr dirty="0"/>
              <a:t>hypoxaemia.</a:t>
            </a:r>
            <a:r>
              <a:rPr spc="-45" dirty="0"/>
              <a:t> </a:t>
            </a:r>
            <a:r>
              <a:rPr dirty="0"/>
              <a:t>These</a:t>
            </a:r>
            <a:r>
              <a:rPr spc="-40" dirty="0"/>
              <a:t> </a:t>
            </a:r>
            <a:r>
              <a:rPr dirty="0"/>
              <a:t>changes</a:t>
            </a:r>
            <a:r>
              <a:rPr spc="-20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improved</a:t>
            </a:r>
            <a:r>
              <a:rPr spc="-60" dirty="0"/>
              <a:t> </a:t>
            </a:r>
            <a:r>
              <a:rPr dirty="0"/>
              <a:t>with</a:t>
            </a:r>
            <a:r>
              <a:rPr spc="-45" dirty="0"/>
              <a:t> </a:t>
            </a:r>
            <a:r>
              <a:rPr dirty="0"/>
              <a:t>liver</a:t>
            </a:r>
            <a:r>
              <a:rPr spc="-65" dirty="0"/>
              <a:t> </a:t>
            </a:r>
            <a:r>
              <a:rPr spc="-10" dirty="0"/>
              <a:t>transplantation.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552" y="1061656"/>
            <a:ext cx="8068945" cy="335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Macrophages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degrade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scar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matrix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secretion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matrix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metalloproteinases</a:t>
            </a:r>
            <a:endParaRPr sz="1800">
              <a:latin typeface="Trebuchet MS"/>
              <a:cs typeface="Trebuchet MS"/>
            </a:endParaRPr>
          </a:p>
          <a:p>
            <a:pPr marL="12700" marR="281940">
              <a:lnSpc>
                <a:spcPct val="1704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(MMPs),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inhibited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by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concurrent</a:t>
            </a:r>
            <a:r>
              <a:rPr sz="18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myofibroblast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macrophage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production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tissue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inhibitors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metalloproteinases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(TIMPs).</a:t>
            </a:r>
            <a:r>
              <a:rPr sz="18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results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progressive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matrix</a:t>
            </a:r>
            <a:r>
              <a:rPr sz="18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deposition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scar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accumulation.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70300"/>
              </a:lnSpc>
              <a:spcBef>
                <a:spcPts val="97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Increased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gut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permeability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hepatic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lipopolysaccharide–Toll-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like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receptor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4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(LPS–TLR4)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signalling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also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promotes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fibrogenesis.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Repetitive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chronic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injury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inflammation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perpetuate</a:t>
            </a:r>
            <a:r>
              <a:rPr sz="18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this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process.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590550"/>
            <a:ext cx="779145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0025"/>
            <a:ext cx="447675" cy="2847975"/>
          </a:xfrm>
          <a:custGeom>
            <a:avLst/>
            <a:gdLst/>
            <a:ahLst/>
            <a:cxnLst/>
            <a:rect l="l" t="t" r="r" b="b"/>
            <a:pathLst>
              <a:path w="447675" h="2847975">
                <a:moveTo>
                  <a:pt x="0" y="0"/>
                </a:moveTo>
                <a:lnTo>
                  <a:pt x="0" y="2847975"/>
                </a:lnTo>
                <a:lnTo>
                  <a:pt x="447675" y="2847975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427" y="624586"/>
            <a:ext cx="8327390" cy="11277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b="1" dirty="0">
                <a:latin typeface="Times New Roman"/>
                <a:cs typeface="Times New Roman"/>
              </a:rPr>
              <a:t>Hepatic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liver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cells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and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the</a:t>
            </a:r>
            <a:r>
              <a:rPr b="1" spc="4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hepatic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sinusoid </a:t>
            </a:r>
            <a:r>
              <a:rPr b="1" dirty="0">
                <a:latin typeface="Times New Roman"/>
                <a:cs typeface="Times New Roman"/>
              </a:rPr>
              <a:t>in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normal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and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injured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liver.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762125"/>
            <a:ext cx="84772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427" y="634111"/>
            <a:ext cx="201676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Pathology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552" y="1447482"/>
            <a:ext cx="8402320" cy="33013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65"/>
              </a:spcBef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characteristic</a:t>
            </a:r>
            <a:r>
              <a:rPr sz="2000" b="1" spc="-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features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cirrhosis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regenerating</a:t>
            </a:r>
            <a:r>
              <a:rPr sz="2000" b="1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nodules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separated</a:t>
            </a:r>
            <a:r>
              <a:rPr sz="2000" b="1" spc="-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fibrous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septa,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loss</a:t>
            </a:r>
            <a:r>
              <a:rPr sz="20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0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lobular</a:t>
            </a:r>
            <a:r>
              <a:rPr sz="20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architecture</a:t>
            </a:r>
            <a:r>
              <a:rPr sz="2000" b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0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nodules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Two</a:t>
            </a:r>
            <a:r>
              <a:rPr sz="2000" b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types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described:</a:t>
            </a:r>
            <a:endParaRPr sz="2000">
              <a:latin typeface="Times New Roman"/>
              <a:cs typeface="Times New Roman"/>
            </a:endParaRPr>
          </a:p>
          <a:p>
            <a:pPr marL="290195" indent="-274320">
              <a:lnSpc>
                <a:spcPts val="2140"/>
              </a:lnSpc>
              <a:spcBef>
                <a:spcPts val="525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90195" algn="l"/>
              </a:tabLst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Micronodular</a:t>
            </a:r>
            <a:r>
              <a:rPr sz="20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cirrhosis.</a:t>
            </a:r>
            <a:r>
              <a:rPr sz="2000" b="1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Regenerating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nodules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less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than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3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mm</a:t>
            </a:r>
            <a:r>
              <a:rPr sz="2000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290195">
              <a:lnSpc>
                <a:spcPts val="2140"/>
              </a:lnSpc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liver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involved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uniformly.</a:t>
            </a:r>
            <a:endParaRPr sz="2000">
              <a:latin typeface="Times New Roman"/>
              <a:cs typeface="Times New Roman"/>
            </a:endParaRPr>
          </a:p>
          <a:p>
            <a:pPr marL="290195" indent="-27432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9019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often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caused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ongoing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alcohol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damage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biliary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tract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disease</a:t>
            </a:r>
            <a:endParaRPr sz="2000">
              <a:latin typeface="Times New Roman"/>
              <a:cs typeface="Times New Roman"/>
            </a:endParaRPr>
          </a:p>
          <a:p>
            <a:pPr marL="290195" marR="387985" indent="-274955">
              <a:lnSpc>
                <a:spcPts val="1950"/>
              </a:lnSpc>
              <a:spcBef>
                <a:spcPts val="969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90195" algn="l"/>
              </a:tabLst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Macronodular</a:t>
            </a:r>
            <a:r>
              <a:rPr sz="20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cirrhosis.</a:t>
            </a:r>
            <a:r>
              <a:rPr sz="20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nodules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 variable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size</a:t>
            </a:r>
            <a:r>
              <a:rPr sz="2000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normal</a:t>
            </a:r>
            <a:r>
              <a:rPr sz="20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acini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seen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within</a:t>
            </a:r>
            <a:r>
              <a:rPr sz="2000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larger</a:t>
            </a:r>
            <a:r>
              <a:rPr sz="2000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nodules</a:t>
            </a:r>
            <a:endParaRPr sz="2000">
              <a:latin typeface="Times New Roman"/>
              <a:cs typeface="Times New Roman"/>
            </a:endParaRPr>
          </a:p>
          <a:p>
            <a:pPr marL="290195" indent="-274320">
              <a:lnSpc>
                <a:spcPct val="100000"/>
              </a:lnSpc>
              <a:spcBef>
                <a:spcPts val="54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90195" algn="l"/>
              </a:tabLst>
            </a:pP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type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often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seen</a:t>
            </a:r>
            <a:r>
              <a:rPr sz="2000" spc="-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following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chronic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viral</a:t>
            </a:r>
            <a:r>
              <a:rPr sz="20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hepatitis</a:t>
            </a:r>
            <a:endParaRPr sz="2000">
              <a:latin typeface="Times New Roman"/>
              <a:cs typeface="Times New Roman"/>
            </a:endParaRPr>
          </a:p>
          <a:p>
            <a:pPr marL="290195" indent="-274320">
              <a:lnSpc>
                <a:spcPct val="100000"/>
              </a:lnSpc>
              <a:spcBef>
                <a:spcPts val="530"/>
              </a:spcBef>
              <a:buClr>
                <a:srgbClr val="90C225"/>
              </a:buClr>
              <a:buSzPct val="77500"/>
              <a:buFont typeface="Segoe UI Symbol"/>
              <a:buChar char="⚫"/>
              <a:tabLst>
                <a:tab pos="290195" algn="l"/>
              </a:tabLst>
            </a:pP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000" b="1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mixed</a:t>
            </a:r>
            <a:r>
              <a:rPr sz="20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picture</a:t>
            </a:r>
            <a:r>
              <a:rPr sz="20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000" b="1" spc="-6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small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000" b="1" spc="-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large</a:t>
            </a:r>
            <a:r>
              <a:rPr sz="20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nodules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sometimes</a:t>
            </a:r>
            <a:r>
              <a:rPr sz="20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seen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781050"/>
            <a:ext cx="4371975" cy="5200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28765" y="677862"/>
            <a:ext cx="2738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5400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Regeneration</a:t>
            </a:r>
            <a:r>
              <a:rPr sz="1800" b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nodules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400" spc="8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endParaRPr sz="14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8725" y="1181100"/>
            <a:ext cx="6553200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161036"/>
            <a:ext cx="327723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6C911D"/>
                </a:solidFill>
                <a:latin typeface="Trebuchet MS"/>
                <a:cs typeface="Trebuchet MS"/>
              </a:rPr>
              <a:t>Clinical</a:t>
            </a:r>
            <a:r>
              <a:rPr b="1" spc="-65" dirty="0">
                <a:solidFill>
                  <a:srgbClr val="6C911D"/>
                </a:solidFill>
                <a:latin typeface="Trebuchet MS"/>
                <a:cs typeface="Trebuchet MS"/>
              </a:rPr>
              <a:t> </a:t>
            </a:r>
            <a:r>
              <a:rPr b="1" spc="-10" dirty="0">
                <a:solidFill>
                  <a:srgbClr val="6C911D"/>
                </a:solidFill>
                <a:latin typeface="Trebuchet MS"/>
                <a:cs typeface="Trebuchet MS"/>
              </a:rPr>
              <a:t>picture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600" y="981392"/>
            <a:ext cx="9303385" cy="4401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5"/>
              </a:spcBef>
            </a:pPr>
            <a:r>
              <a:rPr sz="2150" b="1" dirty="0">
                <a:solidFill>
                  <a:srgbClr val="92D050"/>
                </a:solidFill>
                <a:latin typeface="Times New Roman"/>
                <a:cs typeface="Times New Roman"/>
              </a:rPr>
              <a:t>A-</a:t>
            </a:r>
            <a:r>
              <a:rPr sz="2150" b="1" spc="16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2D050"/>
                </a:solidFill>
                <a:latin typeface="Times New Roman"/>
                <a:cs typeface="Times New Roman"/>
              </a:rPr>
              <a:t>(Compensated</a:t>
            </a:r>
            <a:r>
              <a:rPr sz="2150" b="1" spc="17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2D050"/>
                </a:solidFill>
                <a:latin typeface="Times New Roman"/>
                <a:cs typeface="Times New Roman"/>
              </a:rPr>
              <a:t>cirrhosis):</a:t>
            </a:r>
            <a:r>
              <a:rPr sz="2150" b="1" spc="17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Discovered</a:t>
            </a:r>
            <a:r>
              <a:rPr sz="2150" spc="1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accidentally</a:t>
            </a:r>
            <a:endParaRPr sz="21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450"/>
              </a:spcBef>
            </a:pPr>
            <a:r>
              <a:rPr sz="2150" b="1" dirty="0">
                <a:solidFill>
                  <a:srgbClr val="92D050"/>
                </a:solidFill>
                <a:latin typeface="Times New Roman"/>
                <a:cs typeface="Times New Roman"/>
              </a:rPr>
              <a:t>B-</a:t>
            </a:r>
            <a:r>
              <a:rPr sz="2150" b="1" spc="315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2D050"/>
                </a:solidFill>
                <a:latin typeface="Times New Roman"/>
                <a:cs typeface="Times New Roman"/>
              </a:rPr>
              <a:t>(Decompensated</a:t>
            </a:r>
            <a:r>
              <a:rPr sz="2150" b="1" spc="290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92D050"/>
                </a:solidFill>
                <a:latin typeface="Times New Roman"/>
                <a:cs typeface="Times New Roman"/>
              </a:rPr>
              <a:t>cirrhosis):</a:t>
            </a:r>
            <a:r>
              <a:rPr sz="2150" b="1" dirty="0">
                <a:latin typeface="Times New Roman"/>
                <a:cs typeface="Times New Roman"/>
              </a:rPr>
              <a:t>(</a:t>
            </a:r>
            <a:r>
              <a:rPr sz="2150" b="1" dirty="0">
                <a:solidFill>
                  <a:srgbClr val="171717"/>
                </a:solidFill>
                <a:latin typeface="Times New Roman"/>
                <a:cs typeface="Times New Roman"/>
              </a:rPr>
              <a:t>ascites,</a:t>
            </a:r>
            <a:r>
              <a:rPr sz="2150" b="1" spc="35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171717"/>
                </a:solidFill>
                <a:latin typeface="Times New Roman"/>
                <a:cs typeface="Times New Roman"/>
              </a:rPr>
              <a:t>variceal</a:t>
            </a:r>
            <a:r>
              <a:rPr sz="2150" b="1" spc="33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171717"/>
                </a:solidFill>
                <a:latin typeface="Times New Roman"/>
                <a:cs typeface="Times New Roman"/>
              </a:rPr>
              <a:t>bleeding,</a:t>
            </a:r>
            <a:r>
              <a:rPr sz="2150" b="1" spc="32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150" b="1" spc="-10" dirty="0">
                <a:solidFill>
                  <a:srgbClr val="171717"/>
                </a:solidFill>
                <a:latin typeface="Times New Roman"/>
                <a:cs typeface="Times New Roman"/>
              </a:rPr>
              <a:t>encephalopathy,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150" b="1" dirty="0">
                <a:solidFill>
                  <a:srgbClr val="171717"/>
                </a:solidFill>
                <a:latin typeface="Times New Roman"/>
                <a:cs typeface="Times New Roman"/>
              </a:rPr>
              <a:t>or</a:t>
            </a:r>
            <a:r>
              <a:rPr sz="2150" b="1" spc="1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sz="2150" b="1" spc="-10" dirty="0">
                <a:solidFill>
                  <a:srgbClr val="171717"/>
                </a:solidFill>
                <a:latin typeface="Times New Roman"/>
                <a:cs typeface="Times New Roman"/>
              </a:rPr>
              <a:t>jaundice).</a:t>
            </a:r>
            <a:endParaRPr sz="2150">
              <a:latin typeface="Times New Roman"/>
              <a:cs typeface="Times New Roman"/>
            </a:endParaRPr>
          </a:p>
          <a:p>
            <a:pPr marL="315595" indent="-302895">
              <a:lnSpc>
                <a:spcPct val="100000"/>
              </a:lnSpc>
              <a:spcBef>
                <a:spcPts val="2375"/>
              </a:spcBef>
              <a:buAutoNum type="arabicPlain"/>
              <a:tabLst>
                <a:tab pos="315595" algn="l"/>
              </a:tabLst>
            </a:pP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Manifestation</a:t>
            </a:r>
            <a:r>
              <a:rPr sz="2150" b="1" spc="14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of</a:t>
            </a:r>
            <a:r>
              <a:rPr sz="2150" b="1" spc="7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liver</a:t>
            </a:r>
            <a:r>
              <a:rPr sz="2150" b="1" spc="5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cell</a:t>
            </a:r>
            <a:r>
              <a:rPr sz="2150" b="1" spc="114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dirty="0">
                <a:solidFill>
                  <a:srgbClr val="C42E1A"/>
                </a:solidFill>
                <a:latin typeface="Times New Roman"/>
                <a:cs typeface="Times New Roman"/>
              </a:rPr>
              <a:t>failure</a:t>
            </a:r>
            <a:r>
              <a:rPr sz="2150" b="1" spc="75" dirty="0">
                <a:solidFill>
                  <a:srgbClr val="C42E1A"/>
                </a:solidFill>
                <a:latin typeface="Times New Roman"/>
                <a:cs typeface="Times New Roman"/>
              </a:rPr>
              <a:t> </a:t>
            </a:r>
            <a:r>
              <a:rPr sz="2150" b="1" spc="-10" dirty="0">
                <a:solidFill>
                  <a:srgbClr val="C42E1A"/>
                </a:solidFill>
                <a:latin typeface="Times New Roman"/>
                <a:cs typeface="Times New Roman"/>
              </a:rPr>
              <a:t>(parenchymal):</a:t>
            </a:r>
            <a:endParaRPr sz="2150">
              <a:latin typeface="Times New Roman"/>
              <a:cs typeface="Times New Roman"/>
            </a:endParaRPr>
          </a:p>
          <a:p>
            <a:pPr marL="12700" marR="6350">
              <a:lnSpc>
                <a:spcPct val="151400"/>
              </a:lnSpc>
              <a:spcBef>
                <a:spcPts val="1125"/>
              </a:spcBef>
            </a:pP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15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onset</a:t>
            </a:r>
            <a:r>
              <a:rPr sz="215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symptoms</a:t>
            </a:r>
            <a:r>
              <a:rPr sz="2150" spc="3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50" spc="3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150" spc="3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insidious</a:t>
            </a:r>
            <a:r>
              <a:rPr sz="2150" spc="2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15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development</a:t>
            </a:r>
            <a:r>
              <a:rPr sz="2150" spc="37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150" spc="2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fatigue,</a:t>
            </a:r>
            <a:r>
              <a:rPr sz="2150" spc="29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muscle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cramps,</a:t>
            </a:r>
            <a:r>
              <a:rPr sz="2150" spc="1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11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weight</a:t>
            </a:r>
            <a:r>
              <a:rPr sz="2150" spc="1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404040"/>
                </a:solidFill>
                <a:latin typeface="Times New Roman"/>
                <a:cs typeface="Times New Roman"/>
              </a:rPr>
              <a:t>loss.</a:t>
            </a:r>
            <a:endParaRPr sz="2150">
              <a:latin typeface="Times New Roman"/>
              <a:cs typeface="Times New Roman"/>
            </a:endParaRPr>
          </a:p>
          <a:p>
            <a:pPr marL="355600" marR="10795" lvl="1" indent="-343535">
              <a:lnSpc>
                <a:spcPct val="154300"/>
              </a:lnSpc>
              <a:spcBef>
                <a:spcPts val="975"/>
              </a:spcBef>
              <a:buClr>
                <a:srgbClr val="000000"/>
              </a:buClr>
              <a:buSzPct val="90697"/>
              <a:buFont typeface="Wingdings"/>
              <a:buChar char=""/>
              <a:tabLst>
                <a:tab pos="355600" algn="l"/>
                <a:tab pos="1591310" algn="l"/>
                <a:tab pos="1916430" algn="l"/>
                <a:tab pos="2861945" algn="l"/>
                <a:tab pos="3807460" algn="l"/>
                <a:tab pos="4349750" algn="l"/>
                <a:tab pos="4970145" algn="l"/>
                <a:tab pos="5372735" algn="l"/>
                <a:tab pos="6482080" algn="l"/>
                <a:tab pos="7117715" algn="l"/>
                <a:tab pos="8403590" algn="l"/>
              </a:tabLst>
            </a:pPr>
            <a:r>
              <a:rPr sz="215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Anorexia</a:t>
            </a:r>
            <a:r>
              <a:rPr sz="2150" b="1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is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usually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present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extreme,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20" dirty="0">
                <a:solidFill>
                  <a:srgbClr val="404040"/>
                </a:solidFill>
                <a:latin typeface="Times New Roman"/>
                <a:cs typeface="Times New Roman"/>
              </a:rPr>
              <a:t>with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associated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reduced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muscle</a:t>
            </a:r>
            <a:r>
              <a:rPr sz="2150" spc="1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strength</a:t>
            </a:r>
            <a:r>
              <a:rPr sz="2150" spc="1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2150" spc="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404040"/>
                </a:solidFill>
                <a:latin typeface="Times New Roman"/>
                <a:cs typeface="Times New Roman"/>
              </a:rPr>
              <a:t>exercise</a:t>
            </a:r>
            <a:r>
              <a:rPr sz="2150" spc="1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404040"/>
                </a:solidFill>
                <a:latin typeface="Times New Roman"/>
                <a:cs typeface="Times New Roman"/>
              </a:rPr>
              <a:t>capacity.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3085</Words>
  <Application>Microsoft Office PowerPoint</Application>
  <PresentationFormat>Widescreen</PresentationFormat>
  <Paragraphs>253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Lucida Sans Unicode</vt:lpstr>
      <vt:lpstr>Microsoft Sans Serif</vt:lpstr>
      <vt:lpstr>Segoe UI Symbol</vt:lpstr>
      <vt:lpstr>Times New Roman</vt:lpstr>
      <vt:lpstr>Trebuchet MS</vt:lpstr>
      <vt:lpstr>Wingdings</vt:lpstr>
      <vt:lpstr>Office Theme</vt:lpstr>
      <vt:lpstr>Liver cirrhosis</vt:lpstr>
      <vt:lpstr>Definition:</vt:lpstr>
      <vt:lpstr>Causes:</vt:lpstr>
      <vt:lpstr>Pathogenesis</vt:lpstr>
      <vt:lpstr>PowerPoint Presentation</vt:lpstr>
      <vt:lpstr>Hepatic liver cells and the hepatic sinusoid in normal and injured liver.</vt:lpstr>
      <vt:lpstr>Pathology</vt:lpstr>
      <vt:lpstr>PowerPoint Presentation</vt:lpstr>
      <vt:lpstr>Clinical picture</vt:lpstr>
      <vt:lpstr>PowerPoint Presentation</vt:lpstr>
      <vt:lpstr>PowerPoint Presentation</vt:lpstr>
      <vt:lpstr>PowerPoint Presentation</vt:lpstr>
      <vt:lpstr>Complications</vt:lpstr>
      <vt:lpstr>Signs of chronic liver disease</vt:lpstr>
      <vt:lpstr>SPIDER NEVI</vt:lpstr>
      <vt:lpstr>PALMAR ERYTHEMA</vt:lpstr>
      <vt:lpstr>DUPUYTREN’S CONTRACTURE</vt:lpstr>
      <vt:lpstr>CAPUT MEDUSA</vt:lpstr>
      <vt:lpstr>Diagnosis</vt:lpstr>
      <vt:lpstr>PowerPoint Presentation</vt:lpstr>
      <vt:lpstr>Liver Biopsy</vt:lpstr>
      <vt:lpstr>Transient elastography</vt:lpstr>
      <vt:lpstr>PowerPoint Presentation</vt:lpstr>
      <vt:lpstr>treatment</vt:lpstr>
      <vt:lpstr>Course and Prognosis</vt:lpstr>
      <vt:lpstr>PowerPoint Presentation</vt:lpstr>
      <vt:lpstr>Poor Prognostic Indicators in Cirrhosis</vt:lpstr>
      <vt:lpstr>Ascites</vt:lpstr>
      <vt:lpstr>Investigations</vt:lpstr>
      <vt:lpstr>PowerPoint Presentation</vt:lpstr>
      <vt:lpstr>Management</vt:lpstr>
      <vt:lpstr>PowerPoint Presentation</vt:lpstr>
      <vt:lpstr>Diuretics</vt:lpstr>
      <vt:lpstr>Paracentesis</vt:lpstr>
      <vt:lpstr>Spontaneous bacterial peritonitis (SBP)</vt:lpstr>
      <vt:lpstr>PowerPoint Presentation</vt:lpstr>
      <vt:lpstr>PowerPoint Presentation</vt:lpstr>
      <vt:lpstr>Hepatorenal syndrome (HRS)</vt:lpstr>
      <vt:lpstr>Clinical features</vt:lpstr>
      <vt:lpstr>PowerPoint Presentation</vt:lpstr>
      <vt:lpstr>Treatment principles</vt:lpstr>
      <vt:lpstr>Portosystemic hepatic  encephalopathy</vt:lpstr>
      <vt:lpstr>Pathogenesis</vt:lpstr>
      <vt:lpstr>Precipitating factors:</vt:lpstr>
      <vt:lpstr>PowerPoint Presentation</vt:lpstr>
      <vt:lpstr>PowerPoint Presentation</vt:lpstr>
      <vt:lpstr>Management</vt:lpstr>
      <vt:lpstr>PowerPoint Presentation</vt:lpstr>
      <vt:lpstr>Hepatopulmonary syndrome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</dc:title>
  <cp:lastModifiedBy>AAA</cp:lastModifiedBy>
  <cp:revision>1</cp:revision>
  <dcterms:created xsi:type="dcterms:W3CDTF">2025-02-15T22:28:49Z</dcterms:created>
  <dcterms:modified xsi:type="dcterms:W3CDTF">2025-02-15T22:42:57Z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2025-02-15T00:00:00Z</vt:filetime>
  </property>
  <property fmtid="{D5CDD505-2E9C-101B-9397-08002B2CF9AE}" pid="5" name="Producer">
    <vt:lpwstr>Samsung Electronics</vt:lpwstr>
  </property>
</Properties>
</file>