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4"/>
  </p:sldMasterIdLst>
  <p:notesMasterIdLst>
    <p:notesMasterId r:id="rId23"/>
  </p:notesMasterIdLst>
  <p:sldIdLst>
    <p:sldId id="256" r:id="rId5"/>
    <p:sldId id="257" r:id="rId6"/>
    <p:sldId id="304" r:id="rId7"/>
    <p:sldId id="303" r:id="rId8"/>
    <p:sldId id="286" r:id="rId9"/>
    <p:sldId id="287" r:id="rId10"/>
    <p:sldId id="288" r:id="rId11"/>
    <p:sldId id="289" r:id="rId12"/>
    <p:sldId id="305" r:id="rId13"/>
    <p:sldId id="290" r:id="rId14"/>
    <p:sldId id="291" r:id="rId15"/>
    <p:sldId id="297" r:id="rId16"/>
    <p:sldId id="298" r:id="rId17"/>
    <p:sldId id="299" r:id="rId18"/>
    <p:sldId id="300" r:id="rId19"/>
    <p:sldId id="301" r:id="rId20"/>
    <p:sldId id="302" r:id="rId21"/>
    <p:sldId id="296" r:id="rId22"/>
  </p:sldIdLst>
  <p:sldSz cx="9144000" cy="5143500" type="screen16x9"/>
  <p:notesSz cx="6858000" cy="9144000"/>
  <p:embeddedFontLst>
    <p:embeddedFont>
      <p:font typeface="Lexend Deca" pitchFamily="2" charset="0"/>
      <p:regular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84C8AE5-3B9D-472B-8AFB-D0E228A2648C}">
  <a:tblStyle styleId="{E84C8AE5-3B9D-472B-8AFB-D0E228A2648C}"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816" y="7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slide" Target="slides/slide14.xml" /><Relationship Id="rId26" Type="http://schemas.openxmlformats.org/officeDocument/2006/relationships/viewProps" Target="viewProps.xml" /><Relationship Id="rId3" Type="http://schemas.openxmlformats.org/officeDocument/2006/relationships/customXml" Target="../customXml/item3.xml" /><Relationship Id="rId21" Type="http://schemas.openxmlformats.org/officeDocument/2006/relationships/slide" Target="slides/slide17.xml"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slide" Target="slides/slide13.xml" /><Relationship Id="rId25" Type="http://schemas.openxmlformats.org/officeDocument/2006/relationships/presProps" Target="presProps.xml" /><Relationship Id="rId2" Type="http://schemas.openxmlformats.org/officeDocument/2006/relationships/customXml" Target="../customXml/item2.xml" /><Relationship Id="rId16" Type="http://schemas.openxmlformats.org/officeDocument/2006/relationships/slide" Target="slides/slide12.xml" /><Relationship Id="rId20" Type="http://schemas.openxmlformats.org/officeDocument/2006/relationships/slide" Target="slides/slide16.xml"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slide" Target="slides/slide7.xml" /><Relationship Id="rId24" Type="http://schemas.openxmlformats.org/officeDocument/2006/relationships/font" Target="fonts/font1.fntdata" /><Relationship Id="rId5" Type="http://schemas.openxmlformats.org/officeDocument/2006/relationships/slide" Target="slides/slide1.xml" /><Relationship Id="rId15" Type="http://schemas.openxmlformats.org/officeDocument/2006/relationships/slide" Target="slides/slide11.xml" /><Relationship Id="rId23" Type="http://schemas.openxmlformats.org/officeDocument/2006/relationships/notesMaster" Target="notesMasters/notesMaster1.xml" /><Relationship Id="rId28" Type="http://schemas.openxmlformats.org/officeDocument/2006/relationships/tableStyles" Target="tableStyles.xml" /><Relationship Id="rId10" Type="http://schemas.openxmlformats.org/officeDocument/2006/relationships/slide" Target="slides/slide6.xml" /><Relationship Id="rId19" Type="http://schemas.openxmlformats.org/officeDocument/2006/relationships/slide" Target="slides/slide15.xml"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slide" Target="slides/slide10.xml" /><Relationship Id="rId22" Type="http://schemas.openxmlformats.org/officeDocument/2006/relationships/slide" Target="slides/slide18.xml" /><Relationship Id="rId27" Type="http://schemas.openxmlformats.org/officeDocument/2006/relationships/theme" Target="theme/theme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291329654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082789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pic>
        <p:nvPicPr>
          <p:cNvPr id="10" name="Google Shape;10;p2"/>
          <p:cNvPicPr preferRelativeResize="0"/>
          <p:nvPr/>
        </p:nvPicPr>
        <p:blipFill rotWithShape="1">
          <a:blip r:embed="rId2">
            <a:alphaModFix/>
          </a:blip>
          <a:srcRect/>
          <a:stretch/>
        </p:blipFill>
        <p:spPr>
          <a:xfrm>
            <a:off x="0" y="-25"/>
            <a:ext cx="9143957" cy="5143500"/>
          </a:xfrm>
          <a:prstGeom prst="rect">
            <a:avLst/>
          </a:prstGeom>
          <a:noFill/>
          <a:ln>
            <a:noFill/>
          </a:ln>
        </p:spPr>
      </p:pic>
      <p:sp>
        <p:nvSpPr>
          <p:cNvPr id="11" name="Google Shape;11;p2"/>
          <p:cNvSpPr txBox="1">
            <a:spLocks noGrp="1"/>
          </p:cNvSpPr>
          <p:nvPr>
            <p:ph type="ctrTitle"/>
          </p:nvPr>
        </p:nvSpPr>
        <p:spPr>
          <a:xfrm>
            <a:off x="685800" y="1991825"/>
            <a:ext cx="4539000" cy="1159800"/>
          </a:xfrm>
          <a:prstGeom prst="rect">
            <a:avLst/>
          </a:prstGeom>
        </p:spPr>
        <p:txBody>
          <a:bodyPr spcFirstLastPara="1" wrap="square" lIns="0" tIns="0" rIns="0" bIns="0" anchor="ctr" anchorCtr="0">
            <a:noAutofit/>
          </a:bodyPr>
          <a:lstStyle>
            <a:lvl1pPr lvl="0">
              <a:spcBef>
                <a:spcPts val="0"/>
              </a:spcBef>
              <a:spcAft>
                <a:spcPts val="0"/>
              </a:spcAft>
              <a:buSzPts val="5000"/>
              <a:buNone/>
              <a:defRPr sz="5000"/>
            </a:lvl1pPr>
            <a:lvl2pPr lvl="1">
              <a:spcBef>
                <a:spcPts val="0"/>
              </a:spcBef>
              <a:spcAft>
                <a:spcPts val="0"/>
              </a:spcAft>
              <a:buSzPts val="5000"/>
              <a:buNone/>
              <a:defRPr sz="5000"/>
            </a:lvl2pPr>
            <a:lvl3pPr lvl="2">
              <a:spcBef>
                <a:spcPts val="0"/>
              </a:spcBef>
              <a:spcAft>
                <a:spcPts val="0"/>
              </a:spcAft>
              <a:buSzPts val="5000"/>
              <a:buNone/>
              <a:defRPr sz="5000"/>
            </a:lvl3pPr>
            <a:lvl4pPr lvl="3">
              <a:spcBef>
                <a:spcPts val="0"/>
              </a:spcBef>
              <a:spcAft>
                <a:spcPts val="0"/>
              </a:spcAft>
              <a:buSzPts val="5000"/>
              <a:buNone/>
              <a:defRPr sz="5000"/>
            </a:lvl4pPr>
            <a:lvl5pPr lvl="4">
              <a:spcBef>
                <a:spcPts val="0"/>
              </a:spcBef>
              <a:spcAft>
                <a:spcPts val="0"/>
              </a:spcAft>
              <a:buSzPts val="5000"/>
              <a:buNone/>
              <a:defRPr sz="5000"/>
            </a:lvl5pPr>
            <a:lvl6pPr lvl="5">
              <a:spcBef>
                <a:spcPts val="0"/>
              </a:spcBef>
              <a:spcAft>
                <a:spcPts val="0"/>
              </a:spcAft>
              <a:buSzPts val="5000"/>
              <a:buNone/>
              <a:defRPr sz="5000"/>
            </a:lvl6pPr>
            <a:lvl7pPr lvl="6">
              <a:spcBef>
                <a:spcPts val="0"/>
              </a:spcBef>
              <a:spcAft>
                <a:spcPts val="0"/>
              </a:spcAft>
              <a:buSzPts val="5000"/>
              <a:buNone/>
              <a:defRPr sz="5000"/>
            </a:lvl7pPr>
            <a:lvl8pPr lvl="7">
              <a:spcBef>
                <a:spcPts val="0"/>
              </a:spcBef>
              <a:spcAft>
                <a:spcPts val="0"/>
              </a:spcAft>
              <a:buSzPts val="5000"/>
              <a:buNone/>
              <a:defRPr sz="5000"/>
            </a:lvl8pPr>
            <a:lvl9pPr lvl="8">
              <a:spcBef>
                <a:spcPts val="0"/>
              </a:spcBef>
              <a:spcAft>
                <a:spcPts val="0"/>
              </a:spcAft>
              <a:buSzPts val="5000"/>
              <a:buNone/>
              <a:defRPr sz="50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27"/>
        <p:cNvGrpSpPr/>
        <p:nvPr/>
      </p:nvGrpSpPr>
      <p:grpSpPr>
        <a:xfrm>
          <a:off x="0" y="0"/>
          <a:ext cx="0" cy="0"/>
          <a:chOff x="0" y="0"/>
          <a:chExt cx="0" cy="0"/>
        </a:xfrm>
      </p:grpSpPr>
      <p:pic>
        <p:nvPicPr>
          <p:cNvPr id="28" name="Google Shape;28;p6"/>
          <p:cNvPicPr preferRelativeResize="0"/>
          <p:nvPr/>
        </p:nvPicPr>
        <p:blipFill>
          <a:blip r:embed="rId2">
            <a:alphaModFix/>
          </a:blip>
          <a:stretch>
            <a:fillRect/>
          </a:stretch>
        </p:blipFill>
        <p:spPr>
          <a:xfrm>
            <a:off x="0" y="0"/>
            <a:ext cx="9144000" cy="5143500"/>
          </a:xfrm>
          <a:prstGeom prst="rect">
            <a:avLst/>
          </a:prstGeom>
          <a:noFill/>
          <a:ln>
            <a:noFill/>
          </a:ln>
        </p:spPr>
      </p:pic>
      <p:sp>
        <p:nvSpPr>
          <p:cNvPr id="29" name="Google Shape;29;p6"/>
          <p:cNvSpPr txBox="1">
            <a:spLocks noGrp="1"/>
          </p:cNvSpPr>
          <p:nvPr>
            <p:ph type="title"/>
          </p:nvPr>
        </p:nvSpPr>
        <p:spPr>
          <a:xfrm>
            <a:off x="580550" y="205975"/>
            <a:ext cx="6014400" cy="857400"/>
          </a:xfrm>
          <a:prstGeom prst="rect">
            <a:avLst/>
          </a:prstGeom>
        </p:spPr>
        <p:txBody>
          <a:bodyPr spcFirstLastPara="1" wrap="square" lIns="0" tIns="0" rIns="0" bIns="0"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30" name="Google Shape;30;p6"/>
          <p:cNvSpPr txBox="1">
            <a:spLocks noGrp="1"/>
          </p:cNvSpPr>
          <p:nvPr>
            <p:ph type="body" idx="1"/>
          </p:nvPr>
        </p:nvSpPr>
        <p:spPr>
          <a:xfrm>
            <a:off x="580550" y="1352550"/>
            <a:ext cx="2841000" cy="31551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31" name="Google Shape;31;p6"/>
          <p:cNvSpPr txBox="1">
            <a:spLocks noGrp="1"/>
          </p:cNvSpPr>
          <p:nvPr>
            <p:ph type="body" idx="2"/>
          </p:nvPr>
        </p:nvSpPr>
        <p:spPr>
          <a:xfrm>
            <a:off x="3753943" y="1352550"/>
            <a:ext cx="2841000" cy="31551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32" name="Google Shape;32;p6"/>
          <p:cNvSpPr txBox="1">
            <a:spLocks noGrp="1"/>
          </p:cNvSpPr>
          <p:nvPr>
            <p:ph type="sldNum" idx="12"/>
          </p:nvPr>
        </p:nvSpPr>
        <p:spPr>
          <a:xfrm>
            <a:off x="8480584" y="4749851"/>
            <a:ext cx="548700" cy="3936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gradFill flip="none" rotWithShape="1">
          <a:gsLst>
            <a:gs pos="0">
              <a:srgbClr val="A458FF"/>
            </a:gs>
            <a:gs pos="93000">
              <a:srgbClr val="3544FF">
                <a:alpha val="51000"/>
              </a:srgbClr>
            </a:gs>
            <a:gs pos="100000">
              <a:srgbClr val="0A2F9E"/>
            </a:gs>
          </a:gsLst>
          <a:lin ang="13500000" scaled="1"/>
          <a:tileRect/>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580550" y="205975"/>
            <a:ext cx="6014400" cy="857400"/>
          </a:xfrm>
          <a:prstGeom prst="rect">
            <a:avLst/>
          </a:prstGeom>
          <a:noFill/>
          <a:ln>
            <a:noFill/>
          </a:ln>
        </p:spPr>
        <p:txBody>
          <a:bodyPr spcFirstLastPara="1" wrap="square" lIns="0" tIns="0" rIns="0" bIns="0" anchor="b" anchorCtr="0">
            <a:noAutofit/>
          </a:bodyPr>
          <a:lstStyle>
            <a:lvl1pPr lvl="0">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1pPr>
            <a:lvl2pPr lvl="1">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2pPr>
            <a:lvl3pPr lvl="2">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3pPr>
            <a:lvl4pPr lvl="3">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4pPr>
            <a:lvl5pPr lvl="4">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5pPr>
            <a:lvl6pPr lvl="5">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6pPr>
            <a:lvl7pPr lvl="6">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7pPr>
            <a:lvl8pPr lvl="7">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8pPr>
            <a:lvl9pPr lvl="8">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9pPr>
          </a:lstStyle>
          <a:p>
            <a:endParaRPr/>
          </a:p>
        </p:txBody>
      </p:sp>
      <p:sp>
        <p:nvSpPr>
          <p:cNvPr id="7" name="Google Shape;7;p1"/>
          <p:cNvSpPr txBox="1">
            <a:spLocks noGrp="1"/>
          </p:cNvSpPr>
          <p:nvPr>
            <p:ph type="body" idx="1"/>
          </p:nvPr>
        </p:nvSpPr>
        <p:spPr>
          <a:xfrm>
            <a:off x="580550" y="1352550"/>
            <a:ext cx="6014400" cy="3161700"/>
          </a:xfrm>
          <a:prstGeom prst="rect">
            <a:avLst/>
          </a:prstGeom>
          <a:noFill/>
          <a:ln>
            <a:noFill/>
          </a:ln>
        </p:spPr>
        <p:txBody>
          <a:bodyPr spcFirstLastPara="1" wrap="square" lIns="0" tIns="0" rIns="0" bIns="0" anchor="t" anchorCtr="0">
            <a:noAutofit/>
          </a:bodyPr>
          <a:lstStyle>
            <a:lvl1pPr marL="457200" lvl="0" indent="-342900">
              <a:lnSpc>
                <a:spcPct val="115000"/>
              </a:lnSpc>
              <a:spcBef>
                <a:spcPts val="600"/>
              </a:spcBef>
              <a:spcAft>
                <a:spcPts val="0"/>
              </a:spcAft>
              <a:buClr>
                <a:schemeClr val="accent5"/>
              </a:buClr>
              <a:buSzPts val="1800"/>
              <a:buFont typeface="Muli"/>
              <a:buChar char="⬡"/>
              <a:defRPr sz="2400">
                <a:solidFill>
                  <a:schemeClr val="lt1"/>
                </a:solidFill>
                <a:latin typeface="Muli"/>
                <a:ea typeface="Muli"/>
                <a:cs typeface="Muli"/>
                <a:sym typeface="Muli"/>
              </a:defRPr>
            </a:lvl1pPr>
            <a:lvl2pPr marL="914400" lvl="1" indent="-381000">
              <a:lnSpc>
                <a:spcPct val="115000"/>
              </a:lnSpc>
              <a:spcBef>
                <a:spcPts val="0"/>
              </a:spcBef>
              <a:spcAft>
                <a:spcPts val="0"/>
              </a:spcAft>
              <a:buClr>
                <a:schemeClr val="accent5"/>
              </a:buClr>
              <a:buSzPts val="2400"/>
              <a:buFont typeface="Muli"/>
              <a:buChar char="∙"/>
              <a:defRPr sz="2400">
                <a:solidFill>
                  <a:schemeClr val="lt1"/>
                </a:solidFill>
                <a:latin typeface="Muli"/>
                <a:ea typeface="Muli"/>
                <a:cs typeface="Muli"/>
                <a:sym typeface="Muli"/>
              </a:defRPr>
            </a:lvl2pPr>
            <a:lvl3pPr marL="1371600" lvl="2" indent="-381000">
              <a:lnSpc>
                <a:spcPct val="115000"/>
              </a:lnSpc>
              <a:spcBef>
                <a:spcPts val="0"/>
              </a:spcBef>
              <a:spcAft>
                <a:spcPts val="0"/>
              </a:spcAft>
              <a:buClr>
                <a:schemeClr val="accent5"/>
              </a:buClr>
              <a:buSzPts val="2400"/>
              <a:buFont typeface="Muli"/>
              <a:buChar char="∙"/>
              <a:defRPr sz="2400">
                <a:solidFill>
                  <a:schemeClr val="lt1"/>
                </a:solidFill>
                <a:latin typeface="Muli"/>
                <a:ea typeface="Muli"/>
                <a:cs typeface="Muli"/>
                <a:sym typeface="Muli"/>
              </a:defRPr>
            </a:lvl3pPr>
            <a:lvl4pPr marL="1828800" lvl="3" indent="-381000">
              <a:lnSpc>
                <a:spcPct val="115000"/>
              </a:lnSpc>
              <a:spcBef>
                <a:spcPts val="0"/>
              </a:spcBef>
              <a:spcAft>
                <a:spcPts val="0"/>
              </a:spcAft>
              <a:buClr>
                <a:schemeClr val="lt1"/>
              </a:buClr>
              <a:buSzPts val="2400"/>
              <a:buFont typeface="Muli"/>
              <a:buChar char="●"/>
              <a:defRPr sz="2400">
                <a:solidFill>
                  <a:schemeClr val="lt1"/>
                </a:solidFill>
                <a:latin typeface="Muli"/>
                <a:ea typeface="Muli"/>
                <a:cs typeface="Muli"/>
                <a:sym typeface="Muli"/>
              </a:defRPr>
            </a:lvl4pPr>
            <a:lvl5pPr marL="2286000" lvl="4" indent="-381000">
              <a:lnSpc>
                <a:spcPct val="115000"/>
              </a:lnSpc>
              <a:spcBef>
                <a:spcPts val="0"/>
              </a:spcBef>
              <a:spcAft>
                <a:spcPts val="0"/>
              </a:spcAft>
              <a:buClr>
                <a:schemeClr val="lt1"/>
              </a:buClr>
              <a:buSzPts val="2400"/>
              <a:buFont typeface="Muli"/>
              <a:buChar char="○"/>
              <a:defRPr sz="2400">
                <a:solidFill>
                  <a:schemeClr val="lt1"/>
                </a:solidFill>
                <a:latin typeface="Muli"/>
                <a:ea typeface="Muli"/>
                <a:cs typeface="Muli"/>
                <a:sym typeface="Muli"/>
              </a:defRPr>
            </a:lvl5pPr>
            <a:lvl6pPr marL="2743200" lvl="5" indent="-381000">
              <a:lnSpc>
                <a:spcPct val="115000"/>
              </a:lnSpc>
              <a:spcBef>
                <a:spcPts val="0"/>
              </a:spcBef>
              <a:spcAft>
                <a:spcPts val="0"/>
              </a:spcAft>
              <a:buClr>
                <a:schemeClr val="lt1"/>
              </a:buClr>
              <a:buSzPts val="2400"/>
              <a:buFont typeface="Muli"/>
              <a:buChar char="■"/>
              <a:defRPr sz="2400">
                <a:solidFill>
                  <a:schemeClr val="lt1"/>
                </a:solidFill>
                <a:latin typeface="Muli"/>
                <a:ea typeface="Muli"/>
                <a:cs typeface="Muli"/>
                <a:sym typeface="Muli"/>
              </a:defRPr>
            </a:lvl6pPr>
            <a:lvl7pPr marL="3200400" lvl="6" indent="-381000">
              <a:lnSpc>
                <a:spcPct val="115000"/>
              </a:lnSpc>
              <a:spcBef>
                <a:spcPts val="0"/>
              </a:spcBef>
              <a:spcAft>
                <a:spcPts val="0"/>
              </a:spcAft>
              <a:buClr>
                <a:schemeClr val="lt1"/>
              </a:buClr>
              <a:buSzPts val="2400"/>
              <a:buFont typeface="Muli"/>
              <a:buChar char="●"/>
              <a:defRPr sz="2400">
                <a:solidFill>
                  <a:schemeClr val="lt1"/>
                </a:solidFill>
                <a:latin typeface="Muli"/>
                <a:ea typeface="Muli"/>
                <a:cs typeface="Muli"/>
                <a:sym typeface="Muli"/>
              </a:defRPr>
            </a:lvl7pPr>
            <a:lvl8pPr marL="3657600" lvl="7" indent="-381000">
              <a:lnSpc>
                <a:spcPct val="115000"/>
              </a:lnSpc>
              <a:spcBef>
                <a:spcPts val="0"/>
              </a:spcBef>
              <a:spcAft>
                <a:spcPts val="0"/>
              </a:spcAft>
              <a:buClr>
                <a:schemeClr val="lt1"/>
              </a:buClr>
              <a:buSzPts val="2400"/>
              <a:buFont typeface="Muli"/>
              <a:buChar char="○"/>
              <a:defRPr sz="2400">
                <a:solidFill>
                  <a:schemeClr val="lt1"/>
                </a:solidFill>
                <a:latin typeface="Muli"/>
                <a:ea typeface="Muli"/>
                <a:cs typeface="Muli"/>
                <a:sym typeface="Muli"/>
              </a:defRPr>
            </a:lvl8pPr>
            <a:lvl9pPr marL="4114800" lvl="8" indent="-381000">
              <a:lnSpc>
                <a:spcPct val="115000"/>
              </a:lnSpc>
              <a:spcBef>
                <a:spcPts val="0"/>
              </a:spcBef>
              <a:spcAft>
                <a:spcPts val="0"/>
              </a:spcAft>
              <a:buClr>
                <a:schemeClr val="lt1"/>
              </a:buClr>
              <a:buSzPts val="2400"/>
              <a:buFont typeface="Muli"/>
              <a:buChar char="■"/>
              <a:defRPr sz="2400">
                <a:solidFill>
                  <a:schemeClr val="lt1"/>
                </a:solidFill>
                <a:latin typeface="Muli"/>
                <a:ea typeface="Muli"/>
                <a:cs typeface="Muli"/>
                <a:sym typeface="Muli"/>
              </a:defRPr>
            </a:lvl9pPr>
          </a:lstStyle>
          <a:p>
            <a:endParaRPr/>
          </a:p>
        </p:txBody>
      </p:sp>
      <p:sp>
        <p:nvSpPr>
          <p:cNvPr id="8" name="Google Shape;8;p1"/>
          <p:cNvSpPr txBox="1">
            <a:spLocks noGrp="1"/>
          </p:cNvSpPr>
          <p:nvPr>
            <p:ph type="sldNum" idx="12"/>
          </p:nvPr>
        </p:nvSpPr>
        <p:spPr>
          <a:xfrm>
            <a:off x="8480584" y="4749851"/>
            <a:ext cx="548700" cy="393600"/>
          </a:xfrm>
          <a:prstGeom prst="rect">
            <a:avLst/>
          </a:prstGeom>
          <a:noFill/>
          <a:ln>
            <a:noFill/>
          </a:ln>
        </p:spPr>
        <p:txBody>
          <a:bodyPr spcFirstLastPara="1" wrap="square" lIns="0" tIns="0" rIns="0" bIns="0" anchor="ctr" anchorCtr="0">
            <a:noAutofit/>
          </a:bodyPr>
          <a:lstStyle>
            <a:lvl1pPr lvl="0" algn="r">
              <a:buNone/>
              <a:defRPr sz="1300">
                <a:solidFill>
                  <a:schemeClr val="lt1"/>
                </a:solidFill>
                <a:latin typeface="Lexend Deca"/>
                <a:ea typeface="Lexend Deca"/>
                <a:cs typeface="Lexend Deca"/>
                <a:sym typeface="Lexend Deca"/>
              </a:defRPr>
            </a:lvl1pPr>
            <a:lvl2pPr lvl="1" algn="r">
              <a:buNone/>
              <a:defRPr sz="1300">
                <a:solidFill>
                  <a:schemeClr val="lt1"/>
                </a:solidFill>
                <a:latin typeface="Lexend Deca"/>
                <a:ea typeface="Lexend Deca"/>
                <a:cs typeface="Lexend Deca"/>
                <a:sym typeface="Lexend Deca"/>
              </a:defRPr>
            </a:lvl2pPr>
            <a:lvl3pPr lvl="2" algn="r">
              <a:buNone/>
              <a:defRPr sz="1300">
                <a:solidFill>
                  <a:schemeClr val="lt1"/>
                </a:solidFill>
                <a:latin typeface="Lexend Deca"/>
                <a:ea typeface="Lexend Deca"/>
                <a:cs typeface="Lexend Deca"/>
                <a:sym typeface="Lexend Deca"/>
              </a:defRPr>
            </a:lvl3pPr>
            <a:lvl4pPr lvl="3" algn="r">
              <a:buNone/>
              <a:defRPr sz="1300">
                <a:solidFill>
                  <a:schemeClr val="lt1"/>
                </a:solidFill>
                <a:latin typeface="Lexend Deca"/>
                <a:ea typeface="Lexend Deca"/>
                <a:cs typeface="Lexend Deca"/>
                <a:sym typeface="Lexend Deca"/>
              </a:defRPr>
            </a:lvl4pPr>
            <a:lvl5pPr lvl="4" algn="r">
              <a:buNone/>
              <a:defRPr sz="1300">
                <a:solidFill>
                  <a:schemeClr val="lt1"/>
                </a:solidFill>
                <a:latin typeface="Lexend Deca"/>
                <a:ea typeface="Lexend Deca"/>
                <a:cs typeface="Lexend Deca"/>
                <a:sym typeface="Lexend Deca"/>
              </a:defRPr>
            </a:lvl5pPr>
            <a:lvl6pPr lvl="5" algn="r">
              <a:buNone/>
              <a:defRPr sz="1300">
                <a:solidFill>
                  <a:schemeClr val="lt1"/>
                </a:solidFill>
                <a:latin typeface="Lexend Deca"/>
                <a:ea typeface="Lexend Deca"/>
                <a:cs typeface="Lexend Deca"/>
                <a:sym typeface="Lexend Deca"/>
              </a:defRPr>
            </a:lvl6pPr>
            <a:lvl7pPr lvl="6" algn="r">
              <a:buNone/>
              <a:defRPr sz="1300">
                <a:solidFill>
                  <a:schemeClr val="lt1"/>
                </a:solidFill>
                <a:latin typeface="Lexend Deca"/>
                <a:ea typeface="Lexend Deca"/>
                <a:cs typeface="Lexend Deca"/>
                <a:sym typeface="Lexend Deca"/>
              </a:defRPr>
            </a:lvl7pPr>
            <a:lvl8pPr lvl="7" algn="r">
              <a:buNone/>
              <a:defRPr sz="1300">
                <a:solidFill>
                  <a:schemeClr val="lt1"/>
                </a:solidFill>
                <a:latin typeface="Lexend Deca"/>
                <a:ea typeface="Lexend Deca"/>
                <a:cs typeface="Lexend Deca"/>
                <a:sym typeface="Lexend Deca"/>
              </a:defRPr>
            </a:lvl8pPr>
            <a:lvl9pPr lvl="8" algn="r">
              <a:buNone/>
              <a:defRPr sz="1300">
                <a:solidFill>
                  <a:schemeClr val="lt1"/>
                </a:solidFill>
                <a:latin typeface="Lexend Deca"/>
                <a:ea typeface="Lexend Deca"/>
                <a:cs typeface="Lexend Deca"/>
                <a:sym typeface="Lexend Deca"/>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2" r:id="rId2"/>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 /><Relationship Id="rId7" Type="http://schemas.openxmlformats.org/officeDocument/2006/relationships/image" Target="../media/image7.jpeg" /><Relationship Id="rId2" Type="http://schemas.openxmlformats.org/officeDocument/2006/relationships/notesSlide" Target="../notesSlides/notesSlide1.xml" /><Relationship Id="rId1" Type="http://schemas.openxmlformats.org/officeDocument/2006/relationships/slideLayout" Target="../slideLayouts/slideLayout1.xml" /><Relationship Id="rId6" Type="http://schemas.openxmlformats.org/officeDocument/2006/relationships/image" Target="../media/image6.png" /><Relationship Id="rId5" Type="http://schemas.openxmlformats.org/officeDocument/2006/relationships/image" Target="../media/image5.png" /><Relationship Id="rId4" Type="http://schemas.openxmlformats.org/officeDocument/2006/relationships/image" Target="../media/image4.png"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image" Target="../media/image12.emf"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3" Type="http://schemas.openxmlformats.org/officeDocument/2006/relationships/image" Target="../media/image8.jpeg" /><Relationship Id="rId2" Type="http://schemas.openxmlformats.org/officeDocument/2006/relationships/notesSlide" Target="../notesSlides/notesSlide2.xml" /><Relationship Id="rId1" Type="http://schemas.openxmlformats.org/officeDocument/2006/relationships/slideLayout" Target="../slideLayouts/slideLayout2.xml" /><Relationship Id="rId4" Type="http://schemas.microsoft.com/office/2007/relationships/hdphoto" Target="../media/hdphoto1.wdp"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3" Type="http://schemas.microsoft.com/office/2007/relationships/hdphoto" Target="../media/hdphoto2.wdp" /><Relationship Id="rId2" Type="http://schemas.openxmlformats.org/officeDocument/2006/relationships/image" Target="../media/image9.jpe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microsoft.com/office/2007/relationships/hdphoto" Target="../media/hdphoto3.wdp" /><Relationship Id="rId2" Type="http://schemas.openxmlformats.org/officeDocument/2006/relationships/image" Target="../media/image10.pn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11.emf"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3"/>
          <p:cNvSpPr txBox="1">
            <a:spLocks noGrp="1"/>
          </p:cNvSpPr>
          <p:nvPr>
            <p:ph type="ctrTitle"/>
          </p:nvPr>
        </p:nvSpPr>
        <p:spPr>
          <a:xfrm>
            <a:off x="0" y="2291481"/>
            <a:ext cx="7287818" cy="1159800"/>
          </a:xfrm>
          <a:prstGeom prst="rect">
            <a:avLst/>
          </a:prstGeom>
        </p:spPr>
        <p:txBody>
          <a:bodyPr spcFirstLastPara="1" wrap="square" lIns="0" tIns="0" rIns="0" bIns="0" anchor="ctr" anchorCtr="0">
            <a:noAutofit/>
          </a:bodyPr>
          <a:lstStyle/>
          <a:p>
            <a:pPr lvl="0" algn="ctr"/>
            <a:r>
              <a:rPr lang="en-US" sz="3200" dirty="0">
                <a:solidFill>
                  <a:schemeClr val="tx1">
                    <a:lumMod val="90000"/>
                    <a:lumOff val="10000"/>
                  </a:schemeClr>
                </a:solidFill>
              </a:rPr>
              <a:t>Practical Physiology Respiratory Module</a:t>
            </a:r>
            <a:br>
              <a:rPr lang="en-US" sz="2800" dirty="0">
                <a:solidFill>
                  <a:schemeClr val="tx1">
                    <a:lumMod val="90000"/>
                    <a:lumOff val="10000"/>
                  </a:schemeClr>
                </a:solidFill>
              </a:rPr>
            </a:br>
            <a:br>
              <a:rPr lang="en-US" sz="2800" dirty="0">
                <a:solidFill>
                  <a:schemeClr val="tx1">
                    <a:lumMod val="90000"/>
                    <a:lumOff val="10000"/>
                  </a:schemeClr>
                </a:solidFill>
              </a:rPr>
            </a:br>
            <a:r>
              <a:rPr lang="en-US" sz="2800" dirty="0">
                <a:solidFill>
                  <a:schemeClr val="tx1">
                    <a:lumMod val="90000"/>
                    <a:lumOff val="10000"/>
                  </a:schemeClr>
                </a:solidFill>
              </a:rPr>
              <a:t>By</a:t>
            </a:r>
            <a:br>
              <a:rPr lang="en-US" sz="2800" dirty="0">
                <a:solidFill>
                  <a:schemeClr val="tx1">
                    <a:lumMod val="90000"/>
                    <a:lumOff val="10000"/>
                  </a:schemeClr>
                </a:solidFill>
              </a:rPr>
            </a:br>
            <a:r>
              <a:rPr lang="en-US" sz="2800" dirty="0">
                <a:solidFill>
                  <a:schemeClr val="tx1">
                    <a:lumMod val="90000"/>
                    <a:lumOff val="10000"/>
                  </a:schemeClr>
                </a:solidFill>
              </a:rPr>
              <a:t>Prof. Sherif W. Mansour</a:t>
            </a:r>
            <a:br>
              <a:rPr lang="en-US" sz="2800" dirty="0">
                <a:solidFill>
                  <a:schemeClr val="tx1">
                    <a:lumMod val="90000"/>
                    <a:lumOff val="10000"/>
                  </a:schemeClr>
                </a:solidFill>
              </a:rPr>
            </a:br>
            <a:br>
              <a:rPr lang="en-US" sz="2800" dirty="0">
                <a:solidFill>
                  <a:schemeClr val="tx1">
                    <a:lumMod val="90000"/>
                    <a:lumOff val="10000"/>
                  </a:schemeClr>
                </a:solidFill>
              </a:rPr>
            </a:br>
            <a:r>
              <a:rPr lang="en-US" sz="1800" dirty="0">
                <a:solidFill>
                  <a:schemeClr val="tx1">
                    <a:lumMod val="90000"/>
                    <a:lumOff val="10000"/>
                  </a:schemeClr>
                </a:solidFill>
              </a:rPr>
              <a:t>Physiology dpt., Mutah school of Medicine</a:t>
            </a:r>
            <a:r>
              <a:rPr lang="en" sz="1800" dirty="0">
                <a:solidFill>
                  <a:schemeClr val="tx1">
                    <a:lumMod val="90000"/>
                    <a:lumOff val="10000"/>
                  </a:schemeClr>
                </a:solidFill>
              </a:rPr>
              <a:t> .</a:t>
            </a:r>
            <a:endParaRPr sz="1800" dirty="0">
              <a:solidFill>
                <a:schemeClr val="tx1">
                  <a:lumMod val="90000"/>
                  <a:lumOff val="10000"/>
                </a:schemeClr>
              </a:solidFill>
            </a:endParaRPr>
          </a:p>
        </p:txBody>
      </p:sp>
      <p:pic>
        <p:nvPicPr>
          <p:cNvPr id="61" name="Google Shape;61;p13"/>
          <p:cNvPicPr preferRelativeResize="0"/>
          <p:nvPr/>
        </p:nvPicPr>
        <p:blipFill>
          <a:blip r:embed="rId3">
            <a:alphaModFix/>
          </a:blip>
          <a:stretch>
            <a:fillRect/>
          </a:stretch>
        </p:blipFill>
        <p:spPr>
          <a:xfrm>
            <a:off x="6906896" y="1275606"/>
            <a:ext cx="1782850" cy="2031750"/>
          </a:xfrm>
          <a:prstGeom prst="rect">
            <a:avLst/>
          </a:prstGeom>
          <a:noFill/>
          <a:ln>
            <a:noFill/>
          </a:ln>
        </p:spPr>
      </p:pic>
      <p:pic>
        <p:nvPicPr>
          <p:cNvPr id="62" name="Google Shape;62;p13"/>
          <p:cNvPicPr preferRelativeResize="0"/>
          <p:nvPr/>
        </p:nvPicPr>
        <p:blipFill>
          <a:blip r:embed="rId4">
            <a:alphaModFix/>
          </a:blip>
          <a:stretch>
            <a:fillRect/>
          </a:stretch>
        </p:blipFill>
        <p:spPr>
          <a:xfrm>
            <a:off x="5320814" y="378324"/>
            <a:ext cx="662500" cy="726550"/>
          </a:xfrm>
          <a:prstGeom prst="rect">
            <a:avLst/>
          </a:prstGeom>
          <a:noFill/>
          <a:ln>
            <a:noFill/>
          </a:ln>
        </p:spPr>
      </p:pic>
      <p:pic>
        <p:nvPicPr>
          <p:cNvPr id="63" name="Google Shape;63;p13"/>
          <p:cNvPicPr preferRelativeResize="0"/>
          <p:nvPr/>
        </p:nvPicPr>
        <p:blipFill>
          <a:blip r:embed="rId5">
            <a:alphaModFix/>
          </a:blip>
          <a:stretch>
            <a:fillRect/>
          </a:stretch>
        </p:blipFill>
        <p:spPr>
          <a:xfrm>
            <a:off x="7593770" y="884611"/>
            <a:ext cx="482075" cy="525200"/>
          </a:xfrm>
          <a:prstGeom prst="rect">
            <a:avLst/>
          </a:prstGeom>
          <a:noFill/>
          <a:ln>
            <a:noFill/>
          </a:ln>
        </p:spPr>
      </p:pic>
      <p:pic>
        <p:nvPicPr>
          <p:cNvPr id="65" name="Google Shape;65;p13"/>
          <p:cNvPicPr preferRelativeResize="0"/>
          <p:nvPr/>
        </p:nvPicPr>
        <p:blipFill>
          <a:blip r:embed="rId6">
            <a:alphaModFix/>
          </a:blip>
          <a:stretch>
            <a:fillRect/>
          </a:stretch>
        </p:blipFill>
        <p:spPr>
          <a:xfrm>
            <a:off x="8404399" y="3624439"/>
            <a:ext cx="321850" cy="448425"/>
          </a:xfrm>
          <a:prstGeom prst="rect">
            <a:avLst/>
          </a:prstGeom>
          <a:noFill/>
          <a:ln>
            <a:noFill/>
          </a:ln>
        </p:spPr>
      </p:pic>
      <p:pic>
        <p:nvPicPr>
          <p:cNvPr id="66" name="Google Shape;66;p13"/>
          <p:cNvPicPr preferRelativeResize="0"/>
          <p:nvPr/>
        </p:nvPicPr>
        <p:blipFill>
          <a:blip r:embed="rId6">
            <a:alphaModFix/>
          </a:blip>
          <a:stretch>
            <a:fillRect/>
          </a:stretch>
        </p:blipFill>
        <p:spPr>
          <a:xfrm>
            <a:off x="8664593" y="3757882"/>
            <a:ext cx="321850" cy="448425"/>
          </a:xfrm>
          <a:prstGeom prst="rect">
            <a:avLst/>
          </a:prstGeom>
          <a:noFill/>
          <a:ln>
            <a:noFill/>
          </a:ln>
        </p:spPr>
      </p:pic>
      <p:pic>
        <p:nvPicPr>
          <p:cNvPr id="1026" name="Picture 2" descr="C:\Users\Dr Sherif\Desktop\مؤتة.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51920" y="152354"/>
            <a:ext cx="1085906" cy="108108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9512" y="483518"/>
            <a:ext cx="8640960" cy="3155100"/>
          </a:xfrm>
        </p:spPr>
        <p:txBody>
          <a:bodyPr/>
          <a:lstStyle/>
          <a:p>
            <a:pPr marL="0" indent="0" algn="justLow">
              <a:buNone/>
            </a:pPr>
            <a:r>
              <a:rPr lang="en-US" sz="1800" b="1" dirty="0">
                <a:solidFill>
                  <a:schemeClr val="tx1">
                    <a:lumMod val="75000"/>
                    <a:lumOff val="25000"/>
                  </a:schemeClr>
                </a:solidFill>
                <a:latin typeface="Times New Roman"/>
                <a:ea typeface="Times New Roman"/>
              </a:rPr>
              <a:t>N.B.: Volumes and capacities are:</a:t>
            </a:r>
          </a:p>
          <a:p>
            <a:pPr marL="0" indent="0" algn="justLow">
              <a:buNone/>
            </a:pPr>
            <a:r>
              <a:rPr lang="en-US" sz="1800" b="1" i="1" dirty="0">
                <a:solidFill>
                  <a:schemeClr val="tx1">
                    <a:lumMod val="75000"/>
                    <a:lumOff val="25000"/>
                  </a:schemeClr>
                </a:solidFill>
                <a:latin typeface="Times New Roman"/>
                <a:ea typeface="Times New Roman"/>
              </a:rPr>
              <a:t> -15% less in females.</a:t>
            </a:r>
          </a:p>
          <a:p>
            <a:pPr marL="0" indent="0" algn="justLow">
              <a:buNone/>
            </a:pPr>
            <a:r>
              <a:rPr lang="en-US" sz="1800" b="1" i="1" dirty="0">
                <a:solidFill>
                  <a:schemeClr val="tx1">
                    <a:lumMod val="75000"/>
                    <a:lumOff val="25000"/>
                  </a:schemeClr>
                </a:solidFill>
                <a:latin typeface="Times New Roman"/>
                <a:ea typeface="Times New Roman"/>
              </a:rPr>
              <a:t>- Greater in athletes. </a:t>
            </a:r>
          </a:p>
          <a:p>
            <a:pPr marL="0" indent="0" algn="justLow">
              <a:buNone/>
            </a:pPr>
            <a:r>
              <a:rPr lang="en-US" sz="1800" b="1" i="1" dirty="0">
                <a:solidFill>
                  <a:schemeClr val="tx1">
                    <a:lumMod val="75000"/>
                    <a:lumOff val="25000"/>
                  </a:schemeClr>
                </a:solidFill>
                <a:latin typeface="Times New Roman"/>
                <a:ea typeface="Times New Roman"/>
              </a:rPr>
              <a:t>- Less in recumbent position.</a:t>
            </a:r>
          </a:p>
          <a:p>
            <a:pPr marL="0" indent="0" algn="justLow">
              <a:buNone/>
            </a:pPr>
            <a:r>
              <a:rPr lang="en-US" sz="1800" b="1" i="1" dirty="0">
                <a:solidFill>
                  <a:schemeClr val="tx1">
                    <a:lumMod val="75000"/>
                    <a:lumOff val="25000"/>
                  </a:schemeClr>
                </a:solidFill>
                <a:latin typeface="Times New Roman"/>
                <a:ea typeface="Times New Roman"/>
              </a:rPr>
              <a:t>-</a:t>
            </a:r>
            <a:r>
              <a:rPr lang="en-US" sz="1800" dirty="0">
                <a:solidFill>
                  <a:schemeClr val="tx1">
                    <a:lumMod val="75000"/>
                    <a:lumOff val="25000"/>
                  </a:schemeClr>
                </a:solidFill>
                <a:latin typeface="Times New Roman"/>
                <a:ea typeface="Times New Roman"/>
              </a:rPr>
              <a:t>Can be measured by spirometer </a:t>
            </a:r>
            <a:r>
              <a:rPr lang="en-US" sz="1800" b="1" i="1" dirty="0">
                <a:solidFill>
                  <a:schemeClr val="tx1">
                    <a:lumMod val="75000"/>
                    <a:lumOff val="25000"/>
                  </a:schemeClr>
                </a:solidFill>
                <a:latin typeface="Times New Roman"/>
                <a:ea typeface="Times New Roman"/>
              </a:rPr>
              <a:t>except residual volume, Functional residual capacity and total lung capacity. </a:t>
            </a:r>
          </a:p>
          <a:p>
            <a:pPr marL="0" indent="0" algn="justLow">
              <a:buNone/>
            </a:pPr>
            <a:r>
              <a:rPr lang="en-US" sz="1800" b="1" dirty="0">
                <a:solidFill>
                  <a:schemeClr val="tx1">
                    <a:lumMod val="75000"/>
                    <a:lumOff val="25000"/>
                  </a:schemeClr>
                </a:solidFill>
                <a:latin typeface="Times New Roman"/>
                <a:ea typeface="Times New Roman"/>
              </a:rPr>
              <a:t>Also, </a:t>
            </a:r>
            <a:r>
              <a:rPr lang="en-US" sz="1800" b="1" dirty="0" err="1">
                <a:solidFill>
                  <a:schemeClr val="tx1">
                    <a:lumMod val="75000"/>
                    <a:lumOff val="25000"/>
                  </a:schemeClr>
                </a:solidFill>
                <a:latin typeface="Times New Roman"/>
                <a:ea typeface="Times New Roman"/>
              </a:rPr>
              <a:t>Vittalograph</a:t>
            </a:r>
            <a:r>
              <a:rPr lang="en-US" sz="1800" b="1" dirty="0">
                <a:solidFill>
                  <a:schemeClr val="tx1">
                    <a:lumMod val="75000"/>
                    <a:lumOff val="25000"/>
                  </a:schemeClr>
                </a:solidFill>
                <a:latin typeface="Times New Roman"/>
                <a:ea typeface="Times New Roman"/>
              </a:rPr>
              <a:t> may be used for accurate determination of these tests . </a:t>
            </a:r>
          </a:p>
          <a:p>
            <a:endParaRPr lang="en-US" sz="1400" dirty="0">
              <a:solidFill>
                <a:schemeClr val="tx1">
                  <a:lumMod val="75000"/>
                  <a:lumOff val="25000"/>
                </a:schemeClr>
              </a:solidFill>
              <a:effectLst/>
              <a:latin typeface="Times New Roman"/>
              <a:ea typeface="Times New Roman"/>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solidFill>
                  <a:schemeClr val="tx1">
                    <a:lumMod val="75000"/>
                    <a:lumOff val="25000"/>
                  </a:schemeClr>
                </a:solidFill>
              </a:rPr>
              <a:t>10</a:t>
            </a:fld>
            <a:endParaRPr lang="en">
              <a:solidFill>
                <a:schemeClr val="tx1">
                  <a:lumMod val="75000"/>
                  <a:lumOff val="25000"/>
                </a:schemeClr>
              </a:solidFill>
            </a:endParaRPr>
          </a:p>
        </p:txBody>
      </p:sp>
    </p:spTree>
    <p:extLst>
      <p:ext uri="{BB962C8B-B14F-4D97-AF65-F5344CB8AC3E}">
        <p14:creationId xmlns:p14="http://schemas.microsoft.com/office/powerpoint/2010/main" val="2722250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1520" y="267494"/>
            <a:ext cx="8712968" cy="3155100"/>
          </a:xfrm>
        </p:spPr>
        <p:txBody>
          <a:bodyPr/>
          <a:lstStyle/>
          <a:p>
            <a:pPr marL="0" indent="0" algn="ctr">
              <a:lnSpc>
                <a:spcPct val="150000"/>
              </a:lnSpc>
              <a:buNone/>
            </a:pPr>
            <a:r>
              <a:rPr lang="en-US" sz="1600" b="1" u="sng" dirty="0">
                <a:solidFill>
                  <a:schemeClr val="tx1">
                    <a:lumMod val="75000"/>
                    <a:lumOff val="25000"/>
                  </a:schemeClr>
                </a:solidFill>
                <a:latin typeface="Times New Roman"/>
                <a:ea typeface="Times New Roman"/>
                <a:cs typeface="Simplified Arabic"/>
              </a:rPr>
              <a:t>Pulmonary Function Tests</a:t>
            </a:r>
            <a:endParaRPr lang="en-US" sz="1400" b="1" dirty="0">
              <a:solidFill>
                <a:schemeClr val="tx1">
                  <a:lumMod val="75000"/>
                  <a:lumOff val="25000"/>
                </a:schemeClr>
              </a:solidFill>
              <a:latin typeface="Times New Roman"/>
              <a:ea typeface="Times New Roman"/>
              <a:cs typeface="Simplified Arabic"/>
            </a:endParaRPr>
          </a:p>
          <a:p>
            <a:pPr marL="0" indent="0" algn="justLow">
              <a:lnSpc>
                <a:spcPct val="150000"/>
              </a:lnSpc>
              <a:buNone/>
            </a:pPr>
            <a:r>
              <a:rPr lang="en-US" sz="1600" b="1" u="sng" dirty="0">
                <a:solidFill>
                  <a:schemeClr val="tx1">
                    <a:lumMod val="75000"/>
                    <a:lumOff val="25000"/>
                  </a:schemeClr>
                </a:solidFill>
                <a:latin typeface="Times New Roman"/>
                <a:ea typeface="Times New Roman"/>
                <a:cs typeface="Simplified Arabic"/>
              </a:rPr>
              <a:t>[A] Static lung volumes</a:t>
            </a:r>
            <a:r>
              <a:rPr lang="en-US" sz="1600" b="1" dirty="0">
                <a:solidFill>
                  <a:schemeClr val="tx1">
                    <a:lumMod val="75000"/>
                    <a:lumOff val="25000"/>
                  </a:schemeClr>
                </a:solidFill>
                <a:latin typeface="Times New Roman"/>
                <a:ea typeface="Times New Roman"/>
                <a:cs typeface="Simplified Arabic"/>
              </a:rPr>
              <a:t>:</a:t>
            </a:r>
            <a:endParaRPr lang="en-US" sz="1400" b="1" dirty="0">
              <a:solidFill>
                <a:schemeClr val="tx1">
                  <a:lumMod val="75000"/>
                  <a:lumOff val="25000"/>
                </a:schemeClr>
              </a:solidFill>
              <a:latin typeface="Times New Roman"/>
              <a:ea typeface="Times New Roman"/>
              <a:cs typeface="Simplified Arabic"/>
            </a:endParaRPr>
          </a:p>
          <a:p>
            <a:pPr marL="0" indent="0" algn="justLow">
              <a:lnSpc>
                <a:spcPct val="150000"/>
              </a:lnSpc>
              <a:buNone/>
            </a:pPr>
            <a:r>
              <a:rPr lang="en-US" sz="1600" b="1" dirty="0">
                <a:solidFill>
                  <a:schemeClr val="tx1">
                    <a:lumMod val="75000"/>
                    <a:lumOff val="25000"/>
                  </a:schemeClr>
                </a:solidFill>
                <a:latin typeface="Times New Roman"/>
                <a:ea typeface="Times New Roman"/>
                <a:cs typeface="Simplified Arabic"/>
              </a:rPr>
              <a:t> (1</a:t>
            </a:r>
            <a:r>
              <a:rPr lang="en-US" sz="1600" b="1" i="1" u="sng" dirty="0">
                <a:solidFill>
                  <a:schemeClr val="tx1">
                    <a:lumMod val="75000"/>
                    <a:lumOff val="25000"/>
                  </a:schemeClr>
                </a:solidFill>
                <a:latin typeface="Times New Roman"/>
                <a:ea typeface="Times New Roman"/>
                <a:cs typeface="Simplified Arabic"/>
              </a:rPr>
              <a:t>) Vital capacity (VC)</a:t>
            </a:r>
            <a:endParaRPr lang="en-US" sz="1400" b="1" dirty="0">
              <a:solidFill>
                <a:schemeClr val="tx1">
                  <a:lumMod val="75000"/>
                  <a:lumOff val="25000"/>
                </a:schemeClr>
              </a:solidFill>
              <a:latin typeface="Times New Roman"/>
              <a:ea typeface="Times New Roman"/>
              <a:cs typeface="Simplified Arabic"/>
            </a:endParaRPr>
          </a:p>
          <a:p>
            <a:pPr marL="0" lvl="0" indent="0" algn="justLow">
              <a:buNone/>
              <a:tabLst>
                <a:tab pos="457200" algn="l"/>
              </a:tabLst>
            </a:pPr>
            <a:r>
              <a:rPr lang="en-US" sz="1600" b="1" u="sng" dirty="0">
                <a:solidFill>
                  <a:schemeClr val="tx1">
                    <a:lumMod val="75000"/>
                    <a:lumOff val="25000"/>
                  </a:schemeClr>
                </a:solidFill>
                <a:latin typeface="Times New Roman"/>
                <a:ea typeface="Times New Roman"/>
              </a:rPr>
              <a:t>Definition</a:t>
            </a:r>
            <a:r>
              <a:rPr lang="en-US" sz="1600" b="1" dirty="0">
                <a:solidFill>
                  <a:schemeClr val="tx1">
                    <a:lumMod val="75000"/>
                    <a:lumOff val="25000"/>
                  </a:schemeClr>
                </a:solidFill>
                <a:latin typeface="Times New Roman"/>
                <a:ea typeface="Times New Roman"/>
              </a:rPr>
              <a:t>:</a:t>
            </a:r>
            <a:r>
              <a:rPr lang="en-US" sz="1600" dirty="0">
                <a:solidFill>
                  <a:schemeClr val="tx1">
                    <a:lumMod val="75000"/>
                    <a:lumOff val="25000"/>
                  </a:schemeClr>
                </a:solidFill>
                <a:latin typeface="Times New Roman"/>
                <a:ea typeface="Times New Roman"/>
              </a:rPr>
              <a:t> It is the amount of air expired maximally after maximal inspiration.</a:t>
            </a:r>
            <a:endParaRPr lang="en-US" sz="1200" dirty="0">
              <a:solidFill>
                <a:schemeClr val="tx1">
                  <a:lumMod val="75000"/>
                  <a:lumOff val="25000"/>
                </a:schemeClr>
              </a:solidFill>
              <a:latin typeface="Times New Roman"/>
              <a:ea typeface="Times New Roman"/>
            </a:endParaRPr>
          </a:p>
          <a:p>
            <a:pPr marL="0" lvl="0" indent="0" algn="justLow">
              <a:buNone/>
              <a:tabLst>
                <a:tab pos="457200" algn="l"/>
              </a:tabLst>
            </a:pPr>
            <a:r>
              <a:rPr lang="en-US" sz="1600" b="1" u="sng" dirty="0">
                <a:solidFill>
                  <a:schemeClr val="tx1">
                    <a:lumMod val="75000"/>
                    <a:lumOff val="25000"/>
                  </a:schemeClr>
                </a:solidFill>
                <a:latin typeface="Times New Roman"/>
                <a:ea typeface="Times New Roman"/>
              </a:rPr>
              <a:t>Measurement</a:t>
            </a:r>
            <a:r>
              <a:rPr lang="en-US" sz="1600" b="1" dirty="0">
                <a:solidFill>
                  <a:schemeClr val="tx1">
                    <a:lumMod val="75000"/>
                    <a:lumOff val="25000"/>
                  </a:schemeClr>
                </a:solidFill>
                <a:latin typeface="Times New Roman"/>
                <a:ea typeface="Times New Roman"/>
              </a:rPr>
              <a:t>: </a:t>
            </a:r>
            <a:r>
              <a:rPr lang="en-US" sz="1600" dirty="0">
                <a:solidFill>
                  <a:schemeClr val="tx1">
                    <a:lumMod val="75000"/>
                    <a:lumOff val="25000"/>
                  </a:schemeClr>
                </a:solidFill>
                <a:latin typeface="Times New Roman"/>
                <a:ea typeface="Times New Roman"/>
              </a:rPr>
              <a:t>by spirometer.</a:t>
            </a:r>
            <a:endParaRPr lang="en-US" sz="1200" dirty="0">
              <a:solidFill>
                <a:schemeClr val="tx1">
                  <a:lumMod val="75000"/>
                  <a:lumOff val="25000"/>
                </a:schemeClr>
              </a:solidFill>
              <a:latin typeface="Times New Roman"/>
              <a:ea typeface="Times New Roman"/>
            </a:endParaRPr>
          </a:p>
          <a:p>
            <a:pPr marL="0" lvl="0" indent="0" algn="justLow">
              <a:buNone/>
              <a:tabLst>
                <a:tab pos="457200" algn="l"/>
              </a:tabLst>
            </a:pPr>
            <a:r>
              <a:rPr lang="en-US" sz="1600" b="1" u="sng" dirty="0">
                <a:solidFill>
                  <a:schemeClr val="tx1">
                    <a:lumMod val="75000"/>
                    <a:lumOff val="25000"/>
                  </a:schemeClr>
                </a:solidFill>
                <a:latin typeface="Times New Roman"/>
                <a:ea typeface="Times New Roman"/>
              </a:rPr>
              <a:t>Value:</a:t>
            </a:r>
            <a:r>
              <a:rPr lang="en-US" sz="1600" dirty="0">
                <a:solidFill>
                  <a:schemeClr val="tx1">
                    <a:lumMod val="75000"/>
                    <a:lumOff val="25000"/>
                  </a:schemeClr>
                </a:solidFill>
                <a:latin typeface="Times New Roman"/>
                <a:ea typeface="Times New Roman"/>
              </a:rPr>
              <a:t>            VC = IRV + TV + ERV = 4600 ml     or   2.5 L / square meter body surface area.</a:t>
            </a:r>
            <a:endParaRPr lang="en-US" sz="1200" dirty="0">
              <a:solidFill>
                <a:schemeClr val="tx1">
                  <a:lumMod val="75000"/>
                  <a:lumOff val="25000"/>
                </a:schemeClr>
              </a:solidFill>
              <a:latin typeface="Times New Roman"/>
              <a:ea typeface="Times New Roman"/>
            </a:endParaRPr>
          </a:p>
          <a:p>
            <a:pPr marL="0" lvl="0" indent="0" algn="justLow">
              <a:lnSpc>
                <a:spcPct val="150000"/>
              </a:lnSpc>
              <a:buNone/>
            </a:pPr>
            <a:r>
              <a:rPr lang="en-US" sz="1600" b="1" u="sng" dirty="0">
                <a:solidFill>
                  <a:schemeClr val="tx1">
                    <a:lumMod val="75000"/>
                    <a:lumOff val="25000"/>
                  </a:schemeClr>
                </a:solidFill>
                <a:latin typeface="Times New Roman"/>
                <a:ea typeface="Times New Roman"/>
                <a:cs typeface="Simplified Arabic"/>
              </a:rPr>
              <a:t>Significance:</a:t>
            </a:r>
            <a:endParaRPr lang="en-US" sz="1400" b="1" dirty="0">
              <a:solidFill>
                <a:schemeClr val="tx1">
                  <a:lumMod val="75000"/>
                  <a:lumOff val="25000"/>
                </a:schemeClr>
              </a:solidFill>
              <a:latin typeface="Times New Roman"/>
              <a:ea typeface="Times New Roman"/>
              <a:cs typeface="Simplified Arabic"/>
            </a:endParaRPr>
          </a:p>
          <a:p>
            <a:pPr marL="353060" indent="0" algn="justLow">
              <a:buNone/>
            </a:pPr>
            <a:r>
              <a:rPr lang="en-US" sz="1600" dirty="0">
                <a:solidFill>
                  <a:schemeClr val="tx1">
                    <a:lumMod val="75000"/>
                    <a:lumOff val="25000"/>
                  </a:schemeClr>
                </a:solidFill>
                <a:latin typeface="Times New Roman"/>
                <a:ea typeface="Times New Roman"/>
              </a:rPr>
              <a:t>1)It indicates the strength of respiratory muscles and lung elasticity.</a:t>
            </a:r>
            <a:endParaRPr lang="en-US" sz="1200" dirty="0">
              <a:solidFill>
                <a:schemeClr val="tx1">
                  <a:lumMod val="75000"/>
                  <a:lumOff val="25000"/>
                </a:schemeClr>
              </a:solidFill>
              <a:latin typeface="Times New Roman"/>
              <a:ea typeface="Times New Roman"/>
            </a:endParaRPr>
          </a:p>
          <a:p>
            <a:pPr marL="353060" indent="0" algn="justLow">
              <a:buNone/>
            </a:pPr>
            <a:r>
              <a:rPr lang="en-US" sz="1600" dirty="0">
                <a:solidFill>
                  <a:schemeClr val="tx1">
                    <a:lumMod val="75000"/>
                    <a:lumOff val="25000"/>
                  </a:schemeClr>
                </a:solidFill>
                <a:latin typeface="Times New Roman"/>
                <a:ea typeface="Times New Roman"/>
              </a:rPr>
              <a:t>2)It is changed in the following conditions:</a:t>
            </a:r>
            <a:endParaRPr lang="en-US" sz="1200" dirty="0">
              <a:solidFill>
                <a:schemeClr val="tx1">
                  <a:lumMod val="75000"/>
                  <a:lumOff val="25000"/>
                </a:schemeClr>
              </a:solidFill>
              <a:latin typeface="Times New Roman"/>
              <a:ea typeface="Times New Roman"/>
            </a:endParaRPr>
          </a:p>
          <a:p>
            <a:pPr marL="353060" indent="0" algn="justLow">
              <a:buNone/>
            </a:pPr>
            <a:r>
              <a:rPr lang="en-US" sz="1600" u="sng" dirty="0">
                <a:solidFill>
                  <a:schemeClr val="tx1">
                    <a:lumMod val="75000"/>
                    <a:lumOff val="25000"/>
                  </a:schemeClr>
                </a:solidFill>
                <a:latin typeface="Times New Roman"/>
                <a:ea typeface="Times New Roman"/>
              </a:rPr>
              <a:t>Physical</a:t>
            </a:r>
            <a:r>
              <a:rPr lang="en-US" sz="1600" dirty="0">
                <a:solidFill>
                  <a:schemeClr val="tx1">
                    <a:lumMod val="75000"/>
                    <a:lumOff val="25000"/>
                  </a:schemeClr>
                </a:solidFill>
                <a:latin typeface="Times New Roman"/>
                <a:ea typeface="Times New Roman"/>
              </a:rPr>
              <a:t>:         - </a:t>
            </a:r>
            <a:r>
              <a:rPr lang="en-US" sz="1600" b="1" dirty="0">
                <a:solidFill>
                  <a:schemeClr val="tx1">
                    <a:lumMod val="75000"/>
                    <a:lumOff val="25000"/>
                  </a:schemeClr>
                </a:solidFill>
                <a:latin typeface="Times New Roman"/>
                <a:ea typeface="Times New Roman"/>
              </a:rPr>
              <a:t>increases</a:t>
            </a:r>
            <a:r>
              <a:rPr lang="en-US" sz="1600" dirty="0">
                <a:solidFill>
                  <a:schemeClr val="tx1">
                    <a:lumMod val="75000"/>
                    <a:lumOff val="25000"/>
                  </a:schemeClr>
                </a:solidFill>
                <a:latin typeface="Times New Roman"/>
                <a:ea typeface="Times New Roman"/>
              </a:rPr>
              <a:t> in athlete</a:t>
            </a:r>
          </a:p>
          <a:p>
            <a:pPr marL="353060" indent="0" algn="justLow">
              <a:buNone/>
            </a:pPr>
            <a:r>
              <a:rPr lang="en-US" sz="1600" dirty="0">
                <a:solidFill>
                  <a:schemeClr val="tx1">
                    <a:lumMod val="75000"/>
                    <a:lumOff val="25000"/>
                  </a:schemeClr>
                </a:solidFill>
                <a:latin typeface="Times New Roman"/>
                <a:ea typeface="Times New Roman"/>
              </a:rPr>
              <a:t>-</a:t>
            </a:r>
            <a:r>
              <a:rPr lang="en-US" sz="1600" b="1" dirty="0">
                <a:solidFill>
                  <a:schemeClr val="tx1">
                    <a:lumMod val="75000"/>
                    <a:lumOff val="25000"/>
                  </a:schemeClr>
                </a:solidFill>
                <a:latin typeface="Times New Roman"/>
                <a:ea typeface="Times New Roman"/>
              </a:rPr>
              <a:t>decreases </a:t>
            </a:r>
            <a:r>
              <a:rPr lang="en-US" sz="1600" dirty="0">
                <a:solidFill>
                  <a:schemeClr val="tx1">
                    <a:lumMod val="75000"/>
                    <a:lumOff val="25000"/>
                  </a:schemeClr>
                </a:solidFill>
                <a:latin typeface="Times New Roman"/>
                <a:ea typeface="Times New Roman"/>
              </a:rPr>
              <a:t>in females, old age, pregnancy and recumbent position due to return of more blood to the lung.  </a:t>
            </a:r>
            <a:endParaRPr lang="en-US" sz="1200" dirty="0">
              <a:solidFill>
                <a:schemeClr val="tx1">
                  <a:lumMod val="75000"/>
                  <a:lumOff val="25000"/>
                </a:schemeClr>
              </a:solidFill>
              <a:latin typeface="Times New Roman"/>
              <a:ea typeface="Times New Roman"/>
            </a:endParaRPr>
          </a:p>
          <a:p>
            <a:pPr marL="101600" indent="0" algn="ctr">
              <a:buNone/>
            </a:pPr>
            <a:endParaRPr lang="en-US" sz="1600" dirty="0">
              <a:solidFill>
                <a:schemeClr val="tx1">
                  <a:lumMod val="75000"/>
                  <a:lumOff val="25000"/>
                </a:schemeClr>
              </a:solidFill>
              <a:effectLst/>
              <a:latin typeface="Times New Roman"/>
              <a:ea typeface="Times New Roman"/>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11</a:t>
            </a:fld>
            <a:endParaRPr lang="en"/>
          </a:p>
        </p:txBody>
      </p:sp>
    </p:spTree>
    <p:extLst>
      <p:ext uri="{BB962C8B-B14F-4D97-AF65-F5344CB8AC3E}">
        <p14:creationId xmlns:p14="http://schemas.microsoft.com/office/powerpoint/2010/main" val="3515104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1520" y="267494"/>
            <a:ext cx="8712968" cy="3155100"/>
          </a:xfrm>
        </p:spPr>
        <p:txBody>
          <a:bodyPr/>
          <a:lstStyle/>
          <a:p>
            <a:pPr marL="353060" indent="0" algn="justLow">
              <a:buNone/>
            </a:pPr>
            <a:r>
              <a:rPr lang="en-US" sz="1800" dirty="0">
                <a:solidFill>
                  <a:schemeClr val="tx1">
                    <a:lumMod val="75000"/>
                    <a:lumOff val="25000"/>
                  </a:schemeClr>
                </a:solidFill>
                <a:latin typeface="Times New Roman"/>
                <a:ea typeface="Times New Roman"/>
                <a:sym typeface="Symbol"/>
              </a:rPr>
              <a:t></a:t>
            </a:r>
            <a:r>
              <a:rPr lang="en-US" sz="1800" dirty="0">
                <a:solidFill>
                  <a:schemeClr val="tx1">
                    <a:lumMod val="75000"/>
                    <a:lumOff val="25000"/>
                  </a:schemeClr>
                </a:solidFill>
                <a:latin typeface="Times New Roman"/>
                <a:ea typeface="Times New Roman"/>
              </a:rPr>
              <a:t> </a:t>
            </a:r>
            <a:r>
              <a:rPr lang="en-US" sz="1800" b="1" u="sng" dirty="0">
                <a:solidFill>
                  <a:schemeClr val="tx1">
                    <a:lumMod val="75000"/>
                    <a:lumOff val="25000"/>
                  </a:schemeClr>
                </a:solidFill>
                <a:latin typeface="Times New Roman"/>
                <a:ea typeface="Times New Roman"/>
              </a:rPr>
              <a:t>Pathological</a:t>
            </a:r>
            <a:r>
              <a:rPr lang="en-US" sz="1800" dirty="0">
                <a:solidFill>
                  <a:schemeClr val="tx1">
                    <a:lumMod val="75000"/>
                    <a:lumOff val="25000"/>
                  </a:schemeClr>
                </a:solidFill>
                <a:latin typeface="Times New Roman"/>
                <a:ea typeface="Times New Roman"/>
              </a:rPr>
              <a:t>: it decreases in</a:t>
            </a:r>
          </a:p>
          <a:p>
            <a:pPr marL="90170" indent="0" algn="justLow">
              <a:buNone/>
            </a:pPr>
            <a:r>
              <a:rPr lang="en-US" sz="1800" b="1" dirty="0">
                <a:solidFill>
                  <a:schemeClr val="tx1">
                    <a:lumMod val="75000"/>
                    <a:lumOff val="25000"/>
                  </a:schemeClr>
                </a:solidFill>
                <a:latin typeface="Times New Roman"/>
                <a:ea typeface="Times New Roman"/>
              </a:rPr>
              <a:t>a- Chest wall diseases:</a:t>
            </a:r>
          </a:p>
          <a:p>
            <a:pPr marL="90170" indent="0" algn="justLow">
              <a:buNone/>
            </a:pPr>
            <a:r>
              <a:rPr lang="en-US" sz="1800" dirty="0">
                <a:solidFill>
                  <a:schemeClr val="tx1">
                    <a:lumMod val="75000"/>
                    <a:lumOff val="25000"/>
                  </a:schemeClr>
                </a:solidFill>
                <a:latin typeface="Times New Roman"/>
                <a:ea typeface="Times New Roman"/>
              </a:rPr>
              <a:t>- Paralysis of respiratory muscles.</a:t>
            </a:r>
          </a:p>
          <a:p>
            <a:pPr marL="90170" indent="0" algn="justLow">
              <a:buNone/>
            </a:pPr>
            <a:r>
              <a:rPr lang="en-US" sz="1800" dirty="0">
                <a:solidFill>
                  <a:schemeClr val="tx1">
                    <a:lumMod val="75000"/>
                    <a:lumOff val="25000"/>
                  </a:schemeClr>
                </a:solidFill>
                <a:latin typeface="Times New Roman"/>
                <a:ea typeface="Times New Roman"/>
              </a:rPr>
              <a:t>- Fracture ribs or kyphosis.</a:t>
            </a:r>
          </a:p>
          <a:p>
            <a:pPr marL="90170" indent="0" algn="justLow">
              <a:buNone/>
            </a:pPr>
            <a:r>
              <a:rPr lang="en-US" sz="1800" b="1" dirty="0">
                <a:solidFill>
                  <a:schemeClr val="tx1">
                    <a:lumMod val="75000"/>
                    <a:lumOff val="25000"/>
                  </a:schemeClr>
                </a:solidFill>
                <a:latin typeface="Times New Roman"/>
                <a:ea typeface="Times New Roman"/>
              </a:rPr>
              <a:t>b- Lung diseases:</a:t>
            </a:r>
          </a:p>
          <a:p>
            <a:pPr marL="90170" indent="0" algn="justLow">
              <a:buNone/>
            </a:pPr>
            <a:r>
              <a:rPr lang="en-US" sz="1800" dirty="0">
                <a:solidFill>
                  <a:schemeClr val="tx1">
                    <a:lumMod val="75000"/>
                    <a:lumOff val="25000"/>
                  </a:schemeClr>
                </a:solidFill>
                <a:latin typeface="Times New Roman"/>
                <a:ea typeface="Times New Roman"/>
              </a:rPr>
              <a:t>- Obstructive: bronchial asthma.</a:t>
            </a:r>
          </a:p>
          <a:p>
            <a:pPr marL="90170" indent="0" algn="justLow">
              <a:buNone/>
            </a:pPr>
            <a:r>
              <a:rPr lang="en-US" sz="1800" dirty="0">
                <a:solidFill>
                  <a:schemeClr val="tx1">
                    <a:lumMod val="75000"/>
                    <a:lumOff val="25000"/>
                  </a:schemeClr>
                </a:solidFill>
                <a:latin typeface="Times New Roman"/>
                <a:ea typeface="Times New Roman"/>
              </a:rPr>
              <a:t>- Restrictive: pneumonia &amp; fibrosis</a:t>
            </a:r>
          </a:p>
          <a:p>
            <a:pPr marL="70485" indent="0" algn="justLow">
              <a:buNone/>
            </a:pPr>
            <a:r>
              <a:rPr lang="en-US" sz="1800" b="1" dirty="0">
                <a:solidFill>
                  <a:schemeClr val="tx1">
                    <a:lumMod val="75000"/>
                    <a:lumOff val="25000"/>
                  </a:schemeClr>
                </a:solidFill>
                <a:latin typeface="Times New Roman"/>
                <a:ea typeface="Times New Roman"/>
              </a:rPr>
              <a:t>c-Increased blood volume in the lung: </a:t>
            </a:r>
            <a:r>
              <a:rPr lang="en-US" sz="1800" dirty="0">
                <a:solidFill>
                  <a:schemeClr val="tx1">
                    <a:lumMod val="75000"/>
                    <a:lumOff val="25000"/>
                  </a:schemeClr>
                </a:solidFill>
                <a:latin typeface="Times New Roman"/>
                <a:ea typeface="Times New Roman"/>
              </a:rPr>
              <a:t>as in pulmonary congestion by left side heart failure.</a:t>
            </a:r>
          </a:p>
          <a:p>
            <a:pPr marL="70485" indent="0" algn="justLow">
              <a:buNone/>
            </a:pPr>
            <a:r>
              <a:rPr lang="en-US" sz="1800" b="1" dirty="0">
                <a:solidFill>
                  <a:schemeClr val="tx1">
                    <a:lumMod val="75000"/>
                    <a:lumOff val="25000"/>
                  </a:schemeClr>
                </a:solidFill>
                <a:latin typeface="Times New Roman"/>
                <a:ea typeface="Times New Roman"/>
              </a:rPr>
              <a:t>d-Presence of intra-abdominal masses: </a:t>
            </a:r>
            <a:r>
              <a:rPr lang="en-US" sz="1800" dirty="0">
                <a:solidFill>
                  <a:schemeClr val="tx1">
                    <a:lumMod val="75000"/>
                    <a:lumOff val="25000"/>
                  </a:schemeClr>
                </a:solidFill>
                <a:latin typeface="Times New Roman"/>
                <a:ea typeface="Times New Roman"/>
              </a:rPr>
              <a:t>as </a:t>
            </a:r>
            <a:r>
              <a:rPr lang="en-US" sz="1800" dirty="0" err="1">
                <a:solidFill>
                  <a:schemeClr val="tx1">
                    <a:lumMod val="75000"/>
                    <a:lumOff val="25000"/>
                  </a:schemeClr>
                </a:solidFill>
                <a:latin typeface="Times New Roman"/>
                <a:ea typeface="Times New Roman"/>
              </a:rPr>
              <a:t>tumour</a:t>
            </a:r>
            <a:r>
              <a:rPr lang="en-US" sz="1800" dirty="0">
                <a:solidFill>
                  <a:schemeClr val="tx1">
                    <a:lumMod val="75000"/>
                    <a:lumOff val="25000"/>
                  </a:schemeClr>
                </a:solidFill>
                <a:latin typeface="Times New Roman"/>
                <a:ea typeface="Times New Roman"/>
              </a:rPr>
              <a:t> and </a:t>
            </a:r>
            <a:r>
              <a:rPr lang="en-US" sz="1800" dirty="0" err="1">
                <a:solidFill>
                  <a:schemeClr val="tx1">
                    <a:lumMod val="75000"/>
                    <a:lumOff val="25000"/>
                  </a:schemeClr>
                </a:solidFill>
                <a:latin typeface="Times New Roman"/>
                <a:ea typeface="Times New Roman"/>
              </a:rPr>
              <a:t>ascitis</a:t>
            </a:r>
            <a:r>
              <a:rPr lang="en-US" sz="1800" dirty="0">
                <a:solidFill>
                  <a:schemeClr val="tx1">
                    <a:lumMod val="75000"/>
                    <a:lumOff val="25000"/>
                  </a:schemeClr>
                </a:solidFill>
                <a:latin typeface="Times New Roman"/>
                <a:ea typeface="Times New Roman"/>
              </a:rPr>
              <a:t>. So prevent free descend of diaphragm.</a:t>
            </a:r>
          </a:p>
          <a:p>
            <a:pPr marL="101600" indent="0" algn="just">
              <a:buNone/>
            </a:pPr>
            <a:endParaRPr lang="en-US" sz="1800" dirty="0">
              <a:solidFill>
                <a:schemeClr val="tx1">
                  <a:lumMod val="75000"/>
                  <a:lumOff val="25000"/>
                </a:schemeClr>
              </a:solidFill>
              <a:effectLst/>
              <a:latin typeface="Times New Roman"/>
              <a:ea typeface="Times New Roman"/>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12</a:t>
            </a:fld>
            <a:endParaRPr lang="en"/>
          </a:p>
        </p:txBody>
      </p:sp>
    </p:spTree>
    <p:extLst>
      <p:ext uri="{BB962C8B-B14F-4D97-AF65-F5344CB8AC3E}">
        <p14:creationId xmlns:p14="http://schemas.microsoft.com/office/powerpoint/2010/main" val="3901952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1520" y="195486"/>
            <a:ext cx="8712968" cy="3155100"/>
          </a:xfrm>
        </p:spPr>
        <p:txBody>
          <a:bodyPr/>
          <a:lstStyle/>
          <a:p>
            <a:pPr marL="180340" indent="-180340" algn="justLow">
              <a:lnSpc>
                <a:spcPct val="150000"/>
              </a:lnSpc>
            </a:pPr>
            <a:r>
              <a:rPr lang="en-US" sz="1600" b="1" dirty="0">
                <a:solidFill>
                  <a:schemeClr val="tx1">
                    <a:lumMod val="75000"/>
                    <a:lumOff val="25000"/>
                  </a:schemeClr>
                </a:solidFill>
                <a:latin typeface="Times New Roman"/>
                <a:ea typeface="Times New Roman"/>
                <a:cs typeface="Simplified Arabic"/>
              </a:rPr>
              <a:t>(</a:t>
            </a:r>
            <a:r>
              <a:rPr lang="en-US" sz="1600" b="1" i="1" u="sng" dirty="0">
                <a:solidFill>
                  <a:schemeClr val="tx1">
                    <a:lumMod val="75000"/>
                    <a:lumOff val="25000"/>
                  </a:schemeClr>
                </a:solidFill>
                <a:latin typeface="Times New Roman"/>
                <a:ea typeface="Times New Roman"/>
                <a:cs typeface="Simplified Arabic"/>
              </a:rPr>
              <a:t>2) Residual volume: (RV)</a:t>
            </a:r>
            <a:endParaRPr lang="en-US" sz="1600" b="1" dirty="0">
              <a:solidFill>
                <a:schemeClr val="tx1">
                  <a:lumMod val="75000"/>
                  <a:lumOff val="25000"/>
                </a:schemeClr>
              </a:solidFill>
              <a:latin typeface="Times New Roman"/>
              <a:ea typeface="Times New Roman"/>
              <a:cs typeface="Simplified Arabic"/>
            </a:endParaRPr>
          </a:p>
          <a:p>
            <a:pPr marL="0" indent="0" algn="justLow">
              <a:lnSpc>
                <a:spcPct val="150000"/>
              </a:lnSpc>
              <a:buNone/>
            </a:pPr>
            <a:r>
              <a:rPr lang="en-US" sz="1600" b="1" u="sng" dirty="0">
                <a:solidFill>
                  <a:schemeClr val="tx1">
                    <a:lumMod val="75000"/>
                    <a:lumOff val="25000"/>
                  </a:schemeClr>
                </a:solidFill>
                <a:latin typeface="Times New Roman"/>
                <a:ea typeface="Times New Roman"/>
              </a:rPr>
              <a:t>Definition</a:t>
            </a:r>
            <a:r>
              <a:rPr lang="en-US" sz="1600" u="sng" dirty="0">
                <a:solidFill>
                  <a:schemeClr val="tx1">
                    <a:lumMod val="75000"/>
                    <a:lumOff val="25000"/>
                  </a:schemeClr>
                </a:solidFill>
                <a:latin typeface="Times New Roman"/>
                <a:ea typeface="Times New Roman"/>
              </a:rPr>
              <a:t>:</a:t>
            </a:r>
            <a:r>
              <a:rPr lang="en-US" sz="1600" dirty="0">
                <a:solidFill>
                  <a:schemeClr val="tx1">
                    <a:lumMod val="75000"/>
                    <a:lumOff val="25000"/>
                  </a:schemeClr>
                </a:solidFill>
                <a:latin typeface="Times New Roman"/>
                <a:ea typeface="Times New Roman"/>
              </a:rPr>
              <a:t> it is the volume of air remaining in the lung after maximum forced expiration.</a:t>
            </a:r>
          </a:p>
          <a:p>
            <a:pPr marL="0" indent="0" algn="justLow">
              <a:lnSpc>
                <a:spcPct val="150000"/>
              </a:lnSpc>
              <a:buNone/>
            </a:pPr>
            <a:r>
              <a:rPr lang="en-US" sz="1600" b="1" u="sng" dirty="0">
                <a:solidFill>
                  <a:schemeClr val="tx1">
                    <a:lumMod val="75000"/>
                    <a:lumOff val="25000"/>
                  </a:schemeClr>
                </a:solidFill>
                <a:latin typeface="Times New Roman"/>
                <a:ea typeface="Times New Roman"/>
              </a:rPr>
              <a:t>Measurement:</a:t>
            </a:r>
            <a:r>
              <a:rPr lang="en-US" sz="1600" dirty="0">
                <a:solidFill>
                  <a:schemeClr val="tx1">
                    <a:lumMod val="75000"/>
                    <a:lumOff val="25000"/>
                  </a:schemeClr>
                </a:solidFill>
                <a:latin typeface="Times New Roman"/>
                <a:ea typeface="Times New Roman"/>
              </a:rPr>
              <a:t> by using </a:t>
            </a:r>
            <a:r>
              <a:rPr lang="en-US" sz="1600" b="1" dirty="0">
                <a:solidFill>
                  <a:schemeClr val="tx1">
                    <a:lumMod val="75000"/>
                    <a:lumOff val="25000"/>
                  </a:schemeClr>
                </a:solidFill>
                <a:latin typeface="Times New Roman"/>
                <a:ea typeface="Times New Roman"/>
              </a:rPr>
              <a:t>Dilution principle         ( V</a:t>
            </a:r>
            <a:r>
              <a:rPr lang="en-US" sz="1600" b="1" baseline="-25000" dirty="0">
                <a:solidFill>
                  <a:schemeClr val="tx1">
                    <a:lumMod val="75000"/>
                    <a:lumOff val="25000"/>
                  </a:schemeClr>
                </a:solidFill>
                <a:latin typeface="Times New Roman"/>
                <a:ea typeface="Times New Roman"/>
              </a:rPr>
              <a:t>1</a:t>
            </a:r>
            <a:r>
              <a:rPr lang="en-US" sz="1600" b="1" dirty="0">
                <a:solidFill>
                  <a:schemeClr val="tx1">
                    <a:lumMod val="75000"/>
                    <a:lumOff val="25000"/>
                  </a:schemeClr>
                </a:solidFill>
                <a:latin typeface="Times New Roman"/>
                <a:ea typeface="Times New Roman"/>
              </a:rPr>
              <a:t>x C</a:t>
            </a:r>
            <a:r>
              <a:rPr lang="en-US" sz="1600" b="1" baseline="-25000" dirty="0">
                <a:solidFill>
                  <a:schemeClr val="tx1">
                    <a:lumMod val="75000"/>
                    <a:lumOff val="25000"/>
                  </a:schemeClr>
                </a:solidFill>
                <a:latin typeface="Times New Roman"/>
                <a:ea typeface="Times New Roman"/>
              </a:rPr>
              <a:t>1</a:t>
            </a:r>
            <a:r>
              <a:rPr lang="en-US" sz="1600" b="1" dirty="0">
                <a:solidFill>
                  <a:schemeClr val="tx1">
                    <a:lumMod val="75000"/>
                    <a:lumOff val="25000"/>
                  </a:schemeClr>
                </a:solidFill>
                <a:latin typeface="Times New Roman"/>
                <a:ea typeface="Times New Roman"/>
              </a:rPr>
              <a:t>=V</a:t>
            </a:r>
            <a:r>
              <a:rPr lang="en-US" sz="1600" b="1" baseline="-25000" dirty="0">
                <a:solidFill>
                  <a:schemeClr val="tx1">
                    <a:lumMod val="75000"/>
                    <a:lumOff val="25000"/>
                  </a:schemeClr>
                </a:solidFill>
                <a:latin typeface="Times New Roman"/>
                <a:ea typeface="Times New Roman"/>
              </a:rPr>
              <a:t>2</a:t>
            </a:r>
            <a:r>
              <a:rPr lang="en-US" sz="1600" b="1" dirty="0">
                <a:solidFill>
                  <a:schemeClr val="tx1">
                    <a:lumMod val="75000"/>
                    <a:lumOff val="25000"/>
                  </a:schemeClr>
                </a:solidFill>
                <a:latin typeface="Times New Roman"/>
                <a:ea typeface="Times New Roman"/>
              </a:rPr>
              <a:t> x C</a:t>
            </a:r>
            <a:r>
              <a:rPr lang="en-US" sz="1600" b="1" baseline="-25000" dirty="0">
                <a:solidFill>
                  <a:schemeClr val="tx1">
                    <a:lumMod val="75000"/>
                    <a:lumOff val="25000"/>
                  </a:schemeClr>
                </a:solidFill>
                <a:latin typeface="Times New Roman"/>
                <a:ea typeface="Times New Roman"/>
              </a:rPr>
              <a:t>2</a:t>
            </a:r>
            <a:r>
              <a:rPr lang="en-US" sz="1600" b="1" dirty="0">
                <a:solidFill>
                  <a:schemeClr val="tx1">
                    <a:lumMod val="75000"/>
                    <a:lumOff val="25000"/>
                  </a:schemeClr>
                </a:solidFill>
                <a:latin typeface="Times New Roman"/>
                <a:ea typeface="Times New Roman"/>
              </a:rPr>
              <a:t>)</a:t>
            </a:r>
          </a:p>
          <a:p>
            <a:pPr marL="0" marR="33020" indent="0" algn="justLow">
              <a:buNone/>
            </a:pPr>
            <a:r>
              <a:rPr lang="en-US" sz="1600" dirty="0">
                <a:solidFill>
                  <a:schemeClr val="tx1">
                    <a:lumMod val="75000"/>
                    <a:lumOff val="25000"/>
                  </a:schemeClr>
                </a:solidFill>
                <a:latin typeface="Times New Roman"/>
                <a:ea typeface="Times New Roman"/>
              </a:rPr>
              <a:t> -After normal expiration  (at mid thoracic position), the person respires from spirometer containing O</a:t>
            </a:r>
            <a:r>
              <a:rPr lang="en-US" sz="1600" baseline="-25000" dirty="0">
                <a:solidFill>
                  <a:schemeClr val="tx1">
                    <a:lumMod val="75000"/>
                    <a:lumOff val="25000"/>
                  </a:schemeClr>
                </a:solidFill>
                <a:latin typeface="Times New Roman"/>
                <a:ea typeface="Times New Roman"/>
              </a:rPr>
              <a:t>2</a:t>
            </a:r>
            <a:r>
              <a:rPr lang="en-US" sz="1600" dirty="0">
                <a:solidFill>
                  <a:schemeClr val="tx1">
                    <a:lumMod val="75000"/>
                    <a:lumOff val="25000"/>
                  </a:schemeClr>
                </a:solidFill>
                <a:latin typeface="Times New Roman"/>
                <a:ea typeface="Times New Roman"/>
              </a:rPr>
              <a:t> &amp; helium with volume (</a:t>
            </a:r>
            <a:r>
              <a:rPr lang="en-US" sz="1600" b="1" dirty="0">
                <a:solidFill>
                  <a:schemeClr val="tx1">
                    <a:lumMod val="75000"/>
                    <a:lumOff val="25000"/>
                  </a:schemeClr>
                </a:solidFill>
                <a:latin typeface="Times New Roman"/>
                <a:ea typeface="Times New Roman"/>
              </a:rPr>
              <a:t>V</a:t>
            </a:r>
            <a:r>
              <a:rPr lang="en-US" sz="1600" b="1" baseline="-25000" dirty="0">
                <a:solidFill>
                  <a:schemeClr val="tx1">
                    <a:lumMod val="75000"/>
                    <a:lumOff val="25000"/>
                  </a:schemeClr>
                </a:solidFill>
                <a:latin typeface="Times New Roman"/>
                <a:ea typeface="Times New Roman"/>
              </a:rPr>
              <a:t>1</a:t>
            </a:r>
            <a:r>
              <a:rPr lang="en-US" sz="1600" baseline="-25000" dirty="0">
                <a:solidFill>
                  <a:schemeClr val="tx1">
                    <a:lumMod val="75000"/>
                    <a:lumOff val="25000"/>
                  </a:schemeClr>
                </a:solidFill>
                <a:latin typeface="Times New Roman"/>
                <a:ea typeface="Times New Roman"/>
              </a:rPr>
              <a:t> </a:t>
            </a:r>
            <a:r>
              <a:rPr lang="en-US" sz="1600" dirty="0">
                <a:solidFill>
                  <a:schemeClr val="tx1">
                    <a:lumMod val="75000"/>
                    <a:lumOff val="25000"/>
                  </a:schemeClr>
                </a:solidFill>
                <a:latin typeface="Times New Roman"/>
                <a:ea typeface="Times New Roman"/>
              </a:rPr>
              <a:t>) and concentration of helium (</a:t>
            </a:r>
            <a:r>
              <a:rPr lang="en-US" sz="1600" b="1" dirty="0">
                <a:solidFill>
                  <a:schemeClr val="tx1">
                    <a:lumMod val="75000"/>
                    <a:lumOff val="25000"/>
                  </a:schemeClr>
                </a:solidFill>
                <a:latin typeface="Times New Roman"/>
                <a:ea typeface="Times New Roman"/>
              </a:rPr>
              <a:t>C</a:t>
            </a:r>
            <a:r>
              <a:rPr lang="en-US" sz="1600" b="1" baseline="-25000" dirty="0">
                <a:solidFill>
                  <a:schemeClr val="tx1">
                    <a:lumMod val="75000"/>
                    <a:lumOff val="25000"/>
                  </a:schemeClr>
                </a:solidFill>
                <a:latin typeface="Times New Roman"/>
                <a:ea typeface="Times New Roman"/>
              </a:rPr>
              <a:t>1</a:t>
            </a:r>
            <a:r>
              <a:rPr lang="en-US" sz="1600" dirty="0">
                <a:solidFill>
                  <a:schemeClr val="tx1">
                    <a:lumMod val="75000"/>
                    <a:lumOff val="25000"/>
                  </a:schemeClr>
                </a:solidFill>
                <a:latin typeface="Times New Roman"/>
                <a:ea typeface="Times New Roman"/>
              </a:rPr>
              <a:t>).</a:t>
            </a:r>
          </a:p>
          <a:p>
            <a:pPr marL="0" marR="33020" indent="0" algn="justLow">
              <a:buNone/>
            </a:pPr>
            <a:r>
              <a:rPr lang="en-US" sz="1600" dirty="0">
                <a:solidFill>
                  <a:schemeClr val="tx1">
                    <a:lumMod val="75000"/>
                    <a:lumOff val="25000"/>
                  </a:schemeClr>
                </a:solidFill>
                <a:latin typeface="Times New Roman"/>
                <a:ea typeface="Times New Roman"/>
              </a:rPr>
              <a:t> -After 8 min. the helium is now be mixed with the functional residual capacity (FRC) volume and diluted with new concentration = </a:t>
            </a:r>
            <a:r>
              <a:rPr lang="en-US" sz="1600" b="1" dirty="0">
                <a:solidFill>
                  <a:schemeClr val="tx1">
                    <a:lumMod val="75000"/>
                    <a:lumOff val="25000"/>
                  </a:schemeClr>
                </a:solidFill>
                <a:latin typeface="Times New Roman"/>
                <a:ea typeface="Times New Roman"/>
              </a:rPr>
              <a:t>C</a:t>
            </a:r>
            <a:r>
              <a:rPr lang="en-US" sz="1600" b="1" baseline="-25000" dirty="0">
                <a:solidFill>
                  <a:schemeClr val="tx1">
                    <a:lumMod val="75000"/>
                    <a:lumOff val="25000"/>
                  </a:schemeClr>
                </a:solidFill>
                <a:latin typeface="Times New Roman"/>
                <a:ea typeface="Times New Roman"/>
              </a:rPr>
              <a:t>2</a:t>
            </a:r>
            <a:r>
              <a:rPr lang="en-US" sz="1600" dirty="0">
                <a:solidFill>
                  <a:schemeClr val="tx1">
                    <a:lumMod val="75000"/>
                    <a:lumOff val="25000"/>
                  </a:schemeClr>
                </a:solidFill>
                <a:latin typeface="Times New Roman"/>
                <a:ea typeface="Times New Roman"/>
              </a:rPr>
              <a:t>   in a volume  </a:t>
            </a:r>
            <a:r>
              <a:rPr lang="en-US" sz="1600" b="1" dirty="0">
                <a:solidFill>
                  <a:schemeClr val="tx1">
                    <a:lumMod val="75000"/>
                    <a:lumOff val="25000"/>
                  </a:schemeClr>
                </a:solidFill>
                <a:latin typeface="Times New Roman"/>
                <a:ea typeface="Times New Roman"/>
              </a:rPr>
              <a:t>V</a:t>
            </a:r>
            <a:r>
              <a:rPr lang="en-US" sz="1600" b="1" baseline="-25000" dirty="0">
                <a:solidFill>
                  <a:schemeClr val="tx1">
                    <a:lumMod val="75000"/>
                    <a:lumOff val="25000"/>
                  </a:schemeClr>
                </a:solidFill>
                <a:latin typeface="Times New Roman"/>
                <a:ea typeface="Times New Roman"/>
              </a:rPr>
              <a:t>2</a:t>
            </a:r>
            <a:r>
              <a:rPr lang="en-US" sz="1600" b="1" dirty="0">
                <a:solidFill>
                  <a:schemeClr val="tx1">
                    <a:lumMod val="75000"/>
                    <a:lumOff val="25000"/>
                  </a:schemeClr>
                </a:solidFill>
                <a:latin typeface="Times New Roman"/>
                <a:ea typeface="Times New Roman"/>
              </a:rPr>
              <a:t> = V</a:t>
            </a:r>
            <a:r>
              <a:rPr lang="en-US" sz="1600" b="1" baseline="-25000" dirty="0">
                <a:solidFill>
                  <a:schemeClr val="tx1">
                    <a:lumMod val="75000"/>
                    <a:lumOff val="25000"/>
                  </a:schemeClr>
                </a:solidFill>
                <a:latin typeface="Times New Roman"/>
                <a:ea typeface="Times New Roman"/>
              </a:rPr>
              <a:t>1</a:t>
            </a:r>
            <a:r>
              <a:rPr lang="en-US" sz="1600" b="1" dirty="0">
                <a:solidFill>
                  <a:schemeClr val="tx1">
                    <a:lumMod val="75000"/>
                    <a:lumOff val="25000"/>
                  </a:schemeClr>
                </a:solidFill>
                <a:latin typeface="Times New Roman"/>
                <a:ea typeface="Times New Roman"/>
              </a:rPr>
              <a:t>+ FRC.   </a:t>
            </a:r>
          </a:p>
          <a:p>
            <a:pPr marL="0" marR="185420" indent="0" algn="justLow">
              <a:buNone/>
            </a:pPr>
            <a:r>
              <a:rPr lang="en-US" sz="1600" dirty="0">
                <a:solidFill>
                  <a:schemeClr val="tx1">
                    <a:lumMod val="75000"/>
                    <a:lumOff val="25000"/>
                  </a:schemeClr>
                </a:solidFill>
                <a:latin typeface="Times New Roman"/>
                <a:ea typeface="Times New Roman"/>
              </a:rPr>
              <a:t> - So                                             V</a:t>
            </a:r>
            <a:r>
              <a:rPr lang="en-US" sz="1600" baseline="-25000" dirty="0">
                <a:solidFill>
                  <a:schemeClr val="tx1">
                    <a:lumMod val="75000"/>
                    <a:lumOff val="25000"/>
                  </a:schemeClr>
                </a:solidFill>
                <a:latin typeface="Times New Roman"/>
                <a:ea typeface="Times New Roman"/>
              </a:rPr>
              <a:t>1</a:t>
            </a:r>
            <a:r>
              <a:rPr lang="en-US" sz="1600" dirty="0">
                <a:solidFill>
                  <a:schemeClr val="tx1">
                    <a:lumMod val="75000"/>
                    <a:lumOff val="25000"/>
                  </a:schemeClr>
                </a:solidFill>
                <a:latin typeface="Times New Roman"/>
                <a:ea typeface="Times New Roman"/>
              </a:rPr>
              <a:t> x C</a:t>
            </a:r>
            <a:r>
              <a:rPr lang="en-US" sz="1600" baseline="-25000" dirty="0">
                <a:solidFill>
                  <a:schemeClr val="tx1">
                    <a:lumMod val="75000"/>
                    <a:lumOff val="25000"/>
                  </a:schemeClr>
                </a:solidFill>
                <a:latin typeface="Times New Roman"/>
                <a:ea typeface="Times New Roman"/>
              </a:rPr>
              <a:t>1</a:t>
            </a:r>
            <a:r>
              <a:rPr lang="en-US" sz="1600" dirty="0">
                <a:solidFill>
                  <a:schemeClr val="tx1">
                    <a:lumMod val="75000"/>
                    <a:lumOff val="25000"/>
                  </a:schemeClr>
                </a:solidFill>
                <a:latin typeface="Times New Roman"/>
                <a:ea typeface="Times New Roman"/>
              </a:rPr>
              <a:t> = (V</a:t>
            </a:r>
            <a:r>
              <a:rPr lang="en-US" sz="1600" baseline="-25000" dirty="0">
                <a:solidFill>
                  <a:schemeClr val="tx1">
                    <a:lumMod val="75000"/>
                    <a:lumOff val="25000"/>
                  </a:schemeClr>
                </a:solidFill>
                <a:latin typeface="Times New Roman"/>
                <a:ea typeface="Times New Roman"/>
              </a:rPr>
              <a:t>1</a:t>
            </a:r>
            <a:r>
              <a:rPr lang="en-US" sz="1600" dirty="0">
                <a:solidFill>
                  <a:schemeClr val="tx1">
                    <a:lumMod val="75000"/>
                    <a:lumOff val="25000"/>
                  </a:schemeClr>
                </a:solidFill>
                <a:latin typeface="Times New Roman"/>
                <a:ea typeface="Times New Roman"/>
              </a:rPr>
              <a:t> + FRC) x C</a:t>
            </a:r>
            <a:r>
              <a:rPr lang="en-US" sz="1600" baseline="-25000" dirty="0">
                <a:solidFill>
                  <a:schemeClr val="tx1">
                    <a:lumMod val="75000"/>
                    <a:lumOff val="25000"/>
                  </a:schemeClr>
                </a:solidFill>
                <a:latin typeface="Times New Roman"/>
                <a:ea typeface="Times New Roman"/>
              </a:rPr>
              <a:t>2</a:t>
            </a:r>
            <a:endParaRPr lang="en-US" sz="1600" dirty="0">
              <a:solidFill>
                <a:schemeClr val="tx1">
                  <a:lumMod val="75000"/>
                  <a:lumOff val="25000"/>
                </a:schemeClr>
              </a:solidFill>
              <a:latin typeface="Times New Roman"/>
              <a:ea typeface="Times New Roman"/>
            </a:endParaRPr>
          </a:p>
          <a:p>
            <a:pPr marL="0" marR="185420" indent="0" algn="justLow">
              <a:buNone/>
            </a:pPr>
            <a:r>
              <a:rPr lang="en-US" sz="1600" dirty="0">
                <a:solidFill>
                  <a:schemeClr val="tx1">
                    <a:lumMod val="75000"/>
                    <a:lumOff val="25000"/>
                  </a:schemeClr>
                </a:solidFill>
                <a:latin typeface="Times New Roman"/>
                <a:ea typeface="Times New Roman"/>
              </a:rPr>
              <a:t> -As FRC = ERV (measured by spirometer) + RV.                    So, the RV can be measured</a:t>
            </a:r>
          </a:p>
          <a:p>
            <a:pPr marL="0" marR="185420" indent="0" algn="justLow">
              <a:buNone/>
            </a:pPr>
            <a:r>
              <a:rPr lang="en-US" sz="1600" dirty="0">
                <a:solidFill>
                  <a:schemeClr val="tx1">
                    <a:lumMod val="75000"/>
                    <a:lumOff val="25000"/>
                  </a:schemeClr>
                </a:solidFill>
                <a:latin typeface="Times New Roman"/>
                <a:ea typeface="Times New Roman"/>
              </a:rPr>
              <a:t> (helium is used as an inert gas and not diffuse to blood from alveolar air)</a:t>
            </a:r>
          </a:p>
          <a:p>
            <a:pPr marL="113665" marR="185420" indent="0" algn="justLow">
              <a:buNone/>
            </a:pPr>
            <a:r>
              <a:rPr lang="en-US" sz="1600" b="1" u="sng" dirty="0">
                <a:solidFill>
                  <a:schemeClr val="tx1">
                    <a:lumMod val="75000"/>
                    <a:lumOff val="25000"/>
                  </a:schemeClr>
                </a:solidFill>
                <a:latin typeface="Times New Roman"/>
                <a:ea typeface="Times New Roman"/>
              </a:rPr>
              <a:t>Normal value</a:t>
            </a:r>
            <a:r>
              <a:rPr lang="en-US" sz="1600" b="1" dirty="0">
                <a:solidFill>
                  <a:schemeClr val="tx1">
                    <a:lumMod val="75000"/>
                    <a:lumOff val="25000"/>
                  </a:schemeClr>
                </a:solidFill>
                <a:latin typeface="Times New Roman"/>
                <a:ea typeface="Times New Roman"/>
              </a:rPr>
              <a:t>:</a:t>
            </a:r>
            <a:r>
              <a:rPr lang="en-US" sz="1600" dirty="0">
                <a:solidFill>
                  <a:schemeClr val="tx1">
                    <a:lumMod val="75000"/>
                    <a:lumOff val="25000"/>
                  </a:schemeClr>
                </a:solidFill>
                <a:latin typeface="Times New Roman"/>
                <a:ea typeface="Times New Roman"/>
              </a:rPr>
              <a:t> 1200 ml.</a:t>
            </a:r>
          </a:p>
          <a:p>
            <a:pPr marL="101600" indent="0" algn="ctr">
              <a:buNone/>
            </a:pPr>
            <a:endParaRPr lang="en-US" sz="1600" dirty="0">
              <a:solidFill>
                <a:schemeClr val="tx1">
                  <a:lumMod val="75000"/>
                  <a:lumOff val="25000"/>
                </a:schemeClr>
              </a:solidFill>
              <a:effectLst/>
              <a:latin typeface="Times New Roman"/>
              <a:ea typeface="Times New Roman"/>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13</a:t>
            </a:fld>
            <a:endParaRPr lang="en"/>
          </a:p>
        </p:txBody>
      </p:sp>
    </p:spTree>
    <p:extLst>
      <p:ext uri="{BB962C8B-B14F-4D97-AF65-F5344CB8AC3E}">
        <p14:creationId xmlns:p14="http://schemas.microsoft.com/office/powerpoint/2010/main" val="2892197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1520" y="267494"/>
            <a:ext cx="8712968" cy="3155100"/>
          </a:xfrm>
        </p:spPr>
        <p:txBody>
          <a:bodyPr/>
          <a:lstStyle/>
          <a:p>
            <a:pPr marL="1371600" marR="185420" lvl="3" indent="0" algn="justLow">
              <a:lnSpc>
                <a:spcPct val="150000"/>
              </a:lnSpc>
              <a:buNone/>
            </a:pPr>
            <a:r>
              <a:rPr lang="en-US" sz="1800" b="1" u="sng" dirty="0">
                <a:solidFill>
                  <a:schemeClr val="tx1">
                    <a:lumMod val="75000"/>
                    <a:lumOff val="25000"/>
                  </a:schemeClr>
                </a:solidFill>
                <a:latin typeface="Times New Roman"/>
                <a:ea typeface="Times New Roman"/>
                <a:cs typeface="Simplified Arabic"/>
              </a:rPr>
              <a:t>Importance:</a:t>
            </a:r>
            <a:endParaRPr lang="en-US" sz="1800" dirty="0">
              <a:solidFill>
                <a:schemeClr val="tx1">
                  <a:lumMod val="75000"/>
                  <a:lumOff val="25000"/>
                </a:schemeClr>
              </a:solidFill>
              <a:latin typeface="Times New Roman"/>
              <a:ea typeface="Times New Roman"/>
              <a:cs typeface="Simplified Arabic"/>
            </a:endParaRPr>
          </a:p>
          <a:p>
            <a:pPr marL="0" marR="185420" lvl="0" indent="0" algn="justLow">
              <a:buNone/>
            </a:pPr>
            <a:r>
              <a:rPr lang="en-US" sz="1800" dirty="0">
                <a:solidFill>
                  <a:schemeClr val="tx1">
                    <a:lumMod val="75000"/>
                    <a:lumOff val="25000"/>
                  </a:schemeClr>
                </a:solidFill>
                <a:latin typeface="Times New Roman"/>
                <a:ea typeface="Times New Roman"/>
              </a:rPr>
              <a:t>1-It provides air in alveoli to </a:t>
            </a:r>
            <a:r>
              <a:rPr lang="en-US" sz="1800" dirty="0" err="1">
                <a:solidFill>
                  <a:schemeClr val="tx1">
                    <a:lumMod val="75000"/>
                    <a:lumOff val="25000"/>
                  </a:schemeClr>
                </a:solidFill>
                <a:latin typeface="Times New Roman"/>
                <a:ea typeface="Times New Roman"/>
              </a:rPr>
              <a:t>aeriate</a:t>
            </a:r>
            <a:r>
              <a:rPr lang="en-US" sz="1800" dirty="0">
                <a:solidFill>
                  <a:schemeClr val="tx1">
                    <a:lumMod val="75000"/>
                    <a:lumOff val="25000"/>
                  </a:schemeClr>
                </a:solidFill>
                <a:latin typeface="Times New Roman"/>
                <a:ea typeface="Times New Roman"/>
              </a:rPr>
              <a:t> the blood </a:t>
            </a:r>
            <a:r>
              <a:rPr lang="en-US" sz="1800" b="1" dirty="0">
                <a:solidFill>
                  <a:schemeClr val="tx1">
                    <a:lumMod val="75000"/>
                    <a:lumOff val="25000"/>
                  </a:schemeClr>
                </a:solidFill>
                <a:latin typeface="Times New Roman"/>
                <a:ea typeface="Times New Roman"/>
              </a:rPr>
              <a:t>between breaths</a:t>
            </a:r>
            <a:r>
              <a:rPr lang="en-US" sz="1800" dirty="0">
                <a:solidFill>
                  <a:schemeClr val="tx1">
                    <a:lumMod val="75000"/>
                    <a:lumOff val="25000"/>
                  </a:schemeClr>
                </a:solidFill>
                <a:latin typeface="Times New Roman"/>
                <a:ea typeface="Times New Roman"/>
              </a:rPr>
              <a:t>.</a:t>
            </a:r>
          </a:p>
          <a:p>
            <a:pPr marL="0" lvl="0" indent="0" algn="justLow">
              <a:buNone/>
            </a:pPr>
            <a:r>
              <a:rPr lang="en-US" sz="1800" dirty="0">
                <a:solidFill>
                  <a:schemeClr val="tx1">
                    <a:lumMod val="75000"/>
                    <a:lumOff val="25000"/>
                  </a:schemeClr>
                </a:solidFill>
                <a:latin typeface="Times New Roman"/>
                <a:ea typeface="Times New Roman"/>
              </a:rPr>
              <a:t>2-It keeps the lung </a:t>
            </a:r>
            <a:r>
              <a:rPr lang="en-US" sz="1800" b="1" dirty="0">
                <a:solidFill>
                  <a:schemeClr val="tx1">
                    <a:lumMod val="75000"/>
                    <a:lumOff val="25000"/>
                  </a:schemeClr>
                </a:solidFill>
                <a:latin typeface="Times New Roman"/>
                <a:ea typeface="Times New Roman"/>
              </a:rPr>
              <a:t>distended</a:t>
            </a:r>
            <a:r>
              <a:rPr lang="en-US" sz="1800" dirty="0">
                <a:solidFill>
                  <a:schemeClr val="tx1">
                    <a:lumMod val="75000"/>
                    <a:lumOff val="25000"/>
                  </a:schemeClr>
                </a:solidFill>
                <a:latin typeface="Times New Roman"/>
                <a:ea typeface="Times New Roman"/>
              </a:rPr>
              <a:t> and prevent its collapse.</a:t>
            </a:r>
          </a:p>
          <a:p>
            <a:pPr marL="0" marR="185420" lvl="0" indent="0" algn="justLow">
              <a:buNone/>
            </a:pPr>
            <a:r>
              <a:rPr lang="en-US" sz="1800" dirty="0">
                <a:solidFill>
                  <a:schemeClr val="tx1">
                    <a:lumMod val="75000"/>
                    <a:lumOff val="25000"/>
                  </a:schemeClr>
                </a:solidFill>
                <a:latin typeface="Times New Roman"/>
                <a:ea typeface="Times New Roman"/>
              </a:rPr>
              <a:t>3-It prevents </a:t>
            </a:r>
            <a:r>
              <a:rPr lang="en-US" sz="1800" b="1" dirty="0">
                <a:solidFill>
                  <a:schemeClr val="tx1">
                    <a:lumMod val="75000"/>
                    <a:lumOff val="25000"/>
                  </a:schemeClr>
                </a:solidFill>
                <a:latin typeface="Times New Roman"/>
                <a:ea typeface="Times New Roman"/>
              </a:rPr>
              <a:t>marked changes </a:t>
            </a:r>
            <a:r>
              <a:rPr lang="en-US" sz="1800" dirty="0">
                <a:solidFill>
                  <a:schemeClr val="tx1">
                    <a:lumMod val="75000"/>
                    <a:lumOff val="25000"/>
                  </a:schemeClr>
                </a:solidFill>
                <a:latin typeface="Times New Roman"/>
                <a:ea typeface="Times New Roman"/>
              </a:rPr>
              <a:t>in O</a:t>
            </a:r>
            <a:r>
              <a:rPr lang="en-US" sz="1800" baseline="-25000" dirty="0">
                <a:solidFill>
                  <a:schemeClr val="tx1">
                    <a:lumMod val="75000"/>
                    <a:lumOff val="25000"/>
                  </a:schemeClr>
                </a:solidFill>
                <a:latin typeface="Times New Roman"/>
                <a:ea typeface="Times New Roman"/>
              </a:rPr>
              <a:t>2</a:t>
            </a:r>
            <a:r>
              <a:rPr lang="en-US" sz="1800" dirty="0">
                <a:solidFill>
                  <a:schemeClr val="tx1">
                    <a:lumMod val="75000"/>
                    <a:lumOff val="25000"/>
                  </a:schemeClr>
                </a:solidFill>
                <a:latin typeface="Times New Roman"/>
                <a:ea typeface="Times New Roman"/>
              </a:rPr>
              <a:t> and Co</a:t>
            </a:r>
            <a:r>
              <a:rPr lang="en-US" sz="1800" baseline="-25000" dirty="0">
                <a:solidFill>
                  <a:schemeClr val="tx1">
                    <a:lumMod val="75000"/>
                    <a:lumOff val="25000"/>
                  </a:schemeClr>
                </a:solidFill>
                <a:latin typeface="Times New Roman"/>
                <a:ea typeface="Times New Roman"/>
              </a:rPr>
              <a:t>2</a:t>
            </a:r>
            <a:r>
              <a:rPr lang="en-US" sz="1800" dirty="0">
                <a:solidFill>
                  <a:schemeClr val="tx1">
                    <a:lumMod val="75000"/>
                    <a:lumOff val="25000"/>
                  </a:schemeClr>
                </a:solidFill>
                <a:latin typeface="Times New Roman"/>
                <a:ea typeface="Times New Roman"/>
              </a:rPr>
              <a:t> concentration in the blood with each respiration.</a:t>
            </a:r>
          </a:p>
          <a:p>
            <a:pPr marL="0" marR="185420" lvl="0" indent="0" algn="justLow">
              <a:buNone/>
            </a:pPr>
            <a:r>
              <a:rPr lang="en-US" sz="1800" dirty="0">
                <a:solidFill>
                  <a:schemeClr val="tx1">
                    <a:lumMod val="75000"/>
                    <a:lumOff val="25000"/>
                  </a:schemeClr>
                </a:solidFill>
                <a:latin typeface="Times New Roman"/>
                <a:ea typeface="Times New Roman"/>
              </a:rPr>
              <a:t>4-It prevents marked changes in </a:t>
            </a:r>
            <a:r>
              <a:rPr lang="en-US" sz="1800" b="1" dirty="0">
                <a:solidFill>
                  <a:schemeClr val="tx1">
                    <a:lumMod val="75000"/>
                    <a:lumOff val="25000"/>
                  </a:schemeClr>
                </a:solidFill>
                <a:latin typeface="Times New Roman"/>
                <a:ea typeface="Times New Roman"/>
              </a:rPr>
              <a:t>inspired air temperature and humidity </a:t>
            </a:r>
            <a:r>
              <a:rPr lang="en-US" sz="1800" dirty="0">
                <a:solidFill>
                  <a:schemeClr val="tx1">
                    <a:lumMod val="75000"/>
                    <a:lumOff val="25000"/>
                  </a:schemeClr>
                </a:solidFill>
                <a:latin typeface="Times New Roman"/>
                <a:ea typeface="Times New Roman"/>
              </a:rPr>
              <a:t>because this air has temperature of 37</a:t>
            </a:r>
            <a:r>
              <a:rPr lang="en-US" sz="1800" baseline="30000" dirty="0">
                <a:solidFill>
                  <a:schemeClr val="tx1">
                    <a:lumMod val="75000"/>
                    <a:lumOff val="25000"/>
                  </a:schemeClr>
                </a:solidFill>
                <a:latin typeface="Times New Roman"/>
                <a:ea typeface="Times New Roman"/>
              </a:rPr>
              <a:t>o</a:t>
            </a:r>
            <a:r>
              <a:rPr lang="en-US" sz="1800" dirty="0">
                <a:solidFill>
                  <a:schemeClr val="tx1">
                    <a:lumMod val="75000"/>
                    <a:lumOff val="25000"/>
                  </a:schemeClr>
                </a:solidFill>
                <a:latin typeface="Times New Roman"/>
                <a:ea typeface="Times New Roman"/>
              </a:rPr>
              <a:t>.</a:t>
            </a:r>
          </a:p>
          <a:p>
            <a:pPr marL="90170" marR="185420" indent="0" algn="justLow">
              <a:buNone/>
            </a:pPr>
            <a:r>
              <a:rPr lang="en-US" sz="1800" dirty="0">
                <a:solidFill>
                  <a:schemeClr val="tx1">
                    <a:lumMod val="75000"/>
                    <a:lumOff val="25000"/>
                  </a:schemeClr>
                </a:solidFill>
                <a:latin typeface="Times New Roman"/>
                <a:ea typeface="Times New Roman"/>
              </a:rPr>
              <a:t>5)RV/TLC = 30%      and    </a:t>
            </a:r>
            <a:r>
              <a:rPr lang="en-US" sz="1800" dirty="0">
                <a:solidFill>
                  <a:schemeClr val="tx1">
                    <a:lumMod val="75000"/>
                    <a:lumOff val="25000"/>
                  </a:schemeClr>
                </a:solidFill>
                <a:latin typeface="Times New Roman"/>
                <a:ea typeface="Times New Roman"/>
                <a:sym typeface="Symbol"/>
              </a:rPr>
              <a:t></a:t>
            </a:r>
            <a:r>
              <a:rPr lang="en-US" sz="1800" dirty="0">
                <a:solidFill>
                  <a:schemeClr val="tx1">
                    <a:lumMod val="75000"/>
                    <a:lumOff val="25000"/>
                  </a:schemeClr>
                </a:solidFill>
                <a:latin typeface="Times New Roman"/>
                <a:ea typeface="Times New Roman"/>
              </a:rPr>
              <a:t> in bronchial asthma and emphysema.</a:t>
            </a:r>
          </a:p>
          <a:p>
            <a:pPr marL="90170" marR="185420" indent="0" algn="justLow">
              <a:buNone/>
            </a:pPr>
            <a:r>
              <a:rPr lang="en-US" sz="1800" dirty="0">
                <a:solidFill>
                  <a:schemeClr val="tx1">
                    <a:lumMod val="75000"/>
                    <a:lumOff val="25000"/>
                  </a:schemeClr>
                </a:solidFill>
                <a:latin typeface="Times New Roman"/>
                <a:ea typeface="Times New Roman"/>
              </a:rPr>
              <a:t>6) It has </a:t>
            </a:r>
            <a:r>
              <a:rPr lang="en-US" sz="1800" b="1" dirty="0">
                <a:solidFill>
                  <a:schemeClr val="tx1">
                    <a:lumMod val="75000"/>
                    <a:lumOff val="25000"/>
                  </a:schemeClr>
                </a:solidFill>
                <a:latin typeface="Times New Roman"/>
                <a:ea typeface="Times New Roman"/>
              </a:rPr>
              <a:t>medico-legal importance </a:t>
            </a:r>
            <a:r>
              <a:rPr lang="en-US" sz="1800" dirty="0">
                <a:solidFill>
                  <a:schemeClr val="tx1">
                    <a:lumMod val="75000"/>
                    <a:lumOff val="25000"/>
                  </a:schemeClr>
                </a:solidFill>
                <a:latin typeface="Times New Roman"/>
                <a:ea typeface="Times New Roman"/>
              </a:rPr>
              <a:t>as it determines cause  of death of baby just after birth, if the baby born alive he will respire so contain RV and its lung float in water but if the fetus is born dead he will not respire (no RV) and no floating of his lung.</a:t>
            </a:r>
          </a:p>
          <a:p>
            <a:pPr marL="101600" indent="0" algn="just">
              <a:buNone/>
            </a:pPr>
            <a:endParaRPr lang="en-US" sz="1800" dirty="0">
              <a:solidFill>
                <a:schemeClr val="tx1">
                  <a:lumMod val="75000"/>
                  <a:lumOff val="25000"/>
                </a:schemeClr>
              </a:solidFill>
              <a:effectLst/>
              <a:latin typeface="Times New Roman"/>
              <a:ea typeface="Times New Roman"/>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14</a:t>
            </a:fld>
            <a:endParaRPr lang="en"/>
          </a:p>
        </p:txBody>
      </p:sp>
    </p:spTree>
    <p:extLst>
      <p:ext uri="{BB962C8B-B14F-4D97-AF65-F5344CB8AC3E}">
        <p14:creationId xmlns:p14="http://schemas.microsoft.com/office/powerpoint/2010/main" val="23414808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1520" y="267494"/>
            <a:ext cx="8712968" cy="3155100"/>
          </a:xfrm>
        </p:spPr>
        <p:txBody>
          <a:bodyPr/>
          <a:lstStyle/>
          <a:p>
            <a:pPr marL="0" marR="185420" indent="0" algn="justLow">
              <a:lnSpc>
                <a:spcPct val="150000"/>
              </a:lnSpc>
              <a:buNone/>
            </a:pPr>
            <a:r>
              <a:rPr lang="en-US" sz="1800" b="1" i="1" u="sng" dirty="0">
                <a:solidFill>
                  <a:schemeClr val="tx1">
                    <a:lumMod val="75000"/>
                    <a:lumOff val="25000"/>
                  </a:schemeClr>
                </a:solidFill>
                <a:latin typeface="Times New Roman"/>
                <a:ea typeface="Times New Roman"/>
                <a:cs typeface="Simplified Arabic"/>
              </a:rPr>
              <a:t>(3) Total lung capacity (TLC):</a:t>
            </a:r>
            <a:endParaRPr lang="en-US" sz="1600" b="1" dirty="0">
              <a:solidFill>
                <a:schemeClr val="tx1">
                  <a:lumMod val="75000"/>
                  <a:lumOff val="25000"/>
                </a:schemeClr>
              </a:solidFill>
              <a:latin typeface="Times New Roman"/>
              <a:ea typeface="Times New Roman"/>
              <a:cs typeface="Simplified Arabic"/>
            </a:endParaRPr>
          </a:p>
          <a:p>
            <a:pPr marL="353060" marR="185420" indent="0" algn="justLow">
              <a:buNone/>
            </a:pPr>
            <a:r>
              <a:rPr lang="en-US" sz="1800" dirty="0">
                <a:solidFill>
                  <a:schemeClr val="tx1">
                    <a:lumMod val="75000"/>
                    <a:lumOff val="25000"/>
                  </a:schemeClr>
                </a:solidFill>
                <a:latin typeface="Times New Roman"/>
                <a:ea typeface="Times New Roman"/>
                <a:sym typeface="Symbol"/>
              </a:rPr>
              <a:t></a:t>
            </a:r>
            <a:r>
              <a:rPr lang="en-US" sz="1800" b="1" dirty="0">
                <a:solidFill>
                  <a:schemeClr val="tx1">
                    <a:lumMod val="75000"/>
                    <a:lumOff val="25000"/>
                  </a:schemeClr>
                </a:solidFill>
                <a:latin typeface="Times New Roman"/>
                <a:ea typeface="Times New Roman"/>
              </a:rPr>
              <a:t>	</a:t>
            </a:r>
            <a:r>
              <a:rPr lang="en-US" sz="1800" b="1" u="sng" dirty="0">
                <a:solidFill>
                  <a:schemeClr val="tx1">
                    <a:lumMod val="75000"/>
                    <a:lumOff val="25000"/>
                  </a:schemeClr>
                </a:solidFill>
                <a:latin typeface="Times New Roman"/>
                <a:ea typeface="Times New Roman"/>
              </a:rPr>
              <a:t>Definition</a:t>
            </a:r>
            <a:r>
              <a:rPr lang="en-US" sz="1800" b="1" dirty="0">
                <a:solidFill>
                  <a:schemeClr val="tx1">
                    <a:lumMod val="75000"/>
                    <a:lumOff val="25000"/>
                  </a:schemeClr>
                </a:solidFill>
                <a:latin typeface="Times New Roman"/>
                <a:ea typeface="Times New Roman"/>
              </a:rPr>
              <a:t>:</a:t>
            </a:r>
            <a:r>
              <a:rPr lang="en-US" sz="1800" dirty="0">
                <a:solidFill>
                  <a:schemeClr val="tx1">
                    <a:lumMod val="75000"/>
                    <a:lumOff val="25000"/>
                  </a:schemeClr>
                </a:solidFill>
                <a:latin typeface="Times New Roman"/>
                <a:ea typeface="Times New Roman"/>
              </a:rPr>
              <a:t> the volume of air present in the lung at the end of maximal inspiration.</a:t>
            </a:r>
            <a:endParaRPr lang="en-US" sz="1400" dirty="0">
              <a:solidFill>
                <a:schemeClr val="tx1">
                  <a:lumMod val="75000"/>
                  <a:lumOff val="25000"/>
                </a:schemeClr>
              </a:solidFill>
              <a:latin typeface="Times New Roman"/>
              <a:ea typeface="Times New Roman"/>
            </a:endParaRPr>
          </a:p>
          <a:p>
            <a:pPr marL="353060" marR="185420" indent="0" algn="justLow">
              <a:buNone/>
            </a:pPr>
            <a:r>
              <a:rPr lang="en-US" sz="1800" dirty="0">
                <a:solidFill>
                  <a:schemeClr val="tx1">
                    <a:lumMod val="75000"/>
                    <a:lumOff val="25000"/>
                  </a:schemeClr>
                </a:solidFill>
                <a:latin typeface="Times New Roman"/>
                <a:ea typeface="Times New Roman"/>
                <a:sym typeface="Symbol"/>
              </a:rPr>
              <a:t></a:t>
            </a:r>
            <a:r>
              <a:rPr lang="en-US" sz="1800" dirty="0">
                <a:solidFill>
                  <a:schemeClr val="tx1">
                    <a:lumMod val="75000"/>
                    <a:lumOff val="25000"/>
                  </a:schemeClr>
                </a:solidFill>
                <a:latin typeface="Times New Roman"/>
                <a:ea typeface="Times New Roman"/>
              </a:rPr>
              <a:t>	</a:t>
            </a:r>
            <a:r>
              <a:rPr lang="en-US" sz="1800" b="1" u="sng" dirty="0">
                <a:solidFill>
                  <a:schemeClr val="tx1">
                    <a:lumMod val="75000"/>
                    <a:lumOff val="25000"/>
                  </a:schemeClr>
                </a:solidFill>
                <a:latin typeface="Times New Roman"/>
                <a:ea typeface="Times New Roman"/>
              </a:rPr>
              <a:t>Measurement</a:t>
            </a:r>
            <a:r>
              <a:rPr lang="en-US" sz="1800" b="1" dirty="0">
                <a:solidFill>
                  <a:schemeClr val="tx1">
                    <a:lumMod val="75000"/>
                    <a:lumOff val="25000"/>
                  </a:schemeClr>
                </a:solidFill>
                <a:latin typeface="Times New Roman"/>
                <a:ea typeface="Times New Roman"/>
              </a:rPr>
              <a:t>:</a:t>
            </a:r>
            <a:r>
              <a:rPr lang="en-US" sz="1800" dirty="0">
                <a:solidFill>
                  <a:schemeClr val="tx1">
                    <a:lumMod val="75000"/>
                    <a:lumOff val="25000"/>
                  </a:schemeClr>
                </a:solidFill>
                <a:latin typeface="Times New Roman"/>
                <a:ea typeface="Times New Roman"/>
              </a:rPr>
              <a:t>                        TLC = VC + RV.</a:t>
            </a:r>
            <a:endParaRPr lang="en-US" sz="1400" dirty="0">
              <a:solidFill>
                <a:schemeClr val="tx1">
                  <a:lumMod val="75000"/>
                  <a:lumOff val="25000"/>
                </a:schemeClr>
              </a:solidFill>
              <a:latin typeface="Times New Roman"/>
              <a:ea typeface="Times New Roman"/>
            </a:endParaRPr>
          </a:p>
          <a:p>
            <a:pPr marL="353060" marR="185420" indent="0" algn="justLow">
              <a:buNone/>
            </a:pPr>
            <a:r>
              <a:rPr lang="en-US" sz="1800" dirty="0">
                <a:solidFill>
                  <a:schemeClr val="tx1">
                    <a:lumMod val="75000"/>
                    <a:lumOff val="25000"/>
                  </a:schemeClr>
                </a:solidFill>
                <a:latin typeface="Times New Roman"/>
                <a:ea typeface="Times New Roman"/>
                <a:sym typeface="Symbol"/>
              </a:rPr>
              <a:t></a:t>
            </a:r>
            <a:r>
              <a:rPr lang="en-US" sz="1800" dirty="0">
                <a:solidFill>
                  <a:schemeClr val="tx1">
                    <a:lumMod val="75000"/>
                    <a:lumOff val="25000"/>
                  </a:schemeClr>
                </a:solidFill>
                <a:latin typeface="Times New Roman"/>
                <a:ea typeface="Times New Roman"/>
              </a:rPr>
              <a:t>	</a:t>
            </a:r>
            <a:r>
              <a:rPr lang="en-US" sz="1800" b="1" u="sng" dirty="0">
                <a:solidFill>
                  <a:schemeClr val="tx1">
                    <a:lumMod val="75000"/>
                    <a:lumOff val="25000"/>
                  </a:schemeClr>
                </a:solidFill>
                <a:latin typeface="Times New Roman"/>
                <a:ea typeface="Times New Roman"/>
              </a:rPr>
              <a:t>Normal value</a:t>
            </a:r>
            <a:r>
              <a:rPr lang="en-US" sz="1800" b="1" dirty="0">
                <a:solidFill>
                  <a:schemeClr val="tx1">
                    <a:lumMod val="75000"/>
                    <a:lumOff val="25000"/>
                  </a:schemeClr>
                </a:solidFill>
                <a:latin typeface="Times New Roman"/>
                <a:ea typeface="Times New Roman"/>
              </a:rPr>
              <a:t>:</a:t>
            </a:r>
            <a:r>
              <a:rPr lang="en-US" sz="1800" dirty="0">
                <a:solidFill>
                  <a:schemeClr val="tx1">
                    <a:lumMod val="75000"/>
                    <a:lumOff val="25000"/>
                  </a:schemeClr>
                </a:solidFill>
                <a:latin typeface="Times New Roman"/>
                <a:ea typeface="Times New Roman"/>
              </a:rPr>
              <a:t>                              5800 ml.</a:t>
            </a:r>
            <a:endParaRPr lang="en-US" sz="1400" dirty="0">
              <a:solidFill>
                <a:schemeClr val="tx1">
                  <a:lumMod val="75000"/>
                  <a:lumOff val="25000"/>
                </a:schemeClr>
              </a:solidFill>
              <a:latin typeface="Times New Roman"/>
              <a:ea typeface="Times New Roman"/>
            </a:endParaRPr>
          </a:p>
          <a:p>
            <a:pPr marL="353060" marR="185420" indent="0" algn="justLow">
              <a:buNone/>
            </a:pPr>
            <a:r>
              <a:rPr lang="en-US" sz="1800" dirty="0">
                <a:solidFill>
                  <a:schemeClr val="tx1">
                    <a:lumMod val="75000"/>
                    <a:lumOff val="25000"/>
                  </a:schemeClr>
                </a:solidFill>
                <a:latin typeface="Times New Roman"/>
                <a:ea typeface="Times New Roman"/>
                <a:sym typeface="Symbol"/>
              </a:rPr>
              <a:t></a:t>
            </a:r>
            <a:r>
              <a:rPr lang="en-US" sz="1800" dirty="0">
                <a:solidFill>
                  <a:schemeClr val="tx1">
                    <a:lumMod val="75000"/>
                    <a:lumOff val="25000"/>
                  </a:schemeClr>
                </a:solidFill>
                <a:latin typeface="Times New Roman"/>
                <a:ea typeface="Times New Roman"/>
              </a:rPr>
              <a:t>	</a:t>
            </a:r>
            <a:r>
              <a:rPr lang="en-US" sz="1800" b="1" u="sng" dirty="0">
                <a:solidFill>
                  <a:schemeClr val="tx1">
                    <a:lumMod val="75000"/>
                    <a:lumOff val="25000"/>
                  </a:schemeClr>
                </a:solidFill>
                <a:latin typeface="Times New Roman"/>
                <a:ea typeface="Times New Roman"/>
              </a:rPr>
              <a:t>Significant:</a:t>
            </a:r>
            <a:r>
              <a:rPr lang="en-US" sz="1800" dirty="0">
                <a:solidFill>
                  <a:schemeClr val="tx1">
                    <a:lumMod val="75000"/>
                    <a:lumOff val="25000"/>
                  </a:schemeClr>
                </a:solidFill>
                <a:latin typeface="Times New Roman"/>
                <a:ea typeface="Times New Roman"/>
              </a:rPr>
              <a:t> decreases in </a:t>
            </a:r>
            <a:r>
              <a:rPr lang="en-US" sz="1800" b="1" dirty="0">
                <a:solidFill>
                  <a:schemeClr val="tx1">
                    <a:lumMod val="75000"/>
                    <a:lumOff val="25000"/>
                  </a:schemeClr>
                </a:solidFill>
                <a:latin typeface="Times New Roman"/>
                <a:ea typeface="Times New Roman"/>
              </a:rPr>
              <a:t>Pneumothorax</a:t>
            </a:r>
            <a:r>
              <a:rPr lang="en-US" sz="1800" dirty="0">
                <a:solidFill>
                  <a:schemeClr val="tx1">
                    <a:lumMod val="75000"/>
                    <a:lumOff val="25000"/>
                  </a:schemeClr>
                </a:solidFill>
                <a:latin typeface="Times New Roman"/>
                <a:ea typeface="Times New Roman"/>
              </a:rPr>
              <a:t>.</a:t>
            </a:r>
            <a:endParaRPr lang="en-US" sz="1400" dirty="0">
              <a:solidFill>
                <a:schemeClr val="tx1">
                  <a:lumMod val="75000"/>
                  <a:lumOff val="25000"/>
                </a:schemeClr>
              </a:solidFill>
              <a:effectLst/>
              <a:latin typeface="Times New Roman"/>
              <a:ea typeface="Times New Roman"/>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15</a:t>
            </a:fld>
            <a:endParaRPr lang="en"/>
          </a:p>
        </p:txBody>
      </p:sp>
    </p:spTree>
    <p:extLst>
      <p:ext uri="{BB962C8B-B14F-4D97-AF65-F5344CB8AC3E}">
        <p14:creationId xmlns:p14="http://schemas.microsoft.com/office/powerpoint/2010/main" val="41480845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1520" y="123478"/>
            <a:ext cx="8712968" cy="3155100"/>
          </a:xfrm>
        </p:spPr>
        <p:txBody>
          <a:bodyPr/>
          <a:lstStyle/>
          <a:p>
            <a:pPr marL="0" marR="185420" indent="0" algn="justLow">
              <a:lnSpc>
                <a:spcPct val="150000"/>
              </a:lnSpc>
              <a:buNone/>
            </a:pPr>
            <a:r>
              <a:rPr lang="en-US" sz="1400" b="1" u="sng" dirty="0">
                <a:solidFill>
                  <a:schemeClr val="tx1">
                    <a:lumMod val="75000"/>
                    <a:lumOff val="25000"/>
                  </a:schemeClr>
                </a:solidFill>
                <a:latin typeface="Times New Roman"/>
                <a:ea typeface="Times New Roman"/>
                <a:cs typeface="Simplified Arabic"/>
              </a:rPr>
              <a:t>[B] Dynamic lung volumes</a:t>
            </a:r>
            <a:r>
              <a:rPr lang="en-US" sz="1400" b="1" dirty="0">
                <a:solidFill>
                  <a:schemeClr val="tx1">
                    <a:lumMod val="75000"/>
                    <a:lumOff val="25000"/>
                  </a:schemeClr>
                </a:solidFill>
                <a:latin typeface="Times New Roman"/>
                <a:ea typeface="Times New Roman"/>
                <a:cs typeface="Simplified Arabic"/>
              </a:rPr>
              <a:t>:</a:t>
            </a:r>
          </a:p>
          <a:p>
            <a:pPr marL="0" marR="185420" indent="0" algn="justLow">
              <a:buNone/>
            </a:pPr>
            <a:r>
              <a:rPr lang="en-US" sz="1400" dirty="0">
                <a:solidFill>
                  <a:schemeClr val="tx1">
                    <a:lumMod val="75000"/>
                    <a:lumOff val="25000"/>
                  </a:schemeClr>
                </a:solidFill>
                <a:latin typeface="Times New Roman"/>
                <a:ea typeface="Times New Roman"/>
              </a:rPr>
              <a:t>These tests measure </a:t>
            </a:r>
            <a:r>
              <a:rPr lang="en-US" sz="1400" b="1" dirty="0">
                <a:solidFill>
                  <a:schemeClr val="tx1">
                    <a:lumMod val="75000"/>
                    <a:lumOff val="25000"/>
                  </a:schemeClr>
                </a:solidFill>
                <a:latin typeface="Times New Roman"/>
                <a:ea typeface="Times New Roman"/>
              </a:rPr>
              <a:t>volumes / unit time</a:t>
            </a:r>
            <a:r>
              <a:rPr lang="en-US" sz="1400" dirty="0">
                <a:solidFill>
                  <a:schemeClr val="tx1">
                    <a:lumMod val="75000"/>
                    <a:lumOff val="25000"/>
                  </a:schemeClr>
                </a:solidFill>
                <a:latin typeface="Times New Roman"/>
                <a:ea typeface="Times New Roman"/>
              </a:rPr>
              <a:t>.</a:t>
            </a:r>
          </a:p>
          <a:p>
            <a:pPr marL="0" marR="185420" indent="0" algn="justLow">
              <a:lnSpc>
                <a:spcPct val="150000"/>
              </a:lnSpc>
              <a:buNone/>
            </a:pPr>
            <a:r>
              <a:rPr lang="en-US" sz="1400" b="1" dirty="0">
                <a:solidFill>
                  <a:schemeClr val="tx1">
                    <a:lumMod val="75000"/>
                    <a:lumOff val="25000"/>
                  </a:schemeClr>
                </a:solidFill>
                <a:latin typeface="Times New Roman"/>
                <a:ea typeface="Times New Roman"/>
                <a:cs typeface="Simplified Arabic"/>
              </a:rPr>
              <a:t>  </a:t>
            </a:r>
            <a:r>
              <a:rPr lang="en-US" sz="1400" b="1" i="1" dirty="0">
                <a:solidFill>
                  <a:schemeClr val="tx1">
                    <a:lumMod val="75000"/>
                    <a:lumOff val="25000"/>
                  </a:schemeClr>
                </a:solidFill>
                <a:latin typeface="Times New Roman"/>
                <a:ea typeface="Times New Roman"/>
                <a:cs typeface="Simplified Arabic"/>
              </a:rPr>
              <a:t>(1)</a:t>
            </a:r>
            <a:r>
              <a:rPr lang="en-US" sz="1400" b="1" i="1" u="sng" dirty="0">
                <a:solidFill>
                  <a:schemeClr val="tx1">
                    <a:lumMod val="75000"/>
                    <a:lumOff val="25000"/>
                  </a:schemeClr>
                </a:solidFill>
                <a:latin typeface="Times New Roman"/>
                <a:ea typeface="Times New Roman"/>
                <a:cs typeface="Simplified Arabic"/>
              </a:rPr>
              <a:t>Respiratory minute volume</a:t>
            </a:r>
            <a:r>
              <a:rPr lang="en-US" sz="1400" b="1" i="1" dirty="0">
                <a:solidFill>
                  <a:schemeClr val="tx1">
                    <a:lumMod val="75000"/>
                    <a:lumOff val="25000"/>
                  </a:schemeClr>
                </a:solidFill>
                <a:latin typeface="Times New Roman"/>
                <a:ea typeface="Times New Roman"/>
                <a:cs typeface="Simplified Arabic"/>
              </a:rPr>
              <a:t> (RMV):</a:t>
            </a:r>
            <a:endParaRPr lang="en-US" sz="1400" b="1" dirty="0">
              <a:solidFill>
                <a:schemeClr val="tx1">
                  <a:lumMod val="75000"/>
                  <a:lumOff val="25000"/>
                </a:schemeClr>
              </a:solidFill>
              <a:latin typeface="Times New Roman"/>
              <a:ea typeface="Times New Roman"/>
              <a:cs typeface="Simplified Arabic"/>
            </a:endParaRPr>
          </a:p>
          <a:p>
            <a:pPr marL="333375" marR="185420" indent="0" algn="justLow">
              <a:buNone/>
            </a:pPr>
            <a:r>
              <a:rPr lang="en-US" sz="1400" dirty="0">
                <a:solidFill>
                  <a:schemeClr val="tx1">
                    <a:lumMod val="75000"/>
                    <a:lumOff val="25000"/>
                  </a:schemeClr>
                </a:solidFill>
                <a:latin typeface="Times New Roman"/>
                <a:ea typeface="Times New Roman"/>
              </a:rPr>
              <a:t>  -It is volume of air respired/min.              -At rest  =  TV x respiratory rate = 0.5 x 12 = 6 L/min.</a:t>
            </a:r>
          </a:p>
          <a:p>
            <a:pPr marL="0" marR="185420" indent="0" algn="justLow">
              <a:lnSpc>
                <a:spcPct val="150000"/>
              </a:lnSpc>
              <a:buNone/>
            </a:pPr>
            <a:r>
              <a:rPr lang="en-US" sz="1400" b="1" dirty="0">
                <a:solidFill>
                  <a:schemeClr val="tx1">
                    <a:lumMod val="75000"/>
                    <a:lumOff val="25000"/>
                  </a:schemeClr>
                </a:solidFill>
                <a:latin typeface="Times New Roman"/>
                <a:ea typeface="Times New Roman"/>
                <a:cs typeface="Simplified Arabic"/>
              </a:rPr>
              <a:t> </a:t>
            </a:r>
            <a:r>
              <a:rPr lang="en-US" sz="1400" b="1" i="1" dirty="0">
                <a:solidFill>
                  <a:schemeClr val="tx1">
                    <a:lumMod val="75000"/>
                    <a:lumOff val="25000"/>
                  </a:schemeClr>
                </a:solidFill>
                <a:latin typeface="Times New Roman"/>
                <a:ea typeface="Times New Roman"/>
                <a:cs typeface="Simplified Arabic"/>
              </a:rPr>
              <a:t>(2)</a:t>
            </a:r>
            <a:r>
              <a:rPr lang="en-US" sz="1400" b="1" i="1" u="sng" dirty="0">
                <a:solidFill>
                  <a:schemeClr val="tx1">
                    <a:lumMod val="75000"/>
                    <a:lumOff val="25000"/>
                  </a:schemeClr>
                </a:solidFill>
                <a:latin typeface="Times New Roman"/>
                <a:ea typeface="Times New Roman"/>
                <a:cs typeface="Simplified Arabic"/>
              </a:rPr>
              <a:t>Effective ventilation volume:</a:t>
            </a:r>
            <a:endParaRPr lang="en-US" sz="1400" b="1" dirty="0">
              <a:solidFill>
                <a:schemeClr val="tx1">
                  <a:lumMod val="75000"/>
                  <a:lumOff val="25000"/>
                </a:schemeClr>
              </a:solidFill>
              <a:latin typeface="Times New Roman"/>
              <a:ea typeface="Times New Roman"/>
              <a:cs typeface="Simplified Arabic"/>
            </a:endParaRPr>
          </a:p>
          <a:p>
            <a:pPr marL="533400" marR="185420" indent="0" algn="justLow">
              <a:buNone/>
            </a:pPr>
            <a:r>
              <a:rPr lang="en-US" sz="1400" dirty="0">
                <a:solidFill>
                  <a:schemeClr val="tx1">
                    <a:lumMod val="75000"/>
                    <a:lumOff val="25000"/>
                  </a:schemeClr>
                </a:solidFill>
                <a:latin typeface="Times New Roman"/>
                <a:ea typeface="Times New Roman"/>
              </a:rPr>
              <a:t>It is volume of air enters in gas exchange/min = (</a:t>
            </a:r>
            <a:r>
              <a:rPr lang="en-US" sz="1400" dirty="0" err="1">
                <a:solidFill>
                  <a:schemeClr val="tx1">
                    <a:lumMod val="75000"/>
                    <a:lumOff val="25000"/>
                  </a:schemeClr>
                </a:solidFill>
                <a:latin typeface="Times New Roman"/>
                <a:ea typeface="Times New Roman"/>
              </a:rPr>
              <a:t>Tv</a:t>
            </a:r>
            <a:r>
              <a:rPr lang="en-US" sz="1400" dirty="0">
                <a:solidFill>
                  <a:schemeClr val="tx1">
                    <a:lumMod val="75000"/>
                    <a:lumOff val="25000"/>
                  </a:schemeClr>
                </a:solidFill>
                <a:latin typeface="Times New Roman"/>
                <a:ea typeface="Times New Roman"/>
              </a:rPr>
              <a:t> – DS) x RR = 0.35 x 12 = 4.2 L/min.</a:t>
            </a:r>
          </a:p>
          <a:p>
            <a:pPr marL="533400" marR="185420" indent="0" algn="justLow">
              <a:buNone/>
            </a:pPr>
            <a:r>
              <a:rPr lang="en-US" sz="1400" dirty="0">
                <a:solidFill>
                  <a:schemeClr val="tx1">
                    <a:lumMod val="75000"/>
                    <a:lumOff val="25000"/>
                  </a:schemeClr>
                </a:solidFill>
                <a:latin typeface="Times New Roman"/>
                <a:ea typeface="Times New Roman"/>
              </a:rPr>
              <a:t>-	It is markedly decreased in shallow rapid breathing.</a:t>
            </a:r>
          </a:p>
          <a:p>
            <a:pPr marL="0" indent="0" algn="justLow">
              <a:lnSpc>
                <a:spcPct val="150000"/>
              </a:lnSpc>
              <a:buNone/>
            </a:pPr>
            <a:r>
              <a:rPr lang="en-US" sz="1400" b="1" dirty="0">
                <a:solidFill>
                  <a:schemeClr val="tx1">
                    <a:lumMod val="75000"/>
                    <a:lumOff val="25000"/>
                  </a:schemeClr>
                </a:solidFill>
                <a:latin typeface="Times New Roman"/>
                <a:ea typeface="Times New Roman"/>
                <a:cs typeface="Simplified Arabic"/>
              </a:rPr>
              <a:t>   </a:t>
            </a:r>
            <a:r>
              <a:rPr lang="en-US" sz="1400" b="1" i="1" dirty="0">
                <a:solidFill>
                  <a:schemeClr val="tx1">
                    <a:lumMod val="75000"/>
                    <a:lumOff val="25000"/>
                  </a:schemeClr>
                </a:solidFill>
                <a:latin typeface="Times New Roman"/>
                <a:ea typeface="Times New Roman"/>
                <a:cs typeface="Simplified Arabic"/>
              </a:rPr>
              <a:t>(3)</a:t>
            </a:r>
            <a:r>
              <a:rPr lang="en-US" sz="1400" b="1" i="1" u="sng" dirty="0">
                <a:solidFill>
                  <a:schemeClr val="tx1">
                    <a:lumMod val="75000"/>
                    <a:lumOff val="25000"/>
                  </a:schemeClr>
                </a:solidFill>
                <a:latin typeface="Times New Roman"/>
                <a:ea typeface="Times New Roman"/>
                <a:cs typeface="Simplified Arabic"/>
              </a:rPr>
              <a:t>Maximal breathing capacity (MBC</a:t>
            </a:r>
            <a:r>
              <a:rPr lang="en-US" sz="1400" b="1" dirty="0">
                <a:solidFill>
                  <a:schemeClr val="tx1">
                    <a:lumMod val="75000"/>
                    <a:lumOff val="25000"/>
                  </a:schemeClr>
                </a:solidFill>
                <a:latin typeface="Times New Roman"/>
                <a:ea typeface="Times New Roman"/>
                <a:cs typeface="Simplified Arabic"/>
              </a:rPr>
              <a:t>):</a:t>
            </a:r>
          </a:p>
          <a:p>
            <a:pPr marL="0" lvl="0" indent="0" algn="justLow">
              <a:buNone/>
              <a:tabLst>
                <a:tab pos="590550" algn="l"/>
              </a:tabLst>
            </a:pPr>
            <a:r>
              <a:rPr lang="en-US" sz="1400" dirty="0">
                <a:solidFill>
                  <a:schemeClr val="tx1">
                    <a:lumMod val="75000"/>
                    <a:lumOff val="25000"/>
                  </a:schemeClr>
                </a:solidFill>
                <a:latin typeface="Times New Roman"/>
                <a:ea typeface="Times New Roman"/>
              </a:rPr>
              <a:t>-It is the maximal volume of air can be inspired or expired/min using the deepest and faster respiratory movements.</a:t>
            </a:r>
          </a:p>
          <a:p>
            <a:pPr marL="0" lvl="0" indent="0" algn="justLow">
              <a:buNone/>
              <a:tabLst>
                <a:tab pos="590550" algn="l"/>
              </a:tabLst>
            </a:pPr>
            <a:r>
              <a:rPr lang="en-US" sz="1400" dirty="0">
                <a:solidFill>
                  <a:schemeClr val="tx1">
                    <a:lumMod val="75000"/>
                    <a:lumOff val="25000"/>
                  </a:schemeClr>
                </a:solidFill>
                <a:latin typeface="Times New Roman"/>
                <a:ea typeface="Times New Roman"/>
              </a:rPr>
              <a:t>-It is measured during the first 15 seconds and then the value is multiplying by 4. (it is difficult to continue for minute) </a:t>
            </a:r>
          </a:p>
          <a:p>
            <a:pPr marL="0" lvl="0" indent="0" algn="justLow">
              <a:buNone/>
              <a:tabLst>
                <a:tab pos="590550" algn="l"/>
              </a:tabLst>
            </a:pPr>
            <a:r>
              <a:rPr lang="en-US" sz="1400" dirty="0">
                <a:solidFill>
                  <a:schemeClr val="tx1">
                    <a:lumMod val="75000"/>
                    <a:lumOff val="25000"/>
                  </a:schemeClr>
                </a:solidFill>
                <a:latin typeface="Times New Roman"/>
                <a:ea typeface="Times New Roman"/>
              </a:rPr>
              <a:t>-It equal to  </a:t>
            </a:r>
            <a:r>
              <a:rPr lang="en-US" sz="1400" b="1" dirty="0">
                <a:solidFill>
                  <a:schemeClr val="tx1">
                    <a:lumMod val="75000"/>
                    <a:lumOff val="25000"/>
                  </a:schemeClr>
                </a:solidFill>
                <a:latin typeface="Times New Roman"/>
                <a:ea typeface="Times New Roman"/>
              </a:rPr>
              <a:t>80-160 L/min </a:t>
            </a:r>
            <a:r>
              <a:rPr lang="en-US" sz="1400" dirty="0">
                <a:solidFill>
                  <a:schemeClr val="tx1">
                    <a:lumMod val="75000"/>
                    <a:lumOff val="25000"/>
                  </a:schemeClr>
                </a:solidFill>
                <a:latin typeface="Times New Roman"/>
                <a:ea typeface="Times New Roman"/>
              </a:rPr>
              <a:t>(</a:t>
            </a:r>
            <a:r>
              <a:rPr lang="en-US" sz="1400" b="1" dirty="0">
                <a:solidFill>
                  <a:schemeClr val="tx1">
                    <a:lumMod val="75000"/>
                    <a:lumOff val="25000"/>
                  </a:schemeClr>
                </a:solidFill>
                <a:latin typeface="Times New Roman"/>
                <a:ea typeface="Times New Roman"/>
              </a:rPr>
              <a:t>in male</a:t>
            </a:r>
            <a:r>
              <a:rPr lang="en-US" sz="1400" dirty="0">
                <a:solidFill>
                  <a:schemeClr val="tx1">
                    <a:lumMod val="75000"/>
                    <a:lumOff val="25000"/>
                  </a:schemeClr>
                </a:solidFill>
                <a:latin typeface="Times New Roman"/>
                <a:ea typeface="Times New Roman"/>
              </a:rPr>
              <a:t>) but = </a:t>
            </a:r>
            <a:r>
              <a:rPr lang="en-US" sz="1400" b="1" dirty="0">
                <a:solidFill>
                  <a:schemeClr val="tx1">
                    <a:lumMod val="75000"/>
                    <a:lumOff val="25000"/>
                  </a:schemeClr>
                </a:solidFill>
                <a:latin typeface="Times New Roman"/>
                <a:ea typeface="Times New Roman"/>
              </a:rPr>
              <a:t>60-120 in female</a:t>
            </a:r>
            <a:r>
              <a:rPr lang="en-US" sz="1400" dirty="0">
                <a:solidFill>
                  <a:schemeClr val="tx1">
                    <a:lumMod val="75000"/>
                    <a:lumOff val="25000"/>
                  </a:schemeClr>
                </a:solidFill>
                <a:latin typeface="Times New Roman"/>
                <a:ea typeface="Times New Roman"/>
              </a:rPr>
              <a:t>.</a:t>
            </a:r>
          </a:p>
          <a:p>
            <a:pPr marL="0" indent="0" algn="justLow">
              <a:buNone/>
            </a:pPr>
            <a:r>
              <a:rPr lang="en-US" sz="1400" dirty="0">
                <a:solidFill>
                  <a:schemeClr val="tx1">
                    <a:lumMod val="75000"/>
                    <a:lumOff val="25000"/>
                  </a:schemeClr>
                </a:solidFill>
                <a:latin typeface="Times New Roman"/>
                <a:ea typeface="Times New Roman"/>
              </a:rPr>
              <a:t> -  It measures the strength of respiratory muscles and affected by the same factors affect the vital capacity.</a:t>
            </a:r>
          </a:p>
          <a:p>
            <a:pPr marL="101600" indent="0" algn="ctr">
              <a:buNone/>
            </a:pPr>
            <a:endParaRPr lang="en-US" sz="1400" dirty="0">
              <a:solidFill>
                <a:schemeClr val="tx1">
                  <a:lumMod val="75000"/>
                  <a:lumOff val="25000"/>
                </a:schemeClr>
              </a:solidFill>
              <a:effectLst/>
              <a:latin typeface="Times New Roman"/>
              <a:ea typeface="Times New Roman"/>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16</a:t>
            </a:fld>
            <a:endParaRPr lang="en"/>
          </a:p>
        </p:txBody>
      </p:sp>
    </p:spTree>
    <p:extLst>
      <p:ext uri="{BB962C8B-B14F-4D97-AF65-F5344CB8AC3E}">
        <p14:creationId xmlns:p14="http://schemas.microsoft.com/office/powerpoint/2010/main" val="38518802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1520" y="123478"/>
            <a:ext cx="8712968" cy="3155100"/>
          </a:xfrm>
        </p:spPr>
        <p:txBody>
          <a:bodyPr/>
          <a:lstStyle/>
          <a:p>
            <a:pPr marL="0" indent="0" algn="justLow">
              <a:lnSpc>
                <a:spcPct val="150000"/>
              </a:lnSpc>
              <a:buNone/>
            </a:pPr>
            <a:r>
              <a:rPr lang="en-US" sz="1400" b="1" i="1" dirty="0">
                <a:solidFill>
                  <a:schemeClr val="tx1">
                    <a:lumMod val="75000"/>
                    <a:lumOff val="25000"/>
                  </a:schemeClr>
                </a:solidFill>
                <a:latin typeface="Times New Roman"/>
                <a:ea typeface="Times New Roman"/>
                <a:cs typeface="Simplified Arabic"/>
              </a:rPr>
              <a:t>N.B.:</a:t>
            </a:r>
            <a:r>
              <a:rPr lang="en-US" sz="1400" b="1" i="1" u="sng" dirty="0">
                <a:solidFill>
                  <a:schemeClr val="tx1">
                    <a:lumMod val="75000"/>
                    <a:lumOff val="25000"/>
                  </a:schemeClr>
                </a:solidFill>
                <a:latin typeface="Times New Roman"/>
                <a:ea typeface="Times New Roman"/>
                <a:cs typeface="Simplified Arabic"/>
              </a:rPr>
              <a:t> </a:t>
            </a:r>
            <a:r>
              <a:rPr lang="en-US" sz="1400" b="1" i="1" u="sng" dirty="0" err="1">
                <a:solidFill>
                  <a:schemeClr val="tx1">
                    <a:lumMod val="75000"/>
                    <a:lumOff val="25000"/>
                  </a:schemeClr>
                </a:solidFill>
                <a:latin typeface="Times New Roman"/>
                <a:ea typeface="Times New Roman"/>
                <a:cs typeface="Simplified Arabic"/>
              </a:rPr>
              <a:t>Dyspnic</a:t>
            </a:r>
            <a:r>
              <a:rPr lang="en-US" sz="1400" b="1" i="1" u="sng" dirty="0">
                <a:solidFill>
                  <a:schemeClr val="tx1">
                    <a:lumMod val="75000"/>
                    <a:lumOff val="25000"/>
                  </a:schemeClr>
                </a:solidFill>
                <a:latin typeface="Times New Roman"/>
                <a:ea typeface="Times New Roman"/>
                <a:cs typeface="Simplified Arabic"/>
              </a:rPr>
              <a:t> index (DI):</a:t>
            </a:r>
            <a:r>
              <a:rPr lang="en-US" sz="1400" b="1" i="1" dirty="0">
                <a:solidFill>
                  <a:schemeClr val="tx1">
                    <a:lumMod val="75000"/>
                    <a:lumOff val="25000"/>
                  </a:schemeClr>
                </a:solidFill>
                <a:latin typeface="Times New Roman"/>
                <a:ea typeface="Times New Roman"/>
                <a:cs typeface="Simplified Arabic"/>
              </a:rPr>
              <a:t>    </a:t>
            </a:r>
            <a:r>
              <a:rPr lang="en-US" sz="1400" dirty="0">
                <a:solidFill>
                  <a:schemeClr val="tx1">
                    <a:lumMod val="75000"/>
                    <a:lumOff val="25000"/>
                  </a:schemeClr>
                </a:solidFill>
                <a:latin typeface="Times New Roman"/>
                <a:ea typeface="Times New Roman"/>
                <a:cs typeface="Simplified Arabic"/>
              </a:rPr>
              <a:t>is the percentage between breathing reserve and the maximum breathing capacity.</a:t>
            </a:r>
            <a:r>
              <a:rPr lang="en-US" sz="1400" i="1" dirty="0">
                <a:solidFill>
                  <a:schemeClr val="tx1">
                    <a:lumMod val="75000"/>
                    <a:lumOff val="25000"/>
                  </a:schemeClr>
                </a:solidFill>
                <a:latin typeface="Times New Roman"/>
                <a:ea typeface="Times New Roman"/>
              </a:rPr>
              <a:t>-	</a:t>
            </a:r>
          </a:p>
          <a:p>
            <a:pPr marL="0" indent="0" algn="justLow">
              <a:lnSpc>
                <a:spcPct val="150000"/>
              </a:lnSpc>
              <a:buNone/>
            </a:pPr>
            <a:r>
              <a:rPr lang="en-US" sz="1400" i="1" dirty="0">
                <a:solidFill>
                  <a:schemeClr val="tx1">
                    <a:lumMod val="75000"/>
                    <a:lumOff val="25000"/>
                  </a:schemeClr>
                </a:solidFill>
                <a:latin typeface="Times New Roman"/>
                <a:ea typeface="Times New Roman"/>
              </a:rPr>
              <a:t>                                      </a:t>
            </a:r>
            <a:endParaRPr lang="en-US" sz="1400" dirty="0">
              <a:solidFill>
                <a:schemeClr val="tx1">
                  <a:lumMod val="75000"/>
                  <a:lumOff val="25000"/>
                </a:schemeClr>
              </a:solidFill>
              <a:latin typeface="Times New Roman"/>
              <a:ea typeface="Times New Roman"/>
            </a:endParaRPr>
          </a:p>
          <a:p>
            <a:pPr marL="953135" indent="0" algn="justLow">
              <a:buNone/>
            </a:pPr>
            <a:r>
              <a:rPr lang="en-US" sz="1400" i="1" dirty="0">
                <a:solidFill>
                  <a:schemeClr val="tx1">
                    <a:lumMod val="75000"/>
                    <a:lumOff val="25000"/>
                  </a:schemeClr>
                </a:solidFill>
                <a:latin typeface="Times New Roman"/>
                <a:ea typeface="Times New Roman"/>
              </a:rPr>
              <a:t>-</a:t>
            </a:r>
            <a:r>
              <a:rPr lang="en-US" sz="1400" b="1" i="1" dirty="0">
                <a:solidFill>
                  <a:schemeClr val="tx1">
                    <a:lumMod val="75000"/>
                    <a:lumOff val="25000"/>
                  </a:schemeClr>
                </a:solidFill>
                <a:latin typeface="Times New Roman"/>
                <a:ea typeface="Times New Roman"/>
              </a:rPr>
              <a:t>Normally</a:t>
            </a:r>
            <a:r>
              <a:rPr lang="en-US" sz="1400" i="1" dirty="0">
                <a:solidFill>
                  <a:schemeClr val="tx1">
                    <a:lumMod val="75000"/>
                    <a:lumOff val="25000"/>
                  </a:schemeClr>
                </a:solidFill>
                <a:latin typeface="Times New Roman"/>
                <a:ea typeface="Times New Roman"/>
              </a:rPr>
              <a:t>      DI &gt; 90%.                 If  DI </a:t>
            </a:r>
            <a:r>
              <a:rPr lang="en-US" sz="1400" b="1" i="1" dirty="0">
                <a:solidFill>
                  <a:schemeClr val="tx1">
                    <a:lumMod val="75000"/>
                    <a:lumOff val="25000"/>
                  </a:schemeClr>
                </a:solidFill>
                <a:latin typeface="Times New Roman"/>
                <a:ea typeface="Times New Roman"/>
              </a:rPr>
              <a:t>&lt; 70% </a:t>
            </a:r>
            <a:r>
              <a:rPr lang="en-US" sz="1400" i="1" dirty="0">
                <a:solidFill>
                  <a:schemeClr val="tx1">
                    <a:lumMod val="75000"/>
                    <a:lumOff val="25000"/>
                  </a:schemeClr>
                </a:solidFill>
                <a:latin typeface="Times New Roman"/>
                <a:ea typeface="Times New Roman"/>
                <a:sym typeface="Symbol"/>
              </a:rPr>
              <a:t></a:t>
            </a:r>
            <a:r>
              <a:rPr lang="en-US" sz="1400" i="1" dirty="0">
                <a:solidFill>
                  <a:schemeClr val="tx1">
                    <a:lumMod val="75000"/>
                    <a:lumOff val="25000"/>
                  </a:schemeClr>
                </a:solidFill>
                <a:latin typeface="Times New Roman"/>
                <a:ea typeface="Times New Roman"/>
              </a:rPr>
              <a:t> </a:t>
            </a:r>
            <a:r>
              <a:rPr lang="en-US" sz="1400" b="1" i="1" dirty="0">
                <a:solidFill>
                  <a:schemeClr val="tx1">
                    <a:lumMod val="75000"/>
                    <a:lumOff val="25000"/>
                  </a:schemeClr>
                </a:solidFill>
                <a:latin typeface="Times New Roman"/>
                <a:ea typeface="Times New Roman"/>
              </a:rPr>
              <a:t>dyspnea</a:t>
            </a:r>
            <a:r>
              <a:rPr lang="en-US" sz="1400" i="1" dirty="0">
                <a:solidFill>
                  <a:schemeClr val="tx1">
                    <a:lumMod val="75000"/>
                    <a:lumOff val="25000"/>
                  </a:schemeClr>
                </a:solidFill>
                <a:latin typeface="Times New Roman"/>
                <a:ea typeface="Times New Roman"/>
              </a:rPr>
              <a:t> (difficult breathing).</a:t>
            </a:r>
            <a:endParaRPr lang="en-US" sz="1400" dirty="0">
              <a:solidFill>
                <a:schemeClr val="tx1">
                  <a:lumMod val="75000"/>
                  <a:lumOff val="25000"/>
                </a:schemeClr>
              </a:solidFill>
              <a:latin typeface="Times New Roman"/>
              <a:ea typeface="Times New Roman"/>
            </a:endParaRPr>
          </a:p>
          <a:p>
            <a:pPr marL="0" indent="0" algn="justLow">
              <a:buNone/>
            </a:pPr>
            <a:r>
              <a:rPr lang="en-US" sz="1400" i="1" dirty="0">
                <a:solidFill>
                  <a:schemeClr val="tx1">
                    <a:lumMod val="75000"/>
                    <a:lumOff val="25000"/>
                  </a:schemeClr>
                </a:solidFill>
                <a:latin typeface="Times New Roman"/>
                <a:ea typeface="Times New Roman"/>
              </a:rPr>
              <a:t> </a:t>
            </a:r>
            <a:r>
              <a:rPr lang="en-US" sz="1400" b="1" i="1" dirty="0">
                <a:solidFill>
                  <a:schemeClr val="tx1">
                    <a:lumMod val="75000"/>
                    <a:lumOff val="25000"/>
                  </a:schemeClr>
                </a:solidFill>
                <a:latin typeface="Times New Roman"/>
                <a:ea typeface="Times New Roman"/>
              </a:rPr>
              <a:t>(4)</a:t>
            </a:r>
            <a:r>
              <a:rPr lang="en-US" sz="1400" b="1" i="1" u="sng" dirty="0">
                <a:solidFill>
                  <a:schemeClr val="tx1">
                    <a:lumMod val="75000"/>
                    <a:lumOff val="25000"/>
                  </a:schemeClr>
                </a:solidFill>
                <a:latin typeface="Times New Roman"/>
                <a:ea typeface="Times New Roman"/>
              </a:rPr>
              <a:t>Breathing reserve:</a:t>
            </a:r>
            <a:r>
              <a:rPr lang="en-US" sz="1400" dirty="0">
                <a:solidFill>
                  <a:schemeClr val="tx1">
                    <a:lumMod val="75000"/>
                    <a:lumOff val="25000"/>
                  </a:schemeClr>
                </a:solidFill>
                <a:latin typeface="Times New Roman"/>
                <a:ea typeface="Times New Roman"/>
              </a:rPr>
              <a:t> is the difference between the MBC and RMV=100-6 = 94 liters.</a:t>
            </a:r>
          </a:p>
          <a:p>
            <a:pPr marL="0" indent="0" algn="justLow">
              <a:lnSpc>
                <a:spcPct val="150000"/>
              </a:lnSpc>
              <a:buNone/>
            </a:pPr>
            <a:r>
              <a:rPr lang="en-US" sz="1400" b="1" dirty="0">
                <a:solidFill>
                  <a:schemeClr val="tx1">
                    <a:lumMod val="75000"/>
                    <a:lumOff val="25000"/>
                  </a:schemeClr>
                </a:solidFill>
                <a:latin typeface="Times New Roman"/>
                <a:ea typeface="Times New Roman"/>
                <a:cs typeface="Simplified Arabic"/>
              </a:rPr>
              <a:t>  </a:t>
            </a:r>
            <a:r>
              <a:rPr lang="en-US" sz="1400" b="1" i="1" dirty="0">
                <a:solidFill>
                  <a:schemeClr val="tx1">
                    <a:lumMod val="75000"/>
                    <a:lumOff val="25000"/>
                  </a:schemeClr>
                </a:solidFill>
                <a:latin typeface="Times New Roman"/>
                <a:ea typeface="Times New Roman"/>
                <a:cs typeface="Simplified Arabic"/>
              </a:rPr>
              <a:t>(5)</a:t>
            </a:r>
            <a:r>
              <a:rPr lang="en-US" sz="1400" b="1" i="1" u="sng" dirty="0">
                <a:solidFill>
                  <a:schemeClr val="tx1">
                    <a:lumMod val="75000"/>
                    <a:lumOff val="25000"/>
                  </a:schemeClr>
                </a:solidFill>
                <a:latin typeface="Times New Roman"/>
                <a:ea typeface="Times New Roman"/>
                <a:cs typeface="Simplified Arabic"/>
              </a:rPr>
              <a:t>Timed vital capacity</a:t>
            </a:r>
            <a:r>
              <a:rPr lang="en-US" sz="1400" b="1" i="1" dirty="0">
                <a:solidFill>
                  <a:schemeClr val="tx1">
                    <a:lumMod val="75000"/>
                    <a:lumOff val="25000"/>
                  </a:schemeClr>
                </a:solidFill>
                <a:latin typeface="Times New Roman"/>
                <a:ea typeface="Times New Roman"/>
                <a:cs typeface="Simplified Arabic"/>
              </a:rPr>
              <a:t>:</a:t>
            </a:r>
            <a:endParaRPr lang="en-US" sz="1400" b="1" dirty="0">
              <a:solidFill>
                <a:schemeClr val="tx1">
                  <a:lumMod val="75000"/>
                  <a:lumOff val="25000"/>
                </a:schemeClr>
              </a:solidFill>
              <a:latin typeface="Times New Roman"/>
              <a:ea typeface="Times New Roman"/>
              <a:cs typeface="Simplified Arabic"/>
            </a:endParaRPr>
          </a:p>
          <a:p>
            <a:pPr marL="0" lvl="0" indent="0" algn="justLow">
              <a:buNone/>
              <a:tabLst>
                <a:tab pos="590550" algn="l"/>
              </a:tabLst>
            </a:pPr>
            <a:r>
              <a:rPr lang="en-US" sz="1400" dirty="0">
                <a:solidFill>
                  <a:schemeClr val="tx1">
                    <a:lumMod val="75000"/>
                    <a:lumOff val="25000"/>
                  </a:schemeClr>
                </a:solidFill>
                <a:latin typeface="Times New Roman"/>
                <a:ea typeface="Times New Roman"/>
              </a:rPr>
              <a:t>-It is the fraction of vital capacity expired maximally and rapidly in first second (FEV</a:t>
            </a:r>
            <a:r>
              <a:rPr lang="en-US" sz="1400" baseline="-25000" dirty="0">
                <a:solidFill>
                  <a:schemeClr val="tx1">
                    <a:lumMod val="75000"/>
                    <a:lumOff val="25000"/>
                  </a:schemeClr>
                </a:solidFill>
                <a:latin typeface="Times New Roman"/>
                <a:ea typeface="Times New Roman"/>
              </a:rPr>
              <a:t>1</a:t>
            </a:r>
            <a:r>
              <a:rPr lang="en-US" sz="1400" dirty="0">
                <a:solidFill>
                  <a:schemeClr val="tx1">
                    <a:lumMod val="75000"/>
                    <a:lumOff val="25000"/>
                  </a:schemeClr>
                </a:solidFill>
                <a:latin typeface="Times New Roman"/>
                <a:ea typeface="Times New Roman"/>
              </a:rPr>
              <a:t> = </a:t>
            </a:r>
            <a:r>
              <a:rPr lang="en-US" sz="1400" b="1" dirty="0">
                <a:solidFill>
                  <a:schemeClr val="tx1">
                    <a:lumMod val="75000"/>
                    <a:lumOff val="25000"/>
                  </a:schemeClr>
                </a:solidFill>
                <a:latin typeface="Times New Roman"/>
                <a:ea typeface="Times New Roman"/>
              </a:rPr>
              <a:t>83% of VC</a:t>
            </a:r>
            <a:r>
              <a:rPr lang="en-US" sz="1400" dirty="0">
                <a:solidFill>
                  <a:schemeClr val="tx1">
                    <a:lumMod val="75000"/>
                    <a:lumOff val="25000"/>
                  </a:schemeClr>
                </a:solidFill>
                <a:latin typeface="Times New Roman"/>
                <a:ea typeface="Times New Roman"/>
              </a:rPr>
              <a:t>) and reach 97% in three seconds.</a:t>
            </a:r>
          </a:p>
          <a:p>
            <a:pPr marL="0" lvl="0" indent="0" algn="justLow">
              <a:buNone/>
              <a:tabLst>
                <a:tab pos="590550" algn="l"/>
              </a:tabLst>
            </a:pPr>
            <a:r>
              <a:rPr lang="en-US" sz="1400" dirty="0">
                <a:solidFill>
                  <a:schemeClr val="tx1">
                    <a:lumMod val="75000"/>
                    <a:lumOff val="25000"/>
                  </a:schemeClr>
                </a:solidFill>
                <a:latin typeface="Times New Roman"/>
                <a:ea typeface="Times New Roman"/>
              </a:rPr>
              <a:t>-In bronchial asthma forced vital capacity may be normal but FEV</a:t>
            </a:r>
            <a:r>
              <a:rPr lang="en-US" sz="1400" baseline="-25000" dirty="0">
                <a:solidFill>
                  <a:schemeClr val="tx1">
                    <a:lumMod val="75000"/>
                    <a:lumOff val="25000"/>
                  </a:schemeClr>
                </a:solidFill>
                <a:latin typeface="Times New Roman"/>
                <a:ea typeface="Times New Roman"/>
              </a:rPr>
              <a:t>1 </a:t>
            </a:r>
            <a:r>
              <a:rPr lang="en-US" sz="1400" dirty="0">
                <a:solidFill>
                  <a:schemeClr val="tx1">
                    <a:lumMod val="75000"/>
                    <a:lumOff val="25000"/>
                  </a:schemeClr>
                </a:solidFill>
                <a:latin typeface="Times New Roman"/>
                <a:ea typeface="Times New Roman"/>
              </a:rPr>
              <a:t>is markedly reduced due to difficult expiration. So FEV</a:t>
            </a:r>
            <a:r>
              <a:rPr lang="en-US" sz="1400" baseline="-25000" dirty="0">
                <a:solidFill>
                  <a:schemeClr val="tx1">
                    <a:lumMod val="75000"/>
                    <a:lumOff val="25000"/>
                  </a:schemeClr>
                </a:solidFill>
                <a:latin typeface="Times New Roman"/>
                <a:ea typeface="Times New Roman"/>
              </a:rPr>
              <a:t>1</a:t>
            </a:r>
            <a:r>
              <a:rPr lang="en-US" sz="1400" dirty="0">
                <a:solidFill>
                  <a:schemeClr val="tx1">
                    <a:lumMod val="75000"/>
                    <a:lumOff val="25000"/>
                  </a:schemeClr>
                </a:solidFill>
                <a:latin typeface="Times New Roman"/>
                <a:ea typeface="Times New Roman"/>
              </a:rPr>
              <a:t>/FVC is reduced.</a:t>
            </a:r>
          </a:p>
          <a:p>
            <a:pPr marL="0" lvl="0" indent="0" algn="justLow">
              <a:buNone/>
              <a:tabLst>
                <a:tab pos="590550" algn="l"/>
              </a:tabLst>
            </a:pPr>
            <a:r>
              <a:rPr lang="en-US" sz="1400" dirty="0">
                <a:solidFill>
                  <a:schemeClr val="tx1">
                    <a:lumMod val="75000"/>
                    <a:lumOff val="25000"/>
                  </a:schemeClr>
                </a:solidFill>
                <a:latin typeface="Times New Roman"/>
                <a:ea typeface="Times New Roman"/>
              </a:rPr>
              <a:t>-In lung fibrosis both forced vital capacity and FEV</a:t>
            </a:r>
            <a:r>
              <a:rPr lang="en-US" sz="1400" baseline="-25000" dirty="0">
                <a:solidFill>
                  <a:schemeClr val="tx1">
                    <a:lumMod val="75000"/>
                    <a:lumOff val="25000"/>
                  </a:schemeClr>
                </a:solidFill>
                <a:latin typeface="Times New Roman"/>
                <a:ea typeface="Times New Roman"/>
              </a:rPr>
              <a:t>1</a:t>
            </a:r>
            <a:r>
              <a:rPr lang="en-US" sz="1400" dirty="0">
                <a:solidFill>
                  <a:schemeClr val="tx1">
                    <a:lumMod val="75000"/>
                    <a:lumOff val="25000"/>
                  </a:schemeClr>
                </a:solidFill>
                <a:latin typeface="Times New Roman"/>
                <a:ea typeface="Times New Roman"/>
              </a:rPr>
              <a:t> are reduced .So, the ratio between them is normal. </a:t>
            </a:r>
          </a:p>
          <a:p>
            <a:pPr marL="0" indent="0" algn="justLow">
              <a:buNone/>
            </a:pPr>
            <a:r>
              <a:rPr lang="en-US" sz="1400" b="1" i="1" u="sng" dirty="0">
                <a:solidFill>
                  <a:schemeClr val="tx1">
                    <a:lumMod val="75000"/>
                    <a:lumOff val="25000"/>
                  </a:schemeClr>
                </a:solidFill>
                <a:latin typeface="Times New Roman"/>
                <a:ea typeface="Times New Roman"/>
              </a:rPr>
              <a:t>(6)Peak flow rate:</a:t>
            </a:r>
            <a:endParaRPr lang="en-US" sz="1400" dirty="0">
              <a:solidFill>
                <a:schemeClr val="tx1">
                  <a:lumMod val="75000"/>
                  <a:lumOff val="25000"/>
                </a:schemeClr>
              </a:solidFill>
              <a:latin typeface="Times New Roman"/>
              <a:ea typeface="Times New Roman"/>
            </a:endParaRPr>
          </a:p>
          <a:p>
            <a:pPr marL="0" indent="0" algn="justLow">
              <a:buNone/>
            </a:pPr>
            <a:r>
              <a:rPr lang="en-US" sz="1400" dirty="0">
                <a:solidFill>
                  <a:schemeClr val="tx1">
                    <a:lumMod val="75000"/>
                    <a:lumOff val="25000"/>
                  </a:schemeClr>
                </a:solidFill>
                <a:latin typeface="Times New Roman"/>
                <a:ea typeface="Times New Roman"/>
              </a:rPr>
              <a:t>- It is the maximum velocity of forced expired air = </a:t>
            </a:r>
            <a:r>
              <a:rPr lang="en-US" sz="1400" b="1" dirty="0">
                <a:solidFill>
                  <a:schemeClr val="tx1">
                    <a:lumMod val="75000"/>
                    <a:lumOff val="25000"/>
                  </a:schemeClr>
                </a:solidFill>
                <a:latin typeface="Times New Roman"/>
                <a:ea typeface="Times New Roman"/>
              </a:rPr>
              <a:t>500-600 L/min</a:t>
            </a:r>
            <a:r>
              <a:rPr lang="en-US" sz="1400" dirty="0">
                <a:solidFill>
                  <a:schemeClr val="tx1">
                    <a:lumMod val="75000"/>
                    <a:lumOff val="25000"/>
                  </a:schemeClr>
                </a:solidFill>
                <a:latin typeface="Times New Roman"/>
                <a:ea typeface="Times New Roman"/>
              </a:rPr>
              <a:t>. (measured in the first 10 msec.)</a:t>
            </a:r>
          </a:p>
          <a:p>
            <a:pPr marL="0" indent="0" algn="justLow">
              <a:buNone/>
            </a:pPr>
            <a:r>
              <a:rPr lang="en-US" sz="1400" b="1" i="1" dirty="0">
                <a:solidFill>
                  <a:schemeClr val="tx1">
                    <a:lumMod val="75000"/>
                    <a:lumOff val="25000"/>
                  </a:schemeClr>
                </a:solidFill>
                <a:latin typeface="Times New Roman"/>
                <a:ea typeface="Times New Roman"/>
              </a:rPr>
              <a:t>N.B: </a:t>
            </a:r>
            <a:r>
              <a:rPr lang="en-US" sz="1400" i="1" dirty="0">
                <a:solidFill>
                  <a:schemeClr val="tx1">
                    <a:lumMod val="75000"/>
                    <a:lumOff val="25000"/>
                  </a:schemeClr>
                </a:solidFill>
                <a:latin typeface="Times New Roman"/>
                <a:ea typeface="Times New Roman"/>
              </a:rPr>
              <a:t>All dynamic volumes decrease by </a:t>
            </a:r>
            <a:r>
              <a:rPr lang="en-US" sz="1400" b="1" i="1" dirty="0">
                <a:solidFill>
                  <a:schemeClr val="tx1">
                    <a:lumMod val="75000"/>
                    <a:lumOff val="25000"/>
                  </a:schemeClr>
                </a:solidFill>
                <a:latin typeface="Times New Roman"/>
                <a:ea typeface="Times New Roman"/>
              </a:rPr>
              <a:t>obstructive lung disease as bronchial asthma </a:t>
            </a:r>
            <a:r>
              <a:rPr lang="en-US" sz="1400" i="1" dirty="0">
                <a:solidFill>
                  <a:schemeClr val="tx1">
                    <a:lumMod val="75000"/>
                    <a:lumOff val="25000"/>
                  </a:schemeClr>
                </a:solidFill>
                <a:latin typeface="Times New Roman"/>
                <a:ea typeface="Times New Roman"/>
              </a:rPr>
              <a:t>as the main difficulty is in expiration.</a:t>
            </a:r>
            <a:endParaRPr lang="en-US" sz="1400" dirty="0">
              <a:solidFill>
                <a:schemeClr val="tx1">
                  <a:lumMod val="75000"/>
                  <a:lumOff val="25000"/>
                </a:schemeClr>
              </a:solidFill>
              <a:latin typeface="Times New Roman"/>
              <a:ea typeface="Times New Roman"/>
            </a:endParaRPr>
          </a:p>
          <a:p>
            <a:pPr marL="0" indent="0" algn="justLow">
              <a:buNone/>
            </a:pPr>
            <a:r>
              <a:rPr lang="en-US" sz="1400" b="1" i="1" dirty="0">
                <a:solidFill>
                  <a:schemeClr val="tx1">
                    <a:lumMod val="75000"/>
                    <a:lumOff val="25000"/>
                  </a:schemeClr>
                </a:solidFill>
                <a:latin typeface="Times New Roman"/>
                <a:ea typeface="Times New Roman"/>
              </a:rPr>
              <a:t>N.B: </a:t>
            </a:r>
            <a:r>
              <a:rPr lang="en-US" sz="1400" i="1" dirty="0">
                <a:solidFill>
                  <a:schemeClr val="tx1">
                    <a:lumMod val="75000"/>
                    <a:lumOff val="25000"/>
                  </a:schemeClr>
                </a:solidFill>
                <a:latin typeface="Times New Roman"/>
                <a:ea typeface="Times New Roman"/>
              </a:rPr>
              <a:t>the residual volume, functional residual capacity and total lung volume are increased in </a:t>
            </a:r>
            <a:r>
              <a:rPr lang="en-US" sz="1400" b="1" i="1" dirty="0">
                <a:solidFill>
                  <a:schemeClr val="tx1">
                    <a:lumMod val="75000"/>
                    <a:lumOff val="25000"/>
                  </a:schemeClr>
                </a:solidFill>
                <a:latin typeface="Times New Roman"/>
                <a:ea typeface="Times New Roman"/>
              </a:rPr>
              <a:t>emphysema</a:t>
            </a:r>
            <a:r>
              <a:rPr lang="en-US" sz="1400" i="1" dirty="0">
                <a:solidFill>
                  <a:schemeClr val="tx1">
                    <a:lumMod val="75000"/>
                    <a:lumOff val="25000"/>
                  </a:schemeClr>
                </a:solidFill>
                <a:latin typeface="Times New Roman"/>
                <a:ea typeface="Times New Roman"/>
              </a:rPr>
              <a:t>.</a:t>
            </a:r>
            <a:endParaRPr lang="en-US" sz="1400" dirty="0">
              <a:solidFill>
                <a:schemeClr val="tx1">
                  <a:lumMod val="75000"/>
                  <a:lumOff val="25000"/>
                </a:schemeClr>
              </a:solidFill>
              <a:latin typeface="Times New Roman"/>
              <a:ea typeface="Times New Roman"/>
            </a:endParaRPr>
          </a:p>
          <a:p>
            <a:pPr marL="101600" indent="0" algn="just">
              <a:buNone/>
            </a:pPr>
            <a:endParaRPr lang="en-US" sz="1400" dirty="0">
              <a:solidFill>
                <a:schemeClr val="tx1">
                  <a:lumMod val="75000"/>
                  <a:lumOff val="25000"/>
                </a:schemeClr>
              </a:solidFill>
              <a:effectLst/>
              <a:latin typeface="Times New Roman"/>
              <a:ea typeface="Times New Roman"/>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17</a:t>
            </a:fld>
            <a:endParaRPr lang="en"/>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20" y="522177"/>
            <a:ext cx="5730751" cy="39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572335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chemeClr val="tx1">
                    <a:lumMod val="90000"/>
                    <a:lumOff val="10000"/>
                  </a:schemeClr>
                </a:solidFill>
                <a:effectLst>
                  <a:outerShdw blurRad="38100" dist="38100" dir="2700000" algn="tl">
                    <a:srgbClr val="000000">
                      <a:alpha val="43137"/>
                    </a:srgbClr>
                  </a:outerShdw>
                </a:effectLst>
              </a:rPr>
              <a:t>Thank You</a:t>
            </a:r>
          </a:p>
        </p:txBody>
      </p:sp>
    </p:spTree>
    <p:extLst>
      <p:ext uri="{BB962C8B-B14F-4D97-AF65-F5344CB8AC3E}">
        <p14:creationId xmlns:p14="http://schemas.microsoft.com/office/powerpoint/2010/main" val="1787455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3" name="Google Shape;73;p14"/>
          <p:cNvSpPr txBox="1">
            <a:spLocks noGrp="1"/>
          </p:cNvSpPr>
          <p:nvPr>
            <p:ph type="body" idx="1"/>
          </p:nvPr>
        </p:nvSpPr>
        <p:spPr>
          <a:xfrm>
            <a:off x="130747" y="4269254"/>
            <a:ext cx="8907362" cy="377476"/>
          </a:xfrm>
          <a:prstGeom prst="rect">
            <a:avLst/>
          </a:prstGeom>
        </p:spPr>
        <p:txBody>
          <a:bodyPr spcFirstLastPara="1" wrap="square" lIns="0" tIns="0" rIns="0" bIns="0" anchor="t" anchorCtr="0">
            <a:noAutofit/>
          </a:bodyPr>
          <a:lstStyle/>
          <a:p>
            <a:pPr marL="0" lvl="0" indent="0" algn="ctr">
              <a:buClr>
                <a:schemeClr val="dk1"/>
              </a:buClr>
              <a:buSzPts val="1100"/>
              <a:buNone/>
            </a:pPr>
            <a:r>
              <a:rPr lang="en-US" sz="1600" b="1" dirty="0">
                <a:solidFill>
                  <a:schemeClr val="tx1">
                    <a:lumMod val="90000"/>
                    <a:lumOff val="10000"/>
                  </a:schemeClr>
                </a:solidFill>
                <a:latin typeface="Times New Roman" pitchFamily="18" charset="0"/>
                <a:cs typeface="Times New Roman" pitchFamily="18" charset="0"/>
              </a:rPr>
              <a:t>Spirometer</a:t>
            </a:r>
          </a:p>
        </p:txBody>
      </p:sp>
      <p:sp>
        <p:nvSpPr>
          <p:cNvPr id="75" name="Google Shape;75;p14"/>
          <p:cNvSpPr txBox="1">
            <a:spLocks noGrp="1"/>
          </p:cNvSpPr>
          <p:nvPr>
            <p:ph type="sldNum" idx="12"/>
          </p:nvPr>
        </p:nvSpPr>
        <p:spPr>
          <a:xfrm>
            <a:off x="8480584" y="4749851"/>
            <a:ext cx="548700" cy="3936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a:t>
            </a:fld>
            <a:endParaRPr/>
          </a:p>
        </p:txBody>
      </p:sp>
      <p:sp>
        <p:nvSpPr>
          <p:cNvPr id="2" name="Title 1"/>
          <p:cNvSpPr>
            <a:spLocks noGrp="1"/>
          </p:cNvSpPr>
          <p:nvPr>
            <p:ph type="title"/>
          </p:nvPr>
        </p:nvSpPr>
        <p:spPr>
          <a:xfrm>
            <a:off x="2843808" y="73510"/>
            <a:ext cx="3751142" cy="857400"/>
          </a:xfrm>
        </p:spPr>
        <p:txBody>
          <a:bodyPr/>
          <a:lstStyle/>
          <a:p>
            <a:pPr algn="ctr"/>
            <a:r>
              <a:rPr lang="en-US" dirty="0">
                <a:solidFill>
                  <a:schemeClr val="tx1">
                    <a:lumMod val="75000"/>
                    <a:lumOff val="25000"/>
                  </a:schemeClr>
                </a:solidFill>
              </a:rPr>
              <a:t>Tools</a:t>
            </a:r>
          </a:p>
        </p:txBody>
      </p:sp>
      <p:pic>
        <p:nvPicPr>
          <p:cNvPr id="6" name="Picture 5" descr="C:\Users\Dr Sherif\Desktop\spirometer1431967639.jpg"/>
          <p:cNvPicPr/>
          <p:nvPr/>
        </p:nvPicPr>
        <p:blipFill>
          <a:blip r:embed="rId3">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251520" y="987574"/>
            <a:ext cx="8424936" cy="328168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A45FD-A610-4664-AD1E-511ED1B6F075}"/>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DF08D22F-3BF7-44EE-8DE0-C769DF4F2BF3}"/>
              </a:ext>
            </a:extLst>
          </p:cNvPr>
          <p:cNvSpPr>
            <a:spLocks noGrp="1"/>
          </p:cNvSpPr>
          <p:nvPr>
            <p:ph type="body" idx="1"/>
          </p:nvPr>
        </p:nvSpPr>
        <p:spPr>
          <a:xfrm>
            <a:off x="347633" y="1275606"/>
            <a:ext cx="8448734" cy="3155100"/>
          </a:xfrm>
        </p:spPr>
        <p:txBody>
          <a:bodyPr/>
          <a:lstStyle/>
          <a:p>
            <a:pPr marL="101600" indent="0" algn="just">
              <a:buNone/>
            </a:pPr>
            <a:r>
              <a:rPr lang="en-GB" sz="2400" b="0" i="0" dirty="0">
                <a:solidFill>
                  <a:schemeClr val="tx1"/>
                </a:solidFill>
                <a:effectLst/>
                <a:latin typeface="Times New Roman" panose="02020603050405020304" pitchFamily="18" charset="0"/>
                <a:cs typeface="Times New Roman" panose="02020603050405020304" pitchFamily="18" charset="0"/>
              </a:rPr>
              <a:t>Spirometry is the most useful and commonly available tests of pulmonary function. It is a physiological test that measures individual inhalation and exhalation volumes of air as a function of time</a:t>
            </a:r>
            <a:r>
              <a:rPr lang="en-GB" sz="2400" b="0" i="0">
                <a:solidFill>
                  <a:schemeClr val="tx1"/>
                </a:solidFill>
                <a:effectLst/>
                <a:latin typeface="Times New Roman" panose="02020603050405020304" pitchFamily="18" charset="0"/>
                <a:cs typeface="Times New Roman" panose="02020603050405020304" pitchFamily="18" charset="0"/>
              </a:rPr>
              <a:t>. </a:t>
            </a:r>
            <a:endParaRPr lang="en-GB" sz="2400" b="0" i="0" dirty="0">
              <a:solidFill>
                <a:schemeClr val="tx1"/>
              </a:solidFill>
              <a:effectLst/>
              <a:latin typeface="Times New Roman" panose="02020603050405020304" pitchFamily="18" charset="0"/>
              <a:cs typeface="Times New Roman" panose="02020603050405020304" pitchFamily="18" charset="0"/>
            </a:endParaRPr>
          </a:p>
          <a:p>
            <a:pPr marL="101600" indent="0" algn="just">
              <a:buNone/>
            </a:pPr>
            <a:r>
              <a:rPr lang="en-GB" sz="2400" b="0" i="0" dirty="0" err="1">
                <a:solidFill>
                  <a:schemeClr val="tx1"/>
                </a:solidFill>
                <a:effectLst/>
                <a:latin typeface="Times New Roman" panose="02020603050405020304" pitchFamily="18" charset="0"/>
                <a:cs typeface="Times New Roman" panose="02020603050405020304" pitchFamily="18" charset="0"/>
              </a:rPr>
              <a:t>Spirometric</a:t>
            </a:r>
            <a:r>
              <a:rPr lang="en-GB" sz="2400" b="0" i="0" dirty="0">
                <a:solidFill>
                  <a:schemeClr val="tx1"/>
                </a:solidFill>
                <a:effectLst/>
                <a:latin typeface="Times New Roman" panose="02020603050405020304" pitchFamily="18" charset="0"/>
                <a:cs typeface="Times New Roman" panose="02020603050405020304" pitchFamily="18" charset="0"/>
              </a:rPr>
              <a:t> indices are well validated and easily interpreted by comparison with established normal values.</a:t>
            </a:r>
            <a:endParaRPr lang="en-GB" sz="2400" dirty="0">
              <a:solidFill>
                <a:schemeClr val="tx1"/>
              </a:solidFill>
              <a:latin typeface="Times New Roman" panose="02020603050405020304" pitchFamily="18"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DF587E17-9FD0-414A-B864-B586432524B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a:t>
            </a:fld>
            <a:endParaRPr lang="en"/>
          </a:p>
        </p:txBody>
      </p:sp>
    </p:spTree>
    <p:extLst>
      <p:ext uri="{BB962C8B-B14F-4D97-AF65-F5344CB8AC3E}">
        <p14:creationId xmlns:p14="http://schemas.microsoft.com/office/powerpoint/2010/main" val="3477265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C672328-B00F-46AA-B583-4809BDF724CB}"/>
              </a:ext>
            </a:extLst>
          </p:cNvPr>
          <p:cNvSpPr>
            <a:spLocks noGrp="1"/>
          </p:cNvSpPr>
          <p:nvPr>
            <p:ph type="body" idx="1"/>
          </p:nvPr>
        </p:nvSpPr>
        <p:spPr>
          <a:xfrm>
            <a:off x="395536" y="771550"/>
            <a:ext cx="8352928" cy="3155100"/>
          </a:xfrm>
        </p:spPr>
        <p:txBody>
          <a:bodyPr/>
          <a:lstStyle/>
          <a:p>
            <a:pPr marL="101600" indent="0" algn="just">
              <a:buNone/>
            </a:pPr>
            <a:r>
              <a:rPr lang="en-GB" sz="2400" b="0" i="0" dirty="0">
                <a:solidFill>
                  <a:schemeClr val="tx1"/>
                </a:solidFill>
                <a:effectLst/>
                <a:latin typeface="Times New Roman" panose="02020603050405020304" pitchFamily="18" charset="0"/>
                <a:cs typeface="Times New Roman" panose="02020603050405020304" pitchFamily="18" charset="0"/>
              </a:rPr>
              <a:t>-Primary care spirometry is a uniquely valuable tool in the evaluation of patients with respiratory symptoms, allowing the general practitioner to diagnose or exclude chronic obstructive pulmonary disease (COPD), sometimes to confirm asthma, to determine the efficacy of asthma treatment and to correctly stage patients with COPD. </a:t>
            </a:r>
          </a:p>
          <a:p>
            <a:pPr marL="101600" indent="0" algn="just">
              <a:buNone/>
            </a:pPr>
            <a:r>
              <a:rPr lang="en-GB" sz="2400" dirty="0">
                <a:solidFill>
                  <a:schemeClr val="tx1"/>
                </a:solidFill>
                <a:latin typeface="Times New Roman" panose="02020603050405020304" pitchFamily="18" charset="0"/>
                <a:cs typeface="Times New Roman" panose="02020603050405020304" pitchFamily="18" charset="0"/>
              </a:rPr>
              <a:t>-</a:t>
            </a:r>
            <a:r>
              <a:rPr lang="en-GB" sz="2400" b="0" i="0" dirty="0">
                <a:solidFill>
                  <a:schemeClr val="tx1"/>
                </a:solidFill>
                <a:effectLst/>
                <a:latin typeface="Times New Roman" panose="02020603050405020304" pitchFamily="18" charset="0"/>
                <a:cs typeface="Times New Roman" panose="02020603050405020304" pitchFamily="18" charset="0"/>
              </a:rPr>
              <a:t> Use of spirometry for case finding in asymptomatic COPD patients might become an option, once early intervention studies have shown it to be beneficial in these patients.</a:t>
            </a:r>
            <a:endParaRPr lang="en-GB" sz="2400" dirty="0">
              <a:solidFill>
                <a:schemeClr val="tx1"/>
              </a:solidFill>
              <a:latin typeface="Times New Roman" panose="02020603050405020304" pitchFamily="18"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54FD3122-4303-4EC3-838B-B0B40491E13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4</a:t>
            </a:fld>
            <a:endParaRPr lang="en"/>
          </a:p>
        </p:txBody>
      </p:sp>
    </p:spTree>
    <p:extLst>
      <p:ext uri="{BB962C8B-B14F-4D97-AF65-F5344CB8AC3E}">
        <p14:creationId xmlns:p14="http://schemas.microsoft.com/office/powerpoint/2010/main" val="4126739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1520" y="771550"/>
            <a:ext cx="8712968" cy="3155100"/>
          </a:xfrm>
        </p:spPr>
        <p:txBody>
          <a:bodyPr/>
          <a:lstStyle/>
          <a:p>
            <a:pPr marL="101600" indent="0">
              <a:buNone/>
            </a:pPr>
            <a:endParaRPr lang="en-US" sz="1600" dirty="0">
              <a:solidFill>
                <a:schemeClr val="tx1">
                  <a:lumMod val="75000"/>
                  <a:lumOff val="25000"/>
                </a:schemeClr>
              </a:solidFill>
              <a:effectLst/>
              <a:latin typeface="Times New Roman"/>
              <a:ea typeface="Times New Roman"/>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5</a:t>
            </a:fld>
            <a:endParaRPr lang="en"/>
          </a:p>
        </p:txBody>
      </p:sp>
      <p:pic>
        <p:nvPicPr>
          <p:cNvPr id="4" name="Picture 3" descr="C:\Users\Dr Sherif\Desktop\Spirometry_NIH.jpg"/>
          <p:cNvPicPr/>
          <p:nvPr/>
        </p:nvPicPr>
        <p:blipFill>
          <a:blip r:embed="rId2">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251520" y="609600"/>
            <a:ext cx="8568952" cy="4194398"/>
          </a:xfrm>
          <a:prstGeom prst="rect">
            <a:avLst/>
          </a:prstGeom>
          <a:noFill/>
          <a:ln>
            <a:noFill/>
          </a:ln>
        </p:spPr>
      </p:pic>
    </p:spTree>
    <p:extLst>
      <p:ext uri="{BB962C8B-B14F-4D97-AF65-F5344CB8AC3E}">
        <p14:creationId xmlns:p14="http://schemas.microsoft.com/office/powerpoint/2010/main" val="16742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7504" y="123478"/>
            <a:ext cx="8856984" cy="3155100"/>
          </a:xfrm>
        </p:spPr>
        <p:txBody>
          <a:bodyPr/>
          <a:lstStyle/>
          <a:p>
            <a:pPr marL="0" indent="0" algn="ctr">
              <a:lnSpc>
                <a:spcPct val="150000"/>
              </a:lnSpc>
              <a:buNone/>
            </a:pPr>
            <a:r>
              <a:rPr lang="en-US" b="1" u="sng" dirty="0">
                <a:solidFill>
                  <a:schemeClr val="tx1">
                    <a:lumMod val="75000"/>
                    <a:lumOff val="25000"/>
                  </a:schemeClr>
                </a:solidFill>
                <a:latin typeface="Times New Roman"/>
                <a:ea typeface="Times New Roman"/>
                <a:cs typeface="Simplified Arabic"/>
              </a:rPr>
              <a:t>Pulmonary volumes and capacities</a:t>
            </a:r>
            <a:r>
              <a:rPr lang="en-US" sz="1600" dirty="0">
                <a:solidFill>
                  <a:schemeClr val="tx1">
                    <a:lumMod val="75000"/>
                    <a:lumOff val="25000"/>
                  </a:schemeClr>
                </a:solidFill>
                <a:latin typeface="Times New Roman"/>
                <a:ea typeface="Times New Roman"/>
              </a:rPr>
              <a:t> </a:t>
            </a:r>
          </a:p>
          <a:p>
            <a:pPr marL="0" indent="0" algn="justLow">
              <a:lnSpc>
                <a:spcPct val="150000"/>
              </a:lnSpc>
              <a:buNone/>
            </a:pPr>
            <a:r>
              <a:rPr lang="en-US" b="1" u="sng" dirty="0">
                <a:solidFill>
                  <a:schemeClr val="tx1">
                    <a:lumMod val="75000"/>
                    <a:lumOff val="25000"/>
                  </a:schemeClr>
                </a:solidFill>
                <a:latin typeface="Times New Roman"/>
                <a:ea typeface="Times New Roman"/>
                <a:cs typeface="Simplified Arabic"/>
              </a:rPr>
              <a:t>(A) Lung Volumes:</a:t>
            </a:r>
            <a:endParaRPr lang="en-US" sz="1600" dirty="0">
              <a:solidFill>
                <a:schemeClr val="tx1">
                  <a:lumMod val="75000"/>
                  <a:lumOff val="25000"/>
                </a:schemeClr>
              </a:solidFill>
              <a:latin typeface="Times New Roman"/>
              <a:ea typeface="Times New Roman"/>
            </a:endParaRPr>
          </a:p>
          <a:p>
            <a:pPr marL="90170" indent="0" algn="justLow">
              <a:buNone/>
            </a:pPr>
            <a:r>
              <a:rPr lang="en-US" b="1" i="1" u="sng" dirty="0">
                <a:solidFill>
                  <a:schemeClr val="tx1">
                    <a:lumMod val="75000"/>
                    <a:lumOff val="25000"/>
                  </a:schemeClr>
                </a:solidFill>
                <a:latin typeface="Times New Roman"/>
                <a:ea typeface="Times New Roman"/>
              </a:rPr>
              <a:t>1-Tidal volume (TV)</a:t>
            </a:r>
            <a:r>
              <a:rPr lang="en-US" b="1" dirty="0">
                <a:solidFill>
                  <a:schemeClr val="tx1">
                    <a:lumMod val="75000"/>
                    <a:lumOff val="25000"/>
                  </a:schemeClr>
                </a:solidFill>
                <a:latin typeface="Times New Roman"/>
                <a:ea typeface="Times New Roman"/>
              </a:rPr>
              <a:t>:It</a:t>
            </a:r>
            <a:r>
              <a:rPr lang="en-US" dirty="0">
                <a:solidFill>
                  <a:schemeClr val="tx1">
                    <a:lumMod val="75000"/>
                    <a:lumOff val="25000"/>
                  </a:schemeClr>
                </a:solidFill>
                <a:latin typeface="Times New Roman"/>
                <a:ea typeface="Times New Roman"/>
              </a:rPr>
              <a:t> is the volume of air inspired or expired per each cycle during normal quiet breathing = </a:t>
            </a:r>
            <a:r>
              <a:rPr lang="en-US" b="1" dirty="0">
                <a:solidFill>
                  <a:schemeClr val="tx1">
                    <a:lumMod val="75000"/>
                    <a:lumOff val="25000"/>
                  </a:schemeClr>
                </a:solidFill>
                <a:latin typeface="Times New Roman"/>
                <a:ea typeface="Times New Roman"/>
              </a:rPr>
              <a:t>500 </a:t>
            </a:r>
            <a:r>
              <a:rPr lang="en-US" dirty="0">
                <a:solidFill>
                  <a:schemeClr val="tx1">
                    <a:lumMod val="75000"/>
                    <a:lumOff val="25000"/>
                  </a:schemeClr>
                </a:solidFill>
                <a:latin typeface="Times New Roman"/>
                <a:ea typeface="Times New Roman"/>
              </a:rPr>
              <a:t>ml (cc).</a:t>
            </a:r>
            <a:endParaRPr lang="en-US" sz="1600" dirty="0">
              <a:solidFill>
                <a:schemeClr val="tx1">
                  <a:lumMod val="75000"/>
                  <a:lumOff val="25000"/>
                </a:schemeClr>
              </a:solidFill>
              <a:latin typeface="Times New Roman"/>
              <a:ea typeface="Times New Roman"/>
            </a:endParaRPr>
          </a:p>
          <a:p>
            <a:pPr marL="87630" indent="0" algn="justLow">
              <a:buNone/>
            </a:pPr>
            <a:r>
              <a:rPr lang="en-US" b="1" i="1" u="sng" dirty="0">
                <a:solidFill>
                  <a:schemeClr val="tx1">
                    <a:lumMod val="75000"/>
                    <a:lumOff val="25000"/>
                  </a:schemeClr>
                </a:solidFill>
                <a:latin typeface="Times New Roman"/>
                <a:ea typeface="Times New Roman"/>
              </a:rPr>
              <a:t>2-Inspiratory reserve volume (IRV)</a:t>
            </a:r>
            <a:r>
              <a:rPr lang="en-US" b="1" dirty="0">
                <a:solidFill>
                  <a:schemeClr val="tx1">
                    <a:lumMod val="75000"/>
                    <a:lumOff val="25000"/>
                  </a:schemeClr>
                </a:solidFill>
                <a:latin typeface="Times New Roman"/>
                <a:ea typeface="Times New Roman"/>
              </a:rPr>
              <a:t>:</a:t>
            </a:r>
            <a:r>
              <a:rPr lang="en-US" dirty="0">
                <a:solidFill>
                  <a:schemeClr val="tx1">
                    <a:lumMod val="75000"/>
                    <a:lumOff val="25000"/>
                  </a:schemeClr>
                </a:solidFill>
                <a:latin typeface="Times New Roman"/>
                <a:ea typeface="Times New Roman"/>
              </a:rPr>
              <a:t> it is the volume of air which can be inspired by maximum forced inspiration after normal inspiration = </a:t>
            </a:r>
            <a:r>
              <a:rPr lang="en-US" b="1" dirty="0">
                <a:solidFill>
                  <a:schemeClr val="tx1">
                    <a:lumMod val="75000"/>
                    <a:lumOff val="25000"/>
                  </a:schemeClr>
                </a:solidFill>
                <a:latin typeface="Times New Roman"/>
                <a:ea typeface="Times New Roman"/>
              </a:rPr>
              <a:t>3000</a:t>
            </a:r>
            <a:r>
              <a:rPr lang="en-US" dirty="0">
                <a:solidFill>
                  <a:schemeClr val="tx1">
                    <a:lumMod val="75000"/>
                    <a:lumOff val="25000"/>
                  </a:schemeClr>
                </a:solidFill>
                <a:latin typeface="Times New Roman"/>
                <a:ea typeface="Times New Roman"/>
              </a:rPr>
              <a:t> ml.</a:t>
            </a:r>
            <a:endParaRPr lang="en-US" sz="1600" dirty="0">
              <a:solidFill>
                <a:schemeClr val="tx1">
                  <a:lumMod val="75000"/>
                  <a:lumOff val="25000"/>
                </a:schemeClr>
              </a:solidFill>
              <a:latin typeface="Times New Roman"/>
              <a:ea typeface="Times New Roman"/>
            </a:endParaRPr>
          </a:p>
          <a:p>
            <a:pPr marL="87630" indent="0" algn="justLow">
              <a:buNone/>
            </a:pPr>
            <a:r>
              <a:rPr lang="en-US" b="1" i="1" u="sng" dirty="0">
                <a:solidFill>
                  <a:schemeClr val="tx1">
                    <a:lumMod val="75000"/>
                    <a:lumOff val="25000"/>
                  </a:schemeClr>
                </a:solidFill>
                <a:latin typeface="Times New Roman"/>
                <a:ea typeface="Times New Roman"/>
              </a:rPr>
              <a:t>3-Expiratory reserve volume (ERV):</a:t>
            </a:r>
            <a:r>
              <a:rPr lang="en-US" dirty="0">
                <a:solidFill>
                  <a:schemeClr val="tx1">
                    <a:lumMod val="75000"/>
                    <a:lumOff val="25000"/>
                  </a:schemeClr>
                </a:solidFill>
                <a:latin typeface="Times New Roman"/>
                <a:ea typeface="Times New Roman"/>
              </a:rPr>
              <a:t> it is the volume of air which can be expired by maximum expiration after normal expiration = </a:t>
            </a:r>
            <a:r>
              <a:rPr lang="en-US" b="1" dirty="0">
                <a:solidFill>
                  <a:schemeClr val="tx1">
                    <a:lumMod val="75000"/>
                    <a:lumOff val="25000"/>
                  </a:schemeClr>
                </a:solidFill>
                <a:latin typeface="Times New Roman"/>
                <a:ea typeface="Times New Roman"/>
              </a:rPr>
              <a:t>1100</a:t>
            </a:r>
            <a:r>
              <a:rPr lang="en-US" dirty="0">
                <a:solidFill>
                  <a:schemeClr val="tx1">
                    <a:lumMod val="75000"/>
                    <a:lumOff val="25000"/>
                  </a:schemeClr>
                </a:solidFill>
                <a:latin typeface="Times New Roman"/>
                <a:ea typeface="Times New Roman"/>
              </a:rPr>
              <a:t> ml.</a:t>
            </a:r>
            <a:endParaRPr lang="en-US" sz="1600" dirty="0">
              <a:solidFill>
                <a:schemeClr val="tx1">
                  <a:lumMod val="75000"/>
                  <a:lumOff val="25000"/>
                </a:schemeClr>
              </a:solidFill>
              <a:latin typeface="Times New Roman"/>
              <a:ea typeface="Times New Roman"/>
            </a:endParaRPr>
          </a:p>
          <a:p>
            <a:pPr marL="87630" indent="0" algn="justLow">
              <a:buNone/>
            </a:pPr>
            <a:r>
              <a:rPr lang="en-US" b="1" i="1" u="sng" dirty="0">
                <a:solidFill>
                  <a:schemeClr val="tx1">
                    <a:lumMod val="75000"/>
                    <a:lumOff val="25000"/>
                  </a:schemeClr>
                </a:solidFill>
                <a:latin typeface="Times New Roman"/>
                <a:ea typeface="Times New Roman"/>
              </a:rPr>
              <a:t>4-Residual volume (RV):</a:t>
            </a:r>
            <a:r>
              <a:rPr lang="en-US" dirty="0">
                <a:solidFill>
                  <a:schemeClr val="tx1">
                    <a:lumMod val="75000"/>
                    <a:lumOff val="25000"/>
                  </a:schemeClr>
                </a:solidFill>
                <a:latin typeface="Times New Roman"/>
                <a:ea typeface="Times New Roman"/>
              </a:rPr>
              <a:t> is the volume of air remaining in the lung after maximal expiration = </a:t>
            </a:r>
            <a:r>
              <a:rPr lang="en-US" b="1" dirty="0">
                <a:solidFill>
                  <a:schemeClr val="tx1">
                    <a:lumMod val="75000"/>
                    <a:lumOff val="25000"/>
                  </a:schemeClr>
                </a:solidFill>
                <a:latin typeface="Times New Roman"/>
                <a:ea typeface="Times New Roman"/>
              </a:rPr>
              <a:t>1200 ml</a:t>
            </a:r>
            <a:r>
              <a:rPr lang="en-US" dirty="0">
                <a:solidFill>
                  <a:schemeClr val="tx1">
                    <a:lumMod val="75000"/>
                    <a:lumOff val="25000"/>
                  </a:schemeClr>
                </a:solidFill>
                <a:latin typeface="Times New Roman"/>
                <a:ea typeface="Times New Roman"/>
              </a:rPr>
              <a:t>. It cannot be expired except in opened thorax and collapsed lung (</a:t>
            </a:r>
            <a:r>
              <a:rPr lang="en-US" b="1" u="sng" dirty="0">
                <a:solidFill>
                  <a:schemeClr val="tx1">
                    <a:lumMod val="75000"/>
                    <a:lumOff val="25000"/>
                  </a:schemeClr>
                </a:solidFill>
                <a:latin typeface="Times New Roman"/>
                <a:ea typeface="Times New Roman"/>
              </a:rPr>
              <a:t>minimal air</a:t>
            </a:r>
            <a:r>
              <a:rPr lang="en-US" dirty="0">
                <a:solidFill>
                  <a:schemeClr val="tx1">
                    <a:lumMod val="75000"/>
                    <a:lumOff val="25000"/>
                  </a:schemeClr>
                </a:solidFill>
                <a:latin typeface="Times New Roman"/>
                <a:ea typeface="Times New Roman"/>
              </a:rPr>
              <a:t> is few cc of air remain in the lung even after the lung collapse).</a:t>
            </a:r>
            <a:endParaRPr lang="en-US" sz="1600" dirty="0">
              <a:solidFill>
                <a:schemeClr val="tx1">
                  <a:lumMod val="75000"/>
                  <a:lumOff val="25000"/>
                </a:schemeClr>
              </a:solidFill>
              <a:latin typeface="Times New Roman"/>
              <a:ea typeface="Times New Roman"/>
            </a:endParaRPr>
          </a:p>
          <a:p>
            <a:endParaRPr lang="en-US" dirty="0">
              <a:solidFill>
                <a:schemeClr val="tx1">
                  <a:lumMod val="75000"/>
                  <a:lumOff val="25000"/>
                </a:schemeClr>
              </a:solidFill>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6</a:t>
            </a:fld>
            <a:endParaRPr lang="en"/>
          </a:p>
        </p:txBody>
      </p:sp>
    </p:spTree>
    <p:extLst>
      <p:ext uri="{BB962C8B-B14F-4D97-AF65-F5344CB8AC3E}">
        <p14:creationId xmlns:p14="http://schemas.microsoft.com/office/powerpoint/2010/main" val="127071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9512" y="195486"/>
            <a:ext cx="8784976" cy="4096140"/>
          </a:xfrm>
        </p:spPr>
        <p:txBody>
          <a:bodyPr/>
          <a:lstStyle/>
          <a:p>
            <a:pPr marL="0" indent="0" algn="justLow">
              <a:lnSpc>
                <a:spcPct val="150000"/>
              </a:lnSpc>
              <a:buNone/>
            </a:pPr>
            <a:endParaRPr lang="en-US" dirty="0">
              <a:solidFill>
                <a:schemeClr val="tx1">
                  <a:lumMod val="75000"/>
                  <a:lumOff val="25000"/>
                </a:schemeClr>
              </a:solidFill>
              <a:latin typeface="Times New Roman"/>
              <a:ea typeface="Times New Roman"/>
            </a:endParaRPr>
          </a:p>
          <a:p>
            <a:endParaRPr lang="en-US" dirty="0">
              <a:solidFill>
                <a:schemeClr val="tx1">
                  <a:lumMod val="75000"/>
                  <a:lumOff val="25000"/>
                </a:schemeClr>
              </a:solidFill>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7</a:t>
            </a:fld>
            <a:endParaRPr lang="en"/>
          </a:p>
        </p:txBody>
      </p:sp>
      <p:pic>
        <p:nvPicPr>
          <p:cNvPr id="4" name="Picture 3" descr="static-measures-of-lung-volume-and-capacity1"/>
          <p:cNvPicPr/>
          <p:nvPr/>
        </p:nvPicPr>
        <p:blipFill>
          <a:blip r:embed="rId2">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251520" y="339502"/>
            <a:ext cx="8352928" cy="4464496"/>
          </a:xfrm>
          <a:prstGeom prst="rect">
            <a:avLst/>
          </a:prstGeom>
          <a:noFill/>
          <a:ln>
            <a:noFill/>
          </a:ln>
        </p:spPr>
      </p:pic>
    </p:spTree>
    <p:extLst>
      <p:ext uri="{BB962C8B-B14F-4D97-AF65-F5344CB8AC3E}">
        <p14:creationId xmlns:p14="http://schemas.microsoft.com/office/powerpoint/2010/main" val="954232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79512" y="123478"/>
            <a:ext cx="8784976" cy="3155100"/>
          </a:xfrm>
        </p:spPr>
        <p:txBody>
          <a:bodyPr/>
          <a:lstStyle/>
          <a:p>
            <a:pPr marL="90170" indent="0" algn="justLow">
              <a:lnSpc>
                <a:spcPct val="150000"/>
              </a:lnSpc>
              <a:buNone/>
            </a:pPr>
            <a:r>
              <a:rPr lang="en-US" sz="1600" b="1" u="sng" dirty="0">
                <a:solidFill>
                  <a:schemeClr val="tx1">
                    <a:lumMod val="75000"/>
                    <a:lumOff val="25000"/>
                  </a:schemeClr>
                </a:solidFill>
                <a:latin typeface="Times New Roman"/>
                <a:ea typeface="Times New Roman"/>
                <a:cs typeface="Simplified Arabic"/>
              </a:rPr>
              <a:t>(B) Lung capacities:</a:t>
            </a:r>
            <a:endParaRPr lang="en-US" sz="1600" b="1" dirty="0">
              <a:solidFill>
                <a:schemeClr val="tx1">
                  <a:lumMod val="75000"/>
                  <a:lumOff val="25000"/>
                </a:schemeClr>
              </a:solidFill>
              <a:latin typeface="Times New Roman"/>
              <a:ea typeface="Times New Roman"/>
              <a:cs typeface="Simplified Arabic"/>
            </a:endParaRPr>
          </a:p>
          <a:p>
            <a:pPr marL="87630" indent="0" algn="justLow">
              <a:buNone/>
            </a:pPr>
            <a:r>
              <a:rPr lang="en-US" sz="1600" b="1" i="1" u="sng" dirty="0">
                <a:solidFill>
                  <a:schemeClr val="tx1">
                    <a:lumMod val="75000"/>
                    <a:lumOff val="25000"/>
                  </a:schemeClr>
                </a:solidFill>
                <a:latin typeface="Times New Roman"/>
                <a:ea typeface="Times New Roman"/>
              </a:rPr>
              <a:t>1-Inspiratory capacity (IC):</a:t>
            </a:r>
            <a:endParaRPr lang="en-US" sz="1600" dirty="0">
              <a:solidFill>
                <a:schemeClr val="tx1">
                  <a:lumMod val="75000"/>
                  <a:lumOff val="25000"/>
                </a:schemeClr>
              </a:solidFill>
              <a:latin typeface="Times New Roman"/>
              <a:ea typeface="Times New Roman"/>
            </a:endParaRPr>
          </a:p>
          <a:p>
            <a:pPr marL="87630" indent="0" algn="justLow">
              <a:buNone/>
            </a:pPr>
            <a:r>
              <a:rPr lang="en-US" sz="1600" dirty="0">
                <a:solidFill>
                  <a:schemeClr val="tx1">
                    <a:lumMod val="75000"/>
                    <a:lumOff val="25000"/>
                  </a:schemeClr>
                </a:solidFill>
                <a:latin typeface="Times New Roman"/>
                <a:ea typeface="Times New Roman"/>
              </a:rPr>
              <a:t>- It is the volume of air can be inspired maximally.</a:t>
            </a:r>
          </a:p>
          <a:p>
            <a:pPr marL="87630" indent="0" algn="justLow">
              <a:buNone/>
            </a:pPr>
            <a:r>
              <a:rPr lang="en-US" sz="1600" dirty="0">
                <a:solidFill>
                  <a:schemeClr val="tx1">
                    <a:lumMod val="75000"/>
                    <a:lumOff val="25000"/>
                  </a:schemeClr>
                </a:solidFill>
                <a:latin typeface="Times New Roman"/>
                <a:ea typeface="Times New Roman"/>
              </a:rPr>
              <a:t>- IC = TV + IRV = 500 + 3000 = </a:t>
            </a:r>
            <a:r>
              <a:rPr lang="en-US" sz="1600" b="1" dirty="0">
                <a:solidFill>
                  <a:schemeClr val="tx1">
                    <a:lumMod val="75000"/>
                    <a:lumOff val="25000"/>
                  </a:schemeClr>
                </a:solidFill>
                <a:latin typeface="Times New Roman"/>
                <a:ea typeface="Times New Roman"/>
              </a:rPr>
              <a:t>3500</a:t>
            </a:r>
            <a:r>
              <a:rPr lang="en-US" sz="1600" dirty="0">
                <a:solidFill>
                  <a:schemeClr val="tx1">
                    <a:lumMod val="75000"/>
                    <a:lumOff val="25000"/>
                  </a:schemeClr>
                </a:solidFill>
                <a:latin typeface="Times New Roman"/>
                <a:ea typeface="Times New Roman"/>
              </a:rPr>
              <a:t> ml.</a:t>
            </a:r>
          </a:p>
          <a:p>
            <a:pPr marL="87630" indent="0" algn="justLow">
              <a:buNone/>
            </a:pPr>
            <a:r>
              <a:rPr lang="en-US" sz="1600" b="1" i="1" u="sng" dirty="0">
                <a:solidFill>
                  <a:schemeClr val="tx1">
                    <a:lumMod val="75000"/>
                    <a:lumOff val="25000"/>
                  </a:schemeClr>
                </a:solidFill>
                <a:latin typeface="Times New Roman"/>
                <a:ea typeface="Times New Roman"/>
              </a:rPr>
              <a:t>2- Functional residual capacity (FRC)</a:t>
            </a:r>
            <a:endParaRPr lang="en-US" sz="1600" dirty="0">
              <a:solidFill>
                <a:schemeClr val="tx1">
                  <a:lumMod val="75000"/>
                  <a:lumOff val="25000"/>
                </a:schemeClr>
              </a:solidFill>
              <a:latin typeface="Times New Roman"/>
              <a:ea typeface="Times New Roman"/>
            </a:endParaRPr>
          </a:p>
          <a:p>
            <a:pPr marL="87630" indent="0" algn="justLow">
              <a:buNone/>
            </a:pPr>
            <a:r>
              <a:rPr lang="en-US" sz="1600" dirty="0">
                <a:solidFill>
                  <a:schemeClr val="tx1">
                    <a:lumMod val="75000"/>
                    <a:lumOff val="25000"/>
                  </a:schemeClr>
                </a:solidFill>
                <a:latin typeface="Times New Roman"/>
                <a:ea typeface="Times New Roman"/>
              </a:rPr>
              <a:t>- It is volume of air remaining in lungs after normal expiration.</a:t>
            </a:r>
          </a:p>
          <a:p>
            <a:pPr marL="87630" indent="0" algn="justLow">
              <a:buNone/>
            </a:pPr>
            <a:r>
              <a:rPr lang="en-US" sz="1600" dirty="0">
                <a:solidFill>
                  <a:schemeClr val="tx1">
                    <a:lumMod val="75000"/>
                    <a:lumOff val="25000"/>
                  </a:schemeClr>
                </a:solidFill>
                <a:latin typeface="Times New Roman"/>
                <a:ea typeface="Times New Roman"/>
              </a:rPr>
              <a:t>- FRC = ERV + RV = 1100 + 1200 = </a:t>
            </a:r>
            <a:r>
              <a:rPr lang="en-US" sz="1600" b="1" dirty="0">
                <a:solidFill>
                  <a:schemeClr val="tx1">
                    <a:lumMod val="75000"/>
                    <a:lumOff val="25000"/>
                  </a:schemeClr>
                </a:solidFill>
                <a:latin typeface="Times New Roman"/>
                <a:ea typeface="Times New Roman"/>
              </a:rPr>
              <a:t>2300</a:t>
            </a:r>
            <a:r>
              <a:rPr lang="en-US" sz="1600" dirty="0">
                <a:solidFill>
                  <a:schemeClr val="tx1">
                    <a:lumMod val="75000"/>
                    <a:lumOff val="25000"/>
                  </a:schemeClr>
                </a:solidFill>
                <a:latin typeface="Times New Roman"/>
                <a:ea typeface="Times New Roman"/>
              </a:rPr>
              <a:t> ml.</a:t>
            </a:r>
          </a:p>
          <a:p>
            <a:pPr marL="87630" indent="0" algn="justLow">
              <a:buNone/>
            </a:pPr>
            <a:r>
              <a:rPr lang="en-US" sz="1600" b="1" i="1" u="sng" dirty="0">
                <a:solidFill>
                  <a:schemeClr val="tx1">
                    <a:lumMod val="75000"/>
                    <a:lumOff val="25000"/>
                  </a:schemeClr>
                </a:solidFill>
                <a:latin typeface="Times New Roman"/>
                <a:ea typeface="Times New Roman"/>
              </a:rPr>
              <a:t>3-Vital capacity (VC)</a:t>
            </a:r>
            <a:endParaRPr lang="en-US" sz="1600" dirty="0">
              <a:solidFill>
                <a:schemeClr val="tx1">
                  <a:lumMod val="75000"/>
                  <a:lumOff val="25000"/>
                </a:schemeClr>
              </a:solidFill>
              <a:latin typeface="Times New Roman"/>
              <a:ea typeface="Times New Roman"/>
            </a:endParaRPr>
          </a:p>
          <a:p>
            <a:pPr marL="87630" indent="0" algn="justLow">
              <a:buNone/>
            </a:pPr>
            <a:r>
              <a:rPr lang="en-US" sz="1600" dirty="0">
                <a:solidFill>
                  <a:schemeClr val="tx1">
                    <a:lumMod val="75000"/>
                    <a:lumOff val="25000"/>
                  </a:schemeClr>
                </a:solidFill>
                <a:latin typeface="Times New Roman"/>
                <a:ea typeface="Times New Roman"/>
              </a:rPr>
              <a:t>- Volume of air expired maximally after maximal inspiration.</a:t>
            </a:r>
          </a:p>
          <a:p>
            <a:pPr marL="87630" indent="0" algn="justLow">
              <a:buNone/>
            </a:pPr>
            <a:r>
              <a:rPr lang="en-US" sz="1600" dirty="0">
                <a:solidFill>
                  <a:schemeClr val="tx1">
                    <a:lumMod val="75000"/>
                    <a:lumOff val="25000"/>
                  </a:schemeClr>
                </a:solidFill>
                <a:latin typeface="Times New Roman"/>
                <a:ea typeface="Times New Roman"/>
              </a:rPr>
              <a:t>- VC= IRV + TV + ERV = 3000 + 500 + 1100 = </a:t>
            </a:r>
            <a:r>
              <a:rPr lang="en-US" sz="1600" b="1" dirty="0">
                <a:solidFill>
                  <a:schemeClr val="tx1">
                    <a:lumMod val="75000"/>
                    <a:lumOff val="25000"/>
                  </a:schemeClr>
                </a:solidFill>
                <a:latin typeface="Times New Roman"/>
                <a:ea typeface="Times New Roman"/>
              </a:rPr>
              <a:t>4600</a:t>
            </a:r>
            <a:r>
              <a:rPr lang="en-US" sz="1600" dirty="0">
                <a:solidFill>
                  <a:schemeClr val="tx1">
                    <a:lumMod val="75000"/>
                    <a:lumOff val="25000"/>
                  </a:schemeClr>
                </a:solidFill>
                <a:latin typeface="Times New Roman"/>
                <a:ea typeface="Times New Roman"/>
              </a:rPr>
              <a:t> ml.</a:t>
            </a:r>
          </a:p>
          <a:p>
            <a:pPr marL="87630" indent="0" algn="justLow">
              <a:buNone/>
            </a:pPr>
            <a:r>
              <a:rPr lang="en-US" sz="1600" b="1" i="1" u="sng" dirty="0">
                <a:solidFill>
                  <a:schemeClr val="tx1">
                    <a:lumMod val="75000"/>
                    <a:lumOff val="25000"/>
                  </a:schemeClr>
                </a:solidFill>
                <a:latin typeface="Times New Roman"/>
                <a:ea typeface="Times New Roman"/>
              </a:rPr>
              <a:t>4- Total lung capacity (TLC)</a:t>
            </a:r>
            <a:endParaRPr lang="en-US" sz="1600" dirty="0">
              <a:solidFill>
                <a:schemeClr val="tx1">
                  <a:lumMod val="75000"/>
                  <a:lumOff val="25000"/>
                </a:schemeClr>
              </a:solidFill>
              <a:latin typeface="Times New Roman"/>
              <a:ea typeface="Times New Roman"/>
            </a:endParaRPr>
          </a:p>
          <a:p>
            <a:pPr marL="90170" indent="0" algn="justLow">
              <a:buNone/>
            </a:pPr>
            <a:r>
              <a:rPr lang="en-US" sz="1600" dirty="0">
                <a:solidFill>
                  <a:schemeClr val="tx1">
                    <a:lumMod val="75000"/>
                    <a:lumOff val="25000"/>
                  </a:schemeClr>
                </a:solidFill>
                <a:latin typeface="Times New Roman"/>
                <a:ea typeface="Times New Roman"/>
              </a:rPr>
              <a:t>- Volume of air present in the lung at end of maximal inspiration.</a:t>
            </a:r>
          </a:p>
          <a:p>
            <a:pPr marL="90170" indent="0" algn="justLow">
              <a:buNone/>
            </a:pPr>
            <a:r>
              <a:rPr lang="en-US" sz="1600" dirty="0">
                <a:solidFill>
                  <a:schemeClr val="tx1">
                    <a:lumMod val="75000"/>
                    <a:lumOff val="25000"/>
                  </a:schemeClr>
                </a:solidFill>
                <a:latin typeface="Times New Roman"/>
                <a:ea typeface="Times New Roman"/>
              </a:rPr>
              <a:t>- TLC = VC + RV = 4600 + 1200 = </a:t>
            </a:r>
            <a:r>
              <a:rPr lang="en-US" sz="1600" b="1" dirty="0">
                <a:solidFill>
                  <a:schemeClr val="tx1">
                    <a:lumMod val="75000"/>
                    <a:lumOff val="25000"/>
                  </a:schemeClr>
                </a:solidFill>
                <a:latin typeface="Times New Roman"/>
                <a:ea typeface="Times New Roman"/>
              </a:rPr>
              <a:t>5800 </a:t>
            </a:r>
            <a:r>
              <a:rPr lang="en-US" sz="1600" dirty="0">
                <a:solidFill>
                  <a:schemeClr val="tx1">
                    <a:lumMod val="75000"/>
                    <a:lumOff val="25000"/>
                  </a:schemeClr>
                </a:solidFill>
                <a:latin typeface="Times New Roman"/>
                <a:ea typeface="Times New Roman"/>
              </a:rPr>
              <a:t>ml</a:t>
            </a:r>
          </a:p>
          <a:p>
            <a:endParaRPr lang="en-US" sz="1600" dirty="0">
              <a:solidFill>
                <a:schemeClr val="tx1">
                  <a:lumMod val="75000"/>
                  <a:lumOff val="25000"/>
                </a:schemeClr>
              </a:solidFill>
            </a:endParaRPr>
          </a:p>
        </p:txBody>
      </p:sp>
    </p:spTree>
    <p:extLst>
      <p:ext uri="{BB962C8B-B14F-4D97-AF65-F5344CB8AC3E}">
        <p14:creationId xmlns:p14="http://schemas.microsoft.com/office/powerpoint/2010/main" val="3435965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7504" y="123478"/>
            <a:ext cx="8856984" cy="3155100"/>
          </a:xfrm>
        </p:spPr>
        <p:txBody>
          <a:bodyPr/>
          <a:lstStyle/>
          <a:p>
            <a:endParaRPr lang="en-US" dirty="0">
              <a:solidFill>
                <a:schemeClr val="tx1">
                  <a:lumMod val="75000"/>
                  <a:lumOff val="25000"/>
                </a:schemeClr>
              </a:solidFill>
            </a:endParaRPr>
          </a:p>
        </p:txBody>
      </p:sp>
      <p:sp>
        <p:nvSpPr>
          <p:cNvPr id="5" name="Slide Number Placeholder 4"/>
          <p:cNvSpPr>
            <a:spLocks noGrp="1"/>
          </p:cNvSpPr>
          <p:nvPr>
            <p:ph type="sldNum" idx="12"/>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 sz="1300" b="0" i="0" u="none" strike="noStrike" kern="0" cap="none" spc="0" normalizeH="0" baseline="0" noProof="0" smtClean="0">
                <a:ln>
                  <a:noFill/>
                </a:ln>
                <a:solidFill>
                  <a:srgbClr val="FFFFFF"/>
                </a:solidFill>
                <a:effectLst/>
                <a:uLnTx/>
                <a:uFillTx/>
                <a:latin typeface="Lexend Deca"/>
                <a:cs typeface="Lexend Deca"/>
                <a:sym typeface="Lexend Deca"/>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9</a:t>
            </a:fld>
            <a:endParaRPr kumimoji="0" lang="en" sz="1300" b="0" i="0" u="none" strike="noStrike" kern="0" cap="none" spc="0" normalizeH="0" baseline="0" noProof="0">
              <a:ln>
                <a:noFill/>
              </a:ln>
              <a:solidFill>
                <a:srgbClr val="FFFFFF"/>
              </a:solidFill>
              <a:effectLst/>
              <a:uLnTx/>
              <a:uFillTx/>
              <a:latin typeface="Lexend Deca"/>
              <a:cs typeface="Lexend Deca"/>
              <a:sym typeface="Lexend Deca"/>
            </a:endParaRPr>
          </a:p>
        </p:txBody>
      </p:sp>
      <p:pic>
        <p:nvPicPr>
          <p:cNvPr id="1026" name="Picture 2"/>
          <p:cNvPicPr>
            <a:picLocks noChangeAspect="1" noChangeArrowheads="1"/>
          </p:cNvPicPr>
          <p:nvPr/>
        </p:nvPicPr>
        <p:blipFill>
          <a:blip r:embed="rId2">
            <a:lum bright="-20000" contrast="40000"/>
            <a:extLst>
              <a:ext uri="{28A0092B-C50C-407E-A947-70E740481C1C}">
                <a14:useLocalDpi xmlns:a14="http://schemas.microsoft.com/office/drawing/2010/main" val="0"/>
              </a:ext>
            </a:extLst>
          </a:blip>
          <a:srcRect/>
          <a:stretch>
            <a:fillRect/>
          </a:stretch>
        </p:blipFill>
        <p:spPr bwMode="auto">
          <a:xfrm>
            <a:off x="323528" y="339502"/>
            <a:ext cx="8424936" cy="4104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08915087"/>
      </p:ext>
    </p:extLst>
  </p:cSld>
  <p:clrMapOvr>
    <a:masterClrMapping/>
  </p:clrMapOvr>
</p:sld>
</file>

<file path=ppt/theme/theme1.xml><?xml version="1.0" encoding="utf-8"?>
<a:theme xmlns:a="http://schemas.openxmlformats.org/drawingml/2006/main" name="Aliena template">
  <a:themeElements>
    <a:clrScheme name="Custom 347">
      <a:dk1>
        <a:srgbClr val="050060"/>
      </a:dk1>
      <a:lt1>
        <a:srgbClr val="FFFFFF"/>
      </a:lt1>
      <a:dk2>
        <a:srgbClr val="585963"/>
      </a:dk2>
      <a:lt2>
        <a:srgbClr val="F3F3F3"/>
      </a:lt2>
      <a:accent1>
        <a:srgbClr val="0A2F9E"/>
      </a:accent1>
      <a:accent2>
        <a:srgbClr val="3544FF"/>
      </a:accent2>
      <a:accent3>
        <a:srgbClr val="24D6FF"/>
      </a:accent3>
      <a:accent4>
        <a:srgbClr val="00FFFF"/>
      </a:accent4>
      <a:accent5>
        <a:srgbClr val="A458FF"/>
      </a:accent5>
      <a:accent6>
        <a:srgbClr val="D392FF"/>
      </a:accent6>
      <a:hlink>
        <a:srgbClr val="FFFFFF"/>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 /></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مستند" ma:contentTypeID="0x0101007AD75CD05149204EA8D6A289868C053B" ma:contentTypeVersion="10" ma:contentTypeDescription="إنشاء مستند جديد." ma:contentTypeScope="" ma:versionID="ce7521c3792f0a6fdedb2699242eeb1f">
  <xsd:schema xmlns:xsd="http://www.w3.org/2001/XMLSchema" xmlns:xs="http://www.w3.org/2001/XMLSchema" xmlns:p="http://schemas.microsoft.com/office/2006/metadata/properties" xmlns:ns2="cc361b34-c351-46d5-aafa-b4fab23ebf94" xmlns:ns3="9856e37d-40ad-4ecd-8dba-820d65ef22d0" targetNamespace="http://schemas.microsoft.com/office/2006/metadata/properties" ma:root="true" ma:fieldsID="2949777b3ee1c27dd44d0e8aec30de2c" ns2:_="" ns3:_="">
    <xsd:import namespace="cc361b34-c351-46d5-aafa-b4fab23ebf94"/>
    <xsd:import namespace="9856e37d-40ad-4ecd-8dba-820d65ef22d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LengthInSecond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361b34-c351-46d5-aafa-b4fab23ebf9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2" nillable="true" ma:displayName="MediaLengthInSeconds" ma:hidden="true" ma:internalName="MediaLengthInSeconds" ma:readOnly="true">
      <xsd:simpleType>
        <xsd:restriction base="dms:Unknown"/>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856e37d-40ad-4ecd-8dba-820d65ef22d0" elementFormDefault="qualified">
    <xsd:import namespace="http://schemas.microsoft.com/office/2006/documentManagement/types"/>
    <xsd:import namespace="http://schemas.microsoft.com/office/infopath/2007/PartnerControls"/>
    <xsd:element name="SharedWithUsers" ma:index="10" nillable="true" ma:displayName="تمت مشاركته مع"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مشتركة مع تفاصيل"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المحتوى"/>
        <xsd:element ref="dc:title" minOccurs="0" maxOccurs="1" ma:index="4" ma:displayName="ال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2E1670-100B-4F27-A4C6-0247201AB9F9}">
  <ds:schemaRefs>
    <ds:schemaRef ds:uri="http://schemas.microsoft.com/office/2006/metadata/properties"/>
    <ds:schemaRef ds:uri="http://www.w3.org/2000/xmlns/"/>
  </ds:schemaRefs>
</ds:datastoreItem>
</file>

<file path=customXml/itemProps2.xml><?xml version="1.0" encoding="utf-8"?>
<ds:datastoreItem xmlns:ds="http://schemas.openxmlformats.org/officeDocument/2006/customXml" ds:itemID="{943F7B4F-26E2-4EE5-9950-399E88CC7638}">
  <ds:schemaRefs>
    <ds:schemaRef ds:uri="http://schemas.microsoft.com/sharepoint/v3/contenttype/forms"/>
  </ds:schemaRefs>
</ds:datastoreItem>
</file>

<file path=customXml/itemProps3.xml><?xml version="1.0" encoding="utf-8"?>
<ds:datastoreItem xmlns:ds="http://schemas.openxmlformats.org/officeDocument/2006/customXml" ds:itemID="{C6AC6B13-45AF-4EC7-946B-D5773B29E276}">
  <ds:schemaRefs>
    <ds:schemaRef ds:uri="http://schemas.microsoft.com/office/2006/metadata/contentType"/>
    <ds:schemaRef ds:uri="http://schemas.microsoft.com/office/2006/metadata/properties/metaAttributes"/>
    <ds:schemaRef ds:uri="http://www.w3.org/2000/xmlns/"/>
    <ds:schemaRef ds:uri="http://www.w3.org/2001/XMLSchema"/>
    <ds:schemaRef ds:uri="cc361b34-c351-46d5-aafa-b4fab23ebf94"/>
    <ds:schemaRef ds:uri="9856e37d-40ad-4ecd-8dba-820d65ef22d0"/>
  </ds:schemaRefs>
</ds:datastoreItem>
</file>

<file path=docProps/app.xml><?xml version="1.0" encoding="utf-8"?>
<Properties xmlns="http://schemas.openxmlformats.org/officeDocument/2006/extended-properties" xmlns:vt="http://schemas.openxmlformats.org/officeDocument/2006/docPropsVTypes">
  <TotalTime>148</TotalTime>
  <Words>1473</Words>
  <Application>Microsoft Office PowerPoint</Application>
  <PresentationFormat>On-screen Show (16:9)</PresentationFormat>
  <Paragraphs>113</Paragraphs>
  <Slides>18</Slides>
  <Notes>3</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Aliena template</vt:lpstr>
      <vt:lpstr>Practical Physiology Respiratory Module  By Prof. Sherif W. Mansour  Physiology dpt., Mutah school of Medicine .</vt:lpstr>
      <vt:lpstr>Tools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The pulmonary circulation  By Prof. Sherif W. Mansour  Physiology dpt., Mutah school of Medicine .</dc:title>
  <dc:creator>Dr Sherif</dc:creator>
  <cp:lastModifiedBy>Sanabil Hassanat</cp:lastModifiedBy>
  <cp:revision>22</cp:revision>
  <dcterms:modified xsi:type="dcterms:W3CDTF">2021-10-28T07:03:52Z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0x0101007AD75CD05149204EA8D6A289868C053B</vt:lpwstr>
  </property>
</Properties>
</file>