
<file path=[Content_Types].xml><?xml version="1.0" encoding="utf-8"?>
<Types xmlns="http://schemas.openxmlformats.org/package/2006/content-types">
  <Default ContentType="image/gif" Extension="gif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tableStyles+xml" PartName="/ppt/tableStyles1.xml"/>
  <Override ContentType="application/vnd.openxmlformats-officedocument.presentationml.slideMaster+xml" PartName="/ppt/slideMasters/slideMaster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1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1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</p:sldIdLst>
  <p:sldSz cy="6858000" cx="9144000"/>
  <p:notesSz cx="6858000" cy="9144000"/>
  <p:defaultTextStyle>
    <a:defPPr lvl="0">
      <a:defRPr lang="en-US"/>
    </a:defPPr>
    <a:lvl1pPr defTabSz="914400" eaLnBrk="1" hangingPunct="1" latinLnBrk="0" lvl="0" marL="0" rtl="0" algn="l">
      <a:defRPr kern="1200" sz="1800">
        <a:solidFill>
          <a:schemeClr val="tx1"/>
        </a:solidFill>
        <a:latin typeface="+mn-lt"/>
        <a:ea typeface="+mn-ea"/>
        <a:cs typeface="+mn-cs"/>
      </a:defRPr>
    </a:lvl1pPr>
    <a:lvl2pPr defTabSz="914400" eaLnBrk="1" hangingPunct="1" latinLnBrk="0" lvl="1" marL="457200" rtl="0" algn="l">
      <a:defRPr kern="1200" sz="1800">
        <a:solidFill>
          <a:schemeClr val="tx1"/>
        </a:solidFill>
        <a:latin typeface="+mn-lt"/>
        <a:ea typeface="+mn-ea"/>
        <a:cs typeface="+mn-cs"/>
      </a:defRPr>
    </a:lvl2pPr>
    <a:lvl3pPr defTabSz="914400" eaLnBrk="1" hangingPunct="1" latinLnBrk="0" lvl="2" marL="914400" rtl="0" algn="l">
      <a:defRPr kern="1200" sz="1800">
        <a:solidFill>
          <a:schemeClr val="tx1"/>
        </a:solidFill>
        <a:latin typeface="+mn-lt"/>
        <a:ea typeface="+mn-ea"/>
        <a:cs typeface="+mn-cs"/>
      </a:defRPr>
    </a:lvl3pPr>
    <a:lvl4pPr defTabSz="914400" eaLnBrk="1" hangingPunct="1" latinLnBrk="0" lvl="3" marL="1371600" rtl="0" algn="l">
      <a:defRPr kern="1200" sz="1800">
        <a:solidFill>
          <a:schemeClr val="tx1"/>
        </a:solidFill>
        <a:latin typeface="+mn-lt"/>
        <a:ea typeface="+mn-ea"/>
        <a:cs typeface="+mn-cs"/>
      </a:defRPr>
    </a:lvl4pPr>
    <a:lvl5pPr defTabSz="914400" eaLnBrk="1" hangingPunct="1" latinLnBrk="0" lvl="4" marL="1828800" rtl="0" algn="l">
      <a:defRPr kern="1200" sz="1800">
        <a:solidFill>
          <a:schemeClr val="tx1"/>
        </a:solidFill>
        <a:latin typeface="+mn-lt"/>
        <a:ea typeface="+mn-ea"/>
        <a:cs typeface="+mn-cs"/>
      </a:defRPr>
    </a:lvl5pPr>
    <a:lvl6pPr defTabSz="914400" eaLnBrk="1" hangingPunct="1" latinLnBrk="0" lvl="5" marL="2286000" rtl="0" algn="l">
      <a:defRPr kern="1200" sz="1800">
        <a:solidFill>
          <a:schemeClr val="tx1"/>
        </a:solidFill>
        <a:latin typeface="+mn-lt"/>
        <a:ea typeface="+mn-ea"/>
        <a:cs typeface="+mn-cs"/>
      </a:defRPr>
    </a:lvl6pPr>
    <a:lvl7pPr defTabSz="914400" eaLnBrk="1" hangingPunct="1" latinLnBrk="0" lvl="6" marL="2743200" rtl="0" algn="l">
      <a:defRPr kern="1200" sz="1800">
        <a:solidFill>
          <a:schemeClr val="tx1"/>
        </a:solidFill>
        <a:latin typeface="+mn-lt"/>
        <a:ea typeface="+mn-ea"/>
        <a:cs typeface="+mn-cs"/>
      </a:defRPr>
    </a:lvl7pPr>
    <a:lvl8pPr defTabSz="914400" eaLnBrk="1" hangingPunct="1" latinLnBrk="0" lvl="7" marL="3200400" rtl="0" algn="l">
      <a:defRPr kern="1200" sz="1800">
        <a:solidFill>
          <a:schemeClr val="tx1"/>
        </a:solidFill>
        <a:latin typeface="+mn-lt"/>
        <a:ea typeface="+mn-ea"/>
        <a:cs typeface="+mn-cs"/>
      </a:defRPr>
    </a:lvl8pPr>
    <a:lvl9pPr defTabSz="914400" eaLnBrk="1" hangingPunct="1" latinLnBrk="0" lvl="8" marL="3657600" rtl="0" algn="l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</p:extLst>
</p:presentation>
</file>

<file path=ppt/presProps1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1.xml><?xml version="1.0" encoding="utf-8"?>
<a:tblStyleLst xmlns:a="http://schemas.openxmlformats.org/drawingml/2006/main" xmlns:r="http://schemas.openxmlformats.org/officeDocument/2006/relationships" def="{90651C3A-4460-11DB-9652-00E08161165F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cmpd="sng" w="12700">
              <a:solidFill>
                <a:schemeClr val="lt1"/>
              </a:solidFill>
            </a:ln>
          </a:left>
          <a:right>
            <a:ln cmpd="sng" w="12700">
              <a:solidFill>
                <a:schemeClr val="lt1"/>
              </a:solidFill>
            </a:ln>
          </a:right>
          <a:top>
            <a:ln cmpd="sng" w="12700">
              <a:solidFill>
                <a:schemeClr val="lt1"/>
              </a:solidFill>
            </a:ln>
          </a:top>
          <a:bottom>
            <a:ln cmpd="sng" w="12700">
              <a:solidFill>
                <a:schemeClr val="lt1"/>
              </a:solidFill>
            </a:ln>
          </a:bottom>
          <a:insideH>
            <a:ln cmpd="sng" w="12700">
              <a:solidFill>
                <a:schemeClr val="lt1"/>
              </a:solidFill>
            </a:ln>
          </a:insideH>
          <a:insideV>
            <a:ln cmpd="sng" w="12700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cmpd="sng" w="38100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cmpd="sng" w="38100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1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4.xml"/><Relationship Id="rId11" Type="http://schemas.openxmlformats.org/officeDocument/2006/relationships/slide" Target="slides/slide5.xml"/><Relationship Id="rId22" Type="http://schemas.openxmlformats.org/officeDocument/2006/relationships/slide" Target="slides/slide16.xml"/><Relationship Id="rId10" Type="http://schemas.openxmlformats.org/officeDocument/2006/relationships/slide" Target="slides/slide4.xml"/><Relationship Id="rId21" Type="http://schemas.openxmlformats.org/officeDocument/2006/relationships/slide" Target="slides/slide15.xml"/><Relationship Id="rId13" Type="http://schemas.openxmlformats.org/officeDocument/2006/relationships/slide" Target="slides/slide7.xml"/><Relationship Id="rId12" Type="http://schemas.openxmlformats.org/officeDocument/2006/relationships/slide" Target="slides/slide6.xml"/><Relationship Id="rId1" Type="http://schemas.openxmlformats.org/officeDocument/2006/relationships/theme" Target="theme/theme1.xml"/><Relationship Id="rId2" Type="http://schemas.openxmlformats.org/officeDocument/2006/relationships/viewProps" Target="viewProps1.xml"/><Relationship Id="rId3" Type="http://schemas.openxmlformats.org/officeDocument/2006/relationships/presProps" Target="presProps1.xml"/><Relationship Id="rId4" Type="http://schemas.openxmlformats.org/officeDocument/2006/relationships/tableStyles" Target="tableStyles1.xml"/><Relationship Id="rId9" Type="http://schemas.openxmlformats.org/officeDocument/2006/relationships/slide" Target="slides/slide3.xml"/><Relationship Id="rId15" Type="http://schemas.openxmlformats.org/officeDocument/2006/relationships/slide" Target="slides/slide9.xml"/><Relationship Id="rId14" Type="http://schemas.openxmlformats.org/officeDocument/2006/relationships/slide" Target="slides/slide8.xml"/><Relationship Id="rId17" Type="http://schemas.openxmlformats.org/officeDocument/2006/relationships/slide" Target="slides/slide11.xml"/><Relationship Id="rId16" Type="http://schemas.openxmlformats.org/officeDocument/2006/relationships/slide" Target="slides/slide10.xml"/><Relationship Id="rId5" Type="http://schemas.openxmlformats.org/officeDocument/2006/relationships/slideMaster" Target="slideMasters/slideMaster1.xml"/><Relationship Id="rId19" Type="http://schemas.openxmlformats.org/officeDocument/2006/relationships/slide" Target="slides/slide13.xml"/><Relationship Id="rId6" Type="http://schemas.openxmlformats.org/officeDocument/2006/relationships/notesMaster" Target="notesMasters/notesMaster1.xml"/><Relationship Id="rId18" Type="http://schemas.openxmlformats.org/officeDocument/2006/relationships/slide" Target="slides/slide12.xml"/><Relationship Id="rId7" Type="http://schemas.openxmlformats.org/officeDocument/2006/relationships/slide" Target="slides/slide1.xml"/><Relationship Id="rId8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9A745F0-6949-4F40-9D14-147DFFD295F1}" type="datetimeFigureOut">
              <a:rPr lang="en-US" smtClean="0"/>
              <a:t>9/10/2020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EF27CFC-19F4-42EC-B76D-1B5648F268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01545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F27CFC-19F4-42EC-B76D-1B5648F26846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17335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5FC5A-3732-46FA-A2DC-0BC304DAD887}" type="datetimeFigureOut">
              <a:rPr lang="en-US" smtClean="0"/>
              <a:t>9/10/2020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92165-4377-4185-A771-8FCD763681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66901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5FC5A-3732-46FA-A2DC-0BC304DAD887}" type="datetimeFigureOut">
              <a:rPr lang="en-US" smtClean="0"/>
              <a:t>9/10/2020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92165-4377-4185-A771-8FCD763681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96611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5FC5A-3732-46FA-A2DC-0BC304DAD887}" type="datetimeFigureOut">
              <a:rPr lang="en-US" smtClean="0"/>
              <a:t>9/10/2020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92165-4377-4185-A771-8FCD763681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82816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5FC5A-3732-46FA-A2DC-0BC304DAD887}" type="datetimeFigureOut">
              <a:rPr lang="en-US" smtClean="0"/>
              <a:t>9/10/2020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92165-4377-4185-A771-8FCD763681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87089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5FC5A-3732-46FA-A2DC-0BC304DAD887}" type="datetimeFigureOut">
              <a:rPr lang="en-US" smtClean="0"/>
              <a:t>9/10/2020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92165-4377-4185-A771-8FCD763681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53288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5FC5A-3732-46FA-A2DC-0BC304DAD887}" type="datetimeFigureOut">
              <a:rPr lang="en-US" smtClean="0"/>
              <a:t>9/10/2020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92165-4377-4185-A771-8FCD763681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23717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5FC5A-3732-46FA-A2DC-0BC304DAD887}" type="datetimeFigureOut">
              <a:rPr lang="en-US" smtClean="0"/>
              <a:t>9/10/2020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92165-4377-4185-A771-8FCD763681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25000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5FC5A-3732-46FA-A2DC-0BC304DAD887}" type="datetimeFigureOut">
              <a:rPr lang="en-US" smtClean="0"/>
              <a:t>9/10/2020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92165-4377-4185-A771-8FCD763681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87756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5FC5A-3732-46FA-A2DC-0BC304DAD887}" type="datetimeFigureOut">
              <a:rPr lang="en-US" smtClean="0"/>
              <a:t>9/10/2020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92165-4377-4185-A771-8FCD763681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59670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5FC5A-3732-46FA-A2DC-0BC304DAD887}" type="datetimeFigureOut">
              <a:rPr lang="en-US" smtClean="0"/>
              <a:t>9/10/2020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92165-4377-4185-A771-8FCD763681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20225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5FC5A-3732-46FA-A2DC-0BC304DAD887}" type="datetimeFigureOut">
              <a:rPr lang="en-US" smtClean="0"/>
              <a:t>9/10/2020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92165-4377-4185-A771-8FCD763681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99797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65FC5A-3732-46FA-A2DC-0BC304DAD887}" type="datetimeFigureOut">
              <a:rPr lang="en-US" smtClean="0"/>
              <a:t>9/10/2020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392165-4377-4185-A771-8FCD763681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79265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gi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gi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gi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3999" cy="6857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228600" y="1809214"/>
            <a:ext cx="8763000" cy="27699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600" i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Infective Endocarditis</a:t>
            </a:r>
          </a:p>
          <a:p>
            <a:pPr algn="ctr"/>
            <a:endParaRPr lang="en-US" sz="3600" i="1" dirty="0" smtClean="0">
              <a:solidFill>
                <a:srgbClr val="FFC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3600" i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Dr. Basil N.</a:t>
            </a:r>
          </a:p>
          <a:p>
            <a:pPr algn="ctr"/>
            <a:r>
              <a:rPr lang="en-US" sz="3600" i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Department </a:t>
            </a:r>
            <a:r>
              <a:rPr lang="en-US" sz="3600" i="1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of </a:t>
            </a:r>
            <a:r>
              <a:rPr lang="en-US" sz="3600" i="1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medicine</a:t>
            </a:r>
            <a:endParaRPr lang="en-US" sz="3600" i="1" dirty="0" smtClean="0">
              <a:solidFill>
                <a:srgbClr val="FFC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548408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8155" r="76147"/>
          <a:stretch/>
        </p:blipFill>
        <p:spPr bwMode="auto">
          <a:xfrm>
            <a:off x="0" y="0"/>
            <a:ext cx="9144000" cy="6857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685800" y="685086"/>
            <a:ext cx="8077200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Investigations:</a:t>
            </a:r>
          </a:p>
          <a:p>
            <a:endParaRPr lang="en-US" sz="20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Blip>
                <a:blip r:embed="rId3"/>
              </a:buBlip>
            </a:pPr>
            <a:r>
              <a:rPr lang="en-US" sz="32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Blood cultures:</a:t>
            </a:r>
          </a:p>
          <a:p>
            <a:pPr marL="1597025"/>
            <a:r>
              <a:rPr lang="en-US" sz="32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6/ over 12-16 hours</a:t>
            </a:r>
          </a:p>
          <a:p>
            <a:pPr marL="1597025"/>
            <a:r>
              <a:rPr lang="en-US" sz="32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2/ in one hour.</a:t>
            </a:r>
          </a:p>
          <a:p>
            <a:pPr marL="457200" indent="-457200">
              <a:buBlip>
                <a:blip r:embed="rId3"/>
              </a:buBlip>
            </a:pPr>
            <a:r>
              <a:rPr lang="en-US" sz="32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Echocardiogram.</a:t>
            </a:r>
          </a:p>
          <a:p>
            <a:pPr marL="457200" indent="-457200">
              <a:buBlip>
                <a:blip r:embed="rId3"/>
              </a:buBlip>
            </a:pPr>
            <a:r>
              <a:rPr lang="en-US" sz="32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ECG.</a:t>
            </a:r>
          </a:p>
          <a:p>
            <a:pPr marL="457200" indent="-457200">
              <a:buBlip>
                <a:blip r:embed="rId3"/>
              </a:buBlip>
            </a:pPr>
            <a:r>
              <a:rPr lang="en-US" sz="32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Chest X-ray</a:t>
            </a:r>
          </a:p>
          <a:p>
            <a:pPr marL="457200" indent="-457200">
              <a:buBlip>
                <a:blip r:embed="rId3"/>
              </a:buBlip>
            </a:pPr>
            <a:r>
              <a:rPr lang="en-US" sz="32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GUE.</a:t>
            </a:r>
          </a:p>
          <a:p>
            <a:pPr marL="457200" indent="-457200">
              <a:buBlip>
                <a:blip r:embed="rId3"/>
              </a:buBlip>
            </a:pPr>
            <a:r>
              <a:rPr lang="en-US" sz="32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CEP&amp; ESR</a:t>
            </a:r>
          </a:p>
        </p:txBody>
      </p:sp>
    </p:spTree>
    <p:extLst>
      <p:ext uri="{BB962C8B-B14F-4D97-AF65-F5344CB8AC3E}">
        <p14:creationId xmlns:p14="http://schemas.microsoft.com/office/powerpoint/2010/main" val="12032802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8155" r="76147"/>
          <a:stretch/>
        </p:blipFill>
        <p:spPr bwMode="auto">
          <a:xfrm>
            <a:off x="0" y="0"/>
            <a:ext cx="9144000" cy="6857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762000" y="1258193"/>
            <a:ext cx="7620000" cy="38472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The duration of treatment:</a:t>
            </a:r>
          </a:p>
          <a:p>
            <a:endParaRPr lang="en-US" sz="16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461963"/>
            <a:r>
              <a:rPr lang="en-US" sz="32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Usually 4-6 weeks</a:t>
            </a:r>
          </a:p>
          <a:p>
            <a:pPr marL="461963"/>
            <a:r>
              <a:rPr lang="en-US" sz="32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Not &lt; 14 days not &gt;6 weeks only</a:t>
            </a:r>
          </a:p>
          <a:p>
            <a:pPr marL="461963"/>
            <a:endParaRPr lang="en-US" b="1" dirty="0" smtClean="0">
              <a:solidFill>
                <a:srgbClr val="FFC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461963"/>
            <a:r>
              <a:rPr lang="en-US" sz="32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More than 6 weeks in:</a:t>
            </a:r>
          </a:p>
          <a:p>
            <a:pPr marL="461963"/>
            <a:endParaRPr lang="en-US" sz="1400" b="1" dirty="0" smtClean="0">
              <a:solidFill>
                <a:srgbClr val="FFC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1087438"/>
            <a:r>
              <a:rPr lang="en-US" sz="32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1- staphylococcal Endocarditis.</a:t>
            </a:r>
          </a:p>
          <a:p>
            <a:pPr marL="1087438"/>
            <a:r>
              <a:rPr lang="en-US" sz="32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2- </a:t>
            </a:r>
            <a:r>
              <a:rPr lang="en-US" sz="3200" b="1" dirty="0" err="1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Pseudomonal</a:t>
            </a:r>
            <a:r>
              <a:rPr lang="en-US" sz="32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Endocarditis.</a:t>
            </a:r>
            <a:endParaRPr lang="en-US" sz="3200" b="1" dirty="0">
              <a:solidFill>
                <a:srgbClr val="FFC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032802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8155" r="76147"/>
          <a:stretch/>
        </p:blipFill>
        <p:spPr bwMode="auto">
          <a:xfrm>
            <a:off x="0" y="0"/>
            <a:ext cx="9144000" cy="6857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152400" y="478334"/>
            <a:ext cx="8839200" cy="56938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If the result culture and sensitivity of streptococcus highly sensitive to penicillin:</a:t>
            </a:r>
          </a:p>
          <a:p>
            <a:pPr marL="457200" indent="-457200" algn="just">
              <a:buBlip>
                <a:blip r:embed="rId3"/>
              </a:buBlip>
            </a:pPr>
            <a:r>
              <a:rPr lang="en-US" sz="28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Aqueous penicillin G12-18 million units/ 24 </a:t>
            </a:r>
            <a:r>
              <a:rPr lang="en-US" sz="2800" b="1" dirty="0" err="1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hr</a:t>
            </a:r>
            <a:r>
              <a:rPr lang="en-US" sz="28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IV either continuously or every 4 </a:t>
            </a:r>
            <a:r>
              <a:rPr lang="en-US" sz="2800" b="1" dirty="0" err="1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hr</a:t>
            </a:r>
            <a:r>
              <a:rPr lang="en-US" sz="28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in six equally divided doses 4 hourly + gentamycin 3mg/ Kg IM or IV 8 hourly for 2 weeks followed by ampicillin 500mg orally 6 hourly for the remaining 2 weeks.</a:t>
            </a:r>
          </a:p>
          <a:p>
            <a:pPr algn="just"/>
            <a:endParaRPr lang="en-US" sz="2800" b="1" dirty="0" smtClean="0">
              <a:solidFill>
                <a:srgbClr val="FFC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2800" b="1" i="1" u="sng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Streptococcal less sensitive to penicillin</a:t>
            </a:r>
            <a:r>
              <a:rPr lang="en-US" sz="2800" b="1" i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n-US" sz="28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Benzyl penicillin plus gentamycin in the same </a:t>
            </a:r>
            <a:r>
              <a:rPr lang="en-US" sz="2800" b="1" dirty="0" err="1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dises</a:t>
            </a:r>
            <a:r>
              <a:rPr lang="en-US" sz="28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as above for 4 weeks.</a:t>
            </a:r>
          </a:p>
          <a:p>
            <a:pPr algn="just"/>
            <a:endParaRPr lang="en-US" sz="2800" b="1" i="1" u="sng" dirty="0" smtClean="0">
              <a:solidFill>
                <a:srgbClr val="FFC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2800" b="1" i="1" u="sng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Staphylococcus</a:t>
            </a:r>
            <a:r>
              <a:rPr lang="en-US" sz="2800" b="1" i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n-US" sz="28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800" b="1" dirty="0" err="1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Flucloxacillin</a:t>
            </a:r>
            <a:r>
              <a:rPr lang="en-US" sz="28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2gm hourly for 6 weeks or </a:t>
            </a:r>
            <a:r>
              <a:rPr lang="en-US" sz="2800" b="1" dirty="0" err="1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fucidic</a:t>
            </a:r>
            <a:r>
              <a:rPr lang="en-US" sz="28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acid 580 mg IV 8 hourly for 6 weeks.</a:t>
            </a:r>
          </a:p>
        </p:txBody>
      </p:sp>
    </p:spTree>
    <p:extLst>
      <p:ext uri="{BB962C8B-B14F-4D97-AF65-F5344CB8AC3E}">
        <p14:creationId xmlns:p14="http://schemas.microsoft.com/office/powerpoint/2010/main" val="12032802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8155" r="76147"/>
          <a:stretch/>
        </p:blipFill>
        <p:spPr bwMode="auto">
          <a:xfrm>
            <a:off x="0" y="0"/>
            <a:ext cx="9144000" cy="6857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228600" y="228600"/>
            <a:ext cx="8839200" cy="63094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i="1" u="sng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Anaerobic Streptococcus</a:t>
            </a:r>
            <a:r>
              <a:rPr lang="en-US" sz="28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endParaRPr lang="en-US" sz="1200" b="1" dirty="0" smtClean="0">
              <a:solidFill>
                <a:srgbClr val="FFC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Blip>
                <a:blip r:embed="rId3"/>
              </a:buBlip>
            </a:pPr>
            <a:r>
              <a:rPr lang="en-US" sz="28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Aqueous penicillin G12-18 million units/ 24 </a:t>
            </a:r>
            <a:r>
              <a:rPr lang="en-US" sz="2800" b="1" dirty="0" err="1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hr</a:t>
            </a:r>
            <a:r>
              <a:rPr lang="en-US" sz="2800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IV either continuously or every 4 </a:t>
            </a:r>
            <a:r>
              <a:rPr lang="en-US" sz="2800" b="1" dirty="0" err="1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hr</a:t>
            </a:r>
            <a:r>
              <a:rPr lang="en-US" sz="2800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in six equally divided doses 4 </a:t>
            </a:r>
            <a:r>
              <a:rPr lang="en-US" sz="28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hourly</a:t>
            </a:r>
          </a:p>
          <a:p>
            <a:pPr marL="457200" indent="-457200">
              <a:buBlip>
                <a:blip r:embed="rId3"/>
              </a:buBlip>
            </a:pPr>
            <a:r>
              <a:rPr lang="en-US" sz="28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In penicillin allergy: </a:t>
            </a:r>
            <a:r>
              <a:rPr lang="en-US" sz="2800" b="1" dirty="0" err="1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Vancomycin</a:t>
            </a:r>
            <a:r>
              <a:rPr lang="en-US" sz="28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30 mg/ Kg/ 24 IV in two equally divided doses, for 4 weeks not to exceed 2 </a:t>
            </a:r>
            <a:r>
              <a:rPr lang="en-US" sz="2800" b="1" dirty="0" err="1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gm</a:t>
            </a:r>
            <a:r>
              <a:rPr lang="en-US" sz="28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/ 24 </a:t>
            </a:r>
            <a:r>
              <a:rPr lang="en-US" sz="2800" b="1" dirty="0" err="1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hr</a:t>
            </a:r>
            <a:r>
              <a:rPr lang="en-US" sz="28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, serum levels should be monitored. Other choices cephalosporin IV or erythromycin IV.</a:t>
            </a:r>
          </a:p>
          <a:p>
            <a:endParaRPr lang="en-US" sz="2800" b="1" dirty="0">
              <a:solidFill>
                <a:srgbClr val="FFC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b="1" i="1" u="sng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Unavailable Culture or Negative Blood Culture</a:t>
            </a:r>
            <a:r>
              <a:rPr lang="en-US" sz="28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: Give triple antibiotics IV gentamycin 3-5 mg/ Kg divided 8 hourly + IV benzyl penicillin (or amoxicillin or </a:t>
            </a:r>
            <a:r>
              <a:rPr lang="en-US" sz="2800" b="1" dirty="0" err="1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cloxacillin</a:t>
            </a:r>
            <a:r>
              <a:rPr lang="en-US" sz="28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) + Metronidazole 500 mg IV 8 hourly for 4 weeks.</a:t>
            </a:r>
            <a:endParaRPr lang="en-US" sz="2800" b="1" dirty="0">
              <a:solidFill>
                <a:srgbClr val="FFC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032802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8155" r="76147"/>
          <a:stretch/>
        </p:blipFill>
        <p:spPr bwMode="auto">
          <a:xfrm>
            <a:off x="0" y="0"/>
            <a:ext cx="9144000" cy="6857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381000" y="76200"/>
            <a:ext cx="8915400" cy="68326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Surgical treatment:</a:t>
            </a:r>
          </a:p>
          <a:p>
            <a:endParaRPr lang="en-US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32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Indicated in 15% in the following situations:</a:t>
            </a:r>
          </a:p>
          <a:p>
            <a:r>
              <a:rPr lang="en-US" sz="3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1-</a:t>
            </a:r>
            <a:r>
              <a:rPr lang="en-US" sz="32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Severe intractable heart failure.</a:t>
            </a:r>
          </a:p>
          <a:p>
            <a:endParaRPr lang="en-US" b="1" dirty="0" smtClean="0">
              <a:solidFill>
                <a:srgbClr val="FFC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indent="-457200"/>
            <a:r>
              <a:rPr lang="en-US" sz="3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2-</a:t>
            </a:r>
            <a:r>
              <a:rPr lang="en-US" sz="32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persistent infection despite full course of antibiotics as in: </a:t>
            </a:r>
          </a:p>
          <a:p>
            <a:pPr marL="688975" indent="-225425">
              <a:buBlip>
                <a:blip r:embed="rId3"/>
              </a:buBlip>
            </a:pPr>
            <a:r>
              <a:rPr lang="en-US" sz="32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Prosthetic valve.</a:t>
            </a:r>
          </a:p>
          <a:p>
            <a:pPr marL="688975" indent="-225425">
              <a:buBlip>
                <a:blip r:embed="rId3"/>
              </a:buBlip>
            </a:pPr>
            <a:r>
              <a:rPr lang="en-US" sz="32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Large vegetation's.</a:t>
            </a:r>
          </a:p>
          <a:p>
            <a:pPr marL="688975" indent="-225425">
              <a:buBlip>
                <a:blip r:embed="rId3"/>
              </a:buBlip>
            </a:pPr>
            <a:r>
              <a:rPr lang="en-US" sz="32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Staphylococcus.</a:t>
            </a:r>
          </a:p>
          <a:p>
            <a:pPr marL="688975" indent="-225425">
              <a:buBlip>
                <a:blip r:embed="rId3"/>
              </a:buBlip>
            </a:pPr>
            <a:r>
              <a:rPr lang="en-US" sz="32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Pseudomonas.</a:t>
            </a:r>
          </a:p>
          <a:p>
            <a:endParaRPr lang="en-US" b="1" dirty="0">
              <a:solidFill>
                <a:srgbClr val="FFC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3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3-</a:t>
            </a:r>
            <a:r>
              <a:rPr lang="en-US" sz="32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Acute aortic regurgitation.</a:t>
            </a:r>
          </a:p>
          <a:p>
            <a:endParaRPr lang="en-US" b="1" dirty="0">
              <a:solidFill>
                <a:srgbClr val="FFC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3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4-</a:t>
            </a:r>
            <a:r>
              <a:rPr lang="en-US" sz="32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Complete heart block (</a:t>
            </a:r>
            <a:r>
              <a:rPr lang="en-US" sz="3200" b="1" dirty="0" err="1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septal</a:t>
            </a:r>
            <a:r>
              <a:rPr lang="en-US" sz="32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abscess).</a:t>
            </a:r>
            <a:endParaRPr lang="en-US" sz="3200" b="1" dirty="0">
              <a:solidFill>
                <a:srgbClr val="FFC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032802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8155" r="76147"/>
          <a:stretch/>
        </p:blipFill>
        <p:spPr bwMode="auto">
          <a:xfrm>
            <a:off x="0" y="0"/>
            <a:ext cx="9144000" cy="6857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152400" y="304800"/>
            <a:ext cx="8991600" cy="62786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Antibiotics Prophylaxis:</a:t>
            </a:r>
          </a:p>
          <a:p>
            <a:pPr marL="457200" indent="-457200">
              <a:buBlip>
                <a:blip r:embed="rId3"/>
              </a:buBlip>
            </a:pPr>
            <a:r>
              <a:rPr lang="en-US" sz="32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Use with Dental, Oral, and Upper Respiratory Tract Procedures.</a:t>
            </a:r>
          </a:p>
          <a:p>
            <a:pPr marL="457200" indent="-457200">
              <a:buBlip>
                <a:blip r:embed="rId3"/>
              </a:buBlip>
            </a:pPr>
            <a:r>
              <a:rPr lang="en-US" sz="32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The Setting Regimen should be administered 30-60 Min before the procedurs:Amoxicillin2-3 </a:t>
            </a:r>
            <a:r>
              <a:rPr lang="en-US" sz="3200" b="1" dirty="0" err="1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gm</a:t>
            </a:r>
            <a:r>
              <a:rPr lang="en-US" sz="32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PO.</a:t>
            </a:r>
          </a:p>
          <a:p>
            <a:endParaRPr lang="en-US" b="1" dirty="0">
              <a:solidFill>
                <a:srgbClr val="FFC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3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Amoxicillin/ penicillin- allergic patients:</a:t>
            </a:r>
          </a:p>
          <a:p>
            <a:pPr marL="457200" indent="-457200">
              <a:buBlip>
                <a:blip r:embed="rId3"/>
              </a:buBlip>
            </a:pPr>
            <a:r>
              <a:rPr lang="en-US" sz="32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Cephalin2 </a:t>
            </a:r>
            <a:r>
              <a:rPr lang="en-US" sz="3200" b="1" dirty="0" err="1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gm</a:t>
            </a:r>
            <a:r>
              <a:rPr lang="en-US" sz="32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PO Azithromycin (clarithromycin) 500 mg PO or Clindamycin 600 mg PO.</a:t>
            </a:r>
          </a:p>
          <a:p>
            <a:pPr marL="457200" indent="-457200">
              <a:buBlip>
                <a:blip r:embed="rId3"/>
              </a:buBlip>
            </a:pPr>
            <a:r>
              <a:rPr lang="en-US" sz="32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This regimen should be administered 30-60 Min before procedure.</a:t>
            </a:r>
            <a:endParaRPr lang="en-US" sz="3200" b="1" dirty="0">
              <a:solidFill>
                <a:srgbClr val="FFC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032802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8155" r="76147"/>
          <a:stretch/>
        </p:blipFill>
        <p:spPr bwMode="auto">
          <a:xfrm>
            <a:off x="0" y="0"/>
            <a:ext cx="9144000" cy="6857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62132" y="119182"/>
            <a:ext cx="9158068" cy="65864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Patients unable to take oral medications: </a:t>
            </a:r>
          </a:p>
          <a:p>
            <a:r>
              <a:rPr lang="en-US" sz="24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Ampicillin 2.0 </a:t>
            </a:r>
            <a:r>
              <a:rPr lang="en-US" sz="2400" b="1" dirty="0" err="1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gm</a:t>
            </a:r>
            <a:r>
              <a:rPr lang="en-US" sz="24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IM or IV or </a:t>
            </a:r>
            <a:r>
              <a:rPr lang="en-US" sz="2400" b="1" dirty="0" err="1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Cefazolin</a:t>
            </a:r>
            <a:r>
              <a:rPr lang="en-US" sz="24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or ceftriaxone 1 </a:t>
            </a:r>
            <a:r>
              <a:rPr lang="en-US" sz="2400" b="1" dirty="0" err="1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gm</a:t>
            </a:r>
            <a:r>
              <a:rPr lang="en-US" sz="24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IV 30-6- min. before procedure.</a:t>
            </a:r>
          </a:p>
          <a:p>
            <a:endParaRPr lang="en-US" sz="1200" b="1" dirty="0" smtClean="0">
              <a:solidFill>
                <a:srgbClr val="FFC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Dental procedures under F.A:</a:t>
            </a:r>
          </a:p>
          <a:p>
            <a:r>
              <a:rPr lang="en-US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Benzyl penicillin 1.200 mg IM ½ hour before procedure or </a:t>
            </a:r>
            <a:r>
              <a:rPr lang="en-US" sz="2400" b="1" dirty="0" err="1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Vancomycin</a:t>
            </a:r>
            <a:r>
              <a:rPr lang="en-US" sz="24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1 </a:t>
            </a:r>
            <a:r>
              <a:rPr lang="en-US" sz="2400" b="1" dirty="0" err="1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gm</a:t>
            </a:r>
            <a:r>
              <a:rPr lang="en-US" sz="24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IV ½ hour before procedure.</a:t>
            </a:r>
          </a:p>
          <a:p>
            <a:endParaRPr lang="en-US" sz="1200" b="1" dirty="0" smtClean="0">
              <a:solidFill>
                <a:srgbClr val="FFC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For patients with prosthetic Valves:</a:t>
            </a:r>
          </a:p>
          <a:p>
            <a:r>
              <a:rPr lang="en-US" sz="24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Add gentamycin 100 mg IV before ½ hour with each of the previous regimens.</a:t>
            </a:r>
          </a:p>
          <a:p>
            <a:endParaRPr lang="en-US" sz="1200" b="1" dirty="0" smtClean="0">
              <a:solidFill>
                <a:srgbClr val="FFC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For Urinary procedures: </a:t>
            </a:r>
          </a:p>
          <a:p>
            <a:r>
              <a:rPr lang="en-US" sz="24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Ampicillin 1.5 </a:t>
            </a:r>
            <a:r>
              <a:rPr lang="en-US" sz="2400" b="1" dirty="0" err="1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gm</a:t>
            </a:r>
            <a:r>
              <a:rPr lang="en-US" sz="24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+ gentamicin 1.5 mg/ Kg/ dose ½ hour before procedure and continue for 48 hours after procedure.</a:t>
            </a:r>
          </a:p>
          <a:p>
            <a:endParaRPr lang="en-US" sz="1200" b="1" dirty="0" smtClean="0">
              <a:solidFill>
                <a:srgbClr val="FFC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Gynecological and colonic procedures:</a:t>
            </a:r>
          </a:p>
          <a:p>
            <a:r>
              <a:rPr lang="en-US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Ampicillin + gentamycin 1.5 mg/ Kg/ dose + metronidazole ½-1 </a:t>
            </a:r>
            <a:r>
              <a:rPr lang="en-US" sz="2400" b="1" dirty="0" err="1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gm</a:t>
            </a:r>
            <a:r>
              <a:rPr lang="en-US" sz="24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before ½ hr.</a:t>
            </a:r>
            <a:endParaRPr lang="en-US" sz="2400" b="1" i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032802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8155" r="76147"/>
          <a:stretch/>
        </p:blipFill>
        <p:spPr bwMode="auto">
          <a:xfrm>
            <a:off x="0" y="0"/>
            <a:ext cx="9144000" cy="6857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0" y="0"/>
            <a:ext cx="9144000" cy="71096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Definition of infective Endocarditis:</a:t>
            </a:r>
          </a:p>
          <a:p>
            <a:pPr marL="288925" algn="just"/>
            <a:r>
              <a:rPr lang="en-US" sz="28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Microbial infection of the endothelial lining of the heart valves or the endothelial lining of cardiac chambers and vessels.</a:t>
            </a:r>
          </a:p>
          <a:p>
            <a:pPr marL="288925" algn="just"/>
            <a:endParaRPr lang="en-US" sz="1400" b="1" dirty="0" smtClean="0">
              <a:solidFill>
                <a:srgbClr val="FFC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288925" algn="just"/>
            <a:r>
              <a:rPr lang="en-US" sz="28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The annual incidence of infective endocarditis:</a:t>
            </a:r>
          </a:p>
          <a:p>
            <a:pPr marL="461963" indent="-173038" algn="just">
              <a:buFont typeface="Wingdings" pitchFamily="2" charset="2"/>
              <a:buChar char="§"/>
            </a:pP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In the UK is 2/100,000.</a:t>
            </a:r>
          </a:p>
          <a:p>
            <a:pPr marL="461963" indent="-173038" algn="just">
              <a:buFont typeface="Wingdings" pitchFamily="2" charset="2"/>
              <a:buChar char="§"/>
            </a:pP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Increases with age to between 15 and 30 per 100,000.</a:t>
            </a:r>
          </a:p>
          <a:p>
            <a:pPr marL="461963" indent="-173038" algn="just">
              <a:buFont typeface="Wingdings" pitchFamily="2" charset="2"/>
              <a:buChar char="§"/>
            </a:pP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Over 60’s up to 25%.</a:t>
            </a:r>
          </a:p>
          <a:p>
            <a:pPr marL="461963" indent="-173038" algn="just">
              <a:buFont typeface="Wingdings" pitchFamily="2" charset="2"/>
              <a:buChar char="§"/>
            </a:pPr>
            <a:endParaRPr lang="en-US" sz="1400" b="1" dirty="0" smtClean="0">
              <a:solidFill>
                <a:srgbClr val="FFC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288925" algn="just"/>
            <a:r>
              <a:rPr lang="en-US" sz="28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Causes of infective Endocarditis:</a:t>
            </a:r>
          </a:p>
          <a:p>
            <a:pPr marL="461963" indent="-173038" algn="just">
              <a:buFont typeface="Wingdings" pitchFamily="2" charset="2"/>
              <a:buChar char="§"/>
            </a:pPr>
            <a:r>
              <a:rPr lang="en-US" sz="28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Bacterial.</a:t>
            </a:r>
          </a:p>
          <a:p>
            <a:pPr marL="461963" indent="-173038" algn="just">
              <a:buFont typeface="Wingdings" pitchFamily="2" charset="2"/>
              <a:buChar char="§"/>
            </a:pP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Nonbacterial.</a:t>
            </a:r>
          </a:p>
          <a:p>
            <a:pPr marL="746125" indent="-457200" algn="just">
              <a:buFont typeface="Wingdings" pitchFamily="2" charset="2"/>
              <a:buChar char="§"/>
            </a:pPr>
            <a:endParaRPr lang="en-US" sz="1400" b="1" dirty="0" smtClean="0">
              <a:solidFill>
                <a:srgbClr val="FFC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288925" algn="just"/>
            <a:r>
              <a:rPr lang="en-US" sz="28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Bacterial Causes</a:t>
            </a:r>
          </a:p>
          <a:p>
            <a:pPr marL="288925" algn="just"/>
            <a:r>
              <a:rPr lang="en-US" sz="28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Streptococci (45-65%).</a:t>
            </a:r>
          </a:p>
          <a:p>
            <a:pPr marL="288925" algn="just"/>
            <a:r>
              <a:rPr lang="en-US" sz="28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Staphylococcus </a:t>
            </a:r>
            <a:r>
              <a:rPr lang="en-US" sz="2800" b="1" dirty="0" err="1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aureus</a:t>
            </a:r>
            <a:r>
              <a:rPr lang="en-US" sz="28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(30-40%)</a:t>
            </a:r>
            <a:endParaRPr lang="en-US" sz="2800" b="1" dirty="0">
              <a:solidFill>
                <a:srgbClr val="FFC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836473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8155" r="76147"/>
          <a:stretch/>
        </p:blipFill>
        <p:spPr bwMode="auto">
          <a:xfrm>
            <a:off x="0" y="0"/>
            <a:ext cx="9144000" cy="6857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457200" y="1039773"/>
            <a:ext cx="8534400" cy="43704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Non- Bacterial Cause:</a:t>
            </a:r>
          </a:p>
          <a:p>
            <a:pPr marL="346075" indent="-115888">
              <a:buFont typeface="Wingdings" pitchFamily="2" charset="2"/>
              <a:buChar char="q"/>
            </a:pP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Viral.</a:t>
            </a:r>
          </a:p>
          <a:p>
            <a:pPr marL="346075" indent="-115888">
              <a:buFont typeface="Wingdings" pitchFamily="2" charset="2"/>
              <a:buChar char="q"/>
            </a:pP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Fungal.</a:t>
            </a:r>
          </a:p>
          <a:p>
            <a:pPr marL="346075" indent="-115888">
              <a:buFont typeface="Wingdings" pitchFamily="2" charset="2"/>
              <a:buChar char="q"/>
            </a:pP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Collagen diseases (</a:t>
            </a:r>
            <a:r>
              <a:rPr lang="en-US" sz="2800" b="1" dirty="0" err="1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Libman’s</a:t>
            </a:r>
            <a:r>
              <a:rPr lang="en-US" sz="28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Sock Endocarditis).</a:t>
            </a:r>
          </a:p>
          <a:p>
            <a:pPr marL="346075" indent="-115888">
              <a:buFont typeface="Wingdings" pitchFamily="2" charset="2"/>
              <a:buChar char="q"/>
            </a:pP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Malignancy (</a:t>
            </a:r>
            <a:r>
              <a:rPr lang="en-US" sz="2800" b="1" dirty="0" err="1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Marentic</a:t>
            </a:r>
            <a:r>
              <a:rPr lang="en-US" sz="28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Endocarditis).</a:t>
            </a:r>
          </a:p>
          <a:p>
            <a:endParaRPr lang="en-US" b="1" dirty="0" smtClean="0">
              <a:solidFill>
                <a:srgbClr val="FFC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Clinical and pathological presentation:</a:t>
            </a:r>
          </a:p>
          <a:p>
            <a:pPr marL="461963" indent="-115888">
              <a:buFont typeface="Wingdings" pitchFamily="2" charset="2"/>
              <a:buChar char="q"/>
            </a:pP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Sub-acute.</a:t>
            </a:r>
          </a:p>
          <a:p>
            <a:pPr marL="461963" indent="-115888">
              <a:buFont typeface="Wingdings" pitchFamily="2" charset="2"/>
              <a:buChar char="q"/>
            </a:pP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Acute.</a:t>
            </a:r>
          </a:p>
          <a:p>
            <a:pPr marL="461963" indent="-115888">
              <a:buFont typeface="Wingdings" pitchFamily="2" charset="2"/>
              <a:buChar char="q"/>
            </a:pP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Post-operative.</a:t>
            </a:r>
          </a:p>
        </p:txBody>
      </p:sp>
    </p:spTree>
    <p:extLst>
      <p:ext uri="{BB962C8B-B14F-4D97-AF65-F5344CB8AC3E}">
        <p14:creationId xmlns:p14="http://schemas.microsoft.com/office/powerpoint/2010/main" val="22489709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8155" r="76147"/>
          <a:stretch/>
        </p:blipFill>
        <p:spPr bwMode="auto">
          <a:xfrm>
            <a:off x="0" y="0"/>
            <a:ext cx="9144000" cy="6857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381000" y="228600"/>
            <a:ext cx="8610600" cy="69865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Predisposing Factors:</a:t>
            </a:r>
          </a:p>
          <a:p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Cardiac Factors:</a:t>
            </a:r>
          </a:p>
          <a:p>
            <a:pPr marL="404813" indent="-115888">
              <a:buFont typeface="Wingdings" pitchFamily="2" charset="2"/>
              <a:buChar char="v"/>
            </a:pP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Rheumatic heart disease.</a:t>
            </a:r>
          </a:p>
          <a:p>
            <a:pPr marL="404813" indent="-115888">
              <a:buFont typeface="Wingdings" pitchFamily="2" charset="2"/>
              <a:buChar char="v"/>
            </a:pP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Congenital heart disease.</a:t>
            </a:r>
          </a:p>
          <a:p>
            <a:pPr marL="404813" indent="-115888">
              <a:buFont typeface="Wingdings" pitchFamily="2" charset="2"/>
              <a:buChar char="v"/>
            </a:pP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Prosthetic valves.</a:t>
            </a:r>
          </a:p>
          <a:p>
            <a:pPr marL="404813" indent="-115888">
              <a:buFont typeface="Wingdings" pitchFamily="2" charset="2"/>
              <a:buChar char="v"/>
            </a:pP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Prolapsed mitral valve.</a:t>
            </a:r>
          </a:p>
          <a:p>
            <a:pPr marL="404813" indent="-115888">
              <a:buFont typeface="Wingdings" pitchFamily="2" charset="2"/>
              <a:buChar char="v"/>
            </a:pP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HOCM.</a:t>
            </a:r>
          </a:p>
          <a:p>
            <a:pPr marL="404813" indent="-115888">
              <a:buFont typeface="Wingdings" pitchFamily="2" charset="2"/>
              <a:buChar char="v"/>
            </a:pP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Cardiac surgery.</a:t>
            </a:r>
          </a:p>
          <a:p>
            <a:endParaRPr lang="en-US" sz="1100" b="1" dirty="0">
              <a:solidFill>
                <a:srgbClr val="FFC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Non-Cardiac Factors:</a:t>
            </a:r>
          </a:p>
          <a:p>
            <a:pPr marL="461963" indent="-115888">
              <a:buFont typeface="Wingdings" pitchFamily="2" charset="2"/>
              <a:buChar char="v"/>
            </a:pP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Dental manipulation.</a:t>
            </a:r>
          </a:p>
          <a:p>
            <a:pPr marL="461963" indent="-115888">
              <a:buFont typeface="Wingdings" pitchFamily="2" charset="2"/>
              <a:buChar char="v"/>
            </a:pP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Genitourinary surgery &amp; cystoscopy.</a:t>
            </a:r>
          </a:p>
          <a:p>
            <a:pPr marL="461963" indent="-115888">
              <a:buFont typeface="Wingdings" pitchFamily="2" charset="2"/>
              <a:buChar char="v"/>
            </a:pP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IUCD.</a:t>
            </a:r>
          </a:p>
          <a:p>
            <a:pPr marL="461963" indent="-115888">
              <a:buFont typeface="Wingdings" pitchFamily="2" charset="2"/>
              <a:buChar char="v"/>
            </a:pP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IV fluid.</a:t>
            </a:r>
          </a:p>
          <a:p>
            <a:pPr marL="461963" indent="-115888">
              <a:buFont typeface="Wingdings" pitchFamily="2" charset="2"/>
              <a:buChar char="v"/>
            </a:pP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Septicemia Lower GIT.</a:t>
            </a:r>
          </a:p>
          <a:p>
            <a:pPr marL="461963" indent="-115888">
              <a:buFont typeface="Wingdings" pitchFamily="2" charset="2"/>
              <a:buChar char="v"/>
            </a:pP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AIDS </a:t>
            </a:r>
          </a:p>
        </p:txBody>
      </p:sp>
    </p:spTree>
    <p:extLst>
      <p:ext uri="{BB962C8B-B14F-4D97-AF65-F5344CB8AC3E}">
        <p14:creationId xmlns:p14="http://schemas.microsoft.com/office/powerpoint/2010/main" val="12032802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8155" r="76147"/>
          <a:stretch/>
        </p:blipFill>
        <p:spPr bwMode="auto">
          <a:xfrm>
            <a:off x="0" y="0"/>
            <a:ext cx="9144000" cy="6857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762000" y="1314033"/>
            <a:ext cx="7772400" cy="32932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Clinical Features of infective Endocarditis are related to:</a:t>
            </a:r>
          </a:p>
          <a:p>
            <a:pPr algn="ctr"/>
            <a:endParaRPr lang="en-US" sz="3200" b="1" i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461963" algn="just"/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1-</a:t>
            </a:r>
            <a:r>
              <a:rPr lang="en-US" sz="28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Bacteraemia</a:t>
            </a:r>
            <a:r>
              <a:rPr lang="en-US" sz="28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461963" algn="just"/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2-</a:t>
            </a:r>
            <a:r>
              <a:rPr lang="en-US" sz="28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Embolization.</a:t>
            </a:r>
          </a:p>
          <a:p>
            <a:pPr marL="461963" algn="just"/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3-</a:t>
            </a:r>
            <a:r>
              <a:rPr lang="en-US" sz="28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Imune</a:t>
            </a:r>
            <a:r>
              <a:rPr lang="en-US" sz="28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complex diseases.</a:t>
            </a:r>
          </a:p>
          <a:p>
            <a:pPr marL="461963" algn="just"/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4-</a:t>
            </a:r>
            <a:r>
              <a:rPr lang="en-US" sz="28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Cardiac dysfunctions.</a:t>
            </a:r>
          </a:p>
        </p:txBody>
      </p:sp>
    </p:spTree>
    <p:extLst>
      <p:ext uri="{BB962C8B-B14F-4D97-AF65-F5344CB8AC3E}">
        <p14:creationId xmlns:p14="http://schemas.microsoft.com/office/powerpoint/2010/main" val="12032802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8155" r="76147"/>
          <a:stretch/>
        </p:blipFill>
        <p:spPr bwMode="auto">
          <a:xfrm>
            <a:off x="0" y="0"/>
            <a:ext cx="9144000" cy="6857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228600" y="228600"/>
            <a:ext cx="8610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98488803"/>
              </p:ext>
            </p:extLst>
          </p:nvPr>
        </p:nvGraphicFramePr>
        <p:xfrm>
          <a:off x="152400" y="441960"/>
          <a:ext cx="8839200" cy="603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19600"/>
                <a:gridCol w="4419600"/>
              </a:tblGrid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Clinical Features of infective Endocarditis -symptoms%</a:t>
                      </a:r>
                      <a:endParaRPr lang="en-US" sz="2400" dirty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Clinical Features of infective Endocarditis -signs%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069340">
                <a:tc>
                  <a:txBody>
                    <a:bodyPr/>
                    <a:lstStyle/>
                    <a:p>
                      <a:pPr marL="342900" indent="-342900">
                        <a:buFont typeface="Wingdings" pitchFamily="2" charset="2"/>
                        <a:buChar char="Ø"/>
                      </a:pPr>
                      <a:r>
                        <a:rPr lang="en-US" sz="2400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="1" dirty="0" smtClean="0">
                          <a:solidFill>
                            <a:srgbClr val="FFC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Fever 80-85</a:t>
                      </a:r>
                    </a:p>
                    <a:p>
                      <a:pPr marL="342900" indent="-342900">
                        <a:buFont typeface="Wingdings" pitchFamily="2" charset="2"/>
                        <a:buChar char="Ø"/>
                      </a:pPr>
                      <a:r>
                        <a:rPr lang="en-US" sz="2400" b="1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="1" dirty="0" smtClean="0">
                          <a:solidFill>
                            <a:srgbClr val="FFC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Chills 42-75</a:t>
                      </a:r>
                    </a:p>
                    <a:p>
                      <a:pPr marL="342900" indent="-342900">
                        <a:buFont typeface="Wingdings" pitchFamily="2" charset="2"/>
                        <a:buChar char="Ø"/>
                      </a:pPr>
                      <a:r>
                        <a:rPr lang="en-US" sz="2400" b="1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="1" dirty="0" smtClean="0">
                          <a:solidFill>
                            <a:srgbClr val="FFC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Anorexia 25-55</a:t>
                      </a:r>
                    </a:p>
                    <a:p>
                      <a:pPr marL="342900" indent="-342900">
                        <a:buFont typeface="Wingdings" pitchFamily="2" charset="2"/>
                        <a:buChar char="Ø"/>
                      </a:pPr>
                      <a:r>
                        <a:rPr lang="en-US" sz="2400" b="1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="1" dirty="0" smtClean="0">
                          <a:solidFill>
                            <a:srgbClr val="FFC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Weight 25-35</a:t>
                      </a:r>
                    </a:p>
                    <a:p>
                      <a:pPr marL="342900" indent="-342900">
                        <a:buFont typeface="Wingdings" pitchFamily="2" charset="2"/>
                        <a:buChar char="Ø"/>
                      </a:pPr>
                      <a:r>
                        <a:rPr lang="en-US" sz="2400" b="1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="1" dirty="0" smtClean="0">
                          <a:solidFill>
                            <a:srgbClr val="FFC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Embolic event 20-40</a:t>
                      </a:r>
                    </a:p>
                    <a:p>
                      <a:pPr marL="342900" indent="-342900">
                        <a:buFont typeface="Wingdings" pitchFamily="2" charset="2"/>
                        <a:buChar char="Ø"/>
                      </a:pPr>
                      <a:r>
                        <a:rPr lang="en-US" sz="2400" b="1" baseline="0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="1" baseline="0" dirty="0" smtClean="0">
                          <a:solidFill>
                            <a:srgbClr val="FFC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Malaise 25-40</a:t>
                      </a:r>
                    </a:p>
                    <a:p>
                      <a:pPr marL="342900" indent="-342900">
                        <a:buFont typeface="Wingdings" pitchFamily="2" charset="2"/>
                        <a:buChar char="Ø"/>
                      </a:pPr>
                      <a:r>
                        <a:rPr lang="en-US" sz="2400" b="1" baseline="0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="1" baseline="0" dirty="0" smtClean="0">
                          <a:solidFill>
                            <a:srgbClr val="FFC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Dyspnea 20-40</a:t>
                      </a:r>
                    </a:p>
                    <a:p>
                      <a:pPr marL="342900" indent="-342900">
                        <a:buFont typeface="Wingdings" pitchFamily="2" charset="2"/>
                        <a:buChar char="Ø"/>
                      </a:pPr>
                      <a:r>
                        <a:rPr lang="en-US" sz="2400" b="1" baseline="0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="1" baseline="0" dirty="0" smtClean="0">
                          <a:solidFill>
                            <a:srgbClr val="FFC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Cough 25</a:t>
                      </a:r>
                    </a:p>
                    <a:p>
                      <a:pPr marL="342900" indent="-342900">
                        <a:buFont typeface="Wingdings" pitchFamily="2" charset="2"/>
                        <a:buChar char="Ø"/>
                      </a:pPr>
                      <a:r>
                        <a:rPr lang="en-US" sz="2400" b="1" baseline="0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="1" baseline="0" dirty="0" smtClean="0">
                          <a:solidFill>
                            <a:srgbClr val="FFC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Stroke 13-20</a:t>
                      </a:r>
                    </a:p>
                    <a:p>
                      <a:pPr marL="342900" indent="-342900">
                        <a:buFont typeface="Wingdings" pitchFamily="2" charset="2"/>
                        <a:buChar char="Ø"/>
                      </a:pPr>
                      <a:r>
                        <a:rPr lang="en-US" sz="2400" b="1" baseline="0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="1" baseline="0" dirty="0" smtClean="0">
                          <a:solidFill>
                            <a:srgbClr val="FFC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Headache 15-40</a:t>
                      </a:r>
                    </a:p>
                    <a:p>
                      <a:pPr marL="342900" indent="-342900">
                        <a:buFont typeface="Wingdings" pitchFamily="2" charset="2"/>
                        <a:buChar char="Ø"/>
                      </a:pPr>
                      <a:r>
                        <a:rPr lang="en-US" sz="2400" b="1" baseline="0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="1" baseline="0" dirty="0" smtClean="0">
                          <a:solidFill>
                            <a:srgbClr val="FFC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Nausea/ vomiting 15-20</a:t>
                      </a:r>
                    </a:p>
                    <a:p>
                      <a:pPr marL="342900" indent="-342900">
                        <a:buFont typeface="Wingdings" pitchFamily="2" charset="2"/>
                        <a:buChar char="Ø"/>
                      </a:pPr>
                      <a:r>
                        <a:rPr lang="en-US" sz="2400" b="1" baseline="0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="1" baseline="0" dirty="0" smtClean="0">
                          <a:solidFill>
                            <a:srgbClr val="FFC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Chest pain8- 35</a:t>
                      </a:r>
                    </a:p>
                    <a:p>
                      <a:pPr marL="342900" indent="-342900">
                        <a:buFont typeface="Wingdings" pitchFamily="2" charset="2"/>
                        <a:buChar char="Ø"/>
                      </a:pPr>
                      <a:r>
                        <a:rPr lang="en-US" sz="2400" b="1" baseline="0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="1" baseline="0" dirty="0" smtClean="0">
                          <a:solidFill>
                            <a:srgbClr val="FFC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Abdominal pain 5-15</a:t>
                      </a:r>
                    </a:p>
                    <a:p>
                      <a:pPr marL="342900" indent="-342900">
                        <a:buFont typeface="Wingdings" pitchFamily="2" charset="2"/>
                        <a:buChar char="Ø"/>
                      </a:pPr>
                      <a:r>
                        <a:rPr lang="en-US" sz="2400" b="1" baseline="0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="1" baseline="0" dirty="0" smtClean="0">
                          <a:solidFill>
                            <a:srgbClr val="FFC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Back pain 7-10</a:t>
                      </a:r>
                      <a:endParaRPr lang="en-US" sz="2400" b="1" dirty="0" smtClean="0">
                        <a:solidFill>
                          <a:srgbClr val="FFC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indent="-342900">
                        <a:buFont typeface="Wingdings" pitchFamily="2" charset="2"/>
                        <a:buChar char="Ø"/>
                      </a:pPr>
                      <a:r>
                        <a:rPr lang="en-US" sz="2400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="1" dirty="0" smtClean="0">
                          <a:solidFill>
                            <a:srgbClr val="FFC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High temperature</a:t>
                      </a:r>
                      <a:r>
                        <a:rPr lang="en-US" sz="2400" b="1" baseline="0" dirty="0" smtClean="0">
                          <a:solidFill>
                            <a:srgbClr val="FFC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80-90</a:t>
                      </a:r>
                    </a:p>
                    <a:p>
                      <a:pPr marL="342900" indent="-342900">
                        <a:buFont typeface="Wingdings" pitchFamily="2" charset="2"/>
                        <a:buChar char="Ø"/>
                      </a:pPr>
                      <a:r>
                        <a:rPr lang="en-US" sz="2400" b="1" baseline="0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="1" baseline="0" dirty="0" smtClean="0">
                          <a:solidFill>
                            <a:srgbClr val="FFC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Sweats 25</a:t>
                      </a:r>
                    </a:p>
                    <a:p>
                      <a:pPr marL="342900" indent="-342900">
                        <a:buFont typeface="Wingdings" pitchFamily="2" charset="2"/>
                        <a:buChar char="Ø"/>
                      </a:pPr>
                      <a:r>
                        <a:rPr lang="en-US" sz="2400" b="1" baseline="0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="1" baseline="0" dirty="0" smtClean="0">
                          <a:solidFill>
                            <a:srgbClr val="FFC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Murmur 80-85</a:t>
                      </a:r>
                    </a:p>
                    <a:p>
                      <a:pPr marL="342900" indent="-342900">
                        <a:buFont typeface="Wingdings" pitchFamily="2" charset="2"/>
                        <a:buChar char="Ø"/>
                      </a:pPr>
                      <a:r>
                        <a:rPr lang="en-US" sz="2400" b="1" baseline="0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="1" baseline="0" dirty="0" smtClean="0">
                          <a:solidFill>
                            <a:srgbClr val="FFC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Changing/ new murmur 10-40</a:t>
                      </a:r>
                    </a:p>
                    <a:p>
                      <a:pPr marL="342900" indent="-342900">
                        <a:buFont typeface="Wingdings" pitchFamily="2" charset="2"/>
                        <a:buChar char="Ø"/>
                      </a:pPr>
                      <a:r>
                        <a:rPr lang="en-US" sz="2400" b="1" baseline="0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="1" baseline="0" dirty="0" smtClean="0">
                          <a:solidFill>
                            <a:srgbClr val="FFC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Splenomegaly 15-50</a:t>
                      </a:r>
                    </a:p>
                    <a:p>
                      <a:pPr marL="342900" indent="-342900">
                        <a:buFont typeface="Wingdings" pitchFamily="2" charset="2"/>
                        <a:buChar char="Ø"/>
                      </a:pPr>
                      <a:r>
                        <a:rPr lang="en-US" sz="2400" b="1" baseline="0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="1" baseline="0" dirty="0" smtClean="0">
                          <a:solidFill>
                            <a:srgbClr val="FFC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Clubbing 10-20</a:t>
                      </a:r>
                    </a:p>
                    <a:p>
                      <a:pPr marL="342900" indent="-342900">
                        <a:buFont typeface="Wingdings" pitchFamily="2" charset="2"/>
                        <a:buChar char="Ø"/>
                      </a:pPr>
                      <a:r>
                        <a:rPr lang="en-US" sz="2400" b="1" baseline="0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="1" baseline="0" dirty="0" smtClean="0">
                          <a:solidFill>
                            <a:srgbClr val="FFC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Osler nodes 7-10</a:t>
                      </a:r>
                    </a:p>
                    <a:p>
                      <a:pPr marL="342900" indent="-342900">
                        <a:buFont typeface="Wingdings" pitchFamily="2" charset="2"/>
                        <a:buChar char="Ø"/>
                      </a:pPr>
                      <a:r>
                        <a:rPr lang="en-US" sz="2400" b="1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="1" dirty="0" smtClean="0">
                          <a:solidFill>
                            <a:srgbClr val="FFC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Splinter hemorrhage 5-15</a:t>
                      </a:r>
                    </a:p>
                    <a:p>
                      <a:pPr marL="342900" indent="-342900">
                        <a:buFont typeface="Wingdings" pitchFamily="2" charset="2"/>
                        <a:buChar char="Ø"/>
                      </a:pPr>
                      <a:r>
                        <a:rPr lang="en-US" sz="2400" b="1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="1" dirty="0" err="1" smtClean="0">
                          <a:solidFill>
                            <a:srgbClr val="FFC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Petechiae</a:t>
                      </a:r>
                      <a:r>
                        <a:rPr lang="en-US" sz="2400" b="1" baseline="0" dirty="0" smtClean="0">
                          <a:solidFill>
                            <a:srgbClr val="FFC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10-40</a:t>
                      </a:r>
                    </a:p>
                    <a:p>
                      <a:pPr marL="342900" indent="-342900">
                        <a:buFont typeface="Wingdings" pitchFamily="2" charset="2"/>
                        <a:buChar char="Ø"/>
                      </a:pPr>
                      <a:r>
                        <a:rPr lang="en-US" sz="2400" b="1" baseline="0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="1" baseline="0" dirty="0" smtClean="0">
                          <a:solidFill>
                            <a:srgbClr val="FFC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Retinal lesion/ Roth spots 4-10</a:t>
                      </a:r>
                    </a:p>
                    <a:p>
                      <a:pPr marL="342900" indent="-342900">
                        <a:buFont typeface="Wingdings" pitchFamily="2" charset="2"/>
                        <a:buChar char="Ø"/>
                      </a:pPr>
                      <a:r>
                        <a:rPr lang="en-US" sz="2400" b="1" baseline="0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="1" baseline="0" dirty="0" err="1" smtClean="0">
                          <a:solidFill>
                            <a:srgbClr val="FFC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Janeway</a:t>
                      </a:r>
                      <a:r>
                        <a:rPr lang="en-US" sz="2400" b="1" baseline="0" dirty="0" smtClean="0">
                          <a:solidFill>
                            <a:srgbClr val="FFC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lesion 6-10</a:t>
                      </a:r>
                    </a:p>
                    <a:p>
                      <a:pPr marL="342900" indent="-342900">
                        <a:buFont typeface="Wingdings" pitchFamily="2" charset="2"/>
                        <a:buChar char="Ø"/>
                      </a:pPr>
                      <a:r>
                        <a:rPr lang="en-US" sz="2400" b="1" baseline="0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="1" baseline="0" dirty="0" smtClean="0">
                          <a:solidFill>
                            <a:srgbClr val="FFC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confusion 10-20</a:t>
                      </a:r>
                      <a:endParaRPr lang="en-US" sz="2400" b="1" dirty="0">
                        <a:solidFill>
                          <a:srgbClr val="FFC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032802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8155" r="76147"/>
          <a:stretch/>
        </p:blipFill>
        <p:spPr bwMode="auto">
          <a:xfrm>
            <a:off x="0" y="0"/>
            <a:ext cx="9144000" cy="6857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152400" y="-100727"/>
            <a:ext cx="8915400" cy="72635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Criteria for Diagnosis:</a:t>
            </a:r>
          </a:p>
          <a:p>
            <a:pPr marL="457200" indent="-457200">
              <a:buBlip>
                <a:blip r:embed="rId3"/>
              </a:buBlip>
            </a:pPr>
            <a:r>
              <a:rPr lang="en-US" sz="28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2 major.</a:t>
            </a:r>
          </a:p>
          <a:p>
            <a:pPr marL="457200" indent="-457200">
              <a:buBlip>
                <a:blip r:embed="rId3"/>
              </a:buBlip>
            </a:pPr>
            <a:r>
              <a:rPr lang="en-US" sz="28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1 major and 3 minor.</a:t>
            </a:r>
          </a:p>
          <a:p>
            <a:pPr marL="457200" indent="-457200">
              <a:buBlip>
                <a:blip r:embed="rId3"/>
              </a:buBlip>
            </a:pPr>
            <a:r>
              <a:rPr lang="en-US" sz="28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5 minor criteria are required</a:t>
            </a:r>
            <a:r>
              <a:rPr lang="en-US" sz="24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Major Criteria</a:t>
            </a:r>
          </a:p>
          <a:p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1- </a:t>
            </a:r>
            <a:r>
              <a:rPr lang="en-US" sz="28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Positive Blood Cultures:</a:t>
            </a:r>
          </a:p>
          <a:p>
            <a:pPr marL="741363" indent="-336550">
              <a:buBlip>
                <a:blip r:embed="rId4"/>
              </a:buBlip>
            </a:pPr>
            <a:r>
              <a:rPr lang="en-US" sz="28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Typical organism from two separate cultures (Streptococcus viridians, Staphylococcus </a:t>
            </a:r>
            <a:r>
              <a:rPr lang="en-US" sz="2800" b="1" dirty="0" err="1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aureus</a:t>
            </a:r>
            <a:r>
              <a:rPr lang="en-US" sz="28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, enterococci) without a primary focus.</a:t>
            </a:r>
          </a:p>
          <a:p>
            <a:pPr marL="741363" indent="-336550">
              <a:buBlip>
                <a:blip r:embed="rId4"/>
              </a:buBlip>
            </a:pPr>
            <a:r>
              <a:rPr lang="en-US" sz="28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Persistently </a:t>
            </a:r>
            <a:r>
              <a:rPr lang="en-US" sz="2800" b="1" dirty="0" err="1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Bactaemia</a:t>
            </a:r>
            <a:r>
              <a:rPr lang="en-US" sz="28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(i. e. 12 hours apart or 3 or 4 or majority of sets are positive).</a:t>
            </a:r>
          </a:p>
          <a:p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2-</a:t>
            </a:r>
            <a:r>
              <a:rPr lang="en-US" sz="28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Evidence of </a:t>
            </a:r>
            <a:r>
              <a:rPr lang="en-US" sz="2800" b="1" dirty="0" err="1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Endocrdial</a:t>
            </a:r>
            <a:r>
              <a:rPr lang="en-US" sz="28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Involvement.</a:t>
            </a:r>
          </a:p>
          <a:p>
            <a:pPr marL="798513" indent="-346075">
              <a:buBlip>
                <a:blip r:embed="rId4"/>
              </a:buBlip>
            </a:pPr>
            <a:r>
              <a:rPr lang="en-US" sz="28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Positive Echo(</a:t>
            </a:r>
            <a:r>
              <a:rPr lang="en-US" sz="2800" b="1" dirty="0" err="1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intracardiac</a:t>
            </a:r>
            <a:r>
              <a:rPr lang="en-US" sz="28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mass consistent with vegetation or </a:t>
            </a:r>
            <a:r>
              <a:rPr lang="en-US" sz="2800" b="1" dirty="0" err="1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intracardiac</a:t>
            </a:r>
            <a:r>
              <a:rPr lang="en-US" sz="28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avscess</a:t>
            </a:r>
            <a:r>
              <a:rPr lang="en-US" sz="28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or new partial dehiscence of a prosthetic valve).</a:t>
            </a:r>
          </a:p>
          <a:p>
            <a:pPr marL="798513" indent="-346075">
              <a:buBlip>
                <a:blip r:embed="rId4"/>
              </a:buBlip>
            </a:pPr>
            <a:r>
              <a:rPr lang="en-US" sz="28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New </a:t>
            </a:r>
            <a:r>
              <a:rPr lang="en-US" sz="2800" b="1" dirty="0" err="1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regurgitant</a:t>
            </a:r>
            <a:r>
              <a:rPr lang="en-US" sz="28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murmur.</a:t>
            </a:r>
          </a:p>
        </p:txBody>
      </p:sp>
    </p:spTree>
    <p:extLst>
      <p:ext uri="{BB962C8B-B14F-4D97-AF65-F5344CB8AC3E}">
        <p14:creationId xmlns:p14="http://schemas.microsoft.com/office/powerpoint/2010/main" val="12032802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8155" r="76147"/>
          <a:stretch/>
        </p:blipFill>
        <p:spPr bwMode="auto">
          <a:xfrm>
            <a:off x="0" y="0"/>
            <a:ext cx="9144000" cy="6857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76200" y="304800"/>
            <a:ext cx="8991600" cy="57323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Major 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Criteria</a:t>
            </a:r>
          </a:p>
          <a:p>
            <a:endParaRPr lang="en-US" sz="105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288925" indent="-288925">
              <a:buBlip>
                <a:blip r:embed="rId3"/>
              </a:buBlip>
            </a:pPr>
            <a:r>
              <a:rPr lang="en-US" sz="24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Predisposing condition.</a:t>
            </a:r>
          </a:p>
          <a:p>
            <a:pPr marL="288925" indent="-288925">
              <a:buBlip>
                <a:blip r:embed="rId3"/>
              </a:buBlip>
            </a:pPr>
            <a:r>
              <a:rPr lang="en-US" sz="24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Fever &gt; 38˚C.</a:t>
            </a:r>
          </a:p>
          <a:p>
            <a:pPr marL="288925" indent="-288925">
              <a:buBlip>
                <a:blip r:embed="rId3"/>
              </a:buBlip>
            </a:pPr>
            <a:r>
              <a:rPr lang="en-US" sz="24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Vascular phenomena (emboli </a:t>
            </a:r>
            <a:r>
              <a:rPr lang="en-US" sz="2400" b="1" dirty="0" err="1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mycotic</a:t>
            </a:r>
            <a:r>
              <a:rPr lang="en-US" sz="24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aneurysm, </a:t>
            </a:r>
            <a:r>
              <a:rPr lang="en-US" sz="2400" b="1" dirty="0" err="1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interacerebral</a:t>
            </a:r>
            <a:r>
              <a:rPr lang="en-US" sz="24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or </a:t>
            </a:r>
            <a:r>
              <a:rPr lang="en-US" sz="2400" b="1" dirty="0" err="1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conjunctival</a:t>
            </a:r>
            <a:r>
              <a:rPr lang="en-US" sz="24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haemorrhage</a:t>
            </a:r>
            <a:r>
              <a:rPr lang="en-US" sz="24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b="1" dirty="0" err="1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janeway</a:t>
            </a:r>
            <a:r>
              <a:rPr lang="en-US" sz="24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lesions).</a:t>
            </a:r>
          </a:p>
          <a:p>
            <a:pPr marL="288925" indent="-288925">
              <a:buBlip>
                <a:blip r:embed="rId3"/>
              </a:buBlip>
            </a:pPr>
            <a:r>
              <a:rPr lang="en-US" sz="24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Immune phenomena (Roth spots, positive rheumatoid factor).</a:t>
            </a:r>
          </a:p>
          <a:p>
            <a:pPr marL="288925" indent="-288925">
              <a:buBlip>
                <a:blip r:embed="rId3"/>
              </a:buBlip>
            </a:pPr>
            <a:r>
              <a:rPr lang="en-US" sz="24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Microbiological evidence (positive culture or serological evidence of infection with an organism consistent with endocarditis).</a:t>
            </a:r>
          </a:p>
          <a:p>
            <a:pPr marL="288925" indent="-288925">
              <a:buBlip>
                <a:blip r:embed="rId3"/>
              </a:buBlip>
            </a:pPr>
            <a:r>
              <a:rPr lang="en-US" sz="24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Echo evidence suspicious but falling short of major criteria.</a:t>
            </a:r>
          </a:p>
          <a:p>
            <a:endParaRPr lang="en-US" sz="2400" b="1" dirty="0" smtClean="0">
              <a:solidFill>
                <a:srgbClr val="FFC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Definite infective Endocarditis:</a:t>
            </a:r>
          </a:p>
          <a:p>
            <a:endParaRPr lang="en-US" sz="1100" b="1" i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indent="346075"/>
            <a:r>
              <a:rPr lang="en-US" sz="2400" b="1" dirty="0" err="1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Pathoogically</a:t>
            </a:r>
            <a:r>
              <a:rPr lang="en-US" sz="24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proven infective endocarditis or clinical criteria meeting either two major criteria or one major and three minor criteria or five minor criteria.</a:t>
            </a:r>
            <a:endParaRPr lang="en-US" sz="2400" b="1" dirty="0">
              <a:solidFill>
                <a:srgbClr val="FFC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032802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8155" r="76147"/>
          <a:stretch/>
        </p:blipFill>
        <p:spPr bwMode="auto">
          <a:xfrm>
            <a:off x="0" y="0"/>
            <a:ext cx="9144000" cy="6857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304800" y="240804"/>
            <a:ext cx="8839200" cy="66171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Think with SBE if there is:</a:t>
            </a:r>
          </a:p>
          <a:p>
            <a:endParaRPr lang="en-US" sz="20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Blip>
                <a:blip r:embed="rId3"/>
              </a:buBlip>
            </a:pPr>
            <a:r>
              <a:rPr lang="en-US" sz="32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Unexplained febrile illness + cardiac lesion.</a:t>
            </a:r>
          </a:p>
          <a:p>
            <a:pPr marL="457200" indent="-457200">
              <a:buBlip>
                <a:blip r:embed="rId3"/>
              </a:buBlip>
            </a:pPr>
            <a:r>
              <a:rPr lang="en-US" sz="32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Unexplained cardiac failure with fever.</a:t>
            </a:r>
          </a:p>
          <a:p>
            <a:pPr marL="457200" indent="-457200">
              <a:buBlip>
                <a:blip r:embed="rId3"/>
              </a:buBlip>
            </a:pPr>
            <a:r>
              <a:rPr lang="en-US" sz="32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Septicemia.</a:t>
            </a:r>
          </a:p>
          <a:p>
            <a:pPr marL="457200" indent="-457200">
              <a:buBlip>
                <a:blip r:embed="rId3"/>
              </a:buBlip>
            </a:pPr>
            <a:r>
              <a:rPr lang="en-US" sz="32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Unexplained embolic episodes.</a:t>
            </a:r>
          </a:p>
          <a:p>
            <a:pPr marL="457200" indent="-457200">
              <a:buBlip>
                <a:blip r:embed="rId3"/>
              </a:buBlip>
            </a:pPr>
            <a:r>
              <a:rPr lang="en-US" sz="32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Unexplained neurological deficit + prolonged fever.</a:t>
            </a:r>
          </a:p>
          <a:p>
            <a:pPr marL="457200" indent="-457200">
              <a:buBlip>
                <a:blip r:embed="rId3"/>
              </a:buBlip>
            </a:pPr>
            <a:r>
              <a:rPr lang="en-US" sz="32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Fever + anemia + cardiac lesion.</a:t>
            </a:r>
          </a:p>
          <a:p>
            <a:pPr marL="457200" indent="-457200">
              <a:buBlip>
                <a:blip r:embed="rId3"/>
              </a:buBlip>
            </a:pPr>
            <a:r>
              <a:rPr lang="en-US" sz="32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Prolonged fever in drug addicts.</a:t>
            </a:r>
          </a:p>
          <a:p>
            <a:pPr marL="457200" indent="-457200">
              <a:buBlip>
                <a:blip r:embed="rId3"/>
              </a:buBlip>
            </a:pPr>
            <a:r>
              <a:rPr lang="en-US" sz="32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Prolonged fever when there is parental route access.</a:t>
            </a:r>
          </a:p>
          <a:p>
            <a:pPr marL="457200" indent="-457200">
              <a:buBlip>
                <a:blip r:embed="rId3"/>
              </a:buBlip>
            </a:pPr>
            <a:r>
              <a:rPr lang="en-US" sz="32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Prolonged fever after invasive procedures.</a:t>
            </a:r>
          </a:p>
        </p:txBody>
      </p:sp>
    </p:spTree>
    <p:extLst>
      <p:ext uri="{BB962C8B-B14F-4D97-AF65-F5344CB8AC3E}">
        <p14:creationId xmlns:p14="http://schemas.microsoft.com/office/powerpoint/2010/main" val="12032802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