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0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4" r:id="rId16"/>
    <p:sldId id="269" r:id="rId17"/>
    <p:sldId id="292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5" r:id="rId36"/>
    <p:sldId id="296" r:id="rId37"/>
    <p:sldId id="297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1606EA"/>
    <a:srgbClr val="FF3399"/>
    <a:srgbClr val="33CC33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6A2040-23C4-43C8-86D6-70DD925A37D9}" type="datetimeFigureOut">
              <a:rPr lang="ar-IQ" smtClean="0"/>
              <a:pPr/>
              <a:t>10/07/1441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5069B8-886A-48AE-83A6-EA20BCD74FCB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69B8-886A-48AE-83A6-EA20BCD74FCB}" type="slidenum">
              <a:rPr lang="ar-IQ" smtClean="0"/>
              <a:pPr/>
              <a:t>16</a:t>
            </a:fld>
            <a:endParaRPr lang="ar-IQ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B768C-BEC8-4969-80DF-0691DA9BB65A}" type="slidenum">
              <a:rPr lang="ar-IQ" smtClean="0"/>
              <a:pPr/>
              <a:t>29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001000" cy="5509200"/>
          </a:xfrm>
          <a:prstGeom prst="rect">
            <a:avLst/>
          </a:prstGeom>
          <a:solidFill>
            <a:schemeClr val="bg1"/>
          </a:solidFill>
          <a:ln w="76200">
            <a:solidFill>
              <a:srgbClr val="66FF33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GASTROINTESTINEAL  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THE BLOOD SUPPLY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AND VENOUS DRAINGE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OF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GIT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Q. Afar</a:t>
            </a:r>
          </a:p>
          <a:p>
            <a:pPr algn="ctr"/>
            <a:r>
              <a:rPr lang="en-US" sz="3200" b="1" i="1" dirty="0" smtClean="0">
                <a:solidFill>
                  <a:srgbClr val="66FF33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4600" y="5578475"/>
            <a:ext cx="4572000" cy="365125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Thursday  5  March  2020</a:t>
            </a:r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8200"/>
            <a:ext cx="441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B.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gastroduodenal artery </a:t>
            </a:r>
            <a:r>
              <a:rPr lang="en-US" sz="2400" dirty="0" smtClean="0">
                <a:latin typeface="Candara" pitchFamily="34" charset="0"/>
              </a:rPr>
              <a:t>is a large branch that </a:t>
            </a:r>
            <a:r>
              <a:rPr lang="en-US" sz="2400" b="1" dirty="0" smtClean="0">
                <a:latin typeface="Candara" pitchFamily="34" charset="0"/>
              </a:rPr>
              <a:t>descends behind the first part of the duodenum</a:t>
            </a:r>
            <a:r>
              <a:rPr lang="en-US" sz="2400" dirty="0" smtClean="0">
                <a:latin typeface="Candara" pitchFamily="34" charset="0"/>
              </a:rPr>
              <a:t>. It divides into </a:t>
            </a:r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endParaRPr lang="en-US" sz="2400" b="1" dirty="0" smtClean="0">
              <a:solidFill>
                <a:srgbClr val="FF3399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he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right gastroepiploic artery </a:t>
            </a:r>
            <a:r>
              <a:rPr lang="en-US" sz="2400" dirty="0" smtClean="0">
                <a:latin typeface="Candara" pitchFamily="34" charset="0"/>
              </a:rPr>
              <a:t>that runs along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greater curvature </a:t>
            </a:r>
            <a:r>
              <a:rPr lang="en-US" sz="2400" dirty="0" smtClean="0">
                <a:latin typeface="Candara" pitchFamily="34" charset="0"/>
              </a:rPr>
              <a:t>of the stomach between the layers of the greater omentum </a:t>
            </a:r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he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superior pancreaticoduodenal artery </a:t>
            </a:r>
            <a:r>
              <a:rPr lang="en-US" sz="2400" dirty="0" smtClean="0">
                <a:latin typeface="Candara" pitchFamily="34" charset="0"/>
              </a:rPr>
              <a:t>that descends between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second part of the duodenum </a:t>
            </a:r>
            <a:r>
              <a:rPr lang="en-US" sz="2400" dirty="0" smtClean="0">
                <a:latin typeface="Candara" pitchFamily="34" charset="0"/>
              </a:rPr>
              <a:t>and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head of the pancreas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36864" y="228600"/>
            <a:ext cx="4336444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Branches of Hepatic Artery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4375" r="22070" b="18437"/>
          <a:stretch>
            <a:fillRect/>
          </a:stretch>
        </p:blipFill>
        <p:spPr bwMode="auto">
          <a:xfrm>
            <a:off x="-2971800" y="4038600"/>
            <a:ext cx="2583304" cy="1969769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5200" y="168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7818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228600" y="228600"/>
            <a:ext cx="25908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2753" t="14583" r="26208" b="9375"/>
          <a:stretch>
            <a:fillRect/>
          </a:stretch>
        </p:blipFill>
        <p:spPr bwMode="auto">
          <a:xfrm>
            <a:off x="4724400" y="904336"/>
            <a:ext cx="4267200" cy="5877464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90600"/>
            <a:ext cx="297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C.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right and left hepatic arteries </a:t>
            </a:r>
            <a:r>
              <a:rPr lang="en-US" sz="2400" dirty="0" smtClean="0">
                <a:latin typeface="Candara" pitchFamily="34" charset="0"/>
              </a:rPr>
              <a:t>enter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porta hepatis</a:t>
            </a:r>
            <a:r>
              <a:rPr lang="en-US" sz="2400" dirty="0" smtClean="0">
                <a:solidFill>
                  <a:srgbClr val="7030A0"/>
                </a:solidFill>
                <a:latin typeface="Candara" pitchFamily="34" charset="0"/>
              </a:rPr>
              <a:t>.</a:t>
            </a:r>
            <a:r>
              <a:rPr lang="en-US" sz="2400" dirty="0" smtClean="0">
                <a:latin typeface="Candara" pitchFamily="34" charset="0"/>
              </a:rPr>
              <a:t>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The right hepatic artery usually gives off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cystic artery</a:t>
            </a:r>
            <a:r>
              <a:rPr lang="en-US" sz="2400" dirty="0" smtClean="0">
                <a:latin typeface="Candara" pitchFamily="34" charset="0"/>
              </a:rPr>
              <a:t>, which runs to the neck of </a:t>
            </a:r>
            <a:r>
              <a:rPr lang="en-US" sz="2400" b="1" dirty="0" smtClean="0">
                <a:latin typeface="Candara" pitchFamily="34" charset="0"/>
              </a:rPr>
              <a:t>the gallbladder </a:t>
            </a:r>
            <a:endParaRPr lang="ar-IQ" sz="2400" b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36864" y="228600"/>
            <a:ext cx="4336444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Branches of Hepatic Artery</a:t>
            </a:r>
            <a:endParaRPr lang="en-US" sz="2400" b="1" dirty="0" smtClean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Thursday  5  March  2020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11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 Aiman Q. Al-Maathidy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228600" y="228600"/>
            <a:ext cx="25908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pic>
        <p:nvPicPr>
          <p:cNvPr id="30722" name="Picture 2" descr="Image result for The right and left hepatic art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914400"/>
            <a:ext cx="5487447" cy="5191125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7536037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Blood Supply of the Gastrointestinal Tract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600200"/>
            <a:ext cx="3571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</a:t>
            </a:r>
            <a:r>
              <a:rPr lang="en-US" sz="2400" b="1" dirty="0" smtClean="0">
                <a:latin typeface="Candara" pitchFamily="34" charset="0"/>
              </a:rPr>
              <a:t>superior mesenteric artery </a:t>
            </a:r>
            <a:r>
              <a:rPr lang="en-US" sz="2400" dirty="0" smtClean="0">
                <a:latin typeface="Candara" pitchFamily="34" charset="0"/>
              </a:rPr>
              <a:t>supplies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distal part of the duodenum,</a:t>
            </a:r>
            <a:r>
              <a:rPr lang="en-US" sz="2400" dirty="0" smtClean="0">
                <a:latin typeface="Candara" pitchFamily="34" charset="0"/>
              </a:rPr>
              <a:t>    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jejunum</a:t>
            </a:r>
            <a:r>
              <a:rPr lang="en-US" sz="2400" dirty="0" smtClean="0">
                <a:latin typeface="Candara" pitchFamily="34" charset="0"/>
              </a:rPr>
              <a:t>,        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ileum</a:t>
            </a:r>
            <a:r>
              <a:rPr lang="en-US" sz="2400" dirty="0" smtClean="0">
                <a:latin typeface="Candara" pitchFamily="34" charset="0"/>
              </a:rPr>
              <a:t>,     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cecum</a:t>
            </a:r>
            <a:r>
              <a:rPr lang="en-US" sz="2400" dirty="0" smtClean="0">
                <a:latin typeface="Candara" pitchFamily="34" charset="0"/>
              </a:rPr>
              <a:t>,              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appendix</a:t>
            </a:r>
            <a:r>
              <a:rPr lang="en-US" sz="2400" dirty="0" smtClean="0">
                <a:latin typeface="Candara" pitchFamily="34" charset="0"/>
              </a:rPr>
              <a:t>,   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ascending colon, </a:t>
            </a:r>
            <a:r>
              <a:rPr lang="en-US" sz="2400" dirty="0" smtClean="0">
                <a:latin typeface="Candara" pitchFamily="34" charset="0"/>
              </a:rPr>
              <a:t>and         most of the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transverse colon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 It arises from the front of the abdominal aorta just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below the celiac artery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endParaRPr lang="en-US" sz="2400" dirty="0">
              <a:solidFill>
                <a:srgbClr val="1606EA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8076" y="772180"/>
            <a:ext cx="4394152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44510" t="7292" r="27379" b="17708"/>
          <a:stretch>
            <a:fillRect/>
          </a:stretch>
        </p:blipFill>
        <p:spPr bwMode="auto">
          <a:xfrm>
            <a:off x="4953000" y="762000"/>
            <a:ext cx="3911600" cy="58674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905000"/>
            <a:ext cx="304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ndara" pitchFamily="34" charset="0"/>
              </a:rPr>
              <a:t> It continues downward to the right between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layers of the mesentery of the small intestine </a:t>
            </a:r>
            <a:r>
              <a:rPr lang="en-US" sz="2400" dirty="0" smtClean="0">
                <a:latin typeface="Candara" pitchFamily="34" charset="0"/>
              </a:rPr>
              <a:t>and ends by </a:t>
            </a:r>
            <a:r>
              <a:rPr lang="en-US" sz="2400" dirty="0" err="1" smtClean="0">
                <a:latin typeface="Candara" pitchFamily="34" charset="0"/>
              </a:rPr>
              <a:t>anastomosing</a:t>
            </a:r>
            <a:r>
              <a:rPr lang="en-US" sz="2400" dirty="0" smtClean="0">
                <a:latin typeface="Candara" pitchFamily="34" charset="0"/>
              </a:rPr>
              <a:t> with </a:t>
            </a:r>
            <a:r>
              <a:rPr lang="en-US" sz="2400" b="1" dirty="0" smtClean="0">
                <a:latin typeface="Candara" pitchFamily="34" charset="0"/>
              </a:rPr>
              <a:t>the ileal branch </a:t>
            </a:r>
            <a:r>
              <a:rPr lang="en-US" sz="2400" dirty="0" smtClean="0">
                <a:latin typeface="Candara" pitchFamily="34" charset="0"/>
              </a:rPr>
              <a:t>of its own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ileocolic branch</a:t>
            </a:r>
            <a:endParaRPr lang="ar-IQ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152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457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13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4"/>
          <p:cNvSpPr/>
          <p:nvPr/>
        </p:nvSpPr>
        <p:spPr>
          <a:xfrm>
            <a:off x="152400" y="76200"/>
            <a:ext cx="499848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pic>
        <p:nvPicPr>
          <p:cNvPr id="28674" name="Picture 2" descr="Image result for The right and left hepatic art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27266"/>
            <a:ext cx="5729535" cy="5051159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52400" y="7620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1606EA"/>
                </a:solidFill>
                <a:latin typeface="Candara" pitchFamily="34" charset="0"/>
              </a:rPr>
              <a:t>Runs downward and to the right behind the neck of the pancreas and in front of the third part of the duodenum</a:t>
            </a:r>
            <a:r>
              <a:rPr lang="en-US" sz="2400" dirty="0" smtClean="0">
                <a:latin typeface="Candar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410201" y="162580"/>
            <a:ext cx="1752599" cy="523220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Branches</a:t>
            </a:r>
            <a:endParaRPr lang="en-US" sz="28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71634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1.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inferior pancreaticoduodenal artery</a:t>
            </a:r>
            <a:r>
              <a:rPr lang="en-US" sz="2400" dirty="0" smtClean="0">
                <a:latin typeface="Candara" pitchFamily="34" charset="0"/>
              </a:rPr>
              <a:t> passes to the right as a single or double branch along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upper border of the third part of the duodenum and the head of the pancreas</a:t>
            </a:r>
            <a:r>
              <a:rPr lang="en-US" sz="2400" dirty="0" smtClean="0">
                <a:latin typeface="Candara" pitchFamily="34" charset="0"/>
              </a:rPr>
              <a:t>. It supplies the </a:t>
            </a:r>
            <a:r>
              <a:rPr lang="en-US" sz="2400" b="1" dirty="0" smtClean="0">
                <a:latin typeface="Candara" pitchFamily="34" charset="0"/>
              </a:rPr>
              <a:t>pancreas and the adjoining part of the duodenum.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162800" y="244475"/>
            <a:ext cx="20574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770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1" name="مستطيل 4"/>
          <p:cNvSpPr/>
          <p:nvPr/>
        </p:nvSpPr>
        <p:spPr>
          <a:xfrm>
            <a:off x="76200" y="152400"/>
            <a:ext cx="5225688" cy="584775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42753" t="14583" r="26208" b="9375"/>
          <a:stretch>
            <a:fillRect/>
          </a:stretch>
        </p:blipFill>
        <p:spPr bwMode="auto">
          <a:xfrm>
            <a:off x="6629400" y="2971800"/>
            <a:ext cx="2209800" cy="3043687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 l="32797" t="9375" r="17423" b="17708"/>
          <a:stretch>
            <a:fillRect/>
          </a:stretch>
        </p:blipFill>
        <p:spPr bwMode="auto">
          <a:xfrm>
            <a:off x="838200" y="2286000"/>
            <a:ext cx="5366656" cy="4419599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مستطيل 4"/>
          <p:cNvSpPr/>
          <p:nvPr/>
        </p:nvSpPr>
        <p:spPr>
          <a:xfrm>
            <a:off x="76200" y="152400"/>
            <a:ext cx="499848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143000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2.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middle colic artery </a:t>
            </a:r>
            <a:r>
              <a:rPr lang="en-US" sz="2400" dirty="0" smtClean="0">
                <a:latin typeface="Candara" pitchFamily="34" charset="0"/>
              </a:rPr>
              <a:t>runs forward in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transverse mesocolon </a:t>
            </a:r>
            <a:r>
              <a:rPr lang="en-US" sz="2400" dirty="0" smtClean="0">
                <a:latin typeface="Candara" pitchFamily="34" charset="0"/>
              </a:rPr>
              <a:t>to supply the </a:t>
            </a:r>
            <a:r>
              <a:rPr lang="en-US" sz="2400" b="1" dirty="0" smtClean="0">
                <a:latin typeface="Candara" pitchFamily="34" charset="0"/>
              </a:rPr>
              <a:t>transverse colon and </a:t>
            </a:r>
            <a:r>
              <a:rPr lang="en-US" sz="2400" dirty="0" smtClean="0">
                <a:latin typeface="Candara" pitchFamily="34" charset="0"/>
              </a:rPr>
              <a:t>divides into </a:t>
            </a:r>
            <a:r>
              <a:rPr lang="en-US" sz="2400" b="1" dirty="0" smtClean="0">
                <a:latin typeface="Candara" pitchFamily="34" charset="0"/>
              </a:rPr>
              <a:t>right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b="1" dirty="0" smtClean="0">
                <a:latin typeface="Candara" pitchFamily="34" charset="0"/>
              </a:rPr>
              <a:t> left branches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7812" r="46094" b="34375"/>
          <a:stretch>
            <a:fillRect/>
          </a:stretch>
        </p:blipFill>
        <p:spPr bwMode="auto">
          <a:xfrm>
            <a:off x="3962400" y="838199"/>
            <a:ext cx="4876800" cy="5467287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85885"/>
            <a:ext cx="39290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3.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right colic artery </a:t>
            </a:r>
            <a:r>
              <a:rPr lang="en-US" sz="2400" dirty="0" smtClean="0">
                <a:latin typeface="Candara" pitchFamily="34" charset="0"/>
              </a:rPr>
              <a:t>is often a branch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ileocolic artery</a:t>
            </a:r>
            <a:r>
              <a:rPr lang="en-US" sz="2400" dirty="0" smtClean="0">
                <a:latin typeface="Candara" pitchFamily="34" charset="0"/>
              </a:rPr>
              <a:t>. It supply the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ascending colon </a:t>
            </a:r>
            <a:r>
              <a:rPr lang="en-US" sz="2400" dirty="0" smtClean="0">
                <a:latin typeface="Candara" pitchFamily="34" charset="0"/>
              </a:rPr>
              <a:t>and divides into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ascending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descending </a:t>
            </a:r>
            <a:r>
              <a:rPr lang="en-US" sz="2400" dirty="0" smtClean="0">
                <a:latin typeface="Candara" pitchFamily="34" charset="0"/>
              </a:rPr>
              <a:t>branches.</a:t>
            </a:r>
          </a:p>
          <a:p>
            <a:pPr algn="l" rtl="0"/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4.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ileocolic artery </a:t>
            </a:r>
            <a:r>
              <a:rPr lang="en-US" sz="2400" dirty="0" smtClean="0">
                <a:latin typeface="Candara" pitchFamily="34" charset="0"/>
              </a:rPr>
              <a:t>It gives rise to a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superior branch </a:t>
            </a:r>
            <a:r>
              <a:rPr lang="en-US" sz="2400" dirty="0" smtClean="0">
                <a:latin typeface="Candara" pitchFamily="34" charset="0"/>
              </a:rPr>
              <a:t>that anastomoses with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right colic artery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 an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inferior branch </a:t>
            </a:r>
            <a:r>
              <a:rPr lang="en-US" sz="2400" dirty="0" smtClean="0">
                <a:latin typeface="Candara" pitchFamily="34" charset="0"/>
              </a:rPr>
              <a:t>that anastomoses with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end of the superior mesenteric artery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16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4"/>
          <p:cNvSpPr/>
          <p:nvPr/>
        </p:nvSpPr>
        <p:spPr>
          <a:xfrm>
            <a:off x="76200" y="76200"/>
            <a:ext cx="4819781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Superior Mesenteric Artery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44510" t="7292" r="27379" b="17708"/>
          <a:stretch>
            <a:fillRect/>
          </a:stretch>
        </p:blipFill>
        <p:spPr bwMode="auto">
          <a:xfrm>
            <a:off x="4876800" y="457200"/>
            <a:ext cx="4114800" cy="61722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84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86400" y="1524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inferior branch  of  the ileocolic artery gives rise to:</a:t>
            </a:r>
            <a:endParaRPr lang="en-US" sz="2400" b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anterior and posterior cecal arteries</a:t>
            </a:r>
            <a:r>
              <a:rPr lang="en-US" sz="2400" b="1" dirty="0" smtClean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  <a:latin typeface="Candara" pitchFamily="34" charset="0"/>
              </a:rPr>
              <a:t>appendicular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artery </a:t>
            </a:r>
            <a:r>
              <a:rPr lang="en-US" sz="2400" b="1" dirty="0" smtClean="0">
                <a:latin typeface="Candara" pitchFamily="34" charset="0"/>
              </a:rPr>
              <a:t>is a branch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posterior </a:t>
            </a:r>
            <a:r>
              <a:rPr lang="en-US" sz="2400" b="1" dirty="0" err="1" smtClean="0">
                <a:solidFill>
                  <a:srgbClr val="FF0000"/>
                </a:solidFill>
                <a:latin typeface="Candara" pitchFamily="34" charset="0"/>
              </a:rPr>
              <a:t>cecal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artery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ar-IQ" sz="24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4"/>
          <p:cNvSpPr/>
          <p:nvPr/>
        </p:nvSpPr>
        <p:spPr>
          <a:xfrm>
            <a:off x="76200" y="152400"/>
            <a:ext cx="499848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pic>
        <p:nvPicPr>
          <p:cNvPr id="24578" name="Picture 2" descr="Image result for The appendicular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019300"/>
            <a:ext cx="5991225" cy="4686300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5.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Jejunal and Ileal branches </a:t>
            </a:r>
            <a:r>
              <a:rPr lang="en-US" sz="2400" dirty="0" smtClean="0">
                <a:latin typeface="Candara" pitchFamily="34" charset="0"/>
              </a:rPr>
              <a:t>are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12 to 15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in number and arise from the </a:t>
            </a:r>
            <a:r>
              <a:rPr lang="en-US" sz="2400" b="1" dirty="0" smtClean="0">
                <a:latin typeface="Candara" pitchFamily="34" charset="0"/>
              </a:rPr>
              <a:t>left side of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superior mesenteric artery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Each artery divides into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two vessels</a:t>
            </a:r>
            <a:r>
              <a:rPr lang="en-US" sz="2400" dirty="0" smtClean="0">
                <a:latin typeface="Candara" pitchFamily="34" charset="0"/>
              </a:rPr>
              <a:t>, which unite with adjacent branches to form a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series of arcades</a:t>
            </a:r>
            <a:endParaRPr lang="en-US" sz="2400" dirty="0" smtClean="0"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19800" y="1524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4"/>
          <p:cNvSpPr/>
          <p:nvPr/>
        </p:nvSpPr>
        <p:spPr>
          <a:xfrm>
            <a:off x="76200" y="152400"/>
            <a:ext cx="499848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Superior Mesenteric Artery</a:t>
            </a:r>
          </a:p>
        </p:txBody>
      </p:sp>
      <p:pic>
        <p:nvPicPr>
          <p:cNvPr id="23554" name="Picture 2" descr="Image result for The Jejunal and Ileal bra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84081"/>
            <a:ext cx="6934200" cy="4321519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48380"/>
            <a:ext cx="482215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Inferior Mesenteric Artery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1539419"/>
            <a:ext cx="4114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Supplies the </a:t>
            </a:r>
            <a:r>
              <a:rPr lang="en-US" sz="2400" b="1" dirty="0" smtClean="0">
                <a:latin typeface="Candara" pitchFamily="34" charset="0"/>
              </a:rPr>
              <a:t>distal third </a:t>
            </a:r>
            <a:r>
              <a:rPr lang="en-US" sz="2400" dirty="0" smtClean="0">
                <a:latin typeface="Candara" pitchFamily="34" charset="0"/>
              </a:rPr>
              <a:t>of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transverse colon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left colic flexure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descending colon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sigmoid colon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rectum</a:t>
            </a:r>
            <a:r>
              <a:rPr lang="en-US" sz="2400" dirty="0" smtClean="0">
                <a:latin typeface="Candara" pitchFamily="34" charset="0"/>
              </a:rPr>
              <a:t>, and the upper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half of the anal canal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It arises from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abdominal aorta </a:t>
            </a:r>
            <a:r>
              <a:rPr lang="en-US" sz="2400" b="1" dirty="0" smtClean="0">
                <a:latin typeface="Candara" pitchFamily="34" charset="0"/>
              </a:rPr>
              <a:t>about 1.5 in.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(3.8 cm) </a:t>
            </a:r>
            <a:r>
              <a:rPr lang="en-US" sz="2400" b="1" dirty="0" smtClean="0">
                <a:latin typeface="Candara" pitchFamily="34" charset="0"/>
              </a:rPr>
              <a:t>above its bifurcation 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The artery runs downward becomes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superior rectal artery</a:t>
            </a:r>
            <a:endParaRPr lang="ar-IQ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0000"/>
          <a:stretch>
            <a:fillRect/>
          </a:stretch>
        </p:blipFill>
        <p:spPr bwMode="auto">
          <a:xfrm>
            <a:off x="4271190" y="1764031"/>
            <a:ext cx="4720410" cy="4484369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63404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19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31271" y="152400"/>
            <a:ext cx="7536037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Blood Supply of the Gastrointestinal Tract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7260129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Blood Supply of the Gastrointestinal Tract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685800"/>
            <a:ext cx="42148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Arterial Supply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celiac artery </a:t>
            </a:r>
            <a:r>
              <a:rPr lang="en-US" sz="2400" dirty="0" smtClean="0">
                <a:latin typeface="Candara" pitchFamily="34" charset="0"/>
              </a:rPr>
              <a:t>is the artery of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foregut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 supplies the gastrointestinal tract from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lower one third of the esophagus</a:t>
            </a:r>
            <a:r>
              <a:rPr lang="en-US" sz="2400" dirty="0" smtClean="0">
                <a:latin typeface="Candara" pitchFamily="34" charset="0"/>
              </a:rPr>
              <a:t> down as far as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middle of the second part of the duodenum</a:t>
            </a:r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superior mesenteric artery </a:t>
            </a:r>
            <a:r>
              <a:rPr lang="en-US" sz="2400" dirty="0" smtClean="0">
                <a:latin typeface="Candara" pitchFamily="34" charset="0"/>
              </a:rPr>
              <a:t>is the artery of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00CC00"/>
                </a:solidFill>
                <a:latin typeface="Candara" pitchFamily="34" charset="0"/>
              </a:rPr>
              <a:t>midgut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 supplies the gastrointestinal tract</a:t>
            </a:r>
            <a:endParaRPr lang="en-US" sz="2400" b="1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32812" r="19140" b="14687"/>
          <a:stretch>
            <a:fillRect/>
          </a:stretch>
        </p:blipFill>
        <p:spPr bwMode="auto">
          <a:xfrm>
            <a:off x="4491006" y="1428736"/>
            <a:ext cx="4500594" cy="378621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Thursday  5  March  2020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2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Dr Aiman Q. Al-Maathidy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5626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ndara" pitchFamily="34" charset="0"/>
              </a:rPr>
              <a:t>from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middle of the second part of the duodenum </a:t>
            </a:r>
            <a:r>
              <a:rPr lang="en-US" sz="2400" dirty="0" smtClean="0">
                <a:latin typeface="Candara" pitchFamily="34" charset="0"/>
              </a:rPr>
              <a:t>as far as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distal one third of the transverse colon</a:t>
            </a:r>
            <a:r>
              <a:rPr lang="en-US" sz="2400" dirty="0" smtClean="0">
                <a:latin typeface="Candara" pitchFamily="34" charset="0"/>
              </a:rPr>
              <a:t>.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62000"/>
            <a:ext cx="371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Branches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1.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left colic artery </a:t>
            </a:r>
            <a:r>
              <a:rPr lang="en-US" sz="2400" dirty="0" smtClean="0">
                <a:latin typeface="Candara" pitchFamily="34" charset="0"/>
              </a:rPr>
              <a:t>runs upward and to the left and supplies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distal third of the transverse colon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left colic flexure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upper part of the descending colon.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It divides into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ascending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descending </a:t>
            </a:r>
            <a:r>
              <a:rPr lang="en-US" sz="2400" dirty="0" smtClean="0">
                <a:latin typeface="Candara" pitchFamily="34" charset="0"/>
              </a:rPr>
              <a:t>branches.</a:t>
            </a:r>
          </a:p>
          <a:p>
            <a:pPr algn="l" rtl="0"/>
            <a:endParaRPr lang="en-US" sz="2400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2.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sigmoid arteries </a:t>
            </a:r>
            <a:r>
              <a:rPr lang="en-US" sz="2400" dirty="0" smtClean="0">
                <a:latin typeface="Candara" pitchFamily="34" charset="0"/>
              </a:rPr>
              <a:t>are two or three in number and supply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descending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sigmoid colon</a:t>
            </a:r>
            <a:endParaRPr lang="en-US" sz="2400" b="1" dirty="0">
              <a:solidFill>
                <a:srgbClr val="00CC00"/>
              </a:solidFill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0000"/>
          <a:stretch>
            <a:fillRect/>
          </a:stretch>
        </p:blipFill>
        <p:spPr bwMode="auto">
          <a:xfrm>
            <a:off x="3919769" y="1219200"/>
            <a:ext cx="4995631" cy="4745828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3622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52400" y="152400"/>
            <a:ext cx="4822154" cy="584775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Inferior Mesenteric Artery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1143000"/>
            <a:ext cx="3571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3.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superior rectal artery </a:t>
            </a:r>
            <a:r>
              <a:rPr lang="en-US" sz="2400" dirty="0" smtClean="0">
                <a:latin typeface="Candara" pitchFamily="34" charset="0"/>
              </a:rPr>
              <a:t>is a continuation of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inferior mesenteric artery </a:t>
            </a:r>
          </a:p>
          <a:p>
            <a:pPr algn="l" rtl="0"/>
            <a:endParaRPr lang="en-US" sz="2400" b="1" dirty="0" smtClean="0">
              <a:latin typeface="Candara" pitchFamily="34" charset="0"/>
            </a:endParaRPr>
          </a:p>
          <a:p>
            <a:pPr algn="l" rtl="0"/>
            <a:r>
              <a:rPr lang="en-US" sz="2400" dirty="0" smtClean="0">
                <a:latin typeface="Candara" pitchFamily="34" charset="0"/>
              </a:rPr>
              <a:t>It descends into the pelvis behind the rectum.</a:t>
            </a:r>
          </a:p>
          <a:p>
            <a:pPr algn="l" rtl="0"/>
            <a:endParaRPr lang="en-US" sz="2400" dirty="0" smtClean="0">
              <a:latin typeface="Candara" pitchFamily="34" charset="0"/>
            </a:endParaRPr>
          </a:p>
          <a:p>
            <a:pPr algn="l" rtl="0"/>
            <a:r>
              <a:rPr lang="en-US" sz="2400" dirty="0" smtClean="0">
                <a:latin typeface="Candara" pitchFamily="34" charset="0"/>
              </a:rPr>
              <a:t> The artery supplies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rectum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upper half of the anal canal </a:t>
            </a:r>
            <a:r>
              <a:rPr lang="en-US" sz="2400" dirty="0" smtClean="0">
                <a:latin typeface="Candara" pitchFamily="34" charset="0"/>
              </a:rPr>
              <a:t>and anastomoses with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middle rectal </a:t>
            </a:r>
            <a:r>
              <a:rPr lang="en-US" sz="2400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inferior rectal arteries</a:t>
            </a:r>
            <a:endParaRPr lang="ar-IQ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21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52400" y="152400"/>
            <a:ext cx="4822154" cy="584775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Inferior Mesenteric Artery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59476" y="152400"/>
            <a:ext cx="1603324" cy="523220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Branches</a:t>
            </a:r>
          </a:p>
        </p:txBody>
      </p:sp>
      <p:pic>
        <p:nvPicPr>
          <p:cNvPr id="20482" name="Picture 2" descr="Image result for The superior rectal ar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8972" y="911955"/>
            <a:ext cx="5186428" cy="5488845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2234148"/>
            <a:ext cx="3124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This begins at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the ileocecal junction, </a:t>
            </a:r>
            <a:r>
              <a:rPr lang="en-US" sz="2400" dirty="0" smtClean="0">
                <a:latin typeface="Candara" pitchFamily="34" charset="0"/>
              </a:rPr>
              <a:t>where it anastomoses with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ileal branches </a:t>
            </a:r>
            <a:r>
              <a:rPr lang="en-US" sz="2400" dirty="0" smtClean="0">
                <a:latin typeface="Candara" pitchFamily="34" charset="0"/>
              </a:rPr>
              <a:t>of the superior mesenteric artery, and it ends where it anastomoses less freely with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the superior rectal artery.</a:t>
            </a:r>
            <a:endParaRPr lang="en-US" sz="2400" b="1" dirty="0">
              <a:solidFill>
                <a:srgbClr val="FF3399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2986715" cy="584775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Marginal Artery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168275"/>
            <a:ext cx="19050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38100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7912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9458" name="AutoShape 2" descr="Image result for Margin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Image result for Margin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https://qph.fs.quoracdn.net/main-qimg-5bad72ed06244e9c87ff75cc71056579-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588" y="1752600"/>
            <a:ext cx="5877012" cy="4727794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52400" y="7620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ndara" pitchFamily="34" charset="0"/>
              </a:rPr>
              <a:t>The anastomosis of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colic arteries </a:t>
            </a:r>
            <a:r>
              <a:rPr lang="en-US" sz="2400" dirty="0" smtClean="0">
                <a:latin typeface="Candara" pitchFamily="34" charset="0"/>
              </a:rPr>
              <a:t>around the concave margin of the large intestine forms a single arterial trunk called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marginal artery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381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portal vein  drains blood from the abdominal part of the gastrointestinal tract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from the lower third of the esophagus </a:t>
            </a:r>
            <a:r>
              <a:rPr lang="en-US" sz="2400" dirty="0" smtClean="0">
                <a:latin typeface="Candara" pitchFamily="34" charset="0"/>
              </a:rPr>
              <a:t>to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halfway down the anal canal</a:t>
            </a:r>
            <a:r>
              <a:rPr lang="en-US" sz="2400" dirty="0" smtClean="0">
                <a:latin typeface="Candara" pitchFamily="34" charset="0"/>
              </a:rPr>
              <a:t>; it also drains blood from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spleen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pancreas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,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gallbladder</a:t>
            </a:r>
            <a:endParaRPr lang="en-US" sz="2400" b="1" dirty="0">
              <a:solidFill>
                <a:srgbClr val="00CC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28600" y="152400"/>
            <a:ext cx="58453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Portal Vein (Hepatic Portal Vein)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7500" r="22070" b="6250"/>
          <a:stretch>
            <a:fillRect/>
          </a:stretch>
        </p:blipFill>
        <p:spPr bwMode="auto">
          <a:xfrm>
            <a:off x="3962400" y="1066800"/>
            <a:ext cx="4953000" cy="569595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4343400"/>
            <a:ext cx="350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portal vein enters the liver and breaks up into </a:t>
            </a:r>
            <a:r>
              <a:rPr lang="en-US" sz="2400" b="1" dirty="0" smtClean="0">
                <a:latin typeface="Candara" pitchFamily="34" charset="0"/>
              </a:rPr>
              <a:t>sinusoids</a:t>
            </a:r>
            <a:r>
              <a:rPr lang="en-US" sz="2400" dirty="0" smtClean="0">
                <a:latin typeface="Candara" pitchFamily="34" charset="0"/>
              </a:rPr>
              <a:t>, from which blood passes into the </a:t>
            </a:r>
            <a:r>
              <a:rPr lang="en-US" sz="2400" b="1" dirty="0" smtClean="0">
                <a:latin typeface="Candara" pitchFamily="34" charset="0"/>
              </a:rPr>
              <a:t>hepatic veins </a:t>
            </a:r>
            <a:r>
              <a:rPr lang="en-US" sz="2400" dirty="0" smtClean="0">
                <a:latin typeface="Candara" pitchFamily="34" charset="0"/>
              </a:rPr>
              <a:t>that join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inferior vena cava</a:t>
            </a:r>
            <a:endParaRPr lang="ar-IQ" sz="2400" b="1" dirty="0">
              <a:solidFill>
                <a:srgbClr val="1606EA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67400" y="76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8600" y="762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portal vein is about 2 in.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(5-8cm) </a:t>
            </a:r>
            <a:r>
              <a:rPr lang="en-US" sz="2400" dirty="0" smtClean="0">
                <a:latin typeface="Candara" pitchFamily="34" charset="0"/>
              </a:rPr>
              <a:t>long and is formed behind the </a:t>
            </a:r>
            <a:r>
              <a:rPr lang="en-US" sz="2400" b="1" dirty="0" smtClean="0">
                <a:latin typeface="Candara" pitchFamily="34" charset="0"/>
              </a:rPr>
              <a:t>neck of the pancreas </a:t>
            </a:r>
            <a:r>
              <a:rPr lang="en-US" sz="2400" dirty="0" smtClean="0">
                <a:latin typeface="Candara" pitchFamily="34" charset="0"/>
              </a:rPr>
              <a:t>by the union of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superior mesenteric </a:t>
            </a:r>
            <a:r>
              <a:rPr lang="en-US" sz="2400" b="1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splenic veins.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endParaRPr lang="ar-IQ" sz="2400" dirty="0">
              <a:solidFill>
                <a:srgbClr val="1606EA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5625" r="23242" b="21250"/>
          <a:stretch>
            <a:fillRect/>
          </a:stretch>
        </p:blipFill>
        <p:spPr bwMode="auto">
          <a:xfrm>
            <a:off x="1600199" y="2057400"/>
            <a:ext cx="7251877" cy="4276748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228600" y="152400"/>
            <a:ext cx="5845318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Portal Vein (Hepatic Portal Vein)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09685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ascends to the right, behind the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first part of the duodenum</a:t>
            </a:r>
            <a:r>
              <a:rPr lang="en-US" sz="2400" dirty="0" smtClean="0">
                <a:latin typeface="Candara" pitchFamily="34" charset="0"/>
              </a:rPr>
              <a:t>, and enters the lesser omentum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75212" y="3005118"/>
            <a:ext cx="5563588" cy="309088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5312" r="31836" b="28437"/>
          <a:stretch>
            <a:fillRect/>
          </a:stretch>
        </p:blipFill>
        <p:spPr bwMode="auto">
          <a:xfrm>
            <a:off x="5867400" y="3067029"/>
            <a:ext cx="3100409" cy="2952771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0" y="3206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25</a:t>
            </a:fld>
            <a:endParaRPr lang="en-US" b="1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1524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52400" y="101025"/>
            <a:ext cx="5845318" cy="58477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Portal Vein (Hepatic Portal Vein)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1000" y="8382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then runs upward in front of the opening into the lesser sac to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porta hepatis</a:t>
            </a:r>
            <a:r>
              <a:rPr lang="en-US" sz="2400" b="1" dirty="0" smtClean="0"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where it divides into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right</a:t>
            </a:r>
            <a:r>
              <a:rPr lang="en-US" sz="2400" dirty="0" smtClean="0">
                <a:latin typeface="Candara" pitchFamily="34" charset="0"/>
              </a:rPr>
              <a:t> and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left</a:t>
            </a:r>
            <a:r>
              <a:rPr lang="en-US" sz="2400" dirty="0" smtClean="0">
                <a:latin typeface="Candara" pitchFamily="34" charset="0"/>
              </a:rPr>
              <a:t> terminal branches</a:t>
            </a:r>
            <a:endParaRPr lang="ar-IQ" sz="24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28534" y="1466671"/>
            <a:ext cx="8863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Candara" pitchFamily="34" charset="0"/>
              </a:rPr>
              <a:t>The tributaries of the portal vein are the    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splenic vein</a:t>
            </a:r>
            <a:r>
              <a:rPr lang="en-US" sz="2400" b="1" dirty="0" smtClean="0">
                <a:latin typeface="Candara" pitchFamily="34" charset="0"/>
              </a:rPr>
              <a:t>,                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superior mesenteric vein</a:t>
            </a:r>
            <a:r>
              <a:rPr lang="en-US" sz="2400" dirty="0" smtClean="0">
                <a:latin typeface="Candara" pitchFamily="34" charset="0"/>
              </a:rPr>
              <a:t>,        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left gastric vein</a:t>
            </a:r>
            <a:r>
              <a:rPr lang="en-US" sz="2400" dirty="0" smtClean="0">
                <a:latin typeface="Candara" pitchFamily="34" charset="0"/>
              </a:rPr>
              <a:t>,       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right gastric vein</a:t>
            </a:r>
            <a:r>
              <a:rPr lang="en-US" sz="2400" dirty="0" smtClean="0">
                <a:latin typeface="Candara" pitchFamily="34" charset="0"/>
              </a:rPr>
              <a:t>,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cystic veins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 </a:t>
            </a:r>
            <a:r>
              <a:rPr lang="en-US" sz="2400" b="1" dirty="0" smtClean="0">
                <a:latin typeface="Candara" pitchFamily="34" charset="0"/>
              </a:rPr>
              <a:t>and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paraumbilical vein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.</a:t>
            </a:r>
            <a:endParaRPr lang="en-US" sz="2400" dirty="0">
              <a:solidFill>
                <a:srgbClr val="1606EA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833735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838200" y="2726267"/>
            <a:ext cx="7162800" cy="3979333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532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26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0" y="-6032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152400" y="101025"/>
            <a:ext cx="5845318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Portal Vein (Hepatic Portal Vein)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83820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1606EA"/>
                </a:solidFill>
                <a:latin typeface="Candara" pitchFamily="34" charset="0"/>
              </a:rPr>
              <a:t>Splenic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 vein</a:t>
            </a:r>
            <a:r>
              <a:rPr lang="en-US" sz="2400" dirty="0" smtClean="0">
                <a:latin typeface="Candara" pitchFamily="34" charset="0"/>
              </a:rPr>
              <a:t>: This vein leaves the </a:t>
            </a:r>
            <a:r>
              <a:rPr lang="en-US" sz="2400" dirty="0" err="1" smtClean="0">
                <a:latin typeface="Candara" pitchFamily="34" charset="0"/>
              </a:rPr>
              <a:t>hilum</a:t>
            </a:r>
            <a:r>
              <a:rPr lang="en-US" sz="2400" dirty="0" smtClean="0">
                <a:latin typeface="Candara" pitchFamily="34" charset="0"/>
              </a:rPr>
              <a:t> of the spleen and passes to the right in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33CC33"/>
                </a:solidFill>
                <a:latin typeface="Candara" pitchFamily="34" charset="0"/>
              </a:rPr>
              <a:t>splenicorenal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 ligament</a:t>
            </a:r>
            <a:r>
              <a:rPr lang="en-US" sz="2400" dirty="0" smtClean="0">
                <a:latin typeface="Candara" pitchFamily="34" charset="0"/>
              </a:rPr>
              <a:t>. It unites with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superior mesenteric vein </a:t>
            </a:r>
            <a:r>
              <a:rPr lang="en-US" sz="2400" dirty="0" smtClean="0">
                <a:latin typeface="Candara" pitchFamily="34" charset="0"/>
              </a:rPr>
              <a:t>behind the </a:t>
            </a:r>
            <a:r>
              <a:rPr lang="en-US" sz="2400" b="1" dirty="0" smtClean="0">
                <a:latin typeface="Candara" pitchFamily="34" charset="0"/>
              </a:rPr>
              <a:t>neck of the pancreas </a:t>
            </a:r>
            <a:r>
              <a:rPr lang="en-US" sz="2400" dirty="0" smtClean="0">
                <a:latin typeface="Candara" pitchFamily="34" charset="0"/>
              </a:rPr>
              <a:t>to form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portal vein</a:t>
            </a:r>
            <a:r>
              <a:rPr lang="en-US" sz="2400" dirty="0" smtClean="0">
                <a:latin typeface="Candara" pitchFamily="34" charset="0"/>
              </a:rPr>
              <a:t>.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b="1" dirty="0" smtClean="0">
                <a:latin typeface="Candara" pitchFamily="34" charset="0"/>
              </a:rPr>
              <a:t>It receives the </a:t>
            </a:r>
            <a:r>
              <a:rPr lang="en-US" sz="2400" dirty="0" smtClean="0">
                <a:latin typeface="Candara" pitchFamily="34" charset="0"/>
              </a:rPr>
              <a:t>: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7187" r="25000" b="30625"/>
          <a:stretch>
            <a:fillRect/>
          </a:stretch>
        </p:blipFill>
        <p:spPr bwMode="auto">
          <a:xfrm>
            <a:off x="3024146" y="2819400"/>
            <a:ext cx="6043654" cy="3357586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265944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Short gastric,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left gastroepiploic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inferior mesenteric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pancreatic veins</a:t>
            </a:r>
            <a:endParaRPr lang="ar-IQ" sz="2400" dirty="0">
              <a:solidFill>
                <a:srgbClr val="1606EA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914400"/>
            <a:ext cx="3429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Inferior mesenteric vein</a:t>
            </a:r>
            <a:r>
              <a:rPr lang="en-US" sz="2400" dirty="0" smtClean="0">
                <a:latin typeface="Candara" pitchFamily="34" charset="0"/>
              </a:rPr>
              <a:t>: This vein ascends on the posterior abdominal wall and joins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splenic vein </a:t>
            </a:r>
            <a:r>
              <a:rPr lang="en-US" sz="2400" dirty="0" smtClean="0">
                <a:latin typeface="Candara" pitchFamily="34" charset="0"/>
              </a:rPr>
              <a:t>behind the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body of the pancreas </a:t>
            </a:r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r>
              <a:rPr lang="en-US" sz="2400" dirty="0" smtClean="0">
                <a:latin typeface="Candara" pitchFamily="34" charset="0"/>
              </a:rPr>
              <a:t> It receives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superior rectal veins</a:t>
            </a:r>
            <a:r>
              <a:rPr lang="en-US" sz="2400" dirty="0" smtClean="0">
                <a:latin typeface="Candara" pitchFamily="34" charset="0"/>
              </a:rPr>
              <a:t>,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sigmoid veins</a:t>
            </a:r>
            <a:r>
              <a:rPr lang="en-US" sz="2400" dirty="0" smtClean="0">
                <a:latin typeface="Candara" pitchFamily="34" charset="0"/>
              </a:rPr>
              <a:t>, and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left colic vein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937" r="30859" b="32500"/>
          <a:stretch>
            <a:fillRect/>
          </a:stretch>
        </p:blipFill>
        <p:spPr bwMode="auto">
          <a:xfrm>
            <a:off x="9906000" y="3352800"/>
            <a:ext cx="1905000" cy="1475704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28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34554" t="13542" r="18594" b="11458"/>
          <a:stretch>
            <a:fillRect/>
          </a:stretch>
        </p:blipFill>
        <p:spPr bwMode="auto">
          <a:xfrm>
            <a:off x="3572933" y="1143000"/>
            <a:ext cx="5418667" cy="48768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Superior mesenteric vein</a:t>
            </a:r>
            <a:r>
              <a:rPr lang="en-US" sz="2400" dirty="0" smtClean="0">
                <a:latin typeface="Candara" pitchFamily="34" charset="0"/>
              </a:rPr>
              <a:t>: This vein ascends in </a:t>
            </a:r>
            <a:r>
              <a:rPr lang="en-US" sz="2400" b="1" dirty="0" smtClean="0">
                <a:solidFill>
                  <a:srgbClr val="33CC33"/>
                </a:solidFill>
                <a:latin typeface="Candara" pitchFamily="34" charset="0"/>
              </a:rPr>
              <a:t>the root of the mesentery of the small intestine</a:t>
            </a:r>
            <a:r>
              <a:rPr lang="en-US" sz="2400" dirty="0" smtClean="0">
                <a:latin typeface="Candara" pitchFamily="34" charset="0"/>
              </a:rPr>
              <a:t>. It passes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in front of the third part of the duodenum</a:t>
            </a:r>
            <a:r>
              <a:rPr lang="en-US" sz="2400" dirty="0" smtClean="0">
                <a:latin typeface="Candara" pitchFamily="34" charset="0"/>
              </a:rPr>
              <a:t> and joins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splenic vein </a:t>
            </a:r>
            <a:r>
              <a:rPr lang="en-US" sz="2400" dirty="0" smtClean="0">
                <a:latin typeface="Candara" pitchFamily="34" charset="0"/>
              </a:rPr>
              <a:t>behind the neck of the pancreas 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15937" r="30859" b="32500"/>
          <a:stretch>
            <a:fillRect/>
          </a:stretch>
        </p:blipFill>
        <p:spPr bwMode="auto">
          <a:xfrm>
            <a:off x="3483033" y="1981200"/>
            <a:ext cx="5508567" cy="42672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657600" y="65690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Thursday  5  March  2020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 Aiman Q. Al-Maathidy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2474416"/>
            <a:ext cx="350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ndara" pitchFamily="34" charset="0"/>
              </a:rPr>
              <a:t>It receives :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US" sz="2400" b="1" dirty="0" err="1" smtClean="0">
                <a:solidFill>
                  <a:srgbClr val="1606EA"/>
                </a:solidFill>
                <a:latin typeface="Candara" pitchFamily="34" charset="0"/>
              </a:rPr>
              <a:t>jejunal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,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1606EA"/>
                </a:solidFill>
                <a:latin typeface="Candara" pitchFamily="34" charset="0"/>
              </a:rPr>
              <a:t>ileal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US" sz="2400" b="1" dirty="0" err="1" smtClean="0">
                <a:solidFill>
                  <a:srgbClr val="1606EA"/>
                </a:solidFill>
                <a:latin typeface="Candara" pitchFamily="34" charset="0"/>
              </a:rPr>
              <a:t>ileocolic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right colic,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middle colic,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inferior pancreaticoduodenal, and     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right gastroepiploic veins</a:t>
            </a:r>
            <a:endParaRPr lang="ar-IQ" sz="2400" dirty="0">
              <a:solidFill>
                <a:srgbClr val="1606EA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inferior mesenteric artery </a:t>
            </a:r>
            <a:r>
              <a:rPr lang="en-US" sz="2400" dirty="0" smtClean="0">
                <a:latin typeface="Candara" pitchFamily="34" charset="0"/>
              </a:rPr>
              <a:t>is the artery of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hindgut </a:t>
            </a:r>
            <a:r>
              <a:rPr lang="en-US" sz="2400" dirty="0" smtClean="0">
                <a:latin typeface="Candara" pitchFamily="34" charset="0"/>
              </a:rPr>
              <a:t>and supplies the large intestine from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distal one third of the transverse colon </a:t>
            </a:r>
            <a:r>
              <a:rPr lang="en-US" sz="2400" dirty="0" smtClean="0">
                <a:latin typeface="Candara" pitchFamily="34" charset="0"/>
              </a:rPr>
              <a:t>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halfway down the anal canal</a:t>
            </a:r>
            <a:endParaRPr lang="en-US" sz="2400" b="1" dirty="0">
              <a:solidFill>
                <a:srgbClr val="1606EA"/>
              </a:solidFill>
              <a:latin typeface="Candara" pitchFamily="34" charset="0"/>
            </a:endParaRPr>
          </a:p>
        </p:txBody>
      </p:sp>
      <p:sp>
        <p:nvSpPr>
          <p:cNvPr id="3" name="مستطيل 1"/>
          <p:cNvSpPr/>
          <p:nvPr/>
        </p:nvSpPr>
        <p:spPr>
          <a:xfrm>
            <a:off x="152400" y="152400"/>
            <a:ext cx="7260129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Blood Supply of the Gastrointestinal Tract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Thursday  5  March  2020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050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3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4572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Dr Aiman Q. Al-Maathidy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32812" r="19140" b="14687"/>
          <a:stretch>
            <a:fillRect/>
          </a:stretch>
        </p:blipFill>
        <p:spPr bwMode="auto">
          <a:xfrm>
            <a:off x="3505200" y="2093686"/>
            <a:ext cx="5410200" cy="4551438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914400"/>
            <a:ext cx="392909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606EA"/>
                </a:solidFill>
                <a:latin typeface="Candara" pitchFamily="34" charset="0"/>
              </a:rPr>
              <a:t>Left gastric vein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: </a:t>
            </a:r>
            <a:r>
              <a:rPr lang="en-US" sz="2400" dirty="0" smtClean="0">
                <a:latin typeface="Candara" pitchFamily="34" charset="0"/>
              </a:rPr>
              <a:t>This vein drains </a:t>
            </a:r>
            <a:r>
              <a:rPr lang="en-US" sz="2400" b="1" dirty="0" smtClean="0">
                <a:latin typeface="Candara" pitchFamily="34" charset="0"/>
              </a:rPr>
              <a:t>the left portion of the lesser curvature</a:t>
            </a:r>
            <a:r>
              <a:rPr lang="en-US" sz="2400" dirty="0" smtClean="0">
                <a:latin typeface="Candara" pitchFamily="34" charset="0"/>
              </a:rPr>
              <a:t> of the stomach and the </a:t>
            </a:r>
            <a:r>
              <a:rPr lang="en-US" sz="2400" b="1" dirty="0" smtClean="0">
                <a:latin typeface="Candara" pitchFamily="34" charset="0"/>
              </a:rPr>
              <a:t>distal part of the esophagus</a:t>
            </a:r>
            <a:r>
              <a:rPr lang="en-US" sz="2400" dirty="0" smtClean="0">
                <a:latin typeface="Candara" pitchFamily="34" charset="0"/>
              </a:rPr>
              <a:t>. It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opens directly </a:t>
            </a:r>
            <a:r>
              <a:rPr lang="en-US" sz="2400" dirty="0" smtClean="0">
                <a:latin typeface="Candara" pitchFamily="34" charset="0"/>
              </a:rPr>
              <a:t>into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portal vein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1606EA"/>
                </a:solidFill>
                <a:latin typeface="Candara" pitchFamily="34" charset="0"/>
              </a:rPr>
              <a:t>Right gastric vein:</a:t>
            </a:r>
            <a:r>
              <a:rPr lang="en-US" sz="2400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This vein drains the </a:t>
            </a:r>
            <a:r>
              <a:rPr lang="en-US" sz="2400" b="1" dirty="0" smtClean="0">
                <a:latin typeface="Candara" pitchFamily="34" charset="0"/>
              </a:rPr>
              <a:t>right portion of the lesser curvature</a:t>
            </a:r>
            <a:r>
              <a:rPr lang="en-US" sz="2400" dirty="0" smtClean="0">
                <a:latin typeface="Candara" pitchFamily="34" charset="0"/>
              </a:rPr>
              <a:t> of the stomach and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drains directly </a:t>
            </a:r>
            <a:r>
              <a:rPr lang="en-US" sz="2400" dirty="0" smtClean="0">
                <a:latin typeface="Candara" pitchFamily="34" charset="0"/>
              </a:rPr>
              <a:t>into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portal vein 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7187"/>
          <a:stretch>
            <a:fillRect/>
          </a:stretch>
        </p:blipFill>
        <p:spPr bwMode="auto">
          <a:xfrm>
            <a:off x="4343400" y="1000092"/>
            <a:ext cx="4599910" cy="47149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30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1295400"/>
            <a:ext cx="3124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1606EA"/>
                </a:solidFill>
                <a:latin typeface="Candara" pitchFamily="34" charset="0"/>
              </a:rPr>
              <a:t>Cystic veins</a:t>
            </a:r>
            <a:r>
              <a:rPr lang="en-US" sz="2400" dirty="0" smtClean="0">
                <a:latin typeface="Candara" pitchFamily="34" charset="0"/>
              </a:rPr>
              <a:t>: These veins either </a:t>
            </a:r>
            <a:r>
              <a:rPr lang="en-US" sz="2400" b="1" dirty="0" smtClean="0">
                <a:latin typeface="Candara" pitchFamily="34" charset="0"/>
              </a:rPr>
              <a:t>drain the gallbladder</a:t>
            </a:r>
            <a:r>
              <a:rPr lang="en-US" sz="2400" dirty="0" smtClean="0">
                <a:latin typeface="Candara" pitchFamily="34" charset="0"/>
              </a:rPr>
              <a:t> directly into the liver or join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portal vein</a:t>
            </a:r>
            <a:endParaRPr lang="ar-IQ" sz="2400" b="1" dirty="0">
              <a:solidFill>
                <a:srgbClr val="1606EA"/>
              </a:solidFill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937" r="30859" b="32500"/>
          <a:stretch>
            <a:fillRect/>
          </a:stretch>
        </p:blipFill>
        <p:spPr bwMode="auto">
          <a:xfrm>
            <a:off x="3124200" y="1143000"/>
            <a:ext cx="5803669" cy="44958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31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3"/>
          <p:cNvSpPr/>
          <p:nvPr/>
        </p:nvSpPr>
        <p:spPr>
          <a:xfrm>
            <a:off x="152400" y="152400"/>
            <a:ext cx="5246373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606EA"/>
                </a:solidFill>
                <a:latin typeface="Candara" pitchFamily="34" charset="0"/>
              </a:rPr>
              <a:t>Tributaries of the Portal Vein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2844" y="152400"/>
            <a:ext cx="8772556" cy="954107"/>
          </a:xfrm>
          <a:prstGeom prst="rect">
            <a:avLst/>
          </a:prstGeom>
          <a:ln w="57150">
            <a:solidFill>
              <a:srgbClr val="66FF3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latin typeface="Candara" pitchFamily="34" charset="0"/>
              </a:rPr>
              <a:t>HEPATIC PORTAL VEIN AND PORTAL-SYSTEMIC ANASTOMOSES</a:t>
            </a:r>
            <a:endParaRPr lang="en-US" sz="2800" b="1" dirty="0">
              <a:latin typeface="Candar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267200" y="1296579"/>
            <a:ext cx="4665574" cy="540902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52400" y="1219200"/>
            <a:ext cx="38576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1606EA"/>
                </a:solidFill>
              </a:rPr>
              <a:t>Portal-systemic anastomoses</a:t>
            </a:r>
            <a:r>
              <a:rPr lang="en-US" sz="2400" dirty="0" smtClean="0"/>
              <a:t>, in which the </a:t>
            </a:r>
            <a:r>
              <a:rPr lang="en-US" sz="2400" b="1" dirty="0" smtClean="0"/>
              <a:t>portal venous system </a:t>
            </a:r>
            <a:r>
              <a:rPr lang="en-US" sz="2400" dirty="0" smtClean="0"/>
              <a:t>communicates with the </a:t>
            </a:r>
            <a:r>
              <a:rPr lang="en-US" sz="2400" b="1" dirty="0" smtClean="0"/>
              <a:t>systemic venous system</a:t>
            </a:r>
            <a:r>
              <a:rPr lang="en-US" sz="2400" dirty="0" smtClean="0"/>
              <a:t>, are formed in </a:t>
            </a:r>
            <a:r>
              <a:rPr lang="en-US" sz="2400" b="1" dirty="0" smtClean="0">
                <a:solidFill>
                  <a:srgbClr val="FF3399"/>
                </a:solidFill>
              </a:rPr>
              <a:t>the submucosa of </a:t>
            </a:r>
            <a:r>
              <a:rPr lang="en-US" sz="2400" b="1" dirty="0" smtClean="0"/>
              <a:t>:</a:t>
            </a:r>
          </a:p>
          <a:p>
            <a:pPr algn="l"/>
            <a:endParaRPr lang="en-US" sz="2400" b="1" dirty="0" smtClean="0"/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/>
              <a:t>The inferior esophagus,</a:t>
            </a:r>
            <a:r>
              <a:rPr lang="en-US" sz="2400" dirty="0" smtClean="0"/>
              <a:t>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/>
              <a:t>The</a:t>
            </a:r>
            <a:r>
              <a:rPr lang="en-US" sz="2400" dirty="0" smtClean="0"/>
              <a:t> </a:t>
            </a:r>
            <a:r>
              <a:rPr lang="en-US" sz="2400" b="1" dirty="0" smtClean="0"/>
              <a:t>submucosa of the anal canal</a:t>
            </a:r>
            <a:endParaRPr lang="en-US" sz="2400" dirty="0" smtClean="0"/>
          </a:p>
          <a:p>
            <a:pPr algn="l">
              <a:buFont typeface="Wingdings" pitchFamily="2" charset="2"/>
              <a:buChar char="ü"/>
            </a:pPr>
            <a:r>
              <a:rPr lang="en-US" sz="2400" b="1" dirty="0" smtClean="0"/>
              <a:t>The paraumbilical region,</a:t>
            </a:r>
            <a:r>
              <a:rPr lang="en-US" sz="2400" dirty="0" smtClean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3048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32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3810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137821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Candara" pitchFamily="34" charset="0"/>
              </a:rPr>
              <a:t>At the lower third of the esophagus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, </a:t>
            </a:r>
            <a:r>
              <a:rPr lang="en-US" sz="2400" dirty="0" smtClean="0">
                <a:latin typeface="Candara" pitchFamily="34" charset="0"/>
              </a:rPr>
              <a:t>the esophageal branches of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left gastric vein </a:t>
            </a:r>
            <a:r>
              <a:rPr lang="en-US" sz="2400" b="1" dirty="0" smtClean="0">
                <a:latin typeface="Candara" pitchFamily="34" charset="0"/>
              </a:rPr>
              <a:t>(portal tributary) </a:t>
            </a:r>
            <a:r>
              <a:rPr lang="en-US" sz="2400" dirty="0" smtClean="0">
                <a:latin typeface="Candara" pitchFamily="34" charset="0"/>
              </a:rPr>
              <a:t>anastomose with the esophageal veins draining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middle third </a:t>
            </a:r>
            <a:r>
              <a:rPr lang="en-US" sz="2400" dirty="0" smtClean="0">
                <a:latin typeface="Candara" pitchFamily="34" charset="0"/>
              </a:rPr>
              <a:t>of the esophagus into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azygos veins </a:t>
            </a:r>
            <a:r>
              <a:rPr lang="en-US" sz="2400" b="1" dirty="0" smtClean="0">
                <a:latin typeface="Candara" pitchFamily="34" charset="0"/>
              </a:rPr>
              <a:t>(systemic tributary).</a:t>
            </a:r>
          </a:p>
          <a:p>
            <a:pPr algn="l"/>
            <a:endParaRPr lang="en-US" sz="2400" b="1" dirty="0" smtClean="0">
              <a:latin typeface="Candara" pitchFamily="34" charset="0"/>
            </a:endParaRPr>
          </a:p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Candara" pitchFamily="34" charset="0"/>
              </a:rPr>
              <a:t>Halfway down the anal canal</a:t>
            </a:r>
            <a:r>
              <a:rPr lang="en-US" sz="2400" b="1" u="sng" dirty="0" smtClean="0"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superior rectal veins </a:t>
            </a:r>
            <a:r>
              <a:rPr lang="en-US" sz="2400" dirty="0" smtClean="0">
                <a:latin typeface="Candara" pitchFamily="34" charset="0"/>
              </a:rPr>
              <a:t>(</a:t>
            </a:r>
            <a:r>
              <a:rPr lang="en-US" sz="2400" b="1" dirty="0" smtClean="0">
                <a:latin typeface="Candara" pitchFamily="34" charset="0"/>
              </a:rPr>
              <a:t>portal tributary)</a:t>
            </a:r>
            <a:r>
              <a:rPr lang="en-US" sz="2400" dirty="0" smtClean="0">
                <a:latin typeface="Candara" pitchFamily="34" charset="0"/>
              </a:rPr>
              <a:t> anastomose with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middle and inferior rectal veins </a:t>
            </a:r>
            <a:r>
              <a:rPr lang="en-US" sz="2400" b="1" dirty="0" smtClean="0">
                <a:latin typeface="Candara" pitchFamily="34" charset="0"/>
              </a:rPr>
              <a:t>(systemic tributaries),</a:t>
            </a:r>
            <a:r>
              <a:rPr lang="en-US" sz="2400" dirty="0" smtClean="0">
                <a:latin typeface="Candara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09478" y="141982"/>
            <a:ext cx="8501122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2"/>
                </a:solidFill>
                <a:latin typeface="Candara" pitchFamily="34" charset="0"/>
              </a:rPr>
              <a:t>HEPATIC PORTAL VEIN AND PORTAL-SYSTEMIC ANASTOMOSES</a:t>
            </a:r>
            <a:endParaRPr lang="en-US" sz="2800" b="1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33CC33"/>
                </a:solidFill>
              </a:rPr>
              <a:t>Thursday  5  March  2020</a:t>
            </a:r>
            <a:endParaRPr lang="en-US" b="1" dirty="0">
              <a:solidFill>
                <a:srgbClr val="33CC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33CC33"/>
                </a:solidFill>
              </a:rPr>
              <a:pPr/>
              <a:t>33</a:t>
            </a:fld>
            <a:endParaRPr lang="en-US" b="1" dirty="0">
              <a:solidFill>
                <a:srgbClr val="33CC3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33CC33"/>
                </a:solidFill>
              </a:rPr>
              <a:t>Dr Aiman Q. Al-Maathidy</a:t>
            </a:r>
            <a:endParaRPr lang="en-US" b="1" dirty="0">
              <a:solidFill>
                <a:srgbClr val="33CC33"/>
              </a:solidFill>
            </a:endParaRPr>
          </a:p>
        </p:txBody>
      </p:sp>
      <p:pic>
        <p:nvPicPr>
          <p:cNvPr id="8" name="Picture 3" descr="Image result for Portosystemic anastomoses Between the rectal veins, the inferior and middle veins draining into the IV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19200"/>
            <a:ext cx="4656329" cy="5029200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1061621"/>
            <a:ext cx="464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Candara" pitchFamily="34" charset="0"/>
              </a:rPr>
              <a:t>The paraumbilical veins </a:t>
            </a:r>
            <a:r>
              <a:rPr lang="en-US" sz="2400" dirty="0" smtClean="0">
                <a:latin typeface="Candara" pitchFamily="34" charset="0"/>
              </a:rPr>
              <a:t>connect the left branch of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portal vein </a:t>
            </a:r>
            <a:r>
              <a:rPr lang="en-US" sz="2400" dirty="0" smtClean="0">
                <a:latin typeface="Candara" pitchFamily="34" charset="0"/>
              </a:rPr>
              <a:t>with the superficial veins of the anterior abdominal wall </a:t>
            </a:r>
            <a:r>
              <a:rPr lang="en-US" sz="2400" b="1" dirty="0" smtClean="0">
                <a:latin typeface="Candara" pitchFamily="34" charset="0"/>
              </a:rPr>
              <a:t>(systemic tributaries). </a:t>
            </a:r>
            <a:endParaRPr lang="en-US" sz="2400" b="1" dirty="0" smtClean="0">
              <a:latin typeface="Candara" pitchFamily="34" charset="0"/>
            </a:endParaRPr>
          </a:p>
          <a:p>
            <a:pPr algn="l"/>
            <a:endParaRPr lang="en-US" sz="2400" b="1" dirty="0" smtClean="0">
              <a:solidFill>
                <a:srgbClr val="1606EA"/>
              </a:solidFill>
              <a:latin typeface="Candara" pitchFamily="34" charset="0"/>
            </a:endParaRPr>
          </a:p>
          <a:p>
            <a:pPr algn="l"/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paraumbilical veins </a:t>
            </a:r>
            <a:r>
              <a:rPr lang="en-US" sz="2400" dirty="0" smtClean="0">
                <a:latin typeface="Candara" pitchFamily="34" charset="0"/>
              </a:rPr>
              <a:t>travel in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falciform ligament </a:t>
            </a:r>
            <a:r>
              <a:rPr lang="en-US" sz="2400" dirty="0" smtClean="0">
                <a:latin typeface="Candara" pitchFamily="34" charset="0"/>
              </a:rPr>
              <a:t>and accompany </a:t>
            </a:r>
            <a:r>
              <a:rPr lang="en-US" sz="2400" b="1" dirty="0" smtClean="0">
                <a:solidFill>
                  <a:srgbClr val="C00000"/>
                </a:solidFill>
                <a:latin typeface="Candara" pitchFamily="34" charset="0"/>
              </a:rPr>
              <a:t>the ligamentum teres</a:t>
            </a:r>
            <a:r>
              <a:rPr lang="en-US" sz="2400" dirty="0" smtClean="0">
                <a:latin typeface="Candara" pitchFamily="34" charset="0"/>
              </a:rPr>
              <a:t>.</a:t>
            </a:r>
            <a:endParaRPr lang="en-US" sz="2400" dirty="0" smtClean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65782"/>
            <a:ext cx="7924800" cy="954107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2"/>
                </a:solidFill>
                <a:latin typeface="Candara" pitchFamily="34" charset="0"/>
              </a:rPr>
              <a:t>HEPATIC PORTAL VEIN AND PORTAL-SYSTEMIC ANASTOMOSES</a:t>
            </a:r>
            <a:endParaRPr lang="en-US" sz="2800" b="1" dirty="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6250" r="48437" b="29188"/>
          <a:stretch>
            <a:fillRect/>
          </a:stretch>
        </p:blipFill>
        <p:spPr bwMode="auto">
          <a:xfrm>
            <a:off x="4670792" y="1315282"/>
            <a:ext cx="4320808" cy="5009318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46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34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6324600" y="168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55626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88496" y="101025"/>
            <a:ext cx="362150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200" y="739676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ndara" pitchFamily="34" charset="0"/>
              </a:rPr>
              <a:t>When 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scarring and fibrosis from cirrhosis of the liver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obstruct the hepatic portal vein</a:t>
            </a:r>
            <a:r>
              <a:rPr lang="en-GB" sz="2400" dirty="0" smtClean="0">
                <a:latin typeface="Candara" pitchFamily="34" charset="0"/>
              </a:rPr>
              <a:t>, pressure rises in the </a:t>
            </a:r>
            <a:r>
              <a:rPr lang="en-GB" sz="2400" b="1" dirty="0" smtClean="0">
                <a:latin typeface="Candara" pitchFamily="34" charset="0"/>
              </a:rPr>
              <a:t>hepatic portal vein and its tributaries</a:t>
            </a:r>
            <a:r>
              <a:rPr lang="en-GB" sz="2400" dirty="0" smtClean="0">
                <a:latin typeface="Candara" pitchFamily="34" charset="0"/>
              </a:rPr>
              <a:t>, producing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portal hypertension</a:t>
            </a:r>
            <a:r>
              <a:rPr lang="en-GB" sz="2400" b="1" dirty="0" smtClean="0">
                <a:latin typeface="Candara" pitchFamily="34" charset="0"/>
              </a:rPr>
              <a:t>. At the sites of anastomoses between portal and systemic veins, </a:t>
            </a:r>
            <a:r>
              <a:rPr lang="en-GB" sz="2400" b="1" dirty="0" smtClean="0">
                <a:solidFill>
                  <a:srgbClr val="7030A0"/>
                </a:solidFill>
                <a:latin typeface="Candara" pitchFamily="34" charset="0"/>
              </a:rPr>
              <a:t>portal hypertension produces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enlarged varicose veins</a:t>
            </a:r>
            <a:r>
              <a:rPr lang="en-GB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dirty="0" smtClean="0">
                <a:latin typeface="Candara" pitchFamily="34" charset="0"/>
              </a:rPr>
              <a:t>and blood flow from the portal to the systemic system of </a:t>
            </a:r>
            <a:r>
              <a:rPr lang="en-GB" sz="2400" dirty="0" smtClean="0">
                <a:latin typeface="Candara" pitchFamily="34" charset="0"/>
              </a:rPr>
              <a:t>veins.</a:t>
            </a:r>
            <a:endParaRPr lang="en-GB" sz="2400" dirty="0">
              <a:latin typeface="Candara" pitchFamily="34" charset="0"/>
            </a:endParaRPr>
          </a:p>
        </p:txBody>
      </p:sp>
      <p:pic>
        <p:nvPicPr>
          <p:cNvPr id="2052" name="Picture 4" descr="Image result for esophageal var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02094"/>
            <a:ext cx="3505200" cy="3779705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8125" t="15937" r="26758" b="28750"/>
          <a:stretch>
            <a:fillRect/>
          </a:stretch>
        </p:blipFill>
        <p:spPr bwMode="auto">
          <a:xfrm>
            <a:off x="325433" y="3276576"/>
            <a:ext cx="4475167" cy="3429024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914400" y="6356350"/>
            <a:ext cx="20574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81000" y="6096000"/>
            <a:ext cx="2275114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219200" y="65690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36</a:t>
            </a:fld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" name="Picture 2" descr="Image result for esophageal var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057400"/>
            <a:ext cx="4970663" cy="4648199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6" name="مستطيل 5"/>
          <p:cNvSpPr/>
          <p:nvPr/>
        </p:nvSpPr>
        <p:spPr>
          <a:xfrm>
            <a:off x="152400" y="736937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ndara" pitchFamily="34" charset="0"/>
              </a:rPr>
              <a:t>The veins may become so dilated that their walls rupture, </a:t>
            </a:r>
            <a:r>
              <a:rPr lang="en-GB" sz="2400" b="1" dirty="0" smtClean="0">
                <a:latin typeface="Candara" pitchFamily="34" charset="0"/>
              </a:rPr>
              <a:t>resulting in </a:t>
            </a:r>
            <a:r>
              <a:rPr lang="en-GB" sz="2400" b="1" dirty="0" err="1" smtClean="0">
                <a:latin typeface="Candara" pitchFamily="34" charset="0"/>
              </a:rPr>
              <a:t>hemorrhage</a:t>
            </a:r>
            <a:r>
              <a:rPr lang="en-GB" sz="2400" dirty="0" smtClean="0">
                <a:latin typeface="Candara" pitchFamily="34" charset="0"/>
              </a:rPr>
              <a:t>. Bleeding from </a:t>
            </a:r>
            <a:r>
              <a:rPr lang="en-GB" sz="2400" dirty="0" err="1" smtClean="0">
                <a:latin typeface="Candara" pitchFamily="34" charset="0"/>
              </a:rPr>
              <a:t>esophageal</a:t>
            </a:r>
            <a:r>
              <a:rPr lang="en-GB" sz="2400" dirty="0" smtClean="0">
                <a:latin typeface="Candara" pitchFamily="34" charset="0"/>
              </a:rPr>
              <a:t> </a:t>
            </a:r>
            <a:r>
              <a:rPr lang="en-GB" sz="2400" dirty="0" err="1" smtClean="0">
                <a:latin typeface="Candara" pitchFamily="34" charset="0"/>
              </a:rPr>
              <a:t>varices</a:t>
            </a:r>
            <a:r>
              <a:rPr lang="en-GB" sz="2400" dirty="0" smtClean="0">
                <a:latin typeface="Candara" pitchFamily="34" charset="0"/>
              </a:rPr>
              <a:t>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(dilated </a:t>
            </a:r>
            <a:r>
              <a:rPr lang="en-GB" sz="2400" b="1" dirty="0" err="1" smtClean="0">
                <a:solidFill>
                  <a:srgbClr val="1606EA"/>
                </a:solidFill>
                <a:latin typeface="Candara" pitchFamily="34" charset="0"/>
              </a:rPr>
              <a:t>esophageal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 veins) </a:t>
            </a:r>
            <a:r>
              <a:rPr lang="en-GB" sz="2400" dirty="0" smtClean="0">
                <a:latin typeface="Candara" pitchFamily="34" charset="0"/>
              </a:rPr>
              <a:t>at the distal end of the esophagus is often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severe and may be fatal</a:t>
            </a:r>
            <a:r>
              <a:rPr lang="en-GB" sz="2400" dirty="0" smtClean="0">
                <a:solidFill>
                  <a:srgbClr val="FF0000"/>
                </a:solidFill>
                <a:latin typeface="Candara" pitchFamily="34" charset="0"/>
              </a:rPr>
              <a:t>.</a:t>
            </a:r>
            <a:endParaRPr lang="en-GB" sz="2400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" name="Picture 2" descr="Image result for esophageal var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91" y="2943224"/>
            <a:ext cx="3603709" cy="2695576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</p:pic>
      <p:sp>
        <p:nvSpPr>
          <p:cNvPr id="8" name="مستطيل 7"/>
          <p:cNvSpPr/>
          <p:nvPr/>
        </p:nvSpPr>
        <p:spPr>
          <a:xfrm>
            <a:off x="152400" y="152400"/>
            <a:ext cx="362150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Thursday  5  March  2020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 Aiman Q.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5690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6858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andara" pitchFamily="34" charset="0"/>
              </a:rPr>
              <a:t> A common method for reducing portal hypertension is to </a:t>
            </a:r>
            <a:r>
              <a:rPr lang="en-GB" sz="2400" b="1" dirty="0" smtClean="0">
                <a:latin typeface="Candara" pitchFamily="34" charset="0"/>
              </a:rPr>
              <a:t>divert blood from the portal venous system to the systemic venous system </a:t>
            </a:r>
            <a:r>
              <a:rPr lang="en-GB" sz="2400" dirty="0" smtClean="0">
                <a:latin typeface="Candara" pitchFamily="34" charset="0"/>
              </a:rPr>
              <a:t>by creating a communication between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the portal vein </a:t>
            </a:r>
            <a:r>
              <a:rPr lang="en-GB" sz="2400" dirty="0" smtClean="0">
                <a:latin typeface="Candara" pitchFamily="34" charset="0"/>
              </a:rPr>
              <a:t>and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the IVC </a:t>
            </a:r>
            <a:r>
              <a:rPr lang="en-GB" sz="2400" dirty="0" smtClean="0">
                <a:latin typeface="Candara" pitchFamily="34" charset="0"/>
              </a:rPr>
              <a:t>or by joining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the </a:t>
            </a:r>
            <a:r>
              <a:rPr lang="en-GB" sz="2400" b="1" dirty="0" err="1" smtClean="0">
                <a:solidFill>
                  <a:srgbClr val="1606EA"/>
                </a:solidFill>
                <a:latin typeface="Candara" pitchFamily="34" charset="0"/>
              </a:rPr>
              <a:t>splenic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 </a:t>
            </a:r>
            <a:r>
              <a:rPr lang="en-GB" sz="2400" dirty="0" smtClean="0">
                <a:latin typeface="Candara" pitchFamily="34" charset="0"/>
              </a:rPr>
              <a:t>and </a:t>
            </a:r>
            <a:r>
              <a:rPr lang="en-GB" sz="2400" b="1" dirty="0" smtClean="0">
                <a:solidFill>
                  <a:srgbClr val="1606EA"/>
                </a:solidFill>
                <a:latin typeface="Candara" pitchFamily="34" charset="0"/>
              </a:rPr>
              <a:t>left renal veins </a:t>
            </a:r>
            <a:r>
              <a:rPr lang="en-GB" sz="2400" dirty="0" smtClean="0">
                <a:latin typeface="Candara" pitchFamily="34" charset="0"/>
              </a:rPr>
              <a:t>—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a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portacaval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anastomosis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or </a:t>
            </a:r>
            <a:r>
              <a:rPr lang="en-GB" sz="2400" b="1" dirty="0" err="1" smtClean="0">
                <a:solidFill>
                  <a:srgbClr val="FF0000"/>
                </a:solidFill>
                <a:latin typeface="Candara" pitchFamily="34" charset="0"/>
              </a:rPr>
              <a:t>portosystemic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 shunt</a:t>
            </a:r>
            <a:endParaRPr lang="en-GB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7734" t="35000" r="25976" b="29375"/>
          <a:stretch>
            <a:fillRect/>
          </a:stretch>
        </p:blipFill>
        <p:spPr bwMode="auto">
          <a:xfrm>
            <a:off x="378994" y="2667000"/>
            <a:ext cx="8079206" cy="38862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152400" y="76200"/>
            <a:ext cx="3621504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Portal Hypertension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 5  March  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Aiman Q. Al-Maathidy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C:\Users\DELL\Desktop\New folder (2)\DSC06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Footer Placeholder 5"/>
          <p:cNvSpPr txBox="1">
            <a:spLocks/>
          </p:cNvSpPr>
          <p:nvPr/>
        </p:nvSpPr>
        <p:spPr>
          <a:xfrm>
            <a:off x="3048000" y="5715000"/>
            <a:ext cx="6507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Dr. Aiman Q. Al-Maathidy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505200" y="6188075"/>
            <a:ext cx="579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Thursday  5 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March  2020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62000"/>
            <a:ext cx="30718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Arises from the commencement of the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abdominal aorta </a:t>
            </a:r>
            <a:r>
              <a:rPr lang="en-US" sz="2400" dirty="0" smtClean="0">
                <a:latin typeface="Candara" pitchFamily="34" charset="0"/>
              </a:rPr>
              <a:t>at the </a:t>
            </a:r>
            <a:r>
              <a:rPr lang="en-US" sz="2400" b="1" dirty="0" smtClean="0">
                <a:solidFill>
                  <a:srgbClr val="0070C0"/>
                </a:solidFill>
                <a:latin typeface="Candara" pitchFamily="34" charset="0"/>
              </a:rPr>
              <a:t>level of the 12th thoracic vertebra</a:t>
            </a:r>
            <a:r>
              <a:rPr lang="en-US" sz="2400" dirty="0" smtClean="0">
                <a:solidFill>
                  <a:srgbClr val="0070C0"/>
                </a:solidFill>
                <a:latin typeface="Candara" pitchFamily="34" charset="0"/>
              </a:rPr>
              <a:t> </a:t>
            </a:r>
            <a:endParaRPr lang="en-US" sz="2400" dirty="0" smtClean="0">
              <a:latin typeface="Candara" pitchFamily="34" charset="0"/>
            </a:endParaRP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is lies behind the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lesser sac of peritoneum. </a:t>
            </a:r>
          </a:p>
          <a:p>
            <a:pPr algn="l"/>
            <a:endParaRPr lang="en-US" sz="2400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It has three terminal branches: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The left gastric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Splenic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Hepatic arteries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2500" r="22656" b="21250"/>
          <a:stretch>
            <a:fillRect/>
          </a:stretch>
        </p:blipFill>
        <p:spPr bwMode="auto">
          <a:xfrm>
            <a:off x="3187601" y="1219200"/>
            <a:ext cx="5727799" cy="4350227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5" name="مستطيل 1"/>
          <p:cNvSpPr/>
          <p:nvPr/>
        </p:nvSpPr>
        <p:spPr>
          <a:xfrm>
            <a:off x="152400" y="152400"/>
            <a:ext cx="7536037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Blood Supply of the Gastrointestinal Tract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15000" y="63404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Thursday  5  March  2020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228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70C0"/>
                </a:solidFill>
              </a:rPr>
              <a:pPr/>
              <a:t>4</a:t>
            </a:fld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Dr Aiman Q. Al-Maathidy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152400"/>
            <a:ext cx="25146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7620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1 Left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Gastric Artery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Runs to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cardiac end of the stomach</a:t>
            </a:r>
            <a:r>
              <a:rPr lang="en-US" sz="2400" dirty="0" smtClean="0">
                <a:latin typeface="Candara" pitchFamily="34" charset="0"/>
              </a:rPr>
              <a:t>, gives off a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few esophageal branches</a:t>
            </a:r>
            <a:r>
              <a:rPr lang="en-US" sz="2400" dirty="0" smtClean="0">
                <a:latin typeface="Candara" pitchFamily="34" charset="0"/>
              </a:rPr>
              <a:t>, then turns to the right along </a:t>
            </a:r>
            <a:r>
              <a:rPr lang="en-US" sz="2400" b="1" dirty="0" smtClean="0">
                <a:latin typeface="Candara" pitchFamily="34" charset="0"/>
              </a:rPr>
              <a:t>the lesser curvature of the stomach</a:t>
            </a:r>
            <a:r>
              <a:rPr lang="en-US" sz="2400" dirty="0" smtClean="0">
                <a:latin typeface="Candara" pitchFamily="34" charset="0"/>
              </a:rPr>
              <a:t>.  It anastomoses with the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right gastric artery.</a:t>
            </a:r>
            <a:endParaRPr lang="en-US" sz="2400" b="1" dirty="0" smtClean="0">
              <a:latin typeface="Candara" pitchFamily="34" charset="0"/>
            </a:endParaRPr>
          </a:p>
          <a:p>
            <a:pPr algn="l"/>
            <a:endParaRPr lang="en-US" sz="2400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2812" r="25000" b="22187"/>
          <a:stretch>
            <a:fillRect/>
          </a:stretch>
        </p:blipFill>
        <p:spPr bwMode="auto">
          <a:xfrm>
            <a:off x="990600" y="2575455"/>
            <a:ext cx="6783846" cy="402008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81800" y="533400"/>
            <a:ext cx="19050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5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24600" y="3048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927080"/>
            <a:ext cx="403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2 Splenic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Artery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Runs to the left in a wavy course along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upper border of the pancreas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b="1" dirty="0" smtClean="0">
                <a:latin typeface="Candara" pitchFamily="34" charset="0"/>
              </a:rPr>
              <a:t> behind the stomach</a:t>
            </a:r>
            <a:r>
              <a:rPr lang="en-US" sz="2400" dirty="0" smtClean="0">
                <a:latin typeface="Candara" pitchFamily="34" charset="0"/>
              </a:rPr>
              <a:t>. 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The artery enters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splenicorenal ligament </a:t>
            </a:r>
            <a:r>
              <a:rPr lang="en-US" sz="2400" dirty="0" smtClean="0">
                <a:latin typeface="Candara" pitchFamily="34" charset="0"/>
              </a:rPr>
              <a:t>and runs to the hilum of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the spleen </a:t>
            </a:r>
            <a:endParaRPr lang="ar-IQ" sz="2400" b="1" dirty="0">
              <a:solidFill>
                <a:srgbClr val="1606EA"/>
              </a:solidFill>
              <a:latin typeface="Candar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7539" t="34687" r="41992" b="34375"/>
          <a:stretch>
            <a:fillRect/>
          </a:stretch>
        </p:blipFill>
        <p:spPr bwMode="auto">
          <a:xfrm>
            <a:off x="-2281382" y="4343400"/>
            <a:ext cx="2281382" cy="144780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86600" y="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228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6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029200" y="15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2400" y="101025"/>
            <a:ext cx="25146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2167" t="14583" r="26208" b="9375"/>
          <a:stretch>
            <a:fillRect/>
          </a:stretch>
        </p:blipFill>
        <p:spPr bwMode="auto">
          <a:xfrm>
            <a:off x="4267200" y="448733"/>
            <a:ext cx="4572000" cy="6180667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739676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Branches of splenic Artery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Pancreatic branches</a:t>
            </a:r>
            <a:endParaRPr lang="en-US" sz="2400" b="1" dirty="0" smtClean="0"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The left gastroepiploic artery </a:t>
            </a:r>
            <a:r>
              <a:rPr lang="en-US" sz="2400" dirty="0" smtClean="0">
                <a:latin typeface="Candara" pitchFamily="34" charset="0"/>
              </a:rPr>
              <a:t>reaches </a:t>
            </a:r>
            <a:r>
              <a:rPr lang="en-US" sz="2400" b="1" dirty="0" smtClean="0">
                <a:latin typeface="Candara" pitchFamily="34" charset="0"/>
              </a:rPr>
              <a:t>the greater curvature of the stomach </a:t>
            </a:r>
            <a:r>
              <a:rPr lang="en-US" sz="2400" dirty="0" smtClean="0">
                <a:latin typeface="Candara" pitchFamily="34" charset="0"/>
              </a:rPr>
              <a:t>in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gastrosplenic omentum</a:t>
            </a:r>
            <a:r>
              <a:rPr lang="en-US" sz="2400" dirty="0" smtClean="0">
                <a:latin typeface="Candara" pitchFamily="34" charset="0"/>
              </a:rPr>
              <a:t>. 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2812" r="25000" b="22187"/>
          <a:stretch>
            <a:fillRect/>
          </a:stretch>
        </p:blipFill>
        <p:spPr bwMode="auto">
          <a:xfrm>
            <a:off x="9906000" y="4267200"/>
            <a:ext cx="2443149" cy="14478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152400" y="3505200"/>
            <a:ext cx="3733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The short gastric arteries</a:t>
            </a:r>
            <a:r>
              <a:rPr lang="en-US" sz="2400" dirty="0" smtClean="0">
                <a:solidFill>
                  <a:srgbClr val="FF3399"/>
                </a:solidFill>
                <a:latin typeface="Candara" pitchFamily="34" charset="0"/>
              </a:rPr>
              <a:t>,</a:t>
            </a: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five</a:t>
            </a:r>
            <a:r>
              <a:rPr lang="en-US" sz="2400" dirty="0" smtClean="0">
                <a:latin typeface="Candara" pitchFamily="34" charset="0"/>
              </a:rPr>
              <a:t> or </a:t>
            </a:r>
            <a:r>
              <a:rPr lang="en-US" sz="2400" b="1" dirty="0" smtClean="0">
                <a:latin typeface="Candara" pitchFamily="34" charset="0"/>
              </a:rPr>
              <a:t>six</a:t>
            </a:r>
            <a:r>
              <a:rPr lang="en-US" sz="2400" dirty="0" smtClean="0">
                <a:latin typeface="Candara" pitchFamily="34" charset="0"/>
              </a:rPr>
              <a:t> in number, arise from the end of the splenic artery and reach the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fundus of the stomach </a:t>
            </a:r>
            <a:r>
              <a:rPr lang="en-US" sz="2400" dirty="0" smtClean="0">
                <a:latin typeface="Candara" pitchFamily="34" charset="0"/>
              </a:rPr>
              <a:t>in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gastrosplenic omentum</a:t>
            </a:r>
            <a:r>
              <a:rPr lang="en-US" sz="2400" b="1" dirty="0" smtClean="0">
                <a:latin typeface="Candara" pitchFamily="34" charset="0"/>
              </a:rPr>
              <a:t> </a:t>
            </a:r>
            <a:endParaRPr lang="en-US" sz="2400" b="1" i="1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228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29400" y="396875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7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5626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152400" y="76200"/>
            <a:ext cx="28194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 l="41581" t="8333" r="25037" b="15625"/>
          <a:stretch>
            <a:fillRect/>
          </a:stretch>
        </p:blipFill>
        <p:spPr bwMode="auto">
          <a:xfrm>
            <a:off x="4267200" y="685800"/>
            <a:ext cx="4700392" cy="60198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200" y="6096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3 Hepatic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Artery</a:t>
            </a:r>
          </a:p>
          <a:p>
            <a:pPr algn="l"/>
            <a:r>
              <a:rPr lang="en-US" sz="2400" dirty="0" smtClean="0">
                <a:latin typeface="Candara" pitchFamily="34" charset="0"/>
              </a:rPr>
              <a:t>Ascends </a:t>
            </a:r>
            <a:r>
              <a:rPr lang="en-US" sz="2400" b="1" dirty="0" smtClean="0">
                <a:latin typeface="Candara" pitchFamily="34" charset="0"/>
              </a:rPr>
              <a:t>between the layers of the lesser omentum</a:t>
            </a:r>
            <a:r>
              <a:rPr lang="en-US" sz="2400" dirty="0" smtClean="0">
                <a:latin typeface="Candara" pitchFamily="34" charset="0"/>
              </a:rPr>
              <a:t> </a:t>
            </a:r>
          </a:p>
          <a:p>
            <a:pPr algn="l"/>
            <a:r>
              <a:rPr lang="en-US" sz="2400" b="1" dirty="0" smtClean="0">
                <a:latin typeface="Candara" pitchFamily="34" charset="0"/>
              </a:rPr>
              <a:t>It </a:t>
            </a:r>
            <a:r>
              <a:rPr lang="en-US" sz="2400" b="1" dirty="0" smtClean="0">
                <a:latin typeface="Candara" pitchFamily="34" charset="0"/>
              </a:rPr>
              <a:t>lies in front of the opening into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the lesser sac </a:t>
            </a:r>
            <a:r>
              <a:rPr lang="en-US" sz="2400" b="1" dirty="0" smtClean="0">
                <a:latin typeface="Candara" pitchFamily="34" charset="0"/>
              </a:rPr>
              <a:t>and is placed to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left of the bile duct </a:t>
            </a:r>
            <a:r>
              <a:rPr lang="en-US" sz="2400" b="1" dirty="0" smtClean="0">
                <a:latin typeface="Candara" pitchFamily="34" charset="0"/>
              </a:rPr>
              <a:t>and </a:t>
            </a:r>
            <a:r>
              <a:rPr lang="en-US" sz="2400" b="1" dirty="0" smtClean="0">
                <a:solidFill>
                  <a:srgbClr val="1606EA"/>
                </a:solidFill>
                <a:latin typeface="Candara" pitchFamily="34" charset="0"/>
              </a:rPr>
              <a:t>in front of the portal vein.</a:t>
            </a:r>
            <a:endParaRPr lang="en-US" sz="2400" dirty="0" smtClean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477000" y="228600"/>
            <a:ext cx="12954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8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388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76200" y="76200"/>
            <a:ext cx="2819400" cy="523220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pic>
        <p:nvPicPr>
          <p:cNvPr id="10" name="Picture 2" descr="Image result for The right and left hepatic art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7944" y="2209800"/>
            <a:ext cx="5099591" cy="4495800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6200" y="2667000"/>
            <a:ext cx="350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At the </a:t>
            </a:r>
            <a:r>
              <a:rPr lang="en-US" sz="2400" b="1" dirty="0" smtClean="0">
                <a:solidFill>
                  <a:srgbClr val="7030A0"/>
                </a:solidFill>
                <a:latin typeface="Candara" pitchFamily="34" charset="0"/>
              </a:rPr>
              <a:t>porta hepatis</a:t>
            </a:r>
            <a:r>
              <a:rPr lang="en-US" sz="2400" dirty="0" smtClean="0">
                <a:solidFill>
                  <a:srgbClr val="7030A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it divides into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right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and</a:t>
            </a:r>
            <a:r>
              <a:rPr lang="en-US" sz="2400" b="1" dirty="0" smtClean="0">
                <a:latin typeface="Candara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left branches</a:t>
            </a:r>
            <a:r>
              <a:rPr lang="en-US" sz="24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to supply the corresponding lobes of the liver</a:t>
            </a:r>
            <a:endParaRPr lang="en-US" sz="24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371600"/>
            <a:ext cx="335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4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 A. The </a:t>
            </a:r>
            <a:r>
              <a:rPr lang="en-US" sz="2400" b="1" dirty="0" smtClean="0">
                <a:solidFill>
                  <a:srgbClr val="FF0000"/>
                </a:solidFill>
                <a:latin typeface="Candara" pitchFamily="34" charset="0"/>
              </a:rPr>
              <a:t>right gastric artery </a:t>
            </a:r>
            <a:r>
              <a:rPr lang="en-US" sz="2400" dirty="0" smtClean="0">
                <a:latin typeface="Candara" pitchFamily="34" charset="0"/>
              </a:rPr>
              <a:t>arises from the hepatic artery  and runs to the left </a:t>
            </a:r>
            <a:r>
              <a:rPr lang="en-US" sz="2400" b="1" dirty="0" smtClean="0">
                <a:latin typeface="Candara" pitchFamily="34" charset="0"/>
              </a:rPr>
              <a:t>in </a:t>
            </a:r>
            <a:r>
              <a:rPr lang="en-US" sz="2400" b="1" dirty="0" smtClean="0">
                <a:solidFill>
                  <a:srgbClr val="00CC00"/>
                </a:solidFill>
                <a:latin typeface="Candara" pitchFamily="34" charset="0"/>
              </a:rPr>
              <a:t>the lesser omentum </a:t>
            </a:r>
            <a:r>
              <a:rPr lang="en-US" sz="2400" dirty="0" smtClean="0">
                <a:latin typeface="Candara" pitchFamily="34" charset="0"/>
              </a:rPr>
              <a:t>along the lesser curvature of the stomach. </a:t>
            </a:r>
          </a:p>
          <a:p>
            <a:pPr algn="l" rtl="0"/>
            <a:endParaRPr lang="en-US" sz="2400" dirty="0" smtClean="0">
              <a:latin typeface="Candara" pitchFamily="34" charset="0"/>
            </a:endParaRPr>
          </a:p>
          <a:p>
            <a:pPr algn="l" rtl="0"/>
            <a:r>
              <a:rPr lang="en-US" sz="2400" dirty="0" smtClean="0">
                <a:latin typeface="Candara" pitchFamily="34" charset="0"/>
              </a:rPr>
              <a:t>It anastomoses with </a:t>
            </a:r>
            <a:r>
              <a:rPr lang="en-US" sz="2400" b="1" dirty="0" smtClean="0">
                <a:solidFill>
                  <a:srgbClr val="FF3399"/>
                </a:solidFill>
                <a:latin typeface="Candara" pitchFamily="34" charset="0"/>
              </a:rPr>
              <a:t>the left gastric artery</a:t>
            </a:r>
            <a:r>
              <a:rPr lang="en-US" sz="2400" b="1" dirty="0" smtClean="0">
                <a:latin typeface="Candara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4375" r="22070" b="18437"/>
          <a:stretch>
            <a:fillRect/>
          </a:stretch>
        </p:blipFill>
        <p:spPr bwMode="auto">
          <a:xfrm>
            <a:off x="3657600" y="1676400"/>
            <a:ext cx="5296523" cy="4038600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Thursday  5  March  2020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606EA"/>
                </a:solidFill>
              </a:rPr>
              <a:pPr/>
              <a:t>9</a:t>
            </a:fld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en-US" b="1" smtClean="0">
                <a:solidFill>
                  <a:srgbClr val="1606EA"/>
                </a:solidFill>
              </a:rPr>
              <a:t>Dr Aiman Q. Al-Maathidy</a:t>
            </a:r>
            <a:endParaRPr lang="en-US" b="1" dirty="0">
              <a:solidFill>
                <a:srgbClr val="1606EA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52400" y="101025"/>
            <a:ext cx="2514600" cy="584775"/>
          </a:xfrm>
          <a:prstGeom prst="rect">
            <a:avLst/>
          </a:prstGeom>
          <a:ln w="57150">
            <a:solidFill>
              <a:srgbClr val="1606EA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Celiac Artery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838200"/>
            <a:ext cx="4932761" cy="584775"/>
          </a:xfrm>
          <a:prstGeom prst="rect">
            <a:avLst/>
          </a:prstGeom>
          <a:ln w="76200">
            <a:solidFill>
              <a:srgbClr val="1606EA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ndara" pitchFamily="34" charset="0"/>
              </a:rPr>
              <a:t>Branches of Hepatic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2296</Words>
  <Application>Microsoft Office PowerPoint</Application>
  <PresentationFormat>On-screen Show (4:3)</PresentationFormat>
  <Paragraphs>285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MCC</cp:lastModifiedBy>
  <cp:revision>63</cp:revision>
  <dcterms:created xsi:type="dcterms:W3CDTF">2006-08-16T00:00:00Z</dcterms:created>
  <dcterms:modified xsi:type="dcterms:W3CDTF">2020-03-04T19:57:37Z</dcterms:modified>
</cp:coreProperties>
</file>