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Default ContentType="image/x-emf" Extension="emf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8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9144000"/>
  <p:notesSz cx="6858000" cy="9144000"/>
  <p:defaultTextStyle>
    <a:defPPr lvl="0">
      <a:defRPr lang="ar-SA"/>
    </a:defPPr>
    <a:lvl1pPr defTabSz="914400" eaLnBrk="1" hangingPunct="1" latinLnBrk="0" lvl="0" marL="0" rtl="1" algn="r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1" algn="r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1" algn="r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1" algn="r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1" algn="r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1" algn="r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1" algn="r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1" algn="r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1" algn="r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19/12/1439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-756592" y="980728"/>
            <a:ext cx="10729192" cy="1683619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Guillain–Barr´e Syndrome</a:t>
            </a:r>
            <a:endParaRPr lang="ar-JO" sz="6000" dirty="0"/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-612576" y="3645024"/>
            <a:ext cx="10729192" cy="1683619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Deema Alhajaya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Farah A. Alali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Tariq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Abu </a:t>
            </a:r>
            <a:r>
              <a:rPr lang="en-US" sz="5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L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ibdeh</a:t>
            </a:r>
            <a:endParaRPr kumimoji="0" lang="ar-JO" sz="5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17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GBS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904900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939336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Miller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Fisher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presents rather differently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  with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little muscle weakness in the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limbs.</a:t>
            </a:r>
            <a:r>
              <a:rPr lang="ar-J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JO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02918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Investigations and diagnosis</a:t>
            </a:r>
            <a:endParaRPr lang="ar-J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551784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●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Lumbar puncture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classically reveals a raised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CSF protein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concentration with normal cell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(‘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albuminocytological dissociation’), though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 may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normal early in the disease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l" rtl="0"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●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nerve conduction studies may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 a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demyelinating neuropathy, but again may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only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mild or no abnormality at early stages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●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to one-quarter of patients will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circulating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antibodies to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gangliosides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these investigations are often negative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other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tests may be necessary to eliminate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disorders that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the differential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diagnosis.</a:t>
            </a:r>
            <a:endParaRPr lang="ar-J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415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89453"/>
            <a:ext cx="8424936" cy="5991283"/>
          </a:xfrm>
        </p:spPr>
      </p:pic>
    </p:spTree>
    <p:extLst>
      <p:ext uri="{BB962C8B-B14F-4D97-AF65-F5344CB8AC3E}">
        <p14:creationId xmlns:p14="http://schemas.microsoft.com/office/powerpoint/2010/main" xmlns="" val="7175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and prognosis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In the </a:t>
            </a:r>
            <a:r>
              <a:rPr lang="en-US" dirty="0">
                <a:solidFill>
                  <a:srgbClr val="FF0000"/>
                </a:solidFill>
              </a:rPr>
              <a:t>progressive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phase</a:t>
            </a:r>
            <a:r>
              <a:rPr lang="en-US" dirty="0"/>
              <a:t> of the illness, </a:t>
            </a:r>
            <a:r>
              <a:rPr lang="en-US" dirty="0">
                <a:solidFill>
                  <a:srgbClr val="FF0000"/>
                </a:solidFill>
              </a:rPr>
              <a:t>vital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capacity</a:t>
            </a:r>
            <a:r>
              <a:rPr lang="en-US" dirty="0" smtClean="0"/>
              <a:t> should be </a:t>
            </a:r>
            <a:r>
              <a:rPr lang="en-US" dirty="0" smtClean="0">
                <a:solidFill>
                  <a:srgbClr val="FF0000"/>
                </a:solidFill>
              </a:rPr>
              <a:t>measured</a:t>
            </a:r>
            <a:r>
              <a:rPr lang="en-US" dirty="0" smtClean="0"/>
              <a:t> frequently and the </a:t>
            </a:r>
            <a:r>
              <a:rPr lang="en-US" dirty="0" smtClean="0">
                <a:solidFill>
                  <a:srgbClr val="FF0000"/>
                </a:solidFill>
              </a:rPr>
              <a:t>ECG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monitored</a:t>
            </a:r>
            <a:r>
              <a:rPr lang="en-US" dirty="0"/>
              <a:t> continuously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Bulbar </a:t>
            </a:r>
            <a:r>
              <a:rPr lang="en-US" dirty="0" smtClean="0"/>
              <a:t>dysfunction affecting </a:t>
            </a:r>
            <a:r>
              <a:rPr lang="en-US" dirty="0"/>
              <a:t>the patient’s ability to swallow saliva</a:t>
            </a:r>
            <a:r>
              <a:rPr lang="en-US" dirty="0" smtClean="0"/>
              <a:t>, or </a:t>
            </a:r>
            <a:r>
              <a:rPr lang="en-US" dirty="0"/>
              <a:t>a rapidly deteriorating vital capacity, </a:t>
            </a:r>
            <a:r>
              <a:rPr lang="en-US" dirty="0" smtClean="0"/>
              <a:t>warrant admission </a:t>
            </a:r>
            <a:r>
              <a:rPr lang="en-US" dirty="0"/>
              <a:t>to an intensive care unit, with </a:t>
            </a:r>
            <a:r>
              <a:rPr lang="en-US" dirty="0" smtClean="0"/>
              <a:t>probable need </a:t>
            </a:r>
            <a:r>
              <a:rPr lang="en-US" dirty="0"/>
              <a:t>for artificial ventilation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and </a:t>
            </a:r>
            <a:r>
              <a:rPr lang="en-US" dirty="0" smtClean="0"/>
              <a:t>nasogastric feeding</a:t>
            </a:r>
            <a:r>
              <a:rPr lang="en-US" dirty="0"/>
              <a:t>), if the airway cannot be protected or </a:t>
            </a:r>
            <a:r>
              <a:rPr lang="en-US" dirty="0" smtClean="0"/>
              <a:t>vital capacity </a:t>
            </a:r>
            <a:r>
              <a:rPr lang="en-US" dirty="0"/>
              <a:t>(and oxygen saturation) falls below a </a:t>
            </a:r>
            <a:r>
              <a:rPr lang="en-US" dirty="0" smtClean="0"/>
              <a:t>critical level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Early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tracheostomy</a:t>
            </a:r>
            <a:r>
              <a:rPr lang="en-US" dirty="0"/>
              <a:t> aids tracheal </a:t>
            </a:r>
            <a:r>
              <a:rPr lang="en-US" dirty="0" smtClean="0"/>
              <a:t>toilet and </a:t>
            </a:r>
            <a:r>
              <a:rPr lang="en-US" dirty="0"/>
              <a:t>patient comfort.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81742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Limb weakness requires regular physiotherapy</a:t>
            </a:r>
            <a:r>
              <a:rPr lang="en-US" dirty="0" smtClean="0"/>
              <a:t>, to </a:t>
            </a:r>
            <a:r>
              <a:rPr lang="en-US" dirty="0"/>
              <a:t>prevent joint stiffness and contractures, </a:t>
            </a:r>
            <a:r>
              <a:rPr lang="en-US" dirty="0" smtClean="0"/>
              <a:t>and turning</a:t>
            </a:r>
            <a:r>
              <a:rPr lang="en-US" dirty="0"/>
              <a:t>, to protect against pressure sores.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Low molecular </a:t>
            </a:r>
            <a:r>
              <a:rPr lang="en-US" dirty="0"/>
              <a:t>weight heparin should be </a:t>
            </a:r>
            <a:r>
              <a:rPr lang="en-US" dirty="0" smtClean="0"/>
              <a:t>administered as </a:t>
            </a:r>
            <a:r>
              <a:rPr lang="en-US" dirty="0"/>
              <a:t>prophylaxis against deep vein thrombosis </a:t>
            </a:r>
            <a:r>
              <a:rPr lang="en-US" dirty="0" smtClean="0"/>
              <a:t>and pulmonary </a:t>
            </a:r>
            <a:r>
              <a:rPr lang="en-US" dirty="0"/>
              <a:t>embolism. </a:t>
            </a:r>
            <a:r>
              <a:rPr lang="en-US" dirty="0" smtClean="0"/>
              <a:t>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Mouth </a:t>
            </a:r>
            <a:r>
              <a:rPr lang="en-US" dirty="0"/>
              <a:t>and eye care, and </a:t>
            </a:r>
            <a:r>
              <a:rPr lang="en-US" dirty="0" smtClean="0"/>
              <a:t>aspiration of </a:t>
            </a:r>
            <a:r>
              <a:rPr lang="en-US" dirty="0"/>
              <a:t>secretions, need meticulous attention.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574844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Specific immunological treatment is </a:t>
            </a:r>
            <a:r>
              <a:rPr lang="en-US" dirty="0" smtClean="0"/>
              <a:t>recommended  for </a:t>
            </a:r>
            <a:r>
              <a:rPr lang="en-US" dirty="0"/>
              <a:t>patients with </a:t>
            </a:r>
            <a:r>
              <a:rPr lang="en-US" dirty="0" smtClean="0"/>
              <a:t>Guillain–Barr´e syndrome </a:t>
            </a:r>
            <a:r>
              <a:rPr lang="en-US" dirty="0"/>
              <a:t>severe enough to render them nonambulant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   ● </a:t>
            </a:r>
            <a:r>
              <a:rPr lang="en-US" dirty="0"/>
              <a:t>plasma exchange, or</a:t>
            </a:r>
          </a:p>
          <a:p>
            <a:pPr marL="0" indent="0" algn="l" rtl="0">
              <a:buNone/>
            </a:pPr>
            <a:r>
              <a:rPr lang="en-US" dirty="0" smtClean="0"/>
              <a:t>    ● </a:t>
            </a:r>
            <a:r>
              <a:rPr lang="en-US" dirty="0"/>
              <a:t>high-dose intravenous </a:t>
            </a:r>
            <a:r>
              <a:rPr lang="en-US" dirty="0" smtClean="0"/>
              <a:t>immunoglobulins</a:t>
            </a:r>
            <a:br>
              <a:rPr lang="en-US" dirty="0" smtClean="0"/>
            </a:br>
            <a:r>
              <a:rPr lang="en-US" dirty="0" smtClean="0"/>
              <a:t>        (usually </a:t>
            </a:r>
            <a:r>
              <a:rPr lang="en-US" dirty="0"/>
              <a:t>five daily infusions</a:t>
            </a:r>
            <a:r>
              <a:rPr lang="en-US" dirty="0" smtClean="0"/>
              <a:t>).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/>
              <a:t>These treatments have been shown to </a:t>
            </a:r>
            <a:r>
              <a:rPr lang="en-US" dirty="0" smtClean="0"/>
              <a:t>speed the </a:t>
            </a:r>
            <a:r>
              <a:rPr lang="en-US" dirty="0"/>
              <a:t>rate of recovery and hence reduce the risk </a:t>
            </a:r>
            <a:r>
              <a:rPr lang="en-US" dirty="0" smtClean="0"/>
              <a:t>of complications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Corticosteroids </a:t>
            </a:r>
            <a:r>
              <a:rPr lang="en-US" dirty="0"/>
              <a:t>are ineffective.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325541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Guillain–Barr´e syndrome is usually a </a:t>
            </a:r>
            <a:r>
              <a:rPr lang="en-US" dirty="0" smtClean="0"/>
              <a:t>monophasic  illness</a:t>
            </a:r>
            <a:r>
              <a:rPr lang="en-US" dirty="0"/>
              <a:t>, 80% of patients eventually </a:t>
            </a:r>
            <a:r>
              <a:rPr lang="en-US" dirty="0" smtClean="0"/>
              <a:t>making a </a:t>
            </a:r>
            <a:r>
              <a:rPr lang="en-US" dirty="0"/>
              <a:t>good recovery.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However</a:t>
            </a:r>
            <a:r>
              <a:rPr lang="en-US" dirty="0"/>
              <a:t>, the time to </a:t>
            </a:r>
            <a:r>
              <a:rPr lang="en-US" dirty="0" smtClean="0"/>
              <a:t>regaining full </a:t>
            </a:r>
            <a:r>
              <a:rPr lang="en-US" dirty="0"/>
              <a:t>independence may be many months, </a:t>
            </a:r>
            <a:r>
              <a:rPr lang="en-US" dirty="0" smtClean="0"/>
              <a:t>complicated by </a:t>
            </a:r>
            <a:r>
              <a:rPr lang="en-US" dirty="0"/>
              <a:t>pain, anxiety and depression, which </a:t>
            </a:r>
            <a:r>
              <a:rPr lang="en-US" dirty="0" smtClean="0"/>
              <a:t>are under-recognized</a:t>
            </a:r>
            <a:r>
              <a:rPr lang="en-US" dirty="0"/>
              <a:t>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665887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Death occurs in 5–10% of patients, as a </a:t>
            </a:r>
            <a:r>
              <a:rPr lang="en-US" dirty="0" smtClean="0"/>
              <a:t>result of </a:t>
            </a:r>
            <a:r>
              <a:rPr lang="en-US" dirty="0"/>
              <a:t>cardiac dysrhythmia, pulmonary embolism </a:t>
            </a:r>
            <a:r>
              <a:rPr lang="en-US" dirty="0" smtClean="0"/>
              <a:t>or </a:t>
            </a:r>
            <a:r>
              <a:rPr lang="en-US" dirty="0"/>
              <a:t>sepsis consequent on immobility.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More </a:t>
            </a:r>
            <a:r>
              <a:rPr lang="en-US" dirty="0"/>
              <a:t>than 10</a:t>
            </a:r>
            <a:r>
              <a:rPr lang="en-US" dirty="0" smtClean="0"/>
              <a:t>% of </a:t>
            </a:r>
            <a:r>
              <a:rPr lang="en-US" dirty="0"/>
              <a:t>patients have permanent disability and a </a:t>
            </a:r>
            <a:r>
              <a:rPr lang="en-US" dirty="0" smtClean="0"/>
              <a:t>few relapse</a:t>
            </a:r>
            <a:r>
              <a:rPr lang="en-US" dirty="0"/>
              <a:t>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917657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Indicators of poor prognosis include</a:t>
            </a:r>
            <a:r>
              <a:rPr lang="en-US" dirty="0" smtClean="0"/>
              <a:t>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/>
              <a:t>● Increasing </a:t>
            </a:r>
            <a:r>
              <a:rPr lang="en-US" dirty="0"/>
              <a:t>patient </a:t>
            </a:r>
            <a:r>
              <a:rPr lang="en-US" dirty="0" smtClean="0"/>
              <a:t>age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● </a:t>
            </a:r>
            <a:r>
              <a:rPr lang="en-US" dirty="0" smtClean="0"/>
              <a:t>Rapid </a:t>
            </a:r>
            <a:r>
              <a:rPr lang="en-US" dirty="0"/>
              <a:t>onset of </a:t>
            </a:r>
            <a:r>
              <a:rPr lang="en-US" dirty="0" smtClean="0"/>
              <a:t>weakness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● </a:t>
            </a:r>
            <a:r>
              <a:rPr lang="en-US" dirty="0" smtClean="0"/>
              <a:t>Need </a:t>
            </a:r>
            <a:r>
              <a:rPr lang="en-US" dirty="0"/>
              <a:t>for </a:t>
            </a:r>
            <a:r>
              <a:rPr lang="en-US" dirty="0" smtClean="0"/>
              <a:t>ventilation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● </a:t>
            </a:r>
            <a:r>
              <a:rPr lang="en-US" dirty="0" smtClean="0"/>
              <a:t>Antiganglioside antibodies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● </a:t>
            </a:r>
            <a:r>
              <a:rPr lang="en-US" dirty="0" smtClean="0"/>
              <a:t>Preceding </a:t>
            </a:r>
            <a:r>
              <a:rPr lang="en-US" dirty="0"/>
              <a:t>diarrhoeal </a:t>
            </a:r>
            <a:r>
              <a:rPr lang="en-US" dirty="0" smtClean="0"/>
              <a:t>illness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● </a:t>
            </a:r>
            <a:r>
              <a:rPr lang="en-US" dirty="0" smtClean="0"/>
              <a:t>Electrophysiological </a:t>
            </a:r>
            <a:r>
              <a:rPr lang="en-US" dirty="0"/>
              <a:t>parameters showing</a:t>
            </a:r>
          </a:p>
          <a:p>
            <a:pPr marL="0" indent="0" algn="l" rtl="0">
              <a:buNone/>
            </a:pPr>
            <a:r>
              <a:rPr lang="en-US" dirty="0"/>
              <a:t>significant axonal degeneration.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89823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105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THANK YOU</a:t>
            </a:r>
            <a:endParaRPr lang="en-US" sz="10500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4233" y="2852936"/>
            <a:ext cx="2203871" cy="3641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aad\Desktop\41e3ff7f721eb015cfe87f8eca5218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Guillain–Barr´e syndrome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Guillain–Barr´e </a:t>
            </a:r>
            <a:r>
              <a:rPr lang="en-US" dirty="0"/>
              <a:t>syndrome is an </a:t>
            </a:r>
            <a:r>
              <a:rPr lang="en-US" dirty="0">
                <a:solidFill>
                  <a:srgbClr val="FF0000"/>
                </a:solidFill>
              </a:rPr>
              <a:t>acute </a:t>
            </a:r>
            <a:r>
              <a:rPr lang="en-US" dirty="0" smtClean="0">
                <a:solidFill>
                  <a:srgbClr val="FF0000"/>
                </a:solidFill>
              </a:rPr>
              <a:t>inflammatory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demyelinating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polyneuropathy</a:t>
            </a:r>
            <a:r>
              <a:rPr lang="en-US" dirty="0"/>
              <a:t> (there are </a:t>
            </a:r>
            <a:r>
              <a:rPr lang="en-US" dirty="0" smtClean="0"/>
              <a:t>axonal variants</a:t>
            </a:r>
            <a:r>
              <a:rPr lang="en-US" dirty="0"/>
              <a:t>).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In </a:t>
            </a:r>
            <a:r>
              <a:rPr lang="en-US" dirty="0">
                <a:solidFill>
                  <a:srgbClr val="FF0000"/>
                </a:solidFill>
              </a:rPr>
              <a:t>most patients</a:t>
            </a:r>
            <a:r>
              <a:rPr lang="en-US" dirty="0"/>
              <a:t>, it is associated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antecedent </a:t>
            </a:r>
            <a:r>
              <a:rPr lang="en-US" dirty="0">
                <a:solidFill>
                  <a:srgbClr val="FF0000"/>
                </a:solidFill>
              </a:rPr>
              <a:t>infection.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There </a:t>
            </a:r>
            <a:r>
              <a:rPr lang="en-US" dirty="0"/>
              <a:t>is </a:t>
            </a:r>
            <a:r>
              <a:rPr lang="en-US" dirty="0">
                <a:solidFill>
                  <a:srgbClr val="FF0000"/>
                </a:solidFill>
              </a:rPr>
              <a:t>predominant </a:t>
            </a:r>
            <a:r>
              <a:rPr lang="en-US" dirty="0" smtClean="0">
                <a:solidFill>
                  <a:srgbClr val="FF0000"/>
                </a:solidFill>
              </a:rPr>
              <a:t>motor involvement</a:t>
            </a:r>
            <a:r>
              <a:rPr lang="en-US" dirty="0"/>
              <a:t>, often including the </a:t>
            </a:r>
            <a:r>
              <a:rPr lang="en-US" dirty="0">
                <a:solidFill>
                  <a:srgbClr val="FF0000"/>
                </a:solidFill>
              </a:rPr>
              <a:t>respiratory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bulbar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musculature</a:t>
            </a:r>
            <a:r>
              <a:rPr lang="en-US" dirty="0"/>
              <a:t>, hence the need for </a:t>
            </a:r>
            <a:r>
              <a:rPr lang="en-US" dirty="0" smtClean="0">
                <a:solidFill>
                  <a:srgbClr val="FF0000"/>
                </a:solidFill>
              </a:rPr>
              <a:t>emergency management</a:t>
            </a:r>
            <a:r>
              <a:rPr lang="en-US" dirty="0"/>
              <a:t>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1485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 </a:t>
            </a:r>
            <a:r>
              <a:rPr lang="en-US" dirty="0"/>
              <a:t>and pathogenesis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cause</a:t>
            </a:r>
            <a:r>
              <a:rPr lang="en-US" dirty="0"/>
              <a:t> is </a:t>
            </a:r>
            <a:r>
              <a:rPr lang="en-US" dirty="0">
                <a:solidFill>
                  <a:srgbClr val="FF0000"/>
                </a:solidFill>
              </a:rPr>
              <a:t>incompletely understood</a:t>
            </a:r>
            <a:r>
              <a:rPr lang="en-US" dirty="0"/>
              <a:t>, but </a:t>
            </a:r>
            <a:r>
              <a:rPr lang="en-US" dirty="0" smtClean="0"/>
              <a:t>the pathogenetic </a:t>
            </a:r>
            <a:r>
              <a:rPr lang="en-US" dirty="0"/>
              <a:t>mechanism involves </a:t>
            </a:r>
            <a:r>
              <a:rPr lang="en-US" dirty="0" smtClean="0"/>
              <a:t>inflammatory demyelination </a:t>
            </a:r>
            <a:r>
              <a:rPr lang="en-US" dirty="0"/>
              <a:t>with variable axonal damage </a:t>
            </a:r>
            <a:r>
              <a:rPr lang="en-US" dirty="0" smtClean="0"/>
              <a:t>in the </a:t>
            </a:r>
            <a:r>
              <a:rPr lang="en-US" dirty="0"/>
              <a:t>peripheral nervous system.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An autoimmune process </a:t>
            </a:r>
            <a:r>
              <a:rPr lang="en-US" dirty="0"/>
              <a:t>is presumed to be triggered by </a:t>
            </a:r>
            <a:r>
              <a:rPr lang="en-US" dirty="0" smtClean="0"/>
              <a:t>various agents 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41136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17952"/>
            <a:ext cx="9144000" cy="382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1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Spinal pain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minor sensory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symptoms</a:t>
            </a:r>
            <a:r>
              <a:rPr lang="en-US" dirty="0" smtClean="0"/>
              <a:t> (</a:t>
            </a:r>
            <a:r>
              <a:rPr lang="en-US" dirty="0">
                <a:solidFill>
                  <a:srgbClr val="FF0000"/>
                </a:solidFill>
              </a:rPr>
              <a:t>paraesthesiae in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extremities</a:t>
            </a:r>
            <a:r>
              <a:rPr lang="en-US" dirty="0"/>
              <a:t>) may </a:t>
            </a:r>
            <a:r>
              <a:rPr lang="en-US" dirty="0" smtClean="0"/>
              <a:t>precede </a:t>
            </a:r>
            <a:r>
              <a:rPr lang="en-US" b="1" dirty="0" smtClean="0">
                <a:solidFill>
                  <a:srgbClr val="FF0000"/>
                </a:solidFill>
              </a:rPr>
              <a:t>progressive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ascending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symmetrical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limb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weakness</a:t>
            </a:r>
            <a:r>
              <a:rPr lang="en-US" dirty="0"/>
              <a:t>.</a:t>
            </a: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Paralysis of the legs then arms </a:t>
            </a:r>
            <a:r>
              <a:rPr lang="en-US" dirty="0"/>
              <a:t>may be followed</a:t>
            </a:r>
          </a:p>
          <a:p>
            <a:pPr marL="0" indent="0" algn="l" rtl="0">
              <a:buNone/>
            </a:pPr>
            <a:r>
              <a:rPr lang="en-US" dirty="0" smtClean="0"/>
              <a:t>    by </a:t>
            </a:r>
            <a:r>
              <a:rPr lang="en-US" dirty="0">
                <a:solidFill>
                  <a:srgbClr val="FF0000"/>
                </a:solidFill>
              </a:rPr>
              <a:t>cranial nerve involvement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drooling</a:t>
            </a:r>
            <a:r>
              <a:rPr lang="en-US" dirty="0" smtClean="0"/>
              <a:t>,     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dysphagia</a:t>
            </a:r>
            <a:r>
              <a:rPr lang="en-US" dirty="0" smtClean="0"/>
              <a:t> </a:t>
            </a:r>
            <a:r>
              <a:rPr lang="en-US" dirty="0"/>
              <a:t>(and </a:t>
            </a:r>
            <a:r>
              <a:rPr lang="en-US" dirty="0">
                <a:solidFill>
                  <a:srgbClr val="FF0000"/>
                </a:solidFill>
              </a:rPr>
              <a:t>nasal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regurgitation</a:t>
            </a:r>
            <a:r>
              <a:rPr lang="en-US" dirty="0"/>
              <a:t>) and </a:t>
            </a:r>
            <a:r>
              <a:rPr lang="en-US" dirty="0" smtClean="0">
                <a:solidFill>
                  <a:srgbClr val="FF0000"/>
                </a:solidFill>
              </a:rPr>
              <a:t>slurred</a:t>
            </a:r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speech</a:t>
            </a:r>
            <a:r>
              <a:rPr lang="en-US" dirty="0"/>
              <a:t>.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73304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Later still, </a:t>
            </a:r>
            <a:r>
              <a:rPr lang="en-US" dirty="0">
                <a:solidFill>
                  <a:srgbClr val="FF0000"/>
                </a:solidFill>
              </a:rPr>
              <a:t>respiratory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muscle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weakness</a:t>
            </a:r>
            <a:r>
              <a:rPr lang="en-US" dirty="0" smtClean="0"/>
              <a:t>, with </a:t>
            </a:r>
            <a:r>
              <a:rPr lang="en-US" dirty="0">
                <a:solidFill>
                  <a:srgbClr val="FF0000"/>
                </a:solidFill>
              </a:rPr>
              <a:t>dyspnoea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fatigue</a:t>
            </a:r>
            <a:r>
              <a:rPr lang="en-US" dirty="0"/>
              <a:t>, may develop. </a:t>
            </a: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course</a:t>
            </a:r>
            <a:r>
              <a:rPr lang="en-US" dirty="0" smtClean="0"/>
              <a:t> </a:t>
            </a:r>
            <a:r>
              <a:rPr lang="en-US" dirty="0"/>
              <a:t>of the illness may be </a:t>
            </a:r>
            <a:r>
              <a:rPr lang="en-US" dirty="0">
                <a:solidFill>
                  <a:srgbClr val="FF0000"/>
                </a:solidFill>
              </a:rPr>
              <a:t>very rapid</a:t>
            </a:r>
            <a:r>
              <a:rPr lang="en-US" dirty="0"/>
              <a:t>,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maximum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deficit</a:t>
            </a:r>
            <a:r>
              <a:rPr lang="en-US" dirty="0"/>
              <a:t> being </a:t>
            </a:r>
            <a:r>
              <a:rPr lang="en-US" dirty="0">
                <a:solidFill>
                  <a:srgbClr val="FF0000"/>
                </a:solidFill>
              </a:rPr>
              <a:t>reached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hours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days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– by </a:t>
            </a:r>
            <a:r>
              <a:rPr lang="en-US" dirty="0"/>
              <a:t>definition in less than a month.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Progression may </a:t>
            </a:r>
            <a:r>
              <a:rPr lang="en-US" dirty="0"/>
              <a:t>arrest at any stage, some patients having </a:t>
            </a:r>
            <a:r>
              <a:rPr lang="en-US" dirty="0" smtClean="0"/>
              <a:t>a relatively </a:t>
            </a:r>
            <a:r>
              <a:rPr lang="en-US" dirty="0"/>
              <a:t>mild illness and remaining ambulant</a:t>
            </a:r>
            <a:r>
              <a:rPr lang="en-US" dirty="0" smtClean="0"/>
              <a:t>, others </a:t>
            </a:r>
            <a:r>
              <a:rPr lang="en-US" dirty="0"/>
              <a:t>spending weeks ventilated in an </a:t>
            </a:r>
            <a:r>
              <a:rPr lang="en-US" dirty="0" smtClean="0"/>
              <a:t>intensive care </a:t>
            </a:r>
            <a:r>
              <a:rPr lang="en-US" dirty="0"/>
              <a:t>unit.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1693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examination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there is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flaccid paralysis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limbs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with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areflexia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minor sensory deficits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Cranial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palsies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particularly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 the facial nerve and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bulbar dysfunction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 rtl="0"/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 examination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 remarkable for poor inspiratory  effort or diminished breath sounds.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41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instability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Guillain–Barr´e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syndrome may result in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labile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pressure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dysrhythmias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along with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sphincteric symptoms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e.g.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hesitancy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retention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bowel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disturbance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ileus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J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77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