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4" r:id="rId16"/>
    <p:sldId id="271" r:id="rId17"/>
    <p:sldId id="272" r:id="rId18"/>
    <p:sldId id="275" r:id="rId19"/>
    <p:sldId id="273" r:id="rId20"/>
    <p:sldId id="278" r:id="rId21"/>
    <p:sldId id="276" r:id="rId22"/>
    <p:sldId id="279" r:id="rId23"/>
    <p:sldId id="277" r:id="rId24"/>
    <p:sldId id="290" r:id="rId25"/>
    <p:sldId id="281" r:id="rId26"/>
    <p:sldId id="291" r:id="rId27"/>
    <p:sldId id="292" r:id="rId28"/>
    <p:sldId id="284" r:id="rId29"/>
    <p:sldId id="285" r:id="rId30"/>
    <p:sldId id="286" r:id="rId31"/>
    <p:sldId id="293" r:id="rId32"/>
    <p:sldId id="288" r:id="rId33"/>
    <p:sldId id="294" r:id="rId34"/>
    <p:sldId id="289" r:id="rId3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29" y="-379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CA5D8-E2AA-4BE9-9923-DF61181C83B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AA412-8215-4AEC-A1A9-024A98BC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3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Right Genioglossus muscle deviates the tongue to the left side and supplied by the left hypoglossal nerve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FEBC3-F996-4EFE-98C1-BA4906ACA9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58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internal </a:t>
            </a:r>
            <a:r>
              <a:rPr lang="en-US" dirty="0" err="1"/>
              <a:t>arcuate</a:t>
            </a:r>
            <a:r>
              <a:rPr lang="en-US" dirty="0"/>
              <a:t> fibers first travel anteriorly and laterally around the central gray matter. They then curve medially toward the midline, where they decussate with the corresponding fibers of the opposite side </a:t>
            </a:r>
            <a:endParaRPr lang="ar-SA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EFD25-25C7-4AA0-9F47-A31C739B65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F36FC-242B-40E8-B91E-487112172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CC00FF"/>
                </a:solidFill>
              </a:rPr>
              <a:t>most of the fibers of corticospinal tract (75-85%) </a:t>
            </a:r>
            <a:r>
              <a:rPr lang="en-US" sz="1200" dirty="0">
                <a:solidFill>
                  <a:srgbClr val="CC00FF"/>
                </a:solidFill>
              </a:rPr>
              <a:t>cross the midline at the decussation of the pyramids and enter the lateral white column of the spinal cord to form the lateral corticospinal tract </a:t>
            </a:r>
            <a:endParaRPr lang="ar-SA" sz="1200" dirty="0">
              <a:solidFill>
                <a:srgbClr val="CC00FF"/>
              </a:solidFill>
            </a:endParaRP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FEBC3-F996-4EFE-98C1-BA4906ACA9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38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3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EFB6-3D44-4220-AE64-D8F982FF7F3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928-1D89-4068-8F8D-F6EBC05C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5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EFB6-3D44-4220-AE64-D8F982FF7F3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928-1D89-4068-8F8D-F6EBC05C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5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EFB6-3D44-4220-AE64-D8F982FF7F3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928-1D89-4068-8F8D-F6EBC05C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EFB6-3D44-4220-AE64-D8F982FF7F3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928-1D89-4068-8F8D-F6EBC05C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3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EFB6-3D44-4220-AE64-D8F982FF7F3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928-1D89-4068-8F8D-F6EBC05C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9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EFB6-3D44-4220-AE64-D8F982FF7F3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928-1D89-4068-8F8D-F6EBC05C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9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EFB6-3D44-4220-AE64-D8F982FF7F3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928-1D89-4068-8F8D-F6EBC05C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EFB6-3D44-4220-AE64-D8F982FF7F3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928-1D89-4068-8F8D-F6EBC05C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6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EFB6-3D44-4220-AE64-D8F982FF7F3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928-1D89-4068-8F8D-F6EBC05C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5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EFB6-3D44-4220-AE64-D8F982FF7F3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928-1D89-4068-8F8D-F6EBC05C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5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EFB6-3D44-4220-AE64-D8F982FF7F3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928-1D89-4068-8F8D-F6EBC05C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2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EFB6-3D44-4220-AE64-D8F982FF7F3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2928-1D89-4068-8F8D-F6EBC05C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9CEC1-E08E-46DF-A4F5-2A75A2A46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3" y="114305"/>
            <a:ext cx="10730288" cy="300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40DA720-5E7B-4723-8F86-089DF33B2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65" y="3124207"/>
            <a:ext cx="11589641" cy="3555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87777" tIns="43887" rIns="87777" bIns="43887" rtlCol="1">
            <a:normAutofit fontScale="4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SA" sz="129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129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الأستاذ </a:t>
            </a:r>
            <a:r>
              <a:rPr lang="ar-SA" sz="129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الدكتور</a:t>
            </a:r>
            <a:r>
              <a:rPr lang="ar-EG" sz="129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/ يوسف حسين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49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3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أستاذ</a:t>
            </a:r>
            <a:r>
              <a:rPr lang="ar-EG" sz="83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83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التشريح وعلم الأجنة</a:t>
            </a:r>
            <a:r>
              <a:rPr lang="ar-EG" sz="83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8300" dirty="0">
              <a:solidFill>
                <a:prstClr val="black"/>
              </a:solidFill>
              <a:latin typeface="Calibri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8300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3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كلية الطب – </a:t>
            </a:r>
            <a:r>
              <a:rPr lang="ar-EG" sz="8300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جامعة </a:t>
            </a:r>
            <a:r>
              <a:rPr lang="ar-EG" sz="83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الزقازيق- مصر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3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دكتوراة</a:t>
            </a:r>
            <a:r>
              <a:rPr lang="ar-EG" sz="83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83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من جامعة كولونيا المانيا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3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100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AF4624ED-1496-4C92-8569-9544B4B2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834" y="136923"/>
            <a:ext cx="2776531" cy="88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77" tIns="43887" rIns="87777" bIns="438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5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5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55C6F5F6-AC35-42E5-982E-29AB75DB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97" y="136931"/>
            <a:ext cx="3065797" cy="80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77" tIns="43887" rIns="87777" bIns="438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4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7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F1D-206F-4627-8E1C-1C98388AC4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9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 084"/>
          <p:cNvPicPr>
            <a:picLocks noChangeAspect="1" noChangeArrowheads="1"/>
          </p:cNvPicPr>
          <p:nvPr/>
        </p:nvPicPr>
        <p:blipFill>
          <a:blip r:embed="rId3" cstate="print">
            <a:lum bright="-24000" contrast="72000"/>
          </a:blip>
          <a:srcRect l="-8719" t="1194" r="1822" b="7289"/>
          <a:stretch>
            <a:fillRect/>
          </a:stretch>
        </p:blipFill>
        <p:spPr bwMode="auto">
          <a:xfrm>
            <a:off x="899319" y="0"/>
            <a:ext cx="9823209" cy="6838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Rectangle 37"/>
          <p:cNvSpPr/>
          <p:nvPr/>
        </p:nvSpPr>
        <p:spPr>
          <a:xfrm>
            <a:off x="2020592" y="1600200"/>
            <a:ext cx="1621927" cy="425790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21956" y="2209800"/>
            <a:ext cx="1039563" cy="425790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64450" y="3276600"/>
            <a:ext cx="1854269" cy="425790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13719" y="6279810"/>
            <a:ext cx="1854269" cy="425790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112850" y="2133600"/>
            <a:ext cx="1854269" cy="425790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90719" y="2819400"/>
            <a:ext cx="2209799" cy="425790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900319" y="3308010"/>
            <a:ext cx="1066800" cy="425790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90719" y="5867400"/>
            <a:ext cx="2431809" cy="838200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59B8935-C040-4587-8DCB-8BE600BF3E4D}"/>
              </a:ext>
            </a:extLst>
          </p:cNvPr>
          <p:cNvSpPr txBox="1"/>
          <p:nvPr/>
        </p:nvSpPr>
        <p:spPr>
          <a:xfrm>
            <a:off x="1356519" y="6172200"/>
            <a:ext cx="788757" cy="58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59B8935-C040-4587-8DCB-8BE600BF3E4D}"/>
              </a:ext>
            </a:extLst>
          </p:cNvPr>
          <p:cNvSpPr txBox="1"/>
          <p:nvPr/>
        </p:nvSpPr>
        <p:spPr>
          <a:xfrm>
            <a:off x="1405962" y="3220279"/>
            <a:ext cx="788757" cy="58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59B8935-C040-4587-8DCB-8BE600BF3E4D}"/>
              </a:ext>
            </a:extLst>
          </p:cNvPr>
          <p:cNvSpPr txBox="1"/>
          <p:nvPr/>
        </p:nvSpPr>
        <p:spPr>
          <a:xfrm>
            <a:off x="1813719" y="2153479"/>
            <a:ext cx="788757" cy="58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59B8935-C040-4587-8DCB-8BE600BF3E4D}"/>
              </a:ext>
            </a:extLst>
          </p:cNvPr>
          <p:cNvSpPr txBox="1"/>
          <p:nvPr/>
        </p:nvSpPr>
        <p:spPr>
          <a:xfrm>
            <a:off x="1634562" y="1543879"/>
            <a:ext cx="788757" cy="58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59B8935-C040-4587-8DCB-8BE600BF3E4D}"/>
              </a:ext>
            </a:extLst>
          </p:cNvPr>
          <p:cNvSpPr txBox="1"/>
          <p:nvPr/>
        </p:nvSpPr>
        <p:spPr>
          <a:xfrm>
            <a:off x="10119518" y="1981200"/>
            <a:ext cx="2042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Efferent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59B8935-C040-4587-8DCB-8BE600BF3E4D}"/>
              </a:ext>
            </a:extLst>
          </p:cNvPr>
          <p:cNvSpPr txBox="1"/>
          <p:nvPr/>
        </p:nvSpPr>
        <p:spPr>
          <a:xfrm>
            <a:off x="1356519" y="358914"/>
            <a:ext cx="2042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</a:rPr>
              <a:t>fferent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59B8935-C040-4587-8DCB-8BE600BF3E4D}"/>
              </a:ext>
            </a:extLst>
          </p:cNvPr>
          <p:cNvSpPr txBox="1"/>
          <p:nvPr/>
        </p:nvSpPr>
        <p:spPr>
          <a:xfrm>
            <a:off x="6233319" y="164496"/>
            <a:ext cx="6091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b="1" dirty="0" err="1" smtClean="0">
                <a:solidFill>
                  <a:srgbClr val="FF0000"/>
                </a:solidFill>
              </a:rPr>
              <a:t>Olivary</a:t>
            </a:r>
            <a:r>
              <a:rPr lang="en-US" sz="4000" b="1" dirty="0" smtClean="0">
                <a:solidFill>
                  <a:srgbClr val="FF0000"/>
                </a:solidFill>
              </a:rPr>
              <a:t> Complex </a:t>
            </a:r>
            <a:r>
              <a:rPr lang="en-US" sz="4000" b="1" dirty="0">
                <a:solidFill>
                  <a:srgbClr val="FF0000"/>
                </a:solidFill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</a:rPr>
              <a:t>uclei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8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41E57B5-B95C-4DDD-8320-D29003158743}"/>
              </a:ext>
            </a:extLst>
          </p:cNvPr>
          <p:cNvSpPr/>
          <p:nvPr/>
        </p:nvSpPr>
        <p:spPr>
          <a:xfrm>
            <a:off x="1" y="73759"/>
            <a:ext cx="1216183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29540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Olivary complex Nuclei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Low">
              <a:lnSpc>
                <a:spcPct val="125000"/>
              </a:lnSpc>
              <a:tabLst>
                <a:tab pos="129540" algn="l"/>
                <a:tab pos="6057900" algn="r"/>
              </a:tabLs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(large corrugated sac with its opening directed medially):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Low"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forms an elevation on the front of the medulla called the olive.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Low"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Its function is associated with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voluntary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muscle movements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Low"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Afferent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2255" algn="justLow"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Spinal cord (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Spino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-olivary tract).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2255" algn="justLow"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Red nucleus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Globus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pallidus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62255" algn="justLow">
              <a:lnSpc>
                <a:spcPct val="125000"/>
              </a:lnSpc>
              <a:tabLst>
                <a:tab pos="129540" algn="l"/>
                <a:tab pos="129540" algn="l"/>
                <a:tab pos="6057900" algn="r"/>
              </a:tabLs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Reticular formation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Efferent;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Olivo-cerebellar the fibers cross to the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opposite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side to the cerebellar cortex through the inferior cerebellar peduncle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25000"/>
              </a:lnSpc>
              <a:buFont typeface="Wingdings" pitchFamily="2" charset="2"/>
              <a:buChar char="q"/>
              <a:tabLst>
                <a:tab pos="262255" algn="l"/>
                <a:tab pos="262255" algn="l"/>
                <a:tab pos="6057900" algn="r"/>
              </a:tabLst>
            </a:pPr>
            <a:r>
              <a:rPr lang="en-US" sz="2800" b="1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Arcuate</a:t>
            </a:r>
            <a:r>
              <a:rPr lang="en-US" sz="28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nucleus: </a:t>
            </a: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Ventral external </a:t>
            </a:r>
            <a:r>
              <a:rPr lang="en-US" sz="28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arcuate</a:t>
            </a:r>
            <a:r>
              <a:rPr lang="en-US" sz="28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fibers</a:t>
            </a:r>
            <a:r>
              <a:rPr lang="en-US" sz="2800" dirty="0" smtClean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→ </a:t>
            </a:r>
            <a:r>
              <a:rPr 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ICP</a:t>
            </a:r>
            <a:r>
              <a:rPr lang="en-US" sz="2800" dirty="0" smtClean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→ cerebellum </a:t>
            </a:r>
          </a:p>
          <a:p>
            <a:pPr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(capable of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chemosensitivity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&amp; have a proven role in the respiratory center)</a:t>
            </a:r>
            <a:endParaRPr lang="en-US" sz="28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3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pyramid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709" y="1196752"/>
            <a:ext cx="462403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0230" y="0"/>
            <a:ext cx="8870481" cy="14847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CN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6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pyramidal decussation</a:t>
            </a: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>
            <a:off x="1519216" y="1340768"/>
            <a:ext cx="3591493" cy="790948"/>
          </a:xfrm>
          <a:prstGeom prst="callout2">
            <a:avLst>
              <a:gd name="adj1" fmla="val 76938"/>
              <a:gd name="adj2" fmla="val 74919"/>
              <a:gd name="adj3" fmla="val 90685"/>
              <a:gd name="adj4" fmla="val 86640"/>
              <a:gd name="adj5" fmla="val 176321"/>
              <a:gd name="adj6" fmla="val 150739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pyramid of Medulla oblongata </a:t>
            </a: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1771128" y="2348880"/>
            <a:ext cx="3060625" cy="790948"/>
          </a:xfrm>
          <a:prstGeom prst="callout2">
            <a:avLst>
              <a:gd name="adj1" fmla="val 76938"/>
              <a:gd name="adj2" fmla="val 74919"/>
              <a:gd name="adj3" fmla="val 71810"/>
              <a:gd name="adj4" fmla="val 85424"/>
              <a:gd name="adj5" fmla="val 183398"/>
              <a:gd name="adj6" fmla="val 181150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Calibri"/>
              </a:rPr>
              <a:t>Motor decussation</a:t>
            </a:r>
            <a:endParaRPr lang="en-US" sz="4000" dirty="0">
              <a:ln w="1905"/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2"/>
          <p:cNvSpPr>
            <a:spLocks/>
          </p:cNvSpPr>
          <p:nvPr/>
        </p:nvSpPr>
        <p:spPr bwMode="auto">
          <a:xfrm flipH="1">
            <a:off x="1734706" y="4149080"/>
            <a:ext cx="3519663" cy="908720"/>
          </a:xfrm>
          <a:prstGeom prst="callout2">
            <a:avLst>
              <a:gd name="adj1" fmla="val 15725"/>
              <a:gd name="adj2" fmla="val -44216"/>
              <a:gd name="adj3" fmla="val 42328"/>
              <a:gd name="adj4" fmla="val 20767"/>
              <a:gd name="adj5" fmla="val 42306"/>
              <a:gd name="adj6" fmla="val 31743"/>
            </a:avLst>
          </a:prstGeom>
          <a:noFill/>
          <a:ln w="38100">
            <a:solidFill>
              <a:srgbClr val="00FFFF"/>
            </a:solidFill>
            <a:miter lim="800000"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Calibri"/>
              </a:rPr>
              <a:t>Lateral corticospinal  tract </a:t>
            </a:r>
          </a:p>
        </p:txBody>
      </p:sp>
      <p:sp>
        <p:nvSpPr>
          <p:cNvPr id="8" name="AutoShape 32"/>
          <p:cNvSpPr>
            <a:spLocks/>
          </p:cNvSpPr>
          <p:nvPr/>
        </p:nvSpPr>
        <p:spPr bwMode="auto">
          <a:xfrm>
            <a:off x="1591046" y="5445224"/>
            <a:ext cx="3770561" cy="1008112"/>
          </a:xfrm>
          <a:prstGeom prst="callout2">
            <a:avLst>
              <a:gd name="adj1" fmla="val -9334"/>
              <a:gd name="adj2" fmla="val 144465"/>
              <a:gd name="adj3" fmla="val 20884"/>
              <a:gd name="adj4" fmla="val 84303"/>
              <a:gd name="adj5" fmla="val 31821"/>
              <a:gd name="adj6" fmla="val 68954"/>
            </a:avLst>
          </a:prstGeom>
          <a:noFill/>
          <a:ln w="38100">
            <a:solidFill>
              <a:srgbClr val="00FF99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00FF"/>
                </a:solidFill>
                <a:latin typeface="Calibri"/>
              </a:rPr>
              <a:t>Anterior corticospinal  tract </a:t>
            </a:r>
          </a:p>
        </p:txBody>
      </p: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7768414" y="2924944"/>
            <a:ext cx="215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Calibri"/>
              </a:rPr>
              <a:t>(80-85%) </a:t>
            </a:r>
            <a:r>
              <a:rPr lang="en-US" sz="3200" dirty="0">
                <a:solidFill>
                  <a:srgbClr val="FFFF00"/>
                </a:solidFill>
                <a:latin typeface="Calibri"/>
              </a:rPr>
              <a:t>cross the midline</a:t>
            </a:r>
            <a:endParaRPr lang="en-US" sz="32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0" name="Text Box 59"/>
          <p:cNvSpPr txBox="1">
            <a:spLocks noChangeArrowheads="1"/>
          </p:cNvSpPr>
          <p:nvPr/>
        </p:nvSpPr>
        <p:spPr bwMode="auto">
          <a:xfrm>
            <a:off x="8234801" y="4725144"/>
            <a:ext cx="215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FFFF"/>
                </a:solidFill>
                <a:latin typeface="Calibri"/>
              </a:rPr>
              <a:t>(15-20%) don't </a:t>
            </a:r>
            <a:r>
              <a:rPr lang="en-US" sz="3200" dirty="0">
                <a:solidFill>
                  <a:srgbClr val="00FFFF"/>
                </a:solidFill>
                <a:latin typeface="Calibri"/>
              </a:rPr>
              <a:t>cross the midline</a:t>
            </a:r>
            <a:endParaRPr lang="en-US" sz="3200" b="1" dirty="0">
              <a:solidFill>
                <a:srgbClr val="00FFFF"/>
              </a:solidFill>
              <a:latin typeface="Calibri"/>
            </a:endParaRPr>
          </a:p>
        </p:txBody>
      </p:sp>
      <p:sp>
        <p:nvSpPr>
          <p:cNvPr id="11" name="AutoShape 32"/>
          <p:cNvSpPr>
            <a:spLocks/>
          </p:cNvSpPr>
          <p:nvPr/>
        </p:nvSpPr>
        <p:spPr bwMode="auto">
          <a:xfrm flipH="1">
            <a:off x="1886729" y="3573016"/>
            <a:ext cx="3519663" cy="908720"/>
          </a:xfrm>
          <a:prstGeom prst="callout2">
            <a:avLst>
              <a:gd name="adj1" fmla="val 19832"/>
              <a:gd name="adj2" fmla="val -33109"/>
              <a:gd name="adj3" fmla="val 30007"/>
              <a:gd name="adj4" fmla="val -8322"/>
              <a:gd name="adj5" fmla="val 34092"/>
              <a:gd name="adj6" fmla="val 9530"/>
            </a:avLst>
          </a:prstGeom>
          <a:noFill/>
          <a:ln w="38100">
            <a:solidFill>
              <a:srgbClr val="00FFFF"/>
            </a:solidFill>
            <a:miter lim="800000"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00000"/>
                </a:solidFill>
                <a:latin typeface="Calibri"/>
              </a:rPr>
              <a:t>Uncrossed fibers </a:t>
            </a:r>
          </a:p>
        </p:txBody>
      </p:sp>
      <p:cxnSp>
        <p:nvCxnSpPr>
          <p:cNvPr id="13" name="Curved Connector 12"/>
          <p:cNvCxnSpPr/>
          <p:nvPr/>
        </p:nvCxnSpPr>
        <p:spPr>
          <a:xfrm>
            <a:off x="4213342" y="4581128"/>
            <a:ext cx="2226726" cy="516756"/>
          </a:xfrm>
          <a:prstGeom prst="curvedConnector3">
            <a:avLst>
              <a:gd name="adj1" fmla="val 50000"/>
            </a:avLst>
          </a:prstGeom>
          <a:ln w="38100">
            <a:solidFill>
              <a:srgbClr val="00FFFF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2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  <p:bldP spid="4" grpId="0" animBg="1"/>
      <p:bldP spid="5" grpId="0" animBg="1"/>
      <p:bldP spid="7" grpId="0" animBg="1"/>
      <p:bldP spid="8" grpId="0" animBg="1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1AFCAC-3962-404C-9330-3A5228259320}"/>
              </a:ext>
            </a:extLst>
          </p:cNvPr>
          <p:cNvSpPr/>
          <p:nvPr/>
        </p:nvSpPr>
        <p:spPr>
          <a:xfrm>
            <a:off x="0" y="-76200"/>
            <a:ext cx="12161838" cy="704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altLang="zh-CN" sz="26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宋体" panose="02010600030101010101" pitchFamily="2" charset="-122"/>
                <a:cs typeface="Arial"/>
              </a:rPr>
              <a:t>Motor (pyramidal) decussation</a:t>
            </a:r>
          </a:p>
          <a:p>
            <a:pPr marL="457200" indent="-457200" algn="just">
              <a:buFontTx/>
              <a:buChar char="-"/>
            </a:pPr>
            <a:r>
              <a:rPr lang="en-US" sz="2600" dirty="0">
                <a:latin typeface="Calibri"/>
                <a:cs typeface="Arial"/>
              </a:rPr>
              <a:t>In the lower part of medulla, most of the fibers of </a:t>
            </a:r>
            <a:r>
              <a:rPr lang="en-US" sz="2600" dirty="0">
                <a:solidFill>
                  <a:srgbClr val="D60093"/>
                </a:solidFill>
                <a:latin typeface="Calibri"/>
                <a:cs typeface="Arial"/>
              </a:rPr>
              <a:t>corticospinal tract (80-85%) </a:t>
            </a:r>
            <a:r>
              <a:rPr lang="en-US" sz="2600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decussate</a:t>
            </a:r>
            <a:r>
              <a:rPr lang="en-US" sz="2600" dirty="0">
                <a:solidFill>
                  <a:srgbClr val="D60093"/>
                </a:solidFill>
                <a:latin typeface="Calibri"/>
                <a:cs typeface="Arial"/>
              </a:rPr>
              <a:t> </a:t>
            </a:r>
            <a:r>
              <a:rPr lang="en-US" sz="2600" dirty="0">
                <a:latin typeface="Calibri"/>
                <a:cs typeface="Arial"/>
              </a:rPr>
              <a:t>the midline forming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600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Lateral cortico-spinal tract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descends in the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lateral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column of the white matter to </a:t>
            </a:r>
            <a:r>
              <a:rPr lang="en-US" sz="2600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relay in the anterior horn cells (AHC) of the spinal cord</a:t>
            </a:r>
          </a:p>
          <a:p>
            <a:pPr marL="472440" indent="-34290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29540" algn="l"/>
                <a:tab pos="129540" algn="l"/>
                <a:tab pos="259080" algn="l"/>
                <a:tab pos="6057900" algn="r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Uncrossed pyramidal tract</a:t>
            </a:r>
          </a:p>
          <a:p>
            <a:pPr marL="47244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29540" algn="l"/>
                <a:tab pos="129540" algn="l"/>
                <a:tab pos="259080" algn="l"/>
                <a:tab pos="6057900" algn="r"/>
              </a:tabLst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15-20% does not cross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midline forming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Ventral (Anterior) cortico-spinal tract,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descends in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anterior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white column of white matter. Its fibers cross midline to relay in anterior horn cells of the opposite side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.</a:t>
            </a:r>
          </a:p>
          <a:p>
            <a:pPr marL="472440" indent="-34290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29540" algn="l"/>
                <a:tab pos="129540" algn="l"/>
                <a:tab pos="259080" algn="l"/>
                <a:tab pos="6057900" algn="r"/>
              </a:tabLst>
            </a:pPr>
            <a:r>
              <a:rPr lang="en-US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Injury of pyramidal tract</a:t>
            </a:r>
            <a:r>
              <a:rPr lang="en-US" sz="2600" dirty="0" smtClean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→ contralateral hemiplegia U.M.N.L </a:t>
            </a:r>
            <a:r>
              <a:rPr lang="en-US" sz="2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(paralysis of the muscles on the opposite ½ of the body).</a:t>
            </a:r>
            <a:endParaRPr lang="en-US" sz="2600" b="1" dirty="0"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129540" algn="l"/>
                <a:tab pos="129540" algn="l"/>
                <a:tab pos="259080" algn="l"/>
                <a:tab pos="6057900" algn="r"/>
              </a:tabLs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 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N.B;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Some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of fibers (1%) remain in the same side without crossing to end around the medial motor nuclei (nuclei that supply the muscles of the trunk and respiration).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So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, these muscles receive fibers from both sides. This explains absence of respiratory and trunk paralysis in cases of hemiplegia.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4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767" y="496144"/>
            <a:ext cx="7398475" cy="5904656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350" dirty="0">
              <a:solidFill>
                <a:srgbClr val="FFFF00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919" y="1425392"/>
            <a:ext cx="54101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6000" b="1" dirty="0">
                <a:ea typeface="Times New Roman" panose="02020603050405020304" pitchFamily="18" charset="0"/>
              </a:rPr>
              <a:t>Pons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6000" b="1" dirty="0">
                <a:ea typeface="Times New Roman" panose="02020603050405020304" pitchFamily="18" charset="0"/>
              </a:rPr>
              <a:t>Cranial Nerve Nuclei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6000" b="1" dirty="0"/>
              <a:t>5</a:t>
            </a:r>
            <a:r>
              <a:rPr lang="en-US" altLang="en-US" sz="6000" b="1" baseline="30000" dirty="0"/>
              <a:t>th</a:t>
            </a:r>
            <a:r>
              <a:rPr lang="en-US" altLang="en-US" sz="6000" b="1" dirty="0"/>
              <a:t>, 6</a:t>
            </a:r>
            <a:r>
              <a:rPr lang="en-US" altLang="en-US" sz="6000" b="1" baseline="30000" dirty="0"/>
              <a:t>th</a:t>
            </a:r>
            <a:r>
              <a:rPr lang="en-US" altLang="en-US" sz="6000" b="1" dirty="0"/>
              <a:t>,7</a:t>
            </a:r>
            <a:r>
              <a:rPr lang="en-US" altLang="en-US" sz="6000" b="1" baseline="30000" dirty="0"/>
              <a:t>th</a:t>
            </a:r>
            <a:r>
              <a:rPr lang="en-US" altLang="en-US" sz="6000" b="1" dirty="0"/>
              <a:t>,8th</a:t>
            </a:r>
          </a:p>
        </p:txBody>
      </p:sp>
    </p:spTree>
    <p:extLst>
      <p:ext uri="{BB962C8B-B14F-4D97-AF65-F5344CB8AC3E}">
        <p14:creationId xmlns:p14="http://schemas.microsoft.com/office/powerpoint/2010/main" val="3421323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-1"/>
            <a:ext cx="122558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3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34A8DF-6C81-494F-82D7-6B96CD0B40AF}"/>
              </a:ext>
            </a:extLst>
          </p:cNvPr>
          <p:cNvSpPr/>
          <p:nvPr/>
        </p:nvSpPr>
        <p:spPr>
          <a:xfrm>
            <a:off x="145413" y="119271"/>
            <a:ext cx="11818133" cy="651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294640" algn="l"/>
                <a:tab pos="457200" algn="l"/>
                <a:tab pos="481965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Nuclei  of the trigeminal nerve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136525" algn="l"/>
                <a:tab pos="294640" algn="l"/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1- Motor nucleus (S.V.E);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for the muscles developed from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1st pharyngeal arch.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2255" algn="l"/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2- Main sensory nucleus (G.S.A);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2255" algn="l"/>
                <a:tab pos="6057900" algn="r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It receives sensory fibers of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crude touch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from the face and scalp.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2255" algn="l"/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3-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Spinal tract (nucleus) of trigeminal (G.S.A)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;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2255" algn="l"/>
                <a:tab pos="6057900" algn="r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It lies in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lower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part of the pons and descends along the whole length of the medulla oblongata to be continuous with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SGR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in the spinal cord.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2255" algn="l"/>
                <a:tab pos="6057900" algn="r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It receives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pain and temperature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sensations from the scalp and face.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2255" algn="l"/>
                <a:tab pos="6057900" algn="r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N.B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: Sensation from lower part of face to the upper part of the nucleus and vice versa.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2255" algn="l"/>
                <a:tab pos="6057900" algn="r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      - Sensation from medial part of face to lateral part of the nucleus and vice versa.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874395" algn="l"/>
                <a:tab pos="136525" algn="l"/>
                <a:tab pos="874395" algn="l"/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4- Mesencephalic nucleus (G.S.A):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extends up to the midbrain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874395" algn="l"/>
                <a:tab pos="136525" algn="l"/>
                <a:tab pos="874395" algn="l"/>
                <a:tab pos="6057900" algn="r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-It receives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proprioceptive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sensations from the scalp, face and muscles of mastication.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874395" algn="l"/>
                <a:tab pos="136525" algn="l"/>
                <a:tab pos="874395" algn="l"/>
                <a:tab pos="6057900" algn="r"/>
              </a:tabLs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N.B;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only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first order neuron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that present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inside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the central nervous system.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05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4875973-9077-4767-8B03-6F6315101443}"/>
              </a:ext>
            </a:extLst>
          </p:cNvPr>
          <p:cNvSpPr/>
          <p:nvPr/>
        </p:nvSpPr>
        <p:spPr>
          <a:xfrm>
            <a:off x="76200" y="318053"/>
            <a:ext cx="120245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62255" algn="l"/>
                <a:tab pos="6057900" algn="r"/>
              </a:tabLst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Abducent Nucleus (G.S.E)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55270" algn="l"/>
                <a:tab pos="255270" algn="l"/>
                <a:tab pos="6057900" algn="r"/>
              </a:tabLst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It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is encircled by the facial nerve (looping around it) forming 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facial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colliculus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.</a:t>
            </a:r>
          </a:p>
          <a:p>
            <a:pPr algn="justLow">
              <a:lnSpc>
                <a:spcPct val="125000"/>
              </a:lnSpc>
              <a:tabLst>
                <a:tab pos="255270" algn="l"/>
                <a:tab pos="255270" algn="l"/>
                <a:tab pos="6057900" algn="r"/>
              </a:tabLst>
            </a:pP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It is th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 motor nerve for the </a:t>
            </a:r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lateral rectus muscle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en-US" sz="40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Low">
              <a:lnSpc>
                <a:spcPct val="125000"/>
              </a:lnSpc>
              <a:tabLst>
                <a:tab pos="6057900" algn="r"/>
              </a:tabLst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LR6 (SO4)3 Nerve supply of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extraocular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muscles.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132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25441"/>
            <a:ext cx="11795920" cy="68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90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4B3375-302B-4DCE-A09B-D03DAEB42BD4}"/>
              </a:ext>
            </a:extLst>
          </p:cNvPr>
          <p:cNvSpPr/>
          <p:nvPr/>
        </p:nvSpPr>
        <p:spPr>
          <a:xfrm>
            <a:off x="211511" y="185532"/>
            <a:ext cx="11765257" cy="693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55270" algn="l"/>
                <a:tab pos="6057900" algn="r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Facial Nuclei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55270" algn="l"/>
                <a:tab pos="255270" algn="l"/>
                <a:tab pos="6057900" algn="r"/>
              </a:tabLst>
            </a:pP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1- Motor nucleus (S.V.E);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muscles developed from the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2nd pharyngeal arch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.</a:t>
            </a:r>
          </a:p>
          <a:p>
            <a:pPr marL="34290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55270" algn="l"/>
                <a:tab pos="255270" algn="l"/>
                <a:tab pos="6057900" algn="r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Upper part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of motor nucleus receives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fibres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from 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both sides of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corticobulbar tracts </a:t>
            </a:r>
            <a:endParaRPr lang="en-US" sz="2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342900" indent="-342900" algn="just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Lower part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receives fibers from 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opposite side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of corticobulbar tract.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2255" algn="l"/>
                <a:tab pos="6057900" algn="r"/>
              </a:tabLst>
            </a:pP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2- Parasympathetic nuclei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(G.V.E)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</a:p>
          <a:p>
            <a:pPr algn="justLow">
              <a:lnSpc>
                <a:spcPct val="125000"/>
              </a:lnSpc>
              <a:tabLst>
                <a:tab pos="262255" algn="l"/>
                <a:tab pos="6057900" algn="r"/>
              </a:tabLst>
            </a:pPr>
            <a:r>
              <a:rPr lang="en-US" sz="2600" b="1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a- Superior</a:t>
            </a:r>
            <a:r>
              <a:rPr lang="en-US" sz="2600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600" b="1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Salivary Nucleus; (SSS)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→ facial nerve → chorda tympani → lingual nerve →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submandibular ganglion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→ submandibular &amp; sublingual glands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55270" algn="l"/>
                <a:tab pos="255270" algn="l"/>
                <a:tab pos="6057900" algn="r"/>
              </a:tabLst>
            </a:pPr>
            <a:r>
              <a:rPr lang="en-US" sz="2600" b="1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b- Special lacrimatory nucleus (SSL)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→ facial nerve → greater petrosal nerve →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sphenopalatine ganglion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→ lacrimal, nasal, palatine and pharyngeal glands.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55270" algn="l"/>
                <a:tab pos="255270" algn="l"/>
                <a:tab pos="6057900" algn="r"/>
              </a:tabLst>
            </a:pP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3- Solitary nucleus (SVA)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receives taste sensation.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160020" algn="justLow">
              <a:lnSpc>
                <a:spcPct val="122000"/>
              </a:lnSpc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47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13" y="145757"/>
            <a:ext cx="7060706" cy="527078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350" dirty="0">
              <a:solidFill>
                <a:srgbClr val="FFFF00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373" y="654933"/>
            <a:ext cx="5818219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5000" b="1" dirty="0">
                <a:ea typeface="Times New Roman" panose="02020603050405020304" pitchFamily="18" charset="0"/>
              </a:rPr>
              <a:t>Medulla Oblongata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5000" b="1" dirty="0">
                <a:ea typeface="Times New Roman" panose="02020603050405020304" pitchFamily="18" charset="0"/>
              </a:rPr>
              <a:t>Cranial Nerve Nuclei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 dirty="0">
                <a:latin typeface="Arial Black" panose="020B0A04020102020204" pitchFamily="34" charset="0"/>
              </a:rPr>
              <a:t>9, 10,11,12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4F5ABE-153E-4C25-AEDA-2CE3DCFE2578}"/>
              </a:ext>
            </a:extLst>
          </p:cNvPr>
          <p:cNvSpPr txBox="1"/>
          <p:nvPr/>
        </p:nvSpPr>
        <p:spPr>
          <a:xfrm>
            <a:off x="370143" y="5638800"/>
            <a:ext cx="10945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</a:rPr>
              <a:t>The most important part of the brain, It regulates the breathing, heart and blood vessels, digestion and swallowing</a:t>
            </a:r>
          </a:p>
        </p:txBody>
      </p:sp>
    </p:spTree>
    <p:extLst>
      <p:ext uri="{BB962C8B-B14F-4D97-AF65-F5344CB8AC3E}">
        <p14:creationId xmlns:p14="http://schemas.microsoft.com/office/powerpoint/2010/main" val="512148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" y="76200"/>
            <a:ext cx="1216046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06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58EC78-8950-4A4E-B9BE-3F097D977A9E}"/>
              </a:ext>
            </a:extLst>
          </p:cNvPr>
          <p:cNvSpPr/>
          <p:nvPr/>
        </p:nvSpPr>
        <p:spPr>
          <a:xfrm>
            <a:off x="92536" y="92765"/>
            <a:ext cx="11923889" cy="6189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6057900" algn="r"/>
              </a:tabLst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Vestibulo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-cochlear nerve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25000"/>
              </a:lnSpc>
              <a:tabLst>
                <a:tab pos="6057900" algn="r"/>
              </a:tabLst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a- Vestibular Nuclei (S.S.A)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superior, medial and lateral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6065" algn="l"/>
                <a:tab pos="266065" algn="l"/>
                <a:tab pos="6057900" algn="r"/>
              </a:tabLs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They receive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equilibrium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from inner ear along vestibular nerve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6065" algn="l"/>
                <a:tab pos="266065" algn="l"/>
                <a:tab pos="6057900" algn="r"/>
              </a:tabLs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They connected to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cerebellum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by efferent and afferent fibers.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25000"/>
              </a:lnSpc>
              <a:tabLst>
                <a:tab pos="255270" algn="l"/>
                <a:tab pos="6057900" algn="r"/>
              </a:tabLst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b- Cochlear Nuclei (S.S.A)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dorsal and ventral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6065" algn="l"/>
                <a:tab pos="266065" algn="l"/>
                <a:tab pos="6057900" algn="r"/>
              </a:tabLs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They receive hearing impulses from the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cochlea of the inner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ear through the cochlear nerve.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6065" algn="l"/>
                <a:tab pos="266065" algn="l"/>
                <a:tab pos="6057900" algn="r"/>
              </a:tabLs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The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fibres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cross to the opposite side as </a:t>
            </a:r>
            <a:r>
              <a:rPr lang="en-US" sz="3200" b="1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auditory decussation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(trapezoid body) and ascend as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lateral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leminscus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to the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medial geniculate body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of the thalamus.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3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" y="0"/>
            <a:ext cx="12196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78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D7C60D-037A-4F2B-9E2B-35506598BD38}"/>
              </a:ext>
            </a:extLst>
          </p:cNvPr>
          <p:cNvSpPr/>
          <p:nvPr/>
        </p:nvSpPr>
        <p:spPr>
          <a:xfrm>
            <a:off x="118974" y="159027"/>
            <a:ext cx="1179169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62255" algn="l"/>
                <a:tab pos="262255" algn="l"/>
                <a:tab pos="6057900" algn="r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Non-cranial nerve nuclei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136525" algn="l"/>
                <a:tab pos="6057900" algn="r"/>
              </a:tabLst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1- Pontine nuclei: </a:t>
            </a:r>
            <a:r>
              <a:rPr lang="en-US" sz="3600" b="1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Cortico-</a:t>
            </a:r>
            <a:r>
              <a:rPr lang="en-US" sz="3600" b="1" dirty="0" err="1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ponto</a:t>
            </a:r>
            <a:r>
              <a:rPr lang="en-US" sz="3600" b="1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-cerebellar</a:t>
            </a:r>
            <a:r>
              <a:rPr lang="en-US" sz="3600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3600" b="1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tract</a:t>
            </a:r>
            <a:endParaRPr lang="en-US" sz="3600" dirty="0">
              <a:solidFill>
                <a:srgbClr val="D6009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571500" indent="-5715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36525" algn="l"/>
                <a:tab pos="6057900" algn="r"/>
              </a:tabLst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Cerebral cortex (same side) -----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Pontine nuclei -----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cross to the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opposite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side ----- middle cerebellar peduncle ------ to the cerebellum </a:t>
            </a:r>
          </a:p>
          <a:p>
            <a:pPr algn="justLow">
              <a:lnSpc>
                <a:spcPct val="125000"/>
              </a:lnSpc>
              <a:tabLst>
                <a:tab pos="266065" algn="l"/>
                <a:tab pos="266065" algn="l"/>
                <a:tab pos="6057900" algn="r"/>
              </a:tabLst>
            </a:pP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6065" algn="l"/>
                <a:tab pos="266065" algn="l"/>
                <a:tab pos="6057900" algn="r"/>
              </a:tabLst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2- Reticular formation nuclei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182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767" y="496144"/>
            <a:ext cx="7398475" cy="5904656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350" dirty="0">
              <a:solidFill>
                <a:srgbClr val="FFFF00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919" y="1425392"/>
            <a:ext cx="54101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6000" b="1" dirty="0" smtClean="0">
                <a:ea typeface="Times New Roman" panose="02020603050405020304" pitchFamily="18" charset="0"/>
              </a:rPr>
              <a:t>Midbrain</a:t>
            </a:r>
            <a:endParaRPr lang="en-US" sz="6000" b="1" dirty="0">
              <a:ea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6000" b="1" dirty="0">
                <a:ea typeface="Times New Roman" panose="02020603050405020304" pitchFamily="18" charset="0"/>
              </a:rPr>
              <a:t>Cranial Nerve Nuclei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6000" b="1" dirty="0"/>
              <a:t>5</a:t>
            </a:r>
            <a:r>
              <a:rPr lang="en-US" altLang="en-US" sz="6000" b="1" baseline="30000" dirty="0"/>
              <a:t>th</a:t>
            </a:r>
            <a:r>
              <a:rPr lang="en-US" altLang="en-US" sz="6000" b="1" dirty="0"/>
              <a:t>, 6</a:t>
            </a:r>
            <a:r>
              <a:rPr lang="en-US" altLang="en-US" sz="6000" b="1" baseline="30000" dirty="0"/>
              <a:t>th</a:t>
            </a:r>
            <a:r>
              <a:rPr lang="en-US" altLang="en-US" sz="6000" b="1" dirty="0"/>
              <a:t>,7</a:t>
            </a:r>
            <a:r>
              <a:rPr lang="en-US" altLang="en-US" sz="6000" b="1" baseline="30000" dirty="0"/>
              <a:t>th</a:t>
            </a:r>
            <a:r>
              <a:rPr lang="en-US" altLang="en-US" sz="6000" b="1" dirty="0"/>
              <a:t>,8th</a:t>
            </a:r>
          </a:p>
        </p:txBody>
      </p:sp>
    </p:spTree>
    <p:extLst>
      <p:ext uri="{BB962C8B-B14F-4D97-AF65-F5344CB8AC3E}">
        <p14:creationId xmlns:p14="http://schemas.microsoft.com/office/powerpoint/2010/main" val="4107773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A45DD91-D240-46E3-8649-ACB4B97740CC}"/>
              </a:ext>
            </a:extLst>
          </p:cNvPr>
          <p:cNvSpPr/>
          <p:nvPr/>
        </p:nvSpPr>
        <p:spPr>
          <a:xfrm>
            <a:off x="158633" y="145775"/>
            <a:ext cx="118181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3585210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Nuclei of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occulomotor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nerve: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457200" algn="justLow">
              <a:lnSpc>
                <a:spcPct val="125000"/>
              </a:lnSpc>
              <a:tabLst>
                <a:tab pos="3585210" algn="l"/>
                <a:tab pos="6057900" algn="r"/>
              </a:tabLst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a- Motor nucleus (G.S.E)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for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all the extra ocular muscles </a:t>
            </a:r>
            <a:r>
              <a:rPr lang="en-US" sz="2800" b="1" dirty="0">
                <a:solidFill>
                  <a:srgbClr val="CC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except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lateral rectus and superior oblique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457200" algn="justLow">
              <a:lnSpc>
                <a:spcPct val="125000"/>
              </a:lnSpc>
              <a:tabLst>
                <a:tab pos="3585210" algn="l"/>
                <a:tab pos="605790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b- Parasympathetic (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Edinger-westphal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nucleus) (G.V.E)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→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inferior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division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of oculomotor nerve → nerve to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inferior oblique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→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ciliary ganglia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→ to ciliary muscle and constrictor pupillae muscle.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85750" indent="-285750" algn="ctr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3585210" algn="l"/>
                <a:tab pos="6057900" algn="r"/>
              </a:tabLst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Motor nucleus of the trochlear nerve (G.S.E):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3585210" algn="l"/>
                <a:tab pos="6057900" algn="r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It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supplies the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superior oblique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muscle of the eyeball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.</a:t>
            </a:r>
          </a:p>
          <a:p>
            <a:pPr algn="justLow">
              <a:lnSpc>
                <a:spcPct val="125000"/>
              </a:lnSpc>
              <a:tabLst>
                <a:tab pos="3585210" algn="l"/>
                <a:tab pos="6057900" algn="r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LR6 (SO4)3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85750" indent="-28575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3585210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Mesencephalic nucleus of trigeminal nerve.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3585210" algn="l"/>
                <a:tab pos="6057900" algn="r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It receives the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proprioceptive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sensation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from the muscle of mastication.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2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3" y="0"/>
            <a:ext cx="12188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5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10"/>
            <a:ext cx="12217118" cy="68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84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B99C351-ABF1-4E69-B6F7-A1CACE8F0E46}"/>
              </a:ext>
            </a:extLst>
          </p:cNvPr>
          <p:cNvSpPr/>
          <p:nvPr/>
        </p:nvSpPr>
        <p:spPr>
          <a:xfrm>
            <a:off x="92536" y="39256"/>
            <a:ext cx="1189745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3585210" algn="l"/>
                <a:tab pos="6057900" algn="r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Non-cranial nerve nuclei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3585210" algn="l"/>
                <a:tab pos="6057900" algn="r"/>
              </a:tabLst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Substantia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Nigra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(extrapyramidal center)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6065" algn="l"/>
                <a:tab pos="6057900" algn="r"/>
              </a:tabLs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It contains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melanin pigment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, hence its name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nigra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(black).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342900" indent="-342900" algn="justLow">
              <a:lnSpc>
                <a:spcPct val="125000"/>
              </a:lnSpc>
              <a:buFont typeface="Times New Roman" panose="02020603050405020304" pitchFamily="18" charset="0"/>
              <a:buChar char="-"/>
              <a:tabLst>
                <a:tab pos="266065" algn="l"/>
                <a:tab pos="457200" algn="l"/>
                <a:tab pos="478790" algn="l"/>
                <a:tab pos="6057900" algn="r"/>
              </a:tabLs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is concerned with </a:t>
            </a:r>
            <a:r>
              <a:rPr lang="en-US" sz="3200" b="1" dirty="0">
                <a:solidFill>
                  <a:srgbClr val="D60093"/>
                </a:solidFill>
                <a:latin typeface="Arial" panose="020B0604020202020204" pitchFamily="34" charset="0"/>
                <a:cs typeface="Arial"/>
              </a:rPr>
              <a:t>muscle tone</a:t>
            </a:r>
          </a:p>
          <a:p>
            <a:pPr algn="justLow">
              <a:lnSpc>
                <a:spcPct val="125000"/>
              </a:lnSpc>
              <a:tabLst>
                <a:tab pos="266065" algn="l"/>
                <a:tab pos="457200" algn="l"/>
                <a:tab pos="478790" algn="l"/>
                <a:tab pos="6057900" algn="r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Afferent = 2 C</a:t>
            </a:r>
          </a:p>
          <a:p>
            <a:pPr algn="justLow">
              <a:lnSpc>
                <a:spcPct val="125000"/>
              </a:lnSpc>
              <a:tabLst>
                <a:tab pos="266065" algn="l"/>
                <a:tab pos="457200" algn="l"/>
                <a:tab pos="478790" algn="l"/>
                <a:tab pos="6057900" algn="r"/>
              </a:tabLst>
            </a:pP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corpus 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striatum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(basal nuclei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Low">
              <a:lnSpc>
                <a:spcPct val="125000"/>
              </a:lnSpc>
              <a:tabLst>
                <a:tab pos="266065" algn="l"/>
                <a:tab pos="457200" algn="l"/>
                <a:tab pos="478790" algn="l"/>
                <a:tab pos="6057900" algn="r"/>
              </a:tabLst>
            </a:pP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cerebral 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cortex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.</a:t>
            </a:r>
          </a:p>
          <a:p>
            <a:pPr algn="justLow">
              <a:lnSpc>
                <a:spcPct val="125000"/>
              </a:lnSpc>
              <a:tabLst>
                <a:tab pos="266065" algn="l"/>
                <a:tab pos="457200" algn="l"/>
                <a:tab pos="478790" algn="l"/>
                <a:tab pos="6057900" algn="r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/>
              </a:rPr>
              <a:t>** Efferent = To the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corpus striatum.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/>
            </a:endParaRPr>
          </a:p>
          <a:p>
            <a:pPr marL="342900" indent="-342900" algn="justLow">
              <a:lnSpc>
                <a:spcPct val="125000"/>
              </a:lnSpc>
              <a:buFont typeface="Times New Roman" panose="02020603050405020304" pitchFamily="18" charset="0"/>
              <a:buChar char="-"/>
              <a:tabLst>
                <a:tab pos="266065" algn="l"/>
                <a:tab pos="457200" algn="l"/>
                <a:tab pos="478790" algn="l"/>
                <a:tab pos="6057900" algn="r"/>
              </a:tabLs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Degeneration of the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substantia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nigra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leading to absence of dopamine secretion causing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Parkinson's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disease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685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28" y="25078"/>
            <a:ext cx="12168217" cy="6832922"/>
          </a:xfrm>
          <a:prstGeom prst="rect">
            <a:avLst/>
          </a:prstGeom>
        </p:spPr>
      </p:pic>
      <p:pic>
        <p:nvPicPr>
          <p:cNvPr id="28" name="Picture 2" descr="Picture 100"/>
          <p:cNvPicPr>
            <a:picLocks noChangeAspect="1" noChangeArrowheads="1"/>
          </p:cNvPicPr>
          <p:nvPr/>
        </p:nvPicPr>
        <p:blipFill>
          <a:blip r:embed="rId3" cstate="print">
            <a:lum bright="-30000" contrast="84000"/>
          </a:blip>
          <a:srcRect l="1250" r="5000" b="11936"/>
          <a:stretch>
            <a:fillRect/>
          </a:stretch>
        </p:blipFill>
        <p:spPr bwMode="auto">
          <a:xfrm>
            <a:off x="5471319" y="65025"/>
            <a:ext cx="5976665" cy="671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9" name="Freeform 28"/>
          <p:cNvSpPr/>
          <p:nvPr/>
        </p:nvSpPr>
        <p:spPr>
          <a:xfrm>
            <a:off x="8855696" y="2637706"/>
            <a:ext cx="216024" cy="136239"/>
          </a:xfrm>
          <a:custGeom>
            <a:avLst/>
            <a:gdLst>
              <a:gd name="connsiteX0" fmla="*/ 401217 w 441649"/>
              <a:gd name="connsiteY0" fmla="*/ 146179 h 401216"/>
              <a:gd name="connsiteX1" fmla="*/ 251927 w 441649"/>
              <a:gd name="connsiteY1" fmla="*/ 15551 h 401216"/>
              <a:gd name="connsiteX2" fmla="*/ 27992 w 441649"/>
              <a:gd name="connsiteY2" fmla="*/ 52873 h 401216"/>
              <a:gd name="connsiteX3" fmla="*/ 83976 w 441649"/>
              <a:gd name="connsiteY3" fmla="*/ 276808 h 401216"/>
              <a:gd name="connsiteX4" fmla="*/ 270588 w 441649"/>
              <a:gd name="connsiteY4" fmla="*/ 388775 h 401216"/>
              <a:gd name="connsiteX5" fmla="*/ 419878 w 441649"/>
              <a:gd name="connsiteY5" fmla="*/ 202163 h 401216"/>
              <a:gd name="connsiteX6" fmla="*/ 401217 w 441649"/>
              <a:gd name="connsiteY6" fmla="*/ 146179 h 4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649" h="401216">
                <a:moveTo>
                  <a:pt x="401217" y="146179"/>
                </a:moveTo>
                <a:cubicBezTo>
                  <a:pt x="373225" y="115077"/>
                  <a:pt x="314131" y="31102"/>
                  <a:pt x="251927" y="15551"/>
                </a:cubicBezTo>
                <a:cubicBezTo>
                  <a:pt x="189723" y="0"/>
                  <a:pt x="55984" y="9330"/>
                  <a:pt x="27992" y="52873"/>
                </a:cubicBezTo>
                <a:cubicBezTo>
                  <a:pt x="0" y="96416"/>
                  <a:pt x="43543" y="220824"/>
                  <a:pt x="83976" y="276808"/>
                </a:cubicBezTo>
                <a:cubicBezTo>
                  <a:pt x="124409" y="332792"/>
                  <a:pt x="214604" y="401216"/>
                  <a:pt x="270588" y="388775"/>
                </a:cubicBezTo>
                <a:cubicBezTo>
                  <a:pt x="326572" y="376334"/>
                  <a:pt x="398107" y="245706"/>
                  <a:pt x="419878" y="202163"/>
                </a:cubicBezTo>
                <a:cubicBezTo>
                  <a:pt x="441649" y="158620"/>
                  <a:pt x="429209" y="177281"/>
                  <a:pt x="401217" y="146179"/>
                </a:cubicBezTo>
                <a:close/>
              </a:path>
            </a:pathLst>
          </a:custGeom>
          <a:solidFill>
            <a:srgbClr val="CC00FF"/>
          </a:solidFill>
          <a:ln>
            <a:solidFill>
              <a:srgbClr val="CC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1" name="Freeform 30"/>
          <p:cNvSpPr>
            <a:spLocks noChangeArrowheads="1"/>
          </p:cNvSpPr>
          <p:nvPr/>
        </p:nvSpPr>
        <p:spPr bwMode="auto">
          <a:xfrm rot="1920313">
            <a:off x="8308444" y="2916584"/>
            <a:ext cx="409315" cy="497848"/>
          </a:xfrm>
          <a:custGeom>
            <a:avLst/>
            <a:gdLst>
              <a:gd name="T0" fmla="*/ 73682 w 579521"/>
              <a:gd name="T1" fmla="*/ 14383 h 633663"/>
              <a:gd name="T2" fmla="*/ 7623 w 579521"/>
              <a:gd name="T3" fmla="*/ 83436 h 633663"/>
              <a:gd name="T4" fmla="*/ 27947 w 579521"/>
              <a:gd name="T5" fmla="*/ 463218 h 633663"/>
              <a:gd name="T6" fmla="*/ 139742 w 579521"/>
              <a:gd name="T7" fmla="*/ 877518 h 633663"/>
              <a:gd name="T8" fmla="*/ 241371 w 579521"/>
              <a:gd name="T9" fmla="*/ 653102 h 633663"/>
              <a:gd name="T10" fmla="*/ 160066 w 579521"/>
              <a:gd name="T11" fmla="*/ 169750 h 633663"/>
              <a:gd name="T12" fmla="*/ 73682 w 579521"/>
              <a:gd name="T13" fmla="*/ 14383 h 6336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9521"/>
              <a:gd name="T22" fmla="*/ 0 h 633663"/>
              <a:gd name="T23" fmla="*/ 579521 w 579521"/>
              <a:gd name="T24" fmla="*/ 633663 h 6336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9521" h="633663">
                <a:moveTo>
                  <a:pt x="174458" y="10026"/>
                </a:moveTo>
                <a:cubicBezTo>
                  <a:pt x="114300" y="0"/>
                  <a:pt x="36094" y="6016"/>
                  <a:pt x="18047" y="58153"/>
                </a:cubicBezTo>
                <a:cubicBezTo>
                  <a:pt x="0" y="110290"/>
                  <a:pt x="14036" y="230605"/>
                  <a:pt x="66173" y="322847"/>
                </a:cubicBezTo>
                <a:cubicBezTo>
                  <a:pt x="118310" y="415089"/>
                  <a:pt x="246647" y="589547"/>
                  <a:pt x="330868" y="611605"/>
                </a:cubicBezTo>
                <a:cubicBezTo>
                  <a:pt x="415089" y="633663"/>
                  <a:pt x="563479" y="537411"/>
                  <a:pt x="571500" y="455195"/>
                </a:cubicBezTo>
                <a:cubicBezTo>
                  <a:pt x="579521" y="372979"/>
                  <a:pt x="437147" y="190499"/>
                  <a:pt x="378994" y="118310"/>
                </a:cubicBezTo>
                <a:cubicBezTo>
                  <a:pt x="320841" y="46121"/>
                  <a:pt x="234616" y="20052"/>
                  <a:pt x="174458" y="10026"/>
                </a:cubicBezTo>
                <a:close/>
              </a:path>
            </a:pathLst>
          </a:custGeom>
          <a:solidFill>
            <a:srgbClr val="FF0000"/>
          </a:solidFill>
          <a:ln w="762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2" name="Freeform 31"/>
          <p:cNvSpPr>
            <a:spLocks noChangeArrowheads="1"/>
          </p:cNvSpPr>
          <p:nvPr/>
        </p:nvSpPr>
        <p:spPr bwMode="auto">
          <a:xfrm rot="1920313">
            <a:off x="8668486" y="2916583"/>
            <a:ext cx="409315" cy="497848"/>
          </a:xfrm>
          <a:custGeom>
            <a:avLst/>
            <a:gdLst>
              <a:gd name="T0" fmla="*/ 73682 w 579521"/>
              <a:gd name="T1" fmla="*/ 14383 h 633663"/>
              <a:gd name="T2" fmla="*/ 7623 w 579521"/>
              <a:gd name="T3" fmla="*/ 83436 h 633663"/>
              <a:gd name="T4" fmla="*/ 27947 w 579521"/>
              <a:gd name="T5" fmla="*/ 463218 h 633663"/>
              <a:gd name="T6" fmla="*/ 139742 w 579521"/>
              <a:gd name="T7" fmla="*/ 877518 h 633663"/>
              <a:gd name="T8" fmla="*/ 241371 w 579521"/>
              <a:gd name="T9" fmla="*/ 653102 h 633663"/>
              <a:gd name="T10" fmla="*/ 160066 w 579521"/>
              <a:gd name="T11" fmla="*/ 169750 h 633663"/>
              <a:gd name="T12" fmla="*/ 73682 w 579521"/>
              <a:gd name="T13" fmla="*/ 14383 h 6336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9521"/>
              <a:gd name="T22" fmla="*/ 0 h 633663"/>
              <a:gd name="T23" fmla="*/ 579521 w 579521"/>
              <a:gd name="T24" fmla="*/ 633663 h 6336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9521" h="633663">
                <a:moveTo>
                  <a:pt x="174458" y="10026"/>
                </a:moveTo>
                <a:cubicBezTo>
                  <a:pt x="114300" y="0"/>
                  <a:pt x="36094" y="6016"/>
                  <a:pt x="18047" y="58153"/>
                </a:cubicBezTo>
                <a:cubicBezTo>
                  <a:pt x="0" y="110290"/>
                  <a:pt x="14036" y="230605"/>
                  <a:pt x="66173" y="322847"/>
                </a:cubicBezTo>
                <a:cubicBezTo>
                  <a:pt x="118310" y="415089"/>
                  <a:pt x="246647" y="589547"/>
                  <a:pt x="330868" y="611605"/>
                </a:cubicBezTo>
                <a:cubicBezTo>
                  <a:pt x="415089" y="633663"/>
                  <a:pt x="563479" y="537411"/>
                  <a:pt x="571500" y="455195"/>
                </a:cubicBezTo>
                <a:cubicBezTo>
                  <a:pt x="579521" y="372979"/>
                  <a:pt x="437147" y="190499"/>
                  <a:pt x="378994" y="118310"/>
                </a:cubicBezTo>
                <a:cubicBezTo>
                  <a:pt x="320841" y="46121"/>
                  <a:pt x="234616" y="20052"/>
                  <a:pt x="174458" y="10026"/>
                </a:cubicBezTo>
                <a:close/>
              </a:path>
            </a:pathLst>
          </a:custGeom>
          <a:solidFill>
            <a:srgbClr val="FF0000"/>
          </a:solidFill>
          <a:ln w="762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8819117" y="1010526"/>
            <a:ext cx="964163" cy="2133600"/>
          </a:xfrm>
          <a:custGeom>
            <a:avLst/>
            <a:gdLst>
              <a:gd name="connsiteX0" fmla="*/ 964163 w 964163"/>
              <a:gd name="connsiteY0" fmla="*/ 6220 h 2133600"/>
              <a:gd name="connsiteX1" fmla="*/ 646923 w 964163"/>
              <a:gd name="connsiteY1" fmla="*/ 118188 h 2133600"/>
              <a:gd name="connsiteX2" fmla="*/ 217715 w 964163"/>
              <a:gd name="connsiteY2" fmla="*/ 715347 h 2133600"/>
              <a:gd name="connsiteX3" fmla="*/ 31102 w 964163"/>
              <a:gd name="connsiteY3" fmla="*/ 1573763 h 2133600"/>
              <a:gd name="connsiteX4" fmla="*/ 31102 w 964163"/>
              <a:gd name="connsiteY4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163" h="2133600">
                <a:moveTo>
                  <a:pt x="964163" y="6220"/>
                </a:moveTo>
                <a:cubicBezTo>
                  <a:pt x="867747" y="3110"/>
                  <a:pt x="771331" y="0"/>
                  <a:pt x="646923" y="118188"/>
                </a:cubicBezTo>
                <a:cubicBezTo>
                  <a:pt x="522515" y="236376"/>
                  <a:pt x="320352" y="472751"/>
                  <a:pt x="217715" y="715347"/>
                </a:cubicBezTo>
                <a:cubicBezTo>
                  <a:pt x="115078" y="957943"/>
                  <a:pt x="62204" y="1337388"/>
                  <a:pt x="31102" y="1573763"/>
                </a:cubicBezTo>
                <a:cubicBezTo>
                  <a:pt x="0" y="1810139"/>
                  <a:pt x="15551" y="1971869"/>
                  <a:pt x="31102" y="2133600"/>
                </a:cubicBezTo>
              </a:path>
            </a:pathLst>
          </a:custGeom>
          <a:ln w="57150">
            <a:solidFill>
              <a:srgbClr val="00FFFF"/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079831" y="829728"/>
            <a:ext cx="1368152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20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47383" y="3422016"/>
            <a:ext cx="1368152" cy="432048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20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8063608" y="3181448"/>
            <a:ext cx="985665" cy="1320688"/>
          </a:xfrm>
          <a:custGeom>
            <a:avLst/>
            <a:gdLst>
              <a:gd name="connsiteX0" fmla="*/ 0 w 982825"/>
              <a:gd name="connsiteY0" fmla="*/ 1362270 h 1362270"/>
              <a:gd name="connsiteX1" fmla="*/ 485192 w 982825"/>
              <a:gd name="connsiteY1" fmla="*/ 858417 h 1362270"/>
              <a:gd name="connsiteX2" fmla="*/ 783771 w 982825"/>
              <a:gd name="connsiteY2" fmla="*/ 578498 h 1362270"/>
              <a:gd name="connsiteX3" fmla="*/ 970384 w 982825"/>
              <a:gd name="connsiteY3" fmla="*/ 186613 h 1362270"/>
              <a:gd name="connsiteX4" fmla="*/ 858416 w 982825"/>
              <a:gd name="connsiteY4" fmla="*/ 0 h 13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825" h="1362270">
                <a:moveTo>
                  <a:pt x="0" y="1362270"/>
                </a:moveTo>
                <a:cubicBezTo>
                  <a:pt x="177282" y="1175658"/>
                  <a:pt x="354564" y="989046"/>
                  <a:pt x="485192" y="858417"/>
                </a:cubicBezTo>
                <a:cubicBezTo>
                  <a:pt x="615820" y="727788"/>
                  <a:pt x="702906" y="690465"/>
                  <a:pt x="783771" y="578498"/>
                </a:cubicBezTo>
                <a:cubicBezTo>
                  <a:pt x="864636" y="466531"/>
                  <a:pt x="957943" y="283029"/>
                  <a:pt x="970384" y="186613"/>
                </a:cubicBezTo>
                <a:cubicBezTo>
                  <a:pt x="982825" y="90197"/>
                  <a:pt x="920620" y="45098"/>
                  <a:pt x="858416" y="0"/>
                </a:cubicBezTo>
              </a:path>
            </a:pathLst>
          </a:custGeom>
          <a:ln w="57150">
            <a:solidFill>
              <a:srgbClr val="FFFF00"/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007823" y="3926072"/>
            <a:ext cx="1368152" cy="64807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20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19391" y="4142096"/>
            <a:ext cx="1152128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20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223847" y="2413904"/>
            <a:ext cx="1224136" cy="648072"/>
          </a:xfrm>
          <a:prstGeom prst="rect">
            <a:avLst/>
          </a:prstGeom>
          <a:noFill/>
          <a:ln w="5715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20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8868879" y="2773944"/>
            <a:ext cx="274848" cy="407504"/>
          </a:xfrm>
          <a:custGeom>
            <a:avLst/>
            <a:gdLst>
              <a:gd name="connsiteX0" fmla="*/ 130629 w 264368"/>
              <a:gd name="connsiteY0" fmla="*/ 0 h 466530"/>
              <a:gd name="connsiteX1" fmla="*/ 242596 w 264368"/>
              <a:gd name="connsiteY1" fmla="*/ 261257 h 466530"/>
              <a:gd name="connsiteX2" fmla="*/ 0 w 264368"/>
              <a:gd name="connsiteY2" fmla="*/ 466530 h 46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368" h="466530">
                <a:moveTo>
                  <a:pt x="130629" y="0"/>
                </a:moveTo>
                <a:cubicBezTo>
                  <a:pt x="197498" y="91751"/>
                  <a:pt x="264368" y="183502"/>
                  <a:pt x="242596" y="261257"/>
                </a:cubicBezTo>
                <a:cubicBezTo>
                  <a:pt x="220825" y="339012"/>
                  <a:pt x="110412" y="402771"/>
                  <a:pt x="0" y="466530"/>
                </a:cubicBezTo>
              </a:path>
            </a:pathLst>
          </a:custGeom>
          <a:ln w="38100">
            <a:solidFill>
              <a:srgbClr val="99FF66"/>
            </a:solidFill>
            <a:headEnd type="diamond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/>
          <p:cNvCxnSpPr>
            <a:endCxn id="29" idx="1"/>
          </p:cNvCxnSpPr>
          <p:nvPr/>
        </p:nvCxnSpPr>
        <p:spPr>
          <a:xfrm flipH="1">
            <a:off x="8978921" y="2629928"/>
            <a:ext cx="1244928" cy="13058"/>
          </a:xfrm>
          <a:prstGeom prst="straightConnector1">
            <a:avLst/>
          </a:prstGeom>
          <a:ln w="57150">
            <a:solidFill>
              <a:srgbClr val="00FF00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9287743" y="1333784"/>
            <a:ext cx="792088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8660497" y="4039866"/>
            <a:ext cx="1328057" cy="307909"/>
          </a:xfrm>
          <a:custGeom>
            <a:avLst/>
            <a:gdLst>
              <a:gd name="connsiteX0" fmla="*/ 1328057 w 1328057"/>
              <a:gd name="connsiteY0" fmla="*/ 279918 h 307909"/>
              <a:gd name="connsiteX1" fmla="*/ 283028 w 1328057"/>
              <a:gd name="connsiteY1" fmla="*/ 279918 h 307909"/>
              <a:gd name="connsiteX2" fmla="*/ 115077 w 1328057"/>
              <a:gd name="connsiteY2" fmla="*/ 298579 h 307909"/>
              <a:gd name="connsiteX3" fmla="*/ 40432 w 1328057"/>
              <a:gd name="connsiteY3" fmla="*/ 298579 h 307909"/>
              <a:gd name="connsiteX4" fmla="*/ 3110 w 1328057"/>
              <a:gd name="connsiteY4" fmla="*/ 242596 h 307909"/>
              <a:gd name="connsiteX5" fmla="*/ 21771 w 1328057"/>
              <a:gd name="connsiteY5" fmla="*/ 0 h 3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057" h="307909">
                <a:moveTo>
                  <a:pt x="1328057" y="279918"/>
                </a:moveTo>
                <a:lnTo>
                  <a:pt x="283028" y="279918"/>
                </a:lnTo>
                <a:cubicBezTo>
                  <a:pt x="80865" y="283028"/>
                  <a:pt x="155510" y="295469"/>
                  <a:pt x="115077" y="298579"/>
                </a:cubicBezTo>
                <a:cubicBezTo>
                  <a:pt x="74644" y="301689"/>
                  <a:pt x="59093" y="307909"/>
                  <a:pt x="40432" y="298579"/>
                </a:cubicBezTo>
                <a:cubicBezTo>
                  <a:pt x="21771" y="289249"/>
                  <a:pt x="6220" y="292359"/>
                  <a:pt x="3110" y="242596"/>
                </a:cubicBezTo>
                <a:cubicBezTo>
                  <a:pt x="0" y="192833"/>
                  <a:pt x="10885" y="96416"/>
                  <a:pt x="21771" y="0"/>
                </a:cubicBezTo>
              </a:path>
            </a:pathLst>
          </a:custGeom>
          <a:ln w="57150">
            <a:solidFill>
              <a:srgbClr val="00FF00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199511" y="4358120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7450626" y="3623099"/>
            <a:ext cx="914400" cy="547395"/>
          </a:xfrm>
          <a:custGeom>
            <a:avLst/>
            <a:gdLst>
              <a:gd name="connsiteX0" fmla="*/ 0 w 914400"/>
              <a:gd name="connsiteY0" fmla="*/ 80865 h 547395"/>
              <a:gd name="connsiteX1" fmla="*/ 447870 w 914400"/>
              <a:gd name="connsiteY1" fmla="*/ 80865 h 547395"/>
              <a:gd name="connsiteX2" fmla="*/ 653143 w 914400"/>
              <a:gd name="connsiteY2" fmla="*/ 62204 h 547395"/>
              <a:gd name="connsiteX3" fmla="*/ 746449 w 914400"/>
              <a:gd name="connsiteY3" fmla="*/ 80865 h 547395"/>
              <a:gd name="connsiteX4" fmla="*/ 914400 w 914400"/>
              <a:gd name="connsiteY4" fmla="*/ 547395 h 54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547395">
                <a:moveTo>
                  <a:pt x="0" y="80865"/>
                </a:moveTo>
                <a:lnTo>
                  <a:pt x="447870" y="80865"/>
                </a:lnTo>
                <a:cubicBezTo>
                  <a:pt x="556727" y="77755"/>
                  <a:pt x="603380" y="62204"/>
                  <a:pt x="653143" y="62204"/>
                </a:cubicBezTo>
                <a:cubicBezTo>
                  <a:pt x="702906" y="62204"/>
                  <a:pt x="702906" y="0"/>
                  <a:pt x="746449" y="80865"/>
                </a:cubicBezTo>
                <a:cubicBezTo>
                  <a:pt x="789992" y="161730"/>
                  <a:pt x="852196" y="354562"/>
                  <a:pt x="914400" y="547395"/>
                </a:cubicBezTo>
              </a:path>
            </a:pathLst>
          </a:custGeom>
          <a:ln w="57150">
            <a:solidFill>
              <a:srgbClr val="0000FF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 flipH="1">
            <a:off x="8351638" y="2629929"/>
            <a:ext cx="216022" cy="208247"/>
          </a:xfrm>
          <a:custGeom>
            <a:avLst/>
            <a:gdLst>
              <a:gd name="connsiteX0" fmla="*/ 401217 w 441649"/>
              <a:gd name="connsiteY0" fmla="*/ 146179 h 401216"/>
              <a:gd name="connsiteX1" fmla="*/ 251927 w 441649"/>
              <a:gd name="connsiteY1" fmla="*/ 15551 h 401216"/>
              <a:gd name="connsiteX2" fmla="*/ 27992 w 441649"/>
              <a:gd name="connsiteY2" fmla="*/ 52873 h 401216"/>
              <a:gd name="connsiteX3" fmla="*/ 83976 w 441649"/>
              <a:gd name="connsiteY3" fmla="*/ 276808 h 401216"/>
              <a:gd name="connsiteX4" fmla="*/ 270588 w 441649"/>
              <a:gd name="connsiteY4" fmla="*/ 388775 h 401216"/>
              <a:gd name="connsiteX5" fmla="*/ 419878 w 441649"/>
              <a:gd name="connsiteY5" fmla="*/ 202163 h 401216"/>
              <a:gd name="connsiteX6" fmla="*/ 401217 w 441649"/>
              <a:gd name="connsiteY6" fmla="*/ 146179 h 4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649" h="401216">
                <a:moveTo>
                  <a:pt x="401217" y="146179"/>
                </a:moveTo>
                <a:cubicBezTo>
                  <a:pt x="373225" y="115077"/>
                  <a:pt x="314131" y="31102"/>
                  <a:pt x="251927" y="15551"/>
                </a:cubicBezTo>
                <a:cubicBezTo>
                  <a:pt x="189723" y="0"/>
                  <a:pt x="55984" y="9330"/>
                  <a:pt x="27992" y="52873"/>
                </a:cubicBezTo>
                <a:cubicBezTo>
                  <a:pt x="0" y="96416"/>
                  <a:pt x="43543" y="220824"/>
                  <a:pt x="83976" y="276808"/>
                </a:cubicBezTo>
                <a:cubicBezTo>
                  <a:pt x="124409" y="332792"/>
                  <a:pt x="214604" y="401216"/>
                  <a:pt x="270588" y="388775"/>
                </a:cubicBezTo>
                <a:cubicBezTo>
                  <a:pt x="326572" y="376334"/>
                  <a:pt x="398107" y="245706"/>
                  <a:pt x="419878" y="202163"/>
                </a:cubicBezTo>
                <a:cubicBezTo>
                  <a:pt x="441649" y="158620"/>
                  <a:pt x="429209" y="177281"/>
                  <a:pt x="401217" y="146179"/>
                </a:cubicBezTo>
                <a:close/>
              </a:path>
            </a:pathLst>
          </a:custGeom>
          <a:solidFill>
            <a:srgbClr val="CC00FF"/>
          </a:solidFill>
          <a:ln>
            <a:solidFill>
              <a:srgbClr val="CC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9071720" y="2845952"/>
            <a:ext cx="1152129" cy="0"/>
          </a:xfrm>
          <a:prstGeom prst="straightConnector1">
            <a:avLst/>
          </a:prstGeom>
          <a:ln w="57150">
            <a:solidFill>
              <a:srgbClr val="00FFFF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2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1216183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• Functional Arrangement of the Cranial Nerve </a:t>
            </a:r>
            <a:r>
              <a:rPr lang="en-US" sz="3000" b="1" dirty="0" smtClean="0">
                <a:solidFill>
                  <a:srgbClr val="FF0000"/>
                </a:solidFill>
              </a:rPr>
              <a:t>Nuclei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A- </a:t>
            </a:r>
            <a:r>
              <a:rPr lang="en-US" sz="3000" b="1" dirty="0">
                <a:solidFill>
                  <a:srgbClr val="FF0000"/>
                </a:solidFill>
              </a:rPr>
              <a:t>Motor (efferent</a:t>
            </a:r>
            <a:r>
              <a:rPr lang="en-US" sz="3000" b="1" dirty="0" smtClean="0">
                <a:solidFill>
                  <a:srgbClr val="FF0000"/>
                </a:solidFill>
              </a:rPr>
              <a:t>);</a:t>
            </a:r>
          </a:p>
          <a:p>
            <a:r>
              <a:rPr lang="en-US" sz="3000" dirty="0" smtClean="0"/>
              <a:t> </a:t>
            </a:r>
            <a:r>
              <a:rPr lang="en-US" sz="3000" dirty="0"/>
              <a:t>1- General Somatic Efferent </a:t>
            </a:r>
            <a:r>
              <a:rPr lang="en-US" sz="3000" b="1" dirty="0">
                <a:solidFill>
                  <a:srgbClr val="0000FF"/>
                </a:solidFill>
              </a:rPr>
              <a:t>(GSE) </a:t>
            </a:r>
            <a:r>
              <a:rPr lang="en-US" sz="3000" dirty="0"/>
              <a:t>(3, 4, 6, 12) striated muscles in the </a:t>
            </a:r>
            <a:r>
              <a:rPr lang="en-US" sz="3000" dirty="0" smtClean="0"/>
              <a:t>head</a:t>
            </a:r>
          </a:p>
          <a:p>
            <a:r>
              <a:rPr lang="en-US" sz="3000" dirty="0" smtClean="0"/>
              <a:t> </a:t>
            </a:r>
            <a:r>
              <a:rPr lang="en-US" sz="3000" dirty="0"/>
              <a:t>2- Special Visceral Efferent </a:t>
            </a:r>
            <a:r>
              <a:rPr lang="en-US" sz="3000" b="1" dirty="0">
                <a:solidFill>
                  <a:srgbClr val="0000FF"/>
                </a:solidFill>
              </a:rPr>
              <a:t>(SVE) </a:t>
            </a:r>
            <a:r>
              <a:rPr lang="en-US" sz="3000" dirty="0"/>
              <a:t>(5, 7, 9, 10, 11) muscles of pharyngeal </a:t>
            </a:r>
            <a:r>
              <a:rPr lang="en-US" sz="3000" dirty="0" smtClean="0"/>
              <a:t>arches</a:t>
            </a:r>
          </a:p>
          <a:p>
            <a:r>
              <a:rPr lang="en-US" sz="3000" dirty="0" smtClean="0"/>
              <a:t> </a:t>
            </a:r>
            <a:r>
              <a:rPr lang="en-US" sz="3000" dirty="0"/>
              <a:t>3- General Visceral Efferent </a:t>
            </a:r>
            <a:r>
              <a:rPr lang="en-US" sz="3000" b="1" dirty="0">
                <a:solidFill>
                  <a:srgbClr val="0000FF"/>
                </a:solidFill>
              </a:rPr>
              <a:t>(GVE) </a:t>
            </a:r>
            <a:r>
              <a:rPr lang="en-US" sz="3000" dirty="0"/>
              <a:t>(10, 9, 7, 3) </a:t>
            </a:r>
            <a:r>
              <a:rPr lang="en-US" sz="3000" dirty="0" smtClean="0"/>
              <a:t>parasympathetic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B- </a:t>
            </a:r>
            <a:r>
              <a:rPr lang="en-US" sz="3000" b="1" dirty="0">
                <a:solidFill>
                  <a:srgbClr val="FF0000"/>
                </a:solidFill>
              </a:rPr>
              <a:t>Sensory (Afferent</a:t>
            </a:r>
            <a:r>
              <a:rPr lang="en-US" sz="30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3000" dirty="0" smtClean="0"/>
              <a:t>1- </a:t>
            </a:r>
            <a:r>
              <a:rPr lang="en-US" sz="3000" dirty="0"/>
              <a:t>General Somatic Afferent </a:t>
            </a:r>
            <a:r>
              <a:rPr lang="en-US" sz="3000" b="1" dirty="0">
                <a:solidFill>
                  <a:srgbClr val="0000FF"/>
                </a:solidFill>
              </a:rPr>
              <a:t>(GSA) </a:t>
            </a:r>
            <a:r>
              <a:rPr lang="en-US" sz="3000" dirty="0"/>
              <a:t>(5) general sensations from head and face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2- </a:t>
            </a:r>
            <a:r>
              <a:rPr lang="en-US" sz="3000" dirty="0"/>
              <a:t>Special Somatic Afferent </a:t>
            </a:r>
            <a:r>
              <a:rPr lang="en-US" sz="3000" b="1" dirty="0">
                <a:solidFill>
                  <a:srgbClr val="0000FF"/>
                </a:solidFill>
              </a:rPr>
              <a:t>(SSA) </a:t>
            </a:r>
            <a:r>
              <a:rPr lang="en-US" sz="3000" dirty="0"/>
              <a:t>(8) special sensation from the head N.B: The optic nerve described by some authors to belong to this group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3- </a:t>
            </a:r>
            <a:r>
              <a:rPr lang="en-US" sz="3000" dirty="0"/>
              <a:t>General Visceral Afferent </a:t>
            </a:r>
            <a:r>
              <a:rPr lang="en-US" sz="3000" b="1" dirty="0">
                <a:solidFill>
                  <a:srgbClr val="0000FF"/>
                </a:solidFill>
              </a:rPr>
              <a:t>(GVA) </a:t>
            </a:r>
            <a:r>
              <a:rPr lang="en-US" sz="3000" dirty="0"/>
              <a:t>(9, 10) general sensations from the </a:t>
            </a:r>
            <a:r>
              <a:rPr lang="en-US" sz="3000" dirty="0" smtClean="0"/>
              <a:t>viscera</a:t>
            </a:r>
          </a:p>
          <a:p>
            <a:r>
              <a:rPr lang="en-US" sz="3000" dirty="0" smtClean="0"/>
              <a:t>4- </a:t>
            </a:r>
            <a:r>
              <a:rPr lang="en-US" sz="3000" dirty="0"/>
              <a:t>Special Visceral Afferent </a:t>
            </a:r>
            <a:r>
              <a:rPr lang="en-US" sz="3000" b="1" dirty="0">
                <a:solidFill>
                  <a:srgbClr val="0000FF"/>
                </a:solidFill>
              </a:rPr>
              <a:t>(SVA) </a:t>
            </a:r>
            <a:r>
              <a:rPr lang="en-US" sz="3000" dirty="0"/>
              <a:t>(7, 9, 10) taste sensations N.B; the olfactory nerve described by some authors to belong to this group.</a:t>
            </a:r>
          </a:p>
        </p:txBody>
      </p:sp>
    </p:spTree>
    <p:extLst>
      <p:ext uri="{BB962C8B-B14F-4D97-AF65-F5344CB8AC3E}">
        <p14:creationId xmlns:p14="http://schemas.microsoft.com/office/powerpoint/2010/main" val="4071382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34"/>
            <a:ext cx="12233018" cy="6873433"/>
          </a:xfrm>
          <a:prstGeom prst="rect">
            <a:avLst/>
          </a:prstGeom>
        </p:spPr>
      </p:pic>
      <p:pic>
        <p:nvPicPr>
          <p:cNvPr id="25" name="Picture 2" descr="Picture 100"/>
          <p:cNvPicPr>
            <a:picLocks noChangeAspect="1" noChangeArrowheads="1"/>
          </p:cNvPicPr>
          <p:nvPr/>
        </p:nvPicPr>
        <p:blipFill>
          <a:blip r:embed="rId3" cstate="print">
            <a:lum bright="-30000" contrast="84000"/>
          </a:blip>
          <a:srcRect l="1250" r="5000" b="11936"/>
          <a:stretch>
            <a:fillRect/>
          </a:stretch>
        </p:blipFill>
        <p:spPr bwMode="auto">
          <a:xfrm>
            <a:off x="4995840" y="65025"/>
            <a:ext cx="5961879" cy="671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5354988" y="5150207"/>
            <a:ext cx="1364767" cy="288032"/>
          </a:xfrm>
          <a:prstGeom prst="rect">
            <a:avLst/>
          </a:prstGeom>
          <a:noFill/>
          <a:ln w="5715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20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7" name="Freeform 26"/>
          <p:cNvSpPr>
            <a:spLocks noChangeArrowheads="1"/>
          </p:cNvSpPr>
          <p:nvPr/>
        </p:nvSpPr>
        <p:spPr bwMode="auto">
          <a:xfrm rot="1920313">
            <a:off x="7825946" y="2916583"/>
            <a:ext cx="408302" cy="497848"/>
          </a:xfrm>
          <a:custGeom>
            <a:avLst/>
            <a:gdLst>
              <a:gd name="T0" fmla="*/ 73682 w 579521"/>
              <a:gd name="T1" fmla="*/ 14383 h 633663"/>
              <a:gd name="T2" fmla="*/ 7623 w 579521"/>
              <a:gd name="T3" fmla="*/ 83436 h 633663"/>
              <a:gd name="T4" fmla="*/ 27947 w 579521"/>
              <a:gd name="T5" fmla="*/ 463218 h 633663"/>
              <a:gd name="T6" fmla="*/ 139742 w 579521"/>
              <a:gd name="T7" fmla="*/ 877518 h 633663"/>
              <a:gd name="T8" fmla="*/ 241371 w 579521"/>
              <a:gd name="T9" fmla="*/ 653102 h 633663"/>
              <a:gd name="T10" fmla="*/ 160066 w 579521"/>
              <a:gd name="T11" fmla="*/ 169750 h 633663"/>
              <a:gd name="T12" fmla="*/ 73682 w 579521"/>
              <a:gd name="T13" fmla="*/ 14383 h 6336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9521"/>
              <a:gd name="T22" fmla="*/ 0 h 633663"/>
              <a:gd name="T23" fmla="*/ 579521 w 579521"/>
              <a:gd name="T24" fmla="*/ 633663 h 6336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9521" h="633663">
                <a:moveTo>
                  <a:pt x="174458" y="10026"/>
                </a:moveTo>
                <a:cubicBezTo>
                  <a:pt x="114300" y="0"/>
                  <a:pt x="36094" y="6016"/>
                  <a:pt x="18047" y="58153"/>
                </a:cubicBezTo>
                <a:cubicBezTo>
                  <a:pt x="0" y="110290"/>
                  <a:pt x="14036" y="230605"/>
                  <a:pt x="66173" y="322847"/>
                </a:cubicBezTo>
                <a:cubicBezTo>
                  <a:pt x="118310" y="415089"/>
                  <a:pt x="246647" y="589547"/>
                  <a:pt x="330868" y="611605"/>
                </a:cubicBezTo>
                <a:cubicBezTo>
                  <a:pt x="415089" y="633663"/>
                  <a:pt x="563479" y="537411"/>
                  <a:pt x="571500" y="455195"/>
                </a:cubicBezTo>
                <a:cubicBezTo>
                  <a:pt x="579521" y="372979"/>
                  <a:pt x="437147" y="190499"/>
                  <a:pt x="378994" y="118310"/>
                </a:cubicBezTo>
                <a:cubicBezTo>
                  <a:pt x="320841" y="46121"/>
                  <a:pt x="234616" y="20052"/>
                  <a:pt x="174458" y="10026"/>
                </a:cubicBezTo>
                <a:close/>
              </a:path>
            </a:pathLst>
          </a:custGeom>
          <a:solidFill>
            <a:srgbClr val="FF0000"/>
          </a:solidFill>
          <a:ln w="762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 rot="1920313">
            <a:off x="8185097" y="2916582"/>
            <a:ext cx="408302" cy="497848"/>
          </a:xfrm>
          <a:custGeom>
            <a:avLst/>
            <a:gdLst>
              <a:gd name="T0" fmla="*/ 73682 w 579521"/>
              <a:gd name="T1" fmla="*/ 14383 h 633663"/>
              <a:gd name="T2" fmla="*/ 7623 w 579521"/>
              <a:gd name="T3" fmla="*/ 83436 h 633663"/>
              <a:gd name="T4" fmla="*/ 27947 w 579521"/>
              <a:gd name="T5" fmla="*/ 463218 h 633663"/>
              <a:gd name="T6" fmla="*/ 139742 w 579521"/>
              <a:gd name="T7" fmla="*/ 877518 h 633663"/>
              <a:gd name="T8" fmla="*/ 241371 w 579521"/>
              <a:gd name="T9" fmla="*/ 653102 h 633663"/>
              <a:gd name="T10" fmla="*/ 160066 w 579521"/>
              <a:gd name="T11" fmla="*/ 169750 h 633663"/>
              <a:gd name="T12" fmla="*/ 73682 w 579521"/>
              <a:gd name="T13" fmla="*/ 14383 h 6336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9521"/>
              <a:gd name="T22" fmla="*/ 0 h 633663"/>
              <a:gd name="T23" fmla="*/ 579521 w 579521"/>
              <a:gd name="T24" fmla="*/ 633663 h 6336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9521" h="633663">
                <a:moveTo>
                  <a:pt x="174458" y="10026"/>
                </a:moveTo>
                <a:cubicBezTo>
                  <a:pt x="114300" y="0"/>
                  <a:pt x="36094" y="6016"/>
                  <a:pt x="18047" y="58153"/>
                </a:cubicBezTo>
                <a:cubicBezTo>
                  <a:pt x="0" y="110290"/>
                  <a:pt x="14036" y="230605"/>
                  <a:pt x="66173" y="322847"/>
                </a:cubicBezTo>
                <a:cubicBezTo>
                  <a:pt x="118310" y="415089"/>
                  <a:pt x="246647" y="589547"/>
                  <a:pt x="330868" y="611605"/>
                </a:cubicBezTo>
                <a:cubicBezTo>
                  <a:pt x="415089" y="633663"/>
                  <a:pt x="563479" y="537411"/>
                  <a:pt x="571500" y="455195"/>
                </a:cubicBezTo>
                <a:cubicBezTo>
                  <a:pt x="579521" y="372979"/>
                  <a:pt x="437147" y="190499"/>
                  <a:pt x="378994" y="118310"/>
                </a:cubicBezTo>
                <a:cubicBezTo>
                  <a:pt x="320841" y="46121"/>
                  <a:pt x="234616" y="20052"/>
                  <a:pt x="174458" y="10026"/>
                </a:cubicBezTo>
                <a:close/>
              </a:path>
            </a:pathLst>
          </a:custGeom>
          <a:solidFill>
            <a:srgbClr val="FF0000"/>
          </a:solidFill>
          <a:ln w="762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8012693" y="3277999"/>
            <a:ext cx="359149" cy="3096344"/>
          </a:xfrm>
          <a:custGeom>
            <a:avLst/>
            <a:gdLst>
              <a:gd name="connsiteX0" fmla="*/ 307910 w 307910"/>
              <a:gd name="connsiteY0" fmla="*/ 0 h 1984310"/>
              <a:gd name="connsiteX1" fmla="*/ 46653 w 307910"/>
              <a:gd name="connsiteY1" fmla="*/ 391886 h 1984310"/>
              <a:gd name="connsiteX2" fmla="*/ 27992 w 307910"/>
              <a:gd name="connsiteY2" fmla="*/ 1735494 h 1984310"/>
              <a:gd name="connsiteX3" fmla="*/ 46653 w 307910"/>
              <a:gd name="connsiteY3" fmla="*/ 1884784 h 198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10" h="1984310">
                <a:moveTo>
                  <a:pt x="307910" y="0"/>
                </a:moveTo>
                <a:cubicBezTo>
                  <a:pt x="200608" y="51318"/>
                  <a:pt x="93306" y="102637"/>
                  <a:pt x="46653" y="391886"/>
                </a:cubicBezTo>
                <a:cubicBezTo>
                  <a:pt x="0" y="681135"/>
                  <a:pt x="27992" y="1486678"/>
                  <a:pt x="27992" y="1735494"/>
                </a:cubicBezTo>
                <a:cubicBezTo>
                  <a:pt x="27992" y="1984310"/>
                  <a:pt x="37322" y="1934547"/>
                  <a:pt x="46653" y="1884784"/>
                </a:cubicBezTo>
              </a:path>
            </a:pathLst>
          </a:custGeom>
          <a:ln w="57150">
            <a:solidFill>
              <a:srgbClr val="99FF66"/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8012693" y="3133983"/>
            <a:ext cx="430979" cy="3168352"/>
          </a:xfrm>
          <a:custGeom>
            <a:avLst/>
            <a:gdLst>
              <a:gd name="connsiteX0" fmla="*/ 21772 w 342123"/>
              <a:gd name="connsiteY0" fmla="*/ 146180 h 2127379"/>
              <a:gd name="connsiteX1" fmla="*/ 40433 w 342123"/>
              <a:gd name="connsiteY1" fmla="*/ 71535 h 2127379"/>
              <a:gd name="connsiteX2" fmla="*/ 264368 w 342123"/>
              <a:gd name="connsiteY2" fmla="*/ 575388 h 2127379"/>
              <a:gd name="connsiteX3" fmla="*/ 301691 w 342123"/>
              <a:gd name="connsiteY3" fmla="*/ 1396482 h 2127379"/>
              <a:gd name="connsiteX4" fmla="*/ 339013 w 342123"/>
              <a:gd name="connsiteY4" fmla="*/ 2012302 h 2127379"/>
              <a:gd name="connsiteX5" fmla="*/ 320352 w 342123"/>
              <a:gd name="connsiteY5" fmla="*/ 2086947 h 212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123" h="2127379">
                <a:moveTo>
                  <a:pt x="21772" y="146180"/>
                </a:moveTo>
                <a:cubicBezTo>
                  <a:pt x="10886" y="73090"/>
                  <a:pt x="0" y="0"/>
                  <a:pt x="40433" y="71535"/>
                </a:cubicBezTo>
                <a:cubicBezTo>
                  <a:pt x="80866" y="143070"/>
                  <a:pt x="220825" y="354564"/>
                  <a:pt x="264368" y="575388"/>
                </a:cubicBezTo>
                <a:cubicBezTo>
                  <a:pt x="307911" y="796212"/>
                  <a:pt x="289250" y="1156996"/>
                  <a:pt x="301691" y="1396482"/>
                </a:cubicBezTo>
                <a:cubicBezTo>
                  <a:pt x="314132" y="1635968"/>
                  <a:pt x="335903" y="1897225"/>
                  <a:pt x="339013" y="2012302"/>
                </a:cubicBezTo>
                <a:cubicBezTo>
                  <a:pt x="342123" y="2127379"/>
                  <a:pt x="331237" y="2107163"/>
                  <a:pt x="320352" y="2086947"/>
                </a:cubicBezTo>
              </a:path>
            </a:pathLst>
          </a:custGeom>
          <a:ln w="57150">
            <a:solidFill>
              <a:srgbClr val="99FF66"/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49290" y="3350007"/>
            <a:ext cx="1292937" cy="504056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20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7869034" y="3277999"/>
            <a:ext cx="149865" cy="1993506"/>
          </a:xfrm>
          <a:custGeom>
            <a:avLst/>
            <a:gdLst>
              <a:gd name="connsiteX0" fmla="*/ 130628 w 211494"/>
              <a:gd name="connsiteY0" fmla="*/ 0 h 2034074"/>
              <a:gd name="connsiteX1" fmla="*/ 149289 w 211494"/>
              <a:gd name="connsiteY1" fmla="*/ 858416 h 2034074"/>
              <a:gd name="connsiteX2" fmla="*/ 186612 w 211494"/>
              <a:gd name="connsiteY2" fmla="*/ 1754155 h 2034074"/>
              <a:gd name="connsiteX3" fmla="*/ 0 w 211494"/>
              <a:gd name="connsiteY3" fmla="*/ 2034074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94" h="2034074">
                <a:moveTo>
                  <a:pt x="130628" y="0"/>
                </a:moveTo>
                <a:cubicBezTo>
                  <a:pt x="135293" y="283028"/>
                  <a:pt x="139958" y="566057"/>
                  <a:pt x="149289" y="858416"/>
                </a:cubicBezTo>
                <a:cubicBezTo>
                  <a:pt x="158620" y="1150775"/>
                  <a:pt x="211494" y="1558212"/>
                  <a:pt x="186612" y="1754155"/>
                </a:cubicBezTo>
                <a:cubicBezTo>
                  <a:pt x="161730" y="1950098"/>
                  <a:pt x="0" y="2034074"/>
                  <a:pt x="0" y="2034074"/>
                </a:cubicBezTo>
              </a:path>
            </a:pathLst>
          </a:custGeom>
          <a:ln w="57150">
            <a:solidFill>
              <a:srgbClr val="00FFFF"/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70478" y="6230327"/>
            <a:ext cx="1221108" cy="360040"/>
          </a:xfrm>
          <a:prstGeom prst="rect">
            <a:avLst/>
          </a:prstGeom>
          <a:noFill/>
          <a:ln w="57150">
            <a:solidFill>
              <a:srgbClr val="99FF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20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8012695" y="3350009"/>
            <a:ext cx="297842" cy="1884175"/>
          </a:xfrm>
          <a:custGeom>
            <a:avLst/>
            <a:gdLst>
              <a:gd name="connsiteX0" fmla="*/ 0 w 223935"/>
              <a:gd name="connsiteY0" fmla="*/ 0 h 1791477"/>
              <a:gd name="connsiteX1" fmla="*/ 186612 w 223935"/>
              <a:gd name="connsiteY1" fmla="*/ 466530 h 1791477"/>
              <a:gd name="connsiteX2" fmla="*/ 223935 w 223935"/>
              <a:gd name="connsiteY2" fmla="*/ 1791477 h 179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935" h="1791477">
                <a:moveTo>
                  <a:pt x="0" y="0"/>
                </a:moveTo>
                <a:cubicBezTo>
                  <a:pt x="74645" y="83975"/>
                  <a:pt x="149290" y="167951"/>
                  <a:pt x="186612" y="466530"/>
                </a:cubicBezTo>
                <a:cubicBezTo>
                  <a:pt x="223934" y="765109"/>
                  <a:pt x="223934" y="1278293"/>
                  <a:pt x="223935" y="1791477"/>
                </a:cubicBezTo>
              </a:path>
            </a:pathLst>
          </a:custGeom>
          <a:ln w="57150">
            <a:solidFill>
              <a:srgbClr val="CC00FF"/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83159" y="4790167"/>
            <a:ext cx="1364767" cy="360040"/>
          </a:xfrm>
          <a:prstGeom prst="rect">
            <a:avLst/>
          </a:prstGeom>
          <a:noFill/>
          <a:ln w="57150">
            <a:solidFill>
              <a:srgbClr val="CC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20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/>
          <p:cNvCxnSpPr>
            <a:stCxn id="26" idx="3"/>
          </p:cNvCxnSpPr>
          <p:nvPr/>
        </p:nvCxnSpPr>
        <p:spPr>
          <a:xfrm flipV="1">
            <a:off x="6719756" y="4790167"/>
            <a:ext cx="1292937" cy="504056"/>
          </a:xfrm>
          <a:prstGeom prst="straightConnector1">
            <a:avLst/>
          </a:prstGeom>
          <a:ln w="57150">
            <a:solidFill>
              <a:srgbClr val="00FFFF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7" idx="3"/>
          </p:cNvCxnSpPr>
          <p:nvPr/>
        </p:nvCxnSpPr>
        <p:spPr>
          <a:xfrm flipV="1">
            <a:off x="6647926" y="4502135"/>
            <a:ext cx="1652087" cy="468052"/>
          </a:xfrm>
          <a:prstGeom prst="straightConnector1">
            <a:avLst/>
          </a:prstGeom>
          <a:ln w="57150">
            <a:solidFill>
              <a:srgbClr val="CC00FF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3"/>
          </p:cNvCxnSpPr>
          <p:nvPr/>
        </p:nvCxnSpPr>
        <p:spPr>
          <a:xfrm flipV="1">
            <a:off x="6791586" y="5798279"/>
            <a:ext cx="1292937" cy="612068"/>
          </a:xfrm>
          <a:prstGeom prst="straightConnector1">
            <a:avLst/>
          </a:prstGeom>
          <a:ln w="57150">
            <a:solidFill>
              <a:srgbClr val="00FF00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228182" y="3494023"/>
            <a:ext cx="1221108" cy="72008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283159" y="5798279"/>
            <a:ext cx="1364767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20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>
            <a:stCxn id="42" idx="3"/>
          </p:cNvCxnSpPr>
          <p:nvPr/>
        </p:nvCxnSpPr>
        <p:spPr>
          <a:xfrm flipV="1">
            <a:off x="6647925" y="5366231"/>
            <a:ext cx="1221108" cy="57606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730992" y="6086311"/>
            <a:ext cx="790128" cy="432048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20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>
            <a:stCxn id="44" idx="1"/>
            <a:endCxn id="32" idx="5"/>
          </p:cNvCxnSpPr>
          <p:nvPr/>
        </p:nvCxnSpPr>
        <p:spPr>
          <a:xfrm flipH="1" flipV="1">
            <a:off x="8416249" y="6242119"/>
            <a:ext cx="314744" cy="60216"/>
          </a:xfrm>
          <a:prstGeom prst="straightConnector1">
            <a:avLst/>
          </a:prstGeom>
          <a:ln w="57150">
            <a:solidFill>
              <a:srgbClr val="00FF00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8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" y="0"/>
            <a:ext cx="12188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24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E0A648-96C7-4E3A-9A6F-52483604786E}"/>
              </a:ext>
            </a:extLst>
          </p:cNvPr>
          <p:cNvSpPr/>
          <p:nvPr/>
        </p:nvSpPr>
        <p:spPr>
          <a:xfrm>
            <a:off x="0" y="-114732"/>
            <a:ext cx="12161838" cy="7582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262255" algn="l"/>
                <a:tab pos="6057900" algn="r"/>
              </a:tabLst>
            </a:pPr>
            <a:r>
              <a:rPr lang="en-US" sz="2800" b="1" dirty="0">
                <a:solidFill>
                  <a:srgbClr val="33CC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3- </a:t>
            </a:r>
            <a:r>
              <a:rPr lang="en-US" sz="2800" b="1" dirty="0" err="1">
                <a:solidFill>
                  <a:srgbClr val="33CC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Tectal</a:t>
            </a:r>
            <a:r>
              <a:rPr lang="en-US" sz="2800" b="1" dirty="0">
                <a:solidFill>
                  <a:srgbClr val="33CC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nuclei that lie in the tectum (posterior surface).</a:t>
            </a:r>
            <a:endParaRPr lang="en-US" sz="2800" b="1" dirty="0">
              <a:solidFill>
                <a:srgbClr val="33CC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2255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a- Superior Colliculus (Visual)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129540" algn="l"/>
                <a:tab pos="129540" algn="l"/>
                <a:tab pos="605790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 Afferent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:       1- From the optic tract.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457200" algn="justLow">
              <a:lnSpc>
                <a:spcPct val="125000"/>
              </a:lnSpc>
              <a:tabLst>
                <a:tab pos="129540" algn="l"/>
                <a:tab pos="129540" algn="l"/>
                <a:tab pos="6057900" algn="r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                 2- From visual area of the cerebral cortex.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2255" algn="l"/>
                <a:tab pos="6057900" algn="r"/>
              </a:tabLs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b- Inferior Colliculus (Auditory)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 Afferent:     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1- From the cochlear nerve.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62255" algn="justLow">
              <a:lnSpc>
                <a:spcPct val="125000"/>
              </a:lnSpc>
              <a:tabLst>
                <a:tab pos="129540" algn="l"/>
                <a:tab pos="129540" algn="l"/>
                <a:tab pos="6057900" algn="r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                   2- From auditory area of the cerebral cortex.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* Efferent</a:t>
            </a:r>
            <a:r>
              <a:rPr lang="en-US" sz="28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of superior and inferior colliculus</a:t>
            </a:r>
            <a:r>
              <a:rPr lang="en-US" sz="28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to:</a:t>
            </a:r>
            <a:endParaRPr lang="en-US" sz="2800" dirty="0">
              <a:solidFill>
                <a:srgbClr val="CC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Tecto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-bulbar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: Ocular motor nuclei (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3rd, 4th, 6th)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responsible for movement of the eyes in relation to the visual and auditory stimuli.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Tecto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-spinal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: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upper segments of the spinal cord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responsible for the movement of the head in relation to the visual and auditory stimuli 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Spinal part of accessory nerve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).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ctr"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3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024519" cy="6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20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xmlns="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975" y="1547813"/>
          <a:ext cx="2593892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975" y="1547813"/>
                        <a:ext cx="2593892" cy="376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xmlns="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7992" y="1662113"/>
          <a:ext cx="2593892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992" y="1662113"/>
                        <a:ext cx="2593892" cy="376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xmlns="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2009" y="1776413"/>
          <a:ext cx="2593892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009" y="1776413"/>
                        <a:ext cx="2593892" cy="376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xmlns="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5705" y="1485900"/>
          <a:ext cx="2593892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705" y="1485900"/>
                        <a:ext cx="2593892" cy="376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xmlns="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0834" y="1028700"/>
          <a:ext cx="2593892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834" y="1028700"/>
                        <a:ext cx="2593892" cy="376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xmlns="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8438" y="1485900"/>
          <a:ext cx="2593892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8438" y="1485900"/>
                        <a:ext cx="2593892" cy="376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xmlns="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315" y="5840018"/>
            <a:ext cx="798121" cy="16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60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324367" y="2977958"/>
            <a:ext cx="3876586" cy="28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7" tIns="34289" rIns="68577" bIns="34289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607009" y="4112623"/>
            <a:ext cx="3876586" cy="28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7" tIns="34289" rIns="68577" bIns="34289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07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972370-1CDA-4937-841A-17974BFFE559}"/>
              </a:ext>
            </a:extLst>
          </p:cNvPr>
          <p:cNvSpPr/>
          <p:nvPr/>
        </p:nvSpPr>
        <p:spPr>
          <a:xfrm>
            <a:off x="0" y="-76200"/>
            <a:ext cx="12161838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255270" algn="l"/>
                <a:tab pos="6057900" algn="r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Motor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nuclei (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>9</a:t>
            </a:r>
            <a:r>
              <a:rPr lang="en-US" altLang="en-US" sz="2800" b="1" baseline="30000" dirty="0" smtClean="0">
                <a:latin typeface="Arial Black" panose="020B0A04020102020204" pitchFamily="34" charset="0"/>
              </a:rPr>
              <a:t>th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>, 10</a:t>
            </a:r>
            <a:r>
              <a:rPr lang="en-US" altLang="en-US" sz="2800" b="1" baseline="30000" dirty="0" smtClean="0">
                <a:latin typeface="Arial Black" panose="020B0A04020102020204" pitchFamily="34" charset="0"/>
              </a:rPr>
              <a:t>th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>,11</a:t>
            </a:r>
            <a:r>
              <a:rPr lang="en-US" altLang="en-US" sz="2800" b="1" baseline="30000" dirty="0" smtClean="0">
                <a:latin typeface="Arial Black" panose="020B0A04020102020204" pitchFamily="34" charset="0"/>
              </a:rPr>
              <a:t>th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>,12</a:t>
            </a:r>
            <a:r>
              <a:rPr lang="en-US" altLang="en-US" sz="2800" b="1" baseline="30000" dirty="0" smtClean="0">
                <a:latin typeface="Arial Black" panose="020B0A04020102020204" pitchFamily="34" charset="0"/>
              </a:rPr>
              <a:t>th</a:t>
            </a:r>
            <a:r>
              <a:rPr lang="en-US" altLang="en-US" sz="2800" b="1" dirty="0" smtClean="0">
                <a:latin typeface="Arial Black" panose="020B0A04020102020204" pitchFamily="34" charset="0"/>
              </a:rPr>
              <a:t>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6057900" algn="r"/>
              </a:tabLs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1- Nucleus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Ambiguus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S.V.E = pharyngeal arch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457200" algn="l"/>
                <a:tab pos="6057900" algn="r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Upper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part →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gIossopharyngeal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nerve → to stylopharyngeus muscle.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457200" algn="l"/>
                <a:tab pos="6057900" algn="r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Middle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part →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vagus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nerve.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457200" algn="l"/>
                <a:tab pos="6057900" algn="r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Lower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part →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cranial part of accessory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nerve.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">
              <a:lnSpc>
                <a:spcPct val="125000"/>
              </a:lnSpc>
              <a:tabLst>
                <a:tab pos="255270" algn="l"/>
                <a:tab pos="6057900" algn="r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N.B;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The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vagus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and accessory form pharyngeal plexus supply all muscles of pharynx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except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stylopharyngeus muscle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, all muscles of larynx and palate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except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tensor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palati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(Mandibular N).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5237480" algn="l"/>
                <a:tab pos="6057900" algn="r"/>
              </a:tabLs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2- Hypoglossal Nucleus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(G.S.E) → to the hypoglossal nerve → all muscles of the tongue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except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palatoglossus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(supplied by the pharyngeal plexus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)</a:t>
            </a:r>
          </a:p>
          <a:p>
            <a:pPr marL="228600" algn="justLow">
              <a:lnSpc>
                <a:spcPct val="125000"/>
              </a:lnSpc>
              <a:tabLst>
                <a:tab pos="255270" algn="l"/>
                <a:tab pos="5237480" algn="l"/>
                <a:tab pos="6057900" algn="r"/>
              </a:tabLs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Injury of hypoglossal nerve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→ paralysis of the muscles of tongue on the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same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side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(The tongue deviated to the side of paralysis).</a:t>
            </a:r>
            <a:endParaRPr lang="en-US" sz="2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5237480" algn="l"/>
                <a:tab pos="6057900" algn="r"/>
              </a:tabLst>
              <a:defRPr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42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D1DB62-08C9-4453-BEF4-4D0D6FDBE092}"/>
              </a:ext>
            </a:extLst>
          </p:cNvPr>
          <p:cNvSpPr/>
          <p:nvPr/>
        </p:nvSpPr>
        <p:spPr>
          <a:xfrm>
            <a:off x="185071" y="132522"/>
            <a:ext cx="117388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255270" algn="l"/>
                <a:tab pos="492760" algn="l"/>
                <a:tab pos="6057900" algn="r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Parasympathetic nuclei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(G.V.E)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5039995" algn="l"/>
                <a:tab pos="6057900" algn="r"/>
              </a:tabLst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1- Inferior salivary nucleus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5039995" algn="l"/>
                <a:tab pos="6057900" algn="r"/>
              </a:tabLs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It gives parasympathetic →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glossopharyngeal nerve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→  relay in the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otic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ganglia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→ to the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parotid gland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.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492760" algn="l"/>
                <a:tab pos="6057900" algn="r"/>
              </a:tabLst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2- Dorsal Nucleus of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Vagus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492760" algn="l"/>
                <a:tab pos="255270" algn="l"/>
                <a:tab pos="492760" algn="l"/>
                <a:tab pos="6057900" algn="r"/>
              </a:tabLs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a- It is a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parasympathetic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fibers to the smooth muscles and glands of the digestive, respiratory tracts and cardiac muscle.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492760" algn="l"/>
                <a:tab pos="255270" algn="l"/>
                <a:tab pos="492760" algn="l"/>
                <a:tab pos="6057900" algn="r"/>
              </a:tabLs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b- It receives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general sensation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from the mucous membrane of the digestive, respiratory tract and heart.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8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183DB8-FD0F-436B-9E50-11DD3AE7FA7E}"/>
              </a:ext>
            </a:extLst>
          </p:cNvPr>
          <p:cNvSpPr/>
          <p:nvPr/>
        </p:nvSpPr>
        <p:spPr>
          <a:xfrm>
            <a:off x="132194" y="132522"/>
            <a:ext cx="11871011" cy="65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255270" algn="l"/>
                <a:tab pos="492760" algn="l"/>
                <a:tab pos="255270" algn="l"/>
                <a:tab pos="492760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Sensory nuclei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6057900" algn="r"/>
              </a:tabLst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1- Solitary Nucleus (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S.V.A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):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It receives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taste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sensation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from: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685800" algn="justLow">
              <a:lnSpc>
                <a:spcPct val="125000"/>
              </a:lnSpc>
              <a:tabLst>
                <a:tab pos="255270" algn="l"/>
                <a:tab pos="255270" algn="l"/>
                <a:tab pos="6057900" algn="r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a-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Anterior 2/3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of the tongue through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facial nerve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(chorda tympani) and oral surface of the soft palate (greater petrosal nerve).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685800" algn="justLow">
              <a:lnSpc>
                <a:spcPct val="125000"/>
              </a:lnSpc>
              <a:tabLst>
                <a:tab pos="255270" algn="l"/>
                <a:tab pos="255270" algn="l"/>
                <a:tab pos="605790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b- Posterior 1/3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of the tongue through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glossopharyngeal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nerve (lingual nerve).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685800" algn="justLow">
              <a:lnSpc>
                <a:spcPct val="125000"/>
              </a:lnSpc>
              <a:tabLst>
                <a:tab pos="255270" algn="l"/>
                <a:tab pos="255270" algn="l"/>
                <a:tab pos="605790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c- Root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of the tongue through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vagus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nerve (internal laryngeal nerve).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2- Spinal nucleus of trigeminal nerve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general sensation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(G.S.A): It receives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pain, temperature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and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general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sensations from the head and face (5</a:t>
            </a:r>
            <a:r>
              <a:rPr lang="en-US" sz="28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, 9</a:t>
            </a:r>
            <a:r>
              <a:rPr lang="en-US" sz="28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&amp; 10</a:t>
            </a:r>
            <a:r>
              <a:rPr lang="en-US" sz="28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)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6057900" algn="r"/>
              </a:tabLst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3- Inferior Vestibular Nuclei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S.S.A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):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It receives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fibres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of the vestibular organs of the inner ear.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9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789" y="1916832"/>
            <a:ext cx="8339680" cy="31393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Non Cranial nerve </a:t>
            </a:r>
            <a:r>
              <a:rPr lang="en-US" sz="6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nuclei of medulla oblongata</a:t>
            </a:r>
            <a:endParaRPr lang="en-US" altLang="zh-CN" sz="6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03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 b="9012"/>
          <a:stretch>
            <a:fillRect/>
          </a:stretch>
        </p:blipFill>
        <p:spPr bwMode="auto">
          <a:xfrm>
            <a:off x="1473986" y="116632"/>
            <a:ext cx="9121572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BE74A9-3BF6-4118-A653-56E536C7AFEA}"/>
              </a:ext>
            </a:extLst>
          </p:cNvPr>
          <p:cNvSpPr txBox="1"/>
          <p:nvPr/>
        </p:nvSpPr>
        <p:spPr>
          <a:xfrm>
            <a:off x="1566280" y="2852939"/>
            <a:ext cx="1569615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libri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CA002F-BDBD-481D-8BC5-6172039B8713}"/>
              </a:ext>
            </a:extLst>
          </p:cNvPr>
          <p:cNvSpPr txBox="1"/>
          <p:nvPr/>
        </p:nvSpPr>
        <p:spPr>
          <a:xfrm>
            <a:off x="8163985" y="3437713"/>
            <a:ext cx="2226726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libri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D2E2E0-BA4C-4E90-A063-0D1FE72A35B9}"/>
              </a:ext>
            </a:extLst>
          </p:cNvPr>
          <p:cNvSpPr txBox="1"/>
          <p:nvPr/>
        </p:nvSpPr>
        <p:spPr>
          <a:xfrm>
            <a:off x="1566280" y="1628801"/>
            <a:ext cx="1569615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libri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E9FA00-03B1-48F4-8F4D-67FDEC30BFE8}"/>
              </a:ext>
            </a:extLst>
          </p:cNvPr>
          <p:cNvSpPr txBox="1"/>
          <p:nvPr/>
        </p:nvSpPr>
        <p:spPr>
          <a:xfrm>
            <a:off x="4716152" y="116634"/>
            <a:ext cx="1569615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libri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83F2B4F-AFE9-47FA-A36F-ECAB44D322F0}"/>
              </a:ext>
            </a:extLst>
          </p:cNvPr>
          <p:cNvSpPr txBox="1"/>
          <p:nvPr/>
        </p:nvSpPr>
        <p:spPr>
          <a:xfrm>
            <a:off x="7804836" y="4247802"/>
            <a:ext cx="2298555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internal arcuate fibers </a:t>
            </a:r>
            <a:endParaRPr lang="en-US" sz="2800" b="1" spc="50" dirty="0">
              <a:ln w="11430"/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Line 61">
            <a:extLst>
              <a:ext uri="{FF2B5EF4-FFF2-40B4-BE49-F238E27FC236}">
                <a16:creationId xmlns:a16="http://schemas.microsoft.com/office/drawing/2014/main" xmlns="" id="{61EFD56E-FCAD-4890-B664-C6FF047E54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85767" y="4149080"/>
            <a:ext cx="1519069" cy="36004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xmlns="" id="{2946769D-826B-42C6-A8A5-86BF45945C73}"/>
              </a:ext>
            </a:extLst>
          </p:cNvPr>
          <p:cNvSpPr>
            <a:spLocks/>
          </p:cNvSpPr>
          <p:nvPr/>
        </p:nvSpPr>
        <p:spPr bwMode="auto">
          <a:xfrm>
            <a:off x="7445686" y="5396412"/>
            <a:ext cx="2298679" cy="936104"/>
          </a:xfrm>
          <a:prstGeom prst="callout2">
            <a:avLst>
              <a:gd name="adj1" fmla="val 49382"/>
              <a:gd name="adj2" fmla="val 20825"/>
              <a:gd name="adj3" fmla="val 45988"/>
              <a:gd name="adj4" fmla="val -5906"/>
              <a:gd name="adj5" fmla="val -100742"/>
              <a:gd name="adj6" fmla="val -77537"/>
            </a:avLst>
          </a:prstGeom>
          <a:solidFill>
            <a:schemeClr val="bg1"/>
          </a:solidFill>
          <a:ln w="38100">
            <a:solidFill>
              <a:srgbClr val="CC00FF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sensory decussation</a:t>
            </a:r>
            <a:endParaRPr lang="en-US" altLang="zh-CN" sz="2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D7720B-8ACB-4644-995B-603624C5B231}"/>
              </a:ext>
            </a:extLst>
          </p:cNvPr>
          <p:cNvSpPr txBox="1"/>
          <p:nvPr/>
        </p:nvSpPr>
        <p:spPr>
          <a:xfrm>
            <a:off x="8163985" y="2629337"/>
            <a:ext cx="2226726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libri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D58A382-4ECB-4DE3-8B7E-7D6998F9B079}"/>
              </a:ext>
            </a:extLst>
          </p:cNvPr>
          <p:cNvSpPr/>
          <p:nvPr/>
        </p:nvSpPr>
        <p:spPr>
          <a:xfrm>
            <a:off x="7661176" y="620688"/>
            <a:ext cx="2934383" cy="1008112"/>
          </a:xfrm>
          <a:prstGeom prst="rect">
            <a:avLst/>
          </a:prstGeom>
          <a:noFill/>
          <a:ln w="57150">
            <a:solidFill>
              <a:srgbClr val="0099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84F511-46FC-41CA-B298-7025D3076249}"/>
              </a:ext>
            </a:extLst>
          </p:cNvPr>
          <p:cNvSpPr/>
          <p:nvPr/>
        </p:nvSpPr>
        <p:spPr>
          <a:xfrm>
            <a:off x="0" y="-2441"/>
            <a:ext cx="12161838" cy="698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255270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Non-cranial nuclei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34290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55270" algn="l"/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Gracile and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</a:t>
            </a:r>
            <a:r>
              <a:rPr lang="en-US" sz="2400" b="1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U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neate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Nuclei: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2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order neuron for the conscious proprioceptive sensation and fine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touch </a:t>
            </a:r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(sensation of position &amp; movement, </a:t>
            </a:r>
            <a:r>
              <a:rPr lang="en-US" sz="2400" b="1" dirty="0" err="1" smtClean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Stereogenosis</a:t>
            </a:r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(recognition of shape with close eye)</a:t>
            </a:r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).</a:t>
            </a:r>
            <a:endParaRPr lang="en-US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342900" indent="-342900" algn="justLow">
              <a:lnSpc>
                <a:spcPct val="125000"/>
              </a:lnSpc>
              <a:buFontTx/>
              <a:buChar char="-"/>
              <a:tabLst>
                <a:tab pos="255270" algn="l"/>
                <a:tab pos="6057900" algn="r"/>
              </a:tabLs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Gracile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nucleus receives from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lower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limb and lower 1/2 of the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trunk</a:t>
            </a:r>
          </a:p>
          <a:p>
            <a:pPr marL="342900" indent="-342900" algn="justLow">
              <a:lnSpc>
                <a:spcPct val="125000"/>
              </a:lnSpc>
              <a:buFontTx/>
              <a:buChar char="-"/>
              <a:tabLst>
                <a:tab pos="255270" algn="l"/>
                <a:tab pos="6057900" algn="r"/>
              </a:tabLst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uneate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receives from the </a:t>
            </a:r>
            <a:r>
              <a:rPr 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pper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limb and upper 1/2 of the trunk.</a:t>
            </a:r>
          </a:p>
          <a:p>
            <a:pPr marL="34290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6057900" algn="r"/>
              </a:tabLst>
            </a:pPr>
            <a:r>
              <a:rPr lang="en-US" sz="2400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Axons of the gracile and cuneate nuclei ( internal arcuate fibers) → </a:t>
            </a:r>
            <a:r>
              <a:rPr lang="en-US" sz="2400" b="1" dirty="0">
                <a:solidFill>
                  <a:srgbClr val="0000FF"/>
                </a:solidFill>
                <a:latin typeface="Calibri"/>
                <a:cs typeface="Arial"/>
              </a:rPr>
              <a:t>Sensory decussation </a:t>
            </a:r>
            <a:r>
              <a:rPr lang="en-US" sz="2400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→ medial lemniscus → end into the posterolateral ventral nucleus (PLVN) of the </a:t>
            </a:r>
            <a:r>
              <a:rPr lang="en-US" sz="2400" dirty="0" smtClean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thalamus →Sensory area of cerebral cortex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55270" algn="l"/>
                <a:tab pos="6057900" algn="r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Accessory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Cuneate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Nucleus: 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dorsal external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arcuate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fibers</a:t>
            </a:r>
            <a:r>
              <a:rPr lang="en-US" sz="2400" dirty="0" smtClean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→ </a:t>
            </a:r>
            <a:r>
              <a:rPr lang="en-US" sz="2400" dirty="0" err="1" smtClean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cuneo</a:t>
            </a:r>
            <a:r>
              <a:rPr lang="en-US" sz="2400" dirty="0" err="1" smtClean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cerebellar</a:t>
            </a:r>
            <a:r>
              <a:rPr lang="en-US" sz="2400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400" dirty="0" smtClean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tract</a:t>
            </a:r>
            <a:r>
              <a:rPr lang="en-US" sz="2400" dirty="0" smtClean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→ ICP →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cerebellum.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algn="justLow">
              <a:lnSpc>
                <a:spcPct val="125000"/>
              </a:lnSpc>
              <a:tabLst>
                <a:tab pos="5039995" algn="l"/>
                <a:tab pos="6057900" algn="r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- Lesion </a:t>
            </a:r>
            <a:r>
              <a:rPr lang="en-US" sz="2400" b="1" dirty="0">
                <a:solidFill>
                  <a:srgbClr val="FF0000"/>
                </a:solidFill>
              </a:rPr>
              <a:t>of </a:t>
            </a:r>
            <a:r>
              <a:rPr lang="en-US" sz="2400" b="1" dirty="0" err="1">
                <a:solidFill>
                  <a:srgbClr val="FF0000"/>
                </a:solidFill>
              </a:rPr>
              <a:t>gracile</a:t>
            </a:r>
            <a:r>
              <a:rPr lang="en-US" sz="2400" b="1" dirty="0">
                <a:solidFill>
                  <a:srgbClr val="FF0000"/>
                </a:solidFill>
              </a:rPr>
              <a:t> and </a:t>
            </a:r>
            <a:r>
              <a:rPr lang="en-US" sz="2400" b="1" dirty="0" err="1">
                <a:solidFill>
                  <a:srgbClr val="FF0000"/>
                </a:solidFill>
              </a:rPr>
              <a:t>cuneate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leading to loss of proprioceptive sensation as in </a:t>
            </a:r>
            <a:r>
              <a:rPr lang="en-US" sz="2400" dirty="0" err="1"/>
              <a:t>Tabes</a:t>
            </a:r>
            <a:r>
              <a:rPr lang="en-US" sz="2400" dirty="0"/>
              <a:t> </a:t>
            </a:r>
            <a:r>
              <a:rPr lang="en-US" sz="2400" dirty="0" err="1"/>
              <a:t>dorsalis</a:t>
            </a:r>
            <a:r>
              <a:rPr lang="en-US" sz="2400" dirty="0"/>
              <a:t> disease (syphilis</a:t>
            </a:r>
            <a:r>
              <a:rPr lang="en-US" sz="2400" dirty="0" smtClean="0"/>
              <a:t>).</a:t>
            </a:r>
          </a:p>
          <a:p>
            <a:pPr algn="justLow">
              <a:lnSpc>
                <a:spcPct val="125000"/>
              </a:lnSpc>
              <a:tabLst>
                <a:tab pos="5039995" algn="l"/>
                <a:tab pos="6057900" algn="r"/>
              </a:tabLst>
            </a:pPr>
            <a:r>
              <a:rPr lang="en-US" sz="2400" dirty="0" smtClean="0"/>
              <a:t>- </a:t>
            </a:r>
            <a:r>
              <a:rPr lang="en-US" sz="2400" dirty="0"/>
              <a:t>Patient has a characteristic Stamping gait ( During walking the patient raises his foot high up from the ground and then pushes his foot vigorously down to the ground)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2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1856</Words>
  <Application>Microsoft Office PowerPoint</Application>
  <PresentationFormat>Custom</PresentationFormat>
  <Paragraphs>177</Paragraphs>
  <Slides>34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pyramidal decussation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</cp:revision>
  <dcterms:created xsi:type="dcterms:W3CDTF">2020-12-16T09:40:01Z</dcterms:created>
  <dcterms:modified xsi:type="dcterms:W3CDTF">2020-12-16T11:19:03Z</dcterms:modified>
</cp:coreProperties>
</file>