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sldIdLst>
    <p:sldId id="257" r:id="rId5"/>
    <p:sldId id="314" r:id="rId6"/>
    <p:sldId id="308" r:id="rId7"/>
    <p:sldId id="309" r:id="rId8"/>
    <p:sldId id="310" r:id="rId9"/>
    <p:sldId id="311" r:id="rId10"/>
    <p:sldId id="312" r:id="rId11"/>
    <p:sldId id="305" r:id="rId12"/>
    <p:sldId id="259" r:id="rId13"/>
    <p:sldId id="260" r:id="rId14"/>
    <p:sldId id="261" r:id="rId15"/>
    <p:sldId id="262" r:id="rId16"/>
    <p:sldId id="265" r:id="rId17"/>
    <p:sldId id="319" r:id="rId18"/>
    <p:sldId id="307" r:id="rId19"/>
    <p:sldId id="266" r:id="rId20"/>
    <p:sldId id="267" r:id="rId21"/>
    <p:sldId id="268" r:id="rId22"/>
    <p:sldId id="270" r:id="rId23"/>
    <p:sldId id="315" r:id="rId24"/>
    <p:sldId id="271" r:id="rId25"/>
    <p:sldId id="272" r:id="rId26"/>
    <p:sldId id="273" r:id="rId27"/>
    <p:sldId id="274" r:id="rId28"/>
    <p:sldId id="275" r:id="rId29"/>
    <p:sldId id="278" r:id="rId30"/>
    <p:sldId id="279" r:id="rId31"/>
    <p:sldId id="318" r:id="rId32"/>
    <p:sldId id="281" r:id="rId33"/>
    <p:sldId id="317" r:id="rId34"/>
    <p:sldId id="30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2A1F6B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9" Type="http://schemas.openxmlformats.org/officeDocument/2006/relationships/theme" Target="theme/theme1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slide" Target="slides/slide30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presProps" Target="presProps.xml" /><Relationship Id="rId40" Type="http://schemas.openxmlformats.org/officeDocument/2006/relationships/tableStyles" Target="tableStyle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notesMaster" Target="notesMasters/notesMaster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slide" Target="slides/slide3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9FA67-BF2D-4F18-BFEE-B7AF07978D74}" type="datetimeFigureOut">
              <a:rPr lang="en-MY" smtClean="0"/>
              <a:t>14/11/2021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B1626-FF03-4AA0-AAC7-7F184E72BB2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9316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25454445-B45A-4C88-97AF-675D1A8DEE55}" type="slidenum">
              <a:rPr lang="ar-SA" smtClean="0">
                <a:latin typeface="Arial" charset="0"/>
              </a:rPr>
              <a:pPr eaLnBrk="1" hangingPunct="1"/>
              <a:t>7</a:t>
            </a:fld>
            <a:endParaRPr lang="en-GB">
              <a:latin typeface="Arial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DC4D17-D23C-4D43-9D27-268E1F659CD1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8771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7E7F85-45C0-40DB-BE84-7FD00089D663}" type="slidenum">
              <a:rPr lang="ar-SA" smtClean="0"/>
              <a:pPr/>
              <a:t>31</a:t>
            </a:fld>
            <a:endParaRPr lang="en-GB"/>
          </a:p>
        </p:txBody>
      </p:sp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/>
              <a:t>bacteriuria  is the presence of bacteria in urine</a:t>
            </a:r>
          </a:p>
        </p:txBody>
      </p:sp>
      <p:sp>
        <p:nvSpPr>
          <p:cNvPr id="1187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5930BB3-766D-4C2F-9B06-87BAF1209359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31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0F93-1B68-46F1-8D19-C55B65860085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27738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606D6-D6B3-4C97-9C5D-C89882839C0F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112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28B1-AA2A-45F3-AD71-07589D52F6A1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658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E8066-14A0-4C7F-8098-C999DD51A1D4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951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C1B71-CEA9-416D-8E1B-999F2E6AE5E6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36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2E847-B1B1-45E7-A1E2-715BDE89AAE8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0942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160B-58A1-4567-9479-6A849A38A4A4}" type="datetime1">
              <a:rPr lang="en-MY" smtClean="0"/>
              <a:t>14/11/2021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3397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296BB-BD3D-47A0-8E0F-79840676C8CB}" type="datetime1">
              <a:rPr lang="en-MY" smtClean="0"/>
              <a:t>14/11/2021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01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2903-C313-4A00-9E53-6923EAB66825}" type="datetime1">
              <a:rPr lang="en-MY" smtClean="0"/>
              <a:t>14/11/2021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611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7983-381A-41BC-BE03-531B141AB26D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784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A279-D35C-4071-AEBC-FCB0BB9E87C4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309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8B154-EAD5-4A50-94B8-561DF626C998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7DEFA-908A-471A-B856-B82D583ED09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1133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gif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1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10.wmf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2.vml" /><Relationship Id="rId4" Type="http://schemas.openxmlformats.org/officeDocument/2006/relationships/image" Target="../media/image11.wmf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3.vml" /><Relationship Id="rId6" Type="http://schemas.openxmlformats.org/officeDocument/2006/relationships/image" Target="../media/image12.wmf" /><Relationship Id="rId5" Type="http://schemas.openxmlformats.org/officeDocument/2006/relationships/oleObject" Target="../embeddings/oleObject3.bin" /><Relationship Id="rId4" Type="http://schemas.openxmlformats.org/officeDocument/2006/relationships/image" Target="../media/image13.png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28374"/>
            <a:ext cx="2759968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29481" y="1981619"/>
            <a:ext cx="5976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MEASURES OF   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CC0066"/>
                </a:solidFill>
                <a:latin typeface="Garamond" pitchFamily="18" charset="0"/>
                <a:cs typeface="Arial" charset="0"/>
              </a:rPr>
              <a:t>     DISEASE FREQUENCY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448883" y="5471370"/>
            <a:ext cx="8098238" cy="646331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>
            <a:spAutoFit/>
          </a:bodyPr>
          <a:lstStyle/>
          <a:p>
            <a:pPr algn="ctr">
              <a:defRPr/>
            </a:pPr>
            <a:r>
              <a:rPr lang="nl-NL" sz="3600" b="1" kern="1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/>
              </a:rPr>
              <a:t>Prof  DR. Waqar Al – Kubaisy </a:t>
            </a:r>
            <a:endParaRPr lang="en-MY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27688" y="3875092"/>
            <a:ext cx="1575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4000" dirty="0">
                <a:latin typeface="Garamond" pitchFamily="18" charset="0"/>
              </a:rPr>
              <a:t>Part 2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903C4-4A20-4C11-946D-BEF0C4847AC2}" type="datetime1">
              <a:rPr lang="en-MY" smtClean="0"/>
              <a:t>14/11/2021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3527688" y="4743811"/>
            <a:ext cx="1745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5050"/>
                </a:solidFill>
                <a:latin typeface="Garamond" pitchFamily="18" charset="0"/>
              </a:rPr>
              <a:t>15 </a:t>
            </a:r>
            <a:r>
              <a:rPr lang="en-US" b="1" dirty="0" err="1">
                <a:solidFill>
                  <a:srgbClr val="FF5050"/>
                </a:solidFill>
                <a:latin typeface="Garamond" pitchFamily="18" charset="0"/>
              </a:rPr>
              <a:t>th</a:t>
            </a:r>
            <a:r>
              <a:rPr lang="en-US" b="1" dirty="0">
                <a:solidFill>
                  <a:srgbClr val="FF5050"/>
                </a:solidFill>
                <a:latin typeface="Garamond" pitchFamily="18" charset="0"/>
              </a:rPr>
              <a:t> Nov.   2021</a:t>
            </a:r>
            <a:endParaRPr lang="en-MY" b="1" dirty="0">
              <a:solidFill>
                <a:srgbClr val="FF505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5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-36512" y="424989"/>
            <a:ext cx="921702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>
              <a:tabLst>
                <a:tab pos="266700" algn="l"/>
              </a:tabLst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Point Prevalence</a:t>
            </a:r>
            <a:endParaRPr lang="en-US" sz="3200" dirty="0">
              <a:solidFill>
                <a:srgbClr val="FF0000"/>
              </a:solidFill>
              <a:latin typeface="Garamond" pitchFamily="18" charset="0"/>
            </a:endParaRPr>
          </a:p>
          <a:p>
            <a:pPr algn="l">
              <a:tabLst>
                <a:tab pos="266700" algn="l"/>
              </a:tabLst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  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cs typeface="Times New Roman" pitchFamily="18" charset="0"/>
              </a:rPr>
              <a:t>the No. of cases of individuals with a disease, condition, or </a:t>
            </a:r>
          </a:p>
          <a:p>
            <a:pPr algn="l">
              <a:tabLst>
                <a:tab pos="266700" algn="l"/>
              </a:tabLst>
            </a:pPr>
            <a:r>
              <a:rPr lang="en-US" sz="2400" b="1" dirty="0">
                <a:cs typeface="Times New Roman" pitchFamily="18" charset="0"/>
              </a:rPr>
              <a:t>        illness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at a </a:t>
            </a:r>
            <a:r>
              <a:rPr lang="en-US" sz="2400" b="1" dirty="0">
                <a:solidFill>
                  <a:srgbClr val="FF5050"/>
                </a:solidFill>
                <a:cs typeface="Times New Roman" pitchFamily="18" charset="0"/>
              </a:rPr>
              <a:t>single specific point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in time</a:t>
            </a:r>
          </a:p>
          <a:p>
            <a:pPr algn="l">
              <a:tabLst>
                <a:tab pos="266700" algn="l"/>
              </a:tabLst>
            </a:pPr>
            <a:r>
              <a:rPr lang="en-US" sz="2400" b="1" dirty="0">
                <a:cs typeface="Times New Roman" pitchFamily="18" charset="0"/>
              </a:rPr>
              <a:t>      The No. of </a:t>
            </a:r>
            <a:r>
              <a:rPr lang="en-US" sz="2400" b="1" dirty="0">
                <a:solidFill>
                  <a:schemeClr val="accent1"/>
                </a:solidFill>
                <a:cs typeface="Times New Roman" pitchFamily="18" charset="0"/>
              </a:rPr>
              <a:t>existing cases at point in time</a:t>
            </a:r>
            <a:r>
              <a:rPr lang="en-US" sz="2400" b="1" dirty="0">
                <a:cs typeface="Times New Roman" pitchFamily="18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644179"/>
            <a:ext cx="7056784" cy="83099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400" b="1" dirty="0">
                <a:solidFill>
                  <a:srgbClr val="003399"/>
                </a:solidFill>
              </a:rPr>
              <a:t>P =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en-US" sz="2400" b="1" u="sng" dirty="0">
                <a:solidFill>
                  <a:srgbClr val="003399"/>
                </a:solidFill>
              </a:rPr>
              <a:t> of existing cases of a disease</a:t>
            </a:r>
            <a:r>
              <a:rPr lang="en-US" sz="2400" b="1" dirty="0">
                <a:solidFill>
                  <a:srgbClr val="003399"/>
                </a:solidFill>
              </a:rPr>
              <a:t>    X 100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003399"/>
                </a:solidFill>
              </a:rPr>
              <a:t>        total population  at risk at a given point in time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6978" y="3878484"/>
            <a:ext cx="82296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tabLst>
                <a:tab pos="266700" algn="l"/>
              </a:tabLst>
            </a:pPr>
            <a:r>
              <a:rPr lang="en-US" sz="2800" b="1" u="sng" dirty="0">
                <a:cs typeface="Times New Roman" pitchFamily="18" charset="0"/>
              </a:rPr>
              <a:t>Point .P</a:t>
            </a:r>
            <a:r>
              <a:rPr lang="en-US" sz="2800" b="1" dirty="0">
                <a:cs typeface="Times New Roman" pitchFamily="18" charset="0"/>
              </a:rPr>
              <a:t> </a:t>
            </a:r>
          </a:p>
          <a:p>
            <a:pPr algn="l">
              <a:tabLst>
                <a:tab pos="266700" algn="l"/>
              </a:tabLst>
            </a:pPr>
            <a:r>
              <a:rPr lang="en-US" sz="2400" b="1" dirty="0">
                <a:cs typeface="Times New Roman" pitchFamily="18" charset="0"/>
              </a:rPr>
              <a:t>measure the presence of the disease  or condition on a </a:t>
            </a:r>
            <a:r>
              <a:rPr lang="en-US" sz="2400" b="1" dirty="0">
                <a:solidFill>
                  <a:srgbClr val="990099"/>
                </a:solidFill>
                <a:cs typeface="Times New Roman" pitchFamily="18" charset="0"/>
              </a:rPr>
              <a:t>single short – time point </a:t>
            </a:r>
            <a:endParaRPr lang="en-MY" sz="2400" dirty="0">
              <a:solidFill>
                <a:srgbClr val="990099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36C03-0059-4740-856C-4CFD9597D7A1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10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7764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539" y="280394"/>
            <a:ext cx="8785465" cy="1631216"/>
          </a:xfrm>
          <a:prstGeom prst="rect">
            <a:avLst/>
          </a:prstGeom>
          <a:ln w="158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800" b="1" dirty="0"/>
              <a:t>   </a:t>
            </a:r>
            <a:r>
              <a:rPr lang="en-US" sz="2800" b="1" u="sng" dirty="0"/>
              <a:t>Example</a:t>
            </a:r>
            <a:endParaRPr lang="en-US" sz="2800" dirty="0"/>
          </a:p>
          <a:p>
            <a:pPr algn="just">
              <a:defRPr/>
            </a:pPr>
            <a:r>
              <a:rPr lang="en-US" dirty="0"/>
              <a:t> </a:t>
            </a:r>
            <a:r>
              <a:rPr lang="en-US" sz="2400" dirty="0">
                <a:cs typeface="Times New Roman" pitchFamily="18" charset="0"/>
              </a:rPr>
              <a:t>visual examination survey  conducted among individuals 52 - 85 years of age in Al-</a:t>
            </a:r>
            <a:r>
              <a:rPr lang="en-US" sz="2400" dirty="0" err="1">
                <a:cs typeface="Times New Roman" pitchFamily="18" charset="0"/>
              </a:rPr>
              <a:t>Karak</a:t>
            </a:r>
            <a:r>
              <a:rPr lang="en-US" sz="2400" dirty="0">
                <a:cs typeface="Times New Roman" pitchFamily="18" charset="0"/>
              </a:rPr>
              <a:t> during  2017.</a:t>
            </a:r>
            <a:r>
              <a:rPr lang="en-US" sz="2400" b="1" dirty="0"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310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of the 2477 persons examined 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had cataracts </a:t>
            </a:r>
            <a:r>
              <a:rPr lang="en-US" sz="2400" dirty="0">
                <a:cs typeface="Times New Roman" pitchFamily="18" charset="0"/>
              </a:rPr>
              <a:t>at the time of the  survey.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8384" y="2044878"/>
            <a:ext cx="67216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prevalence of cataract in  that age group was</a:t>
            </a:r>
            <a:endParaRPr lang="en-MY" sz="2400" dirty="0">
              <a:solidFill>
                <a:srgbClr val="002060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52977" y="2773079"/>
            <a:ext cx="8095895" cy="1200329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310 / 2477 X100 ,=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12.5%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prevalence of cataract among  population aging  52 - 85 years in 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Karak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during  2017</a:t>
            </a:r>
          </a:p>
        </p:txBody>
      </p:sp>
      <p:sp>
        <p:nvSpPr>
          <p:cNvPr id="6" name="Rectangle 5"/>
          <p:cNvSpPr/>
          <p:nvPr/>
        </p:nvSpPr>
        <p:spPr>
          <a:xfrm>
            <a:off x="139236" y="4518548"/>
            <a:ext cx="823991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b="1" dirty="0">
                <a:solidFill>
                  <a:srgbClr val="FF0000"/>
                </a:solidFill>
                <a:latin typeface="Garamond" pitchFamily="18" charset="0"/>
              </a:rPr>
              <a:t>Point prevalence</a:t>
            </a:r>
            <a:r>
              <a:rPr lang="en-GB" sz="2600" dirty="0">
                <a:latin typeface="Garamond" pitchFamily="18" charset="0"/>
              </a:rPr>
              <a:t>:</a:t>
            </a:r>
          </a:p>
          <a:p>
            <a:r>
              <a:rPr lang="en-GB" sz="2600" dirty="0">
                <a:latin typeface="Garamond" pitchFamily="18" charset="0"/>
              </a:rPr>
              <a:t> </a:t>
            </a:r>
            <a:r>
              <a:rPr lang="en-GB" sz="2600" b="1" dirty="0">
                <a:latin typeface="Garamond" pitchFamily="18" charset="0"/>
              </a:rPr>
              <a:t>Number of cases</a:t>
            </a:r>
            <a:r>
              <a:rPr lang="en-GB" sz="2600" dirty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en-GB" sz="2600" b="1" dirty="0">
                <a:solidFill>
                  <a:schemeClr val="accent1"/>
                </a:solidFill>
                <a:latin typeface="Garamond" pitchFamily="18" charset="0"/>
              </a:rPr>
              <a:t>present</a:t>
            </a:r>
            <a:r>
              <a:rPr lang="en-GB" sz="2600" dirty="0">
                <a:solidFill>
                  <a:schemeClr val="accent1"/>
                </a:solidFill>
                <a:latin typeface="Garamond" pitchFamily="18" charset="0"/>
              </a:rPr>
              <a:t> </a:t>
            </a:r>
            <a:r>
              <a:rPr lang="en-GB" sz="2600" b="1" dirty="0">
                <a:latin typeface="Garamond" pitchFamily="18" charset="0"/>
              </a:rPr>
              <a:t>at a specified moment of time</a:t>
            </a:r>
          </a:p>
          <a:p>
            <a:r>
              <a:rPr lang="en-GB" sz="2600" b="1" dirty="0">
                <a:latin typeface="Garamond" pitchFamily="18" charset="0"/>
              </a:rPr>
              <a:t>2017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CB89-C4F1-4B33-8344-9DDBDA7384B4}" type="datetime1">
              <a:rPr lang="en-MY" smtClean="0"/>
              <a:t>14/11/2021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2087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008" y="489167"/>
            <a:ext cx="8820472" cy="96302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b="1" dirty="0"/>
              <a:t>  </a:t>
            </a:r>
            <a:r>
              <a:rPr lang="en-US" sz="2400" b="1" dirty="0">
                <a:solidFill>
                  <a:srgbClr val="000000"/>
                </a:solidFill>
              </a:rPr>
              <a:t>Period Prevalence    =   </a:t>
            </a:r>
          </a:p>
          <a:p>
            <a:pPr algn="ctr">
              <a:lnSpc>
                <a:spcPct val="65000"/>
              </a:lnSpc>
            </a:pPr>
            <a:r>
              <a:rPr lang="en-US" sz="2400" b="1" dirty="0">
                <a:solidFill>
                  <a:srgbClr val="006699"/>
                </a:solidFill>
              </a:rPr>
              <a:t>  </a:t>
            </a:r>
            <a:r>
              <a:rPr lang="en-US" sz="2400" b="1" u="sng" dirty="0">
                <a:solidFill>
                  <a:srgbClr val="006699"/>
                </a:solidFill>
              </a:rPr>
              <a:t>№. of existing cases of a  disease </a:t>
            </a:r>
            <a:r>
              <a:rPr lang="en-US" sz="2400" b="1" u="sng" dirty="0">
                <a:solidFill>
                  <a:srgbClr val="FF0000"/>
                </a:solidFill>
              </a:rPr>
              <a:t>within time period </a:t>
            </a:r>
            <a:r>
              <a:rPr lang="en-US" sz="2400" b="1" dirty="0">
                <a:solidFill>
                  <a:srgbClr val="006699"/>
                </a:solidFill>
              </a:rPr>
              <a:t>X1000 Average    study population within time period    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2008" y="1916832"/>
            <a:ext cx="8352928" cy="1200329"/>
          </a:xfrm>
          <a:prstGeom prst="rect">
            <a:avLst/>
          </a:prstGeom>
          <a:solidFill>
            <a:srgbClr val="CCFFF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r>
              <a:rPr lang="en-US" sz="2400" b="1" dirty="0">
                <a:solidFill>
                  <a:srgbClr val="000099"/>
                </a:solidFill>
              </a:rPr>
              <a:t>Point Prevalence  =</a:t>
            </a:r>
            <a:r>
              <a:rPr lang="en-US" sz="2400" b="1" dirty="0"/>
              <a:t>  </a:t>
            </a:r>
            <a:endParaRPr lang="en-US" sz="2400" b="1" dirty="0">
              <a:solidFill>
                <a:srgbClr val="002060"/>
              </a:solidFill>
              <a:latin typeface="Garamond" pitchFamily="18" charset="0"/>
            </a:endParaRPr>
          </a:p>
          <a:p>
            <a:pPr algn="l"/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</a:rPr>
              <a:t>№. of existing cases of  the disease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</a:rPr>
              <a:t>at a point in time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X1000</a:t>
            </a:r>
            <a:endParaRPr lang="en-US" sz="2400" dirty="0">
              <a:solidFill>
                <a:srgbClr val="002060"/>
              </a:solidFill>
              <a:latin typeface="Garamond" pitchFamily="18" charset="0"/>
            </a:endParaRPr>
          </a:p>
          <a:p>
            <a:pPr algn="l"/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              Total study population at a point in time  </a:t>
            </a:r>
            <a:endParaRPr lang="en-US" sz="24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2018" y="3717032"/>
            <a:ext cx="898198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>
              <a:defRPr/>
            </a:pPr>
            <a:r>
              <a:rPr lang="en-US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Factors affecting the prevalence and incident rate: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cs typeface="Times New Roman" pitchFamily="18" charset="0"/>
              </a:rPr>
              <a:t>In and out migration of susceptible or of the resistant (immune)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cs typeface="Times New Roman" pitchFamily="18" charset="0"/>
              </a:rPr>
              <a:t>Changes in the environmental quality (air and water sanitation)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cs typeface="Times New Roman" pitchFamily="18" charset="0"/>
              </a:rPr>
              <a:t>Changes in the social customs (tobacco smoke) and travel abroad.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cs typeface="Times New Roman" pitchFamily="18" charset="0"/>
              </a:rPr>
              <a:t>Changes in the reporting system.</a:t>
            </a:r>
          </a:p>
          <a:p>
            <a:pPr marL="624078" indent="-514350">
              <a:buClr>
                <a:schemeClr val="accent2"/>
              </a:buClr>
              <a:buSzPct val="100000"/>
              <a:buFont typeface="+mj-lt"/>
              <a:buAutoNum type="arabicPeriod"/>
              <a:defRPr/>
            </a:pPr>
            <a:r>
              <a:rPr lang="en-US" sz="2400" dirty="0">
                <a:cs typeface="Times New Roman" pitchFamily="18" charset="0"/>
              </a:rPr>
              <a:t>Changes in the preventing program (immunizatio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24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D9E37-18C6-4640-9860-9C46F597761A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12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32007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195736" y="159981"/>
            <a:ext cx="2971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Mortality rates</a:t>
            </a:r>
            <a:endParaRPr lang="en-MY" sz="2800" b="1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742720"/>
            <a:ext cx="82220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/>
              <a:t>Analogous to incidence but refers to the process of</a:t>
            </a:r>
            <a:r>
              <a:rPr lang="en-US" sz="2400" b="1" dirty="0">
                <a:solidFill>
                  <a:srgbClr val="FF0000"/>
                </a:solidFill>
              </a:rPr>
              <a:t> dying </a:t>
            </a:r>
            <a:r>
              <a:rPr lang="en-US" sz="2400" b="1" dirty="0"/>
              <a:t>rather than the process of becoming ill.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algn="l" rtl="0" fontAlgn="auto">
              <a:spcAft>
                <a:spcPts val="0"/>
              </a:spcAft>
              <a:buClr>
                <a:srgbClr val="C00000"/>
              </a:buClr>
              <a:buSzPct val="100000"/>
              <a:defRPr/>
            </a:pPr>
            <a:r>
              <a:rPr lang="en-US" sz="2400" b="1" u="sng" dirty="0">
                <a:solidFill>
                  <a:srgbClr val="FF0000"/>
                </a:solidFill>
              </a:rPr>
              <a:t>Crude death rate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400" b="1" dirty="0"/>
              <a:t> =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u="sng" dirty="0">
                <a:solidFill>
                  <a:srgbClr val="0070C0"/>
                </a:solidFill>
              </a:rPr>
              <a:t> № of deaths in </a:t>
            </a:r>
            <a:r>
              <a:rPr lang="en-US" sz="2400" b="1" u="sng" dirty="0"/>
              <a:t>certain population </a:t>
            </a:r>
            <a:r>
              <a:rPr lang="en-US" sz="2400" b="1" u="sng" dirty="0">
                <a:solidFill>
                  <a:srgbClr val="FF0000"/>
                </a:solidFill>
              </a:rPr>
              <a:t>in a year </a:t>
            </a:r>
            <a:r>
              <a:rPr lang="en-US" sz="2400" b="1" u="sng" dirty="0">
                <a:solidFill>
                  <a:srgbClr val="0070C0"/>
                </a:solidFill>
              </a:rPr>
              <a:t>&amp; locality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rgbClr val="0070C0"/>
                </a:solidFill>
              </a:rPr>
              <a:t>  № of population in the same year and locality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14880" y="3212768"/>
            <a:ext cx="91230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u="sng" dirty="0">
                <a:solidFill>
                  <a:srgbClr val="FF0000"/>
                </a:solidFill>
              </a:rPr>
              <a:t>The crude death </a:t>
            </a:r>
            <a:r>
              <a:rPr lang="en-US" sz="2800" b="1" dirty="0"/>
              <a:t>rate is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800" b="1" dirty="0"/>
              <a:t> </a:t>
            </a:r>
            <a:r>
              <a:rPr lang="en-US" sz="2400" b="1" dirty="0"/>
              <a:t>calculated for the </a:t>
            </a:r>
            <a:r>
              <a:rPr lang="en-US" sz="2400" b="1" dirty="0">
                <a:solidFill>
                  <a:srgbClr val="FF0000"/>
                </a:solidFill>
              </a:rPr>
              <a:t>total population</a:t>
            </a:r>
            <a:r>
              <a:rPr lang="en-US" sz="2400" b="1" dirty="0">
                <a:solidFill>
                  <a:schemeClr val="tx2"/>
                </a:solidFill>
              </a:rPr>
              <a:t> irrespective </a:t>
            </a:r>
            <a:r>
              <a:rPr lang="en-US" sz="2400" b="1" dirty="0"/>
              <a:t>of age, sex, or any other characteristics of importance in determining death 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/>
              <a:t>If the population is </a:t>
            </a:r>
            <a:r>
              <a:rPr lang="en-US" sz="2400" b="1" dirty="0">
                <a:solidFill>
                  <a:srgbClr val="002060"/>
                </a:solidFill>
              </a:rPr>
              <a:t>growing </a:t>
            </a:r>
            <a:r>
              <a:rPr lang="en-US" sz="2400" b="1" dirty="0"/>
              <a:t>or </a:t>
            </a:r>
            <a:r>
              <a:rPr lang="en-US" sz="2400" b="1" dirty="0">
                <a:solidFill>
                  <a:srgbClr val="002060"/>
                </a:solidFill>
              </a:rPr>
              <a:t>shrinking, </a:t>
            </a:r>
            <a:r>
              <a:rPr lang="en-US" sz="2400" b="1" dirty="0"/>
              <a:t>use the population size at </a:t>
            </a:r>
            <a:r>
              <a:rPr lang="en-US" sz="2400" b="1" dirty="0">
                <a:solidFill>
                  <a:srgbClr val="FF0000"/>
                </a:solidFill>
              </a:rPr>
              <a:t>the midpoint of the time interval </a:t>
            </a:r>
            <a:r>
              <a:rPr lang="en-US" sz="2400" b="1" dirty="0"/>
              <a:t>as an </a:t>
            </a:r>
            <a:r>
              <a:rPr lang="en-US" sz="2400" b="1" dirty="0">
                <a:solidFill>
                  <a:srgbClr val="002060"/>
                </a:solidFill>
              </a:rPr>
              <a:t>estimate of the average population at risk.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/>
              <a:t>E.g. death rate for 1993, use population of July 1</a:t>
            </a:r>
            <a:r>
              <a:rPr lang="en-US" sz="2400" b="1" baseline="30000" dirty="0"/>
              <a:t>st</a:t>
            </a:r>
            <a:r>
              <a:rPr lang="en-US" sz="2400" b="1" dirty="0"/>
              <a:t> 1993 for the denominator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  <a:r>
              <a:rPr lang="en-US" sz="2400" b="1" dirty="0"/>
              <a:t> </a:t>
            </a:r>
            <a:endParaRPr lang="ar-EG" sz="24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8D7D1-5B0B-4F57-B75F-AF1B4B0DA2AA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751865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98" y="1653777"/>
            <a:ext cx="9001162" cy="427839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123728" y="332656"/>
            <a:ext cx="216024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>
              <a:lnSpc>
                <a:spcPct val="150000"/>
              </a:lnSpc>
              <a:buClr>
                <a:srgbClr val="C00000"/>
              </a:buClr>
              <a:buSzPct val="100000"/>
              <a:defRPr/>
            </a:pPr>
            <a:r>
              <a:rPr lang="en-US" sz="2000" b="1" dirty="0">
                <a:latin typeface="Garamond" pitchFamily="18" charset="0"/>
              </a:rPr>
              <a:t>13</a:t>
            </a:r>
            <a:r>
              <a:rPr lang="en-US" sz="2000" b="1" baseline="30000" dirty="0">
                <a:latin typeface="Garamond" pitchFamily="18" charset="0"/>
              </a:rPr>
              <a:t>th</a:t>
            </a:r>
            <a:r>
              <a:rPr lang="en-US" sz="2000" b="1" dirty="0">
                <a:latin typeface="Garamond" pitchFamily="18" charset="0"/>
              </a:rPr>
              <a:t> Nov  2021</a:t>
            </a:r>
            <a:endParaRPr lang="en-US" sz="2000" b="1" u="sng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282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17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78130" y="394187"/>
            <a:ext cx="932213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eriod" startAt="2"/>
              <a:defRPr/>
            </a:pPr>
            <a:r>
              <a:rPr lang="en-US" sz="2800" b="1" u="sng" dirty="0">
                <a:solidFill>
                  <a:srgbClr val="C00000"/>
                </a:solidFill>
              </a:rPr>
              <a:t>Age and sex specific death rate:</a:t>
            </a:r>
          </a:p>
          <a:p>
            <a:pPr marL="109728" algn="l" rtl="0" fontAlgn="auto">
              <a:spcAft>
                <a:spcPts val="0"/>
              </a:spcAft>
              <a:buClr>
                <a:srgbClr val="C00000"/>
              </a:buClr>
              <a:buSzPct val="100000"/>
              <a:defRPr/>
            </a:pPr>
            <a:endParaRPr lang="en-US" sz="2800" b="1" u="sng" dirty="0">
              <a:solidFill>
                <a:srgbClr val="C00000"/>
              </a:solidFill>
            </a:endParaRPr>
          </a:p>
          <a:p>
            <a:pPr marL="109728" algn="l" rtl="0" fontAlgn="auto">
              <a:spcAft>
                <a:spcPts val="0"/>
              </a:spcAft>
              <a:buSzPct val="100000"/>
              <a:defRPr/>
            </a:pPr>
            <a:r>
              <a:rPr lang="en-US" sz="2400" b="1" dirty="0">
                <a:solidFill>
                  <a:srgbClr val="FF0000"/>
                </a:solidFill>
              </a:rPr>
              <a:t>           A.     Age Specific Death Rate</a:t>
            </a:r>
            <a:r>
              <a:rPr lang="en-US" sz="2400" b="1" dirty="0">
                <a:solidFill>
                  <a:srgbClr val="C00000"/>
                </a:solidFill>
              </a:rPr>
              <a:t>: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200" b="1" u="sng" dirty="0">
                <a:solidFill>
                  <a:srgbClr val="002060"/>
                </a:solidFill>
              </a:rPr>
              <a:t> No. of persons </a:t>
            </a:r>
            <a:r>
              <a:rPr lang="en-US" sz="2400" b="1" u="sng" dirty="0">
                <a:solidFill>
                  <a:srgbClr val="0070C0"/>
                </a:solidFill>
              </a:rPr>
              <a:t>dying</a:t>
            </a:r>
            <a:r>
              <a:rPr lang="en-US" sz="2400" b="1" u="sng" dirty="0">
                <a:solidFill>
                  <a:srgbClr val="002060"/>
                </a:solidFill>
              </a:rPr>
              <a:t> in a </a:t>
            </a:r>
            <a:r>
              <a:rPr lang="en-US" sz="2400" b="1" u="sng" dirty="0">
                <a:solidFill>
                  <a:srgbClr val="FF0000"/>
                </a:solidFill>
              </a:rPr>
              <a:t>certain age </a:t>
            </a:r>
            <a:r>
              <a:rPr lang="en-US" sz="2400" b="1" u="sng" dirty="0">
                <a:solidFill>
                  <a:srgbClr val="002060"/>
                </a:solidFill>
              </a:rPr>
              <a:t>and a </a:t>
            </a:r>
            <a:r>
              <a:rPr lang="en-US" sz="2400" b="1" u="sng" dirty="0">
                <a:solidFill>
                  <a:srgbClr val="0070C0"/>
                </a:solidFill>
              </a:rPr>
              <a:t>certain year </a:t>
            </a:r>
            <a:r>
              <a:rPr lang="en-US" sz="2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</a:t>
            </a:r>
            <a:r>
              <a:rPr lang="en-US" sz="2400" dirty="0"/>
              <a:t>X100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rgbClr val="002060"/>
                </a:solidFill>
              </a:rPr>
              <a:t>   </a:t>
            </a:r>
            <a:r>
              <a:rPr lang="en-US" sz="2200" b="1" dirty="0">
                <a:solidFill>
                  <a:srgbClr val="002060"/>
                </a:solidFill>
              </a:rPr>
              <a:t>Total </a:t>
            </a:r>
            <a:r>
              <a:rPr lang="en-US" sz="2200" b="1" u="sng" dirty="0">
                <a:solidFill>
                  <a:srgbClr val="002060"/>
                </a:solidFill>
              </a:rPr>
              <a:t>№</a:t>
            </a:r>
            <a:r>
              <a:rPr lang="en-US" sz="2400" b="1" u="sng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002060"/>
                </a:solidFill>
              </a:rPr>
              <a:t>of the </a:t>
            </a:r>
            <a:r>
              <a:rPr lang="en-US" sz="2400" b="1" dirty="0">
                <a:solidFill>
                  <a:srgbClr val="FF0000"/>
                </a:solidFill>
              </a:rPr>
              <a:t>same age </a:t>
            </a:r>
            <a:r>
              <a:rPr lang="en-US" sz="2400" b="1" dirty="0">
                <a:solidFill>
                  <a:srgbClr val="0070C0"/>
                </a:solidFill>
              </a:rPr>
              <a:t>group </a:t>
            </a:r>
            <a:r>
              <a:rPr lang="en-US" sz="2400" b="1" dirty="0">
                <a:solidFill>
                  <a:srgbClr val="002060"/>
                </a:solidFill>
              </a:rPr>
              <a:t>in the same year and same area</a:t>
            </a:r>
            <a:endParaRPr lang="ar-EG" sz="24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8" y="2596409"/>
            <a:ext cx="93245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         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          </a:t>
            </a:r>
            <a:r>
              <a:rPr lang="en-US" sz="2400" b="1" dirty="0">
                <a:solidFill>
                  <a:srgbClr val="008000"/>
                </a:solidFill>
              </a:rPr>
              <a:t>Example of age specific mortality rates</a:t>
            </a:r>
            <a:r>
              <a:rPr lang="en-US" sz="24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2400" dirty="0">
                <a:solidFill>
                  <a:srgbClr val="008000"/>
                </a:solidFill>
              </a:rPr>
              <a:t>:</a:t>
            </a:r>
            <a:endParaRPr lang="en-US" sz="24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2628" indent="-342900" algn="l" rtl="0"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400" b="1" dirty="0">
                <a:solidFill>
                  <a:srgbClr val="FF0000"/>
                </a:solidFill>
              </a:rPr>
              <a:t>      Infant mortality rate= 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>
                <a:solidFill>
                  <a:srgbClr val="0070C0"/>
                </a:solidFill>
              </a:rPr>
              <a:t>Total № of deaths </a:t>
            </a:r>
            <a:r>
              <a:rPr lang="en-US" b="1" u="sng" dirty="0">
                <a:solidFill>
                  <a:srgbClr val="FF0000"/>
                </a:solidFill>
              </a:rPr>
              <a:t>aged from zero to </a:t>
            </a:r>
            <a:r>
              <a:rPr lang="en-US" b="1" u="sng" dirty="0" err="1">
                <a:solidFill>
                  <a:srgbClr val="FF0000"/>
                </a:solidFill>
              </a:rPr>
              <a:t>lessthan</a:t>
            </a:r>
            <a:r>
              <a:rPr lang="en-US" b="1" u="sng" dirty="0">
                <a:solidFill>
                  <a:srgbClr val="FF0000"/>
                </a:solidFill>
              </a:rPr>
              <a:t> one year </a:t>
            </a:r>
            <a:r>
              <a:rPr lang="en-US" b="1" u="sng" dirty="0">
                <a:solidFill>
                  <a:srgbClr val="0070C0"/>
                </a:solidFill>
              </a:rPr>
              <a:t>during a year and a given locality X1000</a:t>
            </a:r>
          </a:p>
          <a:p>
            <a:pPr marL="365760" indent="-256032" algn="ctr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rgbClr val="0070C0"/>
                </a:solidFill>
              </a:rPr>
              <a:t>Total </a:t>
            </a:r>
            <a:r>
              <a:rPr lang="en-US" sz="2400" b="1" u="sng" dirty="0">
                <a:solidFill>
                  <a:srgbClr val="0070C0"/>
                </a:solidFill>
              </a:rPr>
              <a:t>№ </a:t>
            </a:r>
            <a:r>
              <a:rPr lang="en-US" sz="2400" b="1" dirty="0">
                <a:solidFill>
                  <a:srgbClr val="0070C0"/>
                </a:solidFill>
              </a:rPr>
              <a:t>of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live births in </a:t>
            </a:r>
            <a:r>
              <a:rPr lang="en-US" sz="2400" b="1" dirty="0">
                <a:solidFill>
                  <a:srgbClr val="0070C0"/>
                </a:solidFill>
              </a:rPr>
              <a:t>the same Year and locality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24050" y="4815638"/>
            <a:ext cx="8662750" cy="1260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SzPct val="100000"/>
              <a:buFont typeface="+mj-lt"/>
              <a:buAutoNum type="alphaUcPeriod" startAt="2"/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Sex Specific Death Rate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marL="109728" algn="l" rtl="0" fontAlgn="auto">
              <a:spcAft>
                <a:spcPts val="0"/>
              </a:spcAft>
              <a:buSzPct val="100000"/>
              <a:defRPr/>
            </a:pPr>
            <a:r>
              <a:rPr lang="en-US" sz="2200" b="1" u="sng" dirty="0">
                <a:solidFill>
                  <a:srgbClr val="0070C0"/>
                </a:solidFill>
                <a:latin typeface="Garamond" pitchFamily="18" charset="0"/>
              </a:rPr>
              <a:t>№ of </a:t>
            </a:r>
            <a:r>
              <a:rPr lang="en-US" sz="2200" b="1" u="sng" dirty="0">
                <a:solidFill>
                  <a:schemeClr val="accent5">
                    <a:lumMod val="50000"/>
                  </a:schemeClr>
                </a:solidFill>
                <a:latin typeface="Garamond" pitchFamily="18" charset="0"/>
              </a:rPr>
              <a:t>deaths</a:t>
            </a:r>
            <a:r>
              <a:rPr lang="en-US" sz="2200" b="1" u="sng" dirty="0">
                <a:solidFill>
                  <a:srgbClr val="0070C0"/>
                </a:solidFill>
                <a:latin typeface="Garamond" pitchFamily="18" charset="0"/>
              </a:rPr>
              <a:t> in a </a:t>
            </a:r>
            <a:r>
              <a:rPr lang="en-US" sz="2200" b="1" u="sng" dirty="0">
                <a:solidFill>
                  <a:srgbClr val="FF0000"/>
                </a:solidFill>
                <a:latin typeface="Garamond" pitchFamily="18" charset="0"/>
              </a:rPr>
              <a:t>certain sex  </a:t>
            </a:r>
            <a:r>
              <a:rPr lang="en-US" sz="2200" b="1" u="sng" dirty="0">
                <a:solidFill>
                  <a:srgbClr val="0070C0"/>
                </a:solidFill>
                <a:latin typeface="Garamond" pitchFamily="18" charset="0"/>
              </a:rPr>
              <a:t>during </a:t>
            </a:r>
            <a:r>
              <a:rPr lang="en-US" sz="2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 </a:t>
            </a:r>
            <a:r>
              <a:rPr lang="en-US" sz="2200" b="1" u="sng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year</a:t>
            </a:r>
            <a:r>
              <a:rPr lang="en-US" sz="22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200" b="1" u="sng" dirty="0">
                <a:solidFill>
                  <a:srgbClr val="0070C0"/>
                </a:solidFill>
                <a:latin typeface="Garamond" pitchFamily="18" charset="0"/>
              </a:rPr>
              <a:t>in a certain localit</a:t>
            </a:r>
            <a:r>
              <a:rPr lang="en-US" sz="2200" b="1" u="sng" dirty="0">
                <a:latin typeface="Garamond" pitchFamily="18" charset="0"/>
              </a:rPr>
              <a:t>y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X1000</a:t>
            </a:r>
          </a:p>
          <a:p>
            <a:pPr marL="624078" indent="-514350" algn="l" rtl="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Total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</a:rPr>
              <a:t>№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of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same sex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during the same year and locality</a:t>
            </a:r>
            <a:endParaRPr lang="ar-EG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6A60-B195-4DAC-BBEE-56382922CBE1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6322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868" y="1002159"/>
            <a:ext cx="8856985" cy="1077218"/>
          </a:xfrm>
          <a:prstGeom prst="rect">
            <a:avLst/>
          </a:prstGeom>
          <a:ln w="254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SzPct val="100000"/>
              <a:buFont typeface="+mj-lt"/>
              <a:buAutoNum type="arabicPeriod" startAt="3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Cause Specific Mortality Rate=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</a:p>
          <a:p>
            <a:pPr marL="109728" algn="l" rtl="0" fontAlgn="auto">
              <a:spcAft>
                <a:spcPts val="0"/>
              </a:spcAft>
              <a:buSzPct val="100000"/>
              <a:defRPr/>
            </a:pPr>
            <a:r>
              <a:rPr lang="en-US" sz="2000" b="1" u="sng" dirty="0">
                <a:solidFill>
                  <a:srgbClr val="0070C0"/>
                </a:solidFill>
                <a:latin typeface="Garamond" pitchFamily="18" charset="0"/>
              </a:rPr>
              <a:t>Total № of deaths due to </a:t>
            </a:r>
            <a:r>
              <a:rPr lang="en-US" sz="2000" b="1" u="sng" dirty="0">
                <a:latin typeface="Garamond" pitchFamily="18" charset="0"/>
              </a:rPr>
              <a:t>a </a:t>
            </a:r>
            <a:r>
              <a:rPr lang="en-US" sz="2000" b="1" u="sng" dirty="0">
                <a:solidFill>
                  <a:srgbClr val="FF0000"/>
                </a:solidFill>
                <a:latin typeface="Garamond" pitchFamily="18" charset="0"/>
              </a:rPr>
              <a:t>certain cause </a:t>
            </a:r>
            <a:r>
              <a:rPr lang="en-US" sz="2000" b="1" u="sng" dirty="0">
                <a:solidFill>
                  <a:srgbClr val="0070C0"/>
                </a:solidFill>
                <a:latin typeface="Garamond" pitchFamily="18" charset="0"/>
              </a:rPr>
              <a:t>during a year &amp; a given locality  </a:t>
            </a:r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X 100 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000" b="1" dirty="0">
                <a:latin typeface="Garamond" pitchFamily="18" charset="0"/>
              </a:rPr>
              <a:t>Estimated </a:t>
            </a:r>
            <a:r>
              <a:rPr lang="en-US" sz="2000" b="1" dirty="0">
                <a:solidFill>
                  <a:srgbClr val="FF0000"/>
                </a:solidFill>
                <a:latin typeface="Garamond" pitchFamily="18" charset="0"/>
              </a:rPr>
              <a:t>midyear </a:t>
            </a:r>
            <a:r>
              <a:rPr lang="en-US" sz="2000" b="1" dirty="0">
                <a:latin typeface="Garamond" pitchFamily="18" charset="0"/>
              </a:rPr>
              <a:t>population during the same year and locality</a:t>
            </a:r>
            <a:endParaRPr lang="ar-EG" sz="20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439266"/>
            <a:ext cx="9124723" cy="1231106"/>
          </a:xfrm>
          <a:prstGeom prst="rect">
            <a:avLst/>
          </a:prstGeom>
          <a:ln w="158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pPr marL="109728" rtl="0" fontAlgn="auto">
              <a:spcAft>
                <a:spcPts val="0"/>
              </a:spcAft>
              <a:buSzPct val="101000"/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4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. Case Fatality Rate=</a:t>
            </a:r>
            <a:endParaRPr lang="en-US" sz="22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109728" rtl="0" fontAlgn="auto">
              <a:spcAft>
                <a:spcPts val="0"/>
              </a:spcAft>
              <a:buSzPct val="101000"/>
              <a:defRPr/>
            </a:pPr>
            <a:r>
              <a:rPr lang="en-US" sz="2200" b="1" u="sng" dirty="0">
                <a:solidFill>
                  <a:srgbClr val="002060"/>
                </a:solidFill>
                <a:latin typeface="Garamond" pitchFamily="18" charset="0"/>
              </a:rPr>
              <a:t>Total №. of </a:t>
            </a:r>
            <a:r>
              <a:rPr lang="en-US" sz="2200" b="1" u="sng" dirty="0">
                <a:solidFill>
                  <a:srgbClr val="FF0000"/>
                </a:solidFill>
                <a:latin typeface="Garamond" pitchFamily="18" charset="0"/>
              </a:rPr>
              <a:t>deaths from certain disease</a:t>
            </a:r>
            <a:r>
              <a:rPr lang="en-US" sz="2200" b="1" u="sng" dirty="0">
                <a:solidFill>
                  <a:srgbClr val="002060"/>
                </a:solidFill>
                <a:latin typeface="Garamond" pitchFamily="18" charset="0"/>
              </a:rPr>
              <a:t> in specific time &amp; place </a:t>
            </a:r>
            <a:r>
              <a:rPr lang="en-US" sz="2200" b="1" dirty="0">
                <a:solidFill>
                  <a:srgbClr val="002060"/>
                </a:solidFill>
                <a:latin typeface="Garamond" pitchFamily="18" charset="0"/>
              </a:rPr>
              <a:t>     X1000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Total №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of those </a:t>
            </a:r>
            <a:r>
              <a:rPr lang="en-US" sz="2300" b="1" dirty="0">
                <a:solidFill>
                  <a:srgbClr val="FF0000"/>
                </a:solidFill>
                <a:latin typeface="Garamond" pitchFamily="18" charset="0"/>
              </a:rPr>
              <a:t>having the same disease </a:t>
            </a:r>
            <a:r>
              <a:rPr lang="en-US" sz="2300" b="1" dirty="0">
                <a:solidFill>
                  <a:srgbClr val="002060"/>
                </a:solidFill>
                <a:latin typeface="Garamond" pitchFamily="18" charset="0"/>
              </a:rPr>
              <a:t>in the same time &amp;place</a:t>
            </a:r>
            <a:endParaRPr lang="ar-EG" sz="23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23939" y="4334468"/>
            <a:ext cx="9372600" cy="1123384"/>
          </a:xfrm>
          <a:prstGeom prst="rect">
            <a:avLst/>
          </a:prstGeom>
        </p:spPr>
        <p:txBody>
          <a:bodyPr>
            <a:spAutoFit/>
          </a:bodyPr>
          <a:lstStyle/>
          <a:p>
            <a:pPr marL="624078" indent="-514350">
              <a:buSzPct val="100000"/>
              <a:buFont typeface="+mj-lt"/>
              <a:buAutoNum type="arabicPeriod" startAt="5"/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Proportionate Mortality Rates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=</a:t>
            </a:r>
            <a:r>
              <a:rPr lang="en-US" sz="2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</a:p>
          <a:p>
            <a:pPr marL="109728">
              <a:buSzPct val="100000"/>
              <a:defRPr/>
            </a:pPr>
            <a:r>
              <a:rPr lang="en-US" sz="2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Total № of</a:t>
            </a:r>
            <a:r>
              <a:rPr lang="en-US" sz="21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deaths </a:t>
            </a:r>
            <a:r>
              <a:rPr lang="en-US" sz="21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due to a </a:t>
            </a:r>
            <a:r>
              <a:rPr lang="en-US" sz="2100" b="1" u="sng" dirty="0">
                <a:latin typeface="Garamond" pitchFamily="18" charset="0"/>
              </a:rPr>
              <a:t>certain  </a:t>
            </a:r>
            <a:r>
              <a:rPr lang="en-US" sz="2100" b="1" u="sng" dirty="0">
                <a:solidFill>
                  <a:srgbClr val="0070C0"/>
                </a:solidFill>
                <a:latin typeface="Garamond" pitchFamily="18" charset="0"/>
              </a:rPr>
              <a:t>cause during a year in given locality</a:t>
            </a:r>
            <a:r>
              <a:rPr lang="en-US" sz="2100" b="1" dirty="0">
                <a:latin typeface="Garamond" pitchFamily="18" charset="0"/>
              </a:rPr>
              <a:t>X1000</a:t>
            </a:r>
            <a:endParaRPr lang="en-US" sz="2100" b="1" u="sng" dirty="0"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200" b="1" dirty="0">
                <a:latin typeface="Garamond" pitchFamily="18" charset="0"/>
              </a:rPr>
              <a:t>Total № of </a:t>
            </a:r>
            <a:r>
              <a:rPr lang="en-US" sz="2200" b="1" dirty="0">
                <a:solidFill>
                  <a:srgbClr val="FF0000"/>
                </a:solidFill>
                <a:latin typeface="Garamond" pitchFamily="18" charset="0"/>
              </a:rPr>
              <a:t>deaths from all causes </a:t>
            </a:r>
            <a:r>
              <a:rPr lang="en-US" sz="2200" b="1" dirty="0">
                <a:solidFill>
                  <a:srgbClr val="0070C0"/>
                </a:solidFill>
                <a:latin typeface="Garamond" pitchFamily="18" charset="0"/>
              </a:rPr>
              <a:t>during the same year and locality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5217-B285-4051-83E2-2FA8E09DAEEA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2117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1782" y="708645"/>
            <a:ext cx="7504594" cy="646113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Uses of Morbidity and Mortality Rates</a:t>
            </a:r>
            <a:endParaRPr lang="en-MY" sz="3600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3199" y="1844824"/>
            <a:ext cx="8997687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4078" indent="-514350" algn="l" rtl="0" fontAlgn="auto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/>
              <a:defRPr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Case fatality rate </a:t>
            </a:r>
            <a:r>
              <a:rPr lang="en-US" sz="2600" b="1" dirty="0">
                <a:latin typeface="Garamond" pitchFamily="18" charset="0"/>
              </a:rPr>
              <a:t>is used for measuring the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pathogenesis</a:t>
            </a:r>
            <a:r>
              <a:rPr lang="en-US" sz="2600" b="1" dirty="0">
                <a:latin typeface="Garamond" pitchFamily="18" charset="0"/>
              </a:rPr>
              <a:t> and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virulence </a:t>
            </a:r>
            <a:r>
              <a:rPr lang="en-US" sz="2600" b="1" dirty="0">
                <a:latin typeface="Garamond" pitchFamily="18" charset="0"/>
              </a:rPr>
              <a:t>of agent of the disease.</a:t>
            </a:r>
          </a:p>
          <a:p>
            <a:pPr marL="624078" indent="-514350" algn="l" rtl="0" fontAlgn="auto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/>
              <a:defRPr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Secondary attack </a:t>
            </a:r>
            <a:r>
              <a:rPr lang="en-US" sz="2600" b="1" dirty="0">
                <a:latin typeface="Garamond" pitchFamily="18" charset="0"/>
              </a:rPr>
              <a:t>rate is used to measure the ease of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communicability</a:t>
            </a:r>
            <a:r>
              <a:rPr lang="en-US" sz="2600" b="1" dirty="0">
                <a:latin typeface="Garamond" pitchFamily="18" charset="0"/>
              </a:rPr>
              <a:t> of communicable diseases.</a:t>
            </a:r>
          </a:p>
          <a:p>
            <a:pPr marL="624078" indent="-514350" algn="l" rtl="0" fontAlgn="auto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/>
              <a:defRPr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Morbidity</a:t>
            </a:r>
            <a:r>
              <a:rPr lang="en-US" sz="2600" b="1" dirty="0">
                <a:latin typeface="Garamond" pitchFamily="18" charset="0"/>
              </a:rPr>
              <a:t> and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mortality </a:t>
            </a:r>
            <a:r>
              <a:rPr lang="en-US" sz="2600" b="1" dirty="0">
                <a:latin typeface="Garamond" pitchFamily="18" charset="0"/>
              </a:rPr>
              <a:t>rates can be used to allow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comparison</a:t>
            </a:r>
            <a:r>
              <a:rPr lang="en-US" sz="2600" b="1" dirty="0">
                <a:latin typeface="Garamond" pitchFamily="18" charset="0"/>
              </a:rPr>
              <a:t> of disease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frequencies and deaths </a:t>
            </a:r>
            <a:r>
              <a:rPr lang="en-US" sz="2600" b="1" dirty="0">
                <a:latin typeface="Garamond" pitchFamily="18" charset="0"/>
              </a:rPr>
              <a:t>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different population </a:t>
            </a:r>
            <a:r>
              <a:rPr lang="en-US" sz="2600" b="1" dirty="0">
                <a:latin typeface="Garamond" pitchFamily="18" charset="0"/>
              </a:rPr>
              <a:t>and all over years</a:t>
            </a:r>
            <a:endParaRPr lang="en-US" sz="2600" b="1" u="sng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86D45-7804-4CEF-AB2F-423DC73F7595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0756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19870"/>
            <a:ext cx="89916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624078" indent="-514350" algn="l" rtl="0" fontAlgn="auto">
              <a:spcAft>
                <a:spcPts val="0"/>
              </a:spcAft>
              <a:buClr>
                <a:srgbClr val="C00000"/>
              </a:buClr>
              <a:buSzPct val="100000"/>
              <a:buFont typeface="+mj-lt"/>
              <a:buAutoNum type="arabicParenR" startAt="4"/>
              <a:defRPr/>
            </a:pPr>
            <a:r>
              <a:rPr lang="en-US" sz="2800" b="1" dirty="0">
                <a:solidFill>
                  <a:srgbClr val="CC0066"/>
                </a:solidFill>
                <a:latin typeface="Garamond" pitchFamily="18" charset="0"/>
              </a:rPr>
              <a:t>Comparison </a:t>
            </a:r>
            <a:r>
              <a:rPr lang="en-US" sz="2800" b="1" dirty="0">
                <a:solidFill>
                  <a:srgbClr val="FF5050"/>
                </a:solidFill>
                <a:latin typeface="Garamond" pitchFamily="18" charset="0"/>
              </a:rPr>
              <a:t>of two rates </a:t>
            </a:r>
            <a:r>
              <a:rPr lang="en-US" sz="2800" b="1" dirty="0">
                <a:latin typeface="Garamond" pitchFamily="18" charset="0"/>
              </a:rPr>
              <a:t>result in a </a:t>
            </a:r>
            <a:r>
              <a:rPr lang="en-US" sz="2800" b="1" dirty="0">
                <a:solidFill>
                  <a:srgbClr val="CC0066"/>
                </a:solidFill>
                <a:latin typeface="Garamond" pitchFamily="18" charset="0"/>
              </a:rPr>
              <a:t>ratio 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(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relative risk or risk ratio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)</a:t>
            </a:r>
            <a:r>
              <a:rPr lang="en-US" sz="2800" dirty="0">
                <a:solidFill>
                  <a:srgbClr val="002060"/>
                </a:solidFill>
                <a:latin typeface="Garamond" pitchFamily="18" charset="0"/>
              </a:rPr>
              <a:t>  e.g.: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If the incidence rate of diarrheal disease among bottle fed (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)is 20 % while among breast fed (</a:t>
            </a:r>
            <a:r>
              <a:rPr lang="en-US" sz="2400" b="1" dirty="0">
                <a:solidFill>
                  <a:srgbClr val="CC0066"/>
                </a:solidFill>
                <a:latin typeface="Garamond" pitchFamily="18" charset="0"/>
              </a:rPr>
              <a:t>b)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is 2 %, </a:t>
            </a:r>
          </a:p>
          <a:p>
            <a:pPr marL="624078" indent="-514350" algn="l" rtl="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2400" b="1" dirty="0">
                <a:latin typeface="Garamond" pitchFamily="18" charset="0"/>
              </a:rPr>
              <a:t>then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relative risk </a:t>
            </a:r>
            <a:r>
              <a:rPr lang="en-US" sz="2400" b="1" dirty="0">
                <a:latin typeface="Garamond" pitchFamily="18" charset="0"/>
              </a:rPr>
              <a:t>or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risk ratio </a:t>
            </a:r>
            <a:r>
              <a:rPr lang="en-US" sz="2400" b="1" dirty="0">
                <a:latin typeface="Garamond" pitchFamily="18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20/2</a:t>
            </a:r>
            <a:r>
              <a:rPr lang="en-US" sz="2400" b="1" dirty="0">
                <a:latin typeface="Garamond" pitchFamily="18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10</a:t>
            </a:r>
            <a:r>
              <a:rPr lang="en-US" sz="2400" b="1" dirty="0">
                <a:latin typeface="Garamond" pitchFamily="18" charset="0"/>
              </a:rPr>
              <a:t>,  i. e. 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bottle fed children have a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10 times greater risk </a:t>
            </a:r>
            <a:r>
              <a:rPr lang="en-US" sz="2400" b="1" dirty="0">
                <a:latin typeface="Garamond" pitchFamily="18" charset="0"/>
              </a:rPr>
              <a:t>of developing diarrheal disease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than the breast fed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-27384"/>
            <a:ext cx="8153400" cy="646113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Uses of Morbidity and Mortality Rates</a:t>
            </a:r>
            <a:endParaRPr lang="en-MY" sz="3600" b="1" dirty="0">
              <a:solidFill>
                <a:srgbClr val="FFFF00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843808" y="4061352"/>
            <a:ext cx="2592288" cy="52322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interpretation</a:t>
            </a:r>
            <a:endParaRPr lang="en-MY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5320" y="4462493"/>
            <a:ext cx="65840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Relative risk </a:t>
            </a:r>
            <a:r>
              <a:rPr lang="en-US" sz="2400" dirty="0">
                <a:latin typeface="Garamond" pitchFamily="18" charset="0"/>
              </a:rPr>
              <a:t>= </a:t>
            </a:r>
            <a:r>
              <a:rPr lang="en-US" sz="2400" b="1" dirty="0">
                <a:latin typeface="Garamond" pitchFamily="18" charset="0"/>
              </a:rPr>
              <a:t>incidence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 </a:t>
            </a:r>
            <a:r>
              <a:rPr lang="en-US" sz="2400" b="1" dirty="0">
                <a:latin typeface="Garamond" pitchFamily="18" charset="0"/>
              </a:rPr>
              <a:t> / incidence </a:t>
            </a:r>
            <a:r>
              <a:rPr lang="en-US" sz="2400" b="1" dirty="0">
                <a:solidFill>
                  <a:srgbClr val="FF00FF"/>
                </a:solidFill>
                <a:latin typeface="Garamond" pitchFamily="18" charset="0"/>
              </a:rPr>
              <a:t>b</a:t>
            </a:r>
          </a:p>
          <a:p>
            <a:pPr lvl="1"/>
            <a:r>
              <a:rPr lang="en-US" sz="2400" b="1" dirty="0">
                <a:latin typeface="Garamond" pitchFamily="18" charset="0"/>
              </a:rPr>
              <a:t>If both are equal then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it is </a:t>
            </a:r>
            <a:r>
              <a:rPr lang="en-US" sz="2400" b="1" dirty="0">
                <a:latin typeface="Garamond" pitchFamily="18" charset="0"/>
              </a:rPr>
              <a:t>1   (no risk)</a:t>
            </a:r>
          </a:p>
          <a:p>
            <a:pPr lvl="1"/>
            <a:r>
              <a:rPr lang="en-US" sz="2400" b="1" dirty="0">
                <a:latin typeface="Garamond" pitchFamily="18" charset="0"/>
              </a:rPr>
              <a:t>If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a</a:t>
            </a:r>
            <a:r>
              <a:rPr lang="en-US" sz="2400" b="1" dirty="0">
                <a:latin typeface="Garamond" pitchFamily="18" charset="0"/>
              </a:rPr>
              <a:t> &gt; </a:t>
            </a:r>
            <a:r>
              <a:rPr lang="en-US" sz="2400" dirty="0">
                <a:solidFill>
                  <a:srgbClr val="FF00FF"/>
                </a:solidFill>
                <a:latin typeface="Garamond" pitchFamily="18" charset="0"/>
              </a:rPr>
              <a:t>b </a:t>
            </a:r>
            <a:r>
              <a:rPr lang="en-US" sz="2400" dirty="0">
                <a:latin typeface="Garamond" pitchFamily="18" charset="0"/>
              </a:rPr>
              <a:t>then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it is  </a:t>
            </a:r>
            <a:r>
              <a:rPr lang="en-US" sz="2400" b="1" dirty="0">
                <a:latin typeface="Garamond" pitchFamily="18" charset="0"/>
              </a:rPr>
              <a:t>more than one</a:t>
            </a:r>
            <a:r>
              <a:rPr lang="en-US" sz="2400" dirty="0">
                <a:latin typeface="Garamond" pitchFamily="18" charset="0"/>
              </a:rPr>
              <a:t>,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it is risky</a:t>
            </a:r>
          </a:p>
          <a:p>
            <a:pPr lvl="1"/>
            <a:r>
              <a:rPr lang="en-US" sz="2400" dirty="0">
                <a:latin typeface="Garamond" pitchFamily="18" charset="0"/>
              </a:rPr>
              <a:t>I</a:t>
            </a:r>
            <a:r>
              <a:rPr lang="en-US" sz="2400" b="1" dirty="0">
                <a:latin typeface="Garamond" pitchFamily="18" charset="0"/>
              </a:rPr>
              <a:t>f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</a:t>
            </a:r>
            <a:r>
              <a:rPr lang="en-US" sz="2400" b="1" dirty="0">
                <a:solidFill>
                  <a:srgbClr val="00FF00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&lt; </a:t>
            </a:r>
            <a:r>
              <a:rPr lang="en-US" sz="2400" b="1" dirty="0">
                <a:solidFill>
                  <a:srgbClr val="FF00FF"/>
                </a:solidFill>
                <a:latin typeface="Garamond" pitchFamily="18" charset="0"/>
              </a:rPr>
              <a:t>b </a:t>
            </a:r>
            <a:r>
              <a:rPr lang="en-US" sz="2400" b="1" dirty="0">
                <a:latin typeface="Garamond" pitchFamily="18" charset="0"/>
              </a:rPr>
              <a:t>then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it is </a:t>
            </a:r>
            <a:r>
              <a:rPr lang="en-US" sz="2400" b="1" dirty="0">
                <a:latin typeface="Garamond" pitchFamily="18" charset="0"/>
              </a:rPr>
              <a:t>less than one, </a:t>
            </a:r>
            <a:r>
              <a:rPr lang="en-US" sz="2400" b="1" dirty="0">
                <a:solidFill>
                  <a:srgbClr val="00B050"/>
                </a:solidFill>
                <a:latin typeface="Garamond" pitchFamily="18" charset="0"/>
              </a:rPr>
              <a:t>protective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CA97-939D-4C42-9C63-C666908BA755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7576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67744" y="153887"/>
            <a:ext cx="19442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98085" y="795719"/>
            <a:ext cx="8839200" cy="156966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</a:t>
            </a:r>
          </a:p>
          <a:p>
            <a:pPr algn="l" rtl="0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is the </a:t>
            </a:r>
            <a:r>
              <a:rPr lang="en-US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All cases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disease,, or condition, present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at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a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particular time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, in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 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to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size of population </a:t>
            </a:r>
            <a:r>
              <a:rPr lang="en-US" sz="2400" b="1" dirty="0">
                <a:solidFill>
                  <a:schemeClr val="accent1"/>
                </a:solidFill>
                <a:latin typeface="Garamond" pitchFamily="18" charset="0"/>
                <a:cs typeface="Times New Roman" pitchFamily="18" charset="0"/>
              </a:rPr>
              <a:t>from which it is drown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7799258" y="-1"/>
            <a:ext cx="1322784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>
                <a:solidFill>
                  <a:srgbClr val="FF0000"/>
                </a:solidFill>
              </a:rPr>
              <a:t>Prevalence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 Attack Rate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15616" y="2490931"/>
            <a:ext cx="4945360" cy="461665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2400" b="1" dirty="0">
                <a:latin typeface="Garamond" pitchFamily="18" charset="0"/>
              </a:rPr>
              <a:t>means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ALL. </a:t>
            </a:r>
            <a:r>
              <a:rPr lang="en-US" sz="2400" b="1" dirty="0">
                <a:latin typeface="Garamond" pitchFamily="18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Old+ New</a:t>
            </a:r>
            <a:r>
              <a:rPr lang="en-US" sz="2400" b="1" dirty="0">
                <a:latin typeface="Garamond" pitchFamily="18" charset="0"/>
              </a:rPr>
              <a:t>) 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97550" y="3105659"/>
            <a:ext cx="8686800" cy="1200329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defRPr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  <a:p>
            <a:pPr algn="l" rtl="0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quantifies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individuals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a population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who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have the disease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 a specific time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7595" y="4661543"/>
            <a:ext cx="8646709" cy="1286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2400" b="1" dirty="0">
                <a:solidFill>
                  <a:srgbClr val="9900CC"/>
                </a:solidFill>
                <a:latin typeface="Garamond" pitchFamily="18" charset="0"/>
              </a:rPr>
              <a:t>Prevalence: </a:t>
            </a:r>
            <a:r>
              <a:rPr lang="en-GB" sz="2400" dirty="0">
                <a:latin typeface="Garamond" pitchFamily="18" charset="0"/>
              </a:rPr>
              <a:t>in the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number of cases </a:t>
            </a:r>
            <a:r>
              <a:rPr lang="en-GB" sz="2400" dirty="0">
                <a:solidFill>
                  <a:srgbClr val="FF0000"/>
                </a:solidFill>
                <a:latin typeface="Garamond" pitchFamily="18" charset="0"/>
              </a:rPr>
              <a:t>of </a:t>
            </a:r>
            <a:r>
              <a:rPr lang="en-GB" sz="2400" dirty="0">
                <a:latin typeface="Garamond" pitchFamily="18" charset="0"/>
              </a:rPr>
              <a:t>a disease present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in a defined population</a:t>
            </a:r>
            <a:r>
              <a:rPr lang="en-GB" sz="24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GB" sz="2400" dirty="0">
                <a:latin typeface="Garamond" pitchFamily="18" charset="0"/>
              </a:rPr>
              <a:t>at a given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point of time</a:t>
            </a:r>
          </a:p>
          <a:p>
            <a:pPr>
              <a:lnSpc>
                <a:spcPct val="80000"/>
              </a:lnSpc>
            </a:pPr>
            <a:r>
              <a:rPr lang="en-GB" sz="2400" dirty="0">
                <a:latin typeface="Garamond" pitchFamily="18" charset="0"/>
              </a:rPr>
              <a:t>*</a:t>
            </a:r>
            <a:r>
              <a:rPr lang="en-GB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</a:rPr>
              <a:t>Proportion</a:t>
            </a:r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GB" sz="2400" b="1" dirty="0">
                <a:latin typeface="Garamond" pitchFamily="18" charset="0"/>
              </a:rPr>
              <a:t>of a population </a:t>
            </a:r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already affected by </a:t>
            </a:r>
            <a:r>
              <a:rPr lang="en-GB" sz="2400" b="1" dirty="0">
                <a:latin typeface="Garamond" pitchFamily="18" charset="0"/>
              </a:rPr>
              <a:t>a particular disease </a:t>
            </a:r>
            <a:r>
              <a:rPr lang="en-GB" sz="2400" b="1" dirty="0">
                <a:solidFill>
                  <a:srgbClr val="002060"/>
                </a:solidFill>
                <a:latin typeface="Garamond" pitchFamily="18" charset="0"/>
              </a:rPr>
              <a:t>at a particular time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07828-740D-45EC-B2BA-91E98C507207}" type="datetime1">
              <a:rPr lang="en-US" smtClean="0"/>
              <a:t>11/14/2021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85463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easuring of Risk&#10;Measures of association: Risk Ratio(RR)&#10;RR less than 1.0&#10;Indicates a decrease&#10;risk for the exposed&#10;group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32656"/>
            <a:ext cx="8864244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287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92696"/>
            <a:ext cx="10188624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5. Difference</a:t>
            </a:r>
            <a:r>
              <a:rPr lang="en-US" sz="2400" b="1" dirty="0">
                <a:latin typeface="Garamond" pitchFamily="18" charset="0"/>
              </a:rPr>
              <a:t> between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two incidence </a:t>
            </a:r>
            <a:r>
              <a:rPr lang="en-US" sz="2400" b="1" dirty="0">
                <a:latin typeface="Garamond" pitchFamily="18" charset="0"/>
              </a:rPr>
              <a:t>rates is called</a:t>
            </a:r>
          </a:p>
          <a:p>
            <a:r>
              <a:rPr lang="en-US" sz="2400" b="1" dirty="0">
                <a:latin typeface="Garamond" pitchFamily="18" charset="0"/>
              </a:rPr>
              <a:t>    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attributable risk=</a:t>
            </a:r>
          </a:p>
          <a:p>
            <a:r>
              <a:rPr lang="en-MY" b="1" u="sng" dirty="0"/>
              <a:t>Incidence of disease rate among exposed- incidence of disease rate among non-exposed </a:t>
            </a:r>
            <a:r>
              <a:rPr lang="en-MY" b="1" dirty="0"/>
              <a:t>X100</a:t>
            </a:r>
          </a:p>
          <a:p>
            <a:r>
              <a:rPr lang="en-MY" sz="2200" b="1" dirty="0"/>
              <a:t>                                 Incidence </a:t>
            </a:r>
            <a:r>
              <a:rPr lang="en-MY" sz="2400" b="1" dirty="0"/>
              <a:t>of disease </a:t>
            </a:r>
            <a:r>
              <a:rPr lang="en-MY" sz="2200" b="1" dirty="0"/>
              <a:t>rate among exposed</a:t>
            </a:r>
            <a:endParaRPr lang="en-US" sz="22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624078" indent="-514350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900" b="1" dirty="0">
              <a:latin typeface="Garamond" pitchFamily="18" charset="0"/>
            </a:endParaRP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400" b="1" dirty="0">
                <a:latin typeface="Garamond" pitchFamily="18" charset="0"/>
              </a:rPr>
              <a:t>In the previous example: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Attributable risk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=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</a:rPr>
              <a:t>20-2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X100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                                                                              20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  = 90%child/year </a:t>
            </a:r>
            <a:r>
              <a:rPr lang="en-US" sz="2400" b="1" dirty="0">
                <a:latin typeface="Garamond" pitchFamily="18" charset="0"/>
              </a:rPr>
              <a:t>(risk diarrhea attributing to bottle feeding)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09728" algn="l" rtl="0" fontAlgn="auto">
              <a:spcAft>
                <a:spcPts val="0"/>
              </a:spcAft>
              <a:defRPr/>
            </a:pPr>
            <a:endParaRPr lang="ar-EG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4101604"/>
            <a:ext cx="7338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Attributable risk </a:t>
            </a:r>
            <a:r>
              <a:rPr lang="en-US" sz="2400" dirty="0">
                <a:latin typeface="Garamond" pitchFamily="18" charset="0"/>
              </a:rPr>
              <a:t>= </a:t>
            </a:r>
            <a:r>
              <a:rPr lang="en-US" sz="2400" b="1" u="sng" dirty="0">
                <a:latin typeface="Garamond" pitchFamily="18" charset="0"/>
              </a:rPr>
              <a:t>incidence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</a:rPr>
              <a:t>a</a:t>
            </a:r>
            <a:r>
              <a:rPr lang="en-US" sz="2400" b="1" u="sng" dirty="0">
                <a:solidFill>
                  <a:srgbClr val="33CC33"/>
                </a:solidFill>
                <a:latin typeface="Garamond" pitchFamily="18" charset="0"/>
              </a:rPr>
              <a:t> </a:t>
            </a:r>
            <a:r>
              <a:rPr lang="en-US" sz="2400" b="1" u="sng" dirty="0">
                <a:latin typeface="Garamond" pitchFamily="18" charset="0"/>
              </a:rPr>
              <a:t> - incidence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CC0066"/>
                </a:solidFill>
                <a:latin typeface="Garamond" pitchFamily="18" charset="0"/>
              </a:rPr>
              <a:t>b</a:t>
            </a:r>
          </a:p>
          <a:p>
            <a:pPr algn="ctr"/>
            <a:r>
              <a:rPr lang="en-US" sz="2400" b="1" dirty="0">
                <a:solidFill>
                  <a:srgbClr val="CC0066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incidence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</a:t>
            </a:r>
            <a:endParaRPr lang="en-US" sz="2400" b="1" dirty="0">
              <a:solidFill>
                <a:srgbClr val="CC0066"/>
              </a:solidFill>
              <a:latin typeface="Garamond" pitchFamily="18" charset="0"/>
            </a:endParaRPr>
          </a:p>
          <a:p>
            <a:pPr lvl="1"/>
            <a:r>
              <a:rPr lang="en-US" sz="2400" b="1" dirty="0">
                <a:latin typeface="Garamond" pitchFamily="18" charset="0"/>
              </a:rPr>
              <a:t>If both are equal then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it is 0</a:t>
            </a:r>
            <a:r>
              <a:rPr lang="en-US" sz="2400" b="1" dirty="0">
                <a:latin typeface="Garamond" pitchFamily="18" charset="0"/>
              </a:rPr>
              <a:t>   (no risk)</a:t>
            </a:r>
          </a:p>
          <a:p>
            <a:pPr lvl="1"/>
            <a:r>
              <a:rPr lang="en-US" sz="2400" b="1" dirty="0">
                <a:latin typeface="Garamond" pitchFamily="18" charset="0"/>
              </a:rPr>
              <a:t>If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 </a:t>
            </a:r>
            <a:r>
              <a:rPr lang="en-US" sz="2400" b="1" dirty="0">
                <a:latin typeface="Garamond" pitchFamily="18" charset="0"/>
              </a:rPr>
              <a:t>&gt; </a:t>
            </a:r>
            <a:r>
              <a:rPr lang="en-US" sz="2400" b="1" dirty="0">
                <a:solidFill>
                  <a:srgbClr val="FF00FF"/>
                </a:solidFill>
                <a:latin typeface="Garamond" pitchFamily="18" charset="0"/>
              </a:rPr>
              <a:t>b</a:t>
            </a:r>
            <a:r>
              <a:rPr lang="en-US" sz="2400" b="1" dirty="0">
                <a:latin typeface="Garamond" pitchFamily="18" charset="0"/>
              </a:rPr>
              <a:t> then it is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more than zero</a:t>
            </a:r>
            <a:r>
              <a:rPr lang="en-US" sz="2400" b="1" dirty="0">
                <a:latin typeface="Garamond" pitchFamily="18" charset="0"/>
              </a:rPr>
              <a:t>,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it is risky</a:t>
            </a:r>
          </a:p>
          <a:p>
            <a:pPr lvl="1"/>
            <a:r>
              <a:rPr lang="en-US" sz="2400" dirty="0">
                <a:latin typeface="Garamond" pitchFamily="18" charset="0"/>
              </a:rPr>
              <a:t>If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 a </a:t>
            </a:r>
            <a:r>
              <a:rPr lang="en-US" sz="2400" dirty="0">
                <a:latin typeface="Garamond" pitchFamily="18" charset="0"/>
              </a:rPr>
              <a:t>&lt; </a:t>
            </a:r>
            <a:r>
              <a:rPr lang="en-US" sz="2400" dirty="0">
                <a:solidFill>
                  <a:srgbClr val="FF00FF"/>
                </a:solidFill>
                <a:latin typeface="Garamond" pitchFamily="18" charset="0"/>
              </a:rPr>
              <a:t>b </a:t>
            </a:r>
            <a:r>
              <a:rPr lang="en-US" sz="2400" dirty="0">
                <a:latin typeface="Garamond" pitchFamily="18" charset="0"/>
              </a:rPr>
              <a:t>then it is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less than zero</a:t>
            </a:r>
            <a:r>
              <a:rPr lang="en-US" sz="2400" dirty="0">
                <a:latin typeface="Garamond" pitchFamily="18" charset="0"/>
              </a:rPr>
              <a:t>,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</a:rPr>
              <a:t>protective                             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90800" y="3598207"/>
            <a:ext cx="2592288" cy="52322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interpretation</a:t>
            </a:r>
            <a:endParaRPr lang="en-MY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25B2-8E03-4D01-A186-A3DF340B97E7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21</a:t>
            </a:fld>
            <a:endParaRPr lang="en-MY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-27384"/>
            <a:ext cx="8153400" cy="646113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Uses of Morbidity and Mortality Rates</a:t>
            </a:r>
            <a:endParaRPr lang="en-MY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456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12241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Garamond" pitchFamily="18" charset="0"/>
              </a:rPr>
              <a:t>example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83316" y="650305"/>
            <a:ext cx="870916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In 1976 a study  done in the U SA, the incidence rate of stroke was measured in a population of women who were 30–55 years of age and free from coronary heart disease, stroke and cancer.  A total of</a:t>
            </a:r>
            <a:r>
              <a:rPr lang="en-US" sz="2400" b="1" dirty="0">
                <a:solidFill>
                  <a:srgbClr val="FF5050"/>
                </a:solidFill>
                <a:latin typeface="Garamond" pitchFamily="18" charset="0"/>
              </a:rPr>
              <a:t> 274 </a:t>
            </a:r>
            <a:r>
              <a:rPr lang="en-US" sz="2400" b="1" dirty="0">
                <a:latin typeface="Garamond" pitchFamily="18" charset="0"/>
              </a:rPr>
              <a:t>stroke cases were identified in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eight years of follow-up . </a:t>
            </a:r>
          </a:p>
          <a:p>
            <a:pPr lvl="1" algn="l"/>
            <a:r>
              <a:rPr lang="en-US" sz="2400" b="1" dirty="0">
                <a:latin typeface="Garamond" pitchFamily="18" charset="0"/>
              </a:rPr>
              <a:t>Never smoked :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70</a:t>
            </a:r>
            <a:r>
              <a:rPr lang="en-US" sz="2400" b="1" dirty="0">
                <a:latin typeface="Garamond" pitchFamily="18" charset="0"/>
              </a:rPr>
              <a:t> cases   among 395  594</a:t>
            </a:r>
          </a:p>
          <a:p>
            <a:pPr lvl="1" algn="l"/>
            <a:r>
              <a:rPr lang="en-US" sz="2400" b="1" dirty="0">
                <a:latin typeface="Garamond" pitchFamily="18" charset="0"/>
              </a:rPr>
              <a:t>Ex-smoker :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65 </a:t>
            </a:r>
            <a:r>
              <a:rPr lang="en-US" sz="2400" b="1" dirty="0">
                <a:latin typeface="Garamond" pitchFamily="18" charset="0"/>
              </a:rPr>
              <a:t>cases  among 232 712</a:t>
            </a:r>
          </a:p>
          <a:p>
            <a:pPr lvl="1" algn="l"/>
            <a:r>
              <a:rPr lang="en-US" sz="2400" b="1" dirty="0">
                <a:latin typeface="Garamond" pitchFamily="18" charset="0"/>
              </a:rPr>
              <a:t>Smoker: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139 </a:t>
            </a:r>
            <a:r>
              <a:rPr lang="en-US" sz="2400" b="1" dirty="0">
                <a:latin typeface="Garamond" pitchFamily="18" charset="0"/>
              </a:rPr>
              <a:t>cases among  280 141</a:t>
            </a:r>
          </a:p>
          <a:p>
            <a:pPr algn="l"/>
            <a:endParaRPr lang="en-US" sz="2400" b="1" dirty="0">
              <a:latin typeface="Garamond" pitchFamily="18" charset="0"/>
            </a:endParaRPr>
          </a:p>
          <a:p>
            <a:pPr algn="l"/>
            <a:r>
              <a:rPr lang="en-US" sz="2400" b="1" dirty="0">
                <a:latin typeface="Garamond" pitchFamily="18" charset="0"/>
              </a:rPr>
              <a:t>      Calculate </a:t>
            </a:r>
          </a:p>
          <a:p>
            <a:pPr algn="l"/>
            <a:r>
              <a:rPr lang="en-US" sz="2400" b="1" dirty="0">
                <a:latin typeface="Garamond" pitchFamily="18" charset="0"/>
              </a:rPr>
              <a:t>-Incidence for each group</a:t>
            </a:r>
          </a:p>
          <a:p>
            <a:pPr algn="l"/>
            <a:r>
              <a:rPr lang="en-US" sz="2400" b="1" dirty="0">
                <a:latin typeface="Garamond" pitchFamily="18" charset="0"/>
              </a:rPr>
              <a:t>-Relative for smoking </a:t>
            </a:r>
          </a:p>
          <a:p>
            <a:pPr algn="l"/>
            <a:r>
              <a:rPr lang="en-US" sz="2400" b="1" dirty="0">
                <a:latin typeface="Garamond" pitchFamily="18" charset="0"/>
              </a:rPr>
              <a:t>-attributable risk for smoking (ignore ex-smoker</a:t>
            </a:r>
            <a:endParaRPr lang="en-MY" sz="2400" b="1" dirty="0">
              <a:latin typeface="Garamond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E83E5-A00E-4500-9924-3CABD318F1EE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5680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63401"/>
            <a:ext cx="8352928" cy="4377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382E1-C61C-43F1-A5FC-AB3D4FB5655A}" type="datetime1">
              <a:rPr lang="en-MY" smtClean="0"/>
              <a:t>14/11/2021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23</a:t>
            </a:fld>
            <a:endParaRPr lang="en-MY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116632"/>
            <a:ext cx="9144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1400" b="1" dirty="0">
                <a:latin typeface="Garamond" pitchFamily="18" charset="0"/>
              </a:rPr>
              <a:t>In a study in the USA, the incidence rate of stroke was measured in a population of women who were 30–55 years of age and free from coronary heart disease, stroke and cancer in 1976.  A total of 274 stroke cases were identified in eight years of follow-up . </a:t>
            </a:r>
          </a:p>
          <a:p>
            <a:pPr lvl="1" algn="ctr"/>
            <a:r>
              <a:rPr lang="en-US" sz="1400" b="1" dirty="0">
                <a:latin typeface="Garamond" pitchFamily="18" charset="0"/>
              </a:rPr>
              <a:t>Never smoked : </a:t>
            </a:r>
            <a:r>
              <a:rPr lang="en-US" sz="1400" b="1" dirty="0">
                <a:solidFill>
                  <a:srgbClr val="FF0000"/>
                </a:solidFill>
                <a:latin typeface="Garamond" pitchFamily="18" charset="0"/>
              </a:rPr>
              <a:t>70</a:t>
            </a:r>
            <a:r>
              <a:rPr lang="en-US" sz="1400" b="1" dirty="0">
                <a:latin typeface="Garamond" pitchFamily="18" charset="0"/>
              </a:rPr>
              <a:t> cases   among 395  594</a:t>
            </a:r>
          </a:p>
          <a:p>
            <a:pPr lvl="1" algn="ctr"/>
            <a:r>
              <a:rPr lang="en-US" sz="1400" b="1" dirty="0">
                <a:latin typeface="Garamond" pitchFamily="18" charset="0"/>
              </a:rPr>
              <a:t>Ex-smoker : </a:t>
            </a:r>
            <a:r>
              <a:rPr lang="en-US" sz="1400" b="1" dirty="0">
                <a:solidFill>
                  <a:srgbClr val="FF0000"/>
                </a:solidFill>
                <a:latin typeface="Garamond" pitchFamily="18" charset="0"/>
              </a:rPr>
              <a:t>65 </a:t>
            </a:r>
            <a:r>
              <a:rPr lang="en-US" sz="1400" b="1" dirty="0">
                <a:latin typeface="Garamond" pitchFamily="18" charset="0"/>
              </a:rPr>
              <a:t>cases  among 232 712</a:t>
            </a:r>
          </a:p>
          <a:p>
            <a:pPr lvl="1" algn="ctr"/>
            <a:r>
              <a:rPr lang="en-US" sz="1400" b="1" dirty="0">
                <a:latin typeface="Garamond" pitchFamily="18" charset="0"/>
              </a:rPr>
              <a:t>Smoker:  </a:t>
            </a:r>
            <a:r>
              <a:rPr lang="en-US" sz="1400" b="1" dirty="0">
                <a:solidFill>
                  <a:srgbClr val="FF0000"/>
                </a:solidFill>
                <a:latin typeface="Garamond" pitchFamily="18" charset="0"/>
              </a:rPr>
              <a:t>139 </a:t>
            </a:r>
            <a:r>
              <a:rPr lang="en-US" sz="1400" b="1" dirty="0">
                <a:latin typeface="Garamond" pitchFamily="18" charset="0"/>
              </a:rPr>
              <a:t>cases among  280 141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Calculate 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-Incidence for each group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-Relative for smoking </a:t>
            </a:r>
          </a:p>
          <a:p>
            <a:pPr algn="ctr"/>
            <a:r>
              <a:rPr lang="en-US" sz="1400" b="1" dirty="0">
                <a:latin typeface="Garamond" pitchFamily="18" charset="0"/>
              </a:rPr>
              <a:t>-attributable risk for smoking (ignore ex-smoker</a:t>
            </a:r>
            <a:endParaRPr lang="en-MY" sz="14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897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08719"/>
            <a:ext cx="8616950" cy="3983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5157192"/>
            <a:ext cx="7696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/>
              <a:t>Relative risk = 49.6/ 17.7 = 2.8</a:t>
            </a:r>
            <a:r>
              <a:rPr lang="en-US" sz="2800" dirty="0"/>
              <a:t>0</a:t>
            </a:r>
            <a:endParaRPr lang="en-US" sz="2800" b="1" dirty="0"/>
          </a:p>
          <a:p>
            <a:pPr algn="l"/>
            <a:r>
              <a:rPr lang="en-US" sz="2800" b="1" dirty="0"/>
              <a:t>Attributable risk= </a:t>
            </a:r>
            <a:r>
              <a:rPr lang="en-US" sz="2800" b="1" u="sng" dirty="0"/>
              <a:t>49.6- 17.7 </a:t>
            </a:r>
            <a:r>
              <a:rPr lang="en-US" sz="2800" b="1" dirty="0"/>
              <a:t> X100= 46.31 %</a:t>
            </a:r>
          </a:p>
          <a:p>
            <a:pPr algn="l"/>
            <a:r>
              <a:rPr lang="en-US" sz="2800" b="1" dirty="0"/>
              <a:t>                                    49.6</a:t>
            </a:r>
            <a:endParaRPr lang="ar-SA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6F58-AABC-44BF-990B-4B773390BB76}" type="datetime1">
              <a:rPr lang="en-MY" smtClean="0"/>
              <a:t>14/11/2021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5884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8952" y="3429000"/>
            <a:ext cx="8712968" cy="1809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GB" sz="2800" b="1" u="sng" dirty="0">
                <a:solidFill>
                  <a:srgbClr val="FF0000"/>
                </a:solidFill>
              </a:rPr>
              <a:t>Population Attributable Risk </a:t>
            </a:r>
            <a:r>
              <a:rPr lang="en-GB" sz="2800" b="1" dirty="0">
                <a:solidFill>
                  <a:srgbClr val="FF0000"/>
                </a:solidFill>
              </a:rPr>
              <a:t>(PARs)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PAR </a:t>
            </a:r>
            <a:r>
              <a:rPr lang="en-GB" sz="2400" b="1" dirty="0">
                <a:solidFill>
                  <a:srgbClr val="0070C0"/>
                </a:solidFill>
              </a:rPr>
              <a:t>tells us about the amount of extra disease occurring in the exposed group because of exposure.</a:t>
            </a:r>
          </a:p>
          <a:p>
            <a:pPr>
              <a:lnSpc>
                <a:spcPct val="90000"/>
              </a:lnSpc>
            </a:pPr>
            <a:r>
              <a:rPr lang="en-GB" sz="2400" dirty="0"/>
              <a:t>How </a:t>
            </a:r>
            <a:r>
              <a:rPr lang="en-GB" sz="2400" b="1" dirty="0">
                <a:solidFill>
                  <a:srgbClr val="FF0000"/>
                </a:solidFill>
              </a:rPr>
              <a:t>much of disease in the whole community </a:t>
            </a:r>
            <a:r>
              <a:rPr lang="en-GB" sz="2400" dirty="0"/>
              <a:t>can be attributed to the exposure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223885" y="302539"/>
            <a:ext cx="870147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cs typeface="Times New Roman" pitchFamily="18" charset="0"/>
              </a:rPr>
              <a:t>Attributable risk can be useful as a measure of the public health </a:t>
            </a:r>
          </a:p>
          <a:p>
            <a:r>
              <a:rPr lang="en-US" sz="2200" b="1" dirty="0">
                <a:cs typeface="Times New Roman" pitchFamily="18" charset="0"/>
              </a:rPr>
              <a:t>impact of a particular exposure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58952" y="1091488"/>
            <a:ext cx="86664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C0000"/>
                </a:solidFill>
                <a:cs typeface="Times New Roman" pitchFamily="18" charset="0"/>
              </a:rPr>
              <a:t>Risk difference (attributable risk)</a:t>
            </a:r>
          </a:p>
          <a:p>
            <a:r>
              <a:rPr lang="en-US" sz="2400" b="1" dirty="0">
                <a:cs typeface="Times New Roman" pitchFamily="18" charset="0"/>
              </a:rPr>
              <a:t>the risk difference tells you the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amount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of disease that potentially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could be prevented </a:t>
            </a:r>
            <a:r>
              <a:rPr lang="en-US" sz="2400" b="1" dirty="0">
                <a:cs typeface="Times New Roman" pitchFamily="18" charset="0"/>
              </a:rPr>
              <a:t>if the risk factor  could be eliminated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140933" y="2444910"/>
            <a:ext cx="85458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  <a:cs typeface="Times New Roman" pitchFamily="18" charset="0"/>
              </a:rPr>
              <a:t>Attributable risk can be useful as a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measure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of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public health impact of a particular exposure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22820-F8AC-4EC6-A02F-EE6DEFC9FE60}" type="datetime1">
              <a:rPr lang="en-MY" smtClean="0"/>
              <a:t>14/11/2021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25</a:t>
            </a:fld>
            <a:endParaRPr lang="en-MY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118646"/>
              </p:ext>
            </p:extLst>
          </p:nvPr>
        </p:nvGraphicFramePr>
        <p:xfrm>
          <a:off x="395536" y="5445224"/>
          <a:ext cx="24812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3" imgW="876300" imgH="228600" progId="Equation.3">
                  <p:embed/>
                </p:oleObj>
              </mc:Choice>
              <mc:Fallback>
                <p:oleObj name="Equation" r:id="rId3" imgW="876300" imgH="2286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445224"/>
                        <a:ext cx="248126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923928" y="5517232"/>
            <a:ext cx="5047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population  </a:t>
            </a:r>
          </a:p>
          <a:p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4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unexposed group</a:t>
            </a:r>
          </a:p>
        </p:txBody>
      </p:sp>
    </p:spTree>
    <p:extLst>
      <p:ext uri="{BB962C8B-B14F-4D97-AF65-F5344CB8AC3E}">
        <p14:creationId xmlns:p14="http://schemas.microsoft.com/office/powerpoint/2010/main" val="31819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4523" y="188640"/>
            <a:ext cx="889248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Population Attributable Risk</a:t>
            </a:r>
          </a:p>
          <a:p>
            <a:r>
              <a:rPr lang="en-GB" sz="2400" b="1" dirty="0">
                <a:latin typeface="Garamond" pitchFamily="18" charset="0"/>
                <a:cs typeface="Times New Roman" pitchFamily="18" charset="0"/>
              </a:rPr>
              <a:t>PAR estimate the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excess rate of disease </a:t>
            </a:r>
            <a:r>
              <a:rPr lang="en-GB" sz="2400" b="1" dirty="0">
                <a:latin typeface="Garamond" pitchFamily="18" charset="0"/>
                <a:cs typeface="Times New Roman" pitchFamily="18" charset="0"/>
              </a:rPr>
              <a:t>in the </a:t>
            </a:r>
            <a:r>
              <a:rPr lang="en-GB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total study population </a:t>
            </a:r>
            <a:r>
              <a:rPr lang="en-GB" sz="2400" b="1" dirty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GB" sz="2400" dirty="0">
                <a:latin typeface="Garamond" pitchFamily="18" charset="0"/>
                <a:cs typeface="Times New Roman" pitchFamily="18" charset="0"/>
              </a:rPr>
              <a:t>exposed and non-exposed </a:t>
            </a:r>
            <a:r>
              <a:rPr lang="en-GB" sz="2400" b="1" dirty="0">
                <a:latin typeface="Garamond" pitchFamily="18" charset="0"/>
                <a:cs typeface="Times New Roman" pitchFamily="18" charset="0"/>
              </a:rPr>
              <a:t>individuals that is </a:t>
            </a:r>
            <a:r>
              <a:rPr lang="en-GB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attributable to the exposure</a:t>
            </a:r>
            <a:r>
              <a:rPr lang="en-GB" sz="2400" b="1" dirty="0">
                <a:latin typeface="Garamond" pitchFamily="18" charset="0"/>
                <a:cs typeface="Times New Roman" pitchFamily="18" charset="0"/>
              </a:rPr>
              <a:t>.  </a:t>
            </a:r>
          </a:p>
          <a:p>
            <a:r>
              <a:rPr lang="en-GB" sz="2400" b="1" dirty="0">
                <a:latin typeface="Garamond" pitchFamily="18" charset="0"/>
                <a:cs typeface="Times New Roman" pitchFamily="18" charset="0"/>
              </a:rPr>
              <a:t>PAR, </a:t>
            </a:r>
            <a:r>
              <a:rPr lang="en-GB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helps determine which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exposures have the most relevance to the health of a community </a:t>
            </a:r>
          </a:p>
          <a:p>
            <a:endParaRPr lang="en-GB" sz="24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endParaRPr lang="en-GB" sz="24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r>
              <a:rPr lang="en-GB" sz="3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  PAR = I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</a:t>
            </a:r>
            <a:r>
              <a:rPr lang="en-GB" sz="3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–I</a:t>
            </a:r>
            <a:r>
              <a:rPr lang="en-GB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9632" y="4797152"/>
            <a:ext cx="41313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GB" sz="20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20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population  </a:t>
            </a:r>
          </a:p>
          <a:p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000" b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rate </a:t>
            </a:r>
            <a:r>
              <a:rPr lang="en-GB" sz="2000" b="1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GB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unexposed group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32A21-3274-4820-AF66-29869F788D6F}" type="datetime1">
              <a:rPr lang="en-MY" smtClean="0"/>
              <a:t>14/11/2021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569365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692696"/>
            <a:ext cx="896448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Population AR Versus AR</a:t>
            </a:r>
          </a:p>
          <a:p>
            <a:r>
              <a:rPr lang="en-GB" sz="2400" b="1" dirty="0">
                <a:latin typeface="Garamond" pitchFamily="18" charset="0"/>
              </a:rPr>
              <a:t>AR tell us how much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disease in exposed group </a:t>
            </a:r>
            <a:r>
              <a:rPr lang="en-GB" sz="2400" b="1" dirty="0">
                <a:latin typeface="Garamond" pitchFamily="18" charset="0"/>
              </a:rPr>
              <a:t>can be attributed to exposure</a:t>
            </a:r>
          </a:p>
          <a:p>
            <a:r>
              <a:rPr lang="en-GB" sz="2400" b="1" dirty="0">
                <a:latin typeface="Garamond" pitchFamily="18" charset="0"/>
              </a:rPr>
              <a:t>PAR: how much 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</a:rPr>
              <a:t>disease in the whole population can be attributed </a:t>
            </a:r>
            <a:r>
              <a:rPr lang="en-GB" sz="2400" b="1" dirty="0">
                <a:latin typeface="Garamond" pitchFamily="18" charset="0"/>
              </a:rPr>
              <a:t>to exposure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3429000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population attributable-risk </a:t>
            </a:r>
            <a:r>
              <a:rPr lang="en-GB" sz="2400" b="1" dirty="0" err="1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percent</a:t>
            </a:r>
            <a:r>
              <a:rPr lang="en-GB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(PAR%) </a:t>
            </a:r>
          </a:p>
          <a:p>
            <a:r>
              <a:rPr lang="en-GB" sz="2400" dirty="0">
                <a:latin typeface="Garamond" pitchFamily="18" charset="0"/>
                <a:cs typeface="Times New Roman" pitchFamily="18" charset="0"/>
              </a:rPr>
              <a:t>PAR% expresses the </a:t>
            </a:r>
            <a:r>
              <a:rPr lang="en-GB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proportion of disease in the study population that is attributable to </a:t>
            </a:r>
            <a:r>
              <a:rPr lang="en-GB" sz="2400" dirty="0">
                <a:latin typeface="Garamond" pitchFamily="18" charset="0"/>
                <a:cs typeface="Times New Roman" pitchFamily="18" charset="0"/>
              </a:rPr>
              <a:t>the exposure </a:t>
            </a:r>
            <a:r>
              <a:rPr lang="en-GB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and thus could be eliminated  (removed) if the exposure were eliminated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330533"/>
              </p:ext>
            </p:extLst>
          </p:nvPr>
        </p:nvGraphicFramePr>
        <p:xfrm>
          <a:off x="4283968" y="5373216"/>
          <a:ext cx="3068638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3" imgW="1257300" imgH="431800" progId="Equation.3">
                  <p:embed/>
                </p:oleObj>
              </mc:Choice>
              <mc:Fallback>
                <p:oleObj name="Equation" r:id="rId3" imgW="1257300" imgH="4318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5373216"/>
                        <a:ext cx="3068638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A24F-766B-4FCA-85CF-0DEB8C4FE403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7814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2903-C313-4A00-9E53-6923EAB66825}" type="datetime1">
              <a:rPr lang="en-MY" smtClean="0"/>
              <a:t>14/11/2021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321825"/>
            <a:ext cx="946854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BookAntiqua"/>
              </a:rPr>
              <a:t>To summarize,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200" dirty="0"/>
              <a:t>Both </a:t>
            </a:r>
            <a:r>
              <a:rPr lang="en-US" sz="2200" dirty="0">
                <a:solidFill>
                  <a:srgbClr val="FF0000"/>
                </a:solidFill>
              </a:rPr>
              <a:t>relative</a:t>
            </a:r>
            <a:r>
              <a:rPr lang="en-US" sz="2200" dirty="0"/>
              <a:t> risk and </a:t>
            </a:r>
            <a:r>
              <a:rPr lang="en-US" sz="2200" dirty="0">
                <a:solidFill>
                  <a:srgbClr val="FF0000"/>
                </a:solidFill>
              </a:rPr>
              <a:t>attributable</a:t>
            </a:r>
            <a:r>
              <a:rPr lang="en-US" sz="2200" dirty="0"/>
              <a:t> risk are</a:t>
            </a:r>
            <a:r>
              <a:rPr lang="en-US" sz="2200" dirty="0">
                <a:solidFill>
                  <a:srgbClr val="FF0000"/>
                </a:solidFill>
              </a:rPr>
              <a:t> valuable </a:t>
            </a:r>
            <a:r>
              <a:rPr lang="en-US" sz="2200" dirty="0"/>
              <a:t>tools for determining the</a:t>
            </a:r>
          </a:p>
          <a:p>
            <a:r>
              <a:rPr lang="en-US" sz="2200" dirty="0"/>
              <a:t>contribution of </a:t>
            </a:r>
            <a:r>
              <a:rPr lang="en-US" sz="2200" dirty="0">
                <a:solidFill>
                  <a:srgbClr val="FF0000"/>
                </a:solidFill>
              </a:rPr>
              <a:t>risk factors </a:t>
            </a:r>
            <a:r>
              <a:rPr lang="en-US" sz="2200" dirty="0"/>
              <a:t>to an adverse outcome.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200" dirty="0">
                <a:solidFill>
                  <a:srgbClr val="FF0000"/>
                </a:solidFill>
              </a:rPr>
              <a:t>Relative risk (RR) </a:t>
            </a:r>
          </a:p>
          <a:p>
            <a:r>
              <a:rPr lang="en-US" sz="2200" dirty="0"/>
              <a:t>is a measure of the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 strength </a:t>
            </a:r>
            <a:r>
              <a:rPr lang="en-US" sz="2200" dirty="0"/>
              <a:t>of the association or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causal link </a:t>
            </a:r>
            <a:r>
              <a:rPr lang="en-US" sz="2200" dirty="0"/>
              <a:t>between a </a:t>
            </a:r>
          </a:p>
          <a:p>
            <a:r>
              <a:rPr lang="en-US" sz="2200" dirty="0"/>
              <a:t>   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risk factor and an outcome</a:t>
            </a:r>
            <a:r>
              <a:rPr lang="en-US" sz="22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200" dirty="0"/>
              <a:t> </a:t>
            </a:r>
            <a:r>
              <a:rPr lang="en-US" sz="2200" b="1" dirty="0">
                <a:solidFill>
                  <a:srgbClr val="FF0000"/>
                </a:solidFill>
              </a:rPr>
              <a:t>Attributable risk </a:t>
            </a:r>
            <a:r>
              <a:rPr lang="en-US" sz="2200" dirty="0"/>
              <a:t>(</a:t>
            </a:r>
            <a:r>
              <a:rPr lang="en-US" sz="2200" dirty="0">
                <a:solidFill>
                  <a:srgbClr val="FF0000"/>
                </a:solidFill>
              </a:rPr>
              <a:t>AR) </a:t>
            </a:r>
          </a:p>
          <a:p>
            <a:r>
              <a:rPr lang="en-US" sz="2200" dirty="0"/>
              <a:t>helps measure the </a:t>
            </a:r>
            <a:r>
              <a:rPr lang="en-US" sz="2200" b="1" dirty="0">
                <a:solidFill>
                  <a:srgbClr val="002060"/>
                </a:solidFill>
              </a:rPr>
              <a:t>excess risk </a:t>
            </a:r>
            <a:r>
              <a:rPr lang="en-US" sz="2200" dirty="0"/>
              <a:t>associated with the risk factor.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rgbClr val="FF0000"/>
                </a:solidFill>
              </a:rPr>
              <a:t>Population attributable risk (PAR)</a:t>
            </a:r>
          </a:p>
          <a:p>
            <a:r>
              <a:rPr lang="en-US" sz="2200" dirty="0"/>
              <a:t> gives the </a:t>
            </a:r>
            <a:r>
              <a:rPr lang="en-US" sz="2200" b="1" dirty="0">
                <a:solidFill>
                  <a:schemeClr val="tx2"/>
                </a:solidFill>
              </a:rPr>
              <a:t>added risk in </a:t>
            </a:r>
            <a:r>
              <a:rPr lang="en-US" sz="2200" dirty="0"/>
              <a:t>relation to the </a:t>
            </a:r>
            <a:r>
              <a:rPr lang="en-US" sz="2200" b="1" dirty="0">
                <a:solidFill>
                  <a:schemeClr val="tx2"/>
                </a:solidFill>
              </a:rPr>
              <a:t>total population</a:t>
            </a:r>
            <a:r>
              <a:rPr lang="en-US" sz="22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200" dirty="0"/>
              <a:t> </a:t>
            </a:r>
            <a:r>
              <a:rPr lang="en-US" sz="2200" b="1" dirty="0">
                <a:solidFill>
                  <a:srgbClr val="FF0000"/>
                </a:solidFill>
              </a:rPr>
              <a:t>Population attributable risk percent (PAR%), </a:t>
            </a:r>
          </a:p>
          <a:p>
            <a:r>
              <a:rPr lang="en-US" sz="2200" dirty="0"/>
              <a:t>gives the </a:t>
            </a:r>
            <a:r>
              <a:rPr lang="en-US" sz="2200" b="1" dirty="0">
                <a:solidFill>
                  <a:schemeClr val="tx2"/>
                </a:solidFill>
              </a:rPr>
              <a:t>percent of cases </a:t>
            </a:r>
            <a:r>
              <a:rPr lang="en-US" sz="2200" dirty="0"/>
              <a:t>in the total population that can be </a:t>
            </a:r>
            <a:r>
              <a:rPr lang="en-US" sz="2200" dirty="0">
                <a:solidFill>
                  <a:schemeClr val="tx2"/>
                </a:solidFill>
              </a:rPr>
              <a:t>attributed</a:t>
            </a:r>
          </a:p>
          <a:p>
            <a:r>
              <a:rPr lang="en-US" sz="2200" dirty="0"/>
              <a:t> to the risk factor.</a:t>
            </a:r>
          </a:p>
          <a:p>
            <a:endParaRPr lang="en-US" sz="2200" dirty="0"/>
          </a:p>
          <a:p>
            <a:r>
              <a:rPr lang="en-US" sz="2200" dirty="0">
                <a:solidFill>
                  <a:srgbClr val="FF0000"/>
                </a:solidFill>
              </a:rPr>
              <a:t>The PAR% </a:t>
            </a:r>
            <a:r>
              <a:rPr lang="en-US" sz="2200" dirty="0"/>
              <a:t>is an especially </a:t>
            </a:r>
            <a:r>
              <a:rPr lang="en-US" sz="2200" dirty="0">
                <a:solidFill>
                  <a:srgbClr val="FF0000"/>
                </a:solidFill>
              </a:rPr>
              <a:t>useful,</a:t>
            </a:r>
            <a:r>
              <a:rPr lang="en-US" sz="2200" dirty="0"/>
              <a:t> and underutilized </a:t>
            </a:r>
            <a:r>
              <a:rPr lang="en-US" sz="2200" dirty="0">
                <a:solidFill>
                  <a:srgbClr val="FF0000"/>
                </a:solidFill>
              </a:rPr>
              <a:t>tool</a:t>
            </a:r>
            <a:r>
              <a:rPr lang="en-US" sz="2200" dirty="0"/>
              <a:t> in </a:t>
            </a:r>
            <a:r>
              <a:rPr lang="en-US" sz="2200" dirty="0">
                <a:solidFill>
                  <a:srgbClr val="002060"/>
                </a:solidFill>
              </a:rPr>
              <a:t>program planning</a:t>
            </a:r>
            <a:r>
              <a:rPr lang="en-US" sz="2200" dirty="0"/>
              <a:t>. </a:t>
            </a:r>
          </a:p>
          <a:p>
            <a:r>
              <a:rPr lang="en-US" sz="2200" dirty="0"/>
              <a:t>  It can be used to </a:t>
            </a:r>
            <a:r>
              <a:rPr lang="en-US" sz="2200" dirty="0">
                <a:solidFill>
                  <a:srgbClr val="002060"/>
                </a:solidFill>
              </a:rPr>
              <a:t>predict the impact of public health interventions </a:t>
            </a:r>
            <a:r>
              <a:rPr lang="en-US" sz="2200" dirty="0"/>
              <a:t>on</a:t>
            </a:r>
          </a:p>
          <a:p>
            <a:r>
              <a:rPr lang="en-US" sz="2200" dirty="0"/>
              <a:t> adverse outcomes, </a:t>
            </a:r>
            <a:r>
              <a:rPr lang="en-US" sz="2200" b="1" dirty="0"/>
              <a:t>since it considers both the excess risk associated</a:t>
            </a:r>
          </a:p>
          <a:p>
            <a:r>
              <a:rPr lang="en-US" sz="2200" b="1" dirty="0"/>
              <a:t> </a:t>
            </a:r>
            <a:r>
              <a:rPr lang="en-US" sz="2200" dirty="0"/>
              <a:t>with the exposure and the proportion of the population that is exposed.</a:t>
            </a:r>
            <a:endParaRPr lang="ar-JO" sz="2200" dirty="0"/>
          </a:p>
        </p:txBody>
      </p:sp>
    </p:spTree>
    <p:extLst>
      <p:ext uri="{BB962C8B-B14F-4D97-AF65-F5344CB8AC3E}">
        <p14:creationId xmlns:p14="http://schemas.microsoft.com/office/powerpoint/2010/main" val="37881470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1043608" y="1628800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THANK   YOU  ALL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1AC2-7348-467B-A133-AC856F5EC4EC}" type="datetime1">
              <a:rPr lang="en-MY" smtClean="0"/>
              <a:t>14/11/2021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29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5091072" y="3971203"/>
            <a:ext cx="324864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GOOD  LUCK </a:t>
            </a:r>
          </a:p>
        </p:txBody>
      </p:sp>
    </p:spTree>
    <p:extLst>
      <p:ext uri="{BB962C8B-B14F-4D97-AF65-F5344CB8AC3E}">
        <p14:creationId xmlns:p14="http://schemas.microsoft.com/office/powerpoint/2010/main" val="223000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28600" y="493067"/>
            <a:ext cx="89154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u="sng" dirty="0">
                <a:latin typeface="Garamond" pitchFamily="18" charset="0"/>
              </a:rPr>
              <a:t>example</a:t>
            </a:r>
            <a:r>
              <a:rPr lang="en-US" sz="2400" dirty="0">
                <a:latin typeface="Garamond" pitchFamily="18" charset="0"/>
              </a:rPr>
              <a:t>, </a:t>
            </a:r>
          </a:p>
          <a:p>
            <a:pPr>
              <a:defRPr/>
            </a:pPr>
            <a:r>
              <a:rPr lang="en-US" sz="28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visual examination survey conducted in Al </a:t>
            </a:r>
            <a:r>
              <a:rPr lang="en-US" sz="2400" b="1" dirty="0" err="1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among</a:t>
            </a:r>
          </a:p>
          <a:p>
            <a:pPr algn="l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individuals , 52 - 85 years of age, during  2017</a:t>
            </a:r>
          </a:p>
          <a:p>
            <a:pPr algn="l"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310</a:t>
            </a:r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of the 2477 persons examined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had cataracts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at the time of the survey.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</a:p>
          <a:p>
            <a:pPr algn="l"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The prevalence of cataract in that age group was 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310 / 2477 X100 ,=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12.5%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prevalence of cataract among population aging  52 - 85 years in Al </a:t>
            </a:r>
            <a:r>
              <a:rPr lang="en-US" sz="2400" b="1" dirty="0" err="1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during  2017</a:t>
            </a:r>
          </a:p>
        </p:txBody>
      </p:sp>
      <p:sp>
        <p:nvSpPr>
          <p:cNvPr id="3" name="Rectangle 2"/>
          <p:cNvSpPr/>
          <p:nvPr/>
        </p:nvSpPr>
        <p:spPr>
          <a:xfrm>
            <a:off x="441544" y="3186112"/>
            <a:ext cx="7727631" cy="954088"/>
          </a:xfrm>
          <a:prstGeom prst="rect">
            <a:avLst/>
          </a:prstGeom>
          <a:solidFill>
            <a:srgbClr val="C7D9BD">
              <a:alpha val="18000"/>
            </a:srgb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=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003399"/>
                </a:solidFill>
                <a:latin typeface="Garamond" pitchFamily="18" charset="0"/>
              </a:rPr>
              <a:t>of existing cases of a disease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 X 100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 total population  at risk at a given point in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58A5-FADD-44A6-8B3C-41E3CB747E4A}" type="datetime1">
              <a:rPr lang="en-US" smtClean="0"/>
              <a:t>11/14/2021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099052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7504" y="614363"/>
            <a:ext cx="903649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latin typeface="Garamond" pitchFamily="18" charset="0"/>
              </a:rPr>
              <a:t>The following table shows the data concerning a NCD among adults during a year in a certain community. Calculate the prevalence and incidence rates,</a:t>
            </a:r>
            <a:br>
              <a:rPr lang="en-US" sz="2000" b="1" dirty="0">
                <a:latin typeface="Garamond" pitchFamily="18" charset="0"/>
              </a:rPr>
            </a:br>
            <a:r>
              <a:rPr lang="en-US" sz="2000" b="1" dirty="0">
                <a:latin typeface="Garamond" pitchFamily="18" charset="0"/>
              </a:rPr>
              <a:t>If male sex was the risk factor what is the relative and </a:t>
            </a:r>
            <a:r>
              <a:rPr lang="en-US" sz="2000" dirty="0">
                <a:latin typeface="Garamond" pitchFamily="18" charset="0"/>
              </a:rPr>
              <a:t>attributable risks for this factor.</a:t>
            </a:r>
            <a:endParaRPr lang="en-MY" sz="2000" dirty="0">
              <a:latin typeface="Garamond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07504" y="2066894"/>
          <a:ext cx="8759656" cy="215419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83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8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5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3086"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Total population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Old case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New case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endParaRPr lang="ar-SA" sz="1800" dirty="0"/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998"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6213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12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4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females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032"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5365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24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9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males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032"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11578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36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13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800" dirty="0">
                          <a:latin typeface="Garamond" pitchFamily="18" charset="0"/>
                        </a:rPr>
                        <a:t>Both sexes</a:t>
                      </a:r>
                      <a:endParaRPr lang="ar-SA" sz="2800" dirty="0">
                        <a:latin typeface="Garamond" pitchFamily="18" charset="0"/>
                      </a:endParaRPr>
                    </a:p>
                  </a:txBody>
                  <a:tcPr marT="45706" marB="4570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6738" y="34925"/>
            <a:ext cx="15928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example</a:t>
            </a:r>
            <a:endParaRPr lang="en-MY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AC797-99AB-4035-80AB-76293A4C6C1C}" type="datetime1">
              <a:rPr lang="en-MY" smtClean="0"/>
              <a:t>14/11/2021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30</a:t>
            </a:fld>
            <a:endParaRPr lang="en-MY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9073" y="4437112"/>
            <a:ext cx="301678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b="1" dirty="0"/>
              <a:t>Incidence among males</a:t>
            </a:r>
          </a:p>
          <a:p>
            <a:pPr algn="l"/>
            <a:r>
              <a:rPr lang="en-US" b="1" dirty="0"/>
              <a:t>Incidence among females</a:t>
            </a:r>
          </a:p>
          <a:p>
            <a:pPr algn="l"/>
            <a:r>
              <a:rPr lang="en-US" b="1" dirty="0"/>
              <a:t>Total incidence</a:t>
            </a:r>
          </a:p>
          <a:p>
            <a:pPr algn="l"/>
            <a:r>
              <a:rPr lang="en-US" b="1" dirty="0"/>
              <a:t>Relative risk</a:t>
            </a:r>
          </a:p>
          <a:p>
            <a:pPr algn="l"/>
            <a:r>
              <a:rPr lang="en-US" b="1" dirty="0"/>
              <a:t>Attributable risk</a:t>
            </a:r>
          </a:p>
        </p:txBody>
      </p:sp>
      <p:sp>
        <p:nvSpPr>
          <p:cNvPr id="8" name="Rectangle 7"/>
          <p:cNvSpPr/>
          <p:nvPr/>
        </p:nvSpPr>
        <p:spPr>
          <a:xfrm>
            <a:off x="4211960" y="4560223"/>
            <a:ext cx="4572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Prevalence among males</a:t>
            </a:r>
          </a:p>
          <a:p>
            <a:r>
              <a:rPr lang="en-US" b="1" dirty="0"/>
              <a:t>Prevalence among females</a:t>
            </a:r>
          </a:p>
          <a:p>
            <a:r>
              <a:rPr lang="en-US" b="1" dirty="0"/>
              <a:t>Total prevalence</a:t>
            </a:r>
          </a:p>
          <a:p>
            <a:r>
              <a:rPr lang="en-US" b="1" dirty="0"/>
              <a:t>(for prevalence  old + new case</a:t>
            </a:r>
            <a:r>
              <a:rPr lang="en-US" sz="2800" b="1" dirty="0"/>
              <a:t>)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14875812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993" y="1023560"/>
            <a:ext cx="8247440" cy="226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107504" y="404813"/>
            <a:ext cx="88569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Data from a cohort study of oral contraceptive (OC) use and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bacteriuria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among women aged 16-49 years </a:t>
            </a:r>
          </a:p>
        </p:txBody>
      </p:sp>
      <p:graphicFrame>
        <p:nvGraphicFramePr>
          <p:cNvPr id="5122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639538"/>
              </p:ext>
            </p:extLst>
          </p:nvPr>
        </p:nvGraphicFramePr>
        <p:xfrm>
          <a:off x="1219201" y="5513388"/>
          <a:ext cx="5441031" cy="867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5" imgW="2260600" imgH="393700" progId="Equation.3">
                  <p:embed/>
                </p:oleObj>
              </mc:Choice>
              <mc:Fallback>
                <p:oleObj name="Equation" r:id="rId5" imgW="2260600" imgH="393700" progId="Equation.3">
                  <p:embed/>
                  <p:pic>
                    <p:nvPicPr>
                      <p:cNvPr id="5122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1" y="5513388"/>
                        <a:ext cx="5441031" cy="8679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228600" y="35481"/>
            <a:ext cx="108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Example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F0280-D85D-4B8E-812E-BB2FDD83FF90}" type="datetime1">
              <a:rPr lang="en-MY" smtClean="0"/>
              <a:t>14/11/2021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31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327627" y="3429000"/>
            <a:ext cx="87740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The population attributable risk of </a:t>
            </a:r>
            <a:r>
              <a:rPr lang="en-GB" b="1" dirty="0" err="1">
                <a:latin typeface="Times New Roman" pitchFamily="18" charset="0"/>
                <a:cs typeface="Times New Roman" pitchFamily="18" charset="0"/>
              </a:rPr>
              <a:t>bacteriuria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 associated with OC use can therefore be calculated as: </a:t>
            </a:r>
          </a:p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PAR=I</a:t>
            </a:r>
            <a:r>
              <a:rPr lang="en-GB" b="1" baseline="-25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I</a:t>
            </a:r>
            <a:r>
              <a:rPr lang="en-GB" b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104/2390  - 77/1908  == 316/10</a:t>
            </a:r>
            <a:r>
              <a:rPr lang="en-GB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/year </a:t>
            </a:r>
          </a:p>
          <a:p>
            <a:endParaRPr lang="en-GB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Thus, if OC use were stopped, the-excess annual incidence rate of bacteriuria that could be eliminated among women in this study is 316 per 100,000. 0.04351    0.04035</a:t>
            </a:r>
          </a:p>
        </p:txBody>
      </p:sp>
    </p:spTree>
    <p:extLst>
      <p:ext uri="{BB962C8B-B14F-4D97-AF65-F5344CB8AC3E}">
        <p14:creationId xmlns:p14="http://schemas.microsoft.com/office/powerpoint/2010/main" val="76011249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4517" y="559118"/>
            <a:ext cx="8686800" cy="1938992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is </a:t>
            </a:r>
            <a:r>
              <a:rPr lang="en-US" sz="2400" b="1" u="sng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controlled by two </a:t>
            </a:r>
            <a:r>
              <a:rPr lang="en-US" sz="2400" b="1" u="sng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elements </a:t>
            </a:r>
            <a:endParaRPr lang="en-US" sz="2400" b="1" dirty="0">
              <a:solidFill>
                <a:srgbClr val="008000"/>
              </a:solidFill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No. of individuals who have been diseased in the past</a:t>
            </a:r>
          </a:p>
          <a:p>
            <a:pPr algn="l" rtl="0">
              <a:buClr>
                <a:srgbClr val="66FF33"/>
              </a:buClr>
              <a:defRPr/>
            </a:pPr>
            <a:endParaRPr lang="en-US" sz="2400" b="1" dirty="0"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buFont typeface="Wingdings" pitchFamily="2" charset="2"/>
              <a:buChar char="Ø"/>
              <a:defRPr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the length or duration of the illness.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algn="l" rtl="0">
              <a:buClr>
                <a:srgbClr val="66FF33"/>
              </a:buCl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305147" y="3031069"/>
            <a:ext cx="5041985" cy="46166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Garamond" pitchFamily="18" charset="0"/>
              </a:rPr>
              <a:t>Prevalence will vary in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4" name="Rectangle 19"/>
          <p:cNvSpPr>
            <a:spLocks noChangeArrowheads="1"/>
          </p:cNvSpPr>
          <p:nvPr/>
        </p:nvSpPr>
        <p:spPr bwMode="auto">
          <a:xfrm>
            <a:off x="5863232" y="2730613"/>
            <a:ext cx="2590800" cy="830997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Duration   and   </a:t>
            </a:r>
          </a:p>
          <a:p>
            <a:pPr algn="l" rtl="0">
              <a:buClr>
                <a:srgbClr val="FFFF66"/>
              </a:buClr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ight Brace 4"/>
          <p:cNvSpPr/>
          <p:nvPr/>
        </p:nvSpPr>
        <p:spPr>
          <a:xfrm rot="10204089">
            <a:off x="5165848" y="2868280"/>
            <a:ext cx="661016" cy="77751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034689" y="4138612"/>
            <a:ext cx="3657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duration of the illness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5717254" y="4116821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valence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5253632" y="5099174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valence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331640" y="5191125"/>
            <a:ext cx="15318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incidence</a:t>
            </a:r>
            <a:endParaRPr lang="en-US" sz="2400" dirty="0">
              <a:latin typeface="Garamond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070547" y="4397164"/>
            <a:ext cx="130888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131840" y="5452341"/>
            <a:ext cx="159314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Arrow 16"/>
          <p:cNvSpPr/>
          <p:nvPr/>
        </p:nvSpPr>
        <p:spPr>
          <a:xfrm rot="16200000">
            <a:off x="5149506" y="4154848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ight Arrow 17"/>
          <p:cNvSpPr/>
          <p:nvPr/>
        </p:nvSpPr>
        <p:spPr>
          <a:xfrm rot="16200000">
            <a:off x="4613458" y="5104804"/>
            <a:ext cx="845170" cy="484632"/>
          </a:xfrm>
          <a:prstGeom prst="rightArrow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ight Arrow 18"/>
          <p:cNvSpPr/>
          <p:nvPr/>
        </p:nvSpPr>
        <p:spPr>
          <a:xfrm rot="16200000">
            <a:off x="622152" y="4273039"/>
            <a:ext cx="576825" cy="2482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Right Arrow 19"/>
          <p:cNvSpPr/>
          <p:nvPr/>
        </p:nvSpPr>
        <p:spPr>
          <a:xfrm rot="16200000">
            <a:off x="870403" y="5249471"/>
            <a:ext cx="576825" cy="248251"/>
          </a:xfrm>
          <a:prstGeom prst="rightArrow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1F6EF-1222-41CB-92C1-29EFE22D7845}" type="datetime1">
              <a:rPr lang="en-US" smtClean="0"/>
              <a:t>11/14/2021</a:t>
            </a:fld>
            <a:endParaRPr lang="en-MY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06399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228600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4077072"/>
            <a:ext cx="8493447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latin typeface="Garamond" pitchFamily="18" charset="0"/>
                <a:cs typeface="Times New Roman" pitchFamily="18" charset="0"/>
              </a:rPr>
              <a:t>Incidence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008000"/>
                </a:solidFill>
                <a:latin typeface="Garamond" pitchFamily="18" charset="0"/>
                <a:cs typeface="Times New Roman" pitchFamily="18" charset="0"/>
              </a:rPr>
              <a:t>all new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cases of the disease. </a:t>
            </a:r>
          </a:p>
          <a:p>
            <a:pPr algn="l" rtl="0"/>
            <a:r>
              <a:rPr lang="en-US" sz="2400" dirty="0">
                <a:latin typeface="Garamond" pitchFamily="18" charset="0"/>
                <a:cs typeface="Times New Roman" pitchFamily="18" charset="0"/>
              </a:rPr>
              <a:t>They enter the prevalence pot. </a:t>
            </a:r>
          </a:p>
          <a:p>
            <a:pPr algn="l" rtl="0"/>
            <a:r>
              <a:rPr lang="en-US" sz="2400" dirty="0">
                <a:latin typeface="Garamond" pitchFamily="18" charset="0"/>
                <a:cs typeface="Times New Roman" pitchFamily="18" charset="0"/>
              </a:rPr>
              <a:t> If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no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 cases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leave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the prevalence pot, it continues to Fill, adding to the number of cases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unless</a:t>
            </a:r>
          </a:p>
          <a:p>
            <a:pPr algn="l" rtl="0"/>
            <a:r>
              <a:rPr lang="en-US" sz="2400" dirty="0">
                <a:latin typeface="Garamond" pitchFamily="18" charset="0"/>
                <a:cs typeface="Times New Roman" pitchFamily="18" charset="0"/>
              </a:rPr>
              <a:t> some cases either</a:t>
            </a:r>
            <a:r>
              <a:rPr lang="en-US" sz="24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recover</a:t>
            </a:r>
            <a:r>
              <a:rPr lang="en-US" sz="2400" b="1" dirty="0">
                <a:solidFill>
                  <a:srgbClr val="FF99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die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reducing the prevalence</a:t>
            </a:r>
            <a:r>
              <a:rPr lang="en-US" sz="2400" dirty="0">
                <a:latin typeface="Garamond" pitchFamily="18" charset="0"/>
                <a:cs typeface="Times New Roman" pitchFamily="18" charset="0"/>
              </a:rPr>
              <a:t>.  </a:t>
            </a:r>
          </a:p>
          <a:p>
            <a:pPr algn="l" rtl="0"/>
            <a:r>
              <a:rPr lang="en-US" sz="2800" dirty="0">
                <a:latin typeface="Garamond" pitchFamily="18" charset="0"/>
                <a:cs typeface="Times New Roman" pitchFamily="18" charset="0"/>
              </a:rPr>
              <a:t>                 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2915816" y="1124744"/>
            <a:ext cx="4038600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246658" y="1124744"/>
            <a:ext cx="1862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052888" y="2554577"/>
            <a:ext cx="2119312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Prevalenc</a:t>
            </a:r>
            <a:r>
              <a:rPr lang="en-US" sz="2800" dirty="0">
                <a:latin typeface="Calibri" pitchFamily="34" charset="0"/>
              </a:rPr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1212428" y="1854200"/>
            <a:ext cx="1703388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Calibri" pitchFamily="34" charset="0"/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2638425" y="1332254"/>
            <a:ext cx="2047875" cy="1468438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112544" y="1119529"/>
            <a:ext cx="2328863" cy="168116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382609" y="1559531"/>
            <a:ext cx="1941686" cy="1361943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3884-8ED6-4E54-BAA7-4D78177E4613}" type="datetime1">
              <a:rPr lang="en-US" smtClean="0"/>
              <a:t>11/14/2021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1302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 txBox="1">
            <a:spLocks noChangeArrowheads="1"/>
          </p:cNvSpPr>
          <p:nvPr/>
        </p:nvSpPr>
        <p:spPr bwMode="auto">
          <a:xfrm>
            <a:off x="152400" y="334793"/>
            <a:ext cx="8763000" cy="6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 eaLnBrk="1" hangingPunct="1"/>
            <a:r>
              <a:rPr lang="en-US" sz="2800" b="1" dirty="0">
                <a:solidFill>
                  <a:srgbClr val="FF0000"/>
                </a:solidFill>
              </a:rPr>
              <a:t>Relationship Between Incidence and Prevalence</a:t>
            </a:r>
          </a:p>
        </p:txBody>
      </p:sp>
      <p:sp>
        <p:nvSpPr>
          <p:cNvPr id="4" name="Freeform 19"/>
          <p:cNvSpPr>
            <a:spLocks/>
          </p:cNvSpPr>
          <p:nvPr/>
        </p:nvSpPr>
        <p:spPr bwMode="auto">
          <a:xfrm>
            <a:off x="4283968" y="1201839"/>
            <a:ext cx="2592288" cy="2776538"/>
          </a:xfrm>
          <a:custGeom>
            <a:avLst/>
            <a:gdLst>
              <a:gd name="T0" fmla="*/ 0 w 2688"/>
              <a:gd name="T1" fmla="*/ 2147483647 h 1912"/>
              <a:gd name="T2" fmla="*/ 2147483647 w 2688"/>
              <a:gd name="T3" fmla="*/ 2147483647 h 1912"/>
              <a:gd name="T4" fmla="*/ 2147483647 w 2688"/>
              <a:gd name="T5" fmla="*/ 2147483647 h 1912"/>
              <a:gd name="T6" fmla="*/ 2147483647 w 2688"/>
              <a:gd name="T7" fmla="*/ 2147483647 h 1912"/>
              <a:gd name="T8" fmla="*/ 2147483647 w 2688"/>
              <a:gd name="T9" fmla="*/ 2147483647 h 1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88"/>
              <a:gd name="T16" fmla="*/ 0 h 1912"/>
              <a:gd name="T17" fmla="*/ 2688 w 2688"/>
              <a:gd name="T18" fmla="*/ 1912 h 1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88" h="1912">
                <a:moveTo>
                  <a:pt x="0" y="312"/>
                </a:moveTo>
                <a:cubicBezTo>
                  <a:pt x="28" y="204"/>
                  <a:pt x="56" y="96"/>
                  <a:pt x="288" y="360"/>
                </a:cubicBezTo>
                <a:cubicBezTo>
                  <a:pt x="520" y="624"/>
                  <a:pt x="1032" y="1912"/>
                  <a:pt x="1392" y="1896"/>
                </a:cubicBezTo>
                <a:cubicBezTo>
                  <a:pt x="1752" y="1880"/>
                  <a:pt x="2232" y="528"/>
                  <a:pt x="2448" y="264"/>
                </a:cubicBezTo>
                <a:cubicBezTo>
                  <a:pt x="2664" y="0"/>
                  <a:pt x="2648" y="312"/>
                  <a:pt x="2688" y="312"/>
                </a:cubicBezTo>
              </a:path>
            </a:pathLst>
          </a:custGeom>
          <a:noFill/>
          <a:ln w="762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round/>
            <a:headEnd/>
            <a:tailEnd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7294563" y="1852613"/>
            <a:ext cx="1522412" cy="4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417" tIns="25208" rIns="50417" bIns="25208">
            <a:spAutoFit/>
          </a:bodyPr>
          <a:lstStyle/>
          <a:p>
            <a:pPr algn="l" defTabSz="749300" rtl="0" eaLnBrk="0" hangingPunct="0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002060"/>
                </a:solidFill>
                <a:latin typeface="Calibri" pitchFamily="34" charset="0"/>
              </a:rPr>
              <a:t>Death</a:t>
            </a:r>
          </a:p>
        </p:txBody>
      </p:sp>
      <p:sp>
        <p:nvSpPr>
          <p:cNvPr id="6" name="Rectangle 5"/>
          <p:cNvSpPr/>
          <p:nvPr/>
        </p:nvSpPr>
        <p:spPr>
          <a:xfrm>
            <a:off x="7124489" y="1265250"/>
            <a:ext cx="1862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9900"/>
                </a:solidFill>
                <a:latin typeface="Garamond" pitchFamily="18" charset="0"/>
              </a:rPr>
              <a:t>Recovery</a:t>
            </a:r>
          </a:p>
        </p:txBody>
      </p:sp>
      <p:sp>
        <p:nvSpPr>
          <p:cNvPr id="7" name="Text Box 21"/>
          <p:cNvSpPr txBox="1">
            <a:spLocks noChangeArrowheads="1"/>
          </p:cNvSpPr>
          <p:nvPr/>
        </p:nvSpPr>
        <p:spPr bwMode="auto">
          <a:xfrm>
            <a:off x="4533900" y="2513013"/>
            <a:ext cx="1982316" cy="97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rtl="0">
              <a:spcBef>
                <a:spcPct val="50000"/>
              </a:spcBef>
            </a:pPr>
            <a:r>
              <a:rPr lang="en-US" sz="2400" b="1" dirty="0"/>
              <a:t>Prevalenc</a:t>
            </a:r>
            <a:r>
              <a:rPr lang="en-US" sz="2400" dirty="0"/>
              <a:t>e</a:t>
            </a:r>
          </a:p>
          <a:p>
            <a:pPr algn="ctr" rtl="0">
              <a:spcBef>
                <a:spcPct val="50000"/>
              </a:spcBef>
            </a:pPr>
            <a:r>
              <a:rPr lang="en-US" sz="2400" b="1" dirty="0"/>
              <a:t>Pot</a:t>
            </a:r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2830512" y="2039649"/>
            <a:ext cx="1703388" cy="42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417" tIns="25208" rIns="50417" bIns="25208">
            <a:spAutoFit/>
          </a:bodyPr>
          <a:lstStyle>
            <a:lvl1pPr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defTabSz="7493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defTabSz="749300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en-US" sz="2400" b="1" dirty="0">
                <a:solidFill>
                  <a:srgbClr val="006600"/>
                </a:solidFill>
              </a:rPr>
              <a:t>Incidence</a:t>
            </a:r>
          </a:p>
        </p:txBody>
      </p:sp>
      <p:sp>
        <p:nvSpPr>
          <p:cNvPr id="9" name="Freeform 22"/>
          <p:cNvSpPr>
            <a:spLocks/>
          </p:cNvSpPr>
          <p:nvPr/>
        </p:nvSpPr>
        <p:spPr bwMode="auto">
          <a:xfrm>
            <a:off x="3940882" y="1702513"/>
            <a:ext cx="1584176" cy="976312"/>
          </a:xfrm>
          <a:custGeom>
            <a:avLst/>
            <a:gdLst>
              <a:gd name="T0" fmla="*/ 0 w 1680"/>
              <a:gd name="T1" fmla="*/ 2147483647 h 1040"/>
              <a:gd name="T2" fmla="*/ 2147483647 w 1680"/>
              <a:gd name="T3" fmla="*/ 2147483647 h 1040"/>
              <a:gd name="T4" fmla="*/ 2147483647 w 1680"/>
              <a:gd name="T5" fmla="*/ 2147483647 h 1040"/>
              <a:gd name="T6" fmla="*/ 0 60000 65536"/>
              <a:gd name="T7" fmla="*/ 0 60000 65536"/>
              <a:gd name="T8" fmla="*/ 0 60000 65536"/>
              <a:gd name="T9" fmla="*/ 0 w 1680"/>
              <a:gd name="T10" fmla="*/ 0 h 1040"/>
              <a:gd name="T11" fmla="*/ 1680 w 1680"/>
              <a:gd name="T12" fmla="*/ 1040 h 1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80" h="1040">
                <a:moveTo>
                  <a:pt x="0" y="560"/>
                </a:moveTo>
                <a:cubicBezTo>
                  <a:pt x="172" y="280"/>
                  <a:pt x="344" y="0"/>
                  <a:pt x="624" y="80"/>
                </a:cubicBezTo>
                <a:cubicBezTo>
                  <a:pt x="904" y="160"/>
                  <a:pt x="1292" y="600"/>
                  <a:pt x="1680" y="1040"/>
                </a:cubicBezTo>
              </a:path>
            </a:pathLst>
          </a:cu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0" name="Freeform 24"/>
          <p:cNvSpPr>
            <a:spLocks/>
          </p:cNvSpPr>
          <p:nvPr/>
        </p:nvSpPr>
        <p:spPr bwMode="auto">
          <a:xfrm>
            <a:off x="5798578" y="1496083"/>
            <a:ext cx="1501255" cy="946944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rgbClr val="FF9900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1" name="Freeform 24"/>
          <p:cNvSpPr>
            <a:spLocks/>
          </p:cNvSpPr>
          <p:nvPr/>
        </p:nvSpPr>
        <p:spPr bwMode="auto">
          <a:xfrm>
            <a:off x="5863449" y="1969555"/>
            <a:ext cx="1528159" cy="1030577"/>
          </a:xfrm>
          <a:custGeom>
            <a:avLst/>
            <a:gdLst>
              <a:gd name="T0" fmla="*/ 0 w 1728"/>
              <a:gd name="T1" fmla="*/ 2147483647 h 1056"/>
              <a:gd name="T2" fmla="*/ 2147483647 w 1728"/>
              <a:gd name="T3" fmla="*/ 2147483647 h 1056"/>
              <a:gd name="T4" fmla="*/ 2147483647 w 1728"/>
              <a:gd name="T5" fmla="*/ 2147483647 h 1056"/>
              <a:gd name="T6" fmla="*/ 0 60000 65536"/>
              <a:gd name="T7" fmla="*/ 0 60000 65536"/>
              <a:gd name="T8" fmla="*/ 0 60000 65536"/>
              <a:gd name="T9" fmla="*/ 0 w 1728"/>
              <a:gd name="T10" fmla="*/ 0 h 1056"/>
              <a:gd name="T11" fmla="*/ 1728 w 1728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1056">
                <a:moveTo>
                  <a:pt x="0" y="1056"/>
                </a:moveTo>
                <a:cubicBezTo>
                  <a:pt x="264" y="672"/>
                  <a:pt x="528" y="288"/>
                  <a:pt x="816" y="144"/>
                </a:cubicBezTo>
                <a:cubicBezTo>
                  <a:pt x="1104" y="0"/>
                  <a:pt x="1576" y="184"/>
                  <a:pt x="1728" y="192"/>
                </a:cubicBezTo>
              </a:path>
            </a:pathLst>
          </a:cu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square" lIns="50417" tIns="25208" rIns="50417" bIns="25208">
            <a:spAutoFit/>
          </a:bodyPr>
          <a:lstStyle/>
          <a:p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611560" y="1239911"/>
            <a:ext cx="288032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2400" dirty="0">
                <a:latin typeface="Garamond" pitchFamily="18" charset="0"/>
              </a:rPr>
              <a:t>=</a:t>
            </a:r>
            <a:r>
              <a:rPr lang="en-US" sz="2400" b="1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I 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*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D</a:t>
            </a:r>
            <a:endParaRPr lang="en-MY" sz="24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5077" y="2658378"/>
            <a:ext cx="218352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 dirty="0">
                <a:latin typeface="Garamond" pitchFamily="18" charset="0"/>
              </a:rPr>
              <a:t>I = incidence</a:t>
            </a:r>
          </a:p>
          <a:p>
            <a:pPr>
              <a:spcBef>
                <a:spcPct val="20000"/>
              </a:spcBef>
            </a:pPr>
            <a:r>
              <a:rPr lang="en-US" sz="2400" b="1" dirty="0">
                <a:latin typeface="Garamond" pitchFamily="18" charset="0"/>
              </a:rPr>
              <a:t>D = duration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78089" y="5029200"/>
            <a:ext cx="5867400" cy="52387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Prevalence </a:t>
            </a:r>
            <a:r>
              <a:rPr lang="en-US" sz="2800" b="1" dirty="0">
                <a:latin typeface="Garamond" pitchFamily="18" charset="0"/>
              </a:rPr>
              <a:t>will vary in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direct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relation</a:t>
            </a: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6627528" y="4783137"/>
            <a:ext cx="2189447" cy="892552"/>
          </a:xfrm>
          <a:prstGeom prst="rect">
            <a:avLst/>
          </a:prstGeom>
          <a:noFill/>
          <a:ln w="2857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66FF33"/>
              </a:buClr>
            </a:pP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Duration  and   </a:t>
            </a:r>
          </a:p>
          <a:p>
            <a:pPr algn="l" rtl="0">
              <a:buClr>
                <a:srgbClr val="FFFF66"/>
              </a:buClr>
            </a:pP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  Incidence</a:t>
            </a:r>
            <a:endParaRPr lang="en-US" sz="2600" dirty="0">
              <a:latin typeface="Garamond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863449" y="5395308"/>
            <a:ext cx="1012807" cy="15776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941772" y="5029200"/>
            <a:ext cx="790468" cy="25067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EFD5F-55D9-488A-87C1-0DECCEE27B50}" type="datetime1">
              <a:rPr lang="en-US" smtClean="0"/>
              <a:t>11/14/2021</a:t>
            </a:fld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3491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0"/>
            <a:ext cx="8229600" cy="1096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chemeClr val="bg1"/>
                </a:solidFill>
              </a:rPr>
              <a:t>Factors influencing prevalence rate</a:t>
            </a:r>
            <a:endParaRPr lang="en-AU" sz="2800" dirty="0">
              <a:solidFill>
                <a:schemeClr val="bg1"/>
              </a:solidFill>
            </a:endParaRPr>
          </a:p>
        </p:txBody>
      </p:sp>
      <p:grpSp>
        <p:nvGrpSpPr>
          <p:cNvPr id="33794" name="Group 4"/>
          <p:cNvGrpSpPr>
            <a:grpSpLocks noChangeAspect="1"/>
          </p:cNvGrpSpPr>
          <p:nvPr/>
        </p:nvGrpSpPr>
        <p:grpSpPr bwMode="auto">
          <a:xfrm>
            <a:off x="-1670143" y="-857033"/>
            <a:ext cx="12577513" cy="7364796"/>
            <a:chOff x="1074" y="8355"/>
            <a:chExt cx="11533" cy="4847"/>
          </a:xfrm>
        </p:grpSpPr>
        <p:sp>
          <p:nvSpPr>
            <p:cNvPr id="62468" name="AutoShape 5"/>
            <p:cNvSpPr>
              <a:spLocks noChangeAspect="1" noChangeArrowheads="1"/>
            </p:cNvSpPr>
            <p:nvPr/>
          </p:nvSpPr>
          <p:spPr bwMode="auto">
            <a:xfrm>
              <a:off x="2977" y="8355"/>
              <a:ext cx="765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469" name="Group 6"/>
            <p:cNvGrpSpPr>
              <a:grpSpLocks/>
            </p:cNvGrpSpPr>
            <p:nvPr/>
          </p:nvGrpSpPr>
          <p:grpSpPr bwMode="auto">
            <a:xfrm>
              <a:off x="1074" y="8819"/>
              <a:ext cx="11533" cy="4383"/>
              <a:chOff x="1074" y="8819"/>
              <a:chExt cx="11533" cy="4383"/>
            </a:xfrm>
          </p:grpSpPr>
          <p:sp>
            <p:nvSpPr>
              <p:cNvPr id="62470" name="Text Box 7"/>
              <p:cNvSpPr txBox="1">
                <a:spLocks noChangeArrowheads="1"/>
              </p:cNvSpPr>
              <p:nvPr/>
            </p:nvSpPr>
            <p:spPr bwMode="auto">
              <a:xfrm>
                <a:off x="5031" y="11513"/>
                <a:ext cx="1852" cy="4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Garamond" pitchFamily="18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800" b="1" dirty="0">
                    <a:solidFill>
                      <a:srgbClr val="FF0000"/>
                    </a:solidFill>
                  </a:rPr>
                  <a:t>Prevalence</a:t>
                </a:r>
              </a:p>
            </p:txBody>
          </p:sp>
          <p:sp>
            <p:nvSpPr>
              <p:cNvPr id="62471" name="AutoShape 8"/>
              <p:cNvSpPr>
                <a:spLocks noChangeArrowheads="1"/>
              </p:cNvSpPr>
              <p:nvPr/>
            </p:nvSpPr>
            <p:spPr bwMode="auto">
              <a:xfrm>
                <a:off x="1074" y="8819"/>
                <a:ext cx="7558" cy="4283"/>
              </a:xfrm>
              <a:prstGeom prst="upArrow">
                <a:avLst>
                  <a:gd name="adj1" fmla="val 50000"/>
                  <a:gd name="adj2" fmla="val 25001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 sz="2800" b="1" u="sng" dirty="0">
                  <a:solidFill>
                    <a:srgbClr val="FF0000"/>
                  </a:solidFill>
                  <a:latin typeface="Garamond" pitchFamily="18" charset="0"/>
                </a:endParaRPr>
              </a:p>
              <a:p>
                <a:pPr algn="ctr"/>
                <a:endParaRPr lang="en-US" sz="2800" b="1" u="sng" dirty="0">
                  <a:solidFill>
                    <a:srgbClr val="FF0000"/>
                  </a:solidFill>
                  <a:latin typeface="Garamond" pitchFamily="18" charset="0"/>
                </a:endParaRPr>
              </a:p>
              <a:p>
                <a:pPr algn="ctr"/>
                <a:r>
                  <a:rPr lang="en-US" sz="2800" b="1" u="sng" dirty="0">
                    <a:solidFill>
                      <a:srgbClr val="FF0000"/>
                    </a:solidFill>
                    <a:latin typeface="Garamond" pitchFamily="18" charset="0"/>
                  </a:rPr>
                  <a:t>Increased  by: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cs typeface="Times New Roman" pitchFamily="18" charset="0"/>
                  </a:rPr>
                  <a:t>longer duration of disease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0070C0"/>
                    </a:solidFill>
                    <a:cs typeface="Times New Roman" pitchFamily="18" charset="0"/>
                  </a:rPr>
                  <a:t>prolongation of life without cure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GB" sz="2400" b="1" dirty="0">
                    <a:solidFill>
                      <a:srgbClr val="008000"/>
                    </a:solidFill>
                    <a:cs typeface="Times New Roman" pitchFamily="18" charset="0"/>
                  </a:rPr>
                  <a:t>Increase in the incidence of the disease</a:t>
                </a:r>
                <a:endParaRPr lang="en-US" sz="2400" b="1" dirty="0">
                  <a:solidFill>
                    <a:srgbClr val="008000"/>
                  </a:solidFill>
                  <a:cs typeface="Times New Roman" pitchFamily="18" charset="0"/>
                </a:endParaRP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002060"/>
                    </a:solidFill>
                    <a:cs typeface="Times New Roman" pitchFamily="18" charset="0"/>
                  </a:rPr>
                  <a:t>Immigration of cases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CC0066"/>
                    </a:solidFill>
                    <a:cs typeface="Times New Roman" pitchFamily="18" charset="0"/>
                  </a:rPr>
                  <a:t>out migration of healthy people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0070C0"/>
                    </a:solidFill>
                    <a:cs typeface="Times New Roman" pitchFamily="18" charset="0"/>
                  </a:rPr>
                  <a:t>improved </a:t>
                </a:r>
                <a:r>
                  <a:rPr lang="en-US" sz="2400" b="1" dirty="0" err="1">
                    <a:solidFill>
                      <a:srgbClr val="0070C0"/>
                    </a:solidFill>
                    <a:cs typeface="Times New Roman" pitchFamily="18" charset="0"/>
                  </a:rPr>
                  <a:t>diagnosis</a:t>
                </a:r>
                <a:r>
                  <a:rPr lang="en-US" sz="2400" b="1" dirty="0" err="1">
                    <a:solidFill>
                      <a:srgbClr val="FFFFFF"/>
                    </a:solidFill>
                    <a:cs typeface="Times New Roman" pitchFamily="18" charset="0"/>
                  </a:rPr>
                  <a:t>Better</a:t>
                </a:r>
                <a:r>
                  <a:rPr lang="en-US" sz="2400" b="1" dirty="0">
                    <a:solidFill>
                      <a:srgbClr val="FFFFFF"/>
                    </a:solidFill>
                    <a:cs typeface="Times New Roman" pitchFamily="18" charset="0"/>
                  </a:rPr>
                  <a:t> reporting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r>
                  <a:rPr lang="en-US" sz="2400" b="1" dirty="0">
                    <a:solidFill>
                      <a:srgbClr val="C00000"/>
                    </a:solidFill>
                    <a:cs typeface="Times New Roman" pitchFamily="18" charset="0"/>
                  </a:rPr>
                  <a:t>Better reporting </a:t>
                </a:r>
              </a:p>
              <a:p>
                <a:pPr marL="514350" lvl="1" indent="-342900">
                  <a:buFont typeface="Wingdings" pitchFamily="2" charset="2"/>
                  <a:buChar char="§"/>
                </a:pPr>
                <a:endParaRPr lang="en-US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472" name="AutoShape 9"/>
              <p:cNvSpPr>
                <a:spLocks noChangeArrowheads="1"/>
              </p:cNvSpPr>
              <p:nvPr/>
            </p:nvSpPr>
            <p:spPr bwMode="auto">
              <a:xfrm>
                <a:off x="5533" y="9111"/>
                <a:ext cx="7074" cy="4091"/>
              </a:xfrm>
              <a:prstGeom prst="downArrow">
                <a:avLst>
                  <a:gd name="adj1" fmla="val 50000"/>
                  <a:gd name="adj2" fmla="val 24998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 sz="2400" b="1" u="sng" dirty="0">
                  <a:solidFill>
                    <a:srgbClr val="FF0000"/>
                  </a:solidFill>
                </a:endParaRPr>
              </a:p>
              <a:p>
                <a:pPr algn="ctr"/>
                <a:r>
                  <a:rPr lang="en-US" sz="2400" b="1" u="sng" dirty="0">
                    <a:solidFill>
                      <a:srgbClr val="FF0000"/>
                    </a:solidFill>
                  </a:rPr>
                  <a:t>Decreased by: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400" b="1" dirty="0"/>
                  <a:t>short duration of disease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high case-fatality rate from disease</a:t>
                </a:r>
              </a:p>
              <a:p>
                <a:pPr marL="171450" lvl="1"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8000"/>
                    </a:solidFill>
                  </a:rPr>
                  <a:t>decrease in incidence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2060"/>
                    </a:solidFill>
                  </a:rPr>
                  <a:t>in-migration of healthy people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CC0066"/>
                    </a:solidFill>
                  </a:rPr>
                  <a:t>Emigration of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improved cure rate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C00000"/>
                    </a:solidFill>
                    <a:cs typeface="Times New Roman" pitchFamily="18" charset="0"/>
                  </a:rPr>
                  <a:t>Immunization </a:t>
                </a:r>
                <a:r>
                  <a:rPr lang="en-US" sz="2400" b="1" dirty="0">
                    <a:cs typeface="Times New Roman" pitchFamily="18" charset="0"/>
                  </a:rPr>
                  <a:t>prevents new cases</a:t>
                </a:r>
              </a:p>
              <a:p>
                <a:pPr>
                  <a:buFont typeface="Times New Roman" pitchFamily="18" charset="0"/>
                  <a:buChar char="-"/>
                </a:pPr>
                <a:r>
                  <a:rPr lang="en-US" sz="2400" b="1" dirty="0">
                    <a:solidFill>
                      <a:srgbClr val="C00000"/>
                    </a:solidFill>
                    <a:cs typeface="Times New Roman" pitchFamily="18" charset="0"/>
                  </a:rPr>
                  <a:t>Prolongation </a:t>
                </a:r>
                <a:r>
                  <a:rPr lang="en-US" sz="2400" b="1" dirty="0">
                    <a:solidFill>
                      <a:schemeClr val="tx2"/>
                    </a:solidFill>
                    <a:cs typeface="Times New Roman" pitchFamily="18" charset="0"/>
                  </a:rPr>
                  <a:t>of non diseased &amp; healthy </a:t>
                </a:r>
                <a:r>
                  <a:rPr lang="en-US" sz="2400" b="1" dirty="0">
                    <a:cs typeface="Times New Roman" pitchFamily="18" charset="0"/>
                  </a:rPr>
                  <a:t>population</a:t>
                </a:r>
                <a:endParaRPr lang="en-US" sz="2400" b="1" dirty="0"/>
              </a:p>
            </p:txBody>
          </p:sp>
        </p:grpSp>
      </p:grp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593425" y="379461"/>
            <a:ext cx="1966404" cy="60126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FF0000"/>
                </a:solidFill>
              </a:rPr>
              <a:t>Prevalence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CAE1-A5EB-49E3-B0D9-306A255BF566}" type="datetime1">
              <a:rPr lang="en-US" smtClean="0"/>
              <a:t>11/14/2021</a:t>
            </a:fld>
            <a:endParaRPr lang="en-MY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58355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19672" y="189961"/>
            <a:ext cx="338633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l" rtl="0"/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Types of Prevalence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1011496"/>
            <a:ext cx="3531052" cy="892552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l" rtl="0">
              <a:buFontTx/>
              <a:buAutoNum type="arabicPeriod"/>
              <a:defRPr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Period Prevalence</a:t>
            </a:r>
          </a:p>
          <a:p>
            <a:pPr marL="342900" indent="-342900" algn="l" rtl="0">
              <a:buFontTx/>
              <a:buAutoNum type="arabicPeriod"/>
              <a:defRPr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Point Prevalence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8600" y="2132856"/>
            <a:ext cx="8534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600" b="1" dirty="0">
                <a:latin typeface="Garamond" pitchFamily="18" charset="0"/>
              </a:rPr>
              <a:t>A study done on  1000 school children at Al </a:t>
            </a:r>
            <a:r>
              <a:rPr lang="en-US" sz="2600" b="1" dirty="0" err="1">
                <a:latin typeface="Garamond" pitchFamily="18" charset="0"/>
              </a:rPr>
              <a:t>Karak</a:t>
            </a:r>
            <a:r>
              <a:rPr lang="en-US" sz="2600" b="1" dirty="0">
                <a:latin typeface="Garamond" pitchFamily="18" charset="0"/>
              </a:rPr>
              <a:t> during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2018 </a:t>
            </a:r>
            <a:r>
              <a:rPr lang="en-US" sz="2600" b="1" dirty="0">
                <a:latin typeface="Garamond" pitchFamily="18" charset="0"/>
              </a:rPr>
              <a:t>found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20 </a:t>
            </a:r>
            <a:r>
              <a:rPr lang="en-US" sz="2600" b="1" dirty="0">
                <a:latin typeface="Garamond" pitchFamily="18" charset="0"/>
              </a:rPr>
              <a:t>with TB.  By follow up  of school children during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2019 </a:t>
            </a:r>
            <a:r>
              <a:rPr lang="en-US" sz="2600" b="1" dirty="0">
                <a:latin typeface="Garamond" pitchFamily="18" charset="0"/>
              </a:rPr>
              <a:t>the number of students with TB was 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28</a:t>
            </a: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2800" b="1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prevalence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20          </a:t>
            </a:r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2018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600" b="1" dirty="0">
                <a:latin typeface="Garamond" pitchFamily="18" charset="0"/>
              </a:rPr>
              <a:t> prevalence 28        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2019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544" y="4875545"/>
            <a:ext cx="85324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Period </a:t>
            </a:r>
            <a:r>
              <a:rPr lang="en-GB" sz="2600" b="1" dirty="0">
                <a:solidFill>
                  <a:srgbClr val="FF0000"/>
                </a:solidFill>
                <a:latin typeface="Garamond" pitchFamily="18" charset="0"/>
              </a:rPr>
              <a:t>prevalence:</a:t>
            </a:r>
          </a:p>
          <a:p>
            <a:r>
              <a:rPr lang="en-GB" sz="2600" dirty="0">
                <a:latin typeface="Garamond" pitchFamily="18" charset="0"/>
              </a:rPr>
              <a:t>Number of cases that occur </a:t>
            </a:r>
            <a:r>
              <a:rPr lang="en-GB" sz="2600" b="1" dirty="0">
                <a:solidFill>
                  <a:srgbClr val="FF0000"/>
                </a:solidFill>
                <a:latin typeface="Garamond" pitchFamily="18" charset="0"/>
              </a:rPr>
              <a:t>during a specified period of time</a:t>
            </a:r>
          </a:p>
          <a:p>
            <a:r>
              <a:rPr lang="en-GB" sz="2600" dirty="0">
                <a:latin typeface="Garamond" pitchFamily="18" charset="0"/>
              </a:rPr>
              <a:t>2018 –2019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07052" y="6393086"/>
            <a:ext cx="2133600" cy="365125"/>
          </a:xfrm>
        </p:spPr>
        <p:txBody>
          <a:bodyPr/>
          <a:lstStyle/>
          <a:p>
            <a:fld id="{82F83994-668C-423D-8658-12EC765C8525}" type="datetime1">
              <a:rPr lang="en-MY" smtClean="0"/>
              <a:t>14/11/2021</a:t>
            </a:fld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1701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65509" y="175608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 rtl="0"/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</a:rPr>
              <a:t>Period Prevalence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28600" y="641014"/>
            <a:ext cx="8763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2600" b="1" dirty="0">
                <a:latin typeface="Garamond" pitchFamily="18" charset="0"/>
                <a:cs typeface="Times New Roman" pitchFamily="18" charset="0"/>
              </a:rPr>
              <a:t>includes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total individuals 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who had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have the dis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. of concern  at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any time  during the specific time period   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2018-2019.            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S0</a:t>
            </a:r>
          </a:p>
          <a:p>
            <a:pPr algn="l"/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Period .P</a:t>
            </a:r>
          </a:p>
          <a:p>
            <a:pPr algn="l"/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started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at a point 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of  time and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stop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at a point 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of  time </a:t>
            </a:r>
          </a:p>
          <a:p>
            <a:pPr algn="l"/>
            <a:r>
              <a:rPr lang="en-US" sz="26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included</a:t>
            </a:r>
            <a:r>
              <a:rPr lang="en-US" sz="2600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all persons with the dis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.             </a:t>
            </a:r>
          </a:p>
        </p:txBody>
      </p:sp>
      <p:sp>
        <p:nvSpPr>
          <p:cNvPr id="4" name="Line 92"/>
          <p:cNvSpPr>
            <a:spLocks noChangeShapeType="1"/>
          </p:cNvSpPr>
          <p:nvPr/>
        </p:nvSpPr>
        <p:spPr bwMode="auto">
          <a:xfrm flipV="1">
            <a:off x="782380" y="3534006"/>
            <a:ext cx="7010400" cy="0"/>
          </a:xfrm>
          <a:prstGeom prst="line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  <a:round/>
            <a:headEnd type="diamond" w="med" len="med"/>
            <a:tailEnd type="diamond" w="med" len="med"/>
          </a:ln>
        </p:spPr>
        <p:txBody>
          <a:bodyPr wrap="none" lIns="111502" tIns="55751" rIns="111502" bIns="55751" anchor="ctr"/>
          <a:lstStyle/>
          <a:p>
            <a:pPr>
              <a:defRPr/>
            </a:pPr>
            <a:endParaRPr lang="en-MY"/>
          </a:p>
        </p:txBody>
      </p:sp>
      <p:sp>
        <p:nvSpPr>
          <p:cNvPr id="5" name="Line 92"/>
          <p:cNvSpPr>
            <a:spLocks noChangeShapeType="1"/>
          </p:cNvSpPr>
          <p:nvPr/>
        </p:nvSpPr>
        <p:spPr bwMode="auto">
          <a:xfrm>
            <a:off x="7556690" y="3792359"/>
            <a:ext cx="1434910" cy="140697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339834" y="2996952"/>
            <a:ext cx="10080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itchFamily="18" charset="0"/>
                <a:cs typeface="Times New Roman" pitchFamily="18" charset="0"/>
              </a:rPr>
              <a:t>2019. </a:t>
            </a:r>
            <a:endParaRPr lang="en-MY" sz="2800" dirty="0"/>
          </a:p>
        </p:txBody>
      </p:sp>
      <p:sp>
        <p:nvSpPr>
          <p:cNvPr id="7" name="Rectangle 6"/>
          <p:cNvSpPr/>
          <p:nvPr/>
        </p:nvSpPr>
        <p:spPr>
          <a:xfrm>
            <a:off x="1231790" y="3068960"/>
            <a:ext cx="898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itchFamily="18" charset="0"/>
                <a:cs typeface="Times New Roman" pitchFamily="18" charset="0"/>
              </a:rPr>
              <a:t>2018</a:t>
            </a:r>
            <a:endParaRPr lang="en-MY" sz="2800" dirty="0"/>
          </a:p>
        </p:txBody>
      </p:sp>
      <p:sp>
        <p:nvSpPr>
          <p:cNvPr id="8" name="Line 92"/>
          <p:cNvSpPr>
            <a:spLocks noChangeShapeType="1"/>
          </p:cNvSpPr>
          <p:nvPr/>
        </p:nvSpPr>
        <p:spPr bwMode="auto">
          <a:xfrm>
            <a:off x="2581063" y="3789040"/>
            <a:ext cx="2759919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9" name="Line 92"/>
          <p:cNvSpPr>
            <a:spLocks noChangeShapeType="1"/>
          </p:cNvSpPr>
          <p:nvPr/>
        </p:nvSpPr>
        <p:spPr bwMode="auto">
          <a:xfrm>
            <a:off x="4610100" y="6085238"/>
            <a:ext cx="2604201" cy="0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0" name="Line 92"/>
          <p:cNvSpPr>
            <a:spLocks noChangeShapeType="1"/>
          </p:cNvSpPr>
          <p:nvPr/>
        </p:nvSpPr>
        <p:spPr bwMode="auto">
          <a:xfrm>
            <a:off x="4924309" y="4333827"/>
            <a:ext cx="2632381" cy="8123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239305" y="4526934"/>
            <a:ext cx="891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that have carried over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the previous time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period  or</a:t>
            </a:r>
          </a:p>
        </p:txBody>
      </p:sp>
      <p:sp>
        <p:nvSpPr>
          <p:cNvPr id="12" name="Line 92"/>
          <p:cNvSpPr>
            <a:spLocks noChangeShapeType="1"/>
          </p:cNvSpPr>
          <p:nvPr/>
        </p:nvSpPr>
        <p:spPr bwMode="auto">
          <a:xfrm flipV="1">
            <a:off x="782380" y="4988599"/>
            <a:ext cx="7010400" cy="0"/>
          </a:xfrm>
          <a:prstGeom prst="line">
            <a:avLst/>
          </a:prstGeom>
          <a:noFill/>
          <a:ln w="76200">
            <a:solidFill>
              <a:schemeClr val="accent1">
                <a:lumMod val="60000"/>
                <a:lumOff val="40000"/>
              </a:schemeClr>
            </a:solidFill>
            <a:round/>
            <a:headEnd type="diamond" w="med" len="med"/>
            <a:tailEnd type="diamond" w="med" len="med"/>
          </a:ln>
        </p:spPr>
        <p:txBody>
          <a:bodyPr wrap="none" lIns="111502" tIns="55751" rIns="111502" bIns="55751" anchor="ctr"/>
          <a:lstStyle/>
          <a:p>
            <a:pPr>
              <a:defRPr/>
            </a:pPr>
            <a:endParaRPr lang="en-MY"/>
          </a:p>
        </p:txBody>
      </p:sp>
      <p:sp>
        <p:nvSpPr>
          <p:cNvPr id="13" name="Rectangle 12"/>
          <p:cNvSpPr/>
          <p:nvPr/>
        </p:nvSpPr>
        <p:spPr>
          <a:xfrm>
            <a:off x="332971" y="5034145"/>
            <a:ext cx="72237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have become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ill at the end of the time </a:t>
            </a: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period</a:t>
            </a:r>
            <a:endParaRPr lang="en-US" sz="2400" b="1" dirty="0">
              <a:latin typeface="Garamond" pitchFamily="18" charset="0"/>
            </a:endParaRPr>
          </a:p>
        </p:txBody>
      </p:sp>
      <p:sp>
        <p:nvSpPr>
          <p:cNvPr id="14" name="Line 92"/>
          <p:cNvSpPr>
            <a:spLocks noChangeShapeType="1"/>
          </p:cNvSpPr>
          <p:nvPr/>
        </p:nvSpPr>
        <p:spPr bwMode="auto">
          <a:xfrm>
            <a:off x="6520628" y="5273312"/>
            <a:ext cx="1827213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5" name="Rectangle 14"/>
          <p:cNvSpPr/>
          <p:nvPr/>
        </p:nvSpPr>
        <p:spPr>
          <a:xfrm>
            <a:off x="154719" y="5643281"/>
            <a:ext cx="8193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>
                <a:latin typeface="Garamond" pitchFamily="18" charset="0"/>
                <a:cs typeface="Times New Roman" pitchFamily="18" charset="0"/>
              </a:rPr>
              <a:t>New cases (incidence) occurring within the time period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119922"/>
            <a:ext cx="6748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CC00"/>
              </a:buClr>
              <a:buFont typeface="Wingdings" pitchFamily="2" charset="2"/>
              <a:buChar char="§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recurrences during a succeeding time  period         </a:t>
            </a:r>
          </a:p>
        </p:txBody>
      </p:sp>
      <p:sp>
        <p:nvSpPr>
          <p:cNvPr id="17" name="Line 92"/>
          <p:cNvSpPr>
            <a:spLocks noChangeShapeType="1"/>
          </p:cNvSpPr>
          <p:nvPr/>
        </p:nvSpPr>
        <p:spPr bwMode="auto">
          <a:xfrm>
            <a:off x="4994509" y="6583258"/>
            <a:ext cx="2632381" cy="8123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8" name="Line 92"/>
          <p:cNvSpPr>
            <a:spLocks noChangeShapeType="1"/>
          </p:cNvSpPr>
          <p:nvPr/>
        </p:nvSpPr>
        <p:spPr bwMode="auto">
          <a:xfrm>
            <a:off x="5340982" y="4077072"/>
            <a:ext cx="2604201" cy="0"/>
          </a:xfrm>
          <a:prstGeom prst="line">
            <a:avLst/>
          </a:prstGeom>
          <a:noFill/>
          <a:ln w="76200">
            <a:solidFill>
              <a:srgbClr val="00B05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11502" tIns="55751" rIns="111502" bIns="55751" anchor="ctr"/>
          <a:lstStyle/>
          <a:p>
            <a:endParaRPr lang="en-MY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FA3E-6F92-49BF-A1F6-A7A4833C0913}" type="datetime1">
              <a:rPr lang="en-MY" smtClean="0"/>
              <a:t>14/11/2021</a:t>
            </a:fld>
            <a:endParaRPr lang="en-MY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DEFA-908A-471A-B856-B82D583ED095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70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4" ma:contentTypeDescription="Create a new document." ma:contentTypeScope="" ma:versionID="5b68fe66811d79b9f6d42bd3601df31b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cb387b9b717fe5cfa284108064059818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C7A526-1F6C-4456-A2CB-86E414879CF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513c409d-95b3-4324-b1e7-64465f9ef705"/>
  </ds:schemaRefs>
</ds:datastoreItem>
</file>

<file path=customXml/itemProps2.xml><?xml version="1.0" encoding="utf-8"?>
<ds:datastoreItem xmlns:ds="http://schemas.openxmlformats.org/officeDocument/2006/customXml" ds:itemID="{1F3348D3-7E2A-4F4C-A393-2825EB729639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80ACD3-50D0-494B-B8EF-74A9DFF2A5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2330</Words>
  <Application>Microsoft Office PowerPoint</Application>
  <PresentationFormat>On-screen Show (4:3)</PresentationFormat>
  <Paragraphs>354</Paragraphs>
  <Slides>31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Factors influencing prevalence rate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Sanabil Hassanat</cp:lastModifiedBy>
  <cp:revision>74</cp:revision>
  <dcterms:created xsi:type="dcterms:W3CDTF">2019-10-04T18:01:39Z</dcterms:created>
  <dcterms:modified xsi:type="dcterms:W3CDTF">2021-11-14T20:37:35Z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