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3" r:id="rId6"/>
    <p:sldId id="264" r:id="rId7"/>
    <p:sldId id="287" r:id="rId8"/>
    <p:sldId id="288" r:id="rId9"/>
    <p:sldId id="289" r:id="rId10"/>
    <p:sldId id="297" r:id="rId11"/>
    <p:sldId id="294" r:id="rId12"/>
    <p:sldId id="290" r:id="rId13"/>
    <p:sldId id="291" r:id="rId14"/>
    <p:sldId id="292" r:id="rId15"/>
    <p:sldId id="298" r:id="rId16"/>
    <p:sldId id="268" r:id="rId17"/>
    <p:sldId id="270" r:id="rId18"/>
    <p:sldId id="271" r:id="rId19"/>
    <p:sldId id="300" r:id="rId20"/>
    <p:sldId id="272" r:id="rId21"/>
    <p:sldId id="273" r:id="rId22"/>
    <p:sldId id="274" r:id="rId23"/>
    <p:sldId id="277" r:id="rId24"/>
    <p:sldId id="301" r:id="rId25"/>
    <p:sldId id="278" r:id="rId26"/>
    <p:sldId id="279" r:id="rId27"/>
    <p:sldId id="281" r:id="rId28"/>
    <p:sldId id="285" r:id="rId29"/>
    <p:sldId id="303" r:id="rId30"/>
    <p:sldId id="304"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3"/>
  </p:normalViewPr>
  <p:slideViewPr>
    <p:cSldViewPr snapToGrid="0" snapToObjects="1">
      <p:cViewPr>
        <p:scale>
          <a:sx n="89" d="100"/>
          <a:sy n="89" d="100"/>
        </p:scale>
        <p:origin x="-403"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0D7B3-AEA3-AF4B-8146-4935AD524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1782D6-A4FA-7146-B356-332F6F21D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27EE05E-591B-E84F-BB6B-BAD5FAEB5421}"/>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8C0BDD6E-0C38-2A42-B1A3-AA6C1492E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327E5-B691-3247-BC80-AD59A2DBCB6D}"/>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11255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636D6-84A4-1947-B028-E2E3FAD82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B7EE57-3A46-B84D-A12E-714CBC226D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05DBBB-93FF-E746-9A13-66B49E68A25F}"/>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1A32146B-CB2F-2B47-9221-997D5273E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DEA439-905B-8846-9F29-62AA461D8ADA}"/>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13112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82929E-E543-3447-B4DE-739CB69B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508135-6290-294B-A76F-0B78124A12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A3FAE1-3DD0-EB4D-AE9B-F221B806EFFF}"/>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FF4AC0F1-8831-FE42-A5E3-9D6400305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E6D450-B7A3-F74E-AD02-967E5FD61A8E}"/>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6039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6527E-5FA1-664C-9394-DFFE9B175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459F56-A95D-3442-815E-612022485E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EFB5A6-FA17-9447-A22D-21CE0A1C64DE}"/>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CB10709E-3D56-A446-9063-8F4386C1A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B031E4-FC7C-824F-8FF8-7EE1C5137B07}"/>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8035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66756-3F9B-4341-A831-E6664A615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6E8E74-A720-3F48-A741-EAA3113FC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95A7E4-7ABF-CB48-AB08-E4BA7B2E1E00}"/>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E3AB3376-4E00-9F4D-ACA7-AD03FD933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C7E2BE-93B0-6D4E-934D-1080DF52F06E}"/>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7768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1C2E14-1D39-904F-9F98-BCCCF8FDB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BE0B34-8D79-0A42-B0CC-DACDE61427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B7BC37-911C-2546-BA60-BB4987E934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832CF7-7C40-B54E-9E6E-A7656C8137D1}"/>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6" name="Footer Placeholder 5">
            <a:extLst>
              <a:ext uri="{FF2B5EF4-FFF2-40B4-BE49-F238E27FC236}">
                <a16:creationId xmlns:a16="http://schemas.microsoft.com/office/drawing/2014/main" xmlns="" id="{7F3F8F6D-9821-934D-87C3-08AE9A52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AFCBB8-2D9C-1447-B881-15C051B6EBE5}"/>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98644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18344-B388-2947-BDE0-1579B72396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6733B4A-8B4C-474C-8466-9161A9287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CB03E69-EFB1-7C4D-B87B-D8B39CCA52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342A049-C21F-BB48-9C31-F521E74A7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F7ACBED-31FB-A046-82A7-6B556E1EE2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FBC7C5A-DB2C-CC4A-9A6C-03041D073267}"/>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8" name="Footer Placeholder 7">
            <a:extLst>
              <a:ext uri="{FF2B5EF4-FFF2-40B4-BE49-F238E27FC236}">
                <a16:creationId xmlns:a16="http://schemas.microsoft.com/office/drawing/2014/main" xmlns="" id="{D08F7E8F-9049-604B-BA6A-1DC8286C5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772250-85E2-7D4E-A113-FF17686D633F}"/>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958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865E3-3C42-CB4D-AE34-453EFDE2D5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B7CF85-F9E2-AC41-B356-4B2E1E0DDCAB}"/>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4" name="Footer Placeholder 3">
            <a:extLst>
              <a:ext uri="{FF2B5EF4-FFF2-40B4-BE49-F238E27FC236}">
                <a16:creationId xmlns:a16="http://schemas.microsoft.com/office/drawing/2014/main" xmlns="" id="{34A20248-15A3-D747-A542-A8FB22BE4F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A6C5D46-11E6-674E-9EA1-3D1061641E6B}"/>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92605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6C78E6-44CE-0648-B337-93823A015CD8}"/>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3" name="Footer Placeholder 2">
            <a:extLst>
              <a:ext uri="{FF2B5EF4-FFF2-40B4-BE49-F238E27FC236}">
                <a16:creationId xmlns:a16="http://schemas.microsoft.com/office/drawing/2014/main" xmlns="" id="{3F59E8E0-A34B-4140-BD96-BA20E3D08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6DD348-E92B-6848-B38F-EC7F3D723FA4}"/>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82041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F20E6-9982-D349-9030-72F62FEC5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F2BDA2-C3F5-1947-B011-D8183E434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3B30424-BB1D-E543-9031-4A7D79EE8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7BE1FFB-C976-4D47-8B71-F218402F7DDC}"/>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6" name="Footer Placeholder 5">
            <a:extLst>
              <a:ext uri="{FF2B5EF4-FFF2-40B4-BE49-F238E27FC236}">
                <a16:creationId xmlns:a16="http://schemas.microsoft.com/office/drawing/2014/main" xmlns="" id="{9EA44892-ECDD-B547-B00B-06AE01C76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AF5234-7C7D-A040-957D-F88A2618755F}"/>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41740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4258C-3A59-5E4A-96E2-244FF6672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56642A-9B53-084C-9EF9-3BE957970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F6E8872-2B73-BE40-B98E-FD6916106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F5F35D7-9507-4046-8662-681EBD05046C}"/>
              </a:ext>
            </a:extLst>
          </p:cNvPr>
          <p:cNvSpPr>
            <a:spLocks noGrp="1"/>
          </p:cNvSpPr>
          <p:nvPr>
            <p:ph type="dt" sz="half" idx="10"/>
          </p:nvPr>
        </p:nvSpPr>
        <p:spPr/>
        <p:txBody>
          <a:bodyPr/>
          <a:lstStyle/>
          <a:p>
            <a:fld id="{8A3FD84A-F9FF-F04E-8B31-45CE11F045AE}" type="datetimeFigureOut">
              <a:rPr lang="en-US" smtClean="0"/>
              <a:t>8/19/2024</a:t>
            </a:fld>
            <a:endParaRPr lang="en-US"/>
          </a:p>
        </p:txBody>
      </p:sp>
      <p:sp>
        <p:nvSpPr>
          <p:cNvPr id="6" name="Footer Placeholder 5">
            <a:extLst>
              <a:ext uri="{FF2B5EF4-FFF2-40B4-BE49-F238E27FC236}">
                <a16:creationId xmlns:a16="http://schemas.microsoft.com/office/drawing/2014/main" xmlns="" id="{BD8F0F6E-98AA-B646-9047-1AD914CCF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5A2201-1015-4743-AF7F-61944DC5A720}"/>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7325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84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3F7310-C68E-1A41-A1AD-D989426BD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837D3F-53C7-5140-A8B3-82A790FFA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290309-2F65-9044-9271-E6F12FBE1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FD84A-F9FF-F04E-8B31-45CE11F045AE}" type="datetimeFigureOut">
              <a:rPr lang="en-US" smtClean="0"/>
              <a:t>8/19/2024</a:t>
            </a:fld>
            <a:endParaRPr lang="en-US"/>
          </a:p>
        </p:txBody>
      </p:sp>
      <p:sp>
        <p:nvSpPr>
          <p:cNvPr id="5" name="Footer Placeholder 4">
            <a:extLst>
              <a:ext uri="{FF2B5EF4-FFF2-40B4-BE49-F238E27FC236}">
                <a16:creationId xmlns:a16="http://schemas.microsoft.com/office/drawing/2014/main" xmlns="" id="{4F1E912E-BB6E-CA4A-8F7E-208B9E884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2DFAEBB-9DEE-D149-8EBD-B62B7C86E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23DFD-7804-FC48-8032-552648614F15}" type="slidenum">
              <a:rPr lang="en-US" smtClean="0"/>
              <a:t>‹#›</a:t>
            </a:fld>
            <a:endParaRPr lang="en-US"/>
          </a:p>
        </p:txBody>
      </p:sp>
    </p:spTree>
    <p:extLst>
      <p:ext uri="{BB962C8B-B14F-4D97-AF65-F5344CB8AC3E}">
        <p14:creationId xmlns:p14="http://schemas.microsoft.com/office/powerpoint/2010/main" val="425116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rmnetnz.org/topics/systemic-steroids/" TargetMode="External"/><Relationship Id="rId2" Type="http://schemas.openxmlformats.org/officeDocument/2006/relationships/hyperlink" Target="https://dermnetnz.org/topics/antihistamines/" TargetMode="External"/><Relationship Id="rId1" Type="http://schemas.openxmlformats.org/officeDocument/2006/relationships/slideLayout" Target="../slideLayouts/slideLayout2.xml"/><Relationship Id="rId5" Type="http://schemas.openxmlformats.org/officeDocument/2006/relationships/hyperlink" Target="https://dermnetnz.org/topics/anaphylaxis/" TargetMode="External"/><Relationship Id="rId4" Type="http://schemas.openxmlformats.org/officeDocument/2006/relationships/hyperlink" Target="https://dermnetnz.org/topics/the-physiology-and-pharmacology-of-adrenalin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rmnetnz.org/topics/urticarial-vasculitis/" TargetMode="External"/><Relationship Id="rId2" Type="http://schemas.openxmlformats.org/officeDocument/2006/relationships/hyperlink" Target="https://dermnetnz.org/topics/mastocytosi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dermnetnz.org/topics/aquagenic-urticaria/" TargetMode="External"/><Relationship Id="rId3" Type="http://schemas.openxmlformats.org/officeDocument/2006/relationships/hyperlink" Target="https://dermnetnz.org/topics/cold-urticaria/" TargetMode="External"/><Relationship Id="rId7" Type="http://schemas.openxmlformats.org/officeDocument/2006/relationships/hyperlink" Target="https://dermnetnz.org/topics/solar-urticaria/" TargetMode="External"/><Relationship Id="rId2" Type="http://schemas.openxmlformats.org/officeDocument/2006/relationships/hyperlink" Target="https://dermnetnz.org/topics/dermographism/" TargetMode="External"/><Relationship Id="rId1" Type="http://schemas.openxmlformats.org/officeDocument/2006/relationships/slideLayout" Target="../slideLayouts/slideLayout2.xml"/><Relationship Id="rId6" Type="http://schemas.openxmlformats.org/officeDocument/2006/relationships/hyperlink" Target="https://dermnetnz.org/topics/pressure-urticaria/" TargetMode="External"/><Relationship Id="rId5" Type="http://schemas.openxmlformats.org/officeDocument/2006/relationships/hyperlink" Target="https://dermnetnz.org/topics/contact-urticaria/" TargetMode="External"/><Relationship Id="rId4" Type="http://schemas.openxmlformats.org/officeDocument/2006/relationships/hyperlink" Target="https://dermnetnz.org/topics/cholinergic-urticar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EABAF-F633-4940-9A80-8A0DFEDBDD35}"/>
              </a:ext>
            </a:extLst>
          </p:cNvPr>
          <p:cNvSpPr>
            <a:spLocks noGrp="1"/>
          </p:cNvSpPr>
          <p:nvPr>
            <p:ph type="ctrTitle"/>
          </p:nvPr>
        </p:nvSpPr>
        <p:spPr/>
        <p:txBody>
          <a:bodyPr/>
          <a:lstStyle/>
          <a:p>
            <a:r>
              <a:rPr lang="en-US" dirty="0"/>
              <a:t>Urticaria</a:t>
            </a:r>
          </a:p>
        </p:txBody>
      </p:sp>
      <p:sp>
        <p:nvSpPr>
          <p:cNvPr id="3" name="Subtitle 2">
            <a:extLst>
              <a:ext uri="{FF2B5EF4-FFF2-40B4-BE49-F238E27FC236}">
                <a16:creationId xmlns:a16="http://schemas.microsoft.com/office/drawing/2014/main" xmlns="" id="{B28C82BD-6E1D-9A4D-AC93-0020D404F9D5}"/>
              </a:ext>
            </a:extLst>
          </p:cNvPr>
          <p:cNvSpPr>
            <a:spLocks noGrp="1"/>
          </p:cNvSpPr>
          <p:nvPr>
            <p:ph type="subTitle" idx="1"/>
          </p:nvPr>
        </p:nvSpPr>
        <p:spPr/>
        <p:txBody>
          <a:bodyPr/>
          <a:lstStyle/>
          <a:p>
            <a:r>
              <a:rPr lang="en-US" dirty="0"/>
              <a:t>Prof. Khitam </a:t>
            </a:r>
            <a:r>
              <a:rPr lang="en-US" dirty="0" err="1"/>
              <a:t>Alrefu</a:t>
            </a:r>
            <a:endParaRPr lang="en-US" dirty="0"/>
          </a:p>
          <a:p>
            <a:r>
              <a:rPr lang="en-US" dirty="0" err="1"/>
              <a:t>Muta</a:t>
            </a:r>
            <a:r>
              <a:rPr lang="en-US" dirty="0"/>
              <a:t> </a:t>
            </a:r>
            <a:r>
              <a:rPr lang="en-US" dirty="0" smtClean="0"/>
              <a:t>University</a:t>
            </a:r>
          </a:p>
          <a:p>
            <a:endParaRPr lang="en-US" dirty="0"/>
          </a:p>
          <a:p>
            <a:endParaRPr lang="en-US" dirty="0"/>
          </a:p>
        </p:txBody>
      </p:sp>
      <p:sp>
        <p:nvSpPr>
          <p:cNvPr id="4" name="مربع نص 3"/>
          <p:cNvSpPr txBox="1"/>
          <p:nvPr/>
        </p:nvSpPr>
        <p:spPr>
          <a:xfrm>
            <a:off x="726393" y="4796133"/>
            <a:ext cx="2495371" cy="1200329"/>
          </a:xfrm>
          <a:prstGeom prst="rect">
            <a:avLst/>
          </a:prstGeom>
          <a:noFill/>
        </p:spPr>
        <p:txBody>
          <a:bodyPr wrap="square" rtlCol="0">
            <a:spAutoFit/>
          </a:bodyPr>
          <a:lstStyle/>
          <a:p>
            <a:r>
              <a:rPr lang="en-US" sz="2400" dirty="0" smtClean="0"/>
              <a:t>Supervised by: </a:t>
            </a:r>
          </a:p>
          <a:p>
            <a:r>
              <a:rPr lang="en-US" sz="2400" dirty="0" err="1" smtClean="0"/>
              <a:t>Rufidah</a:t>
            </a:r>
            <a:r>
              <a:rPr lang="en-US" sz="2400" dirty="0" smtClean="0"/>
              <a:t> </a:t>
            </a:r>
            <a:r>
              <a:rPr lang="en-US" sz="2400" dirty="0" err="1" smtClean="0"/>
              <a:t>saraireh</a:t>
            </a:r>
            <a:r>
              <a:rPr lang="en-US" sz="2400" dirty="0" smtClean="0"/>
              <a:t> </a:t>
            </a:r>
          </a:p>
          <a:p>
            <a:r>
              <a:rPr lang="en-US" sz="2400" dirty="0" err="1" smtClean="0"/>
              <a:t>Enas</a:t>
            </a:r>
            <a:r>
              <a:rPr lang="en-US" sz="2400" dirty="0" smtClean="0"/>
              <a:t> </a:t>
            </a:r>
            <a:r>
              <a:rPr lang="en-US" sz="2400" dirty="0" err="1" smtClean="0"/>
              <a:t>abu</a:t>
            </a:r>
            <a:r>
              <a:rPr lang="en-US" sz="2400" dirty="0" smtClean="0"/>
              <a:t> </a:t>
            </a:r>
            <a:r>
              <a:rPr lang="en-US" sz="2400" dirty="0" err="1" smtClean="0"/>
              <a:t>raqeq</a:t>
            </a:r>
            <a:r>
              <a:rPr lang="en-US" sz="2400" dirty="0" smtClean="0"/>
              <a:t> </a:t>
            </a:r>
            <a:endParaRPr lang="en-US" sz="2400" dirty="0"/>
          </a:p>
        </p:txBody>
      </p:sp>
    </p:spTree>
    <p:extLst>
      <p:ext uri="{BB962C8B-B14F-4D97-AF65-F5344CB8AC3E}">
        <p14:creationId xmlns:p14="http://schemas.microsoft.com/office/powerpoint/2010/main" val="172777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D85C2-B8F7-604E-9EFA-DC5591BB3EC3}"/>
              </a:ext>
            </a:extLst>
          </p:cNvPr>
          <p:cNvSpPr>
            <a:spLocks noGrp="1"/>
          </p:cNvSpPr>
          <p:nvPr>
            <p:ph type="title"/>
          </p:nvPr>
        </p:nvSpPr>
        <p:spPr/>
        <p:txBody>
          <a:bodyPr/>
          <a:lstStyle/>
          <a:p>
            <a:r>
              <a:rPr lang="en-US" dirty="0"/>
              <a:t>Cholinergic urticaria</a:t>
            </a:r>
          </a:p>
        </p:txBody>
      </p:sp>
      <p:pic>
        <p:nvPicPr>
          <p:cNvPr id="4" name="Content Placeholder 3">
            <a:extLst>
              <a:ext uri="{FF2B5EF4-FFF2-40B4-BE49-F238E27FC236}">
                <a16:creationId xmlns:a16="http://schemas.microsoft.com/office/drawing/2014/main" xmlns="" id="{983E2237-9903-6145-A0DC-DF80E8628212}"/>
              </a:ext>
            </a:extLst>
          </p:cNvPr>
          <p:cNvPicPr>
            <a:picLocks noGrp="1" noChangeAspect="1"/>
          </p:cNvPicPr>
          <p:nvPr>
            <p:ph idx="1"/>
          </p:nvPr>
        </p:nvPicPr>
        <p:blipFill>
          <a:blip r:embed="rId2"/>
          <a:stretch>
            <a:fillRect/>
          </a:stretch>
        </p:blipFill>
        <p:spPr>
          <a:xfrm>
            <a:off x="2400300" y="1690688"/>
            <a:ext cx="7515224" cy="5167312"/>
          </a:xfrm>
          <a:prstGeom prst="rect">
            <a:avLst/>
          </a:prstGeom>
        </p:spPr>
      </p:pic>
    </p:spTree>
    <p:extLst>
      <p:ext uri="{BB962C8B-B14F-4D97-AF65-F5344CB8AC3E}">
        <p14:creationId xmlns:p14="http://schemas.microsoft.com/office/powerpoint/2010/main" val="49024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2FFEB-E378-814A-8431-1890F0B8AB18}"/>
              </a:ext>
            </a:extLst>
          </p:cNvPr>
          <p:cNvSpPr>
            <a:spLocks noGrp="1"/>
          </p:cNvSpPr>
          <p:nvPr>
            <p:ph type="title"/>
          </p:nvPr>
        </p:nvSpPr>
        <p:spPr/>
        <p:txBody>
          <a:bodyPr/>
          <a:lstStyle/>
          <a:p>
            <a:r>
              <a:rPr lang="en-US" dirty="0"/>
              <a:t>Cholinergic urticaria</a:t>
            </a:r>
          </a:p>
        </p:txBody>
      </p:sp>
      <p:sp>
        <p:nvSpPr>
          <p:cNvPr id="3" name="Content Placeholder 2">
            <a:extLst>
              <a:ext uri="{FF2B5EF4-FFF2-40B4-BE49-F238E27FC236}">
                <a16:creationId xmlns:a16="http://schemas.microsoft.com/office/drawing/2014/main" xmlns="" id="{2B0EF816-DD23-454B-9152-4D5262BC28D2}"/>
              </a:ext>
            </a:extLst>
          </p:cNvPr>
          <p:cNvSpPr>
            <a:spLocks noGrp="1"/>
          </p:cNvSpPr>
          <p:nvPr>
            <p:ph idx="1"/>
          </p:nvPr>
        </p:nvSpPr>
        <p:spPr/>
        <p:txBody>
          <a:bodyPr>
            <a:normAutofit fontScale="92500"/>
          </a:bodyPr>
          <a:lstStyle/>
          <a:p>
            <a:pPr marL="0" indent="0" fontAlgn="base">
              <a:buNone/>
            </a:pPr>
            <a:r>
              <a:rPr lang="en-US" dirty="0"/>
              <a:t>Common triggers include:</a:t>
            </a:r>
          </a:p>
          <a:p>
            <a:pPr fontAlgn="base"/>
            <a:r>
              <a:rPr lang="en-US" dirty="0"/>
              <a:t>Exercise</a:t>
            </a:r>
          </a:p>
          <a:p>
            <a:pPr fontAlgn="base"/>
            <a:r>
              <a:rPr lang="en-US" dirty="0"/>
              <a:t>Hot baths/showers</a:t>
            </a:r>
          </a:p>
          <a:p>
            <a:pPr fontAlgn="base"/>
            <a:r>
              <a:rPr lang="en-US" dirty="0"/>
              <a:t>Fever</a:t>
            </a:r>
          </a:p>
          <a:p>
            <a:pPr fontAlgn="base"/>
            <a:r>
              <a:rPr lang="en-US" dirty="0"/>
              <a:t>Occlusive dressings</a:t>
            </a:r>
          </a:p>
          <a:p>
            <a:pPr fontAlgn="base"/>
            <a:r>
              <a:rPr lang="en-US" dirty="0"/>
              <a:t>Eating spicy foods</a:t>
            </a:r>
          </a:p>
          <a:p>
            <a:pPr fontAlgn="base"/>
            <a:r>
              <a:rPr lang="en-US" dirty="0"/>
              <a:t>Emotional stress.</a:t>
            </a:r>
          </a:p>
          <a:p>
            <a:pPr fontAlgn="base"/>
            <a:r>
              <a:rPr lang="en-US" dirty="0"/>
              <a:t>It is not uncommon for patients with cholinergic urticaria to have another associated physical urticaria, such as </a:t>
            </a:r>
            <a:r>
              <a:rPr lang="en-US" dirty="0" err="1"/>
              <a:t>dermographism</a:t>
            </a:r>
            <a:r>
              <a:rPr lang="en-US" dirty="0"/>
              <a:t> or pressure urticaria.</a:t>
            </a:r>
          </a:p>
          <a:p>
            <a:endParaRPr lang="en-US" dirty="0"/>
          </a:p>
        </p:txBody>
      </p:sp>
    </p:spTree>
    <p:extLst>
      <p:ext uri="{BB962C8B-B14F-4D97-AF65-F5344CB8AC3E}">
        <p14:creationId xmlns:p14="http://schemas.microsoft.com/office/powerpoint/2010/main" val="71663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19A70-FFCD-F04E-93CC-BF9A7359803D}"/>
              </a:ext>
            </a:extLst>
          </p:cNvPr>
          <p:cNvSpPr>
            <a:spLocks noGrp="1"/>
          </p:cNvSpPr>
          <p:nvPr>
            <p:ph type="title"/>
          </p:nvPr>
        </p:nvSpPr>
        <p:spPr/>
        <p:txBody>
          <a:bodyPr/>
          <a:lstStyle/>
          <a:p>
            <a:r>
              <a:rPr lang="en-US" dirty="0"/>
              <a:t>Contact urticaria</a:t>
            </a:r>
          </a:p>
        </p:txBody>
      </p:sp>
      <p:sp>
        <p:nvSpPr>
          <p:cNvPr id="3" name="Content Placeholder 2">
            <a:extLst>
              <a:ext uri="{FF2B5EF4-FFF2-40B4-BE49-F238E27FC236}">
                <a16:creationId xmlns:a16="http://schemas.microsoft.com/office/drawing/2014/main" xmlns="" id="{B31A332D-F415-8140-A394-C53E4D8A944F}"/>
              </a:ext>
            </a:extLst>
          </p:cNvPr>
          <p:cNvSpPr>
            <a:spLocks noGrp="1"/>
          </p:cNvSpPr>
          <p:nvPr>
            <p:ph sz="half" idx="1"/>
          </p:nvPr>
        </p:nvSpPr>
        <p:spPr>
          <a:xfrm>
            <a:off x="581025" y="1382712"/>
            <a:ext cx="5181600" cy="4351338"/>
          </a:xfrm>
        </p:spPr>
        <p:txBody>
          <a:bodyPr>
            <a:normAutofit/>
          </a:bodyPr>
          <a:lstStyle/>
          <a:p>
            <a:r>
              <a:rPr lang="en-US" dirty="0"/>
              <a:t>is an immediate but transient localized swelling and redness that occurs on the skin after direct contact with an offending substance. </a:t>
            </a:r>
          </a:p>
          <a:p>
            <a:r>
              <a:rPr lang="en-US" dirty="0"/>
              <a:t> should be distinguished from contact  dermatitis where a dermatitis reaction develops hours to days after contact with the offending agent.</a:t>
            </a:r>
          </a:p>
        </p:txBody>
      </p:sp>
      <p:pic>
        <p:nvPicPr>
          <p:cNvPr id="5" name="Content Placeholder 4">
            <a:extLst>
              <a:ext uri="{FF2B5EF4-FFF2-40B4-BE49-F238E27FC236}">
                <a16:creationId xmlns:a16="http://schemas.microsoft.com/office/drawing/2014/main" xmlns="" id="{D09F706E-3264-0746-BD4E-639F84687434}"/>
              </a:ext>
            </a:extLst>
          </p:cNvPr>
          <p:cNvPicPr>
            <a:picLocks noGrp="1" noChangeAspect="1"/>
          </p:cNvPicPr>
          <p:nvPr>
            <p:ph sz="half" idx="2"/>
          </p:nvPr>
        </p:nvPicPr>
        <p:blipFill>
          <a:blip r:embed="rId2"/>
          <a:stretch>
            <a:fillRect/>
          </a:stretch>
        </p:blipFill>
        <p:spPr>
          <a:xfrm>
            <a:off x="6172200" y="757237"/>
            <a:ext cx="5181600" cy="5100637"/>
          </a:xfrm>
          <a:prstGeom prst="rect">
            <a:avLst/>
          </a:prstGeom>
        </p:spPr>
      </p:pic>
    </p:spTree>
    <p:extLst>
      <p:ext uri="{BB962C8B-B14F-4D97-AF65-F5344CB8AC3E}">
        <p14:creationId xmlns:p14="http://schemas.microsoft.com/office/powerpoint/2010/main" val="182963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08EA0-BFA3-3844-A659-E9C1FE9FD2C3}"/>
              </a:ext>
            </a:extLst>
          </p:cNvPr>
          <p:cNvSpPr>
            <a:spLocks noGrp="1"/>
          </p:cNvSpPr>
          <p:nvPr>
            <p:ph type="title"/>
          </p:nvPr>
        </p:nvSpPr>
        <p:spPr/>
        <p:txBody>
          <a:bodyPr/>
          <a:lstStyle/>
          <a:p>
            <a:r>
              <a:rPr lang="en-US" dirty="0"/>
              <a:t>Delayed Pressure Urticaria</a:t>
            </a:r>
          </a:p>
        </p:txBody>
      </p:sp>
      <p:sp>
        <p:nvSpPr>
          <p:cNvPr id="3" name="Content Placeholder 2">
            <a:extLst>
              <a:ext uri="{FF2B5EF4-FFF2-40B4-BE49-F238E27FC236}">
                <a16:creationId xmlns:a16="http://schemas.microsoft.com/office/drawing/2014/main" xmlns="" id="{795AFCE3-ED1E-C34E-ABC2-BC1AD44418CA}"/>
              </a:ext>
            </a:extLst>
          </p:cNvPr>
          <p:cNvSpPr>
            <a:spLocks noGrp="1"/>
          </p:cNvSpPr>
          <p:nvPr>
            <p:ph sz="half" idx="1"/>
          </p:nvPr>
        </p:nvSpPr>
        <p:spPr/>
        <p:txBody>
          <a:bodyPr/>
          <a:lstStyle/>
          <a:p>
            <a:r>
              <a:rPr lang="en-US" dirty="0"/>
              <a:t>Is a physical  urticaria  where erythematous, often painful swellings occur at sites of sustained  pressure on the skin, after a delay  of several hours. </a:t>
            </a:r>
          </a:p>
          <a:p>
            <a:r>
              <a:rPr lang="en-US" dirty="0"/>
              <a:t>it is present in up to 40% of patients with ordinary chronic “idiopathic urticaria ” to a varying degree.</a:t>
            </a:r>
          </a:p>
        </p:txBody>
      </p:sp>
      <p:pic>
        <p:nvPicPr>
          <p:cNvPr id="5" name="Content Placeholder 4">
            <a:extLst>
              <a:ext uri="{FF2B5EF4-FFF2-40B4-BE49-F238E27FC236}">
                <a16:creationId xmlns:a16="http://schemas.microsoft.com/office/drawing/2014/main" xmlns="" id="{1055D099-FF60-1F40-9AB9-856C5548454E}"/>
              </a:ext>
            </a:extLst>
          </p:cNvPr>
          <p:cNvPicPr>
            <a:picLocks noGrp="1" noChangeAspect="1"/>
          </p:cNvPicPr>
          <p:nvPr>
            <p:ph sz="half" idx="2"/>
          </p:nvPr>
        </p:nvPicPr>
        <p:blipFill>
          <a:blip r:embed="rId2"/>
          <a:stretch>
            <a:fillRect/>
          </a:stretch>
        </p:blipFill>
        <p:spPr>
          <a:xfrm>
            <a:off x="7061200" y="1825625"/>
            <a:ext cx="4483100" cy="3603625"/>
          </a:xfrm>
          <a:prstGeom prst="rect">
            <a:avLst/>
          </a:prstGeom>
        </p:spPr>
      </p:pic>
    </p:spTree>
    <p:extLst>
      <p:ext uri="{BB962C8B-B14F-4D97-AF65-F5344CB8AC3E}">
        <p14:creationId xmlns:p14="http://schemas.microsoft.com/office/powerpoint/2010/main" val="80299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41C72-58AE-EC45-846D-CB9F23A76B9B}"/>
              </a:ext>
            </a:extLst>
          </p:cNvPr>
          <p:cNvSpPr>
            <a:spLocks noGrp="1"/>
          </p:cNvSpPr>
          <p:nvPr>
            <p:ph type="title"/>
          </p:nvPr>
        </p:nvSpPr>
        <p:spPr/>
        <p:txBody>
          <a:bodyPr/>
          <a:lstStyle/>
          <a:p>
            <a:r>
              <a:rPr lang="en-US" dirty="0"/>
              <a:t>Solar urticaria</a:t>
            </a:r>
          </a:p>
        </p:txBody>
      </p:sp>
      <p:sp>
        <p:nvSpPr>
          <p:cNvPr id="3" name="Content Placeholder 2">
            <a:extLst>
              <a:ext uri="{FF2B5EF4-FFF2-40B4-BE49-F238E27FC236}">
                <a16:creationId xmlns:a16="http://schemas.microsoft.com/office/drawing/2014/main" xmlns="" id="{B407BBA8-4BCC-4E4F-9DAB-AB5B9757D729}"/>
              </a:ext>
            </a:extLst>
          </p:cNvPr>
          <p:cNvSpPr>
            <a:spLocks noGrp="1"/>
          </p:cNvSpPr>
          <p:nvPr>
            <p:ph sz="half" idx="1"/>
          </p:nvPr>
        </p:nvSpPr>
        <p:spPr/>
        <p:txBody>
          <a:bodyPr/>
          <a:lstStyle/>
          <a:p>
            <a:r>
              <a:rPr lang="en-US" dirty="0"/>
              <a:t> is a rare condition in which exposure to ultraviolet radiation, or sometimes even visible light, </a:t>
            </a:r>
          </a:p>
          <a:p>
            <a:r>
              <a:rPr lang="en-US" dirty="0"/>
              <a:t>hives that can appear in both covered and uncovered areas of the skin. </a:t>
            </a:r>
          </a:p>
        </p:txBody>
      </p:sp>
      <p:pic>
        <p:nvPicPr>
          <p:cNvPr id="5" name="Content Placeholder 4">
            <a:extLst>
              <a:ext uri="{FF2B5EF4-FFF2-40B4-BE49-F238E27FC236}">
                <a16:creationId xmlns:a16="http://schemas.microsoft.com/office/drawing/2014/main" xmlns="" id="{025002B2-6920-3948-8A05-F1F7226258A5}"/>
              </a:ext>
            </a:extLst>
          </p:cNvPr>
          <p:cNvPicPr>
            <a:picLocks noGrp="1" noChangeAspect="1"/>
          </p:cNvPicPr>
          <p:nvPr>
            <p:ph sz="half" idx="2"/>
          </p:nvPr>
        </p:nvPicPr>
        <p:blipFill>
          <a:blip r:embed="rId2"/>
          <a:stretch>
            <a:fillRect/>
          </a:stretch>
        </p:blipFill>
        <p:spPr>
          <a:xfrm>
            <a:off x="6157913" y="528638"/>
            <a:ext cx="5195887" cy="4088606"/>
          </a:xfrm>
          <a:prstGeom prst="rect">
            <a:avLst/>
          </a:prstGeom>
        </p:spPr>
      </p:pic>
    </p:spTree>
    <p:extLst>
      <p:ext uri="{BB962C8B-B14F-4D97-AF65-F5344CB8AC3E}">
        <p14:creationId xmlns:p14="http://schemas.microsoft.com/office/powerpoint/2010/main" val="288140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D998E-B925-E048-A73F-D8D2C1C2B79A}"/>
              </a:ext>
            </a:extLst>
          </p:cNvPr>
          <p:cNvSpPr>
            <a:spLocks noGrp="1"/>
          </p:cNvSpPr>
          <p:nvPr>
            <p:ph type="title"/>
          </p:nvPr>
        </p:nvSpPr>
        <p:spPr/>
        <p:txBody>
          <a:bodyPr/>
          <a:lstStyle/>
          <a:p>
            <a:r>
              <a:rPr lang="en-US" dirty="0"/>
              <a:t>Aquagenic urticaria</a:t>
            </a:r>
          </a:p>
        </p:txBody>
      </p:sp>
      <p:sp>
        <p:nvSpPr>
          <p:cNvPr id="3" name="Content Placeholder 2">
            <a:extLst>
              <a:ext uri="{FF2B5EF4-FFF2-40B4-BE49-F238E27FC236}">
                <a16:creationId xmlns:a16="http://schemas.microsoft.com/office/drawing/2014/main" xmlns="" id="{C8542C5E-1801-9440-B193-D3990BEFD509}"/>
              </a:ext>
            </a:extLst>
          </p:cNvPr>
          <p:cNvSpPr>
            <a:spLocks noGrp="1"/>
          </p:cNvSpPr>
          <p:nvPr>
            <p:ph sz="half" idx="1"/>
          </p:nvPr>
        </p:nvSpPr>
        <p:spPr/>
        <p:txBody>
          <a:bodyPr/>
          <a:lstStyle/>
          <a:p>
            <a:r>
              <a:rPr lang="en-US" dirty="0"/>
              <a:t>Very rare </a:t>
            </a:r>
          </a:p>
          <a:p>
            <a:r>
              <a:rPr lang="en-US" b="1" dirty="0"/>
              <a:t> </a:t>
            </a:r>
            <a:r>
              <a:rPr lang="en-US" dirty="0"/>
              <a:t>itchy rash from contact with water</a:t>
            </a:r>
          </a:p>
          <a:p>
            <a:endParaRPr lang="en-US" dirty="0"/>
          </a:p>
        </p:txBody>
      </p:sp>
    </p:spTree>
    <p:extLst>
      <p:ext uri="{BB962C8B-B14F-4D97-AF65-F5344CB8AC3E}">
        <p14:creationId xmlns:p14="http://schemas.microsoft.com/office/powerpoint/2010/main" val="278137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625E7-62A7-0342-82A3-0D72412A48A5}"/>
              </a:ext>
            </a:extLst>
          </p:cNvPr>
          <p:cNvSpPr>
            <a:spLocks noGrp="1"/>
          </p:cNvSpPr>
          <p:nvPr>
            <p:ph type="title"/>
          </p:nvPr>
        </p:nvSpPr>
        <p:spPr/>
        <p:txBody>
          <a:bodyPr/>
          <a:lstStyle/>
          <a:p>
            <a:r>
              <a:rPr lang="en-US" b="1" dirty="0"/>
              <a:t>Who gets urticaria?</a:t>
            </a:r>
            <a:br>
              <a:rPr lang="en-US" b="1" dirty="0"/>
            </a:br>
            <a:endParaRPr lang="en-US" dirty="0"/>
          </a:p>
        </p:txBody>
      </p:sp>
      <p:sp>
        <p:nvSpPr>
          <p:cNvPr id="3" name="Content Placeholder 2">
            <a:extLst>
              <a:ext uri="{FF2B5EF4-FFF2-40B4-BE49-F238E27FC236}">
                <a16:creationId xmlns:a16="http://schemas.microsoft.com/office/drawing/2014/main" xmlns="" id="{B8A441D7-3DA0-3F4D-BD50-B6EF26091F46}"/>
              </a:ext>
            </a:extLst>
          </p:cNvPr>
          <p:cNvSpPr>
            <a:spLocks noGrp="1"/>
          </p:cNvSpPr>
          <p:nvPr>
            <p:ph idx="1"/>
          </p:nvPr>
        </p:nvSpPr>
        <p:spPr/>
        <p:txBody>
          <a:bodyPr/>
          <a:lstStyle/>
          <a:p>
            <a:pPr fontAlgn="base"/>
            <a:r>
              <a:rPr lang="en-US" dirty="0"/>
              <a:t>One in five children or adults has an episode of acute urticaria  during their lifetime. </a:t>
            </a:r>
          </a:p>
          <a:p>
            <a:pPr fontAlgn="base"/>
            <a:r>
              <a:rPr lang="en-US" dirty="0"/>
              <a:t>It is more common in </a:t>
            </a:r>
            <a:r>
              <a:rPr lang="en-US" dirty="0" err="1"/>
              <a:t>atopics</a:t>
            </a:r>
            <a:r>
              <a:rPr lang="en-US" dirty="0"/>
              <a:t>. </a:t>
            </a:r>
          </a:p>
          <a:p>
            <a:pPr fontAlgn="base"/>
            <a:r>
              <a:rPr lang="en-US" dirty="0"/>
              <a:t>Chronic spontaneous urticaria affects 0.5–2% of the population.</a:t>
            </a:r>
          </a:p>
          <a:p>
            <a:pPr fontAlgn="base"/>
            <a:r>
              <a:rPr lang="en-US" dirty="0"/>
              <a:t>There are genetic and autoimmune associations.</a:t>
            </a:r>
          </a:p>
          <a:p>
            <a:endParaRPr lang="en-US" dirty="0"/>
          </a:p>
        </p:txBody>
      </p:sp>
    </p:spTree>
    <p:extLst>
      <p:ext uri="{BB962C8B-B14F-4D97-AF65-F5344CB8AC3E}">
        <p14:creationId xmlns:p14="http://schemas.microsoft.com/office/powerpoint/2010/main" val="190101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A06D9-7D94-9A4A-9CED-1CA6B051A10A}"/>
              </a:ext>
            </a:extLst>
          </p:cNvPr>
          <p:cNvSpPr>
            <a:spLocks noGrp="1"/>
          </p:cNvSpPr>
          <p:nvPr>
            <p:ph type="title"/>
          </p:nvPr>
        </p:nvSpPr>
        <p:spPr/>
        <p:txBody>
          <a:bodyPr/>
          <a:lstStyle/>
          <a:p>
            <a:r>
              <a:rPr lang="en-US" b="1" dirty="0"/>
              <a:t>What are the clinical features of urticaria?</a:t>
            </a:r>
            <a:endParaRPr lang="en-US" dirty="0"/>
          </a:p>
        </p:txBody>
      </p:sp>
      <p:sp>
        <p:nvSpPr>
          <p:cNvPr id="3" name="Content Placeholder 2">
            <a:extLst>
              <a:ext uri="{FF2B5EF4-FFF2-40B4-BE49-F238E27FC236}">
                <a16:creationId xmlns:a16="http://schemas.microsoft.com/office/drawing/2014/main" xmlns="" id="{3DEE2580-516C-C649-B9E6-D11692F0BD0B}"/>
              </a:ext>
            </a:extLst>
          </p:cNvPr>
          <p:cNvSpPr>
            <a:spLocks noGrp="1"/>
          </p:cNvSpPr>
          <p:nvPr>
            <p:ph idx="1"/>
          </p:nvPr>
        </p:nvSpPr>
        <p:spPr/>
        <p:txBody>
          <a:bodyPr>
            <a:normAutofit fontScale="92500" lnSpcReduction="10000"/>
          </a:bodyPr>
          <a:lstStyle/>
          <a:p>
            <a:pPr marL="0" indent="0" fontAlgn="base">
              <a:buNone/>
            </a:pPr>
            <a:r>
              <a:rPr lang="en-US" dirty="0"/>
              <a:t>In chronic inducible urticaria, weals appear about 5 minutes after the stimulus and last a few minutes or up to one hour. </a:t>
            </a:r>
          </a:p>
          <a:p>
            <a:pPr marL="0" indent="0" fontAlgn="base">
              <a:buNone/>
            </a:pPr>
            <a:r>
              <a:rPr lang="en-US" dirty="0"/>
              <a:t>Characteristically, weals are:</a:t>
            </a:r>
          </a:p>
          <a:p>
            <a:pPr fontAlgn="base"/>
            <a:r>
              <a:rPr lang="en-US" dirty="0"/>
              <a:t>Linear in symptomatic </a:t>
            </a:r>
            <a:r>
              <a:rPr lang="en-US" dirty="0" err="1"/>
              <a:t>dermographism</a:t>
            </a:r>
            <a:r>
              <a:rPr lang="en-US" dirty="0"/>
              <a:t>. </a:t>
            </a:r>
          </a:p>
          <a:p>
            <a:pPr fontAlgn="base"/>
            <a:r>
              <a:rPr lang="en-US" dirty="0"/>
              <a:t>Tiny in cholinergic urticaria.</a:t>
            </a:r>
          </a:p>
          <a:p>
            <a:pPr fontAlgn="base"/>
            <a:r>
              <a:rPr lang="en-US" dirty="0"/>
              <a:t>Confined to contact areas in contact urticaria.</a:t>
            </a:r>
          </a:p>
          <a:p>
            <a:pPr fontAlgn="base"/>
            <a:r>
              <a:rPr lang="en-US" dirty="0"/>
              <a:t>Diffuse in cold urticaria.</a:t>
            </a:r>
          </a:p>
          <a:p>
            <a:pPr marL="0" indent="0" fontAlgn="base">
              <a:buNone/>
            </a:pPr>
            <a:r>
              <a:rPr lang="en-US" dirty="0"/>
              <a:t>The weals are more persistent in chronic spontaneous urticaria, but each has gone or has altered in shape within 24 hours.</a:t>
            </a:r>
          </a:p>
          <a:p>
            <a:pPr marL="0" indent="0" fontAlgn="base">
              <a:buNone/>
            </a:pPr>
            <a:r>
              <a:rPr lang="en-US" dirty="0"/>
              <a:t> They may occur at certain times of the day.</a:t>
            </a:r>
          </a:p>
          <a:p>
            <a:endParaRPr lang="en-US" dirty="0"/>
          </a:p>
        </p:txBody>
      </p:sp>
    </p:spTree>
    <p:extLst>
      <p:ext uri="{BB962C8B-B14F-4D97-AF65-F5344CB8AC3E}">
        <p14:creationId xmlns:p14="http://schemas.microsoft.com/office/powerpoint/2010/main" val="400453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B467D-4895-1D4A-B187-42E7D75D3BA1}"/>
              </a:ext>
            </a:extLst>
          </p:cNvPr>
          <p:cNvSpPr>
            <a:spLocks noGrp="1"/>
          </p:cNvSpPr>
          <p:nvPr>
            <p:ph type="title"/>
          </p:nvPr>
        </p:nvSpPr>
        <p:spPr/>
        <p:txBody>
          <a:bodyPr/>
          <a:lstStyle/>
          <a:p>
            <a:r>
              <a:rPr lang="en-US" b="1" dirty="0"/>
              <a:t>What causes urticaria?</a:t>
            </a:r>
            <a:br>
              <a:rPr lang="en-US" b="1" dirty="0"/>
            </a:br>
            <a:endParaRPr lang="en-US" dirty="0"/>
          </a:p>
        </p:txBody>
      </p:sp>
      <p:sp>
        <p:nvSpPr>
          <p:cNvPr id="3" name="Content Placeholder 2">
            <a:extLst>
              <a:ext uri="{FF2B5EF4-FFF2-40B4-BE49-F238E27FC236}">
                <a16:creationId xmlns:a16="http://schemas.microsoft.com/office/drawing/2014/main" xmlns="" id="{B69667FE-171C-E141-8559-85D6AB7A2436}"/>
              </a:ext>
            </a:extLst>
          </p:cNvPr>
          <p:cNvSpPr>
            <a:spLocks noGrp="1"/>
          </p:cNvSpPr>
          <p:nvPr>
            <p:ph idx="1"/>
          </p:nvPr>
        </p:nvSpPr>
        <p:spPr/>
        <p:txBody>
          <a:bodyPr/>
          <a:lstStyle/>
          <a:p>
            <a:pPr fontAlgn="base"/>
            <a:r>
              <a:rPr lang="en-US" dirty="0"/>
              <a:t>Weals are due to release of chemical mediators from tissue mast cells and circulating basophils. </a:t>
            </a:r>
          </a:p>
          <a:p>
            <a:pPr fontAlgn="base"/>
            <a:r>
              <a:rPr lang="en-US" dirty="0"/>
              <a:t>These chemical mediators include histamine, platelet-activating factor and cytokines. </a:t>
            </a:r>
          </a:p>
          <a:p>
            <a:pPr fontAlgn="base"/>
            <a:r>
              <a:rPr lang="en-US" dirty="0"/>
              <a:t>The mediators activate sensory nerves and cause dilation of blood vessels and leakage of fluid into surrounding tissues. Bradykinin release causes angioedema.</a:t>
            </a:r>
          </a:p>
          <a:p>
            <a:endParaRPr lang="en-US" dirty="0"/>
          </a:p>
        </p:txBody>
      </p:sp>
    </p:spTree>
    <p:extLst>
      <p:ext uri="{BB962C8B-B14F-4D97-AF65-F5344CB8AC3E}">
        <p14:creationId xmlns:p14="http://schemas.microsoft.com/office/powerpoint/2010/main" val="265453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E8F9EDE-7007-9140-B808-64F60AA97326}"/>
              </a:ext>
            </a:extLst>
          </p:cNvPr>
          <p:cNvPicPr>
            <a:picLocks noChangeAspect="1"/>
          </p:cNvPicPr>
          <p:nvPr/>
        </p:nvPicPr>
        <p:blipFill>
          <a:blip r:embed="rId2"/>
          <a:stretch>
            <a:fillRect/>
          </a:stretch>
        </p:blipFill>
        <p:spPr>
          <a:xfrm>
            <a:off x="2139950" y="200819"/>
            <a:ext cx="6540500" cy="6400800"/>
          </a:xfrm>
          <a:prstGeom prst="rect">
            <a:avLst/>
          </a:prstGeom>
        </p:spPr>
      </p:pic>
    </p:spTree>
    <p:extLst>
      <p:ext uri="{BB962C8B-B14F-4D97-AF65-F5344CB8AC3E}">
        <p14:creationId xmlns:p14="http://schemas.microsoft.com/office/powerpoint/2010/main" val="245568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D47FB-3795-B74D-A00A-672160D148C3}"/>
              </a:ext>
            </a:extLst>
          </p:cNvPr>
          <p:cNvSpPr>
            <a:spLocks noGrp="1"/>
          </p:cNvSpPr>
          <p:nvPr>
            <p:ph type="title"/>
          </p:nvPr>
        </p:nvSpPr>
        <p:spPr/>
        <p:txBody>
          <a:bodyPr/>
          <a:lstStyle/>
          <a:p>
            <a:r>
              <a:rPr lang="en-US" b="1" dirty="0"/>
              <a:t>What is urticaria?</a:t>
            </a:r>
            <a:br>
              <a:rPr lang="en-US" b="1" dirty="0"/>
            </a:br>
            <a:endParaRPr lang="en-US" dirty="0"/>
          </a:p>
        </p:txBody>
      </p:sp>
      <p:sp>
        <p:nvSpPr>
          <p:cNvPr id="3" name="Content Placeholder 2">
            <a:extLst>
              <a:ext uri="{FF2B5EF4-FFF2-40B4-BE49-F238E27FC236}">
                <a16:creationId xmlns:a16="http://schemas.microsoft.com/office/drawing/2014/main" xmlns="" id="{034D9C93-1F1E-E043-933E-CF9AA43C8966}"/>
              </a:ext>
            </a:extLst>
          </p:cNvPr>
          <p:cNvSpPr>
            <a:spLocks noGrp="1"/>
          </p:cNvSpPr>
          <p:nvPr>
            <p:ph idx="1"/>
          </p:nvPr>
        </p:nvSpPr>
        <p:spPr/>
        <p:txBody>
          <a:bodyPr/>
          <a:lstStyle/>
          <a:p>
            <a:r>
              <a:rPr lang="en-US" dirty="0"/>
              <a:t>Urticaria is characterized by weals (hives) or angioedema (swellings, in 10%) or both (in 40%). </a:t>
            </a:r>
          </a:p>
          <a:p>
            <a:r>
              <a:rPr lang="en-US" dirty="0"/>
              <a:t>The name urticaria is derived from the common European stinging nettle </a:t>
            </a:r>
            <a:r>
              <a:rPr lang="en-US" i="1" dirty="0" err="1"/>
              <a:t>Urtica</a:t>
            </a:r>
            <a:r>
              <a:rPr lang="en-US" i="1" dirty="0"/>
              <a:t> </a:t>
            </a:r>
            <a:r>
              <a:rPr lang="en-US" i="1" dirty="0" err="1"/>
              <a:t>dioica</a:t>
            </a:r>
            <a:r>
              <a:rPr lang="en-US" dirty="0"/>
              <a:t>.</a:t>
            </a:r>
          </a:p>
        </p:txBody>
      </p:sp>
    </p:spTree>
    <p:extLst>
      <p:ext uri="{BB962C8B-B14F-4D97-AF65-F5344CB8AC3E}">
        <p14:creationId xmlns:p14="http://schemas.microsoft.com/office/powerpoint/2010/main" val="398821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E31A3-B834-514A-AB4B-E1624993BB00}"/>
              </a:ext>
            </a:extLst>
          </p:cNvPr>
          <p:cNvSpPr>
            <a:spLocks noGrp="1"/>
          </p:cNvSpPr>
          <p:nvPr>
            <p:ph type="title"/>
          </p:nvPr>
        </p:nvSpPr>
        <p:spPr/>
        <p:txBody>
          <a:bodyPr/>
          <a:lstStyle/>
          <a:p>
            <a:r>
              <a:rPr lang="en-US" b="1" dirty="0"/>
              <a:t>Acute urticaria</a:t>
            </a:r>
            <a:br>
              <a:rPr lang="en-US" b="1" dirty="0"/>
            </a:br>
            <a:endParaRPr lang="en-US" dirty="0"/>
          </a:p>
        </p:txBody>
      </p:sp>
      <p:sp>
        <p:nvSpPr>
          <p:cNvPr id="3" name="Content Placeholder 2">
            <a:extLst>
              <a:ext uri="{FF2B5EF4-FFF2-40B4-BE49-F238E27FC236}">
                <a16:creationId xmlns:a16="http://schemas.microsoft.com/office/drawing/2014/main" xmlns="" id="{8C5AECE7-0AAF-4444-A6DF-CD592C399A39}"/>
              </a:ext>
            </a:extLst>
          </p:cNvPr>
          <p:cNvSpPr>
            <a:spLocks noGrp="1"/>
          </p:cNvSpPr>
          <p:nvPr>
            <p:ph idx="1"/>
          </p:nvPr>
        </p:nvSpPr>
        <p:spPr/>
        <p:txBody>
          <a:bodyPr>
            <a:normAutofit fontScale="92500" lnSpcReduction="10000"/>
          </a:bodyPr>
          <a:lstStyle/>
          <a:p>
            <a:pPr marL="0" indent="0" fontAlgn="base">
              <a:buNone/>
            </a:pPr>
            <a:r>
              <a:rPr lang="en-US" dirty="0"/>
              <a:t> Acute urticaria can be induced by the following factors, but the cause is not always identified.</a:t>
            </a:r>
          </a:p>
          <a:p>
            <a:pPr fontAlgn="base"/>
            <a:r>
              <a:rPr lang="en-US" dirty="0"/>
              <a:t>Acute viral infection—upper respiratory infection, </a:t>
            </a:r>
          </a:p>
          <a:p>
            <a:pPr fontAlgn="base"/>
            <a:r>
              <a:rPr lang="en-US" dirty="0"/>
              <a:t>Acute bacterial infection—dental abscess, sinusitis</a:t>
            </a:r>
          </a:p>
          <a:p>
            <a:pPr fontAlgn="base"/>
            <a:r>
              <a:rPr lang="en-US" dirty="0"/>
              <a:t>Food allergy (</a:t>
            </a:r>
            <a:r>
              <a:rPr lang="en-US" dirty="0" err="1"/>
              <a:t>IgE</a:t>
            </a:r>
            <a:r>
              <a:rPr lang="en-US" dirty="0"/>
              <a:t> mediated)—usually milk, egg, peanuts shellfish……</a:t>
            </a:r>
          </a:p>
          <a:p>
            <a:pPr fontAlgn="base"/>
            <a:r>
              <a:rPr lang="en-US" dirty="0"/>
              <a:t>Drug allergy (</a:t>
            </a:r>
            <a:r>
              <a:rPr lang="en-US" dirty="0" err="1"/>
              <a:t>IgE</a:t>
            </a:r>
            <a:r>
              <a:rPr lang="en-US" dirty="0"/>
              <a:t> mediated drug-induced urticaria)—often an antibiotic.</a:t>
            </a:r>
          </a:p>
          <a:p>
            <a:pPr fontAlgn="base"/>
            <a:r>
              <a:rPr lang="en-US" dirty="0"/>
              <a:t>drug-induced urticaria due to </a:t>
            </a:r>
            <a:r>
              <a:rPr lang="en-US" dirty="0" err="1"/>
              <a:t>pseudoallergy</a:t>
            </a:r>
            <a:r>
              <a:rPr lang="en-US" dirty="0"/>
              <a:t>—aspirin, nonselective NSAIDS, radiocontrast media; these cause urticaria without immune activation</a:t>
            </a:r>
          </a:p>
          <a:p>
            <a:pPr fontAlgn="base"/>
            <a:r>
              <a:rPr lang="en-US" dirty="0"/>
              <a:t>Vaccinations</a:t>
            </a:r>
          </a:p>
          <a:p>
            <a:pPr fontAlgn="base"/>
            <a:r>
              <a:rPr lang="en-US" dirty="0"/>
              <a:t>Bee or wasp stings</a:t>
            </a:r>
          </a:p>
          <a:p>
            <a:pPr marL="0" indent="0" fontAlgn="base">
              <a:buNone/>
            </a:pPr>
            <a:endParaRPr lang="en-US" dirty="0"/>
          </a:p>
          <a:p>
            <a:endParaRPr lang="en-US" dirty="0"/>
          </a:p>
        </p:txBody>
      </p:sp>
    </p:spTree>
    <p:extLst>
      <p:ext uri="{BB962C8B-B14F-4D97-AF65-F5344CB8AC3E}">
        <p14:creationId xmlns:p14="http://schemas.microsoft.com/office/powerpoint/2010/main" val="254044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FDFC74-5D0E-B846-9A89-6BBECFA08605}"/>
              </a:ext>
            </a:extLst>
          </p:cNvPr>
          <p:cNvSpPr>
            <a:spLocks noGrp="1"/>
          </p:cNvSpPr>
          <p:nvPr>
            <p:ph idx="1"/>
          </p:nvPr>
        </p:nvSpPr>
        <p:spPr/>
        <p:txBody>
          <a:bodyPr/>
          <a:lstStyle/>
          <a:p>
            <a:pPr fontAlgn="base"/>
            <a:r>
              <a:rPr lang="en-US" dirty="0"/>
              <a:t>Severe allergic urticaria may lead to anaphylactic shock (bronchospasm, collapse).</a:t>
            </a:r>
          </a:p>
          <a:p>
            <a:pPr fontAlgn="base"/>
            <a:r>
              <a:rPr lang="en-US" dirty="0"/>
              <a:t>Immune complexes due to blood transfusion cause serum sickness  and certain drugs cause serum sickness-like reactions  (urticaria leaving bruises, fever, swollen lymph glands, joint pain and swelling).</a:t>
            </a:r>
          </a:p>
          <a:p>
            <a:pPr fontAlgn="base"/>
            <a:r>
              <a:rPr lang="en-US" dirty="0"/>
              <a:t>A single episode or recurrent episodes of </a:t>
            </a:r>
            <a:r>
              <a:rPr lang="en-US" dirty="0" err="1"/>
              <a:t>angiodema</a:t>
            </a:r>
            <a:r>
              <a:rPr lang="en-US" dirty="0"/>
              <a:t> without urticaria can be due to an angiotensin-converting enzyme (ACE) inhibitor drug.</a:t>
            </a:r>
          </a:p>
          <a:p>
            <a:endParaRPr lang="en-US" dirty="0"/>
          </a:p>
        </p:txBody>
      </p:sp>
    </p:spTree>
    <p:extLst>
      <p:ext uri="{BB962C8B-B14F-4D97-AF65-F5344CB8AC3E}">
        <p14:creationId xmlns:p14="http://schemas.microsoft.com/office/powerpoint/2010/main" val="203676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1FE412-294C-494F-A821-22C977B02EE1}"/>
              </a:ext>
            </a:extLst>
          </p:cNvPr>
          <p:cNvSpPr>
            <a:spLocks noGrp="1"/>
          </p:cNvSpPr>
          <p:nvPr>
            <p:ph idx="1"/>
          </p:nvPr>
        </p:nvSpPr>
        <p:spPr/>
        <p:txBody>
          <a:bodyPr/>
          <a:lstStyle/>
          <a:p>
            <a:pPr fontAlgn="base"/>
            <a:r>
              <a:rPr lang="en-US" dirty="0"/>
              <a:t> chronic spontaneous urticaria is mainly idiopathic (cause unknown). An autoimmune cause is likely. </a:t>
            </a:r>
          </a:p>
          <a:p>
            <a:pPr fontAlgn="base"/>
            <a:r>
              <a:rPr lang="en-US" dirty="0"/>
              <a:t>Chronic spontaneous urticaria has also been associated with: Chronic underlying infection, such as </a:t>
            </a:r>
            <a:r>
              <a:rPr lang="en-US" dirty="0" err="1"/>
              <a:t>Helicopacter</a:t>
            </a:r>
            <a:r>
              <a:rPr lang="en-US" dirty="0"/>
              <a:t> pylori, bowel parasites and chronic autoimmune diseases. </a:t>
            </a:r>
          </a:p>
          <a:p>
            <a:endParaRPr lang="en-US" dirty="0"/>
          </a:p>
        </p:txBody>
      </p:sp>
    </p:spTree>
    <p:extLst>
      <p:ext uri="{BB962C8B-B14F-4D97-AF65-F5344CB8AC3E}">
        <p14:creationId xmlns:p14="http://schemas.microsoft.com/office/powerpoint/2010/main" val="425320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01D80-8228-6245-8799-0401621A186E}"/>
              </a:ext>
            </a:extLst>
          </p:cNvPr>
          <p:cNvSpPr>
            <a:spLocks noGrp="1"/>
          </p:cNvSpPr>
          <p:nvPr>
            <p:ph type="title"/>
          </p:nvPr>
        </p:nvSpPr>
        <p:spPr/>
        <p:txBody>
          <a:bodyPr/>
          <a:lstStyle/>
          <a:p>
            <a:r>
              <a:rPr lang="en-US" b="1" dirty="0"/>
              <a:t>How is urticaria diagnosed?</a:t>
            </a:r>
            <a:br>
              <a:rPr lang="en-US" b="1" dirty="0"/>
            </a:br>
            <a:endParaRPr lang="en-US" dirty="0"/>
          </a:p>
        </p:txBody>
      </p:sp>
      <p:sp>
        <p:nvSpPr>
          <p:cNvPr id="3" name="Content Placeholder 2">
            <a:extLst>
              <a:ext uri="{FF2B5EF4-FFF2-40B4-BE49-F238E27FC236}">
                <a16:creationId xmlns:a16="http://schemas.microsoft.com/office/drawing/2014/main" xmlns="" id="{5E830FD3-E86B-774F-BFFD-E6D4FD1A283D}"/>
              </a:ext>
            </a:extLst>
          </p:cNvPr>
          <p:cNvSpPr>
            <a:spLocks noGrp="1"/>
          </p:cNvSpPr>
          <p:nvPr>
            <p:ph idx="1"/>
          </p:nvPr>
        </p:nvSpPr>
        <p:spPr/>
        <p:txBody>
          <a:bodyPr>
            <a:normAutofit fontScale="77500" lnSpcReduction="20000"/>
          </a:bodyPr>
          <a:lstStyle/>
          <a:p>
            <a:pPr fontAlgn="base"/>
            <a:r>
              <a:rPr lang="en-US" dirty="0"/>
              <a:t> history and physical examination</a:t>
            </a:r>
          </a:p>
          <a:p>
            <a:pPr fontAlgn="base"/>
            <a:r>
              <a:rPr lang="en-US" dirty="0"/>
              <a:t>Skin prick tests and </a:t>
            </a:r>
            <a:r>
              <a:rPr lang="en-US" dirty="0" err="1"/>
              <a:t>radioallergosorbent</a:t>
            </a:r>
            <a:r>
              <a:rPr lang="en-US" dirty="0"/>
              <a:t> tests (RAST) or CAP </a:t>
            </a:r>
            <a:r>
              <a:rPr lang="en-US" dirty="0" err="1"/>
              <a:t>fluoroimmunoassay</a:t>
            </a:r>
            <a:r>
              <a:rPr lang="en-US" dirty="0"/>
              <a:t> may be requested if  a drug or food allergy is suspected. </a:t>
            </a:r>
          </a:p>
          <a:p>
            <a:pPr fontAlgn="base"/>
            <a:r>
              <a:rPr lang="en-US" dirty="0"/>
              <a:t>There are no routine diagnostic tests in chronic spontaneous urticaria apart from blood count and C-reactive protein (CBC, CRP), but investigations may be undertaken if an underlying disorder is suspected.</a:t>
            </a:r>
          </a:p>
          <a:p>
            <a:pPr fontAlgn="base"/>
            <a:r>
              <a:rPr lang="en-US" dirty="0"/>
              <a:t>Inducible urticaria is often confirmed by inducing the reaction, </a:t>
            </a:r>
            <a:r>
              <a:rPr lang="en-US" dirty="0" err="1"/>
              <a:t>eg</a:t>
            </a:r>
            <a:r>
              <a:rPr lang="en-US" dirty="0"/>
              <a:t> scratching the skin in  or applying an ice cube in suspected.</a:t>
            </a:r>
          </a:p>
          <a:p>
            <a:pPr fontAlgn="base"/>
            <a:r>
              <a:rPr lang="en-US" dirty="0"/>
              <a:t>Investigations for a systemic condition should be undertaken in urticaria patients with fever, joint or bone pain, and malaise. Patients with angioedema without weals should be asked if they take ACE inhibitor drugs and tested for complement C4; C1-INH levels, function and antibodies; and C1q.</a:t>
            </a:r>
          </a:p>
          <a:p>
            <a:pPr fontAlgn="base"/>
            <a:r>
              <a:rPr lang="en-US" dirty="0"/>
              <a:t>Biopsy  of urticaria can be non-specific and difficult to interpret. The pathology shows </a:t>
            </a:r>
            <a:r>
              <a:rPr lang="en-US" dirty="0" err="1"/>
              <a:t>oedema</a:t>
            </a:r>
            <a:r>
              <a:rPr lang="en-US" dirty="0"/>
              <a:t> in the dermis and dilated blood vessels, with a variable mixed inflammatory infiltrate. </a:t>
            </a:r>
          </a:p>
        </p:txBody>
      </p:sp>
    </p:spTree>
    <p:extLst>
      <p:ext uri="{BB962C8B-B14F-4D97-AF65-F5344CB8AC3E}">
        <p14:creationId xmlns:p14="http://schemas.microsoft.com/office/powerpoint/2010/main" val="298209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20350-D08F-D84C-BBF5-3367B1E8FA76}"/>
              </a:ext>
            </a:extLst>
          </p:cNvPr>
          <p:cNvSpPr>
            <a:spLocks noGrp="1"/>
          </p:cNvSpPr>
          <p:nvPr>
            <p:ph type="title"/>
          </p:nvPr>
        </p:nvSpPr>
        <p:spPr/>
        <p:txBody>
          <a:bodyPr/>
          <a:lstStyle/>
          <a:p>
            <a:r>
              <a:rPr lang="en-US" dirty="0"/>
              <a:t>Skin prick test</a:t>
            </a:r>
          </a:p>
        </p:txBody>
      </p:sp>
      <p:pic>
        <p:nvPicPr>
          <p:cNvPr id="4" name="Content Placeholder 3">
            <a:extLst>
              <a:ext uri="{FF2B5EF4-FFF2-40B4-BE49-F238E27FC236}">
                <a16:creationId xmlns:a16="http://schemas.microsoft.com/office/drawing/2014/main" xmlns="" id="{73EB6C66-D230-B347-A1F7-2E359900AD7A}"/>
              </a:ext>
            </a:extLst>
          </p:cNvPr>
          <p:cNvPicPr>
            <a:picLocks noGrp="1" noChangeAspect="1"/>
          </p:cNvPicPr>
          <p:nvPr>
            <p:ph idx="1"/>
          </p:nvPr>
        </p:nvPicPr>
        <p:blipFill>
          <a:blip r:embed="rId2"/>
          <a:stretch>
            <a:fillRect/>
          </a:stretch>
        </p:blipFill>
        <p:spPr>
          <a:xfrm>
            <a:off x="1571624" y="1414463"/>
            <a:ext cx="6958013" cy="4471194"/>
          </a:xfrm>
          <a:prstGeom prst="rect">
            <a:avLst/>
          </a:prstGeom>
        </p:spPr>
      </p:pic>
    </p:spTree>
    <p:extLst>
      <p:ext uri="{BB962C8B-B14F-4D97-AF65-F5344CB8AC3E}">
        <p14:creationId xmlns:p14="http://schemas.microsoft.com/office/powerpoint/2010/main" val="2529821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D939-6273-ED49-B92D-708053D43709}"/>
              </a:ext>
            </a:extLst>
          </p:cNvPr>
          <p:cNvSpPr>
            <a:spLocks noGrp="1"/>
          </p:cNvSpPr>
          <p:nvPr>
            <p:ph type="title"/>
          </p:nvPr>
        </p:nvSpPr>
        <p:spPr/>
        <p:txBody>
          <a:bodyPr/>
          <a:lstStyle/>
          <a:p>
            <a:r>
              <a:rPr lang="en-US" b="1" dirty="0"/>
              <a:t>What is the treatment for urticaria?</a:t>
            </a:r>
            <a:br>
              <a:rPr lang="en-US" b="1" dirty="0"/>
            </a:br>
            <a:endParaRPr lang="en-US" dirty="0"/>
          </a:p>
        </p:txBody>
      </p:sp>
      <p:sp>
        <p:nvSpPr>
          <p:cNvPr id="3" name="Content Placeholder 2">
            <a:extLst>
              <a:ext uri="{FF2B5EF4-FFF2-40B4-BE49-F238E27FC236}">
                <a16:creationId xmlns:a16="http://schemas.microsoft.com/office/drawing/2014/main" xmlns="" id="{02B51E71-388A-424A-8CDE-B3AFEAF2B2B7}"/>
              </a:ext>
            </a:extLst>
          </p:cNvPr>
          <p:cNvSpPr>
            <a:spLocks noGrp="1"/>
          </p:cNvSpPr>
          <p:nvPr>
            <p:ph idx="1"/>
          </p:nvPr>
        </p:nvSpPr>
        <p:spPr/>
        <p:txBody>
          <a:bodyPr>
            <a:normAutofit/>
          </a:bodyPr>
          <a:lstStyle/>
          <a:p>
            <a:pPr fontAlgn="base"/>
            <a:r>
              <a:rPr lang="en-US" dirty="0"/>
              <a:t>The main treatment of all forms of urticaria in adults and children is with an oral second-generation anti-</a:t>
            </a:r>
            <a:r>
              <a:rPr lang="en-US" dirty="0" err="1"/>
              <a:t>hisatmine</a:t>
            </a:r>
            <a:r>
              <a:rPr lang="en-US" dirty="0"/>
              <a:t> . </a:t>
            </a:r>
          </a:p>
          <a:p>
            <a:pPr fontAlgn="base"/>
            <a:r>
              <a:rPr lang="en-US" dirty="0"/>
              <a:t>If the standard dose (</a:t>
            </a:r>
            <a:r>
              <a:rPr lang="en-US" dirty="0" err="1"/>
              <a:t>eg</a:t>
            </a:r>
            <a:r>
              <a:rPr lang="en-US" dirty="0"/>
              <a:t> 10 mg for cetirizine) is not effective, the dose can be increased up to fourfold (</a:t>
            </a:r>
            <a:r>
              <a:rPr lang="en-US" dirty="0" err="1"/>
              <a:t>eg</a:t>
            </a:r>
            <a:r>
              <a:rPr lang="en-US" dirty="0"/>
              <a:t>, 40 mg cetirizine daily). </a:t>
            </a:r>
          </a:p>
          <a:p>
            <a:pPr fontAlgn="base"/>
            <a:r>
              <a:rPr lang="en-US" dirty="0"/>
              <a:t>They are stopped when the acute urticaria has settled down. </a:t>
            </a:r>
          </a:p>
        </p:txBody>
      </p:sp>
    </p:spTree>
    <p:extLst>
      <p:ext uri="{BB962C8B-B14F-4D97-AF65-F5344CB8AC3E}">
        <p14:creationId xmlns:p14="http://schemas.microsoft.com/office/powerpoint/2010/main" val="20963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AA15C-93D9-1D4F-B2EE-6B580A64B497}"/>
              </a:ext>
            </a:extLst>
          </p:cNvPr>
          <p:cNvSpPr>
            <a:spLocks noGrp="1"/>
          </p:cNvSpPr>
          <p:nvPr>
            <p:ph idx="1"/>
          </p:nvPr>
        </p:nvSpPr>
        <p:spPr/>
        <p:txBody>
          <a:bodyPr>
            <a:normAutofit/>
          </a:bodyPr>
          <a:lstStyle/>
          <a:p>
            <a:pPr fontAlgn="base"/>
            <a:r>
              <a:rPr lang="en-US" dirty="0"/>
              <a:t>Conventional first-generation antihistamines such as promethazine or chlorpheniramine are no longer recommended for urticaria: They are short-lasting. They have sedative and anticholinergic side effects. They impair sleep, learning and performance. They cause drowsiness in nursing infants if taken by the mother.</a:t>
            </a:r>
          </a:p>
        </p:txBody>
      </p:sp>
    </p:spTree>
    <p:extLst>
      <p:ext uri="{BB962C8B-B14F-4D97-AF65-F5344CB8AC3E}">
        <p14:creationId xmlns:p14="http://schemas.microsoft.com/office/powerpoint/2010/main" val="916206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2FB35-68E5-414C-87E3-37546BC3CC76}"/>
              </a:ext>
            </a:extLst>
          </p:cNvPr>
          <p:cNvSpPr>
            <a:spLocks noGrp="1"/>
          </p:cNvSpPr>
          <p:nvPr>
            <p:ph type="title"/>
          </p:nvPr>
        </p:nvSpPr>
        <p:spPr/>
        <p:txBody>
          <a:bodyPr/>
          <a:lstStyle/>
          <a:p>
            <a:r>
              <a:rPr lang="en-US" b="1" dirty="0"/>
              <a:t>Treatment of acute refractory urticaria</a:t>
            </a:r>
            <a:br>
              <a:rPr lang="en-US" b="1" dirty="0"/>
            </a:br>
            <a:endParaRPr lang="en-US" dirty="0"/>
          </a:p>
        </p:txBody>
      </p:sp>
      <p:sp>
        <p:nvSpPr>
          <p:cNvPr id="3" name="Content Placeholder 2">
            <a:extLst>
              <a:ext uri="{FF2B5EF4-FFF2-40B4-BE49-F238E27FC236}">
                <a16:creationId xmlns:a16="http://schemas.microsoft.com/office/drawing/2014/main" xmlns="" id="{644B4305-F018-1148-9222-19BC3EA3B70A}"/>
              </a:ext>
            </a:extLst>
          </p:cNvPr>
          <p:cNvSpPr>
            <a:spLocks noGrp="1"/>
          </p:cNvSpPr>
          <p:nvPr>
            <p:ph idx="1"/>
          </p:nvPr>
        </p:nvSpPr>
        <p:spPr/>
        <p:txBody>
          <a:bodyPr/>
          <a:lstStyle/>
          <a:p>
            <a:pPr fontAlgn="base"/>
            <a:r>
              <a:rPr lang="en-US" u="sng" dirty="0"/>
              <a:t>If non-sedating </a:t>
            </a:r>
            <a:r>
              <a:rPr lang="en-US" u="sng" dirty="0">
                <a:hlinkClick r:id="rId2">
                  <a:extLst>
                    <a:ext uri="{A12FA001-AC4F-418D-AE19-62706E023703}">
                      <ahyp:hlinkClr xmlns:ahyp="http://schemas.microsoft.com/office/drawing/2018/hyperlinkcolor" xmlns="" val="tx"/>
                    </a:ext>
                  </a:extLst>
                </a:hlinkClick>
              </a:rPr>
              <a:t>antihistamines</a:t>
            </a:r>
            <a:r>
              <a:rPr lang="en-US" u="sng" dirty="0"/>
              <a:t> are not effective, a 4 to 5-day course of oral </a:t>
            </a:r>
            <a:r>
              <a:rPr lang="en-US" u="sng" dirty="0">
                <a:hlinkClick r:id="rId3">
                  <a:extLst>
                    <a:ext uri="{A12FA001-AC4F-418D-AE19-62706E023703}">
                      <ahyp:hlinkClr xmlns:ahyp="http://schemas.microsoft.com/office/drawing/2018/hyperlinkcolor" xmlns="" val="tx"/>
                    </a:ext>
                  </a:extLst>
                </a:hlinkClick>
              </a:rPr>
              <a:t>prednisone (prednisolone)</a:t>
            </a:r>
            <a:r>
              <a:rPr lang="en-US" u="sng" dirty="0"/>
              <a:t> may be warranted in severe acute urticaria.</a:t>
            </a:r>
          </a:p>
          <a:p>
            <a:pPr fontAlgn="base"/>
            <a:r>
              <a:rPr lang="en-US" u="sng" dirty="0"/>
              <a:t>Intramuscular injection of </a:t>
            </a:r>
            <a:r>
              <a:rPr lang="en-US" u="sng" dirty="0">
                <a:hlinkClick r:id="rId4">
                  <a:extLst>
                    <a:ext uri="{A12FA001-AC4F-418D-AE19-62706E023703}">
                      <ahyp:hlinkClr xmlns:ahyp="http://schemas.microsoft.com/office/drawing/2018/hyperlinkcolor" xmlns="" val="tx"/>
                    </a:ext>
                  </a:extLst>
                </a:hlinkClick>
              </a:rPr>
              <a:t>adrenaline</a:t>
            </a:r>
            <a:r>
              <a:rPr lang="en-US" u="sng" dirty="0"/>
              <a:t> (epinephrine) is reserved for life-threatening </a:t>
            </a:r>
            <a:r>
              <a:rPr lang="en-US" u="sng" dirty="0">
                <a:hlinkClick r:id="rId5">
                  <a:extLst>
                    <a:ext uri="{A12FA001-AC4F-418D-AE19-62706E023703}">
                      <ahyp:hlinkClr xmlns:ahyp="http://schemas.microsoft.com/office/drawing/2018/hyperlinkcolor" xmlns="" val="tx"/>
                    </a:ext>
                  </a:extLst>
                </a:hlinkClick>
              </a:rPr>
              <a:t>anaphylaxis</a:t>
            </a:r>
            <a:r>
              <a:rPr lang="en-US" u="sng" dirty="0"/>
              <a:t> or swelling of the throat.</a:t>
            </a:r>
          </a:p>
          <a:p>
            <a:pPr fontAlgn="base"/>
            <a:r>
              <a:rPr lang="en-US" dirty="0"/>
              <a:t>Long-term </a:t>
            </a:r>
            <a:r>
              <a:rPr lang="en-US" dirty="0">
                <a:hlinkClick r:id="rId3">
                  <a:extLst>
                    <a:ext uri="{A12FA001-AC4F-418D-AE19-62706E023703}">
                      <ahyp:hlinkClr xmlns:ahyp="http://schemas.microsoft.com/office/drawing/2018/hyperlinkcolor" xmlns="" val="tx"/>
                    </a:ext>
                  </a:extLst>
                </a:hlinkClick>
              </a:rPr>
              <a:t>systemic corticosteroids</a:t>
            </a:r>
            <a:r>
              <a:rPr lang="en-US" dirty="0"/>
              <a:t> are not recommended, as high doses are required to reduce symptoms of urticaria and they have inevitable adverse effects that can be serious.</a:t>
            </a:r>
          </a:p>
          <a:p>
            <a:pPr fontAlgn="base"/>
            <a:endParaRPr lang="en-US" u="sng" dirty="0"/>
          </a:p>
          <a:p>
            <a:endParaRPr lang="en-US" dirty="0"/>
          </a:p>
        </p:txBody>
      </p:sp>
    </p:spTree>
    <p:extLst>
      <p:ext uri="{BB962C8B-B14F-4D97-AF65-F5344CB8AC3E}">
        <p14:creationId xmlns:p14="http://schemas.microsoft.com/office/powerpoint/2010/main" val="1860336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24254-5C08-3D4D-872C-059B2F9B0B58}"/>
              </a:ext>
            </a:extLst>
          </p:cNvPr>
          <p:cNvSpPr>
            <a:spLocks noGrp="1"/>
          </p:cNvSpPr>
          <p:nvPr>
            <p:ph type="title"/>
          </p:nvPr>
        </p:nvSpPr>
        <p:spPr/>
        <p:txBody>
          <a:bodyPr/>
          <a:lstStyle/>
          <a:p>
            <a:r>
              <a:rPr lang="en-US" b="1" dirty="0"/>
              <a:t>Differential diagnosis of urticaria</a:t>
            </a:r>
            <a:br>
              <a:rPr lang="en-US" b="1" dirty="0"/>
            </a:br>
            <a:endParaRPr lang="en-US" dirty="0"/>
          </a:p>
        </p:txBody>
      </p:sp>
      <p:sp>
        <p:nvSpPr>
          <p:cNvPr id="3" name="Content Placeholder 2">
            <a:extLst>
              <a:ext uri="{FF2B5EF4-FFF2-40B4-BE49-F238E27FC236}">
                <a16:creationId xmlns:a16="http://schemas.microsoft.com/office/drawing/2014/main" xmlns="" id="{C0D1E2D3-C0B6-8C40-9365-8D0205F6BB1D}"/>
              </a:ext>
            </a:extLst>
          </p:cNvPr>
          <p:cNvSpPr>
            <a:spLocks noGrp="1"/>
          </p:cNvSpPr>
          <p:nvPr>
            <p:ph idx="1"/>
          </p:nvPr>
        </p:nvSpPr>
        <p:spPr/>
        <p:txBody>
          <a:bodyPr>
            <a:normAutofit/>
          </a:bodyPr>
          <a:lstStyle/>
          <a:p>
            <a:pPr marL="0" indent="0" fontAlgn="base">
              <a:buNone/>
            </a:pPr>
            <a:r>
              <a:rPr lang="en-US" b="1" u="sng" dirty="0" smtClean="0">
                <a:solidFill>
                  <a:schemeClr val="accent1"/>
                </a:solidFill>
              </a:rPr>
              <a:t>1. </a:t>
            </a:r>
            <a:r>
              <a:rPr lang="en-US" b="1" u="sng" dirty="0" err="1" smtClean="0">
                <a:solidFill>
                  <a:schemeClr val="accent1"/>
                </a:solidFill>
              </a:rPr>
              <a:t>Papular</a:t>
            </a:r>
            <a:r>
              <a:rPr lang="en-US" b="1" u="sng" dirty="0">
                <a:solidFill>
                  <a:schemeClr val="accent1"/>
                </a:solidFill>
              </a:rPr>
              <a:t> </a:t>
            </a:r>
            <a:r>
              <a:rPr lang="en-US" b="1" u="sng" dirty="0" err="1" smtClean="0">
                <a:solidFill>
                  <a:schemeClr val="accent1"/>
                </a:solidFill>
              </a:rPr>
              <a:t>urticaria</a:t>
            </a:r>
            <a:endParaRPr lang="en-US" b="1" u="sng" dirty="0" smtClean="0">
              <a:solidFill>
                <a:schemeClr val="accent1"/>
              </a:solidFill>
            </a:endParaRPr>
          </a:p>
          <a:p>
            <a:pPr marL="514350" indent="-514350" fontAlgn="base">
              <a:buAutoNum type="arabicPeriod"/>
            </a:pPr>
            <a:endParaRPr lang="en-US" b="1" dirty="0"/>
          </a:p>
          <a:p>
            <a:pPr marL="0" indent="0" fontAlgn="base">
              <a:buNone/>
            </a:pPr>
            <a:r>
              <a:rPr lang="en-US" b="1" dirty="0" smtClean="0">
                <a:hlinkClick r:id="rId2">
                  <a:extLst>
                    <a:ext uri="{A12FA001-AC4F-418D-AE19-62706E023703}">
                      <ahyp:hlinkClr xmlns:ahyp="http://schemas.microsoft.com/office/drawing/2018/hyperlinkcolor" xmlns="" val="tx"/>
                    </a:ext>
                  </a:extLst>
                </a:hlinkClick>
              </a:rPr>
              <a:t>2. </a:t>
            </a:r>
            <a:r>
              <a:rPr lang="en-US" b="1" dirty="0" err="1" smtClean="0">
                <a:hlinkClick r:id="rId2">
                  <a:extLst>
                    <a:ext uri="{A12FA001-AC4F-418D-AE19-62706E023703}">
                      <ahyp:hlinkClr xmlns:ahyp="http://schemas.microsoft.com/office/drawing/2018/hyperlinkcolor" xmlns="" val="tx"/>
                    </a:ext>
                  </a:extLst>
                </a:hlinkClick>
              </a:rPr>
              <a:t>Mastocytosis</a:t>
            </a:r>
            <a:endParaRPr lang="en-US" b="1" dirty="0" smtClean="0"/>
          </a:p>
          <a:p>
            <a:pPr marL="0" indent="0" fontAlgn="base">
              <a:buNone/>
            </a:pPr>
            <a:endParaRPr lang="en-US" b="1" dirty="0" smtClean="0"/>
          </a:p>
          <a:p>
            <a:pPr marL="0" indent="0" fontAlgn="base">
              <a:buNone/>
            </a:pPr>
            <a:r>
              <a:rPr lang="en-US" b="1" dirty="0" smtClean="0">
                <a:hlinkClick r:id="rId3">
                  <a:extLst>
                    <a:ext uri="{A12FA001-AC4F-418D-AE19-62706E023703}">
                      <ahyp:hlinkClr xmlns:ahyp="http://schemas.microsoft.com/office/drawing/2018/hyperlinkcolor" xmlns="" val="tx"/>
                    </a:ext>
                  </a:extLst>
                </a:hlinkClick>
              </a:rPr>
              <a:t>3</a:t>
            </a:r>
            <a:r>
              <a:rPr lang="en-US" b="1" dirty="0">
                <a:hlinkClick r:id="rId3">
                  <a:extLst>
                    <a:ext uri="{A12FA001-AC4F-418D-AE19-62706E023703}">
                      <ahyp:hlinkClr xmlns:ahyp="http://schemas.microsoft.com/office/drawing/2018/hyperlinkcolor" xmlns="" val="tx"/>
                    </a:ext>
                  </a:extLst>
                </a:hlinkClick>
              </a:rPr>
              <a:t>. Urticarial </a:t>
            </a:r>
            <a:r>
              <a:rPr lang="en-US" b="1" dirty="0" smtClean="0">
                <a:hlinkClick r:id="rId3">
                  <a:extLst>
                    <a:ext uri="{A12FA001-AC4F-418D-AE19-62706E023703}">
                      <ahyp:hlinkClr xmlns:ahyp="http://schemas.microsoft.com/office/drawing/2018/hyperlinkcolor" xmlns="" val="tx"/>
                    </a:ext>
                  </a:extLst>
                </a:hlinkClick>
              </a:rPr>
              <a:t>vasculitis</a:t>
            </a:r>
            <a:endParaRPr lang="en-US" dirty="0"/>
          </a:p>
        </p:txBody>
      </p:sp>
    </p:spTree>
    <p:extLst>
      <p:ext uri="{BB962C8B-B14F-4D97-AF65-F5344CB8AC3E}">
        <p14:creationId xmlns:p14="http://schemas.microsoft.com/office/powerpoint/2010/main" val="280775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020D5-32E9-4147-B3DA-614E355EB9D7}"/>
              </a:ext>
            </a:extLst>
          </p:cNvPr>
          <p:cNvSpPr>
            <a:spLocks noGrp="1"/>
          </p:cNvSpPr>
          <p:nvPr>
            <p:ph type="title"/>
          </p:nvPr>
        </p:nvSpPr>
        <p:spPr/>
        <p:txBody>
          <a:bodyPr/>
          <a:lstStyle/>
          <a:p>
            <a:r>
              <a:rPr lang="en-US" dirty="0" err="1"/>
              <a:t>mastocytosis</a:t>
            </a:r>
            <a:endParaRPr lang="en-US" dirty="0"/>
          </a:p>
        </p:txBody>
      </p:sp>
      <p:pic>
        <p:nvPicPr>
          <p:cNvPr id="4" name="Content Placeholder 3">
            <a:extLst>
              <a:ext uri="{FF2B5EF4-FFF2-40B4-BE49-F238E27FC236}">
                <a16:creationId xmlns:a16="http://schemas.microsoft.com/office/drawing/2014/main" xmlns="" id="{84921B9F-0AD4-1843-8718-6FC677F4F998}"/>
              </a:ext>
            </a:extLst>
          </p:cNvPr>
          <p:cNvPicPr>
            <a:picLocks noGrp="1" noChangeAspect="1"/>
          </p:cNvPicPr>
          <p:nvPr>
            <p:ph idx="1"/>
          </p:nvPr>
        </p:nvPicPr>
        <p:blipFill>
          <a:blip r:embed="rId2"/>
          <a:stretch>
            <a:fillRect/>
          </a:stretch>
        </p:blipFill>
        <p:spPr>
          <a:xfrm>
            <a:off x="3514724" y="2357437"/>
            <a:ext cx="3829051" cy="4186237"/>
          </a:xfrm>
          <a:prstGeom prst="rect">
            <a:avLst/>
          </a:prstGeom>
        </p:spPr>
      </p:pic>
    </p:spTree>
    <p:extLst>
      <p:ext uri="{BB962C8B-B14F-4D97-AF65-F5344CB8AC3E}">
        <p14:creationId xmlns:p14="http://schemas.microsoft.com/office/powerpoint/2010/main" val="260935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3A3E2-77B0-6C48-AAD2-4B15C7FB3928}"/>
              </a:ext>
            </a:extLst>
          </p:cNvPr>
          <p:cNvSpPr>
            <a:spLocks noGrp="1"/>
          </p:cNvSpPr>
          <p:nvPr>
            <p:ph type="title"/>
          </p:nvPr>
        </p:nvSpPr>
        <p:spPr/>
        <p:txBody>
          <a:bodyPr/>
          <a:lstStyle/>
          <a:p>
            <a:r>
              <a:rPr lang="en-US" dirty="0"/>
              <a:t>What is the weal?</a:t>
            </a:r>
          </a:p>
        </p:txBody>
      </p:sp>
      <p:sp>
        <p:nvSpPr>
          <p:cNvPr id="3" name="Content Placeholder 2">
            <a:extLst>
              <a:ext uri="{FF2B5EF4-FFF2-40B4-BE49-F238E27FC236}">
                <a16:creationId xmlns:a16="http://schemas.microsoft.com/office/drawing/2014/main" xmlns="" id="{AA03FFCE-82E9-8340-87F9-A4A96398A39C}"/>
              </a:ext>
            </a:extLst>
          </p:cNvPr>
          <p:cNvSpPr>
            <a:spLocks noGrp="1"/>
          </p:cNvSpPr>
          <p:nvPr>
            <p:ph sz="half" idx="1"/>
          </p:nvPr>
        </p:nvSpPr>
        <p:spPr>
          <a:xfrm>
            <a:off x="838200" y="1825625"/>
            <a:ext cx="5181600" cy="3074988"/>
          </a:xfrm>
        </p:spPr>
        <p:txBody>
          <a:bodyPr/>
          <a:lstStyle/>
          <a:p>
            <a:r>
              <a:rPr lang="en-US" dirty="0"/>
              <a:t>A weal (or wheal) is a superficial skin-</a:t>
            </a:r>
            <a:r>
              <a:rPr lang="en-US" dirty="0" err="1"/>
              <a:t>coloured</a:t>
            </a:r>
            <a:r>
              <a:rPr lang="en-US" dirty="0"/>
              <a:t> or pale skin swelling, usually surrounded by erythema (redness) that lasts from a few minutes to 24 hours. Usually very itchy, it may have a burning sensation.</a:t>
            </a:r>
          </a:p>
        </p:txBody>
      </p:sp>
      <p:pic>
        <p:nvPicPr>
          <p:cNvPr id="5" name="Content Placeholder 4">
            <a:extLst>
              <a:ext uri="{FF2B5EF4-FFF2-40B4-BE49-F238E27FC236}">
                <a16:creationId xmlns:a16="http://schemas.microsoft.com/office/drawing/2014/main" xmlns="" id="{77AEBDFF-D0BB-3548-81FA-0A3F7FC431BF}"/>
              </a:ext>
            </a:extLst>
          </p:cNvPr>
          <p:cNvPicPr>
            <a:picLocks noGrp="1" noChangeAspect="1"/>
          </p:cNvPicPr>
          <p:nvPr>
            <p:ph sz="half" idx="2"/>
          </p:nvPr>
        </p:nvPicPr>
        <p:blipFill>
          <a:blip r:embed="rId2"/>
          <a:stretch>
            <a:fillRect/>
          </a:stretch>
        </p:blipFill>
        <p:spPr>
          <a:xfrm>
            <a:off x="6172200" y="365125"/>
            <a:ext cx="5181600" cy="3886200"/>
          </a:xfrm>
          <a:prstGeom prst="rect">
            <a:avLst/>
          </a:prstGeom>
        </p:spPr>
      </p:pic>
    </p:spTree>
    <p:extLst>
      <p:ext uri="{BB962C8B-B14F-4D97-AF65-F5344CB8AC3E}">
        <p14:creationId xmlns:p14="http://schemas.microsoft.com/office/powerpoint/2010/main" val="212821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10948C1-8598-C041-A725-82445C5C9192}"/>
              </a:ext>
            </a:extLst>
          </p:cNvPr>
          <p:cNvPicPr>
            <a:picLocks noGrp="1" noChangeAspect="1"/>
          </p:cNvPicPr>
          <p:nvPr>
            <p:ph idx="1"/>
          </p:nvPr>
        </p:nvPicPr>
        <p:blipFill>
          <a:blip r:embed="rId2"/>
          <a:stretch>
            <a:fillRect/>
          </a:stretch>
        </p:blipFill>
        <p:spPr>
          <a:xfrm>
            <a:off x="2800350" y="1271588"/>
            <a:ext cx="5200650" cy="3312319"/>
          </a:xfrm>
          <a:prstGeom prst="rect">
            <a:avLst/>
          </a:prstGeom>
        </p:spPr>
      </p:pic>
    </p:spTree>
    <p:extLst>
      <p:ext uri="{BB962C8B-B14F-4D97-AF65-F5344CB8AC3E}">
        <p14:creationId xmlns:p14="http://schemas.microsoft.com/office/powerpoint/2010/main" val="279497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38E06-0301-7E45-A189-970279281408}"/>
              </a:ext>
            </a:extLst>
          </p:cNvPr>
          <p:cNvSpPr>
            <a:spLocks noGrp="1"/>
          </p:cNvSpPr>
          <p:nvPr>
            <p:ph type="title"/>
          </p:nvPr>
        </p:nvSpPr>
        <p:spPr/>
        <p:txBody>
          <a:bodyPr/>
          <a:lstStyle/>
          <a:p>
            <a:r>
              <a:rPr lang="en-US" dirty="0" err="1"/>
              <a:t>Papular</a:t>
            </a:r>
            <a:r>
              <a:rPr lang="en-US" dirty="0"/>
              <a:t> urticaria</a:t>
            </a:r>
          </a:p>
        </p:txBody>
      </p:sp>
      <p:pic>
        <p:nvPicPr>
          <p:cNvPr id="4" name="Content Placeholder 3">
            <a:extLst>
              <a:ext uri="{FF2B5EF4-FFF2-40B4-BE49-F238E27FC236}">
                <a16:creationId xmlns:a16="http://schemas.microsoft.com/office/drawing/2014/main" xmlns="" id="{1BEC4F80-2B63-A145-AC4C-76BC0CA54144}"/>
              </a:ext>
            </a:extLst>
          </p:cNvPr>
          <p:cNvPicPr>
            <a:picLocks noGrp="1" noChangeAspect="1"/>
          </p:cNvPicPr>
          <p:nvPr>
            <p:ph idx="1"/>
          </p:nvPr>
        </p:nvPicPr>
        <p:blipFill>
          <a:blip r:embed="rId2"/>
          <a:stretch>
            <a:fillRect/>
          </a:stretch>
        </p:blipFill>
        <p:spPr>
          <a:xfrm>
            <a:off x="1185861" y="1571624"/>
            <a:ext cx="7815263" cy="4600575"/>
          </a:xfrm>
          <a:prstGeom prst="rect">
            <a:avLst/>
          </a:prstGeom>
        </p:spPr>
      </p:pic>
    </p:spTree>
    <p:extLst>
      <p:ext uri="{BB962C8B-B14F-4D97-AF65-F5344CB8AC3E}">
        <p14:creationId xmlns:p14="http://schemas.microsoft.com/office/powerpoint/2010/main" val="308344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D1CED5-D656-AE43-A45D-DCAC25E07D56}"/>
              </a:ext>
            </a:extLst>
          </p:cNvPr>
          <p:cNvSpPr>
            <a:spLocks noGrp="1"/>
          </p:cNvSpPr>
          <p:nvPr>
            <p:ph sz="half" idx="1"/>
          </p:nvPr>
        </p:nvSpPr>
        <p:spPr>
          <a:xfrm>
            <a:off x="223837" y="485775"/>
            <a:ext cx="5181600" cy="5191126"/>
          </a:xfrm>
        </p:spPr>
        <p:txBody>
          <a:bodyPr/>
          <a:lstStyle/>
          <a:p>
            <a:r>
              <a:rPr lang="en-US" dirty="0"/>
              <a:t>angioedema is deeper swelling within the skin or mucous membranes and can be skin-</a:t>
            </a:r>
            <a:r>
              <a:rPr lang="en-US" dirty="0" err="1"/>
              <a:t>coloured</a:t>
            </a:r>
            <a:r>
              <a:rPr lang="en-US" dirty="0"/>
              <a:t> or red. It resolves within 72 hours. Angioedema may be itchy or painful but is often asymptomatic.</a:t>
            </a:r>
          </a:p>
        </p:txBody>
      </p:sp>
      <p:pic>
        <p:nvPicPr>
          <p:cNvPr id="5" name="Content Placeholder 4">
            <a:extLst>
              <a:ext uri="{FF2B5EF4-FFF2-40B4-BE49-F238E27FC236}">
                <a16:creationId xmlns:a16="http://schemas.microsoft.com/office/drawing/2014/main" xmlns="" id="{95D13CAD-DAF1-B542-86D9-CB7A0FDBB425}"/>
              </a:ext>
            </a:extLst>
          </p:cNvPr>
          <p:cNvPicPr>
            <a:picLocks noGrp="1" noChangeAspect="1"/>
          </p:cNvPicPr>
          <p:nvPr>
            <p:ph sz="half" idx="2"/>
          </p:nvPr>
        </p:nvPicPr>
        <p:blipFill>
          <a:blip r:embed="rId2"/>
          <a:stretch>
            <a:fillRect/>
          </a:stretch>
        </p:blipFill>
        <p:spPr>
          <a:xfrm>
            <a:off x="5729287" y="485775"/>
            <a:ext cx="5514975" cy="4800600"/>
          </a:xfrm>
          <a:prstGeom prst="rect">
            <a:avLst/>
          </a:prstGeom>
        </p:spPr>
      </p:pic>
    </p:spTree>
    <p:extLst>
      <p:ext uri="{BB962C8B-B14F-4D97-AF65-F5344CB8AC3E}">
        <p14:creationId xmlns:p14="http://schemas.microsoft.com/office/powerpoint/2010/main" val="183181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6E8F2-A5B7-2D43-B09B-53EC079D9B6D}"/>
              </a:ext>
            </a:extLst>
          </p:cNvPr>
          <p:cNvSpPr>
            <a:spLocks noGrp="1"/>
          </p:cNvSpPr>
          <p:nvPr>
            <p:ph type="title"/>
          </p:nvPr>
        </p:nvSpPr>
        <p:spPr/>
        <p:txBody>
          <a:bodyPr/>
          <a:lstStyle/>
          <a:p>
            <a:r>
              <a:rPr lang="en-US" b="1" dirty="0"/>
              <a:t>Classification of urticaria</a:t>
            </a:r>
            <a:br>
              <a:rPr lang="en-US" b="1" dirty="0"/>
            </a:br>
            <a:endParaRPr lang="en-US" dirty="0"/>
          </a:p>
        </p:txBody>
      </p:sp>
      <p:sp>
        <p:nvSpPr>
          <p:cNvPr id="3" name="Content Placeholder 2">
            <a:extLst>
              <a:ext uri="{FF2B5EF4-FFF2-40B4-BE49-F238E27FC236}">
                <a16:creationId xmlns:a16="http://schemas.microsoft.com/office/drawing/2014/main" xmlns="" id="{702DB6AF-A829-4843-8808-819EC3608FC9}"/>
              </a:ext>
            </a:extLst>
          </p:cNvPr>
          <p:cNvSpPr>
            <a:spLocks noGrp="1"/>
          </p:cNvSpPr>
          <p:nvPr>
            <p:ph idx="1"/>
          </p:nvPr>
        </p:nvSpPr>
        <p:spPr/>
        <p:txBody>
          <a:bodyPr/>
          <a:lstStyle/>
          <a:p>
            <a:pPr fontAlgn="base"/>
            <a:r>
              <a:rPr lang="en-US" dirty="0"/>
              <a:t>Urticaria is classified according to its duration.</a:t>
            </a:r>
          </a:p>
          <a:p>
            <a:pPr marL="0" indent="0" fontAlgn="base">
              <a:buNone/>
            </a:pPr>
            <a:r>
              <a:rPr lang="en-US" dirty="0"/>
              <a:t>1. Acute urticaria (&lt; 6 weeks duration, and often gone within hours to days)</a:t>
            </a:r>
          </a:p>
          <a:p>
            <a:pPr marL="0" indent="0" fontAlgn="base">
              <a:buNone/>
            </a:pPr>
            <a:r>
              <a:rPr lang="en-US" dirty="0"/>
              <a:t>2. Chronic urticaria (&gt; 6 weeks duration, with daily or episodic weals)</a:t>
            </a:r>
          </a:p>
          <a:p>
            <a:pPr marL="0" indent="0" fontAlgn="base">
              <a:buNone/>
            </a:pPr>
            <a:endParaRPr lang="en-US" dirty="0"/>
          </a:p>
          <a:p>
            <a:pPr marL="0" indent="0" fontAlgn="base">
              <a:buNone/>
            </a:pPr>
            <a:r>
              <a:rPr lang="en-US" dirty="0"/>
              <a:t>Chronic urticaria may be spontaneous or inducible. </a:t>
            </a:r>
          </a:p>
          <a:p>
            <a:endParaRPr lang="en-US" dirty="0"/>
          </a:p>
        </p:txBody>
      </p:sp>
    </p:spTree>
    <p:extLst>
      <p:ext uri="{BB962C8B-B14F-4D97-AF65-F5344CB8AC3E}">
        <p14:creationId xmlns:p14="http://schemas.microsoft.com/office/powerpoint/2010/main" val="16204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F135B-4412-AE42-8439-D905550225A5}"/>
              </a:ext>
            </a:extLst>
          </p:cNvPr>
          <p:cNvSpPr>
            <a:spLocks noGrp="1"/>
          </p:cNvSpPr>
          <p:nvPr>
            <p:ph type="title"/>
          </p:nvPr>
        </p:nvSpPr>
        <p:spPr/>
        <p:txBody>
          <a:bodyPr/>
          <a:lstStyle/>
          <a:p>
            <a:r>
              <a:rPr lang="en-US" dirty="0"/>
              <a:t>Inducible urticaria includes:</a:t>
            </a:r>
            <a:br>
              <a:rPr lang="en-US" dirty="0"/>
            </a:br>
            <a:endParaRPr lang="en-US" dirty="0"/>
          </a:p>
        </p:txBody>
      </p:sp>
      <p:sp>
        <p:nvSpPr>
          <p:cNvPr id="3" name="Content Placeholder 2">
            <a:extLst>
              <a:ext uri="{FF2B5EF4-FFF2-40B4-BE49-F238E27FC236}">
                <a16:creationId xmlns:a16="http://schemas.microsoft.com/office/drawing/2014/main" xmlns="" id="{310D0CBA-F783-2643-9C65-D80B8E9DFEF4}"/>
              </a:ext>
            </a:extLst>
          </p:cNvPr>
          <p:cNvSpPr>
            <a:spLocks noGrp="1"/>
          </p:cNvSpPr>
          <p:nvPr>
            <p:ph idx="1"/>
          </p:nvPr>
        </p:nvSpPr>
        <p:spPr/>
        <p:txBody>
          <a:bodyPr>
            <a:normAutofit/>
          </a:bodyPr>
          <a:lstStyle/>
          <a:p>
            <a:pPr fontAlgn="base"/>
            <a:r>
              <a:rPr lang="en-US" dirty="0">
                <a:hlinkClick r:id="rId2">
                  <a:extLst>
                    <a:ext uri="{A12FA001-AC4F-418D-AE19-62706E023703}">
                      <ahyp:hlinkClr xmlns:ahyp="http://schemas.microsoft.com/office/drawing/2018/hyperlinkcolor" xmlns="" val="tx"/>
                    </a:ext>
                  </a:extLst>
                </a:hlinkClick>
              </a:rPr>
              <a:t>Symptomatic dermographism</a:t>
            </a:r>
            <a:endParaRPr lang="en-US" dirty="0"/>
          </a:p>
          <a:p>
            <a:pPr fontAlgn="base"/>
            <a:r>
              <a:rPr lang="en-US" dirty="0">
                <a:hlinkClick r:id="rId3">
                  <a:extLst>
                    <a:ext uri="{A12FA001-AC4F-418D-AE19-62706E023703}">
                      <ahyp:hlinkClr xmlns:ahyp="http://schemas.microsoft.com/office/drawing/2018/hyperlinkcolor" xmlns="" val="tx"/>
                    </a:ext>
                  </a:extLst>
                </a:hlinkClick>
              </a:rPr>
              <a:t>Cold urticaria</a:t>
            </a:r>
            <a:endParaRPr lang="en-US" dirty="0"/>
          </a:p>
          <a:p>
            <a:pPr fontAlgn="base"/>
            <a:r>
              <a:rPr lang="en-US" dirty="0">
                <a:hlinkClick r:id="rId4">
                  <a:extLst>
                    <a:ext uri="{A12FA001-AC4F-418D-AE19-62706E023703}">
                      <ahyp:hlinkClr xmlns:ahyp="http://schemas.microsoft.com/office/drawing/2018/hyperlinkcolor" xmlns="" val="tx"/>
                    </a:ext>
                  </a:extLst>
                </a:hlinkClick>
              </a:rPr>
              <a:t>Cholinergic urticaria</a:t>
            </a:r>
            <a:endParaRPr lang="en-US" dirty="0"/>
          </a:p>
          <a:p>
            <a:pPr fontAlgn="base"/>
            <a:r>
              <a:rPr lang="en-US" dirty="0">
                <a:hlinkClick r:id="rId5">
                  <a:extLst>
                    <a:ext uri="{A12FA001-AC4F-418D-AE19-62706E023703}">
                      <ahyp:hlinkClr xmlns:ahyp="http://schemas.microsoft.com/office/drawing/2018/hyperlinkcolor" xmlns="" val="tx"/>
                    </a:ext>
                  </a:extLst>
                </a:hlinkClick>
              </a:rPr>
              <a:t>Contact urticaria</a:t>
            </a:r>
            <a:endParaRPr lang="en-US" dirty="0"/>
          </a:p>
          <a:p>
            <a:pPr fontAlgn="base"/>
            <a:r>
              <a:rPr lang="en-US" dirty="0">
                <a:hlinkClick r:id="rId6">
                  <a:extLst>
                    <a:ext uri="{A12FA001-AC4F-418D-AE19-62706E023703}">
                      <ahyp:hlinkClr xmlns:ahyp="http://schemas.microsoft.com/office/drawing/2018/hyperlinkcolor" xmlns="" val="tx"/>
                    </a:ext>
                  </a:extLst>
                </a:hlinkClick>
              </a:rPr>
              <a:t>Delayed pressure urticaria</a:t>
            </a:r>
            <a:endParaRPr lang="en-US" dirty="0"/>
          </a:p>
          <a:p>
            <a:pPr fontAlgn="base"/>
            <a:r>
              <a:rPr lang="en-US" dirty="0">
                <a:hlinkClick r:id="rId7">
                  <a:extLst>
                    <a:ext uri="{A12FA001-AC4F-418D-AE19-62706E023703}">
                      <ahyp:hlinkClr xmlns:ahyp="http://schemas.microsoft.com/office/drawing/2018/hyperlinkcolor" xmlns="" val="tx"/>
                    </a:ext>
                  </a:extLst>
                </a:hlinkClick>
              </a:rPr>
              <a:t>Solar urticaria</a:t>
            </a:r>
            <a:endParaRPr lang="en-US" dirty="0"/>
          </a:p>
          <a:p>
            <a:pPr fontAlgn="base"/>
            <a:r>
              <a:rPr lang="en-US" dirty="0">
                <a:hlinkClick r:id="rId8">
                  <a:extLst>
                    <a:ext uri="{A12FA001-AC4F-418D-AE19-62706E023703}">
                      <ahyp:hlinkClr xmlns:ahyp="http://schemas.microsoft.com/office/drawing/2018/hyperlinkcolor" xmlns="" val="tx"/>
                    </a:ext>
                  </a:extLst>
                </a:hlinkClick>
              </a:rPr>
              <a:t>Aquagenic urticaria</a:t>
            </a:r>
            <a:endParaRPr lang="en-US" dirty="0"/>
          </a:p>
          <a:p>
            <a:endParaRPr lang="en-US" dirty="0"/>
          </a:p>
        </p:txBody>
      </p:sp>
    </p:spTree>
    <p:extLst>
      <p:ext uri="{BB962C8B-B14F-4D97-AF65-F5344CB8AC3E}">
        <p14:creationId xmlns:p14="http://schemas.microsoft.com/office/powerpoint/2010/main" val="83058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3E6F7-9E70-F543-9314-453BE5104098}"/>
              </a:ext>
            </a:extLst>
          </p:cNvPr>
          <p:cNvSpPr>
            <a:spLocks noGrp="1"/>
          </p:cNvSpPr>
          <p:nvPr>
            <p:ph type="title"/>
          </p:nvPr>
        </p:nvSpPr>
        <p:spPr/>
        <p:txBody>
          <a:bodyPr/>
          <a:lstStyle/>
          <a:p>
            <a:r>
              <a:rPr lang="en-US" dirty="0"/>
              <a:t>Symptomatic </a:t>
            </a:r>
            <a:r>
              <a:rPr lang="en-US" dirty="0" err="1"/>
              <a:t>dermographism</a:t>
            </a:r>
            <a:endParaRPr lang="en-US" dirty="0"/>
          </a:p>
        </p:txBody>
      </p:sp>
      <p:sp>
        <p:nvSpPr>
          <p:cNvPr id="3" name="Content Placeholder 2">
            <a:extLst>
              <a:ext uri="{FF2B5EF4-FFF2-40B4-BE49-F238E27FC236}">
                <a16:creationId xmlns:a16="http://schemas.microsoft.com/office/drawing/2014/main" xmlns="" id="{A2E1B7F0-5ED6-3D4E-A48F-9B799934866C}"/>
              </a:ext>
            </a:extLst>
          </p:cNvPr>
          <p:cNvSpPr>
            <a:spLocks noGrp="1"/>
          </p:cNvSpPr>
          <p:nvPr>
            <p:ph sz="half" idx="1"/>
          </p:nvPr>
        </p:nvSpPr>
        <p:spPr/>
        <p:txBody>
          <a:bodyPr/>
          <a:lstStyle/>
          <a:p>
            <a:r>
              <a:rPr lang="en-US" dirty="0"/>
              <a:t>is the most common form of physical urticaria with a prevalence of up to 5%. </a:t>
            </a:r>
          </a:p>
          <a:p>
            <a:r>
              <a:rPr lang="en-US" dirty="0"/>
              <a:t>is characterized by itchy wheals that occur in response to friction, for example, after rubbing or scratching of the skin, and usually last for 1 to 2 hours.</a:t>
            </a:r>
          </a:p>
        </p:txBody>
      </p:sp>
      <p:pic>
        <p:nvPicPr>
          <p:cNvPr id="5" name="Content Placeholder 3">
            <a:extLst>
              <a:ext uri="{FF2B5EF4-FFF2-40B4-BE49-F238E27FC236}">
                <a16:creationId xmlns:a16="http://schemas.microsoft.com/office/drawing/2014/main" xmlns="" id="{C209FC40-9A46-C047-8514-E00CB5EBBEC7}"/>
              </a:ext>
            </a:extLst>
          </p:cNvPr>
          <p:cNvPicPr>
            <a:picLocks noGrp="1" noChangeAspect="1"/>
          </p:cNvPicPr>
          <p:nvPr>
            <p:ph sz="half" idx="2"/>
          </p:nvPr>
        </p:nvPicPr>
        <p:blipFill>
          <a:blip r:embed="rId2"/>
          <a:stretch>
            <a:fillRect/>
          </a:stretch>
        </p:blipFill>
        <p:spPr>
          <a:xfrm>
            <a:off x="7943850" y="700087"/>
            <a:ext cx="3657600" cy="4243387"/>
          </a:xfrm>
          <a:prstGeom prst="rect">
            <a:avLst/>
          </a:prstGeom>
        </p:spPr>
      </p:pic>
    </p:spTree>
    <p:extLst>
      <p:ext uri="{BB962C8B-B14F-4D97-AF65-F5344CB8AC3E}">
        <p14:creationId xmlns:p14="http://schemas.microsoft.com/office/powerpoint/2010/main" val="309489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C1E38-EA46-6749-B0EA-4F8F394DF379}"/>
              </a:ext>
            </a:extLst>
          </p:cNvPr>
          <p:cNvSpPr>
            <a:spLocks noGrp="1"/>
          </p:cNvSpPr>
          <p:nvPr>
            <p:ph type="title"/>
          </p:nvPr>
        </p:nvSpPr>
        <p:spPr/>
        <p:txBody>
          <a:bodyPr/>
          <a:lstStyle/>
          <a:p>
            <a:r>
              <a:rPr lang="en-US" dirty="0"/>
              <a:t>Cold urticaria</a:t>
            </a:r>
          </a:p>
        </p:txBody>
      </p:sp>
      <p:sp>
        <p:nvSpPr>
          <p:cNvPr id="3" name="Content Placeholder 2">
            <a:extLst>
              <a:ext uri="{FF2B5EF4-FFF2-40B4-BE49-F238E27FC236}">
                <a16:creationId xmlns:a16="http://schemas.microsoft.com/office/drawing/2014/main" xmlns="" id="{EA5D511D-26D6-064E-97DC-C24A7B5A7DBE}"/>
              </a:ext>
            </a:extLst>
          </p:cNvPr>
          <p:cNvSpPr>
            <a:spLocks noGrp="1"/>
          </p:cNvSpPr>
          <p:nvPr>
            <p:ph sz="half" idx="1"/>
          </p:nvPr>
        </p:nvSpPr>
        <p:spPr>
          <a:xfrm>
            <a:off x="309563" y="1296987"/>
            <a:ext cx="5181600" cy="4351338"/>
          </a:xfrm>
        </p:spPr>
        <p:txBody>
          <a:bodyPr/>
          <a:lstStyle/>
          <a:p>
            <a:r>
              <a:rPr lang="en-US" dirty="0"/>
              <a:t>is a disorder where </a:t>
            </a:r>
            <a:r>
              <a:rPr lang="en-US" b="1" dirty="0"/>
              <a:t>hives</a:t>
            </a:r>
            <a:r>
              <a:rPr lang="en-US" dirty="0"/>
              <a:t> (</a:t>
            </a:r>
            <a:r>
              <a:rPr lang="en-US" b="1" dirty="0"/>
              <a:t>urticaria</a:t>
            </a:r>
            <a:r>
              <a:rPr lang="en-US" dirty="0"/>
              <a:t>) form on the skin after exposure to a </a:t>
            </a:r>
            <a:r>
              <a:rPr lang="en-US" b="1" dirty="0"/>
              <a:t>cold</a:t>
            </a:r>
            <a:r>
              <a:rPr lang="en-US" dirty="0"/>
              <a:t> stimulus. </a:t>
            </a:r>
          </a:p>
        </p:txBody>
      </p:sp>
      <p:pic>
        <p:nvPicPr>
          <p:cNvPr id="5" name="Content Placeholder 4">
            <a:extLst>
              <a:ext uri="{FF2B5EF4-FFF2-40B4-BE49-F238E27FC236}">
                <a16:creationId xmlns:a16="http://schemas.microsoft.com/office/drawing/2014/main" xmlns="" id="{622811C1-DCD6-D941-8224-CBC95F7A3D9B}"/>
              </a:ext>
            </a:extLst>
          </p:cNvPr>
          <p:cNvPicPr>
            <a:picLocks noGrp="1" noChangeAspect="1"/>
          </p:cNvPicPr>
          <p:nvPr>
            <p:ph sz="half" idx="2"/>
          </p:nvPr>
        </p:nvPicPr>
        <p:blipFill>
          <a:blip r:embed="rId2"/>
          <a:stretch>
            <a:fillRect/>
          </a:stretch>
        </p:blipFill>
        <p:spPr>
          <a:xfrm>
            <a:off x="6019799" y="365125"/>
            <a:ext cx="4924425" cy="4207669"/>
          </a:xfrm>
          <a:prstGeom prst="rect">
            <a:avLst/>
          </a:prstGeom>
        </p:spPr>
      </p:pic>
    </p:spTree>
    <p:extLst>
      <p:ext uri="{BB962C8B-B14F-4D97-AF65-F5344CB8AC3E}">
        <p14:creationId xmlns:p14="http://schemas.microsoft.com/office/powerpoint/2010/main" val="15260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31B8D-5FC9-0243-A1F2-F6708A785CE0}"/>
              </a:ext>
            </a:extLst>
          </p:cNvPr>
          <p:cNvSpPr>
            <a:spLocks noGrp="1"/>
          </p:cNvSpPr>
          <p:nvPr>
            <p:ph type="title"/>
          </p:nvPr>
        </p:nvSpPr>
        <p:spPr/>
        <p:txBody>
          <a:bodyPr/>
          <a:lstStyle/>
          <a:p>
            <a:r>
              <a:rPr lang="en-US" dirty="0"/>
              <a:t>Cholinergic urticaria</a:t>
            </a:r>
          </a:p>
        </p:txBody>
      </p:sp>
      <p:sp>
        <p:nvSpPr>
          <p:cNvPr id="6" name="Content Placeholder 5">
            <a:extLst>
              <a:ext uri="{FF2B5EF4-FFF2-40B4-BE49-F238E27FC236}">
                <a16:creationId xmlns:a16="http://schemas.microsoft.com/office/drawing/2014/main" xmlns="" id="{35227ED9-BF4C-ED40-BE21-681399E3740D}"/>
              </a:ext>
            </a:extLst>
          </p:cNvPr>
          <p:cNvSpPr>
            <a:spLocks noGrp="1"/>
          </p:cNvSpPr>
          <p:nvPr>
            <p:ph sz="half" idx="1"/>
          </p:nvPr>
        </p:nvSpPr>
        <p:spPr>
          <a:xfrm>
            <a:off x="838200" y="1825625"/>
            <a:ext cx="10515600" cy="4351338"/>
          </a:xfrm>
        </p:spPr>
        <p:txBody>
          <a:bodyPr/>
          <a:lstStyle/>
          <a:p>
            <a:pPr fontAlgn="base"/>
            <a:r>
              <a:rPr lang="en-US" dirty="0"/>
              <a:t>Cholinergic urticaria is a common chronic inducible urticaria that is caused by sweating. </a:t>
            </a:r>
          </a:p>
          <a:p>
            <a:pPr fontAlgn="base"/>
            <a:r>
              <a:rPr lang="en-US" dirty="0"/>
              <a:t>It is sometimes referred to as heat bumps. </a:t>
            </a:r>
          </a:p>
          <a:p>
            <a:pPr fontAlgn="base"/>
            <a:r>
              <a:rPr lang="en-US" dirty="0"/>
              <a:t>Cold urticaria presents with very small (1–4 mm) weals surrounded by bright red flares.</a:t>
            </a:r>
          </a:p>
        </p:txBody>
      </p:sp>
    </p:spTree>
    <p:extLst>
      <p:ext uri="{BB962C8B-B14F-4D97-AF65-F5344CB8AC3E}">
        <p14:creationId xmlns:p14="http://schemas.microsoft.com/office/powerpoint/2010/main" val="2805273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404</Words>
  <Application>Microsoft Office PowerPoint</Application>
  <PresentationFormat>مخصص</PresentationFormat>
  <Paragraphs>114</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Office Theme</vt:lpstr>
      <vt:lpstr>Urticaria</vt:lpstr>
      <vt:lpstr>What is urticaria? </vt:lpstr>
      <vt:lpstr>What is the weal?</vt:lpstr>
      <vt:lpstr>عرض تقديمي في PowerPoint</vt:lpstr>
      <vt:lpstr>Classification of urticaria </vt:lpstr>
      <vt:lpstr>Inducible urticaria includes: </vt:lpstr>
      <vt:lpstr>Symptomatic dermographism</vt:lpstr>
      <vt:lpstr>Cold urticaria</vt:lpstr>
      <vt:lpstr>Cholinergic urticaria</vt:lpstr>
      <vt:lpstr>Cholinergic urticaria</vt:lpstr>
      <vt:lpstr>Cholinergic urticaria</vt:lpstr>
      <vt:lpstr>Contact urticaria</vt:lpstr>
      <vt:lpstr>Delayed Pressure Urticaria</vt:lpstr>
      <vt:lpstr>Solar urticaria</vt:lpstr>
      <vt:lpstr>Aquagenic urticaria</vt:lpstr>
      <vt:lpstr>Who gets urticaria? </vt:lpstr>
      <vt:lpstr>What are the clinical features of urticaria?</vt:lpstr>
      <vt:lpstr>What causes urticaria? </vt:lpstr>
      <vt:lpstr>عرض تقديمي في PowerPoint</vt:lpstr>
      <vt:lpstr>Acute urticaria </vt:lpstr>
      <vt:lpstr>عرض تقديمي في PowerPoint</vt:lpstr>
      <vt:lpstr>عرض تقديمي في PowerPoint</vt:lpstr>
      <vt:lpstr>How is urticaria diagnosed? </vt:lpstr>
      <vt:lpstr>Skin prick test</vt:lpstr>
      <vt:lpstr>What is the treatment for urticaria? </vt:lpstr>
      <vt:lpstr>عرض تقديمي في PowerPoint</vt:lpstr>
      <vt:lpstr>Treatment of acute refractory urticaria </vt:lpstr>
      <vt:lpstr>Differential diagnosis of urticaria </vt:lpstr>
      <vt:lpstr>mastocytosis</vt:lpstr>
      <vt:lpstr>عرض تقديمي في PowerPoint</vt:lpstr>
      <vt:lpstr>Papular urticaria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Urticaria</dc:title>
  <dc:creator>Microsoft Office User</dc:creator>
  <cp:lastModifiedBy>MCC</cp:lastModifiedBy>
  <cp:revision>13</cp:revision>
  <dcterms:created xsi:type="dcterms:W3CDTF">2020-03-16T07:43:57Z</dcterms:created>
  <dcterms:modified xsi:type="dcterms:W3CDTF">2024-08-19T03:15:26Z</dcterms:modified>
</cp:coreProperties>
</file>