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258" r:id="rId3"/>
    <p:sldId id="259" r:id="rId4"/>
    <p:sldId id="260" r:id="rId5"/>
    <p:sldId id="261" r:id="rId6"/>
    <p:sldId id="304" r:id="rId7"/>
    <p:sldId id="262" r:id="rId8"/>
    <p:sldId id="264" r:id="rId9"/>
    <p:sldId id="265" r:id="rId10"/>
    <p:sldId id="266" r:id="rId11"/>
    <p:sldId id="267" r:id="rId12"/>
    <p:sldId id="268" r:id="rId13"/>
    <p:sldId id="308" r:id="rId14"/>
    <p:sldId id="269" r:id="rId15"/>
    <p:sldId id="305" r:id="rId16"/>
    <p:sldId id="307" r:id="rId17"/>
    <p:sldId id="270" r:id="rId18"/>
    <p:sldId id="271" r:id="rId19"/>
    <p:sldId id="272" r:id="rId20"/>
    <p:sldId id="309" r:id="rId21"/>
    <p:sldId id="310" r:id="rId22"/>
    <p:sldId id="311" r:id="rId23"/>
    <p:sldId id="274" r:id="rId24"/>
    <p:sldId id="275" r:id="rId25"/>
    <p:sldId id="273" r:id="rId26"/>
    <p:sldId id="312" r:id="rId27"/>
    <p:sldId id="277" r:id="rId28"/>
    <p:sldId id="278" r:id="rId29"/>
    <p:sldId id="313" r:id="rId30"/>
    <p:sldId id="315" r:id="rId31"/>
    <p:sldId id="316" r:id="rId32"/>
    <p:sldId id="317" r:id="rId33"/>
    <p:sldId id="318" r:id="rId34"/>
    <p:sldId id="279" r:id="rId35"/>
    <p:sldId id="281" r:id="rId36"/>
    <p:sldId id="282" r:id="rId37"/>
    <p:sldId id="319" r:id="rId38"/>
    <p:sldId id="283" r:id="rId39"/>
    <p:sldId id="284" r:id="rId40"/>
    <p:sldId id="285" r:id="rId41"/>
    <p:sldId id="320" r:id="rId42"/>
    <p:sldId id="314" r:id="rId43"/>
    <p:sldId id="286" r:id="rId44"/>
    <p:sldId id="287" r:id="rId45"/>
    <p:sldId id="321" r:id="rId46"/>
    <p:sldId id="288" r:id="rId47"/>
    <p:sldId id="289" r:id="rId48"/>
    <p:sldId id="322" r:id="rId49"/>
    <p:sldId id="323" r:id="rId50"/>
    <p:sldId id="325" r:id="rId51"/>
    <p:sldId id="326" r:id="rId52"/>
    <p:sldId id="327" r:id="rId53"/>
    <p:sldId id="291" r:id="rId54"/>
    <p:sldId id="332" r:id="rId55"/>
    <p:sldId id="333" r:id="rId56"/>
    <p:sldId id="292" r:id="rId57"/>
    <p:sldId id="334" r:id="rId58"/>
    <p:sldId id="335" r:id="rId59"/>
    <p:sldId id="336" r:id="rId60"/>
    <p:sldId id="338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293" r:id="rId69"/>
    <p:sldId id="294" r:id="rId70"/>
    <p:sldId id="296" r:id="rId71"/>
    <p:sldId id="297" r:id="rId72"/>
    <p:sldId id="298" r:id="rId73"/>
    <p:sldId id="354" r:id="rId74"/>
    <p:sldId id="357" r:id="rId75"/>
    <p:sldId id="358" r:id="rId76"/>
    <p:sldId id="299" r:id="rId77"/>
    <p:sldId id="300" r:id="rId78"/>
    <p:sldId id="301" r:id="rId79"/>
    <p:sldId id="302" r:id="rId80"/>
    <p:sldId id="303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viewProps" Target="view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notesMaster" Target="notesMasters/notesMaster1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theme" Target="theme/theme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5FCD6-0F92-4EC6-A56D-96AEFEF2201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F00F1-5732-422F-9E1B-09EE805C5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43" name="Google Shape;605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4" name="Google Shape;605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11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Growth Hormone Metabolism</a:t>
            </a:r>
          </a:p>
          <a:p>
            <a:pPr lvl="2"/>
            <a:r>
              <a:rPr lang="en-US" dirty="0"/>
              <a:t>Altered plasma concentration and release</a:t>
            </a:r>
          </a:p>
          <a:p>
            <a:pPr lvl="2"/>
            <a:r>
              <a:rPr lang="en-US" dirty="0"/>
              <a:t>End organ resistance </a:t>
            </a:r>
          </a:p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ABF1-5D8F-4DD1-B282-B3BFB93BEBB9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Decreased  intestinal absorption</a:t>
            </a:r>
          </a:p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ABF1-5D8F-4DD1-B282-B3BFB93BEBB9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0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modifiable risk factors that can negatively impact learning capacity</a:t>
            </a:r>
          </a:p>
          <a:p>
            <a:r>
              <a:rPr lang="en-US" dirty="0"/>
              <a:t>Special Education school services</a:t>
            </a:r>
          </a:p>
          <a:p>
            <a:r>
              <a:rPr lang="en-US" dirty="0"/>
              <a:t>Optimize:</a:t>
            </a:r>
          </a:p>
          <a:p>
            <a:pPr lvl="1"/>
            <a:r>
              <a:rPr lang="en-US" dirty="0"/>
              <a:t>Nutrition</a:t>
            </a:r>
          </a:p>
          <a:p>
            <a:pPr lvl="1"/>
            <a:r>
              <a:rPr lang="en-US" dirty="0"/>
              <a:t>Dialysis</a:t>
            </a:r>
          </a:p>
          <a:p>
            <a:pPr lvl="1"/>
            <a:r>
              <a:rPr lang="en-US" dirty="0"/>
              <a:t>Anemia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ABF1-5D8F-4DD1-B282-B3BFB93BEBB9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3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Serum levels &gt;7.5mg/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independent risk factor for accelerated CKD progression</a:t>
            </a:r>
          </a:p>
          <a:p>
            <a:pPr lvl="1"/>
            <a:r>
              <a:rPr lang="en-US" dirty="0">
                <a:sym typeface="Wingdings" pitchFamily="2" charset="2"/>
              </a:rPr>
              <a:t>No </a:t>
            </a:r>
            <a:r>
              <a:rPr lang="en-US" dirty="0" err="1">
                <a:sym typeface="Wingdings" pitchFamily="2" charset="2"/>
              </a:rPr>
              <a:t>recommnedation</a:t>
            </a:r>
            <a:r>
              <a:rPr lang="en-US" dirty="0">
                <a:sym typeface="Wingdings" pitchFamily="2" charset="2"/>
              </a:rPr>
              <a:t> for intervention or monitoring</a:t>
            </a:r>
            <a:endParaRPr lang="en-US" dirty="0"/>
          </a:p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ABF1-5D8F-4DD1-B282-B3BFB93BEBB9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6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49" name="Google Shape;605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0" name="Google Shape;605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79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55" name="Google Shape;605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6" name="Google Shape;605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57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8962C5B-47F2-46FF-9736-890907F60753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Creatinine hasn’t had enough time to accumulate to the same degree the glomerular filtration rate is reduced</a:t>
            </a:r>
          </a:p>
        </p:txBody>
      </p:sp>
    </p:spTree>
    <p:extLst>
      <p:ext uri="{BB962C8B-B14F-4D97-AF65-F5344CB8AC3E}">
        <p14:creationId xmlns:p14="http://schemas.microsoft.com/office/powerpoint/2010/main" val="15696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97" name="Google Shape;605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8" name="Google Shape;605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1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38A0879-AD6D-4792-AC8B-43284B493D95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7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626AEBB-F6DD-44AC-B274-95129FE6B945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Compensates for urine output, though is best in low urine output or oliguric states. </a:t>
            </a:r>
          </a:p>
          <a:p>
            <a:pPr eaLnBrk="1" hangingPunct="1"/>
            <a:endParaRPr lang="en-US" altLang="en-US">
              <a:latin typeface="Arial" charset="0"/>
            </a:endParaRPr>
          </a:p>
          <a:p>
            <a:pPr eaLnBrk="1" hangingPunct="1"/>
            <a:r>
              <a:rPr lang="en-US" altLang="en-US">
                <a:latin typeface="Arial" charset="0"/>
              </a:rPr>
              <a:t>Can be though of us proportion of sodium excreted compared to the proportion of creatinine excreted. </a:t>
            </a:r>
          </a:p>
          <a:p>
            <a:pPr eaLnBrk="1" hangingPunct="1"/>
            <a:endParaRPr lang="en-US" altLang="en-US">
              <a:latin typeface="Arial" charset="0"/>
            </a:endParaRPr>
          </a:p>
          <a:p>
            <a:pPr eaLnBrk="1" hangingPunct="1"/>
            <a:r>
              <a:rPr lang="en-US" altLang="en-US">
                <a:latin typeface="Arial" charset="0"/>
              </a:rPr>
              <a:t>And of course, like everything, this is not 100%…</a:t>
            </a:r>
          </a:p>
          <a:p>
            <a:pPr eaLnBrk="1" hangingPunct="1"/>
            <a:r>
              <a:rPr lang="en-US" altLang="en-US">
                <a:latin typeface="Arial" charset="0"/>
              </a:rPr>
              <a:t>Distal and loop Diuretics will increase FENa because of increased sodium output. </a:t>
            </a:r>
          </a:p>
          <a:p>
            <a:pPr eaLnBrk="1" hangingPunct="1"/>
            <a:r>
              <a:rPr lang="en-US" altLang="en-US">
                <a:latin typeface="Arial" charset="0"/>
              </a:rPr>
              <a:t>A low FENa can occur with other causes of low GFR - glomerulonephritis, vasculitis, acute urinary tract obstruction </a:t>
            </a:r>
          </a:p>
        </p:txBody>
      </p:sp>
    </p:spTree>
    <p:extLst>
      <p:ext uri="{BB962C8B-B14F-4D97-AF65-F5344CB8AC3E}">
        <p14:creationId xmlns:p14="http://schemas.microsoft.com/office/powerpoint/2010/main" val="144512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itchFamily="2" charset="2"/>
              </a:rPr>
              <a:t>↓GFR  ↓Na+ delivery to distal tubules ↓exchange with K</a:t>
            </a:r>
            <a:endParaRPr lang="en-US" dirty="0"/>
          </a:p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ABF1-5D8F-4DD1-B282-B3BFB93BEBB9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77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CVD risk factors:</a:t>
            </a:r>
          </a:p>
          <a:p>
            <a:pPr lvl="1"/>
            <a:r>
              <a:rPr lang="en-US" sz="1800" dirty="0"/>
              <a:t>Hypertension</a:t>
            </a:r>
          </a:p>
          <a:p>
            <a:pPr lvl="1"/>
            <a:r>
              <a:rPr lang="en-US" sz="1800" dirty="0" err="1"/>
              <a:t>Dyslipidemia</a:t>
            </a:r>
            <a:endParaRPr lang="en-US" sz="1800" dirty="0"/>
          </a:p>
          <a:p>
            <a:pPr lvl="1"/>
            <a:r>
              <a:rPr lang="en-US" sz="1800" dirty="0"/>
              <a:t>Abnormal glucose metabolism (FBS &gt; 110mg/</a:t>
            </a:r>
            <a:r>
              <a:rPr lang="en-US" sz="1800" dirty="0" err="1"/>
              <a:t>dL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Obesity</a:t>
            </a:r>
          </a:p>
          <a:p>
            <a:r>
              <a:rPr lang="en-US" dirty="0"/>
              <a:t>Hypertension, due to:</a:t>
            </a:r>
          </a:p>
          <a:p>
            <a:pPr lvl="1"/>
            <a:r>
              <a:rPr lang="en-US" sz="1800" dirty="0"/>
              <a:t>Volume expansion</a:t>
            </a:r>
          </a:p>
          <a:p>
            <a:pPr lvl="1"/>
            <a:r>
              <a:rPr lang="en-US" sz="1800" dirty="0"/>
              <a:t>Activation of RAAS</a:t>
            </a:r>
          </a:p>
          <a:p>
            <a:pPr lvl="1"/>
            <a:r>
              <a:rPr lang="en-US" sz="1800" dirty="0"/>
              <a:t>Medications (Steroids, CNI) used for underlying disease</a:t>
            </a:r>
          </a:p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2ABF1-5D8F-4DD1-B282-B3BFB93BEBB9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6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9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3DE4-A472-44DD-926E-9AF323FF67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9AE1-09B2-4F9D-BC66-B2573FC15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 KIDNEY INJURY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year 2023-2034</a:t>
            </a:r>
          </a:p>
        </p:txBody>
      </p:sp>
    </p:spTree>
    <p:extLst>
      <p:ext uri="{BB962C8B-B14F-4D97-AF65-F5344CB8AC3E}">
        <p14:creationId xmlns:p14="http://schemas.microsoft.com/office/powerpoint/2010/main" val="7785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Neutrophil Gelatinase-Associated Lipocalin (NGAL)	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Interleukin 18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Kidney Injury Molecule 1 (KIM-1)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Cystatin C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Biomarkers in AKI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Alternatives to Serum Creatinine</a:t>
            </a:r>
          </a:p>
        </p:txBody>
      </p:sp>
    </p:spTree>
    <p:extLst>
      <p:ext uri="{BB962C8B-B14F-4D97-AF65-F5344CB8AC3E}">
        <p14:creationId xmlns:p14="http://schemas.microsoft.com/office/powerpoint/2010/main" val="32634923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of AKI</a:t>
            </a:r>
            <a:endParaRPr lang="ar-JO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(US): 0.8/100 000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7% of hospitalized patients.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– 67% of critically ill patients (depending on the definition).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5-6% of ICU patients with AKI require RRT.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in critically ill pts with AKI requiring RRT 50-70%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/>
              <a:t>The underlying etiology of pediatric AKI varies globally!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In developed countries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In Developing countries</a:t>
            </a: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3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Creatinine varies by age</a:t>
            </a:r>
            <a:b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gender and muscle mass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br>
              <a:rPr lang="en-US" altLang="en-US" dirty="0"/>
            </a:b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graphicFrame>
        <p:nvGraphicFramePr>
          <p:cNvPr id="5945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42455"/>
              </p:ext>
            </p:extLst>
          </p:nvPr>
        </p:nvGraphicFramePr>
        <p:xfrm>
          <a:off x="1565329" y="2185260"/>
          <a:ext cx="6207071" cy="4014060"/>
        </p:xfrm>
        <a:graphic>
          <a:graphicData uri="http://schemas.openxmlformats.org/drawingml/2006/table">
            <a:tbl>
              <a:tblPr/>
              <a:tblGrid>
                <a:gridCol w="236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Normal range (mg/dl)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Newborn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 to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 to 0.4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Child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 to 0.7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Adolescent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 to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8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compensatory mechanisms 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05" y="1825625"/>
            <a:ext cx="4604590" cy="4351338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Clr>
                <a:schemeClr val="accent3"/>
              </a:buClr>
              <a:buAutoNum type="arabicPeriod"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intrarenal generation of vasodilatory prostaglandins.   </a:t>
            </a:r>
            <a:r>
              <a:rPr lang="en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Non-steroidal anti-inflammatory drugs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inhibit this response and precipitate AKI, especially when used in the setting of renal hypoperfusion</a:t>
            </a:r>
          </a:p>
          <a:p>
            <a:pPr marL="514350" indent="-514350">
              <a:buClr>
                <a:schemeClr val="accent3"/>
              </a:buClr>
              <a:buAutoNum type="arabicPeriod"/>
              <a:defRPr/>
            </a:pPr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Angiotensin II, which constricts the </a:t>
            </a:r>
            <a:r>
              <a:rPr lang="en-CA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efferent </a:t>
            </a:r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arteriole leading to increased hydrostatic pressure across the glomerulus and maintenance of GFR.</a:t>
            </a:r>
          </a:p>
          <a:p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administration of angiotensin-converting enzyme </a:t>
            </a:r>
            <a:r>
              <a:rPr lang="en-C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(ACE) inhibitor </a:t>
            </a:r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blocks this compensatory mechanism!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801509-15E2-4BBA-A89A-32988B3559F7}" type="slidenum">
              <a:rPr lang="en-CA" altLang="en-US" smtClean="0">
                <a:solidFill>
                  <a:srgbClr val="FFFFFF"/>
                </a:solidFill>
              </a:rPr>
              <a:pPr/>
              <a:t>13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9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00" name="Google Shape;60600;p25"/>
          <p:cNvSpPr txBox="1">
            <a:spLocks noGrp="1"/>
          </p:cNvSpPr>
          <p:nvPr>
            <p:ph type="title"/>
          </p:nvPr>
        </p:nvSpPr>
        <p:spPr>
          <a:xfrm>
            <a:off x="2152650" y="1131095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Prerenal AKI- Prerenal Azotemia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601" name="Google Shape;60601;p25"/>
          <p:cNvSpPr/>
          <p:nvPr/>
        </p:nvSpPr>
        <p:spPr>
          <a:xfrm>
            <a:off x="478971" y="2514600"/>
            <a:ext cx="11161486" cy="29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Diminished effective circulating arterial volume</a:t>
            </a:r>
          </a:p>
          <a:p>
            <a:pPr marL="457200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Decreased arterial pressure, cardiac failure</a:t>
            </a:r>
          </a:p>
          <a:p>
            <a:pPr marL="457200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effective arterial blood volume (decreased intravascular volume despite normal or increased total body water – Hypoalbuminemia, septic shock,  cirrhosis)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Inadequate renal perfusion and a decreased GFR</a:t>
            </a: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AKI, although glomerular filtration rate is reduced, renal tubular function remains intact with reabsorption of sodium and water in response to renal hypoperfusion, leading to oliguria</a:t>
            </a:r>
          </a:p>
          <a:p>
            <a:pPr>
              <a:buClr>
                <a:schemeClr val="dk1"/>
              </a:buClr>
              <a:buSzPts val="2800"/>
            </a:pPr>
            <a:endParaRPr lang="en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8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underlying cause of the renal hypoperfusion is reversed promptly, renal function returns to normal. If hypoperfusion is sustained, intrinsic renal parenchymal damage can develop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Evidence of structural kidney damage is absent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10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renal causes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urethral valves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ureteropelvic </a:t>
            </a:r>
            <a:r>
              <a:rPr lang="ar-J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MAJORITY&gt;junction obstruction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Urolithiasis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(intraabdominal lesion or within the urinary tract)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 cystitis</a:t>
            </a:r>
          </a:p>
          <a:p>
            <a:pPr>
              <a:buClr>
                <a:schemeClr val="accent3"/>
              </a:buCl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Neurogenic bladder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patient with two functioning kidneys, obstruction must be bilateral to result in AKI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Relief of the obstruction usually results in recovery of renal function, except in patients with associated renal dysplasia or prolonged urinary tract obstruction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850417-9E47-4121-85C0-AA6A9B58E830}" type="slidenum">
              <a:rPr lang="en-CA" altLang="en-US" smtClean="0">
                <a:solidFill>
                  <a:srgbClr val="FFFFFF"/>
                </a:solidFill>
              </a:rPr>
              <a:pPr/>
              <a:t>16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4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Tubular Necrosis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an end effect of tubular damage secondary to… 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Perfusion insults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blood flow, obstruction and passive filtrate backflow into tubular cells can cause a cycle leading to further death…</a:t>
            </a:r>
          </a:p>
        </p:txBody>
      </p:sp>
    </p:spTree>
    <p:extLst>
      <p:ext uri="{BB962C8B-B14F-4D97-AF65-F5344CB8AC3E}">
        <p14:creationId xmlns:p14="http://schemas.microsoft.com/office/powerpoint/2010/main" val="381556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Interstitial Nephritis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(71%) - 1/3 antibiotics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Penicillins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cephalosporins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NSAIDs, sulfonamides,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cipro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rifampin, PPIs, allopurinol… and more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(15%)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Strep, Legionella, leptospirosis, CMV, EBV… many</a:t>
            </a:r>
          </a:p>
          <a:p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Tubulointersitial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nephritis and uveitis (5%)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</a:t>
            </a:r>
          </a:p>
        </p:txBody>
      </p:sp>
    </p:spTree>
    <p:extLst>
      <p:ext uri="{BB962C8B-B14F-4D97-AF65-F5344CB8AC3E}">
        <p14:creationId xmlns:p14="http://schemas.microsoft.com/office/powerpoint/2010/main" val="2502339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Obtain a thorough history and physical exam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Do everything you can to accurately assess volume status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Always order a renal ultrasound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Look at the urine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ko-KR" dirty="0">
                <a:latin typeface="Times New Roman" pitchFamily="18" charset="0"/>
                <a:ea typeface="굴림" charset="-127"/>
                <a:cs typeface="Times New Roman" panose="02020603050405020304" pitchFamily="18" charset="0"/>
              </a:rPr>
              <a:t>Review urinary indices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</a:br>
            <a:r>
              <a:rPr lang="en-US" altLang="ko-KR" sz="4000" b="1" dirty="0">
                <a:solidFill>
                  <a:srgbClr val="0070C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5 Key Steps in Evaluating AKI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996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( potentially reversible)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in renal function results in the inability of the kidneys to maintain fluid and electrolyte homeostasis in a manner over hours or days </a:t>
            </a:r>
          </a:p>
          <a:p>
            <a:r>
              <a:rPr lang="en-US" altLang="en-US" dirty="0"/>
              <a:t>The term AKI has largely replaced acute renal failure (ARF )ranges from a small increase in serum creatinine to complete anuric renal failure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0800">
              <a:lnSpc>
                <a:spcPct val="120000"/>
              </a:lnSpc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 with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 mortality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 </a:t>
            </a:r>
            <a:r>
              <a:rPr lang="en-US" dirty="0">
                <a:solidFill>
                  <a:srgbClr val="000000"/>
                </a:solidFill>
              </a:rPr>
              <a:t>risk to  develop  </a:t>
            </a:r>
            <a:r>
              <a:rPr lang="en-US" b="1" dirty="0">
                <a:solidFill>
                  <a:srgbClr val="00B050"/>
                </a:solidFill>
              </a:rPr>
              <a:t>CKD </a:t>
            </a:r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2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and physical examination </a:t>
            </a:r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infant with a 3-day history of vomiting and diarrhea most likely has prerenal AKI caused by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depletion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6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 child with a recent pharyngitis who presents with periorbital edema, hypertension, and gross hematuria most likely has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AKI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critically ill child with a history of protracted hypotension or with </a:t>
            </a:r>
            <a:endParaRPr lang="ar-J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nephrotoxic medications most likely has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neonate with a history of hydronephrosis seen on prenatal ultrasound studies and a palpable bladder most likely has congenital urinary tract obstruction, probably related to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urethral valves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DB15D2-8174-4A66-9BB3-58FB32DD1FAF}" type="slidenum">
              <a:rPr lang="en-CA" altLang="en-US" smtClean="0">
                <a:solidFill>
                  <a:srgbClr val="FFFFFF"/>
                </a:solidFill>
              </a:rPr>
              <a:pPr/>
              <a:t>20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picture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output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urine output is very important in the critical care setting, since the degree of oliguria affects fluid and electrolyte management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the presence of a normal volume of urine does not preclude AKI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urine output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urine output &lt;1 mL/kg /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infants, and in children and adults, urine output &lt;0.5 mL/kg /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six hours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Nonoliguria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Polyuria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urinary concentrating defect will present with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polyuric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AA4082-64EF-4060-B71C-A2CC0EEA5506}" type="slidenum">
              <a:rPr lang="en-CA" altLang="en-US" smtClean="0">
                <a:solidFill>
                  <a:srgbClr val="FFFFFF"/>
                </a:solidFill>
              </a:rPr>
              <a:pPr/>
              <a:t>21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2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>
                <a:cs typeface="+mj-cs"/>
              </a:rPr>
              <a:t>Volume status : depleted and dry vs Overloaded (edema)</a:t>
            </a:r>
          </a:p>
          <a:p>
            <a:pPr eaLnBrk="1" hangingPunct="1"/>
            <a:r>
              <a:rPr lang="en-CA" altLang="en-US" sz="2400" dirty="0">
                <a:cs typeface="+mj-cs"/>
              </a:rPr>
              <a:t>BP (hypertension)/</a:t>
            </a:r>
            <a:r>
              <a:rPr lang="en-US" altLang="en-US" sz="2400" dirty="0">
                <a:cs typeface="+mj-cs"/>
              </a:rPr>
              <a:t> Tachycardia, dry mucous </a:t>
            </a:r>
            <a:endParaRPr lang="ar-JO" altLang="en-US" sz="2400" dirty="0">
              <a:cs typeface="+mj-cs"/>
            </a:endParaRPr>
          </a:p>
          <a:p>
            <a:pPr eaLnBrk="1" hangingPunct="1"/>
            <a:r>
              <a:rPr lang="en-US" altLang="en-US" sz="2400" dirty="0">
                <a:cs typeface="+mj-cs"/>
              </a:rPr>
              <a:t>membranes, and poor peripheral perfusion </a:t>
            </a:r>
          </a:p>
          <a:p>
            <a:pPr eaLnBrk="1" hangingPunct="1"/>
            <a:r>
              <a:rPr lang="en-US" altLang="en-US" sz="2400" dirty="0">
                <a:cs typeface="+mj-cs"/>
              </a:rPr>
              <a:t>Hypertension, peripheral edema</a:t>
            </a:r>
            <a:endParaRPr lang="en-CA" altLang="en-US" sz="2400" dirty="0">
              <a:cs typeface="+mj-cs"/>
            </a:endParaRPr>
          </a:p>
          <a:p>
            <a:pPr eaLnBrk="1" hangingPunct="1"/>
            <a:r>
              <a:rPr lang="en-CA" altLang="en-US" sz="2400" dirty="0">
                <a:cs typeface="+mj-cs"/>
              </a:rPr>
              <a:t>Cardiac exam </a:t>
            </a:r>
          </a:p>
          <a:p>
            <a:pPr eaLnBrk="1" hangingPunct="1"/>
            <a:r>
              <a:rPr lang="en-CA" altLang="en-US" sz="2400" dirty="0">
                <a:cs typeface="+mj-cs"/>
              </a:rPr>
              <a:t>Chest exam</a:t>
            </a:r>
          </a:p>
          <a:p>
            <a:pPr eaLnBrk="1" hangingPunct="1"/>
            <a:r>
              <a:rPr lang="en-CA" altLang="en-US" sz="2400" dirty="0">
                <a:cs typeface="+mj-cs"/>
              </a:rPr>
              <a:t>Abdominal mass ( palpable kidney)/</a:t>
            </a:r>
            <a:r>
              <a:rPr lang="en-US" altLang="en-US" sz="2400" dirty="0">
                <a:cs typeface="+mj-cs"/>
              </a:rPr>
              <a:t>may be seen with renal vein thrombosis, tumors, cystic disease, or urinary tract obstruction</a:t>
            </a:r>
            <a:endParaRPr lang="ar-JO" altLang="en-US" sz="2400" dirty="0">
              <a:cs typeface="+mj-cs"/>
            </a:endParaRPr>
          </a:p>
          <a:p>
            <a:pPr eaLnBrk="1" hangingPunct="1"/>
            <a:r>
              <a:rPr lang="en-CA" altLang="en-US" sz="2400" dirty="0">
                <a:cs typeface="+mj-cs"/>
              </a:rPr>
              <a:t>Skin rash</a:t>
            </a:r>
          </a:p>
          <a:p>
            <a:pPr eaLnBrk="1" hangingPunct="1"/>
            <a:endParaRPr lang="en-CA" altLang="en-US" sz="2400" dirty="0">
              <a:cs typeface="+mj-cs"/>
            </a:endParaRPr>
          </a:p>
          <a:p>
            <a:pPr eaLnBrk="1" hangingPunct="1"/>
            <a:endParaRPr lang="en-CA" altLang="en-US" sz="2400" dirty="0">
              <a:cs typeface="+mj-c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600330-DEE4-4CDE-A99A-62FC6A5CAFF0}" type="slidenum">
              <a:rPr lang="en-CA" altLang="en-US" smtClean="0">
                <a:solidFill>
                  <a:srgbClr val="FFFFFF"/>
                </a:solidFill>
              </a:rPr>
              <a:pPr/>
              <a:t>22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975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48000" y="3733800"/>
            <a:ext cx="68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43800" y="3733800"/>
            <a:ext cx="76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267200" y="3733800"/>
            <a:ext cx="2133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67200" y="4419600"/>
            <a:ext cx="2590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200400" y="5105400"/>
            <a:ext cx="20574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3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Fractional Excretion of Sodium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compensates for the urine output…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UCr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&lt;1%   --&gt;   pre-renal disease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1-2%  --&gt;   ??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&gt;2%  --&gt;   ATN  </a:t>
            </a:r>
          </a:p>
        </p:txBody>
      </p:sp>
    </p:spTree>
    <p:extLst>
      <p:ext uri="{BB962C8B-B14F-4D97-AF65-F5344CB8AC3E}">
        <p14:creationId xmlns:p14="http://schemas.microsoft.com/office/powerpoint/2010/main" val="247158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 Lab tests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BUN, Cr, lytes, fractional excretion of sodium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Urinalysis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7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7B9899"/>
                </a:solidFill>
              </a:rPr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2-Lytes: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Hyperkalemia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Hyponatremia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Hypocalcemia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Hyperphosphatmeia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3-VBG ( high anion gap metabolic acidosis)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4-CBC (Hb and platelet count)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options, depending on history: ANCA, 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ANA, ASOT, complement, drug levels…</a:t>
            </a: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cs typeface="+mn-cs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BAF631-D287-4307-8280-FD91FADC93C7}" type="slidenum">
              <a:rPr lang="en-CA" altLang="en-US" smtClean="0">
                <a:solidFill>
                  <a:srgbClr val="FFFFFF"/>
                </a:solidFill>
              </a:rPr>
              <a:pPr/>
              <a:t>26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6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Ultrasound - in all children if etiology unclear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# of kidneys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Size of kidneys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Obvious parenchymal damage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Obstruction 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Thrombus/vessel occlusion 	</a:t>
            </a:r>
          </a:p>
        </p:txBody>
      </p:sp>
    </p:spTree>
    <p:extLst>
      <p:ext uri="{BB962C8B-B14F-4D97-AF65-F5344CB8AC3E}">
        <p14:creationId xmlns:p14="http://schemas.microsoft.com/office/powerpoint/2010/main" val="14125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biopsy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when diagnosis remains unknown, 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failure to respond to treatment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 cases of rapid progressive course </a:t>
            </a:r>
          </a:p>
        </p:txBody>
      </p:sp>
    </p:spTree>
    <p:extLst>
      <p:ext uri="{BB962C8B-B14F-4D97-AF65-F5344CB8AC3E}">
        <p14:creationId xmlns:p14="http://schemas.microsoft.com/office/powerpoint/2010/main" val="126910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7B9899"/>
                </a:solidFill>
              </a:rPr>
              <a:t>Management of AKI in Children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cs typeface="+mn-cs"/>
              </a:rPr>
              <a:t>The basic principles of the general management of the child with AKI include: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Specific treatment of the underlying cause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Fluid management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Electrolyte management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Treat acidosis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Nutritional support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Adjustment of drug dosing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cs typeface="+mn-cs"/>
              </a:rPr>
              <a:t>Renal replacement therapy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dirty="0">
              <a:cs typeface="+mn-c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6AEB9F-2FFE-4D17-8DA4-5F10BD6F68BA}" type="slidenum">
              <a:rPr lang="en-CA" altLang="en-US" smtClean="0">
                <a:solidFill>
                  <a:srgbClr val="FFFFFF"/>
                </a:solidFill>
              </a:rPr>
              <a:pPr/>
              <a:t>29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3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according to Urine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dk1"/>
              </a:buClr>
              <a:buSzPts val="24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Oliguric (&lt;1 mL/kg/hr in neonates and infants, &lt;0.5 mL/kg/hr in children) </a:t>
            </a:r>
          </a:p>
          <a:p>
            <a:pPr lvl="1">
              <a:buClr>
                <a:schemeClr val="dk1"/>
              </a:buClr>
              <a:buSzPts val="24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dk1"/>
              </a:buClr>
              <a:buSzPts val="24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dk1"/>
              </a:buClr>
              <a:buSzPts val="24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dk1"/>
              </a:buClr>
              <a:buSzPts val="24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Nono-liguric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(difficult to recognize)</a:t>
            </a:r>
          </a:p>
          <a:p>
            <a:pPr lvl="2">
              <a:buClr>
                <a:schemeClr val="dk1"/>
              </a:buClr>
              <a:buSzPts val="2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urine output in non-oliguric AKI is normal or polyuric, electrolyte disturbances and uremia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80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7B9899"/>
                </a:solidFill>
              </a:rPr>
              <a:t>Fluid management 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Accurate initial assessment is required to determine if the child is hypovolemic, euvolemic, or </a:t>
            </a:r>
            <a:r>
              <a:rPr lang="en-CA" altLang="en-US" dirty="0" err="1"/>
              <a:t>hypervolemic</a:t>
            </a:r>
            <a:r>
              <a:rPr lang="en-CA" altLang="en-US" dirty="0"/>
              <a:t>, and guides initial fluid management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A93550-5E25-404C-A2DB-20866E1AEF48}" type="slidenum">
              <a:rPr lang="en-CA" altLang="en-US" smtClean="0">
                <a:solidFill>
                  <a:srgbClr val="FFFFFF"/>
                </a:solidFill>
              </a:rPr>
              <a:pPr/>
              <a:t>30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97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38200" y="89354"/>
            <a:ext cx="10515600" cy="12895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Hypovolemia</a:t>
            </a:r>
            <a:endParaRPr lang="en-CA" dirty="0">
              <a:solidFill>
                <a:srgbClr val="7B98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112"/>
            <a:ext cx="10515600" cy="4351338"/>
          </a:xfrm>
        </p:spPr>
        <p:txBody>
          <a:bodyPr rtlCol="0">
            <a:noAutofit/>
          </a:bodyPr>
          <a:lstStyle/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physical exam and clinical history is consistent with dehydration and fluid loss: give  N/S 0.9% bolus (10 to 20 mL/kg over 30 minutes, can repeat x3)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still no UOP…. Bladder catheterization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point, other forms of invasive monitoring, such as measuring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venous pressure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 be required to </a:t>
            </a:r>
            <a:r>
              <a:rPr lang="en-C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adequately assess the fluid status and help guide further therapy.    (Restriction vs Continue fluid resuscitation)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ar-JO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volume resuscitation, hypovolemic patients generally void within 2 hr; failure to do so suggests intrinsic or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postrenal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caused by sepsis requires vigorous fluid resuscitation followed by a continuous infusion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vasopressors</a:t>
            </a:r>
            <a:endParaRPr lang="en-CA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AAD8FC-B6DE-4D5F-8F88-268D7400C77F}" type="slidenum">
              <a:rPr lang="en-CA" altLang="en-US" smtClean="0">
                <a:solidFill>
                  <a:srgbClr val="FFFFFF"/>
                </a:solidFill>
              </a:rPr>
              <a:pPr/>
              <a:t>31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07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Euvolemic AKI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presentation euvolemic , Or if after first resuscitation for hypovolemia the patient responds well with good UOP </a:t>
            </a:r>
          </a:p>
          <a:p>
            <a:pPr>
              <a:buClr>
                <a:schemeClr val="accent3"/>
              </a:buClr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challenge with diuretic (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Furesemide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buClr>
                <a:schemeClr val="accent3"/>
              </a:buClr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insensible fluid (300 -400 mL/m</a:t>
            </a:r>
            <a:r>
              <a:rPr lang="en-CA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/day)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plus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urine and gastrointestinal losses replacement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with ½ N/S every 6hr over 6h</a:t>
            </a:r>
          </a:p>
          <a:p>
            <a:pPr marL="0" indent="0">
              <a:buClr>
                <a:schemeClr val="accent3"/>
              </a:buClr>
              <a:buFont typeface="Wingdings 2"/>
              <a:buChar char=""/>
              <a:defRPr/>
            </a:pPr>
            <a:endParaRPr lang="ar-JO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n-C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77F559-DE1F-4777-A4CA-F29FC8CE0A2A}" type="slidenum">
              <a:rPr lang="en-CA" altLang="en-US" smtClean="0">
                <a:solidFill>
                  <a:srgbClr val="FFFFFF"/>
                </a:solidFill>
              </a:rPr>
              <a:pPr/>
              <a:t>32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0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Hypervolemia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of fluid overload (edema, heart failure and pulmonary edema) requires fluid removal and/or fluid restriction.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Furosemide trial and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fluids to insensible </a:t>
            </a:r>
          </a:p>
          <a:p>
            <a:pPr marL="182880" indent="-182880"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response or unstable .......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replacement therapy (RRT) should be considered for critically-ill children who are not expected to recover kidney function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03B094-D26F-4121-9E7B-FA145A8EC6EF}" type="slidenum">
              <a:rPr lang="en-CA" altLang="en-US" smtClean="0">
                <a:solidFill>
                  <a:srgbClr val="FFFFFF"/>
                </a:solidFill>
              </a:rPr>
              <a:pPr/>
              <a:t>33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8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Replacement Therapy-RRT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Options: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Continuous renal replacement therapy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Peritoneal dialysis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Hemodialysis</a:t>
            </a:r>
          </a:p>
        </p:txBody>
      </p:sp>
    </p:spTree>
    <p:extLst>
      <p:ext uri="{BB962C8B-B14F-4D97-AF65-F5344CB8AC3E}">
        <p14:creationId xmlns:p14="http://schemas.microsoft.com/office/powerpoint/2010/main" val="1588259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- Medical Management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Obstruction- PUV:  bladder catheterization  should be placed immediately for drainage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status : If there is no volume overload or cardiac failure, isotonic saline, 20 mL/kg over 30 min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volume resuscitation, hypovolemic patients generally void within 2 hr; failure to do so suggests intrinsic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postrenal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Hypotension caused by sepsis: vigorous fluid resuscitation followed by norepinephrine infusion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Furosemide (2-4 mg/kg) and mannitol (0.5 g/kg) may be administered as a single IV dose</a:t>
            </a:r>
          </a:p>
        </p:txBody>
      </p:sp>
    </p:spTree>
    <p:extLst>
      <p:ext uri="{BB962C8B-B14F-4D97-AF65-F5344CB8AC3E}">
        <p14:creationId xmlns:p14="http://schemas.microsoft.com/office/powerpoint/2010/main" val="1027332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 Stop Exogenous sources of potassium (dietary, intravenous fluids, total parenteral nutrition)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Increase K loss by GI: Sodium polystyrene sulfonate resin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Kayexalate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), 1 g/kg, should be given orally or by retention enema.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 More severe elevations in serum potassium (&gt;7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/L), ECG changes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• Calcium gluconate 10% solution, 1.0 mL/kg IV, over 3-5 min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4. Shift of K into intracellular spaces: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Sodium bicarbonate, 1-2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/kg IV, over 5-10 min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Regular insulin, 0.1 units/kg, with glucose 50% solution,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/kg, over 1 hr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β-adrenergic agonists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5. Persistent hyperkalemia should be managed by dialysis.</a:t>
            </a:r>
          </a:p>
        </p:txBody>
      </p:sp>
    </p:spTree>
    <p:extLst>
      <p:ext uri="{BB962C8B-B14F-4D97-AF65-F5344CB8AC3E}">
        <p14:creationId xmlns:p14="http://schemas.microsoft.com/office/powerpoint/2010/main" val="3978346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90513"/>
            <a:ext cx="75311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A7E32B-D1CA-4DB7-B432-CF06F7A315AA}" type="slidenum">
              <a:rPr lang="en-CA" altLang="en-US" smtClean="0">
                <a:solidFill>
                  <a:srgbClr val="FFFFFF"/>
                </a:solidFill>
              </a:rPr>
              <a:pPr/>
              <a:t>37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0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Metabolic Acidosis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7.15 to 12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then oral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metabolic acidosis with intravenous bicarbonate can precipitate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 renal failure as rapid correction of acidosis reduces the ionized calcium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808969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targets of managements in AKI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protection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hyperphosphatemia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disorders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support </a:t>
            </a:r>
          </a:p>
        </p:txBody>
      </p:sp>
    </p:spTree>
    <p:extLst>
      <p:ext uri="{BB962C8B-B14F-4D97-AF65-F5344CB8AC3E}">
        <p14:creationId xmlns:p14="http://schemas.microsoft.com/office/powerpoint/2010/main" val="135045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dk1"/>
              </a:buClr>
              <a:buSzPts val="4800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P-RIFLE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Clr>
                <a:schemeClr val="dk1"/>
              </a:buClr>
              <a:buSzPts val="4800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AKIN classification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Clr>
                <a:schemeClr val="dk1"/>
              </a:buClr>
              <a:buSzPts val="4800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KIDGO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7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Indication of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Anuria/oliguria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Volume overload with evidence of hypertension and/or pulmonary congestion or edema refractory to diuretic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Persistent hyperkalemia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Severe metabolic acidosis unresponsive to medical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Uremia (encephalopathy, pericarditis, neuropathy)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Blood urea nitrogen &gt;100-150 mg/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(or lower if rapidly rising)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Calcium:phosphorus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imbalance,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hypocalcemic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tetany that cannot be controlled by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1769555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7B9899"/>
                </a:solidFill>
              </a:rPr>
              <a:t>Drug management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Remove nephrotoxic agents </a:t>
            </a:r>
          </a:p>
          <a:p>
            <a:pPr eaLnBrk="1" hangingPunct="1"/>
            <a:r>
              <a:rPr lang="en-CA" altLang="en-US"/>
              <a:t>Adjust to the renal doses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2D942A-F74C-4538-B5A8-019568176856}" type="slidenum">
              <a:rPr lang="en-CA" altLang="en-US" smtClean="0">
                <a:solidFill>
                  <a:srgbClr val="FFFFFF"/>
                </a:solidFill>
              </a:rPr>
              <a:pPr/>
              <a:t>41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84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Mortality: 60% (critically ill)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20-25% go on to have some degree of chronic renal issues</a:t>
            </a:r>
          </a:p>
        </p:txBody>
      </p:sp>
    </p:spTree>
    <p:extLst>
      <p:ext uri="{BB962C8B-B14F-4D97-AF65-F5344CB8AC3E}">
        <p14:creationId xmlns:p14="http://schemas.microsoft.com/office/powerpoint/2010/main" val="2172741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Chronic Kidney Disease: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Management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IN" dirty="0"/>
              <a:t>5</a:t>
            </a:r>
            <a:r>
              <a:rPr lang="en-IN" baseline="30000" dirty="0"/>
              <a:t>th</a:t>
            </a:r>
            <a:r>
              <a:rPr lang="en-IN" dirty="0"/>
              <a:t> year 2023- 2024</a:t>
            </a:r>
          </a:p>
        </p:txBody>
      </p:sp>
    </p:spTree>
    <p:extLst>
      <p:ext uri="{BB962C8B-B14F-4D97-AF65-F5344CB8AC3E}">
        <p14:creationId xmlns:p14="http://schemas.microsoft.com/office/powerpoint/2010/main" val="3063030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CKD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of irreversible kidney damage and/or reduction of kidney function that can lead to progressive decrease in kidney function</a:t>
            </a:r>
          </a:p>
          <a:p>
            <a:pPr marL="0" indent="0" eaLnBrk="1" hangingPunct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41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KDIGO diagnosis of pediatric CKD, diagnostic  clinical criteria (one of) :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GFR &lt;  60ml/min per 1.73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greater than 3 months with implications for health regardless of whether other CKD markers are present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GFR &gt; 60ml/min per 1.73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accompanied by evidence of 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damage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 of functional kidney abnormalities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albuminuria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renal tubular disorders)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abormalities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detected by histology or inferred by imaging</a:t>
            </a:r>
          </a:p>
        </p:txBody>
      </p:sp>
    </p:spTree>
    <p:extLst>
      <p:ext uri="{BB962C8B-B14F-4D97-AF65-F5344CB8AC3E}">
        <p14:creationId xmlns:p14="http://schemas.microsoft.com/office/powerpoint/2010/main" val="2459894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42875"/>
            <a:ext cx="8929688" cy="6572250"/>
          </a:xfrm>
        </p:spPr>
      </p:pic>
    </p:spTree>
    <p:extLst>
      <p:ext uri="{BB962C8B-B14F-4D97-AF65-F5344CB8AC3E}">
        <p14:creationId xmlns:p14="http://schemas.microsoft.com/office/powerpoint/2010/main" val="2133872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IN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Predicting GFR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Schwartz formula -the most widely accepted and used equation in practice</a:t>
            </a:r>
          </a:p>
          <a:p>
            <a:pPr eaLnBrk="1" hangingPunct="1"/>
            <a:endParaRPr lang="en-US" dirty="0">
              <a:latin typeface="Comic Sans MS" pitchFamily="66" charset="0"/>
            </a:endParaRPr>
          </a:p>
          <a:p>
            <a:pPr eaLnBrk="1" hangingPunct="1"/>
            <a:endParaRPr lang="en-US" dirty="0">
              <a:latin typeface="Comic Sans MS" pitchFamily="66" charset="0"/>
            </a:endParaRPr>
          </a:p>
          <a:p>
            <a:pPr eaLnBrk="1" hangingPunct="1"/>
            <a:endParaRPr lang="en-IN" dirty="0">
              <a:latin typeface="Comic Sans MS" pitchFamily="66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2982464"/>
            <a:ext cx="800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09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43" y="812805"/>
            <a:ext cx="9732069" cy="172723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GFR in children and young adults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136605"/>
              </p:ext>
            </p:extLst>
          </p:nvPr>
        </p:nvGraphicFramePr>
        <p:xfrm>
          <a:off x="1451428" y="2385500"/>
          <a:ext cx="9289144" cy="3928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1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(Gender)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GFR ± S.D</a:t>
                      </a:r>
                      <a:r>
                        <a:rPr lang="en-US" baseline="0" dirty="0"/>
                        <a:t> ml/min/1.73 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 week (males &amp; females)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40.6 ± 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2-8 weeks (males and females)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65.8 ± 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&gt; 8 weeks (males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and females)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95.7 ± 21.7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r>
                        <a:rPr lang="en-US" dirty="0"/>
                        <a:t>2-12 years (males and females)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 ±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r>
                        <a:rPr lang="en-US" dirty="0"/>
                        <a:t>13-21</a:t>
                      </a:r>
                      <a:r>
                        <a:rPr lang="en-US" baseline="0" dirty="0"/>
                        <a:t> years (males)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 ±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r>
                        <a:rPr lang="en-US" dirty="0"/>
                        <a:t>13-21 years (females)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 ±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425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Renal Anomalies: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Uropathy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aplasia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hypoplasia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/dysplasia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Reflux nephropathy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Polycystic kidney disease</a:t>
            </a:r>
          </a:p>
          <a:p>
            <a:pPr lvl="1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 in older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chilren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of the etiology of overall CKD, larger proportion of ESRD patients (rapid rate of CKD progression)</a:t>
            </a:r>
          </a:p>
          <a:p>
            <a:pPr lvl="1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disorders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oxalosis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cystinosis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hereditary nephritis-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nephritis</a:t>
            </a:r>
          </a:p>
          <a:p>
            <a:pPr lvl="1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4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52" name="Google Shape;60552;p19"/>
          <p:cNvSpPr txBox="1">
            <a:spLocks noGrp="1"/>
          </p:cNvSpPr>
          <p:nvPr>
            <p:ph type="title"/>
          </p:nvPr>
        </p:nvSpPr>
        <p:spPr>
          <a:xfrm>
            <a:off x="1935160" y="152400"/>
            <a:ext cx="8794459" cy="14507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P-RIFLE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553" name="Google Shape;6055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478" y="1603140"/>
            <a:ext cx="11282766" cy="495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234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depends etiology and the severity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Non-Glomerular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tubulointerstitial Space: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CAKUT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 kidney diseases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diagnosed early, pts may present with: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Polyuria (reduced concentrating ability)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CAKUT(obstructive),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tubulointerstitial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(Nephrogenic DI)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Growth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common manifestation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– Glomerular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with more prominent signs and symptoms of kidney disease: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Tea/Cola – colored urine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RBCs casts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GN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Microscopic hematuria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Proteinuria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Edema (Nephrotic range proteinuria)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Elevated Creatinine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Elevated Blood Pressure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Systemic Symptoms – Concurrent Systemic Disease (SLE, Wegner’s) : fever, skin rash, cough, arthralgia/arthritis</a:t>
            </a:r>
          </a:p>
        </p:txBody>
      </p:sp>
    </p:spTree>
    <p:extLst>
      <p:ext uri="{BB962C8B-B14F-4D97-AF65-F5344CB8AC3E}">
        <p14:creationId xmlns:p14="http://schemas.microsoft.com/office/powerpoint/2010/main" val="3439899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 - Stage of CKD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292825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Stages (GFR &gt; 60ml/min per 1.73m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G1/G2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often Asymptomatic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As CKD progresses (renal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fxn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deteriorates), pt becomes increasingly symptomatic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Signs of severe renal impairment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begin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to appear with stage G3a/G3b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074386"/>
            <a:ext cx="449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ym typeface="Wingdings" pitchFamily="2" charset="2"/>
              </a:rPr>
              <a:t>Uremia </a:t>
            </a:r>
            <a:r>
              <a:rPr lang="en-US" sz="2800" b="1" u="sng" dirty="0" err="1">
                <a:sym typeface="Wingdings" pitchFamily="2" charset="2"/>
              </a:rPr>
              <a:t>Symtpoms</a:t>
            </a:r>
            <a:r>
              <a:rPr lang="en-US" sz="2800" b="1" u="sng" dirty="0">
                <a:sym typeface="Wingdings" pitchFamily="2" charset="2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>
                <a:sym typeface="Wingdings" pitchFamily="2" charset="2"/>
              </a:rPr>
              <a:t>Anorexia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>
                <a:sym typeface="Wingdings" pitchFamily="2" charset="2"/>
              </a:rPr>
              <a:t>Vomitting</a:t>
            </a:r>
            <a:endParaRPr lang="en-US" sz="2800" dirty="0"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>
                <a:sym typeface="Wingdings" pitchFamily="2" charset="2"/>
              </a:rPr>
              <a:t>Weakness and fatigability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998687"/>
            <a:ext cx="449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ym typeface="Wingdings" pitchFamily="2" charset="2"/>
              </a:rPr>
              <a:t>Uremia Complications: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>
                <a:sym typeface="Wingdings" pitchFamily="2" charset="2"/>
              </a:rPr>
              <a:t>Pericarditis</a:t>
            </a:r>
            <a:endParaRPr lang="en-US" sz="2800" dirty="0"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>
                <a:sym typeface="Wingdings" pitchFamily="2" charset="2"/>
              </a:rPr>
              <a:t>Neurocognitive</a:t>
            </a:r>
            <a:r>
              <a:rPr lang="en-US" sz="2800" dirty="0">
                <a:sym typeface="Wingdings" pitchFamily="2" charset="2"/>
              </a:rPr>
              <a:t> function deficits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>
                <a:sym typeface="Wingdings" pitchFamily="2" charset="2"/>
              </a:rPr>
              <a:t>Mineral Bone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06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Progression of Renal Disease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Hyperlipidemia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 retention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4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of underlying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and/or tubular dysfunction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biomarker associated STRONGLY with CKD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protein excretion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contribute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CKD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renal disease is generally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and duration of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48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Management Components: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reversible kidney dysfunction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or slow disease progression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complications of CKD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adequately prepare child/family in whom renal replacement therapy will be required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vaccinations</a:t>
            </a:r>
          </a:p>
        </p:txBody>
      </p:sp>
    </p:spTree>
    <p:extLst>
      <p:ext uri="{BB962C8B-B14F-4D97-AF65-F5344CB8AC3E}">
        <p14:creationId xmlns:p14="http://schemas.microsoft.com/office/powerpoint/2010/main" val="3618097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CKD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00613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metabolic disorder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growth 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Vaccination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Slowing CKD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to slow CKD progression: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Control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Protein Secretion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Correcting Anemia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Dyslipidemia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Protein Restriction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 evidence is for strict blood pressure control.</a:t>
            </a:r>
          </a:p>
          <a:p>
            <a:pPr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agents are ACEI and ARBs (HTN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more protective than other agents in slowing CKD progression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51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07999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– fluids and electrolytes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68714"/>
            <a:ext cx="9448800" cy="480785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and water (Intravascular Volume)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maintained until GFR falls below 10-15ml/min per 1.73 m2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with mild-moderate CKD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in relative volume balance  BUT less able to respond to changes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Severely impaired kidney function : risk for water retention and overload  acute volume overload, hyponatremia and hypertension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Management :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Sodium Restriction + Diuretics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Diuretics Choice 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Thiazides early on 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Loop diuretics later on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7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63"/>
            <a:ext cx="10515600" cy="134234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– fluids and electrolytes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390"/>
            <a:ext cx="10515600" cy="4351338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Hyperkalemia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↓GFR  ↓ K+ excretion 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hyperkalemia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Others: dietary, catabolism, Met Acidosis, Decreased renin,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calcineurin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inhibitors, prostaglandin inhibitors)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Hypokalemia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rare but possible if:</a:t>
            </a:r>
          </a:p>
          <a:p>
            <a:pPr lvl="1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Fanconi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Tubular Acidosis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Diuretic Therapy</a:t>
            </a:r>
          </a:p>
          <a:p>
            <a:pPr lvl="1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Hyperkalemia  Management: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Low Potassium Diet, formula or supplements  potassium free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if no potassium free formula, mix with Kay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exalate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Loop Diuretics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Correct Metabolic Acidosis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8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1131F8-0589-46B1-AE8A-822C9C23DE64}" type="slidenum">
              <a:rPr lang="en-CA" altLang="en-US" smtClean="0">
                <a:solidFill>
                  <a:srgbClr val="FFFFFF"/>
                </a:solidFill>
              </a:rPr>
              <a:pPr/>
              <a:t>6</a:t>
            </a:fld>
            <a:endParaRPr lang="en-CA" altLang="en-US">
              <a:solidFill>
                <a:srgbClr val="FFFF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4" y="755140"/>
            <a:ext cx="11424026" cy="59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21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- Metabolic Acidosis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40114"/>
            <a:ext cx="9144000" cy="44413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Acidosis in CKD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total ammonium excretion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titratable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secretion (phosphate)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bicarbonate reabsorption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Why is acidosis harmful ?!!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Negative impact on growth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(body utilizes bone buffering to bind some excess H+ ions)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Management: Sodium Bicarbonate:</a:t>
            </a:r>
          </a:p>
          <a:p>
            <a:pPr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dose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three divided doses</a:t>
            </a:r>
          </a:p>
          <a:p>
            <a:pPr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Titrate the dose to the clinical target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7027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– Risk for 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64228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Pts with glomerular etiology and proteinuria are at higher risk for CVD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Hypertrophy: (Mechanical or hemodynamic overload)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Concentric LVH: Hypertension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Dyslipidemia</a:t>
            </a:r>
          </a:p>
          <a:p>
            <a:pPr lvl="1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lipid metabolism is common in CKD patients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Increased  CVD risk</a:t>
            </a:r>
          </a:p>
          <a:p>
            <a:pPr lvl="1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Overweight and obese patients are at  an increased risk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017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9314"/>
            <a:ext cx="9144000" cy="990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-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is prevalent even when GFR is only mildly reduced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AGGRESSIVE blood pressure control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hour MAP below 50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(Systolic and Diastolic BP &lt; 90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(In Adolescents, target ≤ 120/80 mm Hg)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Delays ESRD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Include: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of target BP (2017 AAP guidelines)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Non-pharmacologic therapy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Anti-hypertensive therapy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47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Nonpharmacologic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 Changes : weight reduction (if obese), regular aerobic exercise regimen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Measures: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rich in fruits and vegetables, ↓ fat and salt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alcohol, caffeine, energy drinks and smoking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Parmacologic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ACEI/ARBs should be used if tolerated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(superior to other agents in slowing CKD progression)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Diuretics, recommended in early CKD</a:t>
            </a:r>
          </a:p>
          <a:p>
            <a:pPr lvl="2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Thiazide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less effective with CKD progression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diuretic is recommended for HTN and edema treatment in more severe CKD</a:t>
            </a:r>
          </a:p>
          <a:p>
            <a:pPr lvl="2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54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– Endocrine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CKD patients, endocrine system becomes dysfunctional as the kidney deteriorates: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Growth Hormone Metabolism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Function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Altered production, distribution and excretion of thyroid hormones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↓T4,↓T3, NL TSH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Gonadal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Male: ↓ free testosterone, 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dihydrotestosterone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↓adrenal androgens, ↑LH/FSH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Female: ↓estrogen, ↑LH/FSH + loss of LH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pulsatile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pattern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anovulation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627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07998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– Growth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6228"/>
            <a:ext cx="9144000" cy="510177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Malnutrition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appetite</a:t>
            </a:r>
          </a:p>
          <a:p>
            <a:pPr lvl="2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assessment should be done on regular basis </a:t>
            </a:r>
          </a:p>
          <a:p>
            <a:pPr lvl="2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(address Energy, Protein, vitamins and minerals)</a:t>
            </a:r>
          </a:p>
          <a:p>
            <a:pPr lvl="2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consider Gastrostomy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transpyloric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tubes.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CKD-MBD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Altered function of GH and IGF-1 axis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MBD, malnutrition, acid-base abnormal and electrolyte disturbances  before considering  GH treatment.</a:t>
            </a:r>
          </a:p>
          <a:p>
            <a:pPr lvl="1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042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6112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- Neurodevelopment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Uremia is associated with alterations of cognitive development in children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 findings can range: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subtle deficits (poor school performance)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Seizures and severe intellectual disabilities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findings: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Daytime sleepiness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disorders (sleep-disordered breathing, excessive daytime sleepiness, insomnia)</a:t>
            </a:r>
          </a:p>
        </p:txBody>
      </p:sp>
    </p:spTree>
    <p:extLst>
      <p:ext uri="{BB962C8B-B14F-4D97-AF65-F5344CB8AC3E}">
        <p14:creationId xmlns:p14="http://schemas.microsoft.com/office/powerpoint/2010/main" val="24928226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- Decreased clearance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excreted substances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Anorexia, nausea and vomiting, growth retardation, peripheral neuropathy, CNS abnormalities (loss of concentration and lethargy, seizures, coma and death)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Platelet Dysfunction (Adhesion and Aggregation)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Pericardial Disease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Pericarditis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annd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effusion)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indication for dialysis in children with CKD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Hyperuricemia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serum levels due to decreased urinary excretion</a:t>
            </a:r>
          </a:p>
        </p:txBody>
      </p:sp>
    </p:spTree>
    <p:extLst>
      <p:ext uri="{BB962C8B-B14F-4D97-AF65-F5344CB8AC3E}">
        <p14:creationId xmlns:p14="http://schemas.microsoft.com/office/powerpoint/2010/main" val="2780283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NKF-KDOQI guidelines defines anemia if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is less than the fifth percentile for age and sex</a:t>
            </a: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Anemia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 including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 cell indices (MCH, MCV, MCHC), TLC, differential cell count, platelet count, peripheral smear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Absolute reticulocyte count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ferritin, TSAT (transferrin saturation)</a:t>
            </a: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770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28751"/>
            <a:ext cx="8229600" cy="5286375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Reduced erythropoietin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 deficiency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 B12 deficiency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blood loss - Daily blood loss in pre-dialysis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pediatric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CKD patients is approximately 6 mL/m2</a:t>
            </a:r>
          </a:p>
          <a:p>
            <a:pPr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Hyperparathyroidism</a:t>
            </a:r>
          </a:p>
          <a:p>
            <a:pPr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toxicity</a:t>
            </a:r>
          </a:p>
          <a:p>
            <a:pPr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of cytotoxic or immunosuppressive drugs and angiotensin converting enzyme inhibitors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58" name="Google Shape;605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359" y="2107769"/>
            <a:ext cx="9562455" cy="4587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560" name="Google Shape;60560;p20"/>
          <p:cNvSpPr txBox="1"/>
          <p:nvPr/>
        </p:nvSpPr>
        <p:spPr>
          <a:xfrm>
            <a:off x="4360500" y="4876801"/>
            <a:ext cx="24975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needed renal replacement therapy</a:t>
            </a:r>
            <a:endParaRPr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AKIN classification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Acute Kidney Injury Network (AKIN) criteria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303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Erythropoietin- 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– monthly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1gm/dl increase in first month after initiating ESA therapy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Acceptable- 0.66 g/dl per month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085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METABOLISM IN CKD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5563" y="1785938"/>
            <a:ext cx="6858000" cy="4786312"/>
          </a:xfrm>
        </p:spPr>
      </p:pic>
    </p:spTree>
    <p:extLst>
      <p:ext uri="{BB962C8B-B14F-4D97-AF65-F5344CB8AC3E}">
        <p14:creationId xmlns:p14="http://schemas.microsoft.com/office/powerpoint/2010/main" val="42451057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368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of calcium, phosphorus, PTH,</a:t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vitamin D metabolism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6938" y="2071689"/>
            <a:ext cx="8001000" cy="4429125"/>
          </a:xfrm>
        </p:spPr>
      </p:pic>
    </p:spTree>
    <p:extLst>
      <p:ext uri="{BB962C8B-B14F-4D97-AF65-F5344CB8AC3E}">
        <p14:creationId xmlns:p14="http://schemas.microsoft.com/office/powerpoint/2010/main" val="20022038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dirty="0"/>
              <a:t>Complications – CKD-MBD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Term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Renal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Osteodytrophy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(mineral bone disorder)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mineral metabolism and bone structure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extraskeletal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calcifications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UNtreated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first detected in G2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may NOT have any sign or symptom of disease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may have low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calcidiol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calcitriol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elevated serum PTH and FGF-23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Calcium, phosphorus and PTH stay in normal range in mild CKD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More advanced CKD :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bone pain, difficulty walking &amp;/or skeletal deformities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If untreated   mineral, skeletal &amp; skeletal abnormalities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Significant Morbidity:  growth failure,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avasc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necrosis, skeletal deformities and fractures and vascular calcifications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897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CKD – MBD - 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GFR declines (around 50%)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decreased functional kidney mass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decreased 1alpha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	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decreased activated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Decreased intestinal calcium absorption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hypocalcemia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increased PTH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Increased PTH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increased bone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resorption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Futher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decrease in GFR (20-25%)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failure in compensatory mechanisms that excrete phosphate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hyperphosphatemia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further ↓Ca2+ and ↑PTH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06626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CKD – MBD - </a:t>
            </a:r>
            <a:r>
              <a:rPr lang="en-US" dirty="0" err="1"/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Serum Phosphorus with diet and phosphate binders</a:t>
            </a:r>
          </a:p>
          <a:p>
            <a:r>
              <a:rPr lang="en-US" dirty="0"/>
              <a:t>Normalizing 25-OH-Vit D (</a:t>
            </a:r>
            <a:r>
              <a:rPr lang="en-US" dirty="0" err="1"/>
              <a:t>Vit</a:t>
            </a:r>
            <a:r>
              <a:rPr lang="en-US" dirty="0"/>
              <a:t> D supplements)</a:t>
            </a:r>
          </a:p>
          <a:p>
            <a:r>
              <a:rPr lang="en-US" dirty="0"/>
              <a:t>Control hyperparathyroidism with active vitamin D analogs</a:t>
            </a:r>
          </a:p>
        </p:txBody>
      </p:sp>
    </p:spTree>
    <p:extLst>
      <p:ext uri="{BB962C8B-B14F-4D97-AF65-F5344CB8AC3E}">
        <p14:creationId xmlns:p14="http://schemas.microsoft.com/office/powerpoint/2010/main" val="41858890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Factors causing hyperparathyroidism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hyperphosphatemia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FGF-23-  causes suppression of calcitriol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Acidosis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523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bone disease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 D THERAPY-  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25-OH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&lt; 30 ng/ml – supplement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phosphorous and phosphate binders</a:t>
            </a:r>
          </a:p>
          <a:p>
            <a:pPr eaLnBrk="1" hangingPunct="1">
              <a:buFont typeface="Arial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6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to reduce phosphate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Dialysis-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efficacy of dialysis in removing excess phosphate is limited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 binding agents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30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of growth hormone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095500" y="1643063"/>
            <a:ext cx="8362950" cy="5072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(a) Height for chronological age more negative than 2.0 SD; </a:t>
            </a:r>
          </a:p>
          <a:p>
            <a:pPr eaLnBrk="1" hangingPunct="1">
              <a:buFont typeface="Arial" charset="0"/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(b) Height velocity for chronological age SD more negative than 2.0 SD;</a:t>
            </a:r>
          </a:p>
          <a:p>
            <a:pPr eaLnBrk="1" hangingPunct="1">
              <a:buFont typeface="Arial" charset="0"/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(c) growth potential documented by open epiphysis;</a:t>
            </a:r>
          </a:p>
          <a:p>
            <a:pPr eaLnBrk="1" hangingPunct="1">
              <a:buFont typeface="Arial" charset="0"/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3161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Etiologies: General Approach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+mj-cs"/>
              </a:rPr>
              <a:t>Though likely multifactorial, can be divided into: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+mj-cs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057400" y="3352800"/>
            <a:ext cx="2209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>
                <a:cs typeface="+mj-cs"/>
              </a:rPr>
              <a:t>Pre-renal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724400" y="3352800"/>
            <a:ext cx="2209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ar-JO" altLang="en-US">
              <a:cs typeface="+mj-cs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7543800" y="3352800"/>
            <a:ext cx="2209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ar-JO" altLang="en-US">
              <a:cs typeface="+mj-cs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174929" y="36957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ar-JO" altLang="en-US">
              <a:cs typeface="+mj-cs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257800" y="3733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7772400" y="3733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Post-renal</a:t>
            </a:r>
          </a:p>
        </p:txBody>
      </p:sp>
    </p:spTree>
    <p:extLst>
      <p:ext uri="{BB962C8B-B14F-4D97-AF65-F5344CB8AC3E}">
        <p14:creationId xmlns:p14="http://schemas.microsoft.com/office/powerpoint/2010/main" val="13971728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-Prior to the consideration of the use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rhGH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should be correction of </a:t>
            </a:r>
          </a:p>
          <a:p>
            <a:pPr eaLnBrk="1" hangingPunct="1">
              <a:buFont typeface="Arial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(a) insufficient intake of energy, protein and other nutrients;</a:t>
            </a:r>
          </a:p>
          <a:p>
            <a:pPr eaLnBrk="1" hangingPunct="1">
              <a:buFont typeface="Arial" charset="0"/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(b) acidosis; </a:t>
            </a:r>
          </a:p>
          <a:p>
            <a:pPr eaLnBrk="1" hangingPunct="1">
              <a:buFont typeface="Arial" charset="0"/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(c) hyperphosphatemia </a:t>
            </a:r>
          </a:p>
          <a:p>
            <a:pPr eaLnBrk="1" hangingPunct="1">
              <a:buFont typeface="Arial" charset="0"/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(d) 2° HPT</a:t>
            </a:r>
          </a:p>
          <a:p>
            <a:pPr eaLnBrk="1" hangingPunct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1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Etiologic Classification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9777309"/>
              </p:ext>
            </p:extLst>
          </p:nvPr>
        </p:nvGraphicFramePr>
        <p:xfrm>
          <a:off x="838200" y="1890794"/>
          <a:ext cx="9372600" cy="451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330">
                <a:tc>
                  <a:txBody>
                    <a:bodyPr/>
                    <a:lstStyle/>
                    <a:p>
                      <a:r>
                        <a:rPr lang="en-US" dirty="0"/>
                        <a:t>Prerenal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Intrinsic 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Post-renal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6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Dehydration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Hemorrhage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Hypoalbuminemia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Cardiac</a:t>
                      </a:r>
                      <a:r>
                        <a:rPr lang="en-US" baseline="0" dirty="0"/>
                        <a:t> failure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Glomerulonephritis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PSGN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Lupus nephritis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HSP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Membranoproliferative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Anti-GBM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Cortical</a:t>
                      </a:r>
                      <a:r>
                        <a:rPr lang="en-US" baseline="0" dirty="0"/>
                        <a:t> necrosis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RVT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AIN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Tumor infiltration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Tumor lysis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Posterior</a:t>
                      </a:r>
                      <a:r>
                        <a:rPr lang="en-US" baseline="0" dirty="0"/>
                        <a:t> Urethral Valve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Uretropelvic Junction obstruction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Uretrocele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Urolithiasis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Hemorrhagic cystitis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Neurogenic bladder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72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6402</TotalTime>
  <Words>3201</Words>
  <Application>Microsoft Office PowerPoint</Application>
  <PresentationFormat>شاشة عريضة</PresentationFormat>
  <Paragraphs>643</Paragraphs>
  <Slides>80</Slides>
  <Notes>13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80</vt:i4>
      </vt:variant>
    </vt:vector>
  </HeadingPairs>
  <TitlesOfParts>
    <vt:vector size="81" baseType="lpstr">
      <vt:lpstr>Office Theme</vt:lpstr>
      <vt:lpstr>ACUTE  KIDNEY INJURY</vt:lpstr>
      <vt:lpstr>Definition </vt:lpstr>
      <vt:lpstr>Types according to Urine output</vt:lpstr>
      <vt:lpstr> classification </vt:lpstr>
      <vt:lpstr>P-RIFLE </vt:lpstr>
      <vt:lpstr>عرض تقديمي في PowerPoint</vt:lpstr>
      <vt:lpstr>AKIN classification Acute Kidney Injury Network (AKIN) criteria </vt:lpstr>
      <vt:lpstr>Etiologies: General Approach</vt:lpstr>
      <vt:lpstr>Etiologic Classification </vt:lpstr>
      <vt:lpstr>New Biomarkers in AKI Alternatives to Serum Creatinine</vt:lpstr>
      <vt:lpstr>Epidemiology of AKI</vt:lpstr>
      <vt:lpstr>Normal Creatinine varies by age and gender and muscle mass</vt:lpstr>
      <vt:lpstr>Renal compensatory mechanisms </vt:lpstr>
      <vt:lpstr>Prerenal AKI- Prerenal Azotemia</vt:lpstr>
      <vt:lpstr>عرض تقديمي في PowerPoint</vt:lpstr>
      <vt:lpstr>Post renal causes </vt:lpstr>
      <vt:lpstr>Acute Tubular Necrosis</vt:lpstr>
      <vt:lpstr>Acute Interstitial Nephritis</vt:lpstr>
      <vt:lpstr> 5 Key Steps in Evaluating AKI</vt:lpstr>
      <vt:lpstr>History and physical examination </vt:lpstr>
      <vt:lpstr>Clinical picture </vt:lpstr>
      <vt:lpstr>Physical examination</vt:lpstr>
      <vt:lpstr>عرض تقديمي في PowerPoint</vt:lpstr>
      <vt:lpstr>Fractional Excretion of Sodium</vt:lpstr>
      <vt:lpstr>Requested Lab tests</vt:lpstr>
      <vt:lpstr>Investigations </vt:lpstr>
      <vt:lpstr>Imaging</vt:lpstr>
      <vt:lpstr>Renal biopsy</vt:lpstr>
      <vt:lpstr>Management of AKI in Children </vt:lpstr>
      <vt:lpstr>Fluid management </vt:lpstr>
      <vt:lpstr>Hypovolemia</vt:lpstr>
      <vt:lpstr>Euvolemic AKI</vt:lpstr>
      <vt:lpstr>Hypervolemia </vt:lpstr>
      <vt:lpstr>Renal Replacement Therapy-RRT</vt:lpstr>
      <vt:lpstr>TREATMENT - Medical Management</vt:lpstr>
      <vt:lpstr>Hyperkalemia</vt:lpstr>
      <vt:lpstr>عرض تقديمي في PowerPoint</vt:lpstr>
      <vt:lpstr>Metabolic Acidosis</vt:lpstr>
      <vt:lpstr>Other targets of managements in AKI </vt:lpstr>
      <vt:lpstr>Indication of Dialysis</vt:lpstr>
      <vt:lpstr>Drug management </vt:lpstr>
      <vt:lpstr>Prognosis</vt:lpstr>
      <vt:lpstr>Chronic Kidney Disease:  Management</vt:lpstr>
      <vt:lpstr>Definition of CKD</vt:lpstr>
      <vt:lpstr> Diagnostic Criteria</vt:lpstr>
      <vt:lpstr>عرض تقديمي في PowerPoint</vt:lpstr>
      <vt:lpstr>Equations Predicting GFR</vt:lpstr>
      <vt:lpstr>Normal GFR in children and young adults</vt:lpstr>
      <vt:lpstr>Etiology</vt:lpstr>
      <vt:lpstr>Clinical Presentation depends etiology and the severity</vt:lpstr>
      <vt:lpstr>Clinical Presentation – Glomerular</vt:lpstr>
      <vt:lpstr>Clinical Presentation  - Stage of CKD</vt:lpstr>
      <vt:lpstr>Risk Factors for Progression of Renal Disease</vt:lpstr>
      <vt:lpstr>Proteinuria</vt:lpstr>
      <vt:lpstr>Management of CKD</vt:lpstr>
      <vt:lpstr>MANAGEMENT OF CKD</vt:lpstr>
      <vt:lpstr>Slowing CKD Progression</vt:lpstr>
      <vt:lpstr>Complications – fluids and electrolytes</vt:lpstr>
      <vt:lpstr>Complications – fluids and electrolytes</vt:lpstr>
      <vt:lpstr>Complications - Metabolic Acidosis</vt:lpstr>
      <vt:lpstr>Complications – Risk for Cardiovascular disease</vt:lpstr>
      <vt:lpstr>Hypertension - Management</vt:lpstr>
      <vt:lpstr>عرض تقديمي في PowerPoint</vt:lpstr>
      <vt:lpstr>Complications – Endocrine Dysfunction</vt:lpstr>
      <vt:lpstr>Complications – Growth Impairment</vt:lpstr>
      <vt:lpstr>Complications - Neurodevelopment</vt:lpstr>
      <vt:lpstr>Complications - Decreased clearance of renally excreted substances </vt:lpstr>
      <vt:lpstr>ANEMIA </vt:lpstr>
      <vt:lpstr>CAUSES </vt:lpstr>
      <vt:lpstr>Management of anemia</vt:lpstr>
      <vt:lpstr>BONE METABOLISM IN CKD</vt:lpstr>
      <vt:lpstr>Abnormalities of calcium, phosphorus, PTH, and vitamin D metabolism</vt:lpstr>
      <vt:lpstr>Complications – CKD-MBD</vt:lpstr>
      <vt:lpstr>CKD – MBD - Pathophysiology</vt:lpstr>
      <vt:lpstr>CKD – MBD - Managment</vt:lpstr>
      <vt:lpstr>عرض تقديمي في PowerPoint</vt:lpstr>
      <vt:lpstr>Management of bone disease</vt:lpstr>
      <vt:lpstr>Methods to reduce phosphate</vt:lpstr>
      <vt:lpstr>Indications of growth hormone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مستخدم ضيف</cp:lastModifiedBy>
  <cp:revision>31</cp:revision>
  <dcterms:created xsi:type="dcterms:W3CDTF">2023-07-13T21:25:24Z</dcterms:created>
  <dcterms:modified xsi:type="dcterms:W3CDTF">2023-07-19T21:08:38Z</dcterms:modified>
</cp:coreProperties>
</file>