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0" r:id="rId1"/>
  </p:sldMasterIdLst>
  <p:notesMasterIdLst>
    <p:notesMasterId r:id="rId50"/>
  </p:notesMasterIdLst>
  <p:sldIdLst>
    <p:sldId id="256" r:id="rId2"/>
    <p:sldId id="260" r:id="rId3"/>
    <p:sldId id="263" r:id="rId4"/>
    <p:sldId id="257" r:id="rId5"/>
    <p:sldId id="265" r:id="rId6"/>
    <p:sldId id="276" r:id="rId7"/>
    <p:sldId id="340" r:id="rId8"/>
    <p:sldId id="272" r:id="rId9"/>
    <p:sldId id="275" r:id="rId10"/>
    <p:sldId id="278" r:id="rId11"/>
    <p:sldId id="283" r:id="rId12"/>
    <p:sldId id="285" r:id="rId13"/>
    <p:sldId id="335" r:id="rId14"/>
    <p:sldId id="334" r:id="rId15"/>
    <p:sldId id="287" r:id="rId16"/>
    <p:sldId id="291" r:id="rId17"/>
    <p:sldId id="293" r:id="rId18"/>
    <p:sldId id="295" r:id="rId19"/>
    <p:sldId id="296" r:id="rId20"/>
    <p:sldId id="297" r:id="rId21"/>
    <p:sldId id="298" r:id="rId22"/>
    <p:sldId id="299" r:id="rId23"/>
    <p:sldId id="300" r:id="rId24"/>
    <p:sldId id="301" r:id="rId25"/>
    <p:sldId id="337" r:id="rId26"/>
    <p:sldId id="302" r:id="rId27"/>
    <p:sldId id="304" r:id="rId28"/>
    <p:sldId id="305" r:id="rId29"/>
    <p:sldId id="308" r:id="rId30"/>
    <p:sldId id="309" r:id="rId31"/>
    <p:sldId id="312" r:id="rId32"/>
    <p:sldId id="313" r:id="rId33"/>
    <p:sldId id="314" r:id="rId34"/>
    <p:sldId id="331" r:id="rId35"/>
    <p:sldId id="316" r:id="rId36"/>
    <p:sldId id="317" r:id="rId37"/>
    <p:sldId id="318" r:id="rId38"/>
    <p:sldId id="320" r:id="rId39"/>
    <p:sldId id="332" r:id="rId40"/>
    <p:sldId id="322" r:id="rId41"/>
    <p:sldId id="323" r:id="rId42"/>
    <p:sldId id="324" r:id="rId43"/>
    <p:sldId id="325" r:id="rId44"/>
    <p:sldId id="326" r:id="rId45"/>
    <p:sldId id="333" r:id="rId46"/>
    <p:sldId id="338" r:id="rId47"/>
    <p:sldId id="339" r:id="rId48"/>
    <p:sldId id="336" r:id="rId4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6477" autoAdjust="0"/>
  </p:normalViewPr>
  <p:slideViewPr>
    <p:cSldViewPr>
      <p:cViewPr varScale="1">
        <p:scale>
          <a:sx n="54" d="100"/>
          <a:sy n="54" d="100"/>
        </p:scale>
        <p:origin x="18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F90DE1C-62D4-4E6F-98A8-9B7CCF957D44}" type="datetimeFigureOut">
              <a:rPr lang="ar-EG" smtClean="0"/>
              <a:pPr/>
              <a:t>08/01/1446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C4C1B64-ADF7-4085-AEE9-2DA864AFE461}" type="slidenum">
              <a:rPr lang="ar-EG" smtClean="0"/>
              <a:pPr/>
              <a:t>‹#›</a:t>
            </a:fld>
            <a:endParaRPr lang="ar-EG"/>
          </a:p>
        </p:txBody>
      </p:sp>
    </p:spTree>
    <p:extLst>
      <p:ext uri="{BB962C8B-B14F-4D97-AF65-F5344CB8AC3E}">
        <p14:creationId xmlns:p14="http://schemas.microsoft.com/office/powerpoint/2010/main" val="7505828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ED02F1A-0A9C-4A73-AE9F-FCEC52AEBD34}" type="slidenum">
              <a:rPr lang="en-US"/>
              <a:pPr>
                <a:defRPr/>
              </a:pPr>
              <a:t>2</a:t>
            </a:fld>
            <a:endParaRPr lang="en-US"/>
          </a:p>
        </p:txBody>
      </p:sp>
    </p:spTree>
    <p:extLst>
      <p:ext uri="{BB962C8B-B14F-4D97-AF65-F5344CB8AC3E}">
        <p14:creationId xmlns:p14="http://schemas.microsoft.com/office/powerpoint/2010/main" val="293343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13ED4F89-5810-4361-8350-4E1DFB64B2E2}" type="slidenum">
              <a:rPr lang="en-US"/>
              <a:pPr>
                <a:defRPr/>
              </a:pPr>
              <a:t>16</a:t>
            </a:fld>
            <a:endParaRPr lang="en-US"/>
          </a:p>
        </p:txBody>
      </p:sp>
    </p:spTree>
    <p:extLst>
      <p:ext uri="{BB962C8B-B14F-4D97-AF65-F5344CB8AC3E}">
        <p14:creationId xmlns:p14="http://schemas.microsoft.com/office/powerpoint/2010/main" val="102124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2C7AD26-5655-4B00-8FC5-F02B9486EFA3}" type="slidenum">
              <a:rPr lang="en-US"/>
              <a:pPr>
                <a:defRPr/>
              </a:pPr>
              <a:t>17</a:t>
            </a:fld>
            <a:endParaRPr lang="en-US"/>
          </a:p>
        </p:txBody>
      </p:sp>
    </p:spTree>
    <p:extLst>
      <p:ext uri="{BB962C8B-B14F-4D97-AF65-F5344CB8AC3E}">
        <p14:creationId xmlns:p14="http://schemas.microsoft.com/office/powerpoint/2010/main" val="272779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1B6F8A3-EB74-4919-B8F8-5F3EDC6CA00B}" type="slidenum">
              <a:rPr lang="en-US"/>
              <a:pPr>
                <a:defRPr/>
              </a:pPr>
              <a:t>18</a:t>
            </a:fld>
            <a:endParaRPr lang="en-US"/>
          </a:p>
        </p:txBody>
      </p:sp>
    </p:spTree>
    <p:extLst>
      <p:ext uri="{BB962C8B-B14F-4D97-AF65-F5344CB8AC3E}">
        <p14:creationId xmlns:p14="http://schemas.microsoft.com/office/powerpoint/2010/main" val="252863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50F5DDB5-44B5-4D43-9A31-7AA8E9D6870D}" type="slidenum">
              <a:rPr lang="en-US"/>
              <a:pPr>
                <a:defRPr/>
              </a:pPr>
              <a:t>19</a:t>
            </a:fld>
            <a:endParaRPr lang="en-US"/>
          </a:p>
        </p:txBody>
      </p:sp>
    </p:spTree>
    <p:extLst>
      <p:ext uri="{BB962C8B-B14F-4D97-AF65-F5344CB8AC3E}">
        <p14:creationId xmlns:p14="http://schemas.microsoft.com/office/powerpoint/2010/main" val="2160829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5D12AA7E-0926-4D92-B77E-4780A9C751C1}" type="slidenum">
              <a:rPr lang="en-US"/>
              <a:pPr>
                <a:defRPr/>
              </a:pPr>
              <a:t>20</a:t>
            </a:fld>
            <a:endParaRPr lang="en-US"/>
          </a:p>
        </p:txBody>
      </p:sp>
    </p:spTree>
    <p:extLst>
      <p:ext uri="{BB962C8B-B14F-4D97-AF65-F5344CB8AC3E}">
        <p14:creationId xmlns:p14="http://schemas.microsoft.com/office/powerpoint/2010/main" val="125829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A9B27EA5-5FCF-4787-A98E-032E41A43018}" type="slidenum">
              <a:rPr lang="en-US"/>
              <a:pPr>
                <a:defRPr/>
              </a:pPr>
              <a:t>21</a:t>
            </a:fld>
            <a:endParaRPr lang="en-US"/>
          </a:p>
        </p:txBody>
      </p:sp>
    </p:spTree>
    <p:extLst>
      <p:ext uri="{BB962C8B-B14F-4D97-AF65-F5344CB8AC3E}">
        <p14:creationId xmlns:p14="http://schemas.microsoft.com/office/powerpoint/2010/main" val="357076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AE5575B8-FD45-4A72-8F45-39E6B3409645}" type="slidenum">
              <a:rPr lang="en-US"/>
              <a:pPr>
                <a:defRPr/>
              </a:pPr>
              <a:t>22</a:t>
            </a:fld>
            <a:endParaRPr lang="en-US"/>
          </a:p>
        </p:txBody>
      </p:sp>
    </p:spTree>
    <p:extLst>
      <p:ext uri="{BB962C8B-B14F-4D97-AF65-F5344CB8AC3E}">
        <p14:creationId xmlns:p14="http://schemas.microsoft.com/office/powerpoint/2010/main" val="59631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98DF73D-524A-41AA-9433-DD72EB5C1464}" type="slidenum">
              <a:rPr lang="en-US" smtClean="0"/>
              <a:pPr>
                <a:defRPr/>
              </a:pPr>
              <a:t>23</a:t>
            </a:fld>
            <a:endParaRPr lang="en-US"/>
          </a:p>
        </p:txBody>
      </p:sp>
    </p:spTree>
    <p:extLst>
      <p:ext uri="{BB962C8B-B14F-4D97-AF65-F5344CB8AC3E}">
        <p14:creationId xmlns:p14="http://schemas.microsoft.com/office/powerpoint/2010/main" val="255692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2B7F5F76-C2D6-4DCD-BF31-D853B0956266}" type="slidenum">
              <a:rPr lang="en-US"/>
              <a:pPr>
                <a:defRPr/>
              </a:pPr>
              <a:t>24</a:t>
            </a:fld>
            <a:endParaRPr lang="en-US"/>
          </a:p>
        </p:txBody>
      </p:sp>
    </p:spTree>
    <p:extLst>
      <p:ext uri="{BB962C8B-B14F-4D97-AF65-F5344CB8AC3E}">
        <p14:creationId xmlns:p14="http://schemas.microsoft.com/office/powerpoint/2010/main" val="398273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5DD1B64F-94C8-4CEF-9414-92013C556090}" type="slidenum">
              <a:rPr lang="en-US"/>
              <a:pPr>
                <a:defRPr/>
              </a:pPr>
              <a:t>25</a:t>
            </a:fld>
            <a:endParaRPr lang="en-US"/>
          </a:p>
        </p:txBody>
      </p:sp>
    </p:spTree>
    <p:extLst>
      <p:ext uri="{BB962C8B-B14F-4D97-AF65-F5344CB8AC3E}">
        <p14:creationId xmlns:p14="http://schemas.microsoft.com/office/powerpoint/2010/main" val="236234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C2852FA7-C035-4F4F-AAEB-7719E266116F}" type="slidenum">
              <a:rPr lang="en-US"/>
              <a:pPr>
                <a:defRPr/>
              </a:pPr>
              <a:t>5</a:t>
            </a:fld>
            <a:endParaRPr lang="en-US"/>
          </a:p>
        </p:txBody>
      </p:sp>
    </p:spTree>
    <p:extLst>
      <p:ext uri="{BB962C8B-B14F-4D97-AF65-F5344CB8AC3E}">
        <p14:creationId xmlns:p14="http://schemas.microsoft.com/office/powerpoint/2010/main" val="351697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8F21C4A-E0CB-40C5-9FCF-CD8849A282CA}" type="slidenum">
              <a:rPr lang="en-US"/>
              <a:pPr>
                <a:defRPr/>
              </a:pPr>
              <a:t>26</a:t>
            </a:fld>
            <a:endParaRPr lang="en-US"/>
          </a:p>
        </p:txBody>
      </p:sp>
    </p:spTree>
    <p:extLst>
      <p:ext uri="{BB962C8B-B14F-4D97-AF65-F5344CB8AC3E}">
        <p14:creationId xmlns:p14="http://schemas.microsoft.com/office/powerpoint/2010/main" val="408644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B75F4D0-8AB8-428D-841B-10AEA31B3FB9}" type="slidenum">
              <a:rPr lang="en-US"/>
              <a:pPr>
                <a:defRPr/>
              </a:pPr>
              <a:t>27</a:t>
            </a:fld>
            <a:endParaRPr lang="en-US"/>
          </a:p>
        </p:txBody>
      </p:sp>
    </p:spTree>
    <p:extLst>
      <p:ext uri="{BB962C8B-B14F-4D97-AF65-F5344CB8AC3E}">
        <p14:creationId xmlns:p14="http://schemas.microsoft.com/office/powerpoint/2010/main" val="85765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27E6C9F-0E82-45F8-8535-F25F7D6DD792}" type="slidenum">
              <a:rPr lang="en-US"/>
              <a:pPr>
                <a:defRPr/>
              </a:pPr>
              <a:t>28</a:t>
            </a:fld>
            <a:endParaRPr lang="en-US"/>
          </a:p>
        </p:txBody>
      </p:sp>
    </p:spTree>
    <p:extLst>
      <p:ext uri="{BB962C8B-B14F-4D97-AF65-F5344CB8AC3E}">
        <p14:creationId xmlns:p14="http://schemas.microsoft.com/office/powerpoint/2010/main" val="3469800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5A1CF199-A2E9-4B08-B0CA-323B03B9D659}" type="slidenum">
              <a:rPr lang="en-US"/>
              <a:pPr>
                <a:defRPr/>
              </a:pPr>
              <a:t>29</a:t>
            </a:fld>
            <a:endParaRPr lang="en-US"/>
          </a:p>
        </p:txBody>
      </p:sp>
    </p:spTree>
    <p:extLst>
      <p:ext uri="{BB962C8B-B14F-4D97-AF65-F5344CB8AC3E}">
        <p14:creationId xmlns:p14="http://schemas.microsoft.com/office/powerpoint/2010/main" val="876935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30</a:t>
            </a:fld>
            <a:endParaRPr lang="en-US"/>
          </a:p>
        </p:txBody>
      </p:sp>
    </p:spTree>
    <p:extLst>
      <p:ext uri="{BB962C8B-B14F-4D97-AF65-F5344CB8AC3E}">
        <p14:creationId xmlns:p14="http://schemas.microsoft.com/office/powerpoint/2010/main" val="1178713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F72DF4FC-B2DD-45AF-B21A-B388D5AFE51E}" type="slidenum">
              <a:rPr lang="en-US"/>
              <a:pPr>
                <a:defRPr/>
              </a:pPr>
              <a:t>31</a:t>
            </a:fld>
            <a:endParaRPr lang="en-US"/>
          </a:p>
        </p:txBody>
      </p:sp>
    </p:spTree>
    <p:extLst>
      <p:ext uri="{BB962C8B-B14F-4D97-AF65-F5344CB8AC3E}">
        <p14:creationId xmlns:p14="http://schemas.microsoft.com/office/powerpoint/2010/main" val="1746264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32</a:t>
            </a:fld>
            <a:endParaRPr lang="en-US"/>
          </a:p>
        </p:txBody>
      </p:sp>
    </p:spTree>
    <p:extLst>
      <p:ext uri="{BB962C8B-B14F-4D97-AF65-F5344CB8AC3E}">
        <p14:creationId xmlns:p14="http://schemas.microsoft.com/office/powerpoint/2010/main" val="3670055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A947A1D5-2F28-454E-9999-50FBC0259F39}" type="slidenum">
              <a:rPr lang="en-US"/>
              <a:pPr>
                <a:defRPr/>
              </a:pPr>
              <a:t>33</a:t>
            </a:fld>
            <a:endParaRPr lang="en-US"/>
          </a:p>
        </p:txBody>
      </p:sp>
    </p:spTree>
    <p:extLst>
      <p:ext uri="{BB962C8B-B14F-4D97-AF65-F5344CB8AC3E}">
        <p14:creationId xmlns:p14="http://schemas.microsoft.com/office/powerpoint/2010/main" val="3295528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36</a:t>
            </a:fld>
            <a:endParaRPr lang="en-US"/>
          </a:p>
        </p:txBody>
      </p:sp>
    </p:spTree>
    <p:extLst>
      <p:ext uri="{BB962C8B-B14F-4D97-AF65-F5344CB8AC3E}">
        <p14:creationId xmlns:p14="http://schemas.microsoft.com/office/powerpoint/2010/main" val="930731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63D14BAF-FB53-4F0C-9B47-9D662C3D290A}" type="slidenum">
              <a:rPr lang="en-US"/>
              <a:pPr>
                <a:defRPr/>
              </a:pPr>
              <a:t>37</a:t>
            </a:fld>
            <a:endParaRPr lang="en-US"/>
          </a:p>
        </p:txBody>
      </p:sp>
    </p:spTree>
    <p:extLst>
      <p:ext uri="{BB962C8B-B14F-4D97-AF65-F5344CB8AC3E}">
        <p14:creationId xmlns:p14="http://schemas.microsoft.com/office/powerpoint/2010/main" val="271208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6</a:t>
            </a:fld>
            <a:endParaRPr lang="en-US"/>
          </a:p>
        </p:txBody>
      </p:sp>
    </p:spTree>
    <p:extLst>
      <p:ext uri="{BB962C8B-B14F-4D97-AF65-F5344CB8AC3E}">
        <p14:creationId xmlns:p14="http://schemas.microsoft.com/office/powerpoint/2010/main" val="2576446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AFA318E2-1FAA-4D12-8472-C1D6582200AA}" type="slidenum">
              <a:rPr lang="en-US"/>
              <a:pPr>
                <a:defRPr/>
              </a:pPr>
              <a:t>38</a:t>
            </a:fld>
            <a:endParaRPr lang="en-US"/>
          </a:p>
        </p:txBody>
      </p:sp>
    </p:spTree>
    <p:extLst>
      <p:ext uri="{BB962C8B-B14F-4D97-AF65-F5344CB8AC3E}">
        <p14:creationId xmlns:p14="http://schemas.microsoft.com/office/powerpoint/2010/main" val="2019080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27C80352-BF67-44F2-A53D-371C99B8A29F}" type="slidenum">
              <a:rPr lang="en-US"/>
              <a:pPr>
                <a:defRPr/>
              </a:pPr>
              <a:t>40</a:t>
            </a:fld>
            <a:endParaRPr lang="en-US"/>
          </a:p>
        </p:txBody>
      </p:sp>
    </p:spTree>
    <p:extLst>
      <p:ext uri="{BB962C8B-B14F-4D97-AF65-F5344CB8AC3E}">
        <p14:creationId xmlns:p14="http://schemas.microsoft.com/office/powerpoint/2010/main" val="3286028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90511C65-4888-44FF-810A-8BABAAFD3246}" type="slidenum">
              <a:rPr lang="en-US"/>
              <a:pPr>
                <a:defRPr/>
              </a:pPr>
              <a:t>41</a:t>
            </a:fld>
            <a:endParaRPr lang="en-US"/>
          </a:p>
        </p:txBody>
      </p:sp>
    </p:spTree>
    <p:extLst>
      <p:ext uri="{BB962C8B-B14F-4D97-AF65-F5344CB8AC3E}">
        <p14:creationId xmlns:p14="http://schemas.microsoft.com/office/powerpoint/2010/main" val="2595788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2426AAD5-A0B5-4261-9C27-DD840A8F50A1}" type="slidenum">
              <a:rPr lang="en-US"/>
              <a:pPr>
                <a:defRPr/>
              </a:pPr>
              <a:t>42</a:t>
            </a:fld>
            <a:endParaRPr lang="en-US"/>
          </a:p>
        </p:txBody>
      </p:sp>
    </p:spTree>
    <p:extLst>
      <p:ext uri="{BB962C8B-B14F-4D97-AF65-F5344CB8AC3E}">
        <p14:creationId xmlns:p14="http://schemas.microsoft.com/office/powerpoint/2010/main" val="363547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728A95E-2009-47CD-A91E-B6327302DE16}" type="slidenum">
              <a:rPr lang="en-US"/>
              <a:pPr>
                <a:defRPr/>
              </a:pPr>
              <a:t>43</a:t>
            </a:fld>
            <a:endParaRPr lang="en-US"/>
          </a:p>
        </p:txBody>
      </p:sp>
    </p:spTree>
    <p:extLst>
      <p:ext uri="{BB962C8B-B14F-4D97-AF65-F5344CB8AC3E}">
        <p14:creationId xmlns:p14="http://schemas.microsoft.com/office/powerpoint/2010/main" val="3940235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pPr>
              <a:defRPr/>
            </a:pPr>
            <a:fld id="{C71CC925-F1A8-474F-AC0E-F2953CB799A3}" type="slidenum">
              <a:rPr lang="en-US"/>
              <a:pPr>
                <a:defRPr/>
              </a:pPr>
              <a:t>44</a:t>
            </a:fld>
            <a:endParaRPr lang="en-US"/>
          </a:p>
        </p:txBody>
      </p:sp>
    </p:spTree>
    <p:extLst>
      <p:ext uri="{BB962C8B-B14F-4D97-AF65-F5344CB8AC3E}">
        <p14:creationId xmlns:p14="http://schemas.microsoft.com/office/powerpoint/2010/main" val="2194493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Arial" pitchFamily="34" charset="0"/>
                <a:cs typeface="Arial" pitchFamily="34" charset="0"/>
              </a:defRPr>
            </a:lvl1pPr>
            <a:lvl2pPr marL="742950" indent="-285750">
              <a:defRPr u="sng">
                <a:solidFill>
                  <a:schemeClr val="tx1"/>
                </a:solidFill>
                <a:latin typeface="Arial" pitchFamily="34" charset="0"/>
                <a:cs typeface="Arial" pitchFamily="34" charset="0"/>
              </a:defRPr>
            </a:lvl2pPr>
            <a:lvl3pPr marL="1143000" indent="-228600">
              <a:defRPr u="sng">
                <a:solidFill>
                  <a:schemeClr val="tx1"/>
                </a:solidFill>
                <a:latin typeface="Arial" pitchFamily="34" charset="0"/>
                <a:cs typeface="Arial" pitchFamily="34" charset="0"/>
              </a:defRPr>
            </a:lvl3pPr>
            <a:lvl4pPr marL="1600200" indent="-228600">
              <a:defRPr u="sng">
                <a:solidFill>
                  <a:schemeClr val="tx1"/>
                </a:solidFill>
                <a:latin typeface="Arial" pitchFamily="34" charset="0"/>
                <a:cs typeface="Arial" pitchFamily="34" charset="0"/>
              </a:defRPr>
            </a:lvl4pPr>
            <a:lvl5pPr marL="2057400" indent="-228600">
              <a:defRPr u="sng">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u="sng">
                <a:solidFill>
                  <a:schemeClr val="tx1"/>
                </a:solidFill>
                <a:latin typeface="Arial" pitchFamily="34" charset="0"/>
                <a:cs typeface="Arial" pitchFamily="34" charset="0"/>
              </a:defRPr>
            </a:lvl9pPr>
          </a:lstStyle>
          <a:p>
            <a:fld id="{08FD34F8-A8B6-4424-BD4D-33A60B9B392D}" type="slidenum">
              <a:rPr lang="ar-SA" u="none"/>
              <a:pPr/>
              <a:t>48</a:t>
            </a:fld>
            <a:endParaRPr lang="en-US" u="non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atin typeface="Arial" pitchFamily="34" charset="0"/>
              <a:cs typeface="Arial" pitchFamily="34" charset="0"/>
            </a:endParaRPr>
          </a:p>
        </p:txBody>
      </p:sp>
    </p:spTree>
    <p:extLst>
      <p:ext uri="{BB962C8B-B14F-4D97-AF65-F5344CB8AC3E}">
        <p14:creationId xmlns:p14="http://schemas.microsoft.com/office/powerpoint/2010/main" val="107148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50B42F59-63A5-46A9-BDC6-D1827B6936C5}" type="slidenum">
              <a:rPr lang="en-US"/>
              <a:pPr>
                <a:defRPr/>
              </a:pPr>
              <a:t>8</a:t>
            </a:fld>
            <a:endParaRPr lang="en-US"/>
          </a:p>
        </p:txBody>
      </p:sp>
    </p:spTree>
    <p:extLst>
      <p:ext uri="{BB962C8B-B14F-4D97-AF65-F5344CB8AC3E}">
        <p14:creationId xmlns:p14="http://schemas.microsoft.com/office/powerpoint/2010/main" val="160765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F338E976-95EA-4805-9271-F73DCED9A194}" type="slidenum">
              <a:rPr lang="en-US"/>
              <a:pPr>
                <a:defRPr/>
              </a:pPr>
              <a:t>9</a:t>
            </a:fld>
            <a:endParaRPr lang="en-US"/>
          </a:p>
        </p:txBody>
      </p:sp>
    </p:spTree>
    <p:extLst>
      <p:ext uri="{BB962C8B-B14F-4D97-AF65-F5344CB8AC3E}">
        <p14:creationId xmlns:p14="http://schemas.microsoft.com/office/powerpoint/2010/main" val="428535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0E6F4A14-B287-46E8-9294-569EB18F5C19}" type="slidenum">
              <a:rPr lang="en-US"/>
              <a:pPr>
                <a:defRPr/>
              </a:pPr>
              <a:t>10</a:t>
            </a:fld>
            <a:endParaRPr lang="en-US"/>
          </a:p>
        </p:txBody>
      </p:sp>
    </p:spTree>
    <p:extLst>
      <p:ext uri="{BB962C8B-B14F-4D97-AF65-F5344CB8AC3E}">
        <p14:creationId xmlns:p14="http://schemas.microsoft.com/office/powerpoint/2010/main" val="191195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9CE03D02-339A-4C4F-961A-A705F16FF9D9}" type="slidenum">
              <a:rPr lang="en-US"/>
              <a:pPr>
                <a:defRPr/>
              </a:pPr>
              <a:t>11</a:t>
            </a:fld>
            <a:endParaRPr lang="en-US"/>
          </a:p>
        </p:txBody>
      </p:sp>
    </p:spTree>
    <p:extLst>
      <p:ext uri="{BB962C8B-B14F-4D97-AF65-F5344CB8AC3E}">
        <p14:creationId xmlns:p14="http://schemas.microsoft.com/office/powerpoint/2010/main" val="61141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4111B7A7-5355-46F1-9C39-31BBB1016D6D}" type="slidenum">
              <a:rPr lang="en-US"/>
              <a:pPr>
                <a:defRPr/>
              </a:pPr>
              <a:t>12</a:t>
            </a:fld>
            <a:endParaRPr lang="en-US"/>
          </a:p>
        </p:txBody>
      </p:sp>
    </p:spTree>
    <p:extLst>
      <p:ext uri="{BB962C8B-B14F-4D97-AF65-F5344CB8AC3E}">
        <p14:creationId xmlns:p14="http://schemas.microsoft.com/office/powerpoint/2010/main" val="285760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p>
            <a:pPr>
              <a:defRPr/>
            </a:pPr>
            <a:fld id="{0DCFEB53-9CAA-4861-BBB3-4C4E10452940}" type="slidenum">
              <a:rPr lang="en-US"/>
              <a:pPr>
                <a:defRPr/>
              </a:pPr>
              <a:t>15</a:t>
            </a:fld>
            <a:endParaRPr lang="en-US"/>
          </a:p>
        </p:txBody>
      </p:sp>
    </p:spTree>
    <p:extLst>
      <p:ext uri="{BB962C8B-B14F-4D97-AF65-F5344CB8AC3E}">
        <p14:creationId xmlns:p14="http://schemas.microsoft.com/office/powerpoint/2010/main" val="146399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normAutofit/>
          </a:bodyPr>
          <a:lstStyle/>
          <a:p>
            <a:pPr lvl="0"/>
            <a:endParaRPr lang="en-US" noProof="0"/>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Date Placeholder 13"/>
          <p:cNvSpPr>
            <a:spLocks noGrp="1"/>
          </p:cNvSpPr>
          <p:nvPr>
            <p:ph type="dt" sz="half"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09CED65-FB71-4902-AE00-146E40104843}" type="slidenum">
              <a:rPr lang="ar-SA"/>
              <a:pPr>
                <a:defRPr/>
              </a:pPr>
              <a:t>‹#›</a:t>
            </a:fld>
            <a:endParaRPr lang="en-US"/>
          </a:p>
        </p:txBody>
      </p:sp>
    </p:spTree>
    <p:extLst>
      <p:ext uri="{BB962C8B-B14F-4D97-AF65-F5344CB8AC3E}">
        <p14:creationId xmlns:p14="http://schemas.microsoft.com/office/powerpoint/2010/main" val="1550408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91F921-0CD8-4D07-832C-551DDCAC9421}" type="slidenum">
              <a:rPr lang="ar-SA"/>
              <a:pPr>
                <a:defRPr/>
              </a:pPr>
              <a:t>‹#›</a:t>
            </a:fld>
            <a:endParaRPr lang="en-US"/>
          </a:p>
        </p:txBody>
      </p:sp>
    </p:spTree>
    <p:extLst>
      <p:ext uri="{BB962C8B-B14F-4D97-AF65-F5344CB8AC3E}">
        <p14:creationId xmlns:p14="http://schemas.microsoft.com/office/powerpoint/2010/main" val="114229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9F60122-BF03-4E9E-BEFB-B6A750DB5849}"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9F60122-BF03-4E9E-BEFB-B6A750DB5849}" type="slidenum">
              <a:rPr lang="ar-EG" smtClean="0"/>
              <a:pPr/>
              <a:t>‹#›</a:t>
            </a:fld>
            <a:endParaRPr lang="ar-EG"/>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281C22-A5A4-4003-A9A0-725FE1A8F915}" type="datetimeFigureOut">
              <a:rPr lang="ar-EG" smtClean="0"/>
              <a:pPr/>
              <a:t>08/01/1446</a:t>
            </a:fld>
            <a:endParaRPr lang="ar-EG"/>
          </a:p>
        </p:txBody>
      </p:sp>
      <p:sp>
        <p:nvSpPr>
          <p:cNvPr id="9" name="Slide Number Placeholder 8"/>
          <p:cNvSpPr>
            <a:spLocks noGrp="1"/>
          </p:cNvSpPr>
          <p:nvPr>
            <p:ph type="sldNum" sz="quarter" idx="11"/>
          </p:nvPr>
        </p:nvSpPr>
        <p:spPr/>
        <p:txBody>
          <a:bodyPr/>
          <a:lstStyle/>
          <a:p>
            <a:fld id="{D9F60122-BF03-4E9E-BEFB-B6A750DB5849}" type="slidenum">
              <a:rPr lang="ar-EG" smtClean="0"/>
              <a:pPr/>
              <a:t>‹#›</a:t>
            </a:fld>
            <a:endParaRPr lang="ar-EG"/>
          </a:p>
        </p:txBody>
      </p:sp>
      <p:sp>
        <p:nvSpPr>
          <p:cNvPr id="10" name="Footer Placeholder 9"/>
          <p:cNvSpPr>
            <a:spLocks noGrp="1"/>
          </p:cNvSpPr>
          <p:nvPr>
            <p:ph type="ftr" sz="quarter" idx="12"/>
          </p:nvPr>
        </p:nvSpPr>
        <p:spPr/>
        <p:txBody>
          <a:bodyPr/>
          <a:lstStyle/>
          <a:p>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9F60122-BF03-4E9E-BEFB-B6A750DB5849}" type="slidenum">
              <a:rPr lang="ar-EG" smtClean="0"/>
              <a:pPr/>
              <a:t>‹#›</a:t>
            </a:fld>
            <a:endParaRPr lang="ar-EG"/>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EG"/>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281C22-A5A4-4003-A9A0-725FE1A8F915}" type="datetimeFigureOut">
              <a:rPr lang="ar-EG" smtClean="0"/>
              <a:pPr/>
              <a:t>08/01/1446</a:t>
            </a:fld>
            <a:endParaRPr lang="ar-EG"/>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4744"/>
            <a:ext cx="7543800" cy="2593975"/>
          </a:xfrm>
        </p:spPr>
        <p:txBody>
          <a:bodyPr>
            <a:noAutofit/>
          </a:bodyPr>
          <a:lstStyle/>
          <a:p>
            <a:r>
              <a:rPr lang="en-US" sz="6600" b="1" dirty="0"/>
              <a:t>History Taking</a:t>
            </a:r>
            <a:endParaRPr lang="ar-EG" sz="6600" b="1" dirty="0"/>
          </a:p>
        </p:txBody>
      </p:sp>
      <p:sp>
        <p:nvSpPr>
          <p:cNvPr id="3" name="Subtitle 2"/>
          <p:cNvSpPr>
            <a:spLocks noGrp="1"/>
          </p:cNvSpPr>
          <p:nvPr>
            <p:ph type="subTitle" idx="1"/>
          </p:nvPr>
        </p:nvSpPr>
        <p:spPr>
          <a:xfrm>
            <a:off x="1371600" y="4171528"/>
            <a:ext cx="6400800" cy="1561728"/>
          </a:xfrm>
        </p:spPr>
        <p:txBody>
          <a:bodyPr>
            <a:normAutofit/>
          </a:bodyPr>
          <a:lstStyle/>
          <a:p>
            <a:pPr rtl="0"/>
            <a:endParaRPr lang="en-US" sz="2400" b="1" dirty="0"/>
          </a:p>
          <a:p>
            <a:pPr rtl="0"/>
            <a:r>
              <a:rPr lang="en-US" sz="4400" b="1" dirty="0"/>
              <a:t>Dr Maha </a:t>
            </a:r>
            <a:r>
              <a:rPr lang="en-US" sz="4400" b="1" dirty="0" err="1"/>
              <a:t>Alsadik</a:t>
            </a:r>
            <a:endParaRPr lang="en-US" sz="4400" b="1" dirty="0"/>
          </a:p>
          <a:p>
            <a:pPr rtl="0"/>
            <a:endParaRPr lang="ar-EG" sz="2400" b="1" dirty="0"/>
          </a:p>
        </p:txBody>
      </p:sp>
    </p:spTree>
    <p:extLst>
      <p:ext uri="{BB962C8B-B14F-4D97-AF65-F5344CB8AC3E}">
        <p14:creationId xmlns:p14="http://schemas.microsoft.com/office/powerpoint/2010/main" val="249303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0" y="116632"/>
            <a:ext cx="8388424" cy="6093296"/>
          </a:xfrm>
          <a:ln>
            <a:solidFill>
              <a:schemeClr val="folHlink"/>
            </a:solidFill>
          </a:ln>
        </p:spPr>
        <p:txBody>
          <a:bodyPr>
            <a:normAutofit fontScale="90000"/>
          </a:bodyPr>
          <a:lstStyle/>
          <a:p>
            <a:pPr marL="54864" algn="l" eaLnBrk="1" fontAlgn="auto" hangingPunct="1">
              <a:spcAft>
                <a:spcPts val="0"/>
              </a:spcAft>
              <a:defRPr/>
            </a:pPr>
            <a:br>
              <a:rPr lang="en-US" sz="2800" dirty="0">
                <a:solidFill>
                  <a:schemeClr val="tx2">
                    <a:tint val="100000"/>
                    <a:shade val="90000"/>
                    <a:satMod val="250000"/>
                    <a:alpha val="100000"/>
                  </a:schemeClr>
                </a:solidFill>
                <a:effectLst/>
              </a:rPr>
            </a:br>
            <a:r>
              <a:rPr lang="en-US" sz="3100" b="1" dirty="0">
                <a:solidFill>
                  <a:srgbClr val="FF6600"/>
                </a:solidFill>
                <a:effectLst/>
              </a:rPr>
              <a:t>Cough reflex</a:t>
            </a:r>
            <a:br>
              <a:rPr lang="en-US" sz="3100" b="1" dirty="0">
                <a:solidFill>
                  <a:srgbClr val="FF6600"/>
                </a:solidFill>
                <a:effectLst/>
              </a:rPr>
            </a:br>
            <a:r>
              <a:rPr lang="en-US" sz="2800" dirty="0">
                <a:solidFill>
                  <a:schemeClr val="tx2">
                    <a:tint val="100000"/>
                    <a:shade val="90000"/>
                    <a:satMod val="250000"/>
                    <a:alpha val="100000"/>
                  </a:schemeClr>
                </a:solidFill>
                <a:effectLst/>
              </a:rPr>
              <a:t>-</a:t>
            </a:r>
            <a:r>
              <a:rPr lang="en-US" sz="2700" b="1" dirty="0">
                <a:solidFill>
                  <a:schemeClr val="tx2">
                    <a:tint val="100000"/>
                    <a:shade val="90000"/>
                    <a:satMod val="250000"/>
                    <a:alpha val="100000"/>
                  </a:schemeClr>
                </a:solidFill>
                <a:effectLst/>
              </a:rPr>
              <a:t>Cough is a reflex that occurs when </a:t>
            </a:r>
            <a:r>
              <a:rPr lang="en-US" sz="2700" b="1" dirty="0">
                <a:solidFill>
                  <a:schemeClr val="folHlink"/>
                </a:solidFill>
                <a:effectLst/>
              </a:rPr>
              <a:t>afferent nerve receptors</a:t>
            </a:r>
            <a:r>
              <a:rPr lang="en-US" sz="2700" b="1" dirty="0">
                <a:solidFill>
                  <a:schemeClr val="tx2">
                    <a:tint val="100000"/>
                    <a:shade val="90000"/>
                    <a:satMod val="250000"/>
                    <a:alpha val="100000"/>
                  </a:schemeClr>
                </a:solidFill>
                <a:effectLst/>
              </a:rPr>
              <a:t> are </a:t>
            </a:r>
            <a:r>
              <a:rPr lang="en-US" sz="2700" b="1" dirty="0">
                <a:solidFill>
                  <a:schemeClr val="folHlink"/>
                </a:solidFill>
                <a:effectLst/>
              </a:rPr>
              <a:t>stimulated</a:t>
            </a:r>
            <a:r>
              <a:rPr lang="en-US" sz="2700" b="1" dirty="0">
                <a:solidFill>
                  <a:schemeClr val="tx2">
                    <a:tint val="100000"/>
                    <a:shade val="90000"/>
                    <a:satMod val="250000"/>
                    <a:alpha val="100000"/>
                  </a:schemeClr>
                </a:solidFill>
                <a:effectLst/>
              </a:rPr>
              <a:t> by inhaled, aspirated, or endogenous substances. </a:t>
            </a:r>
            <a:br>
              <a:rPr lang="en-US" sz="2700" b="1" dirty="0">
                <a:solidFill>
                  <a:schemeClr val="tx2">
                    <a:tint val="100000"/>
                    <a:shade val="90000"/>
                    <a:satMod val="250000"/>
                    <a:alpha val="100000"/>
                  </a:schemeClr>
                </a:solidFill>
                <a:effectLst/>
              </a:rPr>
            </a:br>
            <a:br>
              <a:rPr lang="en-US" sz="2700" b="1" dirty="0">
                <a:solidFill>
                  <a:schemeClr val="tx2">
                    <a:tint val="100000"/>
                    <a:shade val="90000"/>
                    <a:satMod val="250000"/>
                    <a:alpha val="100000"/>
                  </a:schemeClr>
                </a:solidFill>
                <a:effectLst/>
              </a:rPr>
            </a:br>
            <a:r>
              <a:rPr lang="en-US" sz="2700" b="1" dirty="0">
                <a:solidFill>
                  <a:schemeClr val="tx2">
                    <a:tint val="100000"/>
                    <a:shade val="90000"/>
                    <a:satMod val="250000"/>
                    <a:alpha val="100000"/>
                  </a:schemeClr>
                </a:solidFill>
                <a:effectLst/>
              </a:rPr>
              <a:t>-The cough receptors lie in: (</a:t>
            </a:r>
            <a:r>
              <a:rPr lang="en-US" sz="2700" b="1" dirty="0" err="1">
                <a:solidFill>
                  <a:schemeClr val="tx2">
                    <a:tint val="100000"/>
                    <a:shade val="90000"/>
                    <a:satMod val="250000"/>
                    <a:alpha val="100000"/>
                  </a:schemeClr>
                </a:solidFill>
                <a:effectLst/>
              </a:rPr>
              <a:t>Ear,nose,pharynx</a:t>
            </a:r>
            <a:r>
              <a:rPr lang="en-US" sz="2700" b="1" dirty="0">
                <a:solidFill>
                  <a:schemeClr val="tx2">
                    <a:tint val="100000"/>
                    <a:shade val="90000"/>
                    <a:satMod val="250000"/>
                    <a:alpha val="100000"/>
                  </a:schemeClr>
                </a:solidFill>
                <a:effectLst/>
              </a:rPr>
              <a:t>, larynx, the </a:t>
            </a:r>
            <a:r>
              <a:rPr lang="en-US" sz="2700" b="1" dirty="0" err="1">
                <a:solidFill>
                  <a:schemeClr val="tx2">
                    <a:tint val="100000"/>
                    <a:shade val="90000"/>
                    <a:satMod val="250000"/>
                    <a:alpha val="100000"/>
                  </a:schemeClr>
                </a:solidFill>
                <a:effectLst/>
              </a:rPr>
              <a:t>trachea,bronchi,parenchyma,pleura</a:t>
            </a:r>
            <a:r>
              <a:rPr lang="en-US" sz="2700" b="1" dirty="0">
                <a:solidFill>
                  <a:schemeClr val="tx2">
                    <a:tint val="100000"/>
                    <a:shade val="90000"/>
                    <a:satMod val="250000"/>
                    <a:alpha val="100000"/>
                  </a:schemeClr>
                </a:solidFill>
                <a:effectLst/>
              </a:rPr>
              <a:t>). Cough receptors also are present in </a:t>
            </a:r>
            <a:r>
              <a:rPr lang="en-US" sz="2700" b="1" dirty="0" err="1">
                <a:solidFill>
                  <a:schemeClr val="tx2">
                    <a:tint val="100000"/>
                    <a:shade val="90000"/>
                    <a:satMod val="250000"/>
                    <a:alpha val="100000"/>
                  </a:schemeClr>
                </a:solidFill>
                <a:effectLst/>
              </a:rPr>
              <a:t>extrapulmonary</a:t>
            </a:r>
            <a:r>
              <a:rPr lang="en-US" sz="2700" b="1" dirty="0">
                <a:solidFill>
                  <a:schemeClr val="tx2">
                    <a:tint val="100000"/>
                    <a:shade val="90000"/>
                    <a:satMod val="250000"/>
                    <a:alpha val="100000"/>
                  </a:schemeClr>
                </a:solidFill>
                <a:effectLst/>
              </a:rPr>
              <a:t> structures, including the esophagus, diaphragm, and stomach.</a:t>
            </a:r>
            <a:br>
              <a:rPr lang="en-US" sz="2700" b="1" dirty="0">
                <a:solidFill>
                  <a:schemeClr val="tx2">
                    <a:tint val="100000"/>
                    <a:shade val="90000"/>
                    <a:satMod val="250000"/>
                    <a:alpha val="100000"/>
                  </a:schemeClr>
                </a:solidFill>
                <a:effectLst/>
              </a:rPr>
            </a:br>
            <a:br>
              <a:rPr lang="en-US" sz="2700" b="1" dirty="0">
                <a:solidFill>
                  <a:schemeClr val="tx2">
                    <a:tint val="100000"/>
                    <a:shade val="90000"/>
                    <a:satMod val="250000"/>
                    <a:alpha val="100000"/>
                  </a:schemeClr>
                </a:solidFill>
                <a:effectLst/>
              </a:rPr>
            </a:br>
            <a:r>
              <a:rPr lang="en-US" sz="2700" b="1" dirty="0">
                <a:solidFill>
                  <a:schemeClr val="tx2">
                    <a:tint val="100000"/>
                    <a:shade val="90000"/>
                    <a:satMod val="250000"/>
                    <a:alpha val="100000"/>
                  </a:schemeClr>
                </a:solidFill>
                <a:effectLst/>
              </a:rPr>
              <a:t>- </a:t>
            </a:r>
            <a:r>
              <a:rPr lang="en-US" sz="2700" b="1" dirty="0">
                <a:solidFill>
                  <a:schemeClr val="folHlink"/>
                </a:solidFill>
                <a:effectLst/>
              </a:rPr>
              <a:t>Afferent nerve fibers </a:t>
            </a:r>
            <a:r>
              <a:rPr lang="en-US" sz="2700" b="1" dirty="0" err="1">
                <a:solidFill>
                  <a:schemeClr val="folHlink"/>
                </a:solidFill>
                <a:effectLst/>
              </a:rPr>
              <a:t>vagus</a:t>
            </a:r>
            <a:r>
              <a:rPr lang="en-US" sz="2700" b="1" dirty="0">
                <a:solidFill>
                  <a:schemeClr val="folHlink"/>
                </a:solidFill>
                <a:effectLst/>
              </a:rPr>
              <a:t> </a:t>
            </a:r>
            <a:r>
              <a:rPr lang="en-US" sz="2700" b="1" dirty="0">
                <a:solidFill>
                  <a:schemeClr val="tx2">
                    <a:tint val="100000"/>
                    <a:shade val="90000"/>
                    <a:satMod val="250000"/>
                    <a:alpha val="100000"/>
                  </a:schemeClr>
                </a:solidFill>
                <a:effectLst/>
              </a:rPr>
              <a:t> pass to a </a:t>
            </a:r>
            <a:r>
              <a:rPr lang="en-US" sz="2700" b="1" dirty="0">
                <a:solidFill>
                  <a:schemeClr val="folHlink"/>
                </a:solidFill>
                <a:effectLst/>
              </a:rPr>
              <a:t>central cough</a:t>
            </a:r>
            <a:r>
              <a:rPr lang="en-US" sz="2700" b="1" dirty="0">
                <a:solidFill>
                  <a:schemeClr val="tx2">
                    <a:tint val="100000"/>
                    <a:shade val="90000"/>
                    <a:satMod val="250000"/>
                    <a:alpha val="100000"/>
                  </a:schemeClr>
                </a:solidFill>
                <a:effectLst/>
              </a:rPr>
              <a:t> receptor in the </a:t>
            </a:r>
            <a:r>
              <a:rPr lang="en-US" sz="2700" b="1" dirty="0">
                <a:solidFill>
                  <a:srgbClr val="C00000"/>
                </a:solidFill>
                <a:effectLst/>
              </a:rPr>
              <a:t>medulla</a:t>
            </a:r>
            <a:r>
              <a:rPr lang="en-US" sz="2700" b="1" dirty="0">
                <a:solidFill>
                  <a:schemeClr val="tx2">
                    <a:tint val="100000"/>
                    <a:shade val="90000"/>
                    <a:satMod val="250000"/>
                    <a:alpha val="100000"/>
                  </a:schemeClr>
                </a:solidFill>
                <a:effectLst/>
              </a:rPr>
              <a:t>, triggering a forced expiratory maneuver against a closed glottis, followed by glottal opening and high-velocity expiration via </a:t>
            </a:r>
            <a:br>
              <a:rPr lang="en-US" sz="2700" b="1" dirty="0">
                <a:solidFill>
                  <a:schemeClr val="tx2">
                    <a:tint val="100000"/>
                    <a:shade val="90000"/>
                    <a:satMod val="250000"/>
                    <a:alpha val="100000"/>
                  </a:schemeClr>
                </a:solidFill>
                <a:effectLst/>
              </a:rPr>
            </a:br>
            <a:r>
              <a:rPr lang="en-US" sz="2700" b="1" dirty="0" err="1">
                <a:solidFill>
                  <a:schemeClr val="folHlink"/>
                </a:solidFill>
                <a:effectLst/>
              </a:rPr>
              <a:t>Efferents</a:t>
            </a:r>
            <a:r>
              <a:rPr lang="en-US" sz="2700" b="1" dirty="0">
                <a:solidFill>
                  <a:schemeClr val="folHlink"/>
                </a:solidFill>
                <a:effectLst/>
              </a:rPr>
              <a:t> (recurrent laryngeal, phrenic and spinal </a:t>
            </a:r>
            <a:r>
              <a:rPr lang="en-US" sz="2800" dirty="0">
                <a:solidFill>
                  <a:schemeClr val="folHlink"/>
                </a:solidFill>
                <a:effectLst/>
              </a:rPr>
              <a:t>nerves) </a:t>
            </a:r>
          </a:p>
        </p:txBody>
      </p:sp>
    </p:spTree>
    <p:extLst>
      <p:ext uri="{BB962C8B-B14F-4D97-AF65-F5344CB8AC3E}">
        <p14:creationId xmlns:p14="http://schemas.microsoft.com/office/powerpoint/2010/main" val="33032424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0" y="115888"/>
            <a:ext cx="9036050" cy="865187"/>
          </a:xfrm>
        </p:spPr>
        <p:txBody>
          <a:bodyPr>
            <a:normAutofit fontScale="70000" lnSpcReduction="20000"/>
          </a:bodyPr>
          <a:lstStyle/>
          <a:p>
            <a:pPr algn="l" rtl="0" eaLnBrk="1" hangingPunct="1">
              <a:lnSpc>
                <a:spcPct val="90000"/>
              </a:lnSpc>
            </a:pPr>
            <a:r>
              <a:rPr lang="en-US" sz="2800" b="1" dirty="0">
                <a:solidFill>
                  <a:schemeClr val="accent2"/>
                </a:solidFill>
              </a:rPr>
              <a:t>Types &amp; duration:</a:t>
            </a:r>
          </a:p>
          <a:p>
            <a:pPr lvl="2" algn="l" rtl="0" eaLnBrk="1" hangingPunct="1">
              <a:lnSpc>
                <a:spcPct val="90000"/>
              </a:lnSpc>
              <a:buClr>
                <a:schemeClr val="folHlink"/>
              </a:buClr>
              <a:buSzPct val="85000"/>
              <a:buFont typeface="Wingdings" pitchFamily="2" charset="2"/>
              <a:buChar char="v"/>
            </a:pPr>
            <a:r>
              <a:rPr lang="en-US" sz="2800" b="1" dirty="0"/>
              <a:t> acute: severe with a short course (&lt; 3 weeks)</a:t>
            </a:r>
          </a:p>
          <a:p>
            <a:pPr lvl="2" algn="l" rtl="0" eaLnBrk="1" hangingPunct="1">
              <a:lnSpc>
                <a:spcPct val="90000"/>
              </a:lnSpc>
              <a:buClr>
                <a:schemeClr val="folHlink"/>
              </a:buClr>
              <a:buSzPct val="85000"/>
              <a:buFont typeface="Wingdings" pitchFamily="2" charset="2"/>
              <a:buChar char="v"/>
            </a:pPr>
            <a:r>
              <a:rPr lang="en-US" sz="2800" b="1" dirty="0"/>
              <a:t> chronic: usually &gt; 8 weeks</a:t>
            </a:r>
          </a:p>
          <a:p>
            <a:pPr lvl="2" algn="l" rtl="0" eaLnBrk="1" hangingPunct="1">
              <a:lnSpc>
                <a:spcPct val="90000"/>
              </a:lnSpc>
              <a:buClr>
                <a:schemeClr val="folHlink"/>
              </a:buClr>
              <a:buSzPct val="85000"/>
              <a:buFont typeface="Wingdings" pitchFamily="2" charset="2"/>
              <a:buChar char="v"/>
            </a:pPr>
            <a:endParaRPr lang="en-US" sz="2800" b="1" dirty="0"/>
          </a:p>
          <a:p>
            <a:pPr lvl="2" eaLnBrk="1" hangingPunct="1">
              <a:lnSpc>
                <a:spcPct val="90000"/>
              </a:lnSpc>
              <a:buClr>
                <a:schemeClr val="folHlink"/>
              </a:buClr>
              <a:buSzPct val="85000"/>
              <a:buFont typeface="Wingdings" pitchFamily="2" charset="2"/>
              <a:buChar char="v"/>
            </a:pPr>
            <a:endParaRPr lang="en-US" sz="2800" dirty="0"/>
          </a:p>
        </p:txBody>
      </p:sp>
      <p:pic>
        <p:nvPicPr>
          <p:cNvPr id="37891" name="Picture 4"/>
          <p:cNvPicPr>
            <a:picLocks noChangeAspect="1" noChangeArrowheads="1"/>
          </p:cNvPicPr>
          <p:nvPr/>
        </p:nvPicPr>
        <p:blipFill>
          <a:blip r:embed="rId3" cstate="print"/>
          <a:srcRect/>
          <a:stretch>
            <a:fillRect/>
          </a:stretch>
        </p:blipFill>
        <p:spPr bwMode="auto">
          <a:xfrm>
            <a:off x="-10301" y="1044802"/>
            <a:ext cx="3514600" cy="5472608"/>
          </a:xfrm>
          <a:prstGeom prst="rect">
            <a:avLst/>
          </a:prstGeom>
          <a:noFill/>
          <a:ln w="9525">
            <a:noFill/>
            <a:miter lim="800000"/>
            <a:headEnd/>
            <a:tailEnd/>
          </a:ln>
        </p:spPr>
      </p:pic>
      <p:pic>
        <p:nvPicPr>
          <p:cNvPr id="37892" name="Picture 5"/>
          <p:cNvPicPr>
            <a:picLocks noChangeAspect="1" noChangeArrowheads="1"/>
          </p:cNvPicPr>
          <p:nvPr/>
        </p:nvPicPr>
        <p:blipFill>
          <a:blip r:embed="rId4" cstate="print"/>
          <a:srcRect/>
          <a:stretch>
            <a:fillRect/>
          </a:stretch>
        </p:blipFill>
        <p:spPr bwMode="auto">
          <a:xfrm>
            <a:off x="3512170" y="1628801"/>
            <a:ext cx="5270376" cy="5112567"/>
          </a:xfrm>
          <a:prstGeom prst="rect">
            <a:avLst/>
          </a:prstGeom>
          <a:noFill/>
          <a:ln w="9525">
            <a:noFill/>
            <a:miter lim="800000"/>
            <a:headEnd/>
            <a:tailEnd/>
          </a:ln>
        </p:spPr>
      </p:pic>
    </p:spTree>
    <p:extLst>
      <p:ext uri="{BB962C8B-B14F-4D97-AF65-F5344CB8AC3E}">
        <p14:creationId xmlns:p14="http://schemas.microsoft.com/office/powerpoint/2010/main" val="8236110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0"/>
            <a:ext cx="8229600" cy="384175"/>
          </a:xfrm>
        </p:spPr>
        <p:txBody>
          <a:bodyPr>
            <a:normAutofit fontScale="90000"/>
          </a:bodyPr>
          <a:lstStyle/>
          <a:p>
            <a:pPr marL="54864" eaLnBrk="1" fontAlgn="auto" hangingPunct="1">
              <a:spcAft>
                <a:spcPts val="0"/>
              </a:spcAft>
              <a:defRPr/>
            </a:pPr>
            <a:r>
              <a:rPr lang="en-US" sz="4000" dirty="0">
                <a:solidFill>
                  <a:schemeClr val="tx2">
                    <a:tint val="100000"/>
                    <a:shade val="90000"/>
                    <a:satMod val="250000"/>
                    <a:alpha val="100000"/>
                  </a:schemeClr>
                </a:solidFill>
              </a:rPr>
              <a:t>COUGH</a:t>
            </a:r>
          </a:p>
        </p:txBody>
      </p:sp>
      <p:sp>
        <p:nvSpPr>
          <p:cNvPr id="38915" name="Rectangle 3"/>
          <p:cNvSpPr>
            <a:spLocks noGrp="1" noChangeArrowheads="1"/>
          </p:cNvSpPr>
          <p:nvPr>
            <p:ph idx="1"/>
          </p:nvPr>
        </p:nvSpPr>
        <p:spPr>
          <a:xfrm>
            <a:off x="179388" y="260350"/>
            <a:ext cx="8964612" cy="6165850"/>
          </a:xfrm>
        </p:spPr>
        <p:txBody>
          <a:bodyPr>
            <a:normAutofit fontScale="92500" lnSpcReduction="20000"/>
          </a:bodyPr>
          <a:lstStyle/>
          <a:p>
            <a:pPr eaLnBrk="1" hangingPunct="1">
              <a:lnSpc>
                <a:spcPct val="90000"/>
              </a:lnSpc>
              <a:buFont typeface="Wingdings 2" pitchFamily="18" charset="2"/>
              <a:buNone/>
            </a:pPr>
            <a:endParaRPr lang="en-US" sz="3600" dirty="0"/>
          </a:p>
          <a:p>
            <a:pPr lvl="2" algn="l" rtl="0" eaLnBrk="1" hangingPunct="1">
              <a:lnSpc>
                <a:spcPct val="90000"/>
              </a:lnSpc>
              <a:buClr>
                <a:schemeClr val="folHlink"/>
              </a:buClr>
              <a:buSzPct val="85000"/>
              <a:buFont typeface="Wingdings" pitchFamily="2" charset="2"/>
              <a:buChar char="§"/>
            </a:pPr>
            <a:r>
              <a:rPr lang="en-US" sz="2800" dirty="0"/>
              <a:t> </a:t>
            </a:r>
            <a:r>
              <a:rPr lang="en-US" sz="3200" b="1" dirty="0"/>
              <a:t>Effective:</a:t>
            </a:r>
          </a:p>
          <a:p>
            <a:pPr marL="914400" lvl="2" indent="0" algn="l" rtl="0" eaLnBrk="1" hangingPunct="1">
              <a:lnSpc>
                <a:spcPct val="90000"/>
              </a:lnSpc>
              <a:buNone/>
            </a:pPr>
            <a:r>
              <a:rPr lang="en-US" sz="3200" b="1" dirty="0"/>
              <a:t>   strong enough to clear the airway</a:t>
            </a:r>
          </a:p>
          <a:p>
            <a:pPr lvl="2" algn="l" rtl="0" eaLnBrk="1" hangingPunct="1">
              <a:lnSpc>
                <a:spcPct val="90000"/>
              </a:lnSpc>
              <a:buFont typeface="Wingdings" pitchFamily="2" charset="2"/>
              <a:buChar char="§"/>
            </a:pPr>
            <a:endParaRPr lang="en-US" sz="3200" b="1" dirty="0"/>
          </a:p>
          <a:p>
            <a:pPr lvl="2" algn="l" rtl="0" eaLnBrk="1" hangingPunct="1">
              <a:lnSpc>
                <a:spcPct val="90000"/>
              </a:lnSpc>
              <a:buClr>
                <a:schemeClr val="folHlink"/>
              </a:buClr>
              <a:buSzPct val="85000"/>
              <a:buFont typeface="Wingdings" pitchFamily="2" charset="2"/>
              <a:buChar char="§"/>
            </a:pPr>
            <a:r>
              <a:rPr lang="en-US" sz="3200" b="1" dirty="0"/>
              <a:t> </a:t>
            </a:r>
            <a:r>
              <a:rPr lang="en-US" sz="3200" b="1" dirty="0" err="1"/>
              <a:t>Noneffective</a:t>
            </a:r>
            <a:r>
              <a:rPr lang="en-US" sz="3200" b="1" dirty="0"/>
              <a:t> or inadequate: too weak to mobilize secretions</a:t>
            </a:r>
          </a:p>
          <a:p>
            <a:pPr lvl="2" algn="l" rtl="0" eaLnBrk="1" hangingPunct="1">
              <a:lnSpc>
                <a:spcPct val="90000"/>
              </a:lnSpc>
              <a:buClr>
                <a:schemeClr val="folHlink"/>
              </a:buClr>
              <a:buSzPct val="85000"/>
              <a:buFont typeface="Wingdings" pitchFamily="2" charset="2"/>
              <a:buChar char="§"/>
            </a:pPr>
            <a:r>
              <a:rPr lang="en-US" sz="3200" b="1" dirty="0"/>
              <a:t> </a:t>
            </a:r>
            <a:r>
              <a:rPr lang="en-US" sz="3200" b="1" dirty="0">
                <a:solidFill>
                  <a:srgbClr val="7030A0"/>
                </a:solidFill>
              </a:rPr>
              <a:t>Dry:</a:t>
            </a:r>
            <a:r>
              <a:rPr lang="en-US" sz="3200" b="1" dirty="0"/>
              <a:t> </a:t>
            </a:r>
          </a:p>
          <a:p>
            <a:pPr marL="914400" lvl="2" indent="0" algn="l" rtl="0" eaLnBrk="1" hangingPunct="1">
              <a:lnSpc>
                <a:spcPct val="90000"/>
              </a:lnSpc>
              <a:buClr>
                <a:schemeClr val="folHlink"/>
              </a:buClr>
              <a:buSzPct val="85000"/>
              <a:buNone/>
            </a:pPr>
            <a:r>
              <a:rPr lang="en-US" sz="3200" b="1" dirty="0" err="1"/>
              <a:t>viral,inhalation</a:t>
            </a:r>
            <a:r>
              <a:rPr lang="en-US" sz="3200" b="1" dirty="0"/>
              <a:t> of </a:t>
            </a:r>
            <a:r>
              <a:rPr lang="en-US" sz="3200" b="1" dirty="0" err="1"/>
              <a:t>irritants,cardiac</a:t>
            </a:r>
            <a:endParaRPr lang="en-US" sz="3200" b="1" dirty="0"/>
          </a:p>
          <a:p>
            <a:pPr marL="914400" lvl="2" indent="0" algn="l" rtl="0" eaLnBrk="1" hangingPunct="1">
              <a:lnSpc>
                <a:spcPct val="90000"/>
              </a:lnSpc>
              <a:buClr>
                <a:schemeClr val="folHlink"/>
              </a:buClr>
              <a:buSzPct val="85000"/>
              <a:buNone/>
            </a:pPr>
            <a:endParaRPr lang="en-US" sz="3200" b="1" dirty="0"/>
          </a:p>
          <a:p>
            <a:pPr lvl="2" algn="l" rtl="0" eaLnBrk="1" hangingPunct="1">
              <a:lnSpc>
                <a:spcPct val="90000"/>
              </a:lnSpc>
              <a:buClr>
                <a:schemeClr val="folHlink"/>
              </a:buClr>
              <a:buSzPct val="85000"/>
              <a:buFont typeface="Wingdings" pitchFamily="2" charset="2"/>
              <a:buChar char="§"/>
            </a:pPr>
            <a:r>
              <a:rPr lang="en-US" sz="3200" b="1" dirty="0">
                <a:solidFill>
                  <a:srgbClr val="7030A0"/>
                </a:solidFill>
              </a:rPr>
              <a:t>Dry progressed to productive</a:t>
            </a:r>
            <a:r>
              <a:rPr lang="en-US" sz="3200" b="1" dirty="0"/>
              <a:t>:</a:t>
            </a:r>
          </a:p>
          <a:p>
            <a:pPr marL="914400" lvl="2" indent="0" algn="l" rtl="0" eaLnBrk="1" hangingPunct="1">
              <a:lnSpc>
                <a:spcPct val="90000"/>
              </a:lnSpc>
              <a:buClr>
                <a:schemeClr val="folHlink"/>
              </a:buClr>
              <a:buSzPct val="85000"/>
              <a:buNone/>
            </a:pPr>
            <a:r>
              <a:rPr lang="en-US" sz="3200" b="1" dirty="0"/>
              <a:t>Pneumonia, BA,PE</a:t>
            </a:r>
          </a:p>
          <a:p>
            <a:pPr marL="914400" lvl="2" indent="0" algn="l" rtl="0" eaLnBrk="1" hangingPunct="1">
              <a:lnSpc>
                <a:spcPct val="90000"/>
              </a:lnSpc>
              <a:buClr>
                <a:schemeClr val="folHlink"/>
              </a:buClr>
              <a:buSzPct val="85000"/>
              <a:buNone/>
            </a:pPr>
            <a:endParaRPr lang="en-US" sz="3200" b="1" dirty="0"/>
          </a:p>
          <a:p>
            <a:pPr lvl="2" algn="l" rtl="0" eaLnBrk="1" hangingPunct="1">
              <a:lnSpc>
                <a:spcPct val="90000"/>
              </a:lnSpc>
              <a:buClr>
                <a:schemeClr val="folHlink"/>
              </a:buClr>
              <a:buSzPct val="85000"/>
              <a:buFont typeface="Wingdings" pitchFamily="2" charset="2"/>
              <a:buChar char="§"/>
            </a:pPr>
            <a:r>
              <a:rPr lang="en-US" sz="3200" b="1" dirty="0">
                <a:solidFill>
                  <a:schemeClr val="folHlink"/>
                </a:solidFill>
              </a:rPr>
              <a:t>productive:</a:t>
            </a:r>
            <a:r>
              <a:rPr lang="en-US" sz="3200" b="1" dirty="0"/>
              <a:t> </a:t>
            </a:r>
            <a:r>
              <a:rPr lang="en-US" sz="3000" b="1" dirty="0" err="1"/>
              <a:t>suppurative</a:t>
            </a:r>
            <a:r>
              <a:rPr lang="en-US" sz="3000" b="1" dirty="0"/>
              <a:t> </a:t>
            </a:r>
            <a:r>
              <a:rPr lang="en-US" sz="3000" b="1" dirty="0" err="1"/>
              <a:t>syndrome,TB</a:t>
            </a:r>
            <a:endParaRPr lang="en-US" sz="3000" b="1" dirty="0"/>
          </a:p>
          <a:p>
            <a:pPr marL="914400" lvl="2" indent="0" algn="l" rtl="0" eaLnBrk="1" hangingPunct="1">
              <a:lnSpc>
                <a:spcPct val="90000"/>
              </a:lnSpc>
              <a:buClr>
                <a:schemeClr val="folHlink"/>
              </a:buClr>
              <a:buSzPct val="85000"/>
              <a:buNone/>
            </a:pPr>
            <a:r>
              <a:rPr lang="en-US" sz="2800" dirty="0"/>
              <a:t> </a:t>
            </a:r>
            <a:endParaRPr lang="en-US" sz="2400" dirty="0"/>
          </a:p>
        </p:txBody>
      </p:sp>
    </p:spTree>
    <p:extLst>
      <p:ext uri="{BB962C8B-B14F-4D97-AF65-F5344CB8AC3E}">
        <p14:creationId xmlns:p14="http://schemas.microsoft.com/office/powerpoint/2010/main" val="15120310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FF0000"/>
                </a:solidFill>
              </a:rPr>
              <a:t>Postural related</a:t>
            </a:r>
            <a:endParaRPr lang="ar-EG" b="1" dirty="0">
              <a:solidFill>
                <a:srgbClr val="FF0000"/>
              </a:solidFill>
            </a:endParaRPr>
          </a:p>
        </p:txBody>
      </p:sp>
      <p:sp>
        <p:nvSpPr>
          <p:cNvPr id="3" name="Content Placeholder 2"/>
          <p:cNvSpPr>
            <a:spLocks noGrp="1"/>
          </p:cNvSpPr>
          <p:nvPr>
            <p:ph idx="1"/>
          </p:nvPr>
        </p:nvSpPr>
        <p:spPr>
          <a:xfrm>
            <a:off x="457200" y="2348880"/>
            <a:ext cx="8229600" cy="3777283"/>
          </a:xfrm>
        </p:spPr>
        <p:txBody>
          <a:bodyPr>
            <a:normAutofit/>
          </a:bodyPr>
          <a:lstStyle/>
          <a:p>
            <a:pPr algn="l" rtl="0"/>
            <a:r>
              <a:rPr lang="en-US" sz="4800" b="1" dirty="0"/>
              <a:t>Supine: </a:t>
            </a:r>
            <a:r>
              <a:rPr lang="en-US" sz="4800" b="1" dirty="0" err="1"/>
              <a:t>LVF,Suppuratives,mediastinal</a:t>
            </a:r>
            <a:r>
              <a:rPr lang="en-US" sz="4800" b="1" dirty="0"/>
              <a:t> tumors post nasal </a:t>
            </a:r>
            <a:r>
              <a:rPr lang="en-US" sz="4800" b="1" dirty="0" err="1"/>
              <a:t>drip,GERD</a:t>
            </a:r>
            <a:endParaRPr lang="ar-EG" sz="4800" b="1" dirty="0"/>
          </a:p>
        </p:txBody>
      </p:sp>
    </p:spTree>
    <p:extLst>
      <p:ext uri="{BB962C8B-B14F-4D97-AF65-F5344CB8AC3E}">
        <p14:creationId xmlns:p14="http://schemas.microsoft.com/office/powerpoint/2010/main" val="389122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778098"/>
          </a:xfrm>
        </p:spPr>
        <p:txBody>
          <a:bodyPr/>
          <a:lstStyle/>
          <a:p>
            <a:r>
              <a:rPr lang="en-US" b="1" dirty="0" err="1">
                <a:solidFill>
                  <a:srgbClr val="FF0000"/>
                </a:solidFill>
              </a:rPr>
              <a:t>Chch</a:t>
            </a:r>
            <a:r>
              <a:rPr lang="en-US" dirty="0"/>
              <a:t>:</a:t>
            </a:r>
            <a:endParaRPr lang="ar-EG" dirty="0"/>
          </a:p>
        </p:txBody>
      </p:sp>
      <p:sp>
        <p:nvSpPr>
          <p:cNvPr id="3" name="Content Placeholder 2"/>
          <p:cNvSpPr>
            <a:spLocks noGrp="1"/>
          </p:cNvSpPr>
          <p:nvPr>
            <p:ph idx="1"/>
          </p:nvPr>
        </p:nvSpPr>
        <p:spPr>
          <a:xfrm>
            <a:off x="179512" y="1268760"/>
            <a:ext cx="8229600" cy="4641379"/>
          </a:xfrm>
        </p:spPr>
        <p:txBody>
          <a:bodyPr>
            <a:normAutofit fontScale="92500" lnSpcReduction="20000"/>
          </a:bodyPr>
          <a:lstStyle/>
          <a:p>
            <a:pPr marL="1828800" lvl="4" indent="0" algn="l" rtl="0">
              <a:lnSpc>
                <a:spcPct val="90000"/>
              </a:lnSpc>
              <a:buClr>
                <a:schemeClr val="folHlink"/>
              </a:buClr>
              <a:buSzPct val="85000"/>
              <a:buNone/>
            </a:pPr>
            <a:r>
              <a:rPr lang="en-US" sz="3300" b="1" u="sng" dirty="0"/>
              <a:t>1-Whooping cough </a:t>
            </a:r>
            <a:r>
              <a:rPr lang="en-US" sz="3300" b="1" dirty="0"/>
              <a:t>(violent fits of cough then </a:t>
            </a:r>
            <a:r>
              <a:rPr lang="en-US" sz="3300" b="1" dirty="0" err="1"/>
              <a:t>insp.stridor</a:t>
            </a:r>
            <a:r>
              <a:rPr lang="en-US" sz="3300" b="1" dirty="0"/>
              <a:t> due to </a:t>
            </a:r>
            <a:r>
              <a:rPr lang="en-US" sz="3300" b="1" dirty="0" err="1"/>
              <a:t>lary.spasm</a:t>
            </a:r>
            <a:r>
              <a:rPr lang="en-US" sz="3300" b="1" dirty="0"/>
              <a:t>) </a:t>
            </a:r>
          </a:p>
          <a:p>
            <a:pPr marL="1828800" lvl="4" indent="0" algn="l" rtl="0">
              <a:lnSpc>
                <a:spcPct val="90000"/>
              </a:lnSpc>
              <a:buClr>
                <a:schemeClr val="folHlink"/>
              </a:buClr>
              <a:buSzPct val="85000"/>
              <a:buNone/>
            </a:pPr>
            <a:r>
              <a:rPr lang="en-US" sz="3300" b="1" u="sng" dirty="0"/>
              <a:t>2-Bovine cough </a:t>
            </a:r>
            <a:r>
              <a:rPr lang="en-US" sz="3300" b="1" dirty="0"/>
              <a:t>(vocal cord paralysis)non explosive cough</a:t>
            </a:r>
          </a:p>
          <a:p>
            <a:pPr marL="1828800" lvl="4" indent="0" algn="l" rtl="0">
              <a:lnSpc>
                <a:spcPct val="90000"/>
              </a:lnSpc>
              <a:buClr>
                <a:schemeClr val="folHlink"/>
              </a:buClr>
              <a:buSzPct val="85000"/>
              <a:buNone/>
            </a:pPr>
            <a:r>
              <a:rPr lang="en-US" sz="3300" b="1" u="sng" dirty="0"/>
              <a:t>3-Brassy cough</a:t>
            </a:r>
            <a:r>
              <a:rPr lang="en-US" sz="3300" b="1" dirty="0"/>
              <a:t>(Tracheal compression)dry </a:t>
            </a:r>
            <a:r>
              <a:rPr lang="en-US" sz="3300" b="1" dirty="0" err="1"/>
              <a:t>metalic</a:t>
            </a:r>
            <a:r>
              <a:rPr lang="en-US" sz="3300" b="1" dirty="0"/>
              <a:t> with stridor</a:t>
            </a:r>
          </a:p>
          <a:p>
            <a:pPr marL="742950" indent="-742950" algn="l" rtl="0">
              <a:buFont typeface="+mj-lt"/>
              <a:buAutoNum type="arabicPeriod"/>
            </a:pPr>
            <a:endParaRPr lang="en-US" sz="3300" b="1" dirty="0"/>
          </a:p>
          <a:p>
            <a:pPr marL="0" indent="0" algn="l" rtl="0">
              <a:buNone/>
            </a:pPr>
            <a:r>
              <a:rPr lang="en-US" sz="3300" b="1" dirty="0"/>
              <a:t>                        </a:t>
            </a:r>
            <a:r>
              <a:rPr lang="en-US" sz="3300" b="1" u="sng" dirty="0"/>
              <a:t>4-Hawking </a:t>
            </a:r>
            <a:r>
              <a:rPr lang="en-US" sz="3300" b="1" u="sng" dirty="0" err="1"/>
              <a:t>cough</a:t>
            </a:r>
            <a:r>
              <a:rPr lang="en-US" sz="3300" b="1" dirty="0" err="1"/>
              <a:t>:loud</a:t>
            </a:r>
            <a:r>
              <a:rPr lang="en-US" sz="3300" b="1" dirty="0"/>
              <a:t> harsh cough for clearing throat  in </a:t>
            </a:r>
            <a:r>
              <a:rPr lang="en-US" sz="3300" b="1" dirty="0" err="1"/>
              <a:t>smokers,post</a:t>
            </a:r>
            <a:r>
              <a:rPr lang="en-US" sz="3300" b="1" dirty="0"/>
              <a:t> nasal drip</a:t>
            </a:r>
          </a:p>
          <a:p>
            <a:pPr marL="0" indent="0" algn="l" rtl="0">
              <a:buNone/>
            </a:pPr>
            <a:r>
              <a:rPr lang="en-US" sz="3300" b="1" dirty="0"/>
              <a:t>                         </a:t>
            </a:r>
            <a:r>
              <a:rPr lang="en-US" sz="3300" b="1" u="sng" dirty="0"/>
              <a:t>5-Barking </a:t>
            </a:r>
            <a:r>
              <a:rPr lang="en-US" b="1" u="sng" dirty="0" err="1"/>
              <a:t>cough</a:t>
            </a:r>
            <a:r>
              <a:rPr lang="en-US" b="1" dirty="0" err="1"/>
              <a:t>:dry</a:t>
            </a:r>
            <a:r>
              <a:rPr lang="en-US" b="1" dirty="0"/>
              <a:t> ,barking as in croup</a:t>
            </a:r>
            <a:endParaRPr lang="ar-EG" b="1" dirty="0"/>
          </a:p>
        </p:txBody>
      </p:sp>
    </p:spTree>
    <p:extLst>
      <p:ext uri="{BB962C8B-B14F-4D97-AF65-F5344CB8AC3E}">
        <p14:creationId xmlns:p14="http://schemas.microsoft.com/office/powerpoint/2010/main" val="360381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188640"/>
            <a:ext cx="8640638" cy="6337002"/>
          </a:xfrm>
        </p:spPr>
        <p:txBody>
          <a:bodyPr>
            <a:normAutofit/>
          </a:bodyPr>
          <a:lstStyle/>
          <a:p>
            <a:pPr marL="1371600" lvl="2" indent="-457200" algn="l" rtl="0" eaLnBrk="1" hangingPunct="1">
              <a:buClr>
                <a:schemeClr val="folHlink"/>
              </a:buClr>
              <a:buSzPct val="85000"/>
              <a:buFont typeface="Wingdings 2" pitchFamily="18" charset="2"/>
              <a:buNone/>
              <a:defRPr/>
            </a:pPr>
            <a:r>
              <a:rPr lang="en-US" sz="3200" b="1" dirty="0">
                <a:solidFill>
                  <a:schemeClr val="folHlink"/>
                </a:solidFill>
              </a:rPr>
              <a:t>Timing, and setting</a:t>
            </a:r>
            <a:r>
              <a:rPr lang="en-US" sz="3200" b="1" dirty="0"/>
              <a:t> may provide clues to cause of cough:</a:t>
            </a:r>
          </a:p>
          <a:p>
            <a:pPr marL="1371600" lvl="2" indent="-457200" algn="l" rtl="0" eaLnBrk="1" hangingPunct="1">
              <a:buClr>
                <a:schemeClr val="folHlink"/>
              </a:buClr>
              <a:buSzPct val="85000"/>
              <a:buFont typeface="Wingdings 2" pitchFamily="18" charset="2"/>
              <a:buNone/>
              <a:defRPr/>
            </a:pPr>
            <a:endParaRPr lang="en-US" sz="3200" b="1" dirty="0"/>
          </a:p>
          <a:p>
            <a:pPr marL="1428750" lvl="2" indent="-514350" algn="l" rtl="0" eaLnBrk="1" hangingPunct="1">
              <a:buClr>
                <a:schemeClr val="folHlink"/>
              </a:buClr>
              <a:buSzPct val="85000"/>
              <a:buFont typeface="+mj-lt"/>
              <a:buAutoNum type="arabicPeriod"/>
              <a:defRPr/>
            </a:pPr>
            <a:r>
              <a:rPr lang="en-US" sz="3600" b="1" dirty="0"/>
              <a:t>Early morning……chronic bronchitis</a:t>
            </a:r>
          </a:p>
          <a:p>
            <a:pPr marL="1428750" lvl="2" indent="-514350" algn="l" rtl="0" eaLnBrk="1" hangingPunct="1">
              <a:buClr>
                <a:schemeClr val="folHlink"/>
              </a:buClr>
              <a:buSzPct val="85000"/>
              <a:buFont typeface="+mj-lt"/>
              <a:buAutoNum type="arabicPeriod"/>
              <a:defRPr/>
            </a:pPr>
            <a:r>
              <a:rPr lang="en-US" sz="3200" b="1" dirty="0"/>
              <a:t>Nocturnal ….. Post-nasal discharge, Bronchial asthma, PND,GERD</a:t>
            </a:r>
          </a:p>
          <a:p>
            <a:pPr marL="1428750" lvl="2" indent="-514350" algn="l" rtl="0" eaLnBrk="1" hangingPunct="1">
              <a:buClr>
                <a:schemeClr val="folHlink"/>
              </a:buClr>
              <a:buSzPct val="85000"/>
              <a:buFont typeface="+mj-lt"/>
              <a:buAutoNum type="arabicPeriod"/>
              <a:defRPr/>
            </a:pPr>
            <a:r>
              <a:rPr lang="en-US" sz="3200" b="1" dirty="0"/>
              <a:t>In the evening …… Exposure to irritants during the  work day</a:t>
            </a:r>
            <a:endParaRPr lang="en-US" sz="4400" b="1" dirty="0"/>
          </a:p>
          <a:p>
            <a:pPr marL="1428750" lvl="2" indent="-514350" algn="l" rtl="0" eaLnBrk="1" hangingPunct="1">
              <a:buClr>
                <a:schemeClr val="folHlink"/>
              </a:buClr>
              <a:buSzPct val="85000"/>
              <a:buFont typeface="+mj-lt"/>
              <a:buAutoNum type="arabicPeriod"/>
              <a:defRPr/>
            </a:pPr>
            <a:r>
              <a:rPr lang="en-US" sz="3200" b="1" dirty="0"/>
              <a:t>Post-</a:t>
            </a:r>
            <a:r>
              <a:rPr lang="en-US" sz="3200" b="1" dirty="0" err="1"/>
              <a:t>prandial</a:t>
            </a:r>
            <a:r>
              <a:rPr lang="en-US" sz="3200" b="1" dirty="0"/>
              <a:t> ….GERD</a:t>
            </a:r>
          </a:p>
          <a:p>
            <a:pPr marL="1428750" lvl="2" indent="-514350" algn="l" rtl="0" eaLnBrk="1" hangingPunct="1">
              <a:buClr>
                <a:schemeClr val="folHlink"/>
              </a:buClr>
              <a:buSzPct val="85000"/>
              <a:buFont typeface="+mj-lt"/>
              <a:buAutoNum type="arabicPeriod"/>
              <a:defRPr/>
            </a:pPr>
            <a:r>
              <a:rPr lang="en-US" sz="3200" b="1" dirty="0"/>
              <a:t>Disappear during sleep ….Psychogenic</a:t>
            </a:r>
          </a:p>
        </p:txBody>
      </p:sp>
    </p:spTree>
    <p:extLst>
      <p:ext uri="{BB962C8B-B14F-4D97-AF65-F5344CB8AC3E}">
        <p14:creationId xmlns:p14="http://schemas.microsoft.com/office/powerpoint/2010/main" val="1631241937"/>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9750" y="115888"/>
            <a:ext cx="8229600" cy="887412"/>
          </a:xfrm>
        </p:spPr>
        <p:txBody>
          <a:bodyPr/>
          <a:lstStyle/>
          <a:p>
            <a:pPr marL="54864" algn="ctr" eaLnBrk="1" fontAlgn="auto" hangingPunct="1">
              <a:spcAft>
                <a:spcPts val="0"/>
              </a:spcAft>
              <a:defRPr/>
            </a:pPr>
            <a:r>
              <a:rPr lang="en-US" dirty="0">
                <a:solidFill>
                  <a:srgbClr val="FFC000"/>
                </a:solidFill>
              </a:rPr>
              <a:t>COUGH</a:t>
            </a:r>
          </a:p>
        </p:txBody>
      </p:sp>
      <p:sp>
        <p:nvSpPr>
          <p:cNvPr id="41987" name="Rectangle 3"/>
          <p:cNvSpPr>
            <a:spLocks noGrp="1" noChangeArrowheads="1"/>
          </p:cNvSpPr>
          <p:nvPr>
            <p:ph idx="1"/>
          </p:nvPr>
        </p:nvSpPr>
        <p:spPr>
          <a:xfrm>
            <a:off x="468313" y="1124745"/>
            <a:ext cx="8229600" cy="5544615"/>
          </a:xfrm>
        </p:spPr>
        <p:txBody>
          <a:bodyPr/>
          <a:lstStyle/>
          <a:p>
            <a:pPr algn="l" rtl="0" eaLnBrk="1" hangingPunct="1"/>
            <a:r>
              <a:rPr lang="en-US" sz="3600" b="1" dirty="0"/>
              <a:t>Complications (</a:t>
            </a:r>
            <a:r>
              <a:rPr lang="en-US" sz="3600" b="1" i="1" dirty="0" err="1">
                <a:solidFill>
                  <a:srgbClr val="FF6600"/>
                </a:solidFill>
              </a:rPr>
              <a:t>Hx</a:t>
            </a:r>
            <a:r>
              <a:rPr lang="en-US" sz="3600" b="1" i="1" dirty="0">
                <a:solidFill>
                  <a:srgbClr val="FF6600"/>
                </a:solidFill>
              </a:rPr>
              <a:t> &amp; Exam</a:t>
            </a:r>
            <a:r>
              <a:rPr lang="en-US" sz="3600" b="1" dirty="0"/>
              <a:t>):</a:t>
            </a:r>
          </a:p>
          <a:p>
            <a:pPr lvl="2" algn="l" rtl="0" eaLnBrk="1" hangingPunct="1">
              <a:buClr>
                <a:schemeClr val="folHlink"/>
              </a:buClr>
              <a:buSzTx/>
              <a:buFont typeface="Wingdings" pitchFamily="2" charset="2"/>
              <a:buChar char="v"/>
            </a:pPr>
            <a:r>
              <a:rPr lang="en-US" sz="2400" b="1" dirty="0"/>
              <a:t>fatigue</a:t>
            </a:r>
          </a:p>
          <a:p>
            <a:pPr lvl="2" algn="l" rtl="0" eaLnBrk="1" hangingPunct="1">
              <a:buClr>
                <a:schemeClr val="folHlink"/>
              </a:buClr>
              <a:buSzTx/>
              <a:buFont typeface="Wingdings" pitchFamily="2" charset="2"/>
              <a:buChar char="v"/>
            </a:pPr>
            <a:r>
              <a:rPr lang="en-US" sz="2400" b="1" dirty="0"/>
              <a:t>torn chest muscles</a:t>
            </a:r>
          </a:p>
          <a:p>
            <a:pPr lvl="2" algn="l" rtl="0" eaLnBrk="1" hangingPunct="1">
              <a:buClr>
                <a:schemeClr val="folHlink"/>
              </a:buClr>
              <a:buSzTx/>
              <a:buFont typeface="Wingdings" pitchFamily="2" charset="2"/>
              <a:buChar char="v"/>
            </a:pPr>
            <a:r>
              <a:rPr lang="en-US" sz="2400" b="1" dirty="0"/>
              <a:t>rib fractures(</a:t>
            </a:r>
            <a:r>
              <a:rPr lang="en-US" sz="2400" b="1" dirty="0" err="1"/>
              <a:t>tussic</a:t>
            </a:r>
            <a:r>
              <a:rPr lang="en-US" sz="2400" b="1" dirty="0"/>
              <a:t> fracture)</a:t>
            </a:r>
          </a:p>
          <a:p>
            <a:pPr lvl="2" algn="l" rtl="0" eaLnBrk="1" hangingPunct="1">
              <a:buClr>
                <a:schemeClr val="folHlink"/>
              </a:buClr>
              <a:buSzTx/>
              <a:buFont typeface="Wingdings" pitchFamily="2" charset="2"/>
              <a:buChar char="v"/>
            </a:pPr>
            <a:r>
              <a:rPr lang="en-US" sz="2400" b="1" dirty="0"/>
              <a:t>disruption of surgical wounds</a:t>
            </a:r>
          </a:p>
          <a:p>
            <a:pPr lvl="2" algn="l" rtl="0" eaLnBrk="1" hangingPunct="1">
              <a:buClr>
                <a:schemeClr val="folHlink"/>
              </a:buClr>
              <a:buSzTx/>
              <a:buFont typeface="Wingdings" pitchFamily="2" charset="2"/>
              <a:buChar char="v"/>
            </a:pPr>
            <a:r>
              <a:rPr lang="en-US" sz="2400" b="1" dirty="0"/>
              <a:t>pneumothorax or </a:t>
            </a:r>
            <a:r>
              <a:rPr lang="en-US" sz="2400" b="1" dirty="0" err="1"/>
              <a:t>pneumomediastinum</a:t>
            </a:r>
            <a:endParaRPr lang="en-US" sz="2400" b="1" dirty="0"/>
          </a:p>
          <a:p>
            <a:pPr lvl="2" algn="l" rtl="0" eaLnBrk="1" hangingPunct="1">
              <a:buClr>
                <a:schemeClr val="folHlink"/>
              </a:buClr>
              <a:buSzTx/>
              <a:buFont typeface="Wingdings" pitchFamily="2" charset="2"/>
              <a:buChar char="v"/>
            </a:pPr>
            <a:r>
              <a:rPr lang="en-US" sz="2400" b="1" dirty="0"/>
              <a:t>syncope</a:t>
            </a:r>
          </a:p>
          <a:p>
            <a:pPr lvl="2" algn="l" rtl="0" eaLnBrk="1" hangingPunct="1">
              <a:buClr>
                <a:schemeClr val="folHlink"/>
              </a:buClr>
              <a:buSzTx/>
              <a:buFont typeface="Wingdings" pitchFamily="2" charset="2"/>
              <a:buChar char="v"/>
            </a:pPr>
            <a:r>
              <a:rPr lang="en-US" sz="2400" b="1" dirty="0"/>
              <a:t>dysrhythmia</a:t>
            </a:r>
          </a:p>
          <a:p>
            <a:pPr lvl="2" algn="l" rtl="0" eaLnBrk="1" hangingPunct="1">
              <a:buClr>
                <a:schemeClr val="folHlink"/>
              </a:buClr>
              <a:buSzTx/>
              <a:buFont typeface="Wingdings" pitchFamily="2" charset="2"/>
              <a:buChar char="v"/>
            </a:pPr>
            <a:r>
              <a:rPr lang="en-US" sz="2400" b="1" dirty="0"/>
              <a:t>esophageal rupture</a:t>
            </a:r>
          </a:p>
          <a:p>
            <a:pPr lvl="2" algn="l" rtl="0" eaLnBrk="1" hangingPunct="1">
              <a:buClr>
                <a:schemeClr val="folHlink"/>
              </a:buClr>
              <a:buSzTx/>
              <a:buFont typeface="Wingdings" pitchFamily="2" charset="2"/>
              <a:buChar char="v"/>
            </a:pPr>
            <a:r>
              <a:rPr lang="en-US" sz="2400" b="1" dirty="0"/>
              <a:t>urinary incontinence</a:t>
            </a:r>
          </a:p>
          <a:p>
            <a:pPr lvl="2" algn="l" rtl="0" eaLnBrk="1" hangingPunct="1">
              <a:buClr>
                <a:schemeClr val="folHlink"/>
              </a:buClr>
              <a:buSzTx/>
              <a:buFont typeface="Wingdings" pitchFamily="2" charset="2"/>
              <a:buChar char="v"/>
            </a:pPr>
            <a:r>
              <a:rPr lang="en-US" sz="2400" b="1" dirty="0"/>
              <a:t>Transmitted infections</a:t>
            </a:r>
          </a:p>
          <a:p>
            <a:pPr lvl="2" algn="l" rtl="0" eaLnBrk="1" hangingPunct="1">
              <a:buClr>
                <a:schemeClr val="folHlink"/>
              </a:buClr>
              <a:buSzTx/>
              <a:buFont typeface="Wingdings" pitchFamily="2" charset="2"/>
              <a:buChar char="v"/>
            </a:pPr>
            <a:r>
              <a:rPr lang="en-US" sz="2400" b="1" dirty="0"/>
              <a:t>Rupture aneurysm</a:t>
            </a:r>
          </a:p>
          <a:p>
            <a:pPr lvl="2" algn="l" rtl="0" eaLnBrk="1" hangingPunct="1">
              <a:buClr>
                <a:schemeClr val="folHlink"/>
              </a:buClr>
              <a:buSzTx/>
              <a:buFont typeface="Wingdings" pitchFamily="2" charset="2"/>
              <a:buChar char="v"/>
            </a:pPr>
            <a:endParaRPr lang="en-US" sz="1600" b="1" dirty="0"/>
          </a:p>
        </p:txBody>
      </p:sp>
    </p:spTree>
    <p:extLst>
      <p:ext uri="{BB962C8B-B14F-4D97-AF65-F5344CB8AC3E}">
        <p14:creationId xmlns:p14="http://schemas.microsoft.com/office/powerpoint/2010/main" val="3062472795"/>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764703"/>
            <a:ext cx="8229600" cy="1296145"/>
          </a:xfrm>
        </p:spPr>
        <p:txBody>
          <a:bodyPr>
            <a:normAutofit fontScale="90000"/>
          </a:bodyPr>
          <a:lstStyle/>
          <a:p>
            <a:pPr marL="54864" algn="ctr" eaLnBrk="1" fontAlgn="auto" hangingPunct="1">
              <a:spcAft>
                <a:spcPts val="0"/>
              </a:spcAft>
              <a:defRPr/>
            </a:pPr>
            <a:r>
              <a:rPr lang="en-US" b="1" dirty="0">
                <a:solidFill>
                  <a:srgbClr val="FF6600"/>
                </a:solidFill>
              </a:rPr>
              <a:t>Expectoration</a:t>
            </a:r>
            <a:br>
              <a:rPr lang="en-US" b="1" dirty="0">
                <a:solidFill>
                  <a:srgbClr val="FF6600"/>
                </a:solidFill>
              </a:rPr>
            </a:br>
            <a:endParaRPr lang="en-US" b="1" dirty="0">
              <a:solidFill>
                <a:srgbClr val="FF6600"/>
              </a:solidFill>
            </a:endParaRPr>
          </a:p>
        </p:txBody>
      </p:sp>
      <p:sp>
        <p:nvSpPr>
          <p:cNvPr id="38915" name="Rectangle 3"/>
          <p:cNvSpPr>
            <a:spLocks noGrp="1" noChangeArrowheads="1"/>
          </p:cNvSpPr>
          <p:nvPr>
            <p:ph idx="1"/>
          </p:nvPr>
        </p:nvSpPr>
        <p:spPr>
          <a:xfrm>
            <a:off x="6152" y="1628800"/>
            <a:ext cx="8363272" cy="4107160"/>
          </a:xfrm>
        </p:spPr>
        <p:txBody>
          <a:bodyPr/>
          <a:lstStyle/>
          <a:p>
            <a:pPr algn="l" rtl="0" eaLnBrk="1" hangingPunct="1">
              <a:defRPr/>
            </a:pPr>
            <a:r>
              <a:rPr lang="en-US" sz="3600" b="1" i="1" dirty="0">
                <a:solidFill>
                  <a:schemeClr val="folHlink"/>
                </a:solidFill>
              </a:rPr>
              <a:t>Sputum </a:t>
            </a:r>
            <a:r>
              <a:rPr lang="en-US" sz="3600" b="1" dirty="0"/>
              <a:t>is abnormal secretion produced in or expelled from the</a:t>
            </a:r>
          </a:p>
          <a:p>
            <a:pPr algn="l" rtl="0" eaLnBrk="1" hangingPunct="1">
              <a:buFont typeface="Wingdings" pitchFamily="2" charset="2"/>
              <a:buNone/>
              <a:defRPr/>
            </a:pPr>
            <a:r>
              <a:rPr lang="en-US" sz="3600" b="1" dirty="0" err="1"/>
              <a:t>Broncho</a:t>
            </a:r>
            <a:r>
              <a:rPr lang="en-US" sz="3600" b="1" dirty="0"/>
              <a:t>-pulmonary system.</a:t>
            </a:r>
          </a:p>
          <a:p>
            <a:pPr algn="l" rtl="0" eaLnBrk="1" hangingPunct="1">
              <a:buFont typeface="Wingdings" pitchFamily="2" charset="2"/>
              <a:buNone/>
              <a:defRPr/>
            </a:pPr>
            <a:endParaRPr lang="en-US" sz="3600" b="1" dirty="0"/>
          </a:p>
          <a:p>
            <a:pPr algn="l" rtl="0" eaLnBrk="1" hangingPunct="1">
              <a:buFont typeface="Wingdings" pitchFamily="2" charset="2"/>
              <a:buNone/>
              <a:defRPr/>
            </a:pPr>
            <a:r>
              <a:rPr lang="en-US" sz="3600" b="1" dirty="0">
                <a:solidFill>
                  <a:schemeClr val="tx2">
                    <a:lumMod val="50000"/>
                  </a:schemeClr>
                </a:solidFill>
              </a:rPr>
              <a:t>It is NOT saliva…NOT nasopharyngeal in origin</a:t>
            </a:r>
          </a:p>
          <a:p>
            <a:pPr algn="l" rtl="0" eaLnBrk="1" hangingPunct="1">
              <a:buFont typeface="Wingdings" pitchFamily="2" charset="2"/>
              <a:buNone/>
              <a:defRPr/>
            </a:pPr>
            <a:endParaRPr lang="en-US" sz="3600" b="1" dirty="0"/>
          </a:p>
        </p:txBody>
      </p:sp>
    </p:spTree>
    <p:extLst>
      <p:ext uri="{BB962C8B-B14F-4D97-AF65-F5344CB8AC3E}">
        <p14:creationId xmlns:p14="http://schemas.microsoft.com/office/powerpoint/2010/main" val="286572134"/>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53536"/>
            <a:ext cx="8229600" cy="1143000"/>
          </a:xfrm>
        </p:spPr>
        <p:txBody>
          <a:bodyPr>
            <a:normAutofit/>
          </a:bodyPr>
          <a:lstStyle/>
          <a:p>
            <a:pPr marL="54864" algn="ctr" eaLnBrk="1" fontAlgn="auto" hangingPunct="1">
              <a:spcAft>
                <a:spcPts val="0"/>
              </a:spcAft>
              <a:defRPr/>
            </a:pPr>
            <a:r>
              <a:rPr lang="en-US" sz="4400" b="1" dirty="0">
                <a:solidFill>
                  <a:schemeClr val="tx2">
                    <a:tint val="100000"/>
                    <a:shade val="90000"/>
                    <a:satMod val="250000"/>
                    <a:alpha val="100000"/>
                  </a:schemeClr>
                </a:solidFill>
              </a:rPr>
              <a:t>SPUTUM PRODUCTION</a:t>
            </a:r>
          </a:p>
        </p:txBody>
      </p:sp>
      <p:sp>
        <p:nvSpPr>
          <p:cNvPr id="44035" name="Rectangle 3"/>
          <p:cNvSpPr>
            <a:spLocks noGrp="1" noChangeArrowheads="1"/>
          </p:cNvSpPr>
          <p:nvPr>
            <p:ph idx="1"/>
          </p:nvPr>
        </p:nvSpPr>
        <p:spPr>
          <a:xfrm>
            <a:off x="179512" y="1412776"/>
            <a:ext cx="8075240" cy="3888085"/>
          </a:xfrm>
        </p:spPr>
        <p:txBody>
          <a:bodyPr>
            <a:noAutofit/>
          </a:bodyPr>
          <a:lstStyle/>
          <a:p>
            <a:pPr algn="l" rtl="0" eaLnBrk="1" hangingPunct="1">
              <a:lnSpc>
                <a:spcPct val="90000"/>
              </a:lnSpc>
            </a:pPr>
            <a:r>
              <a:rPr lang="en-US" sz="3200" b="1" dirty="0">
                <a:solidFill>
                  <a:schemeClr val="accent3">
                    <a:lumMod val="75000"/>
                  </a:schemeClr>
                </a:solidFill>
              </a:rPr>
              <a:t>Tracheobronchial tree secretes ~ 100 ml of mucus daily</a:t>
            </a:r>
          </a:p>
          <a:p>
            <a:pPr algn="l" rtl="0" eaLnBrk="1" hangingPunct="1">
              <a:lnSpc>
                <a:spcPct val="90000"/>
              </a:lnSpc>
              <a:buFont typeface="Wingdings" pitchFamily="2" charset="2"/>
              <a:buNone/>
            </a:pPr>
            <a:endParaRPr lang="en-US" sz="3200" b="1" dirty="0">
              <a:solidFill>
                <a:schemeClr val="accent3">
                  <a:lumMod val="75000"/>
                </a:schemeClr>
              </a:solidFill>
            </a:endParaRPr>
          </a:p>
          <a:p>
            <a:pPr algn="l" rtl="0" eaLnBrk="1" hangingPunct="1">
              <a:lnSpc>
                <a:spcPct val="90000"/>
              </a:lnSpc>
            </a:pPr>
            <a:r>
              <a:rPr lang="en-US" sz="3200" b="1" dirty="0">
                <a:solidFill>
                  <a:schemeClr val="accent3">
                    <a:lumMod val="75000"/>
                  </a:schemeClr>
                </a:solidFill>
              </a:rPr>
              <a:t>Usually swallowed unnoticed</a:t>
            </a:r>
          </a:p>
          <a:p>
            <a:pPr algn="l" rtl="0" eaLnBrk="1" hangingPunct="1">
              <a:lnSpc>
                <a:spcPct val="90000"/>
              </a:lnSpc>
              <a:buFont typeface="Wingdings" pitchFamily="2" charset="2"/>
              <a:buNone/>
            </a:pPr>
            <a:endParaRPr lang="en-US" sz="3200" b="1" dirty="0">
              <a:solidFill>
                <a:schemeClr val="accent3">
                  <a:lumMod val="75000"/>
                </a:schemeClr>
              </a:solidFill>
            </a:endParaRPr>
          </a:p>
          <a:p>
            <a:pPr algn="l" rtl="0" eaLnBrk="1" hangingPunct="1">
              <a:lnSpc>
                <a:spcPct val="90000"/>
              </a:lnSpc>
            </a:pPr>
            <a:r>
              <a:rPr lang="en-US" sz="3200" b="1" dirty="0">
                <a:solidFill>
                  <a:schemeClr val="accent3">
                    <a:lumMod val="75000"/>
                  </a:schemeClr>
                </a:solidFill>
              </a:rPr>
              <a:t>May need to collect and inspect mucus over 24 hours for accurate analysis</a:t>
            </a:r>
          </a:p>
        </p:txBody>
      </p:sp>
    </p:spTree>
    <p:extLst>
      <p:ext uri="{BB962C8B-B14F-4D97-AF65-F5344CB8AC3E}">
        <p14:creationId xmlns:p14="http://schemas.microsoft.com/office/powerpoint/2010/main" val="959635909"/>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7681" y="260648"/>
            <a:ext cx="8740784" cy="5904656"/>
          </a:xfrm>
        </p:spPr>
        <p:txBody>
          <a:bodyPr>
            <a:normAutofit/>
          </a:bodyPr>
          <a:lstStyle/>
          <a:p>
            <a:pPr algn="l" rtl="0" eaLnBrk="1" hangingPunct="1">
              <a:buFont typeface="Wingdings" pitchFamily="2" charset="2"/>
              <a:buNone/>
            </a:pPr>
            <a:r>
              <a:rPr lang="en-US" sz="3600" b="1" i="1" dirty="0">
                <a:solidFill>
                  <a:schemeClr val="folHlink"/>
                </a:solidFill>
              </a:rPr>
              <a:t>SPUTUM DESCRIPTION:</a:t>
            </a:r>
          </a:p>
          <a:p>
            <a:pPr algn="l" rtl="0" eaLnBrk="1" hangingPunct="1">
              <a:buFont typeface="Wingdings" pitchFamily="2" charset="2"/>
              <a:buNone/>
            </a:pPr>
            <a:r>
              <a:rPr lang="en-US" sz="3600" b="1" i="1" dirty="0">
                <a:solidFill>
                  <a:schemeClr val="folHlink"/>
                </a:solidFill>
              </a:rPr>
              <a:t>    onset ,course ,duration</a:t>
            </a:r>
          </a:p>
          <a:p>
            <a:pPr algn="l" rtl="0" eaLnBrk="1" hangingPunct="1"/>
            <a:r>
              <a:rPr lang="en-US" sz="3600" b="1" dirty="0"/>
              <a:t>Color, consistency, quantity, time of day</a:t>
            </a:r>
          </a:p>
          <a:p>
            <a:pPr algn="l" rtl="0" eaLnBrk="1" hangingPunct="1">
              <a:buFont typeface="Wingdings" pitchFamily="2" charset="2"/>
              <a:buNone/>
            </a:pPr>
            <a:r>
              <a:rPr lang="en-US" sz="3600" b="1" dirty="0"/>
              <a:t>   produced, odor, and presence of blood or other distinguishing </a:t>
            </a:r>
            <a:r>
              <a:rPr lang="en-US" sz="3600" b="1" dirty="0" err="1"/>
              <a:t>matter,relation</a:t>
            </a:r>
            <a:r>
              <a:rPr lang="en-US" sz="3600" b="1" dirty="0"/>
              <a:t> to posture.</a:t>
            </a:r>
          </a:p>
          <a:p>
            <a:pPr algn="l" rtl="0" eaLnBrk="1" hangingPunct="1">
              <a:buFont typeface="Wingdings" pitchFamily="2" charset="2"/>
              <a:buNone/>
            </a:pPr>
            <a:endParaRPr lang="en-US" sz="3600" b="1" dirty="0"/>
          </a:p>
          <a:p>
            <a:pPr algn="l" rtl="0" eaLnBrk="1" hangingPunct="1"/>
            <a:r>
              <a:rPr lang="en-US" sz="3600" b="1" dirty="0"/>
              <a:t>Character of sputum may be indicative of a particular disorder.</a:t>
            </a:r>
          </a:p>
        </p:txBody>
      </p:sp>
    </p:spTree>
    <p:extLst>
      <p:ext uri="{BB962C8B-B14F-4D97-AF65-F5344CB8AC3E}">
        <p14:creationId xmlns:p14="http://schemas.microsoft.com/office/powerpoint/2010/main" val="1449171254"/>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82613" y="1126235"/>
            <a:ext cx="8256587" cy="1397033"/>
            <a:chOff x="367" y="576"/>
            <a:chExt cx="5201" cy="872"/>
          </a:xfrm>
        </p:grpSpPr>
        <p:sp>
          <p:nvSpPr>
            <p:cNvPr id="14349" name="Text Box 3"/>
            <p:cNvSpPr txBox="1">
              <a:spLocks noChangeArrowheads="1"/>
            </p:cNvSpPr>
            <p:nvPr/>
          </p:nvSpPr>
          <p:spPr bwMode="auto">
            <a:xfrm>
              <a:off x="672" y="576"/>
              <a:ext cx="4896" cy="872"/>
            </a:xfrm>
            <a:prstGeom prst="rect">
              <a:avLst/>
            </a:prstGeom>
            <a:noFill/>
            <a:ln w="9525">
              <a:noFill/>
              <a:miter lim="800000"/>
              <a:headEnd/>
              <a:tailEnd/>
            </a:ln>
          </p:spPr>
          <p:txBody>
            <a:bodyPr>
              <a:spAutoFit/>
            </a:bodyPr>
            <a:lstStyle/>
            <a:p>
              <a:pPr algn="l" rtl="0" eaLnBrk="0" hangingPunct="0"/>
              <a:r>
                <a:rPr lang="en-US" sz="2400" b="1" dirty="0">
                  <a:effectLst/>
                  <a:latin typeface="Times New Roman" pitchFamily="18" charset="0"/>
                </a:rPr>
                <a:t>Introduce yourself.  </a:t>
              </a:r>
            </a:p>
            <a:p>
              <a:pPr algn="l" rtl="0" eaLnBrk="0" hangingPunct="0">
                <a:buFontTx/>
                <a:buChar char="•"/>
              </a:pPr>
              <a:r>
                <a:rPr lang="en-US" sz="2400" b="1" dirty="0">
                  <a:effectLst/>
                  <a:latin typeface="Times New Roman" pitchFamily="18" charset="0"/>
                </a:rPr>
                <a:t>Note – never forget patient names</a:t>
              </a:r>
            </a:p>
            <a:p>
              <a:pPr algn="l" rtl="0" eaLnBrk="0" hangingPunct="0">
                <a:buFontTx/>
                <a:buChar char="•"/>
              </a:pPr>
              <a:r>
                <a:rPr lang="en-US" sz="2400" b="1" dirty="0">
                  <a:effectLst/>
                  <a:latin typeface="Times New Roman" pitchFamily="18" charset="0"/>
                </a:rPr>
                <a:t>Create patient appropriately in a friendly relaxed way.</a:t>
              </a:r>
            </a:p>
            <a:p>
              <a:pPr algn="l" rtl="0" eaLnBrk="0" hangingPunct="0">
                <a:buFontTx/>
                <a:buChar char="•"/>
              </a:pPr>
              <a:r>
                <a:rPr lang="en-US" sz="2400" b="1" dirty="0">
                  <a:effectLst/>
                  <a:latin typeface="Times New Roman" pitchFamily="18" charset="0"/>
                </a:rPr>
                <a:t>respect patient privacy</a:t>
              </a:r>
              <a:r>
                <a:rPr lang="en-US" sz="2400" dirty="0">
                  <a:effectLst/>
                  <a:latin typeface="Times New Roman" pitchFamily="18" charset="0"/>
                </a:rPr>
                <a:t>.</a:t>
              </a:r>
            </a:p>
          </p:txBody>
        </p:sp>
        <p:sp>
          <p:nvSpPr>
            <p:cNvPr id="108548" name="AutoShape 4"/>
            <p:cNvSpPr>
              <a:spLocks noChangeArrowheads="1"/>
            </p:cNvSpPr>
            <p:nvPr/>
          </p:nvSpPr>
          <p:spPr bwMode="auto">
            <a:xfrm>
              <a:off x="367" y="672"/>
              <a:ext cx="144" cy="144"/>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cs typeface="Arial" pitchFamily="34" charset="0"/>
              </a:endParaRPr>
            </a:p>
          </p:txBody>
        </p:sp>
      </p:grpSp>
      <p:sp>
        <p:nvSpPr>
          <p:cNvPr id="108549" name="Text Box 5"/>
          <p:cNvSpPr txBox="1">
            <a:spLocks noChangeArrowheads="1"/>
          </p:cNvSpPr>
          <p:nvPr/>
        </p:nvSpPr>
        <p:spPr bwMode="auto">
          <a:xfrm>
            <a:off x="611188" y="0"/>
            <a:ext cx="4896916" cy="641350"/>
          </a:xfrm>
          <a:prstGeom prst="rect">
            <a:avLst/>
          </a:prstGeom>
          <a:noFill/>
          <a:ln w="9525">
            <a:noFill/>
            <a:miter lim="800000"/>
            <a:headEnd/>
            <a:tailEnd/>
          </a:ln>
          <a:effectLst/>
        </p:spPr>
        <p:txBody>
          <a:bodyPr wrap="square">
            <a:spAutoFit/>
          </a:bodyPr>
          <a:lstStyle/>
          <a:p>
            <a:pPr algn="ctr" eaLnBrk="0" hangingPunct="0">
              <a:defRPr/>
            </a:pPr>
            <a:r>
              <a:rPr lang="en-US" sz="3600" b="1" dirty="0">
                <a:solidFill>
                  <a:srgbClr val="FF6600"/>
                </a:solidFill>
                <a:effectLst>
                  <a:outerShdw blurRad="38100" dist="38100" dir="2700000" algn="tl">
                    <a:srgbClr val="000000"/>
                  </a:outerShdw>
                </a:effectLst>
                <a:latin typeface="Times New Roman" pitchFamily="18" charset="0"/>
                <a:cs typeface="Arial" pitchFamily="34" charset="0"/>
              </a:rPr>
              <a:t>General Approach </a:t>
            </a:r>
          </a:p>
        </p:txBody>
      </p:sp>
      <p:grpSp>
        <p:nvGrpSpPr>
          <p:cNvPr id="3" name="Group 6"/>
          <p:cNvGrpSpPr>
            <a:grpSpLocks/>
          </p:cNvGrpSpPr>
          <p:nvPr/>
        </p:nvGrpSpPr>
        <p:grpSpPr bwMode="auto">
          <a:xfrm>
            <a:off x="611188" y="2932812"/>
            <a:ext cx="8256587" cy="928236"/>
            <a:chOff x="367" y="576"/>
            <a:chExt cx="5201" cy="401"/>
          </a:xfrm>
        </p:grpSpPr>
        <p:sp>
          <p:nvSpPr>
            <p:cNvPr id="14347" name="Text Box 7"/>
            <p:cNvSpPr txBox="1">
              <a:spLocks noChangeArrowheads="1"/>
            </p:cNvSpPr>
            <p:nvPr/>
          </p:nvSpPr>
          <p:spPr bwMode="auto">
            <a:xfrm>
              <a:off x="672" y="576"/>
              <a:ext cx="4896" cy="401"/>
            </a:xfrm>
            <a:prstGeom prst="rect">
              <a:avLst/>
            </a:prstGeom>
            <a:noFill/>
            <a:ln w="9525">
              <a:noFill/>
              <a:miter lim="800000"/>
              <a:headEnd/>
              <a:tailEnd/>
            </a:ln>
          </p:spPr>
          <p:txBody>
            <a:bodyPr>
              <a:spAutoFit/>
            </a:bodyPr>
            <a:lstStyle/>
            <a:p>
              <a:pPr algn="l" rtl="0" eaLnBrk="0" hangingPunct="0"/>
              <a:r>
                <a:rPr lang="en-US" sz="2400" b="1" dirty="0">
                  <a:effectLst/>
                  <a:latin typeface="Times New Roman" pitchFamily="18" charset="0"/>
                </a:rPr>
                <a:t>Try to see things from patient point of view.  Understand patient mental status, anxiety, irritation or depression</a:t>
              </a:r>
              <a:r>
                <a:rPr lang="en-US" sz="2400" dirty="0">
                  <a:effectLst/>
                  <a:latin typeface="Times New Roman" pitchFamily="18" charset="0"/>
                </a:rPr>
                <a:t>. </a:t>
              </a:r>
            </a:p>
          </p:txBody>
        </p:sp>
        <p:sp>
          <p:nvSpPr>
            <p:cNvPr id="108552" name="AutoShape 8"/>
            <p:cNvSpPr>
              <a:spLocks noChangeArrowheads="1"/>
            </p:cNvSpPr>
            <p:nvPr/>
          </p:nvSpPr>
          <p:spPr bwMode="auto">
            <a:xfrm>
              <a:off x="367" y="672"/>
              <a:ext cx="144" cy="144"/>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cs typeface="Arial" pitchFamily="34" charset="0"/>
              </a:endParaRPr>
            </a:p>
          </p:txBody>
        </p:sp>
      </p:grpSp>
      <p:grpSp>
        <p:nvGrpSpPr>
          <p:cNvPr id="4" name="Group 9"/>
          <p:cNvGrpSpPr>
            <a:grpSpLocks/>
          </p:cNvGrpSpPr>
          <p:nvPr/>
        </p:nvGrpSpPr>
        <p:grpSpPr bwMode="auto">
          <a:xfrm>
            <a:off x="611188" y="4293096"/>
            <a:ext cx="8256587" cy="648072"/>
            <a:chOff x="367" y="576"/>
            <a:chExt cx="5201" cy="240"/>
          </a:xfrm>
        </p:grpSpPr>
        <p:sp>
          <p:nvSpPr>
            <p:cNvPr id="14345" name="Text Box 10"/>
            <p:cNvSpPr txBox="1">
              <a:spLocks noChangeArrowheads="1"/>
            </p:cNvSpPr>
            <p:nvPr/>
          </p:nvSpPr>
          <p:spPr bwMode="auto">
            <a:xfrm>
              <a:off x="672" y="576"/>
              <a:ext cx="4896" cy="154"/>
            </a:xfrm>
            <a:prstGeom prst="rect">
              <a:avLst/>
            </a:prstGeom>
            <a:noFill/>
            <a:ln w="9525">
              <a:noFill/>
              <a:miter lim="800000"/>
              <a:headEnd/>
              <a:tailEnd/>
            </a:ln>
          </p:spPr>
          <p:txBody>
            <a:bodyPr>
              <a:spAutoFit/>
            </a:bodyPr>
            <a:lstStyle/>
            <a:p>
              <a:pPr algn="l" rtl="0" eaLnBrk="0" hangingPunct="0"/>
              <a:r>
                <a:rPr lang="en-US" sz="2400" b="1" dirty="0">
                  <a:effectLst/>
                  <a:latin typeface="Times New Roman" pitchFamily="18" charset="0"/>
                </a:rPr>
                <a:t>Listening</a:t>
              </a:r>
              <a:endParaRPr lang="en-AU" sz="2400" b="1" dirty="0">
                <a:effectLst/>
                <a:latin typeface="Times New Roman" pitchFamily="18" charset="0"/>
              </a:endParaRPr>
            </a:p>
          </p:txBody>
        </p:sp>
        <p:sp>
          <p:nvSpPr>
            <p:cNvPr id="108555" name="AutoShape 11"/>
            <p:cNvSpPr>
              <a:spLocks noChangeArrowheads="1"/>
            </p:cNvSpPr>
            <p:nvPr/>
          </p:nvSpPr>
          <p:spPr bwMode="auto">
            <a:xfrm>
              <a:off x="367" y="672"/>
              <a:ext cx="144" cy="144"/>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cs typeface="Arial" pitchFamily="34" charset="0"/>
              </a:endParaRPr>
            </a:p>
          </p:txBody>
        </p:sp>
      </p:grpSp>
      <p:grpSp>
        <p:nvGrpSpPr>
          <p:cNvPr id="5" name="Group 12"/>
          <p:cNvGrpSpPr>
            <a:grpSpLocks/>
          </p:cNvGrpSpPr>
          <p:nvPr/>
        </p:nvGrpSpPr>
        <p:grpSpPr bwMode="auto">
          <a:xfrm>
            <a:off x="696913" y="5244208"/>
            <a:ext cx="8027987" cy="1137119"/>
            <a:chOff x="367" y="576"/>
            <a:chExt cx="5201" cy="370"/>
          </a:xfrm>
        </p:grpSpPr>
        <p:sp>
          <p:nvSpPr>
            <p:cNvPr id="14343" name="Text Box 13"/>
            <p:cNvSpPr txBox="1">
              <a:spLocks noChangeArrowheads="1"/>
            </p:cNvSpPr>
            <p:nvPr/>
          </p:nvSpPr>
          <p:spPr bwMode="auto">
            <a:xfrm>
              <a:off x="672" y="576"/>
              <a:ext cx="4896" cy="370"/>
            </a:xfrm>
            <a:prstGeom prst="rect">
              <a:avLst/>
            </a:prstGeom>
            <a:noFill/>
            <a:ln w="9525">
              <a:noFill/>
              <a:miter lim="800000"/>
              <a:headEnd/>
              <a:tailEnd/>
            </a:ln>
          </p:spPr>
          <p:txBody>
            <a:bodyPr>
              <a:spAutoFit/>
            </a:bodyPr>
            <a:lstStyle/>
            <a:p>
              <a:pPr algn="l" rtl="0" eaLnBrk="0" hangingPunct="0"/>
              <a:r>
                <a:rPr lang="en-US" sz="2400" b="1" dirty="0">
                  <a:effectLst/>
                  <a:latin typeface="Times New Roman" pitchFamily="18" charset="0"/>
                </a:rPr>
                <a:t>Questioning: simple/clear/avoid medical terms ,  leading,  , direct questions  </a:t>
              </a:r>
              <a:r>
                <a:rPr lang="en-US" sz="2400" dirty="0">
                  <a:effectLst/>
                  <a:latin typeface="Times New Roman" pitchFamily="18" charset="0"/>
                </a:rPr>
                <a:t>.</a:t>
              </a:r>
              <a:endParaRPr lang="en-AU" sz="2400" dirty="0">
                <a:effectLst/>
                <a:latin typeface="Times New Roman" pitchFamily="18" charset="0"/>
              </a:endParaRPr>
            </a:p>
          </p:txBody>
        </p:sp>
        <p:sp>
          <p:nvSpPr>
            <p:cNvPr id="108558" name="AutoShape 14"/>
            <p:cNvSpPr>
              <a:spLocks noChangeArrowheads="1"/>
            </p:cNvSpPr>
            <p:nvPr/>
          </p:nvSpPr>
          <p:spPr bwMode="auto">
            <a:xfrm>
              <a:off x="367" y="672"/>
              <a:ext cx="144" cy="144"/>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cs typeface="Arial" pitchFamily="34" charset="0"/>
              </a:endParaRPr>
            </a:p>
          </p:txBody>
        </p:sp>
      </p:grpSp>
    </p:spTree>
    <p:extLst>
      <p:ext uri="{BB962C8B-B14F-4D97-AF65-F5344CB8AC3E}">
        <p14:creationId xmlns:p14="http://schemas.microsoft.com/office/powerpoint/2010/main" val="148484413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96" name="Rectangle 32"/>
          <p:cNvSpPr>
            <a:spLocks noGrp="1" noChangeArrowheads="1"/>
          </p:cNvSpPr>
          <p:nvPr>
            <p:ph type="title"/>
          </p:nvPr>
        </p:nvSpPr>
        <p:spPr>
          <a:xfrm>
            <a:off x="611188" y="0"/>
            <a:ext cx="7138987" cy="765175"/>
          </a:xfrm>
        </p:spPr>
        <p:txBody>
          <a:bodyPr/>
          <a:lstStyle/>
          <a:p>
            <a:pPr marL="54864" eaLnBrk="1" fontAlgn="auto" hangingPunct="1">
              <a:spcAft>
                <a:spcPts val="0"/>
              </a:spcAft>
              <a:defRPr/>
            </a:pPr>
            <a:r>
              <a:rPr lang="en-US" sz="3600" b="1">
                <a:solidFill>
                  <a:srgbClr val="FF6600"/>
                </a:solidFill>
              </a:rPr>
              <a:t>Types of sputum </a:t>
            </a:r>
          </a:p>
        </p:txBody>
      </p:sp>
      <p:graphicFrame>
        <p:nvGraphicFramePr>
          <p:cNvPr id="139327" name="Group 63"/>
          <p:cNvGraphicFramePr>
            <a:graphicFrameLocks noGrp="1"/>
          </p:cNvGraphicFramePr>
          <p:nvPr>
            <p:ph type="tbl" idx="1"/>
            <p:extLst>
              <p:ext uri="{D42A27DB-BD31-4B8C-83A1-F6EECF244321}">
                <p14:modId xmlns:p14="http://schemas.microsoft.com/office/powerpoint/2010/main" val="1978483497"/>
              </p:ext>
            </p:extLst>
          </p:nvPr>
        </p:nvGraphicFramePr>
        <p:xfrm>
          <a:off x="179513" y="764705"/>
          <a:ext cx="8136904" cy="5970664"/>
        </p:xfrm>
        <a:graphic>
          <a:graphicData uri="http://schemas.openxmlformats.org/drawingml/2006/table">
            <a:tbl>
              <a:tblPr/>
              <a:tblGrid>
                <a:gridCol w="2711791">
                  <a:extLst>
                    <a:ext uri="{9D8B030D-6E8A-4147-A177-3AD203B41FA5}">
                      <a16:colId xmlns:a16="http://schemas.microsoft.com/office/drawing/2014/main" val="20000"/>
                    </a:ext>
                  </a:extLst>
                </a:gridCol>
                <a:gridCol w="2229457">
                  <a:extLst>
                    <a:ext uri="{9D8B030D-6E8A-4147-A177-3AD203B41FA5}">
                      <a16:colId xmlns:a16="http://schemas.microsoft.com/office/drawing/2014/main" val="20001"/>
                    </a:ext>
                  </a:extLst>
                </a:gridCol>
                <a:gridCol w="3195656">
                  <a:extLst>
                    <a:ext uri="{9D8B030D-6E8A-4147-A177-3AD203B41FA5}">
                      <a16:colId xmlns:a16="http://schemas.microsoft.com/office/drawing/2014/main" val="20002"/>
                    </a:ext>
                  </a:extLst>
                </a:gridCol>
              </a:tblGrid>
              <a:tr h="9815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rgbClr val="FFC000"/>
                          </a:solidFill>
                          <a:effectLst>
                            <a:outerShdw blurRad="38100" dist="38100" dir="2700000" algn="tl">
                              <a:srgbClr val="000000"/>
                            </a:outerShdw>
                          </a:effectLst>
                          <a:latin typeface="Tahoma" pitchFamily="34" charset="0"/>
                          <a:cs typeface="Arial" pitchFamily="34"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rgbClr val="FFC000"/>
                          </a:solidFill>
                          <a:effectLst>
                            <a:outerShdw blurRad="38100" dist="38100" dir="2700000" algn="tl">
                              <a:srgbClr val="000000"/>
                            </a:outerShdw>
                          </a:effectLst>
                          <a:latin typeface="Tahoma" pitchFamily="34" charset="0"/>
                          <a:cs typeface="Arial" pitchFamily="34" charset="0"/>
                        </a:rPr>
                        <a:t>Appearance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rgbClr val="FFC000"/>
                          </a:solidFill>
                          <a:effectLst>
                            <a:outerShdw blurRad="38100" dist="38100" dir="2700000" algn="tl">
                              <a:srgbClr val="000000"/>
                            </a:outerShdw>
                          </a:effectLst>
                          <a:latin typeface="Tahoma" pitchFamily="34" charset="0"/>
                          <a:cs typeface="Arial" pitchFamily="34" charset="0"/>
                        </a:rPr>
                        <a:t>cause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8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Serous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Clear, watery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Frothy, pink</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Acute pulmonary oedema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Alveolar cell cancer</a:t>
                      </a: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28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Mucus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Clear, grey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White, viscid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Chronic bronchitis/COPD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Bronchial asthma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4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Purulent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Yellow</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Acute bronchopulmonary infection, Asthma (eosinophils)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Suppurative 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28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Rusty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Rusty 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Pneumococcal pneumonia</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757351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0" y="260350"/>
            <a:ext cx="9036050" cy="6337300"/>
          </a:xfrm>
        </p:spPr>
        <p:txBody>
          <a:bodyPr>
            <a:normAutofit/>
          </a:bodyPr>
          <a:lstStyle/>
          <a:p>
            <a:pPr algn="l" rtl="0" eaLnBrk="1" hangingPunct="1">
              <a:lnSpc>
                <a:spcPct val="80000"/>
              </a:lnSpc>
              <a:buFont typeface="Wingdings" pitchFamily="2" charset="2"/>
              <a:buNone/>
            </a:pPr>
            <a:r>
              <a:rPr lang="en-US" b="1" dirty="0">
                <a:solidFill>
                  <a:schemeClr val="folHlink"/>
                </a:solidFill>
              </a:rPr>
              <a:t>       </a:t>
            </a:r>
            <a:r>
              <a:rPr lang="en-US" b="1" dirty="0" err="1">
                <a:solidFill>
                  <a:schemeClr val="folHlink"/>
                </a:solidFill>
              </a:rPr>
              <a:t>Bronchorrhea</a:t>
            </a:r>
            <a:r>
              <a:rPr lang="en-US" b="1" dirty="0">
                <a:solidFill>
                  <a:schemeClr val="folHlink"/>
                </a:solidFill>
              </a:rPr>
              <a:t>:</a:t>
            </a:r>
          </a:p>
          <a:p>
            <a:pPr algn="l" rtl="0" eaLnBrk="1" hangingPunct="1">
              <a:lnSpc>
                <a:spcPct val="80000"/>
              </a:lnSpc>
              <a:buFont typeface="Wingdings" pitchFamily="2" charset="2"/>
              <a:buNone/>
            </a:pPr>
            <a:r>
              <a:rPr lang="en-US" sz="2400" dirty="0"/>
              <a:t>  </a:t>
            </a:r>
            <a:r>
              <a:rPr lang="en-US" sz="2400" b="1" dirty="0"/>
              <a:t>• expectoration of more than 100cc/24hours watery fluid due to chronic </a:t>
            </a:r>
            <a:r>
              <a:rPr lang="en-US" sz="2400" b="1" dirty="0" err="1"/>
              <a:t>bronchitis,bronchial</a:t>
            </a:r>
            <a:r>
              <a:rPr lang="en-US" sz="2400" b="1" dirty="0"/>
              <a:t> asthma, alveolar cell carcinoma.</a:t>
            </a:r>
          </a:p>
          <a:p>
            <a:pPr lvl="2" algn="l" rtl="0" eaLnBrk="1" hangingPunct="1">
              <a:lnSpc>
                <a:spcPct val="80000"/>
              </a:lnSpc>
              <a:buFont typeface="Wingdings" pitchFamily="2" charset="2"/>
              <a:buNone/>
            </a:pPr>
            <a:endParaRPr lang="en-US" sz="2400" b="1" dirty="0"/>
          </a:p>
          <a:p>
            <a:pPr lvl="1" algn="l" rtl="0" eaLnBrk="1" hangingPunct="1">
              <a:lnSpc>
                <a:spcPct val="80000"/>
              </a:lnSpc>
              <a:buClr>
                <a:schemeClr val="hlink"/>
              </a:buClr>
              <a:buSzTx/>
              <a:buFont typeface="Wingdings" pitchFamily="2" charset="2"/>
              <a:buChar char="§"/>
            </a:pPr>
            <a:r>
              <a:rPr lang="en-US" sz="2800" b="1" dirty="0"/>
              <a:t> </a:t>
            </a:r>
            <a:r>
              <a:rPr lang="en-US" sz="2800" b="1" dirty="0">
                <a:solidFill>
                  <a:schemeClr val="folHlink"/>
                </a:solidFill>
              </a:rPr>
              <a:t>Red-current jelly sputum:</a:t>
            </a:r>
          </a:p>
          <a:p>
            <a:pPr lvl="2" algn="l" rtl="0" eaLnBrk="1" hangingPunct="1">
              <a:lnSpc>
                <a:spcPct val="80000"/>
              </a:lnSpc>
              <a:buFont typeface="Wingdings" pitchFamily="2" charset="2"/>
              <a:buNone/>
            </a:pPr>
            <a:r>
              <a:rPr lang="en-US" sz="2400" b="1" dirty="0"/>
              <a:t>   • </a:t>
            </a:r>
            <a:r>
              <a:rPr lang="en-US" sz="2400" b="1" dirty="0" err="1"/>
              <a:t>Klebseilla</a:t>
            </a:r>
            <a:r>
              <a:rPr lang="en-US" sz="2400" b="1" dirty="0"/>
              <a:t> pneumonia</a:t>
            </a:r>
          </a:p>
          <a:p>
            <a:pPr lvl="2" algn="l" rtl="0" eaLnBrk="1" hangingPunct="1">
              <a:lnSpc>
                <a:spcPct val="80000"/>
              </a:lnSpc>
              <a:buFont typeface="Wingdings" pitchFamily="2" charset="2"/>
              <a:buNone/>
            </a:pPr>
            <a:r>
              <a:rPr lang="en-US" sz="2400" b="1" dirty="0"/>
              <a:t>    * bronchial carcinoma</a:t>
            </a:r>
          </a:p>
          <a:p>
            <a:pPr lvl="2" algn="l" rtl="0" eaLnBrk="1" hangingPunct="1">
              <a:lnSpc>
                <a:spcPct val="80000"/>
              </a:lnSpc>
              <a:buFont typeface="Wingdings" pitchFamily="2" charset="2"/>
              <a:buNone/>
            </a:pPr>
            <a:endParaRPr lang="en-US" sz="2400" b="1" dirty="0"/>
          </a:p>
          <a:p>
            <a:pPr lvl="2" algn="l" rtl="0" eaLnBrk="1" hangingPunct="1">
              <a:lnSpc>
                <a:spcPct val="80000"/>
              </a:lnSpc>
              <a:buFont typeface="Wingdings" pitchFamily="2" charset="2"/>
              <a:buNone/>
            </a:pPr>
            <a:r>
              <a:rPr lang="en-US" sz="2800" b="1" dirty="0">
                <a:solidFill>
                  <a:schemeClr val="folHlink"/>
                </a:solidFill>
              </a:rPr>
              <a:t>Watery ,salty fluid </a:t>
            </a:r>
            <a:r>
              <a:rPr lang="en-US" sz="2400" b="1" dirty="0"/>
              <a:t>….ruptured </a:t>
            </a:r>
            <a:r>
              <a:rPr lang="en-US" sz="2400" b="1" dirty="0" err="1"/>
              <a:t>hydatid</a:t>
            </a:r>
            <a:r>
              <a:rPr lang="en-US" sz="2400" b="1" dirty="0"/>
              <a:t> cyst</a:t>
            </a:r>
          </a:p>
          <a:p>
            <a:pPr lvl="2" algn="l" rtl="0" eaLnBrk="1" hangingPunct="1">
              <a:lnSpc>
                <a:spcPct val="80000"/>
              </a:lnSpc>
              <a:buFont typeface="Wingdings" pitchFamily="2" charset="2"/>
              <a:buNone/>
            </a:pPr>
            <a:endParaRPr lang="en-US" sz="2400" b="1" dirty="0"/>
          </a:p>
          <a:p>
            <a:pPr lvl="1" algn="l" rtl="0" eaLnBrk="1" hangingPunct="1">
              <a:lnSpc>
                <a:spcPct val="80000"/>
              </a:lnSpc>
              <a:buClr>
                <a:schemeClr val="hlink"/>
              </a:buClr>
              <a:buSzTx/>
              <a:buFont typeface="Wingdings" pitchFamily="2" charset="2"/>
              <a:buChar char="§"/>
            </a:pPr>
            <a:r>
              <a:rPr lang="en-US" sz="2800" b="1" dirty="0"/>
              <a:t> </a:t>
            </a:r>
            <a:r>
              <a:rPr lang="en-US" sz="2800" b="1" dirty="0" err="1">
                <a:solidFill>
                  <a:schemeClr val="folHlink"/>
                </a:solidFill>
              </a:rPr>
              <a:t>Melanoptysis</a:t>
            </a:r>
            <a:r>
              <a:rPr lang="en-US" sz="2800" b="1" dirty="0">
                <a:solidFill>
                  <a:schemeClr val="folHlink"/>
                </a:solidFill>
              </a:rPr>
              <a:t> (black):</a:t>
            </a:r>
          </a:p>
          <a:p>
            <a:pPr lvl="2" algn="l" rtl="0" eaLnBrk="1" hangingPunct="1">
              <a:lnSpc>
                <a:spcPct val="80000"/>
              </a:lnSpc>
              <a:buFont typeface="Wingdings" pitchFamily="2" charset="2"/>
              <a:buNone/>
            </a:pPr>
            <a:r>
              <a:rPr lang="en-US" sz="2400" b="1" dirty="0"/>
              <a:t>   • coal miners.</a:t>
            </a:r>
          </a:p>
          <a:p>
            <a:pPr lvl="2" algn="l" rtl="0" eaLnBrk="1" hangingPunct="1">
              <a:lnSpc>
                <a:spcPct val="80000"/>
              </a:lnSpc>
              <a:buFont typeface="Wingdings" pitchFamily="2" charset="2"/>
              <a:buNone/>
            </a:pPr>
            <a:r>
              <a:rPr lang="en-US" sz="2400" b="1" dirty="0"/>
              <a:t>-</a:t>
            </a:r>
            <a:r>
              <a:rPr lang="en-US" sz="3200" b="1" dirty="0">
                <a:solidFill>
                  <a:schemeClr val="folHlink"/>
                </a:solidFill>
              </a:rPr>
              <a:t>Milky sputum</a:t>
            </a:r>
            <a:r>
              <a:rPr lang="en-US" sz="2400" b="1" dirty="0"/>
              <a:t> → </a:t>
            </a:r>
            <a:r>
              <a:rPr lang="en-US" sz="2400" b="1" dirty="0" err="1"/>
              <a:t>Candidiasis,chylothorax</a:t>
            </a:r>
            <a:r>
              <a:rPr lang="en-US" sz="2400" b="1" dirty="0"/>
              <a:t> with fistula</a:t>
            </a:r>
          </a:p>
          <a:p>
            <a:pPr lvl="2" algn="l" rtl="0" eaLnBrk="1" hangingPunct="1">
              <a:lnSpc>
                <a:spcPct val="80000"/>
              </a:lnSpc>
              <a:buFont typeface="Wingdings" pitchFamily="2" charset="2"/>
              <a:buNone/>
            </a:pPr>
            <a:r>
              <a:rPr lang="en-US" sz="3200" b="1" dirty="0">
                <a:solidFill>
                  <a:schemeClr val="folHlink"/>
                </a:solidFill>
              </a:rPr>
              <a:t>-</a:t>
            </a:r>
            <a:r>
              <a:rPr lang="en-US" sz="3200" b="1" dirty="0" err="1">
                <a:solidFill>
                  <a:schemeClr val="folHlink"/>
                </a:solidFill>
              </a:rPr>
              <a:t>Lithoptysis</a:t>
            </a:r>
            <a:r>
              <a:rPr lang="en-US" sz="2400" b="1" dirty="0"/>
              <a:t>  → calcified LN eroding the </a:t>
            </a:r>
            <a:r>
              <a:rPr lang="en-US" sz="2400" b="1" dirty="0" err="1"/>
              <a:t>airway,FB</a:t>
            </a:r>
            <a:endParaRPr lang="en-US" sz="2400" b="1" dirty="0"/>
          </a:p>
          <a:p>
            <a:pPr lvl="2" algn="l" rtl="0" eaLnBrk="1" hangingPunct="1">
              <a:lnSpc>
                <a:spcPct val="80000"/>
              </a:lnSpc>
              <a:buFont typeface="Wingdings" pitchFamily="2" charset="2"/>
              <a:buNone/>
            </a:pPr>
            <a:r>
              <a:rPr lang="en-US" sz="2400" b="1" dirty="0"/>
              <a:t>-</a:t>
            </a:r>
            <a:r>
              <a:rPr lang="en-US" sz="3200" b="1" dirty="0">
                <a:solidFill>
                  <a:schemeClr val="folHlink"/>
                </a:solidFill>
              </a:rPr>
              <a:t>Anchovy-sauce</a:t>
            </a:r>
            <a:r>
              <a:rPr lang="en-US" sz="2400" b="1" dirty="0"/>
              <a:t> → </a:t>
            </a:r>
            <a:r>
              <a:rPr lang="en-US" sz="2800" b="1" dirty="0" err="1">
                <a:solidFill>
                  <a:srgbClr val="FF0000"/>
                </a:solidFill>
              </a:rPr>
              <a:t>hepatopulmonary</a:t>
            </a:r>
            <a:r>
              <a:rPr lang="en-US" sz="2800" b="1" dirty="0">
                <a:solidFill>
                  <a:srgbClr val="FF0000"/>
                </a:solidFill>
              </a:rPr>
              <a:t> </a:t>
            </a:r>
            <a:r>
              <a:rPr lang="en-US" sz="2800" b="1" dirty="0" err="1">
                <a:solidFill>
                  <a:srgbClr val="FF0000"/>
                </a:solidFill>
              </a:rPr>
              <a:t>amebiasis</a:t>
            </a:r>
            <a:endParaRPr lang="en-US" sz="2400" b="1" dirty="0">
              <a:solidFill>
                <a:srgbClr val="FF0000"/>
              </a:solidFill>
            </a:endParaRPr>
          </a:p>
        </p:txBody>
      </p:sp>
    </p:spTree>
    <p:extLst>
      <p:ext uri="{BB962C8B-B14F-4D97-AF65-F5344CB8AC3E}">
        <p14:creationId xmlns:p14="http://schemas.microsoft.com/office/powerpoint/2010/main" val="660271739"/>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0" y="188640"/>
            <a:ext cx="8676456" cy="6768752"/>
          </a:xfrm>
        </p:spPr>
        <p:txBody>
          <a:bodyPr>
            <a:normAutofit/>
          </a:bodyPr>
          <a:lstStyle/>
          <a:p>
            <a:pPr marL="54864" algn="l" eaLnBrk="1" fontAlgn="auto" hangingPunct="1">
              <a:spcAft>
                <a:spcPts val="0"/>
              </a:spcAft>
              <a:defRPr/>
            </a:pPr>
            <a:r>
              <a:rPr lang="en-US" sz="2800" dirty="0">
                <a:solidFill>
                  <a:schemeClr val="tx2">
                    <a:tint val="100000"/>
                    <a:shade val="90000"/>
                    <a:satMod val="250000"/>
                    <a:alpha val="100000"/>
                  </a:schemeClr>
                </a:solidFill>
              </a:rPr>
              <a:t>-</a:t>
            </a:r>
            <a:r>
              <a:rPr lang="en-US" sz="2800" b="1" dirty="0">
                <a:solidFill>
                  <a:schemeClr val="folHlink"/>
                </a:solidFill>
              </a:rPr>
              <a:t>Odor … fetid </a:t>
            </a:r>
            <a:r>
              <a:rPr lang="en-US" sz="2400" b="1" dirty="0">
                <a:solidFill>
                  <a:srgbClr val="FF0000"/>
                </a:solidFill>
              </a:rPr>
              <a:t>in Anaerobic infections </a:t>
            </a:r>
            <a:r>
              <a:rPr lang="en-US" sz="2400" b="1" dirty="0">
                <a:solidFill>
                  <a:schemeClr val="tx1"/>
                </a:solidFill>
                <a:latin typeface="ae_Cortoba" pitchFamily="18" charset="-78"/>
                <a:cs typeface="ae_Cortoba" pitchFamily="18" charset="-78"/>
              </a:rPr>
              <a:t>due to release of </a:t>
            </a:r>
            <a:r>
              <a:rPr lang="en-US" sz="2400" b="1" dirty="0" err="1">
                <a:solidFill>
                  <a:schemeClr val="tx1"/>
                </a:solidFill>
                <a:latin typeface="ae_Cortoba" pitchFamily="18" charset="-78"/>
                <a:cs typeface="ae_Cortoba" pitchFamily="18" charset="-78"/>
              </a:rPr>
              <a:t>indole</a:t>
            </a:r>
            <a:r>
              <a:rPr lang="en-US" sz="2400" b="1" dirty="0">
                <a:solidFill>
                  <a:schemeClr val="tx1"/>
                </a:solidFill>
                <a:latin typeface="ae_Cortoba" pitchFamily="18" charset="-78"/>
                <a:cs typeface="ae_Cortoba" pitchFamily="18" charset="-78"/>
              </a:rPr>
              <a:t> and </a:t>
            </a:r>
            <a:r>
              <a:rPr lang="en-US" sz="2400" b="1" dirty="0" err="1">
                <a:solidFill>
                  <a:schemeClr val="tx1"/>
                </a:solidFill>
                <a:latin typeface="ae_Cortoba" pitchFamily="18" charset="-78"/>
                <a:cs typeface="ae_Cortoba" pitchFamily="18" charset="-78"/>
              </a:rPr>
              <a:t>skatol</a:t>
            </a:r>
            <a:r>
              <a:rPr lang="en-US" sz="2400" b="1" dirty="0">
                <a:solidFill>
                  <a:schemeClr val="tx1"/>
                </a:solidFill>
                <a:latin typeface="ae_Cortoba" pitchFamily="18" charset="-78"/>
                <a:cs typeface="ae_Cortoba" pitchFamily="18" charset="-78"/>
              </a:rPr>
              <a:t> metabolites from tryptophan metabolism</a:t>
            </a:r>
            <a:br>
              <a:rPr lang="en-US" sz="2800" b="1" dirty="0">
                <a:solidFill>
                  <a:schemeClr val="folHlink"/>
                </a:solidFill>
              </a:rPr>
            </a:b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a:t>
            </a:r>
            <a:r>
              <a:rPr lang="en-US" sz="2800" b="1" dirty="0">
                <a:solidFill>
                  <a:schemeClr val="folHlink"/>
                </a:solidFill>
              </a:rPr>
              <a:t>Relation to posture</a:t>
            </a:r>
            <a:br>
              <a:rPr lang="en-US" sz="2800" b="1" dirty="0">
                <a:solidFill>
                  <a:schemeClr val="tx2">
                    <a:tint val="100000"/>
                    <a:shade val="90000"/>
                    <a:satMod val="250000"/>
                    <a:alpha val="100000"/>
                  </a:schemeClr>
                </a:solidFill>
              </a:rPr>
            </a:b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a:t>
            </a:r>
            <a:r>
              <a:rPr lang="en-US" sz="2400" b="1" dirty="0">
                <a:solidFill>
                  <a:schemeClr val="folHlink"/>
                </a:solidFill>
              </a:rPr>
              <a:t>Amount- duration </a:t>
            </a:r>
            <a:r>
              <a:rPr lang="en-US" sz="2400" b="1" dirty="0" err="1">
                <a:solidFill>
                  <a:schemeClr val="folHlink"/>
                </a:solidFill>
              </a:rPr>
              <a:t>curve,for</a:t>
            </a:r>
            <a:r>
              <a:rPr lang="en-US" sz="2400" b="1" dirty="0">
                <a:solidFill>
                  <a:schemeClr val="folHlink"/>
                </a:solidFill>
              </a:rPr>
              <a:t> D.D. of:</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1-Acute,chronic lung abscess</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2-bronchiectasis,infected cystic lung</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3-Empyema with </a:t>
            </a:r>
            <a:r>
              <a:rPr lang="en-US" sz="2800" b="1" dirty="0" err="1">
                <a:solidFill>
                  <a:schemeClr val="tx2">
                    <a:tint val="100000"/>
                    <a:shade val="90000"/>
                    <a:satMod val="250000"/>
                    <a:alpha val="100000"/>
                  </a:schemeClr>
                </a:solidFill>
              </a:rPr>
              <a:t>bronchopleural</a:t>
            </a:r>
            <a:r>
              <a:rPr lang="en-US" sz="2800" b="1" dirty="0">
                <a:solidFill>
                  <a:schemeClr val="tx2">
                    <a:tint val="100000"/>
                    <a:shade val="90000"/>
                    <a:satMod val="250000"/>
                    <a:alpha val="100000"/>
                  </a:schemeClr>
                </a:solidFill>
              </a:rPr>
              <a:t> fistula</a:t>
            </a:r>
            <a:br>
              <a:rPr lang="en-US" sz="2800" b="1" dirty="0">
                <a:solidFill>
                  <a:schemeClr val="tx2">
                    <a:tint val="100000"/>
                    <a:shade val="90000"/>
                    <a:satMod val="250000"/>
                    <a:alpha val="100000"/>
                  </a:schemeClr>
                </a:solidFill>
              </a:rPr>
            </a:br>
            <a:br>
              <a:rPr lang="en-US" sz="2800" b="1" dirty="0">
                <a:solidFill>
                  <a:schemeClr val="tx2">
                    <a:tint val="100000"/>
                    <a:shade val="90000"/>
                    <a:satMod val="250000"/>
                    <a:alpha val="100000"/>
                  </a:schemeClr>
                </a:solidFill>
              </a:rPr>
            </a:br>
            <a:endParaRPr lang="en-US" sz="2400" b="1" dirty="0">
              <a:solidFill>
                <a:schemeClr val="folHlink"/>
              </a:solidFill>
            </a:endParaRPr>
          </a:p>
        </p:txBody>
      </p:sp>
    </p:spTree>
    <p:extLst>
      <p:ext uri="{BB962C8B-B14F-4D97-AF65-F5344CB8AC3E}">
        <p14:creationId xmlns:p14="http://schemas.microsoft.com/office/powerpoint/2010/main" val="289390151"/>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descr="20150325_001924"/>
          <p:cNvPicPr>
            <a:picLocks noChangeAspect="1" noChangeArrowheads="1"/>
          </p:cNvPicPr>
          <p:nvPr/>
        </p:nvPicPr>
        <p:blipFill>
          <a:blip r:embed="rId3" cstate="print"/>
          <a:srcRect l="7796" t="11467" r="17542"/>
          <a:stretch>
            <a:fillRect/>
          </a:stretch>
        </p:blipFill>
        <p:spPr bwMode="auto">
          <a:xfrm>
            <a:off x="179388" y="188913"/>
            <a:ext cx="3887787" cy="2933700"/>
          </a:xfrm>
          <a:prstGeom prst="rect">
            <a:avLst/>
          </a:prstGeom>
          <a:noFill/>
          <a:ln w="9525">
            <a:noFill/>
            <a:miter lim="800000"/>
            <a:headEnd/>
            <a:tailEnd/>
          </a:ln>
        </p:spPr>
      </p:pic>
      <p:pic>
        <p:nvPicPr>
          <p:cNvPr id="49155" name="Picture 3" descr="20150325_001935"/>
          <p:cNvPicPr>
            <a:picLocks noChangeAspect="1" noChangeArrowheads="1"/>
          </p:cNvPicPr>
          <p:nvPr/>
        </p:nvPicPr>
        <p:blipFill>
          <a:blip r:embed="rId4" cstate="print"/>
          <a:srcRect l="22838" t="14183" r="28648" b="7933"/>
          <a:stretch>
            <a:fillRect/>
          </a:stretch>
        </p:blipFill>
        <p:spPr bwMode="auto">
          <a:xfrm>
            <a:off x="4716463" y="188913"/>
            <a:ext cx="4176712" cy="3768725"/>
          </a:xfrm>
          <a:prstGeom prst="rect">
            <a:avLst/>
          </a:prstGeom>
          <a:noFill/>
          <a:ln w="9525">
            <a:noFill/>
            <a:miter lim="800000"/>
            <a:headEnd/>
            <a:tailEnd/>
          </a:ln>
        </p:spPr>
      </p:pic>
      <p:pic>
        <p:nvPicPr>
          <p:cNvPr id="49156" name="Picture 4" descr="20150325_002003"/>
          <p:cNvPicPr>
            <a:picLocks noChangeAspect="1" noChangeArrowheads="1"/>
          </p:cNvPicPr>
          <p:nvPr/>
        </p:nvPicPr>
        <p:blipFill>
          <a:blip r:embed="rId5" cstate="print"/>
          <a:srcRect l="14659" r="27867" b="5168"/>
          <a:stretch>
            <a:fillRect/>
          </a:stretch>
        </p:blipFill>
        <p:spPr bwMode="auto">
          <a:xfrm>
            <a:off x="468313" y="3284538"/>
            <a:ext cx="3460750" cy="3208337"/>
          </a:xfrm>
          <a:prstGeom prst="rect">
            <a:avLst/>
          </a:prstGeom>
          <a:noFill/>
          <a:ln w="9525">
            <a:noFill/>
            <a:miter lim="800000"/>
            <a:headEnd/>
            <a:tailEnd/>
          </a:ln>
        </p:spPr>
      </p:pic>
    </p:spTree>
    <p:extLst>
      <p:ext uri="{BB962C8B-B14F-4D97-AF65-F5344CB8AC3E}">
        <p14:creationId xmlns:p14="http://schemas.microsoft.com/office/powerpoint/2010/main" val="9330510"/>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53536"/>
            <a:ext cx="8229600" cy="1663296"/>
          </a:xfrm>
        </p:spPr>
        <p:txBody>
          <a:bodyPr>
            <a:normAutofit/>
          </a:bodyPr>
          <a:lstStyle/>
          <a:p>
            <a:pPr marL="54864" algn="ctr" eaLnBrk="1" fontAlgn="auto" hangingPunct="1">
              <a:spcAft>
                <a:spcPts val="0"/>
              </a:spcAft>
              <a:defRPr/>
            </a:pPr>
            <a:r>
              <a:rPr lang="en-US" sz="4800" b="1" dirty="0">
                <a:solidFill>
                  <a:srgbClr val="FF0000"/>
                </a:solidFill>
              </a:rPr>
              <a:t>HEMOPTYSIS</a:t>
            </a:r>
          </a:p>
        </p:txBody>
      </p:sp>
      <p:sp>
        <p:nvSpPr>
          <p:cNvPr id="50179" name="Rectangle 3"/>
          <p:cNvSpPr>
            <a:spLocks noGrp="1" noChangeArrowheads="1"/>
          </p:cNvSpPr>
          <p:nvPr>
            <p:ph idx="1"/>
          </p:nvPr>
        </p:nvSpPr>
        <p:spPr>
          <a:xfrm>
            <a:off x="251521" y="1981200"/>
            <a:ext cx="8435280" cy="4114800"/>
          </a:xfrm>
        </p:spPr>
        <p:txBody>
          <a:bodyPr/>
          <a:lstStyle/>
          <a:p>
            <a:pPr algn="l" rtl="0" eaLnBrk="1" hangingPunct="1"/>
            <a:r>
              <a:rPr lang="en-US" b="1" dirty="0"/>
              <a:t>Expectoration of sputum containing blood, varying in severity from slight streaking to frank bleeding.</a:t>
            </a:r>
          </a:p>
          <a:p>
            <a:pPr algn="l" rtl="0" eaLnBrk="1" hangingPunct="1">
              <a:buFont typeface="Wingdings" pitchFamily="2" charset="2"/>
              <a:buNone/>
            </a:pPr>
            <a:endParaRPr lang="en-US" b="1" dirty="0"/>
          </a:p>
          <a:p>
            <a:pPr algn="l" rtl="0" eaLnBrk="1" hangingPunct="1"/>
            <a:r>
              <a:rPr lang="en-US" b="1" dirty="0"/>
              <a:t>It is an </a:t>
            </a:r>
            <a:r>
              <a:rPr lang="en-US" sz="3600" b="1" i="1" dirty="0">
                <a:solidFill>
                  <a:schemeClr val="accent2"/>
                </a:solidFill>
              </a:rPr>
              <a:t>alarming symptom</a:t>
            </a:r>
            <a:r>
              <a:rPr lang="en-US" sz="3600" b="1" dirty="0">
                <a:solidFill>
                  <a:schemeClr val="accent2"/>
                </a:solidFill>
              </a:rPr>
              <a:t> </a:t>
            </a:r>
            <a:r>
              <a:rPr lang="en-US" b="1" dirty="0"/>
              <a:t>that may herald serious disease or massive hemorrhage.</a:t>
            </a:r>
          </a:p>
          <a:p>
            <a:pPr algn="l" rtl="0" eaLnBrk="1" hangingPunct="1">
              <a:buFont typeface="Wingdings" pitchFamily="2" charset="2"/>
              <a:buNone/>
            </a:pPr>
            <a:endParaRPr lang="en-US" sz="3600" b="1" dirty="0"/>
          </a:p>
        </p:txBody>
      </p:sp>
    </p:spTree>
    <p:extLst>
      <p:ext uri="{BB962C8B-B14F-4D97-AF65-F5344CB8AC3E}">
        <p14:creationId xmlns:p14="http://schemas.microsoft.com/office/powerpoint/2010/main" val="3294851927"/>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0" y="549275"/>
            <a:ext cx="8480425" cy="1800225"/>
          </a:xfrm>
        </p:spPr>
        <p:txBody>
          <a:bodyPr>
            <a:normAutofit fontScale="90000"/>
          </a:bodyPr>
          <a:lstStyle/>
          <a:p>
            <a:pPr marL="54864" algn="l" eaLnBrk="1" fontAlgn="auto" hangingPunct="1">
              <a:spcAft>
                <a:spcPts val="0"/>
              </a:spcAft>
              <a:buFontTx/>
              <a:buChar char="•"/>
              <a:defRPr/>
            </a:pPr>
            <a:br>
              <a:rPr lang="en-US" sz="2000">
                <a:solidFill>
                  <a:schemeClr val="tx1"/>
                </a:solidFill>
                <a:cs typeface="Times New Roman" pitchFamily="18" charset="0"/>
              </a:rPr>
            </a:br>
            <a:br>
              <a:rPr lang="en-US" sz="2000">
                <a:solidFill>
                  <a:schemeClr val="tx1"/>
                </a:solidFill>
                <a:cs typeface="Times New Roman" pitchFamily="18" charset="0"/>
              </a:rPr>
            </a:br>
            <a:br>
              <a:rPr lang="en-US" sz="2000">
                <a:solidFill>
                  <a:schemeClr val="tx1"/>
                </a:solidFill>
                <a:cs typeface="Times New Roman" pitchFamily="18" charset="0"/>
              </a:rPr>
            </a:br>
            <a:br>
              <a:rPr lang="en-US" sz="2000">
                <a:solidFill>
                  <a:schemeClr val="tx1"/>
                </a:solidFill>
                <a:cs typeface="Times New Roman" pitchFamily="18" charset="0"/>
              </a:rPr>
            </a:br>
            <a:br>
              <a:rPr lang="en-US" sz="2000">
                <a:solidFill>
                  <a:schemeClr val="tx1"/>
                </a:solidFill>
                <a:cs typeface="Times New Roman" pitchFamily="18" charset="0"/>
              </a:rPr>
            </a:br>
            <a:br>
              <a:rPr lang="en-US" sz="2000">
                <a:solidFill>
                  <a:schemeClr val="tx1"/>
                </a:solidFill>
                <a:cs typeface="Times New Roman" pitchFamily="18" charset="0"/>
              </a:rPr>
            </a:br>
            <a:br>
              <a:rPr lang="en-US" sz="2000">
                <a:solidFill>
                  <a:schemeClr val="tx1"/>
                </a:solidFill>
                <a:cs typeface="Times New Roman" pitchFamily="18" charset="0"/>
              </a:rPr>
            </a:br>
            <a:endParaRPr lang="en-US" sz="2000">
              <a:solidFill>
                <a:schemeClr val="tx1"/>
              </a:solidFill>
              <a:cs typeface="Times New Roman" pitchFamily="18" charset="0"/>
            </a:endParaRPr>
          </a:p>
        </p:txBody>
      </p:sp>
      <p:graphicFrame>
        <p:nvGraphicFramePr>
          <p:cNvPr id="144419" name="Group 35"/>
          <p:cNvGraphicFramePr>
            <a:graphicFrameLocks noGrp="1"/>
          </p:cNvGraphicFramePr>
          <p:nvPr>
            <p:ph type="tbl" idx="1"/>
          </p:nvPr>
        </p:nvGraphicFramePr>
        <p:xfrm>
          <a:off x="395536" y="3501008"/>
          <a:ext cx="8229600" cy="32002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19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1" i="0" u="none" strike="noStrike" cap="none" normalizeH="0" baseline="0" dirty="0" err="1">
                          <a:ln>
                            <a:noFill/>
                          </a:ln>
                          <a:solidFill>
                            <a:schemeClr val="folHlink"/>
                          </a:solidFill>
                          <a:effectLst>
                            <a:outerShdw blurRad="38100" dist="38100" dir="2700000" algn="tl">
                              <a:srgbClr val="000000"/>
                            </a:outerShdw>
                          </a:effectLst>
                          <a:latin typeface="Tahoma" pitchFamily="34" charset="0"/>
                          <a:cs typeface="Arial" pitchFamily="34" charset="0"/>
                        </a:rPr>
                        <a:t>Hemoptysis</a:t>
                      </a:r>
                      <a:endParaRPr kumimoji="0" lang="en-US" sz="3200" b="1" i="0" u="none" strike="noStrike" cap="none" normalizeH="0" baseline="0" dirty="0">
                        <a:ln>
                          <a:noFill/>
                        </a:ln>
                        <a:solidFill>
                          <a:schemeClr val="folHlink"/>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1" i="0" u="none" strike="noStrike" cap="none" normalizeH="0" baseline="0">
                          <a:ln>
                            <a:noFill/>
                          </a:ln>
                          <a:solidFill>
                            <a:schemeClr val="folHlink"/>
                          </a:solidFill>
                          <a:effectLst>
                            <a:outerShdw blurRad="38100" dist="38100" dir="2700000" algn="tl">
                              <a:srgbClr val="000000"/>
                            </a:outerShdw>
                          </a:effectLst>
                          <a:latin typeface="Tahoma" pitchFamily="34" charset="0"/>
                          <a:cs typeface="Arial" pitchFamily="34" charset="0"/>
                        </a:rPr>
                        <a:t>Hematemesis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-Red, frothy, fresh bl.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Alkaline </a:t>
                      </a:r>
                      <a:r>
                        <a:rPr kumimoji="0" lang="en-US" sz="3200" b="0" i="0" u="none" strike="noStrike" cap="none" normalizeH="0" baseline="0" dirty="0" err="1">
                          <a:ln>
                            <a:noFill/>
                          </a:ln>
                          <a:solidFill>
                            <a:schemeClr val="tx1"/>
                          </a:solidFill>
                          <a:effectLst>
                            <a:outerShdw blurRad="38100" dist="38100" dir="2700000" algn="tl">
                              <a:srgbClr val="000000"/>
                            </a:outerShdw>
                          </a:effectLst>
                          <a:latin typeface="Tahoma" pitchFamily="34" charset="0"/>
                          <a:cs typeface="Arial" pitchFamily="34" charset="0"/>
                        </a:rPr>
                        <a:t>pH.</a:t>
                      </a:r>
                      <a:endPar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Resp. symptoms.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Bl. Streaked sputum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Dark &amp; may contain food particles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Acidic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Tahoma" pitchFamily="34" charset="0"/>
                          <a:cs typeface="Arial" pitchFamily="34" charset="0"/>
                        </a:rPr>
                        <a:t>pH.</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GIT upset (dyspepsia).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rPr>
                        <a:t>- Tarry stool.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4403" name="Rectangle 19"/>
          <p:cNvSpPr>
            <a:spLocks noChangeArrowheads="1"/>
          </p:cNvSpPr>
          <p:nvPr/>
        </p:nvSpPr>
        <p:spPr bwMode="auto">
          <a:xfrm>
            <a:off x="107504" y="188640"/>
            <a:ext cx="8785100" cy="4770537"/>
          </a:xfrm>
          <a:prstGeom prst="rect">
            <a:avLst/>
          </a:prstGeom>
          <a:noFill/>
          <a:ln w="9525">
            <a:noFill/>
            <a:miter lim="800000"/>
            <a:headEnd/>
            <a:tailEnd/>
          </a:ln>
          <a:effectLst/>
        </p:spPr>
        <p:txBody>
          <a:bodyPr wrap="square">
            <a:spAutoFit/>
          </a:bodyPr>
          <a:lstStyle/>
          <a:p>
            <a:pPr algn="l" rtl="0">
              <a:defRPr/>
            </a:pPr>
            <a:r>
              <a:rPr lang="en-US" sz="2800" dirty="0">
                <a:solidFill>
                  <a:srgbClr val="FF6600"/>
                </a:solidFill>
                <a:effectLst>
                  <a:outerShdw blurRad="38100" dist="38100" dir="2700000" algn="tl">
                    <a:srgbClr val="000000"/>
                  </a:outerShdw>
                </a:effectLst>
                <a:cs typeface="Arial" pitchFamily="34" charset="0"/>
              </a:rPr>
              <a:t>  </a:t>
            </a:r>
            <a:r>
              <a:rPr lang="en-US" sz="3200" dirty="0" err="1">
                <a:solidFill>
                  <a:srgbClr val="FF6600"/>
                </a:solidFill>
                <a:effectLst>
                  <a:outerShdw blurRad="38100" dist="38100" dir="2700000" algn="tl">
                    <a:srgbClr val="000000"/>
                  </a:outerShdw>
                </a:effectLst>
                <a:cs typeface="Arial" pitchFamily="34" charset="0"/>
              </a:rPr>
              <a:t>Hemoptysis</a:t>
            </a:r>
            <a:r>
              <a:rPr lang="en-US" sz="3200" dirty="0">
                <a:solidFill>
                  <a:srgbClr val="FF6600"/>
                </a:solidFill>
                <a:effectLst>
                  <a:outerShdw blurRad="38100" dist="38100" dir="2700000" algn="tl">
                    <a:srgbClr val="000000"/>
                  </a:outerShdw>
                </a:effectLst>
                <a:cs typeface="Arial" pitchFamily="34" charset="0"/>
              </a:rPr>
              <a:t> has to be differentiated from:</a:t>
            </a:r>
            <a:br>
              <a:rPr lang="en-US" sz="2800" dirty="0">
                <a:solidFill>
                  <a:srgbClr val="FF6600"/>
                </a:solidFill>
                <a:effectLst>
                  <a:outerShdw blurRad="38100" dist="38100" dir="2700000" algn="tl">
                    <a:srgbClr val="000000"/>
                  </a:outerShdw>
                </a:effectLst>
                <a:cs typeface="Arial" pitchFamily="34" charset="0"/>
              </a:rPr>
            </a:br>
            <a:endParaRPr lang="en-US" sz="2800" dirty="0">
              <a:solidFill>
                <a:srgbClr val="FF6600"/>
              </a:solidFill>
              <a:effectLst>
                <a:outerShdw blurRad="38100" dist="38100" dir="2700000" algn="tl">
                  <a:srgbClr val="000000"/>
                </a:outerShdw>
              </a:effectLst>
              <a:cs typeface="Arial" pitchFamily="34" charset="0"/>
            </a:endParaRPr>
          </a:p>
          <a:p>
            <a:pPr algn="l" rtl="0">
              <a:defRPr/>
            </a:pPr>
            <a:r>
              <a:rPr lang="en-US" sz="2800" dirty="0">
                <a:effectLst>
                  <a:outerShdw blurRad="38100" dist="38100" dir="2700000" algn="tl">
                    <a:srgbClr val="000000"/>
                  </a:outerShdw>
                </a:effectLst>
                <a:cs typeface="Arial" pitchFamily="34" charset="0"/>
              </a:rPr>
              <a:t>1- </a:t>
            </a:r>
            <a:r>
              <a:rPr lang="en-US" sz="2800" dirty="0" err="1">
                <a:solidFill>
                  <a:srgbClr val="FFC000"/>
                </a:solidFill>
                <a:effectLst>
                  <a:outerShdw blurRad="38100" dist="38100" dir="2700000" algn="tl">
                    <a:srgbClr val="000000"/>
                  </a:outerShdw>
                </a:effectLst>
                <a:cs typeface="Arial" pitchFamily="34" charset="0"/>
              </a:rPr>
              <a:t>Epistaxis</a:t>
            </a:r>
            <a:r>
              <a:rPr lang="en-US" sz="2800" dirty="0">
                <a:solidFill>
                  <a:srgbClr val="FFC000"/>
                </a:solidFill>
                <a:effectLst>
                  <a:outerShdw blurRad="38100" dist="38100" dir="2700000" algn="tl">
                    <a:srgbClr val="000000"/>
                  </a:outerShdw>
                </a:effectLst>
                <a:cs typeface="Arial" pitchFamily="34" charset="0"/>
              </a:rPr>
              <a:t>.</a:t>
            </a:r>
          </a:p>
          <a:p>
            <a:pPr algn="l" rtl="0">
              <a:lnSpc>
                <a:spcPct val="150000"/>
              </a:lnSpc>
              <a:defRPr/>
            </a:pPr>
            <a:r>
              <a:rPr lang="en-US" sz="2800" dirty="0">
                <a:effectLst>
                  <a:outerShdw blurRad="38100" dist="38100" dir="2700000" algn="tl">
                    <a:srgbClr val="000000"/>
                  </a:outerShdw>
                </a:effectLst>
                <a:cs typeface="Arial" pitchFamily="34" charset="0"/>
              </a:rPr>
              <a:t>2- </a:t>
            </a:r>
            <a:r>
              <a:rPr lang="en-US" sz="2800" dirty="0">
                <a:solidFill>
                  <a:srgbClr val="FFC000"/>
                </a:solidFill>
                <a:effectLst>
                  <a:outerShdw blurRad="38100" dist="38100" dir="2700000" algn="tl">
                    <a:srgbClr val="000000"/>
                  </a:outerShdw>
                </a:effectLst>
                <a:cs typeface="Arial" pitchFamily="34" charset="0"/>
              </a:rPr>
              <a:t>Spurious or false </a:t>
            </a:r>
            <a:r>
              <a:rPr lang="en-US" sz="2800" dirty="0" err="1">
                <a:solidFill>
                  <a:srgbClr val="FFC000"/>
                </a:solidFill>
                <a:effectLst>
                  <a:outerShdw blurRad="38100" dist="38100" dir="2700000" algn="tl">
                    <a:srgbClr val="000000"/>
                  </a:outerShdw>
                </a:effectLst>
                <a:cs typeface="Arial" pitchFamily="34" charset="0"/>
              </a:rPr>
              <a:t>hemoptysis</a:t>
            </a:r>
            <a:r>
              <a:rPr lang="en-US" sz="2800" dirty="0" err="1">
                <a:effectLst>
                  <a:outerShdw blurRad="38100" dist="38100" dir="2700000" algn="tl">
                    <a:srgbClr val="000000"/>
                  </a:outerShdw>
                </a:effectLst>
                <a:cs typeface="Arial" pitchFamily="34" charset="0"/>
              </a:rPr>
              <a:t>:its</a:t>
            </a:r>
            <a:r>
              <a:rPr lang="en-US" sz="2800" dirty="0">
                <a:effectLst>
                  <a:outerShdw blurRad="38100" dist="38100" dir="2700000" algn="tl">
                    <a:srgbClr val="000000"/>
                  </a:outerShdw>
                </a:effectLst>
                <a:cs typeface="Arial" pitchFamily="34" charset="0"/>
              </a:rPr>
              <a:t> origin from above vocal cord</a:t>
            </a:r>
            <a:br>
              <a:rPr lang="en-US" sz="2800" dirty="0">
                <a:effectLst>
                  <a:outerShdw blurRad="38100" dist="38100" dir="2700000" algn="tl">
                    <a:srgbClr val="000000"/>
                  </a:outerShdw>
                </a:effectLst>
                <a:cs typeface="Arial" pitchFamily="34" charset="0"/>
              </a:rPr>
            </a:br>
            <a:r>
              <a:rPr lang="en-US" sz="2800" dirty="0">
                <a:effectLst>
                  <a:outerShdw blurRad="38100" dist="38100" dir="2700000" algn="tl">
                    <a:srgbClr val="000000"/>
                  </a:outerShdw>
                </a:effectLst>
                <a:cs typeface="Arial" pitchFamily="34" charset="0"/>
              </a:rPr>
              <a:t>3- </a:t>
            </a:r>
            <a:r>
              <a:rPr lang="en-US" sz="2800" dirty="0" err="1">
                <a:solidFill>
                  <a:srgbClr val="FFC000"/>
                </a:solidFill>
                <a:effectLst>
                  <a:outerShdw blurRad="38100" dist="38100" dir="2700000" algn="tl">
                    <a:srgbClr val="000000"/>
                  </a:outerShdw>
                </a:effectLst>
                <a:cs typeface="Arial" pitchFamily="34" charset="0"/>
              </a:rPr>
              <a:t>Hematemesis</a:t>
            </a:r>
            <a:r>
              <a:rPr lang="en-US" sz="2800" dirty="0">
                <a:effectLst>
                  <a:outerShdw blurRad="38100" dist="38100" dir="2700000" algn="tl">
                    <a:srgbClr val="000000"/>
                  </a:outerShdw>
                </a:effectLst>
                <a:cs typeface="Arial" pitchFamily="34" charset="0"/>
              </a:rPr>
              <a:t> (Vomited blood).</a:t>
            </a:r>
            <a:br>
              <a:rPr lang="en-US" sz="2800" dirty="0">
                <a:effectLst>
                  <a:outerShdw blurRad="38100" dist="38100" dir="2700000" algn="tl">
                    <a:srgbClr val="000000"/>
                  </a:outerShdw>
                </a:effectLst>
                <a:cs typeface="Arial" pitchFamily="34" charset="0"/>
              </a:rPr>
            </a:br>
            <a:endParaRPr lang="en-US" sz="2800" dirty="0">
              <a:solidFill>
                <a:schemeClr val="folHlink"/>
              </a:solidFill>
              <a:effectLst>
                <a:outerShdw blurRad="38100" dist="38100" dir="2700000" algn="tl">
                  <a:srgbClr val="000000"/>
                </a:outerShdw>
              </a:effectLst>
              <a:cs typeface="Arial" pitchFamily="34" charset="0"/>
            </a:endParaRPr>
          </a:p>
          <a:p>
            <a:pPr algn="l" rtl="0">
              <a:defRPr/>
            </a:pPr>
            <a:br>
              <a:rPr lang="en-US" sz="2400" dirty="0">
                <a:effectLst>
                  <a:outerShdw blurRad="38100" dist="38100" dir="2700000" algn="tl">
                    <a:srgbClr val="000000"/>
                  </a:outerShdw>
                </a:effectLst>
                <a:cs typeface="Arial" pitchFamily="34" charset="0"/>
              </a:rPr>
            </a:br>
            <a:endParaRPr lang="en-US" sz="2400" dirty="0">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2646857400"/>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960438"/>
          </a:xfrm>
        </p:spPr>
        <p:txBody>
          <a:bodyPr>
            <a:normAutofit/>
          </a:bodyPr>
          <a:lstStyle/>
          <a:p>
            <a:pPr marL="54864" algn="ctr" eaLnBrk="1" fontAlgn="auto" hangingPunct="1">
              <a:spcAft>
                <a:spcPts val="0"/>
              </a:spcAft>
              <a:defRPr/>
            </a:pPr>
            <a:r>
              <a:rPr lang="en-US" sz="3200" b="1" dirty="0">
                <a:solidFill>
                  <a:schemeClr val="accent2"/>
                </a:solidFill>
              </a:rPr>
              <a:t>HEMOPTYSIS</a:t>
            </a:r>
            <a:r>
              <a:rPr lang="en-US" sz="4000" b="1" dirty="0">
                <a:solidFill>
                  <a:schemeClr val="accent2"/>
                </a:solidFill>
              </a:rPr>
              <a:t> </a:t>
            </a:r>
            <a:r>
              <a:rPr lang="en-US" sz="4800" b="1" dirty="0">
                <a:solidFill>
                  <a:schemeClr val="accent2"/>
                </a:solidFill>
              </a:rPr>
              <a:t>causes</a:t>
            </a:r>
          </a:p>
        </p:txBody>
      </p:sp>
      <p:sp>
        <p:nvSpPr>
          <p:cNvPr id="51203" name="Rectangle 3"/>
          <p:cNvSpPr>
            <a:spLocks noGrp="1" noChangeArrowheads="1"/>
          </p:cNvSpPr>
          <p:nvPr>
            <p:ph sz="half" idx="1"/>
          </p:nvPr>
        </p:nvSpPr>
        <p:spPr>
          <a:xfrm>
            <a:off x="457200" y="1981200"/>
            <a:ext cx="4038600" cy="4400550"/>
          </a:xfrm>
        </p:spPr>
        <p:txBody>
          <a:bodyPr/>
          <a:lstStyle/>
          <a:p>
            <a:pPr eaLnBrk="1" hangingPunct="1">
              <a:buFont typeface="Wingdings" pitchFamily="2" charset="2"/>
              <a:buNone/>
            </a:pPr>
            <a:endParaRPr lang="en-US" sz="2400"/>
          </a:p>
          <a:p>
            <a:pPr eaLnBrk="1" hangingPunct="1">
              <a:buFont typeface="Wingdings" pitchFamily="2" charset="2"/>
              <a:buNone/>
            </a:pPr>
            <a:r>
              <a:rPr lang="en-US" i="1">
                <a:solidFill>
                  <a:schemeClr val="folHlink"/>
                </a:solidFill>
              </a:rPr>
              <a:t>    </a:t>
            </a:r>
          </a:p>
          <a:p>
            <a:pPr eaLnBrk="1" hangingPunct="1">
              <a:buFont typeface="Wingdings" pitchFamily="2" charset="2"/>
              <a:buNone/>
            </a:pPr>
            <a:endParaRPr lang="en-US" i="1">
              <a:solidFill>
                <a:schemeClr val="folHlink"/>
              </a:solidFill>
            </a:endParaRPr>
          </a:p>
          <a:p>
            <a:pPr eaLnBrk="1" hangingPunct="1">
              <a:buFont typeface="Wingdings" pitchFamily="2" charset="2"/>
              <a:buNone/>
            </a:pPr>
            <a:endParaRPr lang="en-US" i="1">
              <a:solidFill>
                <a:schemeClr val="folHlink"/>
              </a:solidFill>
            </a:endParaRPr>
          </a:p>
        </p:txBody>
      </p:sp>
      <p:sp>
        <p:nvSpPr>
          <p:cNvPr id="51204" name="Rectangle 5"/>
          <p:cNvSpPr>
            <a:spLocks noGrp="1" noChangeArrowheads="1"/>
          </p:cNvSpPr>
          <p:nvPr>
            <p:ph sz="half" idx="2"/>
          </p:nvPr>
        </p:nvSpPr>
        <p:spPr>
          <a:xfrm>
            <a:off x="5105400" y="1557338"/>
            <a:ext cx="3859213" cy="4186237"/>
          </a:xfrm>
        </p:spPr>
        <p:txBody>
          <a:bodyPr/>
          <a:lstStyle/>
          <a:p>
            <a:pPr algn="l" rtl="0" eaLnBrk="1" hangingPunct="1">
              <a:buFont typeface="Wingdings" pitchFamily="2" charset="2"/>
              <a:buNone/>
            </a:pPr>
            <a:r>
              <a:rPr lang="en-US" b="1" dirty="0">
                <a:solidFill>
                  <a:schemeClr val="folHlink"/>
                </a:solidFill>
              </a:rPr>
              <a:t>Cardiovascular</a:t>
            </a:r>
          </a:p>
          <a:p>
            <a:pPr algn="l" rtl="0" eaLnBrk="1" hangingPunct="1">
              <a:buSzTx/>
              <a:buFont typeface="Wingdings" pitchFamily="2" charset="2"/>
              <a:buChar char="§"/>
            </a:pPr>
            <a:r>
              <a:rPr lang="en-US" sz="2400" b="1" dirty="0"/>
              <a:t>Mitral stenosis</a:t>
            </a:r>
          </a:p>
          <a:p>
            <a:pPr algn="l" rtl="0" eaLnBrk="1" hangingPunct="1">
              <a:buSzTx/>
              <a:buFont typeface="Wingdings" pitchFamily="2" charset="2"/>
              <a:buChar char="§"/>
            </a:pPr>
            <a:r>
              <a:rPr lang="en-US" sz="2400" b="1" dirty="0"/>
              <a:t>Congestive heart failure</a:t>
            </a:r>
          </a:p>
          <a:p>
            <a:pPr algn="l" rtl="0" eaLnBrk="1" hangingPunct="1">
              <a:buFont typeface="Wingdings" pitchFamily="2" charset="2"/>
              <a:buNone/>
            </a:pPr>
            <a:endParaRPr lang="en-US" b="1" dirty="0">
              <a:solidFill>
                <a:schemeClr val="folHlink"/>
              </a:solidFill>
            </a:endParaRPr>
          </a:p>
          <a:p>
            <a:pPr algn="l" rtl="0" eaLnBrk="1" hangingPunct="1">
              <a:buFont typeface="Wingdings" pitchFamily="2" charset="2"/>
              <a:buNone/>
            </a:pPr>
            <a:r>
              <a:rPr lang="en-US" b="1" dirty="0">
                <a:solidFill>
                  <a:schemeClr val="folHlink"/>
                </a:solidFill>
              </a:rPr>
              <a:t>Miscellaneous</a:t>
            </a:r>
          </a:p>
          <a:p>
            <a:pPr algn="l" rtl="0" eaLnBrk="1" hangingPunct="1">
              <a:buSzPct val="55000"/>
            </a:pPr>
            <a:r>
              <a:rPr lang="en-US" sz="2400" b="1" dirty="0"/>
              <a:t>Use of anticoagulants or </a:t>
            </a:r>
            <a:r>
              <a:rPr lang="en-US" sz="2400" b="1" dirty="0" err="1"/>
              <a:t>fibrinolytics</a:t>
            </a:r>
            <a:endParaRPr lang="en-US" sz="2400" b="1" dirty="0"/>
          </a:p>
          <a:p>
            <a:pPr algn="l" rtl="0" eaLnBrk="1" hangingPunct="1"/>
            <a:endParaRPr lang="en-US" b="1" dirty="0"/>
          </a:p>
        </p:txBody>
      </p:sp>
      <p:sp>
        <p:nvSpPr>
          <p:cNvPr id="51205" name="Rectangle 6"/>
          <p:cNvSpPr>
            <a:spLocks noChangeArrowheads="1"/>
          </p:cNvSpPr>
          <p:nvPr/>
        </p:nvSpPr>
        <p:spPr bwMode="auto">
          <a:xfrm>
            <a:off x="468313" y="1557338"/>
            <a:ext cx="4175125" cy="4913312"/>
          </a:xfrm>
          <a:prstGeom prst="rect">
            <a:avLst/>
          </a:prstGeom>
          <a:noFill/>
          <a:ln w="9525">
            <a:noFill/>
            <a:miter lim="800000"/>
            <a:headEnd/>
            <a:tailEnd/>
          </a:ln>
        </p:spPr>
        <p:txBody>
          <a:bodyPr>
            <a:spAutoFit/>
          </a:bodyPr>
          <a:lstStyle/>
          <a:p>
            <a:pPr marL="342900" indent="-342900" algn="l" rtl="0"/>
            <a:r>
              <a:rPr lang="en-US" sz="2800" b="1" dirty="0">
                <a:solidFill>
                  <a:schemeClr val="folHlink"/>
                </a:solidFill>
                <a:effectLst/>
              </a:rPr>
              <a:t>Pulmonary</a:t>
            </a:r>
          </a:p>
          <a:p>
            <a:pPr marL="342900" indent="-342900" algn="l" rtl="0">
              <a:buClr>
                <a:schemeClr val="hlink"/>
              </a:buClr>
              <a:buSzPct val="110000"/>
              <a:buFont typeface="Wingdings" pitchFamily="2" charset="2"/>
              <a:buChar char="§"/>
            </a:pPr>
            <a:r>
              <a:rPr lang="en-US" b="1" dirty="0">
                <a:effectLst/>
              </a:rPr>
              <a:t>Airways diseases</a:t>
            </a:r>
          </a:p>
          <a:p>
            <a:pPr marL="800100" lvl="1" indent="-342900" algn="l" rtl="0">
              <a:buClr>
                <a:schemeClr val="folHlink"/>
              </a:buClr>
              <a:buFontTx/>
              <a:buAutoNum type="arabicPeriod"/>
            </a:pPr>
            <a:r>
              <a:rPr lang="en-US" b="1" i="1" dirty="0">
                <a:solidFill>
                  <a:srgbClr val="FF6600"/>
                </a:solidFill>
                <a:effectLst/>
              </a:rPr>
              <a:t>bronchitis</a:t>
            </a:r>
          </a:p>
          <a:p>
            <a:pPr marL="800100" lvl="1" indent="-342900" algn="l" rtl="0">
              <a:buClr>
                <a:schemeClr val="folHlink"/>
              </a:buClr>
              <a:buFontTx/>
              <a:buAutoNum type="arabicPeriod"/>
            </a:pPr>
            <a:r>
              <a:rPr lang="en-US" b="1" dirty="0">
                <a:effectLst/>
              </a:rPr>
              <a:t>bronchiectasis</a:t>
            </a:r>
          </a:p>
          <a:p>
            <a:pPr marL="800100" lvl="1" indent="-342900" algn="l" rtl="0">
              <a:buClr>
                <a:schemeClr val="folHlink"/>
              </a:buClr>
              <a:buFontTx/>
              <a:buAutoNum type="arabicPeriod"/>
            </a:pPr>
            <a:r>
              <a:rPr lang="en-US" b="1" dirty="0">
                <a:effectLst/>
              </a:rPr>
              <a:t>cystic fibrosis</a:t>
            </a:r>
          </a:p>
          <a:p>
            <a:pPr marL="342900" indent="-342900" algn="l" rtl="0">
              <a:buClr>
                <a:schemeClr val="hlink"/>
              </a:buClr>
              <a:buFont typeface="Wingdings" pitchFamily="2" charset="2"/>
              <a:buChar char="§"/>
            </a:pPr>
            <a:r>
              <a:rPr lang="en-US" b="1" dirty="0">
                <a:effectLst/>
              </a:rPr>
              <a:t>Neoplasms</a:t>
            </a:r>
          </a:p>
          <a:p>
            <a:pPr marL="800100" lvl="1" indent="-342900" algn="l" rtl="0">
              <a:buClr>
                <a:schemeClr val="folHlink"/>
              </a:buClr>
              <a:buFontTx/>
              <a:buAutoNum type="arabicPeriod"/>
            </a:pPr>
            <a:r>
              <a:rPr lang="en-US" b="1" i="1" dirty="0">
                <a:solidFill>
                  <a:srgbClr val="FF6600"/>
                </a:solidFill>
                <a:effectLst/>
              </a:rPr>
              <a:t>bronchogenic carcinoma</a:t>
            </a:r>
          </a:p>
          <a:p>
            <a:pPr marL="800100" lvl="1" indent="-342900" algn="l" rtl="0">
              <a:buClr>
                <a:schemeClr val="folHlink"/>
              </a:buClr>
              <a:buFontTx/>
              <a:buAutoNum type="arabicPeriod"/>
            </a:pPr>
            <a:r>
              <a:rPr lang="en-US" b="1" dirty="0">
                <a:effectLst/>
              </a:rPr>
              <a:t>bronchial carcinoid</a:t>
            </a:r>
          </a:p>
          <a:p>
            <a:pPr marL="342900" indent="-342900" algn="l" rtl="0">
              <a:buClr>
                <a:schemeClr val="hlink"/>
              </a:buClr>
              <a:buFont typeface="Wingdings" pitchFamily="2" charset="2"/>
              <a:buChar char="§"/>
            </a:pPr>
            <a:r>
              <a:rPr lang="en-US" b="1" dirty="0">
                <a:effectLst/>
              </a:rPr>
              <a:t>Inflammatory disorders</a:t>
            </a:r>
          </a:p>
          <a:p>
            <a:pPr marL="800100" lvl="1" indent="-342900" algn="l" rtl="0">
              <a:buClr>
                <a:schemeClr val="folHlink"/>
              </a:buClr>
              <a:buFontTx/>
              <a:buAutoNum type="arabicPeriod"/>
            </a:pPr>
            <a:r>
              <a:rPr lang="en-US" b="1" i="1" dirty="0">
                <a:solidFill>
                  <a:srgbClr val="FF6600"/>
                </a:solidFill>
                <a:effectLst/>
              </a:rPr>
              <a:t>tuberculosis</a:t>
            </a:r>
          </a:p>
          <a:p>
            <a:pPr marL="800100" lvl="1" indent="-342900" algn="l" rtl="0">
              <a:buClr>
                <a:schemeClr val="folHlink"/>
              </a:buClr>
              <a:buFontTx/>
              <a:buAutoNum type="arabicPeriod"/>
            </a:pPr>
            <a:r>
              <a:rPr lang="en-US" b="1" dirty="0">
                <a:effectLst/>
              </a:rPr>
              <a:t>pneumonia</a:t>
            </a:r>
          </a:p>
          <a:p>
            <a:pPr marL="800100" lvl="1" indent="-342900" algn="l" rtl="0">
              <a:buClr>
                <a:schemeClr val="folHlink"/>
              </a:buClr>
              <a:buFontTx/>
              <a:buAutoNum type="arabicPeriod"/>
            </a:pPr>
            <a:r>
              <a:rPr lang="en-US" b="1" dirty="0">
                <a:effectLst/>
              </a:rPr>
              <a:t>lung abscess</a:t>
            </a:r>
          </a:p>
          <a:p>
            <a:pPr marL="800100" lvl="1" indent="-342900" algn="l" rtl="0">
              <a:buClr>
                <a:schemeClr val="folHlink"/>
              </a:buClr>
              <a:buFontTx/>
              <a:buAutoNum type="arabicPeriod"/>
            </a:pPr>
            <a:r>
              <a:rPr lang="en-US" b="1" dirty="0" err="1">
                <a:effectLst/>
              </a:rPr>
              <a:t>aspergilloma</a:t>
            </a:r>
            <a:endParaRPr lang="en-US" b="1" dirty="0">
              <a:effectLst/>
            </a:endParaRPr>
          </a:p>
          <a:p>
            <a:pPr marL="342900" indent="-342900" algn="l" rtl="0">
              <a:buClr>
                <a:schemeClr val="hlink"/>
              </a:buClr>
              <a:buFont typeface="Wingdings" pitchFamily="2" charset="2"/>
              <a:buChar char="§"/>
            </a:pPr>
            <a:r>
              <a:rPr lang="en-US" b="1" dirty="0">
                <a:effectLst/>
              </a:rPr>
              <a:t>Pulmonary vascular diseases</a:t>
            </a:r>
          </a:p>
          <a:p>
            <a:pPr marL="800100" lvl="1" indent="-342900" algn="l" rtl="0">
              <a:buClr>
                <a:schemeClr val="folHlink"/>
              </a:buClr>
              <a:buFontTx/>
              <a:buAutoNum type="arabicPeriod"/>
            </a:pPr>
            <a:r>
              <a:rPr lang="en-US" b="1" i="1" dirty="0">
                <a:solidFill>
                  <a:srgbClr val="FF6600"/>
                </a:solidFill>
                <a:effectLst/>
              </a:rPr>
              <a:t>pulmonary thromboembolism</a:t>
            </a:r>
          </a:p>
          <a:p>
            <a:pPr marL="800100" lvl="1" indent="-342900" algn="l" rtl="0">
              <a:buClr>
                <a:schemeClr val="folHlink"/>
              </a:buClr>
              <a:buFontTx/>
              <a:buAutoNum type="arabicPeriod"/>
            </a:pPr>
            <a:r>
              <a:rPr lang="en-US" b="1" dirty="0">
                <a:effectLst/>
              </a:rPr>
              <a:t>pulmonary </a:t>
            </a:r>
            <a:r>
              <a:rPr lang="en-US" b="1" dirty="0" err="1">
                <a:effectLst/>
              </a:rPr>
              <a:t>vasculitis</a:t>
            </a:r>
            <a:endParaRPr lang="en-US" b="1" dirty="0">
              <a:effectLst/>
            </a:endParaRPr>
          </a:p>
          <a:p>
            <a:pPr marL="800100" lvl="1" indent="-342900" algn="l" rtl="0">
              <a:buClr>
                <a:schemeClr val="folHlink"/>
              </a:buClr>
              <a:buFontTx/>
              <a:buAutoNum type="arabicPeriod"/>
            </a:pPr>
            <a:r>
              <a:rPr lang="en-US" b="1" dirty="0" err="1">
                <a:effectLst/>
              </a:rPr>
              <a:t>arteriovenous</a:t>
            </a:r>
            <a:r>
              <a:rPr lang="en-US" b="1" dirty="0">
                <a:effectLst/>
              </a:rPr>
              <a:t> malformations</a:t>
            </a:r>
          </a:p>
        </p:txBody>
      </p:sp>
    </p:spTree>
    <p:extLst>
      <p:ext uri="{BB962C8B-B14F-4D97-AF65-F5344CB8AC3E}">
        <p14:creationId xmlns:p14="http://schemas.microsoft.com/office/powerpoint/2010/main" val="721204287"/>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395536" y="0"/>
            <a:ext cx="8748464" cy="6742113"/>
          </a:xfrm>
        </p:spPr>
        <p:txBody>
          <a:bodyPr>
            <a:normAutofit fontScale="90000"/>
          </a:bodyPr>
          <a:lstStyle/>
          <a:p>
            <a:pPr marL="54864" algn="l" rtl="0" eaLnBrk="1" fontAlgn="auto" hangingPunct="1">
              <a:spcAft>
                <a:spcPts val="0"/>
              </a:spcAft>
              <a:defRPr/>
            </a:pPr>
            <a:r>
              <a:rPr lang="en-US" sz="2800" b="1" dirty="0">
                <a:solidFill>
                  <a:srgbClr val="FF6600"/>
                </a:solidFill>
              </a:rPr>
              <a:t>I) Evaluation of the patient:</a:t>
            </a:r>
            <a:br>
              <a:rPr lang="en-US" sz="2800" b="1" dirty="0">
                <a:solidFill>
                  <a:srgbClr val="FF6600"/>
                </a:solidFill>
              </a:rPr>
            </a:br>
            <a:r>
              <a:rPr lang="en-US" sz="2800" b="1" dirty="0">
                <a:solidFill>
                  <a:schemeClr val="folHlink"/>
                </a:solidFill>
              </a:rPr>
              <a:t>A) Assessment </a:t>
            </a:r>
            <a:r>
              <a:rPr lang="en-US" sz="2800" b="1" dirty="0">
                <a:solidFill>
                  <a:srgbClr val="0070C0"/>
                </a:solidFill>
              </a:rPr>
              <a:t>of </a:t>
            </a:r>
            <a:r>
              <a:rPr lang="en-US" sz="3100" b="1" dirty="0">
                <a:solidFill>
                  <a:srgbClr val="0070C0"/>
                </a:solidFill>
              </a:rPr>
              <a:t>severity of </a:t>
            </a:r>
            <a:r>
              <a:rPr lang="en-US" sz="3100" b="1" dirty="0" err="1">
                <a:solidFill>
                  <a:srgbClr val="0070C0"/>
                </a:solidFill>
              </a:rPr>
              <a:t>hemoptysis</a:t>
            </a:r>
            <a:r>
              <a:rPr lang="en-US" sz="3100" b="1" dirty="0">
                <a:solidFill>
                  <a:srgbClr val="0070C0"/>
                </a:solidFill>
              </a:rPr>
              <a:t>:</a:t>
            </a:r>
            <a:br>
              <a:rPr lang="en-US" sz="2800" b="1" dirty="0">
                <a:solidFill>
                  <a:srgbClr val="0070C0"/>
                </a:solidFill>
              </a:rPr>
            </a:br>
            <a:r>
              <a:rPr lang="en-US" sz="2800" b="1" dirty="0">
                <a:solidFill>
                  <a:schemeClr val="tx2">
                    <a:tint val="100000"/>
                    <a:shade val="90000"/>
                    <a:satMod val="250000"/>
                    <a:alpha val="100000"/>
                  </a:schemeClr>
                </a:solidFill>
              </a:rPr>
              <a:t>- </a:t>
            </a:r>
            <a:r>
              <a:rPr lang="en-US" sz="2800" b="1" dirty="0">
                <a:solidFill>
                  <a:schemeClr val="accent2"/>
                </a:solidFill>
              </a:rPr>
              <a:t>Mild</a:t>
            </a:r>
            <a:r>
              <a:rPr lang="en-US" sz="2800" b="1" dirty="0">
                <a:solidFill>
                  <a:schemeClr val="tx2">
                    <a:tint val="100000"/>
                    <a:shade val="90000"/>
                    <a:satMod val="250000"/>
                    <a:alpha val="100000"/>
                  </a:schemeClr>
                </a:solidFill>
              </a:rPr>
              <a:t>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occasionally blood-streaked sputum.</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 </a:t>
            </a:r>
            <a:r>
              <a:rPr lang="en-US" sz="2800" b="1" dirty="0">
                <a:solidFill>
                  <a:schemeClr val="accent2"/>
                </a:solidFill>
              </a:rPr>
              <a:t>Moderate</a:t>
            </a:r>
            <a:r>
              <a:rPr lang="en-US" sz="2800" b="1" dirty="0">
                <a:solidFill>
                  <a:schemeClr val="tx2">
                    <a:tint val="100000"/>
                    <a:shade val="90000"/>
                    <a:satMod val="250000"/>
                    <a:alpha val="100000"/>
                  </a:schemeClr>
                </a:solidFill>
              </a:rPr>
              <a:t>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persistent blood-streaked.</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 </a:t>
            </a:r>
            <a:r>
              <a:rPr lang="en-US" sz="3100" b="1" dirty="0">
                <a:solidFill>
                  <a:schemeClr val="accent2"/>
                </a:solidFill>
              </a:rPr>
              <a:t>Massive</a:t>
            </a:r>
            <a:r>
              <a:rPr lang="en-US" sz="2800" b="1" dirty="0">
                <a:solidFill>
                  <a:schemeClr val="tx2">
                    <a:tint val="100000"/>
                    <a:shade val="90000"/>
                    <a:satMod val="250000"/>
                    <a:alpha val="100000"/>
                  </a:schemeClr>
                </a:solidFill>
              </a:rPr>
              <a:t>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coughing up 150 cc or more at once.</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400 cc or more within 3 hours.</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600 cc or more within 24 hours</a:t>
            </a:r>
            <a:br>
              <a:rPr lang="en-US" sz="2800" b="1" dirty="0">
                <a:solidFill>
                  <a:schemeClr val="tx2">
                    <a:tint val="100000"/>
                    <a:shade val="90000"/>
                    <a:satMod val="250000"/>
                    <a:alpha val="100000"/>
                  </a:schemeClr>
                </a:solidFill>
              </a:rPr>
            </a:br>
            <a:br>
              <a:rPr lang="en-US" sz="2800" b="1" dirty="0">
                <a:solidFill>
                  <a:schemeClr val="tx2">
                    <a:tint val="100000"/>
                    <a:shade val="90000"/>
                    <a:satMod val="250000"/>
                    <a:alpha val="100000"/>
                  </a:schemeClr>
                </a:solidFill>
              </a:rPr>
            </a:br>
            <a:r>
              <a:rPr lang="en-US" sz="2800" b="1" dirty="0">
                <a:solidFill>
                  <a:schemeClr val="folHlink"/>
                </a:solidFill>
              </a:rPr>
              <a:t>N.B.: Massive </a:t>
            </a:r>
            <a:r>
              <a:rPr lang="en-US" sz="2800" b="1" dirty="0" err="1">
                <a:solidFill>
                  <a:schemeClr val="folHlink"/>
                </a:solidFill>
              </a:rPr>
              <a:t>hemoptysis</a:t>
            </a:r>
            <a:r>
              <a:rPr lang="en-US" sz="2800" b="1" dirty="0">
                <a:solidFill>
                  <a:schemeClr val="folHlink"/>
                </a:solidFill>
              </a:rPr>
              <a:t> can be recognized by:</a:t>
            </a:r>
            <a:br>
              <a:rPr lang="en-US" sz="2800" b="1" dirty="0">
                <a:solidFill>
                  <a:schemeClr val="folHlink"/>
                </a:solidFill>
              </a:rPr>
            </a:br>
            <a:r>
              <a:rPr lang="en-US" sz="2800" b="1" dirty="0">
                <a:solidFill>
                  <a:schemeClr val="tx2">
                    <a:tint val="100000"/>
                    <a:shade val="90000"/>
                    <a:satMod val="250000"/>
                    <a:alpha val="100000"/>
                  </a:schemeClr>
                </a:solidFill>
              </a:rPr>
              <a:t>1)	Physical exam.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hypotension – tachycardia – </a:t>
            </a:r>
            <a:r>
              <a:rPr lang="en-US" sz="2800" b="1" dirty="0" err="1">
                <a:solidFill>
                  <a:schemeClr val="tx2">
                    <a:tint val="100000"/>
                    <a:shade val="90000"/>
                    <a:satMod val="250000"/>
                    <a:alpha val="100000"/>
                  </a:schemeClr>
                </a:solidFill>
              </a:rPr>
              <a:t>tachypnea</a:t>
            </a:r>
            <a:r>
              <a:rPr lang="en-US" sz="2800" b="1" dirty="0">
                <a:solidFill>
                  <a:schemeClr val="tx2">
                    <a:tint val="100000"/>
                    <a:shade val="90000"/>
                    <a:satMod val="250000"/>
                    <a:alpha val="100000"/>
                  </a:schemeClr>
                </a:solidFill>
              </a:rPr>
              <a:t>.</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2)	Rate of hemorrhage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collection of blood in sputum cups.</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3)	Chest X-ray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diffuse opacity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large amount.</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4)	Arterial blood gas analysis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hypoxemia in massive one.</a:t>
            </a:r>
            <a:br>
              <a:rPr lang="en-US" sz="2800" b="1" dirty="0">
                <a:solidFill>
                  <a:schemeClr val="tx2">
                    <a:tint val="100000"/>
                    <a:shade val="90000"/>
                    <a:satMod val="250000"/>
                    <a:alpha val="100000"/>
                  </a:schemeClr>
                </a:solidFill>
              </a:rPr>
            </a:br>
            <a:r>
              <a:rPr lang="en-US" sz="2800" b="1" dirty="0">
                <a:solidFill>
                  <a:schemeClr val="tx2">
                    <a:tint val="100000"/>
                    <a:shade val="90000"/>
                    <a:satMod val="250000"/>
                    <a:alpha val="100000"/>
                  </a:schemeClr>
                </a:solidFill>
              </a:rPr>
              <a:t>5)	Hemoglobin level </a:t>
            </a:r>
            <a:r>
              <a:rPr lang="en-US" sz="2800" b="1" dirty="0">
                <a:solidFill>
                  <a:schemeClr val="tx2">
                    <a:tint val="100000"/>
                    <a:shade val="90000"/>
                    <a:satMod val="250000"/>
                    <a:alpha val="100000"/>
                  </a:schemeClr>
                </a:solidFill>
                <a:sym typeface="Symbol" pitchFamily="18" charset="2"/>
              </a:rPr>
              <a:t></a:t>
            </a:r>
            <a:r>
              <a:rPr lang="en-US" sz="2800" b="1" dirty="0">
                <a:solidFill>
                  <a:schemeClr val="tx2">
                    <a:tint val="100000"/>
                    <a:shade val="90000"/>
                    <a:satMod val="250000"/>
                    <a:alpha val="100000"/>
                  </a:schemeClr>
                </a:solidFill>
              </a:rPr>
              <a:t> for blood transfusion.</a:t>
            </a:r>
          </a:p>
        </p:txBody>
      </p:sp>
    </p:spTree>
    <p:extLst>
      <p:ext uri="{BB962C8B-B14F-4D97-AF65-F5344CB8AC3E}">
        <p14:creationId xmlns:p14="http://schemas.microsoft.com/office/powerpoint/2010/main" val="3770652695"/>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a:xfrm>
            <a:off x="323850" y="381000"/>
            <a:ext cx="8362950" cy="5568950"/>
          </a:xfrm>
        </p:spPr>
        <p:txBody>
          <a:bodyPr>
            <a:normAutofit fontScale="90000"/>
          </a:bodyPr>
          <a:lstStyle/>
          <a:p>
            <a:pPr marL="54864" algn="l" eaLnBrk="1" fontAlgn="auto" hangingPunct="1">
              <a:spcAft>
                <a:spcPts val="0"/>
              </a:spcAft>
              <a:defRPr/>
            </a:pPr>
            <a:r>
              <a:rPr lang="en-US" sz="4000" b="1" dirty="0">
                <a:solidFill>
                  <a:schemeClr val="folHlink"/>
                </a:solidFill>
              </a:rPr>
              <a:t>II) Treatment:</a:t>
            </a:r>
            <a:br>
              <a:rPr lang="en-US" sz="4000" b="1" dirty="0">
                <a:solidFill>
                  <a:schemeClr val="folHlink"/>
                </a:solidFill>
              </a:rPr>
            </a:br>
            <a:br>
              <a:rPr lang="en-US" sz="4000" b="1" dirty="0">
                <a:solidFill>
                  <a:schemeClr val="folHlink"/>
                </a:solidFill>
              </a:rPr>
            </a:br>
            <a:br>
              <a:rPr lang="en-US" sz="4000" dirty="0">
                <a:solidFill>
                  <a:schemeClr val="folHlink"/>
                </a:solidFill>
              </a:rPr>
            </a:br>
            <a:r>
              <a:rPr lang="en-US" sz="4000" u="sng" dirty="0">
                <a:solidFill>
                  <a:srgbClr val="FF6600"/>
                </a:solidFill>
              </a:rPr>
              <a:t>Aim:</a:t>
            </a:r>
            <a:br>
              <a:rPr lang="en-US" sz="4000" u="sng" dirty="0">
                <a:solidFill>
                  <a:srgbClr val="FF6600"/>
                </a:solidFill>
              </a:rPr>
            </a:br>
            <a:br>
              <a:rPr lang="en-US" sz="4000" u="sng" dirty="0">
                <a:solidFill>
                  <a:srgbClr val="FF6600"/>
                </a:solidFill>
              </a:rPr>
            </a:br>
            <a:r>
              <a:rPr lang="en-US" sz="4000" dirty="0">
                <a:solidFill>
                  <a:schemeClr val="tx2">
                    <a:tint val="100000"/>
                    <a:shade val="90000"/>
                    <a:satMod val="250000"/>
                    <a:alpha val="100000"/>
                  </a:schemeClr>
                </a:solidFill>
              </a:rPr>
              <a:t>(1) Patent airways.</a:t>
            </a:r>
            <a:br>
              <a:rPr lang="en-US" sz="4000" dirty="0">
                <a:solidFill>
                  <a:schemeClr val="tx2">
                    <a:tint val="100000"/>
                    <a:shade val="90000"/>
                    <a:satMod val="250000"/>
                    <a:alpha val="100000"/>
                  </a:schemeClr>
                </a:solidFill>
              </a:rPr>
            </a:br>
            <a:br>
              <a:rPr lang="en-US" sz="4000" dirty="0">
                <a:solidFill>
                  <a:schemeClr val="tx2">
                    <a:tint val="100000"/>
                    <a:shade val="90000"/>
                    <a:satMod val="250000"/>
                    <a:alpha val="100000"/>
                  </a:schemeClr>
                </a:solidFill>
              </a:rPr>
            </a:br>
            <a:r>
              <a:rPr lang="en-US" sz="4000" dirty="0">
                <a:solidFill>
                  <a:schemeClr val="tx2">
                    <a:tint val="100000"/>
                    <a:shade val="90000"/>
                    <a:satMod val="250000"/>
                    <a:alpha val="100000"/>
                  </a:schemeClr>
                </a:solidFill>
              </a:rPr>
              <a:t>(2) Adequate gas exchange.</a:t>
            </a:r>
            <a:br>
              <a:rPr lang="en-US" sz="4000" dirty="0">
                <a:solidFill>
                  <a:schemeClr val="tx2">
                    <a:tint val="100000"/>
                    <a:shade val="90000"/>
                    <a:satMod val="250000"/>
                    <a:alpha val="100000"/>
                  </a:schemeClr>
                </a:solidFill>
              </a:rPr>
            </a:br>
            <a:br>
              <a:rPr lang="en-US" sz="4000" dirty="0">
                <a:solidFill>
                  <a:schemeClr val="tx2">
                    <a:tint val="100000"/>
                    <a:shade val="90000"/>
                    <a:satMod val="250000"/>
                    <a:alpha val="100000"/>
                  </a:schemeClr>
                </a:solidFill>
              </a:rPr>
            </a:br>
            <a:r>
              <a:rPr lang="en-US" sz="4000" dirty="0">
                <a:solidFill>
                  <a:schemeClr val="tx2">
                    <a:tint val="100000"/>
                    <a:shade val="90000"/>
                    <a:satMod val="250000"/>
                    <a:alpha val="100000"/>
                  </a:schemeClr>
                </a:solidFill>
              </a:rPr>
              <a:t>(3) </a:t>
            </a:r>
            <a:r>
              <a:rPr lang="en-US" sz="4000" dirty="0" err="1">
                <a:solidFill>
                  <a:schemeClr val="tx2">
                    <a:tint val="100000"/>
                    <a:shade val="90000"/>
                    <a:satMod val="250000"/>
                    <a:alpha val="100000"/>
                  </a:schemeClr>
                </a:solidFill>
              </a:rPr>
              <a:t>Hemodynamically</a:t>
            </a:r>
            <a:r>
              <a:rPr lang="en-US" sz="4000" dirty="0">
                <a:solidFill>
                  <a:schemeClr val="tx2">
                    <a:tint val="100000"/>
                    <a:shade val="90000"/>
                    <a:satMod val="250000"/>
                    <a:alpha val="100000"/>
                  </a:schemeClr>
                </a:solidFill>
              </a:rPr>
              <a:t> stable patient.</a:t>
            </a:r>
          </a:p>
        </p:txBody>
      </p:sp>
    </p:spTree>
    <p:extLst>
      <p:ext uri="{BB962C8B-B14F-4D97-AF65-F5344CB8AC3E}">
        <p14:creationId xmlns:p14="http://schemas.microsoft.com/office/powerpoint/2010/main" val="1891711472"/>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188640"/>
            <a:ext cx="8229600" cy="792088"/>
          </a:xfrm>
        </p:spPr>
        <p:txBody>
          <a:bodyPr>
            <a:normAutofit/>
          </a:bodyPr>
          <a:lstStyle/>
          <a:p>
            <a:pPr marL="54864" algn="ctr" rtl="0" eaLnBrk="1" fontAlgn="auto" hangingPunct="1">
              <a:spcAft>
                <a:spcPts val="0"/>
              </a:spcAft>
              <a:defRPr/>
            </a:pPr>
            <a:r>
              <a:rPr lang="en-US" sz="3600" b="1" dirty="0">
                <a:solidFill>
                  <a:srgbClr val="FF6600"/>
                </a:solidFill>
              </a:rPr>
              <a:t>DYSPNEA(difficult breathing)</a:t>
            </a:r>
          </a:p>
        </p:txBody>
      </p:sp>
      <p:sp>
        <p:nvSpPr>
          <p:cNvPr id="60419" name="Rectangle 3"/>
          <p:cNvSpPr>
            <a:spLocks noGrp="1" noChangeArrowheads="1"/>
          </p:cNvSpPr>
          <p:nvPr>
            <p:ph idx="1"/>
          </p:nvPr>
        </p:nvSpPr>
        <p:spPr>
          <a:xfrm>
            <a:off x="251520" y="1484784"/>
            <a:ext cx="8641333" cy="5184576"/>
          </a:xfrm>
        </p:spPr>
        <p:txBody>
          <a:bodyPr>
            <a:normAutofit/>
          </a:bodyPr>
          <a:lstStyle/>
          <a:p>
            <a:pPr marL="0" indent="0" algn="l" rtl="0">
              <a:buNone/>
            </a:pPr>
            <a:r>
              <a:rPr lang="en-US" sz="3600" b="1" dirty="0">
                <a:solidFill>
                  <a:srgbClr val="002060"/>
                </a:solidFill>
              </a:rPr>
              <a:t>Definitions :</a:t>
            </a:r>
          </a:p>
          <a:p>
            <a:pPr marL="0" indent="0" algn="l" rtl="0">
              <a:buNone/>
            </a:pPr>
            <a:endParaRPr lang="en-US" sz="3600" b="1" dirty="0">
              <a:solidFill>
                <a:srgbClr val="002060"/>
              </a:solidFill>
            </a:endParaRPr>
          </a:p>
          <a:p>
            <a:pPr marL="0" indent="0" algn="l" rtl="0">
              <a:buNone/>
            </a:pPr>
            <a:r>
              <a:rPr lang="en-US" sz="3600" b="1" dirty="0">
                <a:solidFill>
                  <a:srgbClr val="002060"/>
                </a:solidFill>
              </a:rPr>
              <a:t>Shortness of breath</a:t>
            </a:r>
          </a:p>
          <a:p>
            <a:pPr algn="l" rtl="0">
              <a:buNone/>
            </a:pPr>
            <a:endParaRPr lang="en-US" dirty="0">
              <a:solidFill>
                <a:srgbClr val="FFFF00"/>
              </a:solidFill>
            </a:endParaRPr>
          </a:p>
          <a:p>
            <a:pPr algn="l" rtl="0"/>
            <a:r>
              <a:rPr lang="en-US" sz="2800" dirty="0"/>
              <a:t> </a:t>
            </a:r>
            <a:r>
              <a:rPr lang="en-US" sz="2400" b="1" dirty="0"/>
              <a:t>“Difficult, labored, uncomfortable breathing”, </a:t>
            </a:r>
          </a:p>
          <a:p>
            <a:pPr algn="l" rtl="0"/>
            <a:r>
              <a:rPr lang="en-US" sz="2400" b="1" dirty="0"/>
              <a:t> “awareness of breathing”,</a:t>
            </a:r>
          </a:p>
          <a:p>
            <a:pPr algn="l" rtl="0"/>
            <a:r>
              <a:rPr lang="en-US" sz="2400" b="1" dirty="0"/>
              <a:t> “ inability to get enough air or experiencing air hunger”,</a:t>
            </a:r>
          </a:p>
          <a:p>
            <a:pPr algn="l" rtl="0"/>
            <a:r>
              <a:rPr lang="en-US" sz="2400" b="1" dirty="0"/>
              <a:t>Suffocation </a:t>
            </a:r>
          </a:p>
          <a:p>
            <a:pPr algn="l" rtl="0">
              <a:buNone/>
            </a:pPr>
            <a:endParaRPr lang="en-US" b="1" dirty="0"/>
          </a:p>
        </p:txBody>
      </p:sp>
    </p:spTree>
    <p:extLst>
      <p:ext uri="{BB962C8B-B14F-4D97-AF65-F5344CB8AC3E}">
        <p14:creationId xmlns:p14="http://schemas.microsoft.com/office/powerpoint/2010/main" val="1294922652"/>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Personal history</a:t>
            </a:r>
            <a:endParaRPr lang="ar-EG" b="1" dirty="0">
              <a:solidFill>
                <a:srgbClr val="FF0000"/>
              </a:solidFill>
            </a:endParaRPr>
          </a:p>
        </p:txBody>
      </p:sp>
      <p:sp>
        <p:nvSpPr>
          <p:cNvPr id="3" name="Content Placeholder 2"/>
          <p:cNvSpPr>
            <a:spLocks noGrp="1"/>
          </p:cNvSpPr>
          <p:nvPr>
            <p:ph idx="1"/>
          </p:nvPr>
        </p:nvSpPr>
        <p:spPr/>
        <p:txBody>
          <a:bodyPr>
            <a:normAutofit/>
          </a:bodyPr>
          <a:lstStyle/>
          <a:p>
            <a:pPr lvl="1" algn="l" rtl="0">
              <a:lnSpc>
                <a:spcPct val="90000"/>
              </a:lnSpc>
            </a:pPr>
            <a:r>
              <a:rPr lang="en-US" sz="3200" b="1" dirty="0"/>
              <a:t>name, </a:t>
            </a:r>
          </a:p>
          <a:p>
            <a:pPr lvl="1" algn="l" rtl="0">
              <a:lnSpc>
                <a:spcPct val="90000"/>
              </a:lnSpc>
            </a:pPr>
            <a:r>
              <a:rPr lang="en-US" sz="3200" b="1" dirty="0"/>
              <a:t>Sex </a:t>
            </a:r>
          </a:p>
          <a:p>
            <a:pPr lvl="1" algn="l" rtl="0">
              <a:lnSpc>
                <a:spcPct val="90000"/>
              </a:lnSpc>
            </a:pPr>
            <a:r>
              <a:rPr lang="en-US" sz="3200" b="1" dirty="0"/>
              <a:t>age, </a:t>
            </a:r>
          </a:p>
          <a:p>
            <a:pPr lvl="1" algn="l" rtl="0">
              <a:lnSpc>
                <a:spcPct val="90000"/>
              </a:lnSpc>
            </a:pPr>
            <a:r>
              <a:rPr lang="en-US" sz="3200" b="1" dirty="0"/>
              <a:t>address, </a:t>
            </a:r>
          </a:p>
          <a:p>
            <a:pPr lvl="1" algn="l" rtl="0">
              <a:lnSpc>
                <a:spcPct val="90000"/>
              </a:lnSpc>
            </a:pPr>
            <a:r>
              <a:rPr lang="en-US" sz="3200" b="1" dirty="0"/>
              <a:t>occupation,  </a:t>
            </a:r>
          </a:p>
          <a:p>
            <a:pPr lvl="1" algn="l" rtl="0">
              <a:lnSpc>
                <a:spcPct val="90000"/>
              </a:lnSpc>
            </a:pPr>
            <a:r>
              <a:rPr lang="en-US" sz="3200" b="1" dirty="0"/>
              <a:t>marital status. </a:t>
            </a:r>
            <a:endParaRPr lang="ar-EG" sz="3200" b="1" dirty="0"/>
          </a:p>
          <a:p>
            <a:pPr marL="411480" lvl="1" indent="0" algn="l" rtl="0">
              <a:lnSpc>
                <a:spcPct val="90000"/>
              </a:lnSpc>
              <a:buNone/>
            </a:pPr>
            <a:r>
              <a:rPr lang="en-US" sz="3200" b="1" dirty="0"/>
              <a:t>  </a:t>
            </a:r>
          </a:p>
          <a:p>
            <a:pPr algn="l" rtl="0"/>
            <a:endParaRPr lang="ar-EG" dirty="0"/>
          </a:p>
        </p:txBody>
      </p:sp>
    </p:spTree>
    <p:extLst>
      <p:ext uri="{BB962C8B-B14F-4D97-AF65-F5344CB8AC3E}">
        <p14:creationId xmlns:p14="http://schemas.microsoft.com/office/powerpoint/2010/main" val="341030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288033"/>
          </a:xfrm>
        </p:spPr>
        <p:txBody>
          <a:bodyPr>
            <a:noAutofit/>
          </a:bodyPr>
          <a:lstStyle/>
          <a:p>
            <a:pPr algn="ctr"/>
            <a:br>
              <a:rPr lang="en-US" sz="3600" b="1" dirty="0">
                <a:solidFill>
                  <a:schemeClr val="accent2"/>
                </a:solidFill>
              </a:rPr>
            </a:br>
            <a:br>
              <a:rPr lang="en-US" sz="3600" dirty="0">
                <a:solidFill>
                  <a:schemeClr val="accent2"/>
                </a:solidFill>
              </a:rPr>
            </a:br>
            <a:r>
              <a:rPr lang="en-US" sz="3600" b="1" dirty="0">
                <a:solidFill>
                  <a:schemeClr val="accent2"/>
                </a:solidFill>
              </a:rPr>
              <a:t> MECHANISMS OF DYSPNEA</a:t>
            </a:r>
            <a:endParaRPr lang="en-US" sz="3600" dirty="0">
              <a:solidFill>
                <a:schemeClr val="accent2"/>
              </a:solidFill>
            </a:endParaRPr>
          </a:p>
        </p:txBody>
      </p:sp>
      <p:pic>
        <p:nvPicPr>
          <p:cNvPr id="64514" name="Picture 1" descr="Picture35"/>
          <p:cNvPicPr>
            <a:picLocks noChangeAspect="1" noChangeArrowheads="1"/>
          </p:cNvPicPr>
          <p:nvPr/>
        </p:nvPicPr>
        <p:blipFill>
          <a:blip r:embed="rId3" cstate="print"/>
          <a:srcRect/>
          <a:stretch>
            <a:fillRect/>
          </a:stretch>
        </p:blipFill>
        <p:spPr bwMode="auto">
          <a:xfrm>
            <a:off x="467544" y="980728"/>
            <a:ext cx="7344816" cy="5589240"/>
          </a:xfrm>
          <a:prstGeom prst="rect">
            <a:avLst/>
          </a:prstGeom>
          <a:noFill/>
          <a:ln w="9525">
            <a:noFill/>
            <a:miter lim="800000"/>
            <a:headEnd/>
            <a:tailEnd/>
          </a:ln>
        </p:spPr>
      </p:pic>
    </p:spTree>
    <p:extLst>
      <p:ext uri="{BB962C8B-B14F-4D97-AF65-F5344CB8AC3E}">
        <p14:creationId xmlns:p14="http://schemas.microsoft.com/office/powerpoint/2010/main" val="4095310569"/>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8229600" cy="1139825"/>
          </a:xfrm>
        </p:spPr>
        <p:txBody>
          <a:bodyPr>
            <a:normAutofit/>
          </a:bodyPr>
          <a:lstStyle/>
          <a:p>
            <a:pPr marL="54864" algn="ctr" eaLnBrk="1" fontAlgn="auto" hangingPunct="1">
              <a:spcAft>
                <a:spcPts val="0"/>
              </a:spcAft>
              <a:defRPr/>
            </a:pPr>
            <a:r>
              <a:rPr lang="en-US" b="1" dirty="0">
                <a:solidFill>
                  <a:schemeClr val="hlink"/>
                </a:solidFill>
                <a:effectLst/>
              </a:rPr>
              <a:t>Common Causes</a:t>
            </a:r>
          </a:p>
        </p:txBody>
      </p:sp>
      <p:sp>
        <p:nvSpPr>
          <p:cNvPr id="76803" name="Rectangle 3"/>
          <p:cNvSpPr>
            <a:spLocks noGrp="1" noChangeArrowheads="1"/>
          </p:cNvSpPr>
          <p:nvPr>
            <p:ph idx="1"/>
          </p:nvPr>
        </p:nvSpPr>
        <p:spPr>
          <a:xfrm>
            <a:off x="457200" y="1371600"/>
            <a:ext cx="8229600" cy="5105400"/>
          </a:xfrm>
        </p:spPr>
        <p:txBody>
          <a:bodyPr>
            <a:normAutofit lnSpcReduction="10000"/>
          </a:bodyPr>
          <a:lstStyle/>
          <a:p>
            <a:pPr algn="l" rtl="0"/>
            <a:r>
              <a:rPr lang="en-US" sz="2800" b="1" i="1" dirty="0">
                <a:latin typeface="Arial" charset="0"/>
              </a:rPr>
              <a:t> Physiological</a:t>
            </a:r>
            <a:r>
              <a:rPr lang="en-US" sz="2800" b="1" i="1" dirty="0">
                <a:solidFill>
                  <a:schemeClr val="accent6">
                    <a:lumMod val="75000"/>
                  </a:schemeClr>
                </a:solidFill>
                <a:latin typeface="Arial" charset="0"/>
              </a:rPr>
              <a:t> </a:t>
            </a:r>
          </a:p>
          <a:p>
            <a:pPr algn="l" rtl="0"/>
            <a:r>
              <a:rPr lang="en-US" sz="2800" b="1" i="1" dirty="0">
                <a:solidFill>
                  <a:schemeClr val="accent6">
                    <a:lumMod val="75000"/>
                  </a:schemeClr>
                </a:solidFill>
                <a:latin typeface="Arial" charset="0"/>
              </a:rPr>
              <a:t>obesity , </a:t>
            </a:r>
            <a:r>
              <a:rPr lang="en-US" sz="2800" b="1" i="1" dirty="0" err="1">
                <a:solidFill>
                  <a:schemeClr val="accent6">
                    <a:lumMod val="75000"/>
                  </a:schemeClr>
                </a:solidFill>
                <a:latin typeface="Arial" charset="0"/>
              </a:rPr>
              <a:t>pregnancy,exercise,high</a:t>
            </a:r>
            <a:r>
              <a:rPr lang="en-US" sz="2800" b="1" i="1" dirty="0">
                <a:solidFill>
                  <a:schemeClr val="accent6">
                    <a:lumMod val="75000"/>
                  </a:schemeClr>
                </a:solidFill>
                <a:latin typeface="Arial" charset="0"/>
              </a:rPr>
              <a:t> altitude</a:t>
            </a:r>
            <a:endParaRPr lang="en-US" sz="2800" b="1" i="1" dirty="0">
              <a:latin typeface="Arial" charset="0"/>
            </a:endParaRPr>
          </a:p>
          <a:p>
            <a:pPr algn="l" rtl="0" eaLnBrk="1" hangingPunct="1"/>
            <a:r>
              <a:rPr lang="en-US" b="1" i="1" dirty="0">
                <a:latin typeface="Arial" charset="0"/>
              </a:rPr>
              <a:t>Psychological</a:t>
            </a:r>
          </a:p>
          <a:p>
            <a:pPr algn="l" rtl="0" eaLnBrk="1" hangingPunct="1">
              <a:buFont typeface="Wingdings" pitchFamily="2" charset="2"/>
              <a:buNone/>
            </a:pPr>
            <a:r>
              <a:rPr lang="en-US" sz="2800" b="1" i="1" dirty="0">
                <a:latin typeface="Arial" charset="0"/>
              </a:rPr>
              <a:t>    </a:t>
            </a:r>
            <a:r>
              <a:rPr lang="en-US" sz="2000" b="1" i="1" dirty="0">
                <a:solidFill>
                  <a:schemeClr val="accent6">
                    <a:lumMod val="75000"/>
                  </a:schemeClr>
                </a:solidFill>
                <a:latin typeface="Arial" charset="0"/>
              </a:rPr>
              <a:t>e.g. anxiety and stress</a:t>
            </a:r>
            <a:endParaRPr lang="ar-SA" sz="2000" b="1" i="1" dirty="0">
              <a:solidFill>
                <a:schemeClr val="accent6">
                  <a:lumMod val="75000"/>
                </a:schemeClr>
              </a:solidFill>
              <a:latin typeface="Arial" charset="0"/>
            </a:endParaRPr>
          </a:p>
          <a:p>
            <a:pPr algn="l" rtl="0" eaLnBrk="1" hangingPunct="1"/>
            <a:r>
              <a:rPr lang="en-US" sz="2800" b="1" i="1" dirty="0">
                <a:latin typeface="Arial" charset="0"/>
              </a:rPr>
              <a:t> </a:t>
            </a:r>
            <a:r>
              <a:rPr lang="en-US" b="1" i="1" dirty="0">
                <a:latin typeface="Arial" charset="0"/>
              </a:rPr>
              <a:t>Pulmonary</a:t>
            </a:r>
          </a:p>
          <a:p>
            <a:pPr algn="l" rtl="0" eaLnBrk="1" hangingPunct="1">
              <a:buFont typeface="Wingdings" pitchFamily="2" charset="2"/>
              <a:buNone/>
            </a:pPr>
            <a:r>
              <a:rPr lang="en-US" sz="2800" b="1" i="1" dirty="0">
                <a:latin typeface="Arial" charset="0"/>
              </a:rPr>
              <a:t>    </a:t>
            </a:r>
            <a:r>
              <a:rPr lang="en-US" sz="2000" b="1" i="1" dirty="0">
                <a:solidFill>
                  <a:schemeClr val="accent6">
                    <a:lumMod val="75000"/>
                  </a:schemeClr>
                </a:solidFill>
                <a:latin typeface="Arial" charset="0"/>
              </a:rPr>
              <a:t>e.g. Asthma, bronchitis, emphysema, pulmonary  fibrosis, pulmonary hypertension and pleurisy</a:t>
            </a:r>
            <a:r>
              <a:rPr lang="en-US" sz="2000" b="1" i="1" dirty="0">
                <a:solidFill>
                  <a:srgbClr val="66FFFF"/>
                </a:solidFill>
                <a:latin typeface="Arial" charset="0"/>
              </a:rPr>
              <a:t>.</a:t>
            </a:r>
            <a:r>
              <a:rPr lang="en-US" sz="2800" b="1" i="1" dirty="0">
                <a:latin typeface="Arial" charset="0"/>
              </a:rPr>
              <a:t> </a:t>
            </a:r>
          </a:p>
          <a:p>
            <a:pPr algn="l" rtl="0" eaLnBrk="1" hangingPunct="1"/>
            <a:r>
              <a:rPr lang="en-US" sz="2800" b="1" i="1" dirty="0">
                <a:latin typeface="Arial" charset="0"/>
              </a:rPr>
              <a:t> </a:t>
            </a:r>
            <a:r>
              <a:rPr lang="en-US" b="1" i="1" dirty="0">
                <a:latin typeface="Arial" charset="0"/>
              </a:rPr>
              <a:t>Cardiac</a:t>
            </a:r>
          </a:p>
          <a:p>
            <a:pPr algn="l" rtl="0" eaLnBrk="1" hangingPunct="1">
              <a:buFont typeface="Wingdings" pitchFamily="2" charset="2"/>
              <a:buNone/>
            </a:pPr>
            <a:r>
              <a:rPr lang="en-US" b="1" i="1" dirty="0">
                <a:latin typeface="Arial" charset="0"/>
              </a:rPr>
              <a:t>    </a:t>
            </a:r>
            <a:r>
              <a:rPr lang="en-US" sz="2000" b="1" i="1" dirty="0">
                <a:solidFill>
                  <a:schemeClr val="accent6">
                    <a:lumMod val="75000"/>
                  </a:schemeClr>
                </a:solidFill>
                <a:latin typeface="Arial" charset="0"/>
              </a:rPr>
              <a:t>e.g. heart failure, cardiomyopathy and pericarditis</a:t>
            </a:r>
          </a:p>
          <a:p>
            <a:pPr algn="l" rtl="0" eaLnBrk="1" hangingPunct="1"/>
            <a:r>
              <a:rPr lang="en-US" sz="2800" b="1" i="1" dirty="0">
                <a:latin typeface="Arial" charset="0"/>
              </a:rPr>
              <a:t> </a:t>
            </a:r>
            <a:r>
              <a:rPr lang="en-US" b="1" i="1" dirty="0">
                <a:latin typeface="Arial" charset="0"/>
              </a:rPr>
              <a:t>Others</a:t>
            </a:r>
          </a:p>
          <a:p>
            <a:pPr algn="l" rtl="0" eaLnBrk="1" hangingPunct="1">
              <a:buFont typeface="Wingdings" pitchFamily="2" charset="2"/>
              <a:buNone/>
            </a:pPr>
            <a:r>
              <a:rPr lang="en-US" b="1" i="1" dirty="0">
                <a:latin typeface="Arial" charset="0"/>
              </a:rPr>
              <a:t>    </a:t>
            </a:r>
            <a:r>
              <a:rPr lang="en-US" sz="2000" b="1" i="1" dirty="0">
                <a:solidFill>
                  <a:schemeClr val="accent6">
                    <a:lumMod val="75000"/>
                  </a:schemeClr>
                </a:solidFill>
                <a:latin typeface="Arial" charset="0"/>
              </a:rPr>
              <a:t>e.g. acute kidney </a:t>
            </a:r>
            <a:r>
              <a:rPr lang="en-US" sz="2000" b="1" i="1" dirty="0" err="1">
                <a:solidFill>
                  <a:schemeClr val="accent6">
                    <a:lumMod val="75000"/>
                  </a:schemeClr>
                </a:solidFill>
                <a:latin typeface="Arial" charset="0"/>
              </a:rPr>
              <a:t>failure,anemia,fever,hypothyroidism</a:t>
            </a:r>
            <a:r>
              <a:rPr lang="en-US" sz="2000" b="1" i="1" dirty="0">
                <a:solidFill>
                  <a:schemeClr val="accent6">
                    <a:lumMod val="75000"/>
                  </a:schemeClr>
                </a:solidFill>
                <a:latin typeface="Arial" charset="0"/>
              </a:rPr>
              <a:t> </a:t>
            </a:r>
          </a:p>
        </p:txBody>
      </p:sp>
    </p:spTree>
    <p:extLst>
      <p:ext uri="{BB962C8B-B14F-4D97-AF65-F5344CB8AC3E}">
        <p14:creationId xmlns:p14="http://schemas.microsoft.com/office/powerpoint/2010/main" val="70674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80720"/>
          </a:xfrm>
        </p:spPr>
        <p:txBody>
          <a:bodyPr>
            <a:normAutofit fontScale="92500"/>
          </a:bodyPr>
          <a:lstStyle/>
          <a:p>
            <a:pPr marL="609600" indent="-609600" algn="l" rtl="0" eaLnBrk="1" hangingPunct="1">
              <a:lnSpc>
                <a:spcPct val="150000"/>
              </a:lnSpc>
              <a:buClr>
                <a:schemeClr val="folHlink"/>
              </a:buClr>
              <a:buSzPct val="85000"/>
              <a:buFont typeface="Wingdings" pitchFamily="2" charset="2"/>
              <a:buChar char="v"/>
            </a:pPr>
            <a:r>
              <a:rPr lang="en-US" sz="4800" b="1" dirty="0">
                <a:solidFill>
                  <a:srgbClr val="C00000"/>
                </a:solidFill>
              </a:rPr>
              <a:t>Comment on </a:t>
            </a:r>
            <a:r>
              <a:rPr lang="en-US" sz="4800" b="1" dirty="0" err="1">
                <a:solidFill>
                  <a:srgbClr val="C00000"/>
                </a:solidFill>
              </a:rPr>
              <a:t>dyspnea</a:t>
            </a:r>
            <a:r>
              <a:rPr lang="en-US" sz="4800" b="1" dirty="0">
                <a:solidFill>
                  <a:srgbClr val="C00000"/>
                </a:solidFill>
              </a:rPr>
              <a:t>:</a:t>
            </a:r>
          </a:p>
          <a:p>
            <a:pPr marL="609600" indent="-609600" algn="l" rtl="0" eaLnBrk="1" hangingPunct="1">
              <a:lnSpc>
                <a:spcPct val="150000"/>
              </a:lnSpc>
              <a:buClr>
                <a:schemeClr val="folHlink"/>
              </a:buClr>
              <a:buSzPct val="85000"/>
              <a:buFont typeface="Wingdings" pitchFamily="2" charset="2"/>
              <a:buAutoNum type="arabicPeriod"/>
            </a:pPr>
            <a:r>
              <a:rPr lang="en-US" sz="4000" b="1" dirty="0" err="1"/>
              <a:t>Onset,course,duration</a:t>
            </a:r>
            <a:endParaRPr lang="en-US" sz="4000" b="1" dirty="0"/>
          </a:p>
          <a:p>
            <a:pPr marL="609600" indent="-609600" algn="l" rtl="0" eaLnBrk="1" hangingPunct="1">
              <a:lnSpc>
                <a:spcPct val="150000"/>
              </a:lnSpc>
              <a:buClr>
                <a:schemeClr val="folHlink"/>
              </a:buClr>
              <a:buSzPct val="85000"/>
              <a:buFont typeface="Wingdings" pitchFamily="2" charset="2"/>
              <a:buAutoNum type="arabicPeriod"/>
            </a:pPr>
            <a:r>
              <a:rPr lang="en-US" sz="4000" b="1" dirty="0"/>
              <a:t>Timing</a:t>
            </a:r>
          </a:p>
          <a:p>
            <a:pPr marL="609600" indent="-609600" algn="l" rtl="0" eaLnBrk="1" hangingPunct="1">
              <a:lnSpc>
                <a:spcPct val="150000"/>
              </a:lnSpc>
              <a:buClr>
                <a:schemeClr val="folHlink"/>
              </a:buClr>
              <a:buSzPct val="85000"/>
              <a:buFont typeface="Wingdings" pitchFamily="2" charset="2"/>
              <a:buAutoNum type="arabicPeriod"/>
            </a:pPr>
            <a:r>
              <a:rPr lang="en-US" sz="4000" b="1" dirty="0"/>
              <a:t>Postural </a:t>
            </a:r>
            <a:r>
              <a:rPr lang="en-US" sz="4000" b="1" dirty="0" err="1"/>
              <a:t>dyspnea</a:t>
            </a:r>
            <a:endParaRPr lang="en-US" sz="4000" b="1" dirty="0"/>
          </a:p>
          <a:p>
            <a:pPr marL="609600" indent="-609600" algn="l" rtl="0" eaLnBrk="1" hangingPunct="1">
              <a:lnSpc>
                <a:spcPct val="150000"/>
              </a:lnSpc>
              <a:buClr>
                <a:schemeClr val="folHlink"/>
              </a:buClr>
              <a:buSzPct val="85000"/>
              <a:buFont typeface="Wingdings" pitchFamily="2" charset="2"/>
              <a:buAutoNum type="arabicPeriod"/>
            </a:pPr>
            <a:r>
              <a:rPr lang="en-US" sz="4000" b="1" dirty="0" err="1"/>
              <a:t>Grading,severity</a:t>
            </a:r>
            <a:endParaRPr lang="en-US" sz="4000" b="1" dirty="0"/>
          </a:p>
          <a:p>
            <a:pPr marL="609600" indent="-609600" algn="l" rtl="0" eaLnBrk="1" hangingPunct="1">
              <a:lnSpc>
                <a:spcPct val="150000"/>
              </a:lnSpc>
              <a:buClr>
                <a:schemeClr val="folHlink"/>
              </a:buClr>
              <a:buSzPct val="85000"/>
              <a:buFont typeface="Wingdings" pitchFamily="2" charset="2"/>
              <a:buAutoNum type="arabicPeriod"/>
            </a:pPr>
            <a:r>
              <a:rPr lang="en-US" sz="4000" b="1" dirty="0"/>
              <a:t>Associated </a:t>
            </a:r>
            <a:r>
              <a:rPr lang="en-US" sz="4000" b="1" dirty="0" err="1"/>
              <a:t>Preciptating,relieving</a:t>
            </a:r>
            <a:r>
              <a:rPr lang="en-US" sz="4000" b="1" dirty="0"/>
              <a:t> factors</a:t>
            </a:r>
          </a:p>
          <a:p>
            <a:pPr>
              <a:lnSpc>
                <a:spcPct val="150000"/>
              </a:lnSpc>
            </a:pPr>
            <a:endParaRPr lang="en-US" sz="4000" b="1" dirty="0"/>
          </a:p>
        </p:txBody>
      </p:sp>
    </p:spTree>
    <p:extLst>
      <p:ext uri="{BB962C8B-B14F-4D97-AF65-F5344CB8AC3E}">
        <p14:creationId xmlns:p14="http://schemas.microsoft.com/office/powerpoint/2010/main" val="72070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a:xfrm>
            <a:off x="467544" y="332656"/>
            <a:ext cx="8676456" cy="6336704"/>
          </a:xfrm>
        </p:spPr>
        <p:txBody>
          <a:bodyPr>
            <a:noAutofit/>
          </a:bodyPr>
          <a:lstStyle/>
          <a:p>
            <a:pPr marL="54864" algn="l" rtl="0" eaLnBrk="1" fontAlgn="auto" hangingPunct="1">
              <a:spcAft>
                <a:spcPts val="0"/>
              </a:spcAft>
              <a:defRPr/>
            </a:pPr>
            <a:r>
              <a:rPr lang="en-US" sz="4000" b="1" dirty="0">
                <a:solidFill>
                  <a:srgbClr val="FF6600"/>
                </a:solidFill>
              </a:rPr>
              <a:t>Mode of onset and course:</a:t>
            </a:r>
            <a:br>
              <a:rPr lang="en-US" sz="3600" dirty="0">
                <a:solidFill>
                  <a:srgbClr val="FF6600"/>
                </a:solidFill>
              </a:rPr>
            </a:br>
            <a:r>
              <a:rPr lang="en-US" sz="3600" b="1" dirty="0">
                <a:solidFill>
                  <a:schemeClr val="tx2">
                    <a:tint val="100000"/>
                    <a:shade val="90000"/>
                    <a:satMod val="250000"/>
                    <a:alpha val="100000"/>
                  </a:schemeClr>
                </a:solidFill>
              </a:rPr>
              <a:t>1-	</a:t>
            </a:r>
            <a:r>
              <a:rPr lang="en-US" sz="3600" b="1" dirty="0">
                <a:solidFill>
                  <a:schemeClr val="folHlink"/>
                </a:solidFill>
              </a:rPr>
              <a:t>Sudden onset</a:t>
            </a:r>
            <a:r>
              <a:rPr lang="en-US" sz="3600" b="1" dirty="0">
                <a:solidFill>
                  <a:schemeClr val="tx2">
                    <a:tint val="100000"/>
                    <a:shade val="90000"/>
                    <a:satMod val="250000"/>
                    <a:alpha val="100000"/>
                  </a:schemeClr>
                </a:solidFill>
              </a:rPr>
              <a:t> </a:t>
            </a:r>
            <a:r>
              <a:rPr lang="en-US" sz="3600" b="1" dirty="0">
                <a:solidFill>
                  <a:schemeClr val="tx2">
                    <a:tint val="100000"/>
                    <a:shade val="90000"/>
                    <a:satMod val="250000"/>
                    <a:alpha val="100000"/>
                  </a:schemeClr>
                </a:solidFill>
                <a:sym typeface="Symbol" pitchFamily="18" charset="2"/>
              </a:rPr>
              <a:t></a:t>
            </a:r>
            <a:r>
              <a:rPr lang="en-US" sz="3600" b="1" dirty="0">
                <a:solidFill>
                  <a:schemeClr val="tx2">
                    <a:tint val="100000"/>
                    <a:shade val="90000"/>
                    <a:satMod val="250000"/>
                    <a:alpha val="100000"/>
                  </a:schemeClr>
                </a:solidFill>
              </a:rPr>
              <a:t> </a:t>
            </a:r>
            <a:r>
              <a:rPr lang="en-US" sz="3200" b="1" dirty="0">
                <a:solidFill>
                  <a:schemeClr val="tx2">
                    <a:tint val="100000"/>
                    <a:shade val="90000"/>
                    <a:satMod val="250000"/>
                    <a:alpha val="100000"/>
                  </a:schemeClr>
                </a:solidFill>
              </a:rPr>
              <a:t>pulmonary embolism, </a:t>
            </a:r>
            <a:r>
              <a:rPr lang="en-US" sz="3200" b="1" dirty="0" err="1">
                <a:solidFill>
                  <a:schemeClr val="tx2">
                    <a:tint val="100000"/>
                    <a:shade val="90000"/>
                    <a:satMod val="250000"/>
                    <a:alpha val="100000"/>
                  </a:schemeClr>
                </a:solidFill>
              </a:rPr>
              <a:t>pneumothorax</a:t>
            </a:r>
            <a:r>
              <a:rPr lang="en-US" sz="3200" b="1" dirty="0">
                <a:solidFill>
                  <a:schemeClr val="tx2">
                    <a:tint val="100000"/>
                    <a:shade val="90000"/>
                    <a:satMod val="250000"/>
                    <a:alpha val="100000"/>
                  </a:schemeClr>
                </a:solidFill>
              </a:rPr>
              <a:t>.</a:t>
            </a:r>
            <a:br>
              <a:rPr lang="en-US" sz="3600" b="1" dirty="0">
                <a:solidFill>
                  <a:schemeClr val="tx2">
                    <a:tint val="100000"/>
                    <a:shade val="90000"/>
                    <a:satMod val="250000"/>
                    <a:alpha val="100000"/>
                  </a:schemeClr>
                </a:solidFill>
              </a:rPr>
            </a:br>
            <a:r>
              <a:rPr lang="en-US" sz="3600" b="1" dirty="0">
                <a:solidFill>
                  <a:schemeClr val="tx2">
                    <a:tint val="100000"/>
                    <a:shade val="90000"/>
                    <a:satMod val="250000"/>
                    <a:alpha val="100000"/>
                  </a:schemeClr>
                </a:solidFill>
              </a:rPr>
              <a:t>2-	</a:t>
            </a:r>
            <a:r>
              <a:rPr lang="en-US" sz="3600" b="1" dirty="0">
                <a:solidFill>
                  <a:schemeClr val="folHlink"/>
                </a:solidFill>
              </a:rPr>
              <a:t>Acute </a:t>
            </a:r>
            <a:r>
              <a:rPr lang="en-US" sz="3600" b="1" dirty="0">
                <a:solidFill>
                  <a:schemeClr val="tx2">
                    <a:tint val="100000"/>
                    <a:shade val="90000"/>
                    <a:satMod val="250000"/>
                    <a:alpha val="100000"/>
                  </a:schemeClr>
                </a:solidFill>
                <a:sym typeface="Symbol" pitchFamily="18" charset="2"/>
              </a:rPr>
              <a:t></a:t>
            </a:r>
            <a:r>
              <a:rPr lang="en-US" sz="3600" b="1" dirty="0">
                <a:solidFill>
                  <a:schemeClr val="tx2">
                    <a:tint val="100000"/>
                    <a:shade val="90000"/>
                    <a:satMod val="250000"/>
                    <a:alpha val="100000"/>
                  </a:schemeClr>
                </a:solidFill>
              </a:rPr>
              <a:t> inhalation of fumes.</a:t>
            </a:r>
            <a:br>
              <a:rPr lang="en-US" sz="3600" b="1" dirty="0">
                <a:solidFill>
                  <a:schemeClr val="tx2">
                    <a:tint val="100000"/>
                    <a:shade val="90000"/>
                    <a:satMod val="250000"/>
                    <a:alpha val="100000"/>
                  </a:schemeClr>
                </a:solidFill>
              </a:rPr>
            </a:br>
            <a:r>
              <a:rPr lang="en-US" sz="3600" b="1" dirty="0">
                <a:solidFill>
                  <a:schemeClr val="tx2">
                    <a:tint val="100000"/>
                    <a:shade val="90000"/>
                    <a:satMod val="250000"/>
                    <a:alpha val="100000"/>
                  </a:schemeClr>
                </a:solidFill>
              </a:rPr>
              <a:t>3-	</a:t>
            </a:r>
            <a:r>
              <a:rPr lang="en-US" sz="3600" b="1" dirty="0" err="1">
                <a:solidFill>
                  <a:schemeClr val="folHlink"/>
                </a:solidFill>
              </a:rPr>
              <a:t>Subacute</a:t>
            </a:r>
            <a:r>
              <a:rPr lang="en-US" sz="3600" b="1" dirty="0">
                <a:solidFill>
                  <a:schemeClr val="tx2">
                    <a:tint val="100000"/>
                    <a:shade val="90000"/>
                    <a:satMod val="250000"/>
                    <a:alpha val="100000"/>
                  </a:schemeClr>
                </a:solidFill>
              </a:rPr>
              <a:t> </a:t>
            </a:r>
            <a:r>
              <a:rPr lang="en-US" sz="3600" b="1" dirty="0">
                <a:solidFill>
                  <a:schemeClr val="tx2">
                    <a:tint val="100000"/>
                    <a:shade val="90000"/>
                    <a:satMod val="250000"/>
                    <a:alpha val="100000"/>
                  </a:schemeClr>
                </a:solidFill>
                <a:sym typeface="Symbol" pitchFamily="18" charset="2"/>
              </a:rPr>
              <a:t></a:t>
            </a:r>
            <a:r>
              <a:rPr lang="en-US" sz="3600" b="1" dirty="0">
                <a:solidFill>
                  <a:schemeClr val="tx2">
                    <a:tint val="100000"/>
                    <a:shade val="90000"/>
                    <a:satMod val="250000"/>
                    <a:alpha val="100000"/>
                  </a:schemeClr>
                </a:solidFill>
              </a:rPr>
              <a:t> (progressive over weeks) </a:t>
            </a:r>
            <a:r>
              <a:rPr lang="en-US" sz="3600" b="1" dirty="0">
                <a:solidFill>
                  <a:schemeClr val="tx2">
                    <a:tint val="100000"/>
                    <a:shade val="90000"/>
                    <a:satMod val="250000"/>
                    <a:alpha val="100000"/>
                  </a:schemeClr>
                </a:solidFill>
                <a:sym typeface="Symbol" pitchFamily="18" charset="2"/>
              </a:rPr>
              <a:t></a:t>
            </a:r>
            <a:r>
              <a:rPr lang="en-US" sz="3600" b="1" dirty="0">
                <a:solidFill>
                  <a:schemeClr val="tx2">
                    <a:tint val="100000"/>
                    <a:shade val="90000"/>
                    <a:satMod val="250000"/>
                    <a:alpha val="100000"/>
                  </a:schemeClr>
                </a:solidFill>
              </a:rPr>
              <a:t> pleural effusion.</a:t>
            </a:r>
            <a:br>
              <a:rPr lang="en-US" sz="3600" b="1" dirty="0">
                <a:solidFill>
                  <a:schemeClr val="tx2">
                    <a:tint val="100000"/>
                    <a:shade val="90000"/>
                    <a:satMod val="250000"/>
                    <a:alpha val="100000"/>
                  </a:schemeClr>
                </a:solidFill>
              </a:rPr>
            </a:br>
            <a:r>
              <a:rPr lang="en-US" sz="3600" b="1" dirty="0">
                <a:solidFill>
                  <a:schemeClr val="tx2">
                    <a:tint val="100000"/>
                    <a:shade val="90000"/>
                    <a:satMod val="250000"/>
                    <a:alpha val="100000"/>
                  </a:schemeClr>
                </a:solidFill>
              </a:rPr>
              <a:t>4-	</a:t>
            </a:r>
            <a:r>
              <a:rPr lang="en-US" sz="3600" b="1" dirty="0">
                <a:solidFill>
                  <a:schemeClr val="folHlink"/>
                </a:solidFill>
              </a:rPr>
              <a:t>Chronic</a:t>
            </a:r>
            <a:r>
              <a:rPr lang="en-US" sz="3600" b="1" dirty="0">
                <a:solidFill>
                  <a:schemeClr val="tx2">
                    <a:tint val="100000"/>
                    <a:shade val="90000"/>
                    <a:satMod val="250000"/>
                    <a:alpha val="100000"/>
                  </a:schemeClr>
                </a:solidFill>
              </a:rPr>
              <a:t> (progressive over months or years) </a:t>
            </a:r>
            <a:r>
              <a:rPr lang="en-US" sz="3600" b="1" dirty="0">
                <a:solidFill>
                  <a:schemeClr val="tx2">
                    <a:tint val="100000"/>
                    <a:shade val="90000"/>
                    <a:satMod val="250000"/>
                    <a:alpha val="100000"/>
                  </a:schemeClr>
                </a:solidFill>
                <a:sym typeface="Symbol" pitchFamily="18" charset="2"/>
              </a:rPr>
              <a:t></a:t>
            </a:r>
            <a:r>
              <a:rPr lang="en-US" sz="3600" b="1" dirty="0">
                <a:solidFill>
                  <a:schemeClr val="tx2">
                    <a:tint val="100000"/>
                    <a:shade val="90000"/>
                    <a:satMod val="250000"/>
                    <a:alpha val="100000"/>
                  </a:schemeClr>
                </a:solidFill>
              </a:rPr>
              <a:t> </a:t>
            </a:r>
            <a:r>
              <a:rPr lang="en-US" sz="4000" b="1" dirty="0">
                <a:solidFill>
                  <a:srgbClr val="0070C0"/>
                </a:solidFill>
              </a:rPr>
              <a:t>COPD</a:t>
            </a:r>
            <a:r>
              <a:rPr lang="en-US" sz="3600" b="1" dirty="0">
                <a:solidFill>
                  <a:srgbClr val="0070C0"/>
                </a:solidFill>
              </a:rPr>
              <a:t>, IPF and Primary pulmonary hypertension.</a:t>
            </a:r>
            <a:br>
              <a:rPr lang="en-US" sz="3600" b="1" dirty="0">
                <a:solidFill>
                  <a:schemeClr val="tx2">
                    <a:tint val="100000"/>
                    <a:shade val="90000"/>
                    <a:satMod val="250000"/>
                    <a:alpha val="100000"/>
                  </a:schemeClr>
                </a:solidFill>
              </a:rPr>
            </a:br>
            <a:r>
              <a:rPr lang="en-US" sz="3600" b="1" dirty="0">
                <a:solidFill>
                  <a:schemeClr val="tx2">
                    <a:tint val="100000"/>
                    <a:shade val="90000"/>
                    <a:satMod val="250000"/>
                    <a:alpha val="100000"/>
                  </a:schemeClr>
                </a:solidFill>
              </a:rPr>
              <a:t>5-	</a:t>
            </a:r>
            <a:r>
              <a:rPr lang="en-US" sz="3600" b="1" dirty="0">
                <a:solidFill>
                  <a:schemeClr val="folHlink"/>
                </a:solidFill>
              </a:rPr>
              <a:t>Paroxysmal </a:t>
            </a:r>
            <a:r>
              <a:rPr lang="en-US" sz="3600" b="1" dirty="0">
                <a:solidFill>
                  <a:schemeClr val="tx2">
                    <a:tint val="100000"/>
                    <a:shade val="90000"/>
                    <a:satMod val="250000"/>
                    <a:alpha val="100000"/>
                  </a:schemeClr>
                </a:solidFill>
              </a:rPr>
              <a:t>(intermittent) </a:t>
            </a:r>
            <a:r>
              <a:rPr lang="en-US" sz="3600" b="1" dirty="0">
                <a:solidFill>
                  <a:schemeClr val="tx2">
                    <a:tint val="100000"/>
                    <a:shade val="90000"/>
                    <a:satMod val="250000"/>
                    <a:alpha val="100000"/>
                  </a:schemeClr>
                </a:solidFill>
                <a:sym typeface="Symbol" pitchFamily="18" charset="2"/>
              </a:rPr>
              <a:t></a:t>
            </a:r>
            <a:r>
              <a:rPr lang="en-US" sz="3600" b="1" dirty="0">
                <a:solidFill>
                  <a:schemeClr val="tx2">
                    <a:tint val="100000"/>
                    <a:shade val="90000"/>
                    <a:satMod val="250000"/>
                    <a:alpha val="100000"/>
                  </a:schemeClr>
                </a:solidFill>
              </a:rPr>
              <a:t> in asthma</a:t>
            </a:r>
            <a:r>
              <a:rPr lang="en-US" sz="3600" dirty="0">
                <a:solidFill>
                  <a:schemeClr val="tx2">
                    <a:tint val="100000"/>
                    <a:shade val="90000"/>
                    <a:satMod val="250000"/>
                    <a:alpha val="100000"/>
                  </a:schemeClr>
                </a:solidFill>
              </a:rPr>
              <a:t>.</a:t>
            </a:r>
          </a:p>
        </p:txBody>
      </p:sp>
    </p:spTree>
    <p:extLst>
      <p:ext uri="{BB962C8B-B14F-4D97-AF65-F5344CB8AC3E}">
        <p14:creationId xmlns:p14="http://schemas.microsoft.com/office/powerpoint/2010/main" val="822071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Timing</a:t>
            </a:r>
            <a:endParaRPr lang="ar-EG" b="1" dirty="0">
              <a:solidFill>
                <a:srgbClr val="FF0000"/>
              </a:solidFill>
            </a:endParaRPr>
          </a:p>
        </p:txBody>
      </p:sp>
      <p:sp>
        <p:nvSpPr>
          <p:cNvPr id="3" name="Content Placeholder 2"/>
          <p:cNvSpPr>
            <a:spLocks noGrp="1"/>
          </p:cNvSpPr>
          <p:nvPr>
            <p:ph idx="1"/>
          </p:nvPr>
        </p:nvSpPr>
        <p:spPr/>
        <p:txBody>
          <a:bodyPr/>
          <a:lstStyle/>
          <a:p>
            <a:pPr marL="0" indent="0" algn="l" rtl="0">
              <a:buNone/>
            </a:pPr>
            <a:endParaRPr lang="en-US" u="sng" dirty="0"/>
          </a:p>
          <a:p>
            <a:pPr marL="0" indent="0" algn="l" rtl="0">
              <a:buNone/>
            </a:pPr>
            <a:r>
              <a:rPr lang="en-US" sz="2800" b="1" u="sng" dirty="0"/>
              <a:t>Paroxysmal dyspnea during night</a:t>
            </a:r>
            <a:r>
              <a:rPr lang="en-US" sz="2800" b="1" dirty="0"/>
              <a:t>:</a:t>
            </a:r>
          </a:p>
          <a:p>
            <a:pPr marL="0" indent="0" algn="l" rtl="0">
              <a:buNone/>
            </a:pPr>
            <a:r>
              <a:rPr lang="en-US" sz="2800" b="1" dirty="0"/>
              <a:t>Start ,after  2 </a:t>
            </a:r>
            <a:r>
              <a:rPr lang="en-US" sz="2800" b="1" dirty="0" err="1"/>
              <a:t>hrs,early</a:t>
            </a:r>
            <a:r>
              <a:rPr lang="en-US" sz="2800" b="1" dirty="0"/>
              <a:t> morning, at down time</a:t>
            </a:r>
          </a:p>
          <a:p>
            <a:pPr marL="0" indent="0" algn="l" rtl="0">
              <a:buNone/>
            </a:pPr>
            <a:endParaRPr lang="en-US" sz="2800" b="1" dirty="0"/>
          </a:p>
          <a:p>
            <a:pPr marL="0" indent="0" algn="l" rtl="0">
              <a:buNone/>
            </a:pPr>
            <a:endParaRPr lang="en-US" sz="2800" dirty="0"/>
          </a:p>
          <a:p>
            <a:pPr marL="0" indent="0" algn="l" rtl="0">
              <a:buNone/>
            </a:pPr>
            <a:r>
              <a:rPr lang="en-US" sz="2800" b="1" u="sng" dirty="0"/>
              <a:t>Seasonal dyspnea </a:t>
            </a:r>
          </a:p>
        </p:txBody>
      </p:sp>
    </p:spTree>
    <p:extLst>
      <p:ext uri="{BB962C8B-B14F-4D97-AF65-F5344CB8AC3E}">
        <p14:creationId xmlns:p14="http://schemas.microsoft.com/office/powerpoint/2010/main" val="389081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b="1" dirty="0">
                <a:solidFill>
                  <a:srgbClr val="C00000"/>
                </a:solidFill>
                <a:cs typeface="ae_AlMateen" pitchFamily="18" charset="-78"/>
              </a:rPr>
              <a:t>Postural Dyspnea</a:t>
            </a:r>
            <a:endParaRPr lang="ar-EG" dirty="0"/>
          </a:p>
        </p:txBody>
      </p:sp>
      <p:sp>
        <p:nvSpPr>
          <p:cNvPr id="3" name="Content Placeholder 2"/>
          <p:cNvSpPr>
            <a:spLocks noGrp="1"/>
          </p:cNvSpPr>
          <p:nvPr>
            <p:ph idx="1"/>
          </p:nvPr>
        </p:nvSpPr>
        <p:spPr>
          <a:xfrm>
            <a:off x="457200" y="1052736"/>
            <a:ext cx="8229600" cy="7056784"/>
          </a:xfrm>
        </p:spPr>
        <p:txBody>
          <a:bodyPr>
            <a:noAutofit/>
          </a:bodyPr>
          <a:lstStyle/>
          <a:p>
            <a:pPr marL="0" lvl="0" indent="0" algn="l" rtl="0" fontAlgn="base">
              <a:spcBef>
                <a:spcPct val="0"/>
              </a:spcBef>
              <a:spcAft>
                <a:spcPct val="0"/>
              </a:spcAft>
              <a:buNone/>
              <a:tabLst>
                <a:tab pos="933450" algn="l"/>
              </a:tabLst>
            </a:pPr>
            <a:r>
              <a:rPr lang="en-US" sz="2000" b="1" u="sng" dirty="0">
                <a:solidFill>
                  <a:srgbClr val="00B0F0"/>
                </a:solidFill>
                <a:cs typeface="ae_AlMateen" pitchFamily="18" charset="-78"/>
              </a:rPr>
              <a:t>Orthopnea</a:t>
            </a:r>
            <a:r>
              <a:rPr lang="en-US" sz="2000" dirty="0"/>
              <a:t> </a:t>
            </a:r>
            <a:r>
              <a:rPr lang="en-US" sz="2000" dirty="0">
                <a:solidFill>
                  <a:srgbClr val="7030A0"/>
                </a:solidFill>
              </a:rPr>
              <a:t>is the sensation of breathlessness in the recumbent position, relieved immediately by sitting or standing.</a:t>
            </a:r>
          </a:p>
          <a:p>
            <a:pPr marL="0" lvl="0" indent="0" algn="l" rtl="0" fontAlgn="base">
              <a:spcBef>
                <a:spcPct val="0"/>
              </a:spcBef>
              <a:spcAft>
                <a:spcPct val="0"/>
              </a:spcAft>
              <a:buNone/>
              <a:tabLst>
                <a:tab pos="933450" algn="l"/>
              </a:tabLst>
            </a:pPr>
            <a:endParaRPr lang="en-US" sz="2000" dirty="0">
              <a:solidFill>
                <a:srgbClr val="7030A0"/>
              </a:solidFill>
            </a:endParaRPr>
          </a:p>
          <a:p>
            <a:pPr marL="0" indent="0" algn="l" rtl="0" fontAlgn="base">
              <a:spcBef>
                <a:spcPct val="0"/>
              </a:spcBef>
              <a:spcAft>
                <a:spcPct val="0"/>
              </a:spcAft>
              <a:buNone/>
              <a:tabLst>
                <a:tab pos="933450" algn="l"/>
              </a:tabLst>
            </a:pPr>
            <a:r>
              <a:rPr lang="en-US" sz="2000" b="1" dirty="0">
                <a:solidFill>
                  <a:srgbClr val="00B0F0"/>
                </a:solidFill>
                <a:ea typeface="Calibri" pitchFamily="34" charset="0"/>
                <a:cs typeface="Times New Roman" pitchFamily="18" charset="0"/>
              </a:rPr>
              <a:t> </a:t>
            </a:r>
            <a:r>
              <a:rPr lang="en-US" sz="2000" b="1" u="sng" dirty="0">
                <a:solidFill>
                  <a:srgbClr val="00B0F0"/>
                </a:solidFill>
                <a:ea typeface="Calibri" pitchFamily="34" charset="0"/>
                <a:cs typeface="Times New Roman" pitchFamily="18" charset="0"/>
              </a:rPr>
              <a:t>Paroxysmal nocturnal dyspnea</a:t>
            </a:r>
            <a:r>
              <a:rPr lang="en-US" sz="2000" u="sng" dirty="0">
                <a:solidFill>
                  <a:srgbClr val="00B0F0"/>
                </a:solidFill>
                <a:ea typeface="Calibri" pitchFamily="34" charset="0"/>
                <a:cs typeface="Times New Roman" pitchFamily="18" charset="0"/>
              </a:rPr>
              <a:t> </a:t>
            </a:r>
            <a:r>
              <a:rPr lang="en-US" sz="2000" b="1" dirty="0">
                <a:solidFill>
                  <a:srgbClr val="00B0F0"/>
                </a:solidFill>
                <a:ea typeface="Calibri" pitchFamily="34" charset="0"/>
                <a:cs typeface="Times New Roman" pitchFamily="18" charset="0"/>
              </a:rPr>
              <a:t>(PND) </a:t>
            </a:r>
            <a:r>
              <a:rPr lang="en-US" sz="2000" b="1" dirty="0">
                <a:solidFill>
                  <a:srgbClr val="7030A0"/>
                </a:solidFill>
                <a:ea typeface="Calibri" pitchFamily="34" charset="0"/>
                <a:cs typeface="Times New Roman" pitchFamily="18" charset="0"/>
              </a:rPr>
              <a:t>is a sensation of shortness of breath that awakens the patient, often after 1 or 2 hours of sleep, and is usually relieved in the upright position for 5-15 minutes.(</a:t>
            </a:r>
            <a:r>
              <a:rPr lang="en-US" sz="2000" dirty="0">
                <a:latin typeface="Baskerville Old Face" pitchFamily="18" charset="0"/>
                <a:ea typeface="Calibri" pitchFamily="34" charset="0"/>
                <a:cs typeface="ae_Cortoba" pitchFamily="18" charset="-78"/>
              </a:rPr>
              <a:t> </a:t>
            </a:r>
            <a:r>
              <a:rPr lang="en-US" sz="2000" dirty="0">
                <a:solidFill>
                  <a:srgbClr val="C00000"/>
                </a:solidFill>
                <a:latin typeface="Baskerville Old Face" pitchFamily="18" charset="0"/>
                <a:ea typeface="Calibri" pitchFamily="34" charset="0"/>
                <a:cs typeface="ae_Cortoba" pitchFamily="18" charset="-78"/>
              </a:rPr>
              <a:t>Patients with PND are functionally classified into NYHA class III)</a:t>
            </a:r>
          </a:p>
          <a:p>
            <a:pPr marL="0" indent="0" algn="l" rtl="0" fontAlgn="base">
              <a:spcBef>
                <a:spcPct val="0"/>
              </a:spcBef>
              <a:spcAft>
                <a:spcPct val="0"/>
              </a:spcAft>
              <a:buNone/>
              <a:tabLst>
                <a:tab pos="933450" algn="l"/>
              </a:tabLst>
            </a:pPr>
            <a:r>
              <a:rPr lang="en-US" sz="2000" b="1" dirty="0">
                <a:solidFill>
                  <a:srgbClr val="00B0F0"/>
                </a:solidFill>
                <a:latin typeface="ae_AlMateen" pitchFamily="18" charset="-78"/>
                <a:cs typeface="ae_AlMateen" pitchFamily="18" charset="-78"/>
              </a:rPr>
              <a:t> </a:t>
            </a:r>
          </a:p>
          <a:p>
            <a:pPr marL="0" indent="0" algn="l" rtl="0" fontAlgn="base">
              <a:spcBef>
                <a:spcPct val="0"/>
              </a:spcBef>
              <a:spcAft>
                <a:spcPct val="0"/>
              </a:spcAft>
              <a:buNone/>
              <a:tabLst>
                <a:tab pos="933450" algn="l"/>
              </a:tabLst>
            </a:pPr>
            <a:r>
              <a:rPr lang="en-US" sz="2000" b="1" u="sng" dirty="0" err="1">
                <a:solidFill>
                  <a:srgbClr val="00B0F0"/>
                </a:solidFill>
                <a:latin typeface="ae_AlMateen" pitchFamily="18" charset="-78"/>
                <a:cs typeface="ae_AlMateen" pitchFamily="18" charset="-78"/>
              </a:rPr>
              <a:t>Trepopnea</a:t>
            </a:r>
            <a:r>
              <a:rPr lang="en-US" sz="2000" dirty="0"/>
              <a:t> </a:t>
            </a:r>
            <a:r>
              <a:rPr lang="en-US" sz="2000" b="1" dirty="0">
                <a:solidFill>
                  <a:srgbClr val="7030A0"/>
                </a:solidFill>
              </a:rPr>
              <a:t>is dyspnea that occurs in one lateral decubitus position as opposed to the other . </a:t>
            </a:r>
          </a:p>
          <a:p>
            <a:pPr marL="0" indent="0" algn="l" rtl="0" fontAlgn="base">
              <a:spcBef>
                <a:spcPct val="0"/>
              </a:spcBef>
              <a:spcAft>
                <a:spcPct val="0"/>
              </a:spcAft>
              <a:buNone/>
              <a:tabLst>
                <a:tab pos="933450" algn="l"/>
              </a:tabLst>
            </a:pPr>
            <a:endParaRPr lang="en-US" sz="2000" b="1" dirty="0">
              <a:solidFill>
                <a:srgbClr val="7030A0"/>
              </a:solidFill>
            </a:endParaRPr>
          </a:p>
          <a:p>
            <a:pPr marL="0" indent="0" algn="l" rtl="0" fontAlgn="base">
              <a:spcBef>
                <a:spcPct val="0"/>
              </a:spcBef>
              <a:spcAft>
                <a:spcPct val="0"/>
              </a:spcAft>
              <a:buNone/>
              <a:tabLst>
                <a:tab pos="933450" algn="l"/>
              </a:tabLst>
            </a:pPr>
            <a:r>
              <a:rPr lang="en-US" sz="2000" b="1" u="sng" dirty="0" err="1">
                <a:solidFill>
                  <a:srgbClr val="00B0F0"/>
                </a:solidFill>
                <a:latin typeface="ae_AlMateen" pitchFamily="18" charset="-78"/>
                <a:cs typeface="ae_AlMateen" pitchFamily="18" charset="-78"/>
              </a:rPr>
              <a:t>Platypnea</a:t>
            </a:r>
            <a:r>
              <a:rPr lang="en-US" sz="2000" b="1" u="sng" dirty="0"/>
              <a:t> </a:t>
            </a:r>
            <a:r>
              <a:rPr lang="en-US" sz="2000" b="1" dirty="0">
                <a:solidFill>
                  <a:srgbClr val="7030A0"/>
                </a:solidFill>
              </a:rPr>
              <a:t>refers to breathlessness that occurs in the upright </a:t>
            </a:r>
            <a:r>
              <a:rPr lang="en-US" sz="2000" b="1" dirty="0" err="1">
                <a:solidFill>
                  <a:srgbClr val="7030A0"/>
                </a:solidFill>
              </a:rPr>
              <a:t>positionand</a:t>
            </a:r>
            <a:r>
              <a:rPr lang="en-US" sz="2000" b="1" dirty="0">
                <a:solidFill>
                  <a:srgbClr val="7030A0"/>
                </a:solidFill>
              </a:rPr>
              <a:t> is relieved with </a:t>
            </a:r>
            <a:r>
              <a:rPr lang="en-US" sz="2000" b="1" dirty="0" err="1">
                <a:solidFill>
                  <a:srgbClr val="7030A0"/>
                </a:solidFill>
              </a:rPr>
              <a:t>recumbency</a:t>
            </a:r>
            <a:r>
              <a:rPr lang="en-US" sz="2000" b="1" dirty="0">
                <a:solidFill>
                  <a:srgbClr val="7030A0"/>
                </a:solidFill>
              </a:rPr>
              <a:t>, </a:t>
            </a:r>
            <a:r>
              <a:rPr lang="en-US" sz="2000" dirty="0"/>
              <a:t>was originally described in: chronic obstructive pulmonary disease </a:t>
            </a:r>
            <a:br>
              <a:rPr lang="en-US" sz="2000" dirty="0"/>
            </a:br>
            <a:r>
              <a:rPr lang="en-US" sz="2000" dirty="0">
                <a:latin typeface="Times New Roman"/>
                <a:cs typeface="Times New Roman"/>
              </a:rPr>
              <a:t> , Bilateral basal A-V malformations</a:t>
            </a:r>
          </a:p>
          <a:p>
            <a:pPr marL="0" indent="0" algn="l" rtl="0" fontAlgn="base">
              <a:spcBef>
                <a:spcPct val="0"/>
              </a:spcBef>
              <a:spcAft>
                <a:spcPct val="0"/>
              </a:spcAft>
              <a:buNone/>
              <a:tabLst>
                <a:tab pos="933450" algn="l"/>
              </a:tabLst>
            </a:pPr>
            <a:r>
              <a:rPr lang="en-US" sz="2000" b="1" u="sng" dirty="0">
                <a:solidFill>
                  <a:srgbClr val="0070C0"/>
                </a:solidFill>
                <a:latin typeface="Times New Roman"/>
                <a:cs typeface="Times New Roman"/>
              </a:rPr>
              <a:t>Prayer’s position</a:t>
            </a:r>
            <a:br>
              <a:rPr lang="en-US" sz="2000" b="1" u="sng" dirty="0">
                <a:solidFill>
                  <a:srgbClr val="0070C0"/>
                </a:solidFill>
              </a:rPr>
            </a:br>
            <a:br>
              <a:rPr lang="en-US" sz="2000" dirty="0"/>
            </a:br>
            <a:br>
              <a:rPr lang="en-US" sz="2000" b="1" dirty="0">
                <a:solidFill>
                  <a:srgbClr val="7030A0"/>
                </a:solidFill>
              </a:rPr>
            </a:br>
            <a:br>
              <a:rPr lang="en-US" sz="2000" b="1" dirty="0">
                <a:solidFill>
                  <a:srgbClr val="7030A0"/>
                </a:solidFill>
              </a:rPr>
            </a:br>
            <a:endParaRPr lang="en-US" sz="2000" dirty="0">
              <a:solidFill>
                <a:srgbClr val="7030A0"/>
              </a:solidFill>
              <a:latin typeface="Baskerville Old Face" pitchFamily="18" charset="0"/>
              <a:cs typeface="ae_Cortoba" pitchFamily="18" charset="-78"/>
            </a:endParaRPr>
          </a:p>
          <a:p>
            <a:pPr marL="0" lvl="0" indent="0" algn="l" rtl="0" fontAlgn="base">
              <a:spcBef>
                <a:spcPct val="0"/>
              </a:spcBef>
              <a:spcAft>
                <a:spcPct val="0"/>
              </a:spcAft>
              <a:buNone/>
              <a:tabLst>
                <a:tab pos="933450" algn="l"/>
              </a:tabLst>
            </a:pPr>
            <a:endParaRPr lang="en-US" sz="2000" b="1" dirty="0">
              <a:solidFill>
                <a:srgbClr val="C00000"/>
              </a:solidFill>
              <a:cs typeface="Times New Roman" pitchFamily="18" charset="0"/>
            </a:endParaRPr>
          </a:p>
          <a:p>
            <a:pPr marL="0" lvl="0" indent="0" algn="l" rtl="0" fontAlgn="base">
              <a:spcBef>
                <a:spcPct val="0"/>
              </a:spcBef>
              <a:spcAft>
                <a:spcPct val="0"/>
              </a:spcAft>
              <a:buNone/>
              <a:tabLst>
                <a:tab pos="933450" algn="l"/>
              </a:tabLst>
            </a:pPr>
            <a:endParaRPr lang="en-US" sz="2000" dirty="0">
              <a:solidFill>
                <a:srgbClr val="FFFF00"/>
              </a:solidFill>
              <a:cs typeface="Arial" pitchFamily="34" charset="0"/>
            </a:endParaRPr>
          </a:p>
          <a:p>
            <a:pPr algn="l" rtl="0"/>
            <a:r>
              <a:rPr lang="en-US" sz="2000" dirty="0">
                <a:solidFill>
                  <a:srgbClr val="7030A0"/>
                </a:solidFill>
              </a:rPr>
              <a:t> </a:t>
            </a:r>
            <a:br>
              <a:rPr lang="en-US" sz="2000" dirty="0">
                <a:solidFill>
                  <a:srgbClr val="7030A0"/>
                </a:solidFill>
              </a:rPr>
            </a:br>
            <a:br>
              <a:rPr lang="en-US" sz="2000" dirty="0">
                <a:solidFill>
                  <a:srgbClr val="7030A0"/>
                </a:solidFill>
              </a:rPr>
            </a:br>
            <a:endParaRPr lang="ar-EG" sz="2000" dirty="0"/>
          </a:p>
        </p:txBody>
      </p:sp>
    </p:spTree>
    <p:extLst>
      <p:ext uri="{BB962C8B-B14F-4D97-AF65-F5344CB8AC3E}">
        <p14:creationId xmlns:p14="http://schemas.microsoft.com/office/powerpoint/2010/main" val="4207200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6669360"/>
          </a:xfrm>
        </p:spPr>
        <p:txBody>
          <a:bodyPr>
            <a:noAutofit/>
          </a:bodyPr>
          <a:lstStyle/>
          <a:p>
            <a:pPr marL="0" marR="0" algn="l">
              <a:lnSpc>
                <a:spcPct val="115000"/>
              </a:lnSpc>
              <a:spcBef>
                <a:spcPts val="0"/>
              </a:spcBef>
              <a:spcAft>
                <a:spcPts val="1000"/>
              </a:spcAft>
              <a:tabLst>
                <a:tab pos="1590675" algn="l"/>
              </a:tabLst>
            </a:pPr>
            <a:r>
              <a:rPr lang="en-US" sz="1600" b="1" dirty="0">
                <a:latin typeface="+mn-lt"/>
              </a:rPr>
              <a:t>     </a:t>
            </a:r>
            <a:r>
              <a:rPr lang="en-US" sz="2000" b="1" dirty="0">
                <a:solidFill>
                  <a:srgbClr val="FFC000"/>
                </a:solidFill>
                <a:latin typeface="ae_AlMateen" pitchFamily="18" charset="-78"/>
                <a:cs typeface="ae_AlMateen" pitchFamily="18" charset="-78"/>
              </a:rPr>
              <a:t>The modified Medical Research Council (</a:t>
            </a:r>
            <a:r>
              <a:rPr lang="en-US" sz="2000" b="1" dirty="0" err="1">
                <a:solidFill>
                  <a:srgbClr val="FFC000"/>
                </a:solidFill>
                <a:latin typeface="ae_AlMateen" pitchFamily="18" charset="-78"/>
                <a:cs typeface="ae_AlMateen" pitchFamily="18" charset="-78"/>
              </a:rPr>
              <a:t>mMRC</a:t>
            </a:r>
            <a:r>
              <a:rPr lang="en-US" sz="2000" b="1" dirty="0">
                <a:solidFill>
                  <a:srgbClr val="FFC000"/>
                </a:solidFill>
                <a:latin typeface="ae_AlMateen" pitchFamily="18" charset="-78"/>
                <a:cs typeface="ae_AlMateen" pitchFamily="18" charset="-78"/>
              </a:rPr>
              <a:t>) scale</a:t>
            </a:r>
            <a:br>
              <a:rPr lang="en-US" sz="2000" b="1" dirty="0">
                <a:solidFill>
                  <a:srgbClr val="FFC000"/>
                </a:solidFill>
                <a:latin typeface="ae_AlMateen" pitchFamily="18" charset="-78"/>
                <a:cs typeface="ae_AlMateen" pitchFamily="18" charset="-78"/>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b="1" dirty="0">
                <a:latin typeface="+mn-lt"/>
              </a:rPr>
            </a:br>
            <a:br>
              <a:rPr lang="en-US" sz="1600" dirty="0">
                <a:latin typeface="+mn-lt"/>
              </a:rPr>
            </a:br>
            <a:br>
              <a:rPr lang="en-US" sz="1600" dirty="0">
                <a:latin typeface="+mn-lt"/>
              </a:rPr>
            </a:br>
            <a:br>
              <a:rPr lang="en-US" sz="1600" dirty="0">
                <a:latin typeface="+mn-lt"/>
              </a:rPr>
            </a:br>
            <a:r>
              <a:rPr lang="en-US" sz="2000" b="1" i="1" dirty="0">
                <a:solidFill>
                  <a:srgbClr val="7030A0"/>
                </a:solidFill>
                <a:latin typeface="+mn-lt"/>
              </a:rPr>
              <a:t>The modified Medical Research Council (</a:t>
            </a:r>
            <a:r>
              <a:rPr lang="en-US" sz="2000" b="1" i="1" dirty="0" err="1">
                <a:solidFill>
                  <a:srgbClr val="7030A0"/>
                </a:solidFill>
                <a:latin typeface="+mn-lt"/>
              </a:rPr>
              <a:t>mMRC</a:t>
            </a:r>
            <a:r>
              <a:rPr lang="en-US" sz="2000" b="1" i="1" dirty="0">
                <a:solidFill>
                  <a:srgbClr val="7030A0"/>
                </a:solidFill>
                <a:latin typeface="+mn-lt"/>
              </a:rPr>
              <a:t>) scale is the most commonly used validated scale to assess </a:t>
            </a:r>
            <a:r>
              <a:rPr lang="en-US" sz="2000" b="1" i="1" dirty="0" err="1">
                <a:solidFill>
                  <a:srgbClr val="7030A0"/>
                </a:solidFill>
                <a:latin typeface="+mn-lt"/>
              </a:rPr>
              <a:t>dyspnea</a:t>
            </a:r>
            <a:r>
              <a:rPr lang="en-US" sz="2000" b="1" i="1" dirty="0">
                <a:solidFill>
                  <a:srgbClr val="7030A0"/>
                </a:solidFill>
                <a:latin typeface="+mn-lt"/>
              </a:rPr>
              <a:t> in daily living in chronic respiratory diseases</a:t>
            </a:r>
            <a:endParaRPr lang="en-US" sz="1600" b="1" dirty="0">
              <a:solidFill>
                <a:srgbClr val="7030A0"/>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642477360"/>
              </p:ext>
            </p:extLst>
          </p:nvPr>
        </p:nvGraphicFramePr>
        <p:xfrm>
          <a:off x="107504" y="1030259"/>
          <a:ext cx="8280920" cy="4719199"/>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6408712">
                  <a:extLst>
                    <a:ext uri="{9D8B030D-6E8A-4147-A177-3AD203B41FA5}">
                      <a16:colId xmlns:a16="http://schemas.microsoft.com/office/drawing/2014/main" val="20001"/>
                    </a:ext>
                  </a:extLst>
                </a:gridCol>
              </a:tblGrid>
              <a:tr h="780086">
                <a:tc>
                  <a:txBody>
                    <a:bodyPr/>
                    <a:lstStyle/>
                    <a:p>
                      <a:pPr marL="0" marR="0" algn="ctr">
                        <a:lnSpc>
                          <a:spcPct val="115000"/>
                        </a:lnSpc>
                        <a:spcBef>
                          <a:spcPts val="0"/>
                        </a:spcBef>
                        <a:spcAft>
                          <a:spcPts val="1000"/>
                        </a:spcAft>
                        <a:tabLst>
                          <a:tab pos="1590675" algn="l"/>
                        </a:tabLst>
                      </a:pPr>
                      <a:r>
                        <a:rPr lang="en-US" sz="2000" b="1" dirty="0">
                          <a:latin typeface="ae_Cortoba" pitchFamily="18" charset="-78"/>
                          <a:ea typeface="Calibri"/>
                          <a:cs typeface="ae_Cortoba" pitchFamily="18" charset="-78"/>
                        </a:rPr>
                        <a:t>Grade</a:t>
                      </a:r>
                      <a:endParaRPr lang="en-US" sz="1600" dirty="0">
                        <a:latin typeface="ae_Cortoba" pitchFamily="18" charset="-78"/>
                        <a:ea typeface="Calibri"/>
                        <a:cs typeface="ae_Cortoba" pitchFamily="18" charset="-78"/>
                      </a:endParaRPr>
                    </a:p>
                  </a:txBody>
                  <a:tcPr marL="68580" marR="68580" marT="0" marB="0"/>
                </a:tc>
                <a:tc>
                  <a:txBody>
                    <a:bodyPr/>
                    <a:lstStyle/>
                    <a:p>
                      <a:pPr marL="0" marR="0" algn="ctr">
                        <a:lnSpc>
                          <a:spcPct val="115000"/>
                        </a:lnSpc>
                        <a:spcBef>
                          <a:spcPts val="0"/>
                        </a:spcBef>
                        <a:spcAft>
                          <a:spcPts val="1000"/>
                        </a:spcAft>
                        <a:tabLst>
                          <a:tab pos="1590675" algn="l"/>
                        </a:tabLst>
                      </a:pPr>
                      <a:r>
                        <a:rPr lang="en-US" sz="2000" b="1" dirty="0">
                          <a:latin typeface="ae_Cortoba" pitchFamily="18" charset="-78"/>
                          <a:ea typeface="Calibri"/>
                          <a:cs typeface="ae_Cortoba" pitchFamily="18" charset="-78"/>
                        </a:rPr>
                        <a:t>    Description of Breathlessness</a:t>
                      </a:r>
                      <a:endParaRPr lang="en-US" sz="1600" dirty="0">
                        <a:latin typeface="ae_Cortoba" pitchFamily="18" charset="-78"/>
                        <a:ea typeface="Calibri"/>
                        <a:cs typeface="ae_Cortoba" pitchFamily="18" charset="-78"/>
                      </a:endParaRPr>
                    </a:p>
                  </a:txBody>
                  <a:tcPr marL="68580" marR="68580" marT="0" marB="0"/>
                </a:tc>
                <a:extLst>
                  <a:ext uri="{0D108BD9-81ED-4DB2-BD59-A6C34878D82A}">
                    <a16:rowId xmlns:a16="http://schemas.microsoft.com/office/drawing/2014/main" val="10000"/>
                  </a:ext>
                </a:extLst>
              </a:tr>
              <a:tr h="780086">
                <a:tc>
                  <a:txBody>
                    <a:bodyPr/>
                    <a:lstStyle/>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0</a:t>
                      </a:r>
                      <a:endParaRPr lang="en-US" sz="1200" b="1" dirty="0">
                        <a:latin typeface="ae_Cortoba" pitchFamily="18" charset="-78"/>
                        <a:ea typeface="Calibri"/>
                        <a:cs typeface="ae_Cortoba" pitchFamily="18" charset="-78"/>
                      </a:endParaRPr>
                    </a:p>
                  </a:txBody>
                  <a:tcPr marL="68580" marR="68580" marT="0" marB="0"/>
                </a:tc>
                <a:tc>
                  <a:txBody>
                    <a:bodyPr/>
                    <a:lstStyle/>
                    <a:p>
                      <a:pPr marL="0" marR="0" algn="l">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I only get breathless with strenuous exercise</a:t>
                      </a:r>
                      <a:endParaRPr lang="en-US" sz="1200" b="1" dirty="0">
                        <a:latin typeface="ae_Cortoba" pitchFamily="18" charset="-78"/>
                        <a:ea typeface="Calibri"/>
                        <a:cs typeface="ae_Cortoba" pitchFamily="18" charset="-78"/>
                      </a:endParaRPr>
                    </a:p>
                  </a:txBody>
                  <a:tcPr marL="68580" marR="68580" marT="0" marB="0"/>
                </a:tc>
                <a:extLst>
                  <a:ext uri="{0D108BD9-81ED-4DB2-BD59-A6C34878D82A}">
                    <a16:rowId xmlns:a16="http://schemas.microsoft.com/office/drawing/2014/main" val="10001"/>
                  </a:ext>
                </a:extLst>
              </a:tr>
              <a:tr h="780086">
                <a:tc>
                  <a:txBody>
                    <a:bodyPr/>
                    <a:lstStyle/>
                    <a:p>
                      <a:pPr marL="0" marR="0" algn="ctr">
                        <a:lnSpc>
                          <a:spcPct val="115000"/>
                        </a:lnSpc>
                        <a:spcBef>
                          <a:spcPts val="0"/>
                        </a:spcBef>
                        <a:spcAft>
                          <a:spcPts val="1000"/>
                        </a:spcAft>
                        <a:tabLst>
                          <a:tab pos="1590675" algn="l"/>
                        </a:tabLst>
                      </a:pPr>
                      <a:endParaRPr lang="en-US" sz="1200" b="1"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1</a:t>
                      </a:r>
                      <a:endParaRPr lang="en-US" sz="1200" b="1" dirty="0">
                        <a:latin typeface="ae_Cortoba" pitchFamily="18" charset="-78"/>
                        <a:ea typeface="Calibri"/>
                        <a:cs typeface="ae_Cortoba" pitchFamily="18" charset="-78"/>
                      </a:endParaRPr>
                    </a:p>
                  </a:txBody>
                  <a:tcPr marL="68580" marR="68580" marT="0" marB="0"/>
                </a:tc>
                <a:tc>
                  <a:txBody>
                    <a:bodyPr/>
                    <a:lstStyle/>
                    <a:p>
                      <a:pPr marL="0" marR="0" algn="l">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I get short of breath when hurrying on level ground or walking up a slight hill</a:t>
                      </a:r>
                      <a:endParaRPr lang="en-US" sz="1200" b="1" dirty="0">
                        <a:latin typeface="ae_Cortoba" pitchFamily="18" charset="-78"/>
                        <a:ea typeface="Calibri"/>
                        <a:cs typeface="ae_Cortoba" pitchFamily="18" charset="-78"/>
                      </a:endParaRPr>
                    </a:p>
                  </a:txBody>
                  <a:tcPr marL="68580" marR="68580" marT="0" marB="0"/>
                </a:tc>
                <a:extLst>
                  <a:ext uri="{0D108BD9-81ED-4DB2-BD59-A6C34878D82A}">
                    <a16:rowId xmlns:a16="http://schemas.microsoft.com/office/drawing/2014/main" val="10002"/>
                  </a:ext>
                </a:extLst>
              </a:tr>
              <a:tr h="818769">
                <a:tc>
                  <a:txBody>
                    <a:bodyPr/>
                    <a:lstStyle/>
                    <a:p>
                      <a:pPr marL="0" marR="0" algn="ctr">
                        <a:lnSpc>
                          <a:spcPct val="115000"/>
                        </a:lnSpc>
                        <a:spcBef>
                          <a:spcPts val="0"/>
                        </a:spcBef>
                        <a:spcAft>
                          <a:spcPts val="1000"/>
                        </a:spcAft>
                        <a:tabLst>
                          <a:tab pos="1590675" algn="l"/>
                        </a:tabLst>
                      </a:pPr>
                      <a:endParaRPr lang="en-US" sz="1200" b="1"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2</a:t>
                      </a:r>
                      <a:endParaRPr lang="en-US" sz="1200" b="1" dirty="0">
                        <a:latin typeface="ae_Cortoba" pitchFamily="18" charset="-78"/>
                        <a:ea typeface="Calibri"/>
                        <a:cs typeface="ae_Cortoba" pitchFamily="18" charset="-78"/>
                      </a:endParaRPr>
                    </a:p>
                  </a:txBody>
                  <a:tcPr marL="68580" marR="68580" marT="0" marB="0"/>
                </a:tc>
                <a:tc>
                  <a:txBody>
                    <a:bodyPr/>
                    <a:lstStyle/>
                    <a:p>
                      <a:pPr marL="0" marR="0" algn="l">
                        <a:lnSpc>
                          <a:spcPct val="115000"/>
                        </a:lnSpc>
                        <a:spcBef>
                          <a:spcPts val="0"/>
                        </a:spcBef>
                        <a:spcAft>
                          <a:spcPts val="1000"/>
                        </a:spcAft>
                      </a:pPr>
                      <a:r>
                        <a:rPr lang="en-US" sz="1600" b="1" dirty="0">
                          <a:latin typeface="ae_Cortoba" pitchFamily="18" charset="-78"/>
                          <a:ea typeface="Calibri"/>
                          <a:cs typeface="ae_Cortoba" pitchFamily="18" charset="-78"/>
                        </a:rPr>
                        <a:t>On level ground, I walk slower than people of the same age because of breathlessness, or I have to stop for breath when walking at my own pace on the level</a:t>
                      </a:r>
                      <a:endParaRPr lang="en-US" sz="1200" b="1" dirty="0">
                        <a:latin typeface="ae_Cortoba" pitchFamily="18" charset="-78"/>
                        <a:ea typeface="Calibri"/>
                        <a:cs typeface="ae_Cortoba" pitchFamily="18" charset="-78"/>
                      </a:endParaRPr>
                    </a:p>
                  </a:txBody>
                  <a:tcPr marL="68580" marR="68580" marT="0" marB="0"/>
                </a:tc>
                <a:extLst>
                  <a:ext uri="{0D108BD9-81ED-4DB2-BD59-A6C34878D82A}">
                    <a16:rowId xmlns:a16="http://schemas.microsoft.com/office/drawing/2014/main" val="10003"/>
                  </a:ext>
                </a:extLst>
              </a:tr>
              <a:tr h="780086">
                <a:tc>
                  <a:txBody>
                    <a:bodyPr/>
                    <a:lstStyle/>
                    <a:p>
                      <a:pPr marL="0" marR="0" algn="ctr">
                        <a:lnSpc>
                          <a:spcPct val="115000"/>
                        </a:lnSpc>
                        <a:spcBef>
                          <a:spcPts val="0"/>
                        </a:spcBef>
                        <a:spcAft>
                          <a:spcPts val="1000"/>
                        </a:spcAft>
                        <a:tabLst>
                          <a:tab pos="1590675" algn="l"/>
                        </a:tabLst>
                      </a:pPr>
                      <a:r>
                        <a:rPr lang="en-US" sz="1600" b="1">
                          <a:latin typeface="ae_Cortoba" pitchFamily="18" charset="-78"/>
                          <a:ea typeface="Calibri"/>
                          <a:cs typeface="ae_Cortoba" pitchFamily="18" charset="-78"/>
                        </a:rPr>
                        <a:t>Grade 3</a:t>
                      </a:r>
                      <a:endParaRPr lang="en-US" sz="1200" b="1">
                        <a:latin typeface="ae_Cortoba" pitchFamily="18" charset="-78"/>
                        <a:ea typeface="Calibri"/>
                        <a:cs typeface="ae_Cortoba" pitchFamily="18" charset="-78"/>
                      </a:endParaRPr>
                    </a:p>
                  </a:txBody>
                  <a:tcPr marL="68580" marR="68580" marT="0" marB="0"/>
                </a:tc>
                <a:tc>
                  <a:txBody>
                    <a:bodyPr/>
                    <a:lstStyle/>
                    <a:p>
                      <a:pPr marL="0" marR="0" algn="l">
                        <a:lnSpc>
                          <a:spcPct val="115000"/>
                        </a:lnSpc>
                        <a:spcBef>
                          <a:spcPts val="0"/>
                        </a:spcBef>
                        <a:spcAft>
                          <a:spcPts val="1000"/>
                        </a:spcAft>
                      </a:pPr>
                      <a:r>
                        <a:rPr lang="en-US" sz="1600" b="1" dirty="0">
                          <a:latin typeface="ae_Cortoba" pitchFamily="18" charset="-78"/>
                          <a:ea typeface="Calibri"/>
                          <a:cs typeface="ae_Cortoba" pitchFamily="18" charset="-78"/>
                        </a:rPr>
                        <a:t>I stop for breath after walking about 100 yards or after a few minutes on level ground</a:t>
                      </a:r>
                      <a:endParaRPr lang="en-US" sz="1200" b="1" dirty="0">
                        <a:latin typeface="ae_Cortoba" pitchFamily="18" charset="-78"/>
                        <a:ea typeface="Calibri"/>
                        <a:cs typeface="ae_Cortoba" pitchFamily="18" charset="-78"/>
                      </a:endParaRPr>
                    </a:p>
                  </a:txBody>
                  <a:tcPr marL="68580" marR="68580" marT="0" marB="0"/>
                </a:tc>
                <a:extLst>
                  <a:ext uri="{0D108BD9-81ED-4DB2-BD59-A6C34878D82A}">
                    <a16:rowId xmlns:a16="http://schemas.microsoft.com/office/drawing/2014/main" val="10004"/>
                  </a:ext>
                </a:extLst>
              </a:tr>
              <a:tr h="780086">
                <a:tc>
                  <a:txBody>
                    <a:bodyPr/>
                    <a:lstStyle/>
                    <a:p>
                      <a:pPr marL="0" marR="0" algn="ctr">
                        <a:lnSpc>
                          <a:spcPct val="115000"/>
                        </a:lnSpc>
                        <a:spcBef>
                          <a:spcPts val="0"/>
                        </a:spcBef>
                        <a:spcAft>
                          <a:spcPts val="1000"/>
                        </a:spcAft>
                        <a:tabLst>
                          <a:tab pos="1590675" algn="l"/>
                        </a:tabLst>
                      </a:pPr>
                      <a:endParaRPr lang="en-US" sz="1200" b="1"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4</a:t>
                      </a:r>
                      <a:endParaRPr lang="en-US" sz="1200" b="1" dirty="0">
                        <a:latin typeface="ae_Cortoba" pitchFamily="18" charset="-78"/>
                        <a:ea typeface="Calibri"/>
                        <a:cs typeface="ae_Cortoba" pitchFamily="18" charset="-78"/>
                      </a:endParaRPr>
                    </a:p>
                  </a:txBody>
                  <a:tcPr marL="68580" marR="68580" marT="0" marB="0"/>
                </a:tc>
                <a:tc>
                  <a:txBody>
                    <a:bodyPr/>
                    <a:lstStyle/>
                    <a:p>
                      <a:pPr marL="0" marR="0" algn="l">
                        <a:lnSpc>
                          <a:spcPct val="115000"/>
                        </a:lnSpc>
                        <a:spcBef>
                          <a:spcPts val="0"/>
                        </a:spcBef>
                        <a:spcAft>
                          <a:spcPts val="1000"/>
                        </a:spcAft>
                      </a:pPr>
                      <a:r>
                        <a:rPr lang="en-US" sz="1600" b="1" dirty="0">
                          <a:latin typeface="ae_Cortoba" pitchFamily="18" charset="-78"/>
                          <a:ea typeface="Calibri"/>
                          <a:cs typeface="ae_Cortoba" pitchFamily="18" charset="-78"/>
                        </a:rPr>
                        <a:t>I am too breathless to leave the house or I am breathless when dressing</a:t>
                      </a:r>
                      <a:endParaRPr lang="en-US" sz="1200" b="1" dirty="0">
                        <a:latin typeface="ae_Cortoba" pitchFamily="18" charset="-78"/>
                        <a:ea typeface="Calibri"/>
                        <a:cs typeface="ae_Cortoba" pitchFamily="18" charset="-78"/>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675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a:solidFill>
                  <a:srgbClr val="FFC000"/>
                </a:solidFill>
              </a:rPr>
              <a:t>CHEST PAIN</a:t>
            </a:r>
          </a:p>
        </p:txBody>
      </p:sp>
      <p:sp>
        <p:nvSpPr>
          <p:cNvPr id="83971" name="Rectangle 3"/>
          <p:cNvSpPr>
            <a:spLocks noGrp="1" noChangeArrowheads="1"/>
          </p:cNvSpPr>
          <p:nvPr>
            <p:ph idx="1"/>
          </p:nvPr>
        </p:nvSpPr>
        <p:spPr>
          <a:xfrm>
            <a:off x="457200" y="1268760"/>
            <a:ext cx="8229600" cy="4680520"/>
          </a:xfrm>
        </p:spPr>
        <p:txBody>
          <a:bodyPr>
            <a:normAutofit/>
          </a:bodyPr>
          <a:lstStyle/>
          <a:p>
            <a:pPr marL="0" indent="0" algn="l" rtl="0" eaLnBrk="1" hangingPunct="1">
              <a:buNone/>
            </a:pPr>
            <a:endParaRPr lang="en-US" sz="4000" dirty="0"/>
          </a:p>
          <a:p>
            <a:pPr marL="609600" indent="-609600" eaLnBrk="1" hangingPunct="1">
              <a:buFont typeface="Wingdings" pitchFamily="2" charset="2"/>
              <a:buNone/>
            </a:pPr>
            <a:endParaRPr lang="en-US" sz="4000" dirty="0"/>
          </a:p>
          <a:p>
            <a:pPr marL="609600" indent="-609600" algn="l" rtl="0" eaLnBrk="1" hangingPunct="1"/>
            <a:r>
              <a:rPr lang="en-US" sz="4000" b="1" i="1" u="sng" dirty="0">
                <a:solidFill>
                  <a:schemeClr val="folHlink"/>
                </a:solidFill>
              </a:rPr>
              <a:t>Questions to ask:</a:t>
            </a:r>
          </a:p>
          <a:p>
            <a:pPr marL="609600" indent="-609600" algn="l" rtl="0" eaLnBrk="1" hangingPunct="1">
              <a:buFont typeface="Wingdings" pitchFamily="2" charset="2"/>
              <a:buAutoNum type="arabicPeriod"/>
            </a:pPr>
            <a:r>
              <a:rPr lang="en-US" b="1" i="1" dirty="0" err="1"/>
              <a:t>Onset,course,duration</a:t>
            </a:r>
            <a:endParaRPr lang="en-US" b="1" i="1" dirty="0"/>
          </a:p>
          <a:p>
            <a:pPr marL="609600" indent="-609600" algn="l" rtl="0" eaLnBrk="1" hangingPunct="1">
              <a:buFont typeface="Wingdings" pitchFamily="2" charset="2"/>
              <a:buAutoNum type="arabicPeriod"/>
            </a:pPr>
            <a:r>
              <a:rPr lang="en-US" b="1" i="1" dirty="0" err="1"/>
              <a:t>Site,radiation</a:t>
            </a:r>
            <a:endParaRPr lang="en-US" b="1" i="1" dirty="0"/>
          </a:p>
          <a:p>
            <a:pPr marL="609600" indent="-609600" algn="l" rtl="0" eaLnBrk="1" hangingPunct="1">
              <a:buFont typeface="Wingdings" pitchFamily="2" charset="2"/>
              <a:buAutoNum type="arabicPeriod"/>
            </a:pPr>
            <a:r>
              <a:rPr lang="en-US" b="1" i="1" dirty="0"/>
              <a:t>Character</a:t>
            </a:r>
          </a:p>
          <a:p>
            <a:pPr marL="609600" indent="-609600" algn="l" rtl="0" eaLnBrk="1" hangingPunct="1">
              <a:buFont typeface="Wingdings" pitchFamily="2" charset="2"/>
              <a:buAutoNum type="arabicPeriod"/>
            </a:pPr>
            <a:r>
              <a:rPr lang="en-US" b="1" i="1" dirty="0"/>
              <a:t>What increases or decrease??</a:t>
            </a:r>
          </a:p>
          <a:p>
            <a:pPr marL="609600" indent="-609600" algn="l" rtl="0" eaLnBrk="1" hangingPunct="1">
              <a:buFont typeface="Wingdings" pitchFamily="2" charset="2"/>
              <a:buAutoNum type="arabicPeriod"/>
            </a:pPr>
            <a:r>
              <a:rPr lang="en-US" b="1" i="1" dirty="0"/>
              <a:t>Severity</a:t>
            </a:r>
          </a:p>
          <a:p>
            <a:pPr marL="609600" indent="-609600" eaLnBrk="1" hangingPunct="1">
              <a:buFont typeface="Wingdings" pitchFamily="2" charset="2"/>
              <a:buNone/>
            </a:pPr>
            <a:endParaRPr lang="en-US" dirty="0"/>
          </a:p>
          <a:p>
            <a:pPr marL="609600" indent="-609600" eaLnBrk="1" hangingPunct="1">
              <a:buFont typeface="Wingdings" pitchFamily="2" charset="2"/>
              <a:buNone/>
            </a:pPr>
            <a:endParaRPr lang="en-US" dirty="0"/>
          </a:p>
        </p:txBody>
      </p:sp>
    </p:spTree>
    <p:extLst>
      <p:ext uri="{BB962C8B-B14F-4D97-AF65-F5344CB8AC3E}">
        <p14:creationId xmlns:p14="http://schemas.microsoft.com/office/powerpoint/2010/main" val="2410069341"/>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11188" y="236538"/>
            <a:ext cx="8147050" cy="671512"/>
          </a:xfrm>
        </p:spPr>
        <p:txBody>
          <a:bodyPr>
            <a:normAutofit fontScale="90000"/>
          </a:bodyPr>
          <a:lstStyle/>
          <a:p>
            <a:pPr marL="54864" eaLnBrk="1" fontAlgn="auto" hangingPunct="1">
              <a:spcAft>
                <a:spcPts val="0"/>
              </a:spcAft>
              <a:defRPr/>
            </a:pPr>
            <a:r>
              <a:rPr lang="en-US" sz="4000">
                <a:solidFill>
                  <a:schemeClr val="tx2">
                    <a:tint val="100000"/>
                    <a:shade val="90000"/>
                    <a:satMod val="250000"/>
                    <a:alpha val="100000"/>
                  </a:schemeClr>
                </a:solidFill>
              </a:rPr>
              <a:t>CHEST PAIN</a:t>
            </a:r>
          </a:p>
        </p:txBody>
      </p:sp>
      <p:sp>
        <p:nvSpPr>
          <p:cNvPr id="87043" name="Rectangle 3"/>
          <p:cNvSpPr>
            <a:spLocks noGrp="1" noChangeArrowheads="1"/>
          </p:cNvSpPr>
          <p:nvPr>
            <p:ph idx="1"/>
          </p:nvPr>
        </p:nvSpPr>
        <p:spPr>
          <a:xfrm>
            <a:off x="0" y="836613"/>
            <a:ext cx="9144000" cy="6021387"/>
          </a:xfrm>
        </p:spPr>
        <p:txBody>
          <a:bodyPr>
            <a:normAutofit/>
          </a:bodyPr>
          <a:lstStyle/>
          <a:p>
            <a:pPr marL="609600" indent="-609600" algn="l" rtl="0" eaLnBrk="1" hangingPunct="1">
              <a:lnSpc>
                <a:spcPct val="90000"/>
              </a:lnSpc>
            </a:pPr>
            <a:r>
              <a:rPr lang="en-US" sz="4000" dirty="0"/>
              <a:t>Pulmonary causes:</a:t>
            </a:r>
          </a:p>
          <a:p>
            <a:pPr marL="1371600" lvl="2" indent="-457200" algn="l" rtl="0" eaLnBrk="1" hangingPunct="1">
              <a:lnSpc>
                <a:spcPct val="90000"/>
              </a:lnSpc>
              <a:buFont typeface="Wingdings" pitchFamily="2" charset="2"/>
              <a:buNone/>
            </a:pPr>
            <a:r>
              <a:rPr lang="en-US" sz="3200" dirty="0"/>
              <a:t>– usually involves </a:t>
            </a:r>
            <a:r>
              <a:rPr lang="en-US" sz="3200" dirty="0">
                <a:solidFill>
                  <a:srgbClr val="FFC000"/>
                </a:solidFill>
              </a:rPr>
              <a:t>chest wall </a:t>
            </a:r>
            <a:r>
              <a:rPr lang="en-US" sz="3200" dirty="0"/>
              <a:t>or </a:t>
            </a:r>
            <a:r>
              <a:rPr lang="en-US" sz="3200" dirty="0">
                <a:solidFill>
                  <a:srgbClr val="FFC000"/>
                </a:solidFill>
              </a:rPr>
              <a:t>parietal pleura</a:t>
            </a:r>
          </a:p>
          <a:p>
            <a:pPr marL="1371600" lvl="2" indent="-457200" algn="l" rtl="0" eaLnBrk="1" hangingPunct="1">
              <a:lnSpc>
                <a:spcPct val="90000"/>
              </a:lnSpc>
              <a:buFont typeface="Wingdings" pitchFamily="2" charset="2"/>
              <a:buNone/>
            </a:pPr>
            <a:r>
              <a:rPr lang="en-US" sz="3200" dirty="0"/>
              <a:t>– lung </a:t>
            </a:r>
            <a:r>
              <a:rPr lang="en-US" sz="3200" dirty="0" err="1"/>
              <a:t>parynchema</a:t>
            </a:r>
            <a:r>
              <a:rPr lang="en-US" sz="3200" dirty="0"/>
              <a:t> has no pain receptors but pulmonary diseases may involve pleura</a:t>
            </a:r>
          </a:p>
          <a:p>
            <a:pPr marL="1371600" lvl="2" indent="-457200" algn="l" rtl="0" eaLnBrk="1" hangingPunct="1">
              <a:lnSpc>
                <a:spcPct val="90000"/>
              </a:lnSpc>
              <a:buFont typeface="Wingdings" pitchFamily="2" charset="2"/>
              <a:buNone/>
            </a:pPr>
            <a:endParaRPr lang="en-US" sz="3200" dirty="0"/>
          </a:p>
          <a:p>
            <a:pPr marL="609600" indent="-609600" algn="l" rtl="0" eaLnBrk="1" hangingPunct="1">
              <a:lnSpc>
                <a:spcPct val="90000"/>
              </a:lnSpc>
            </a:pPr>
            <a:r>
              <a:rPr lang="en-US" sz="4000" b="1" dirty="0" err="1">
                <a:solidFill>
                  <a:schemeClr val="accent1"/>
                </a:solidFill>
                <a:latin typeface="ae_Cortoba" pitchFamily="18" charset="-78"/>
                <a:cs typeface="ae_Cortoba" pitchFamily="18" charset="-78"/>
              </a:rPr>
              <a:t>Pleuritic</a:t>
            </a:r>
            <a:r>
              <a:rPr lang="en-US" sz="4000" b="1" dirty="0">
                <a:solidFill>
                  <a:schemeClr val="accent1"/>
                </a:solidFill>
                <a:latin typeface="ae_Cortoba" pitchFamily="18" charset="-78"/>
                <a:cs typeface="ae_Cortoba" pitchFamily="18" charset="-78"/>
              </a:rPr>
              <a:t> pain:</a:t>
            </a:r>
          </a:p>
          <a:p>
            <a:pPr marL="1371600" lvl="2" indent="-457200" algn="l" rtl="0" eaLnBrk="1" hangingPunct="1">
              <a:lnSpc>
                <a:spcPct val="90000"/>
              </a:lnSpc>
              <a:buFont typeface="Wingdings" pitchFamily="2" charset="2"/>
              <a:buNone/>
            </a:pPr>
            <a:r>
              <a:rPr lang="en-US" sz="3200" dirty="0"/>
              <a:t>– most common symptom of pleurisy</a:t>
            </a:r>
          </a:p>
          <a:p>
            <a:pPr marL="1371600" lvl="2" indent="-457200" algn="l" rtl="0" eaLnBrk="1" hangingPunct="1">
              <a:lnSpc>
                <a:spcPct val="90000"/>
              </a:lnSpc>
              <a:buFont typeface="Wingdings" pitchFamily="2" charset="2"/>
              <a:buNone/>
            </a:pPr>
            <a:r>
              <a:rPr lang="en-US" sz="3200" dirty="0"/>
              <a:t>– sharp, </a:t>
            </a:r>
            <a:r>
              <a:rPr lang="en-US" sz="3200" dirty="0" err="1"/>
              <a:t>abrupt,stitching</a:t>
            </a:r>
            <a:r>
              <a:rPr lang="en-US" sz="3200" dirty="0"/>
              <a:t> or </a:t>
            </a:r>
            <a:r>
              <a:rPr lang="en-US" sz="3200" dirty="0" err="1"/>
              <a:t>stabing</a:t>
            </a:r>
            <a:endParaRPr lang="en-US" sz="3200" dirty="0"/>
          </a:p>
          <a:p>
            <a:pPr marL="1371600" lvl="2" indent="-457200" algn="l" rtl="0" eaLnBrk="1" hangingPunct="1">
              <a:lnSpc>
                <a:spcPct val="90000"/>
              </a:lnSpc>
              <a:buFont typeface="Wingdings" pitchFamily="2" charset="2"/>
              <a:buNone/>
            </a:pPr>
            <a:r>
              <a:rPr lang="en-US" sz="3200" dirty="0"/>
              <a:t>– increases with inspiration and cough</a:t>
            </a:r>
          </a:p>
          <a:p>
            <a:pPr marL="1371600" lvl="2" indent="-457200" algn="l" rtl="0" eaLnBrk="1" hangingPunct="1">
              <a:lnSpc>
                <a:spcPct val="90000"/>
              </a:lnSpc>
              <a:buFont typeface="Wingdings" pitchFamily="2" charset="2"/>
              <a:buNone/>
            </a:pPr>
            <a:r>
              <a:rPr lang="en-US" sz="3200" dirty="0"/>
              <a:t>-localized or </a:t>
            </a:r>
            <a:r>
              <a:rPr lang="en-US" sz="3200" dirty="0" err="1"/>
              <a:t>refered</a:t>
            </a:r>
            <a:r>
              <a:rPr lang="en-US" sz="3200" dirty="0"/>
              <a:t>.</a:t>
            </a:r>
          </a:p>
        </p:txBody>
      </p:sp>
    </p:spTree>
    <p:extLst>
      <p:ext uri="{BB962C8B-B14F-4D97-AF65-F5344CB8AC3E}">
        <p14:creationId xmlns:p14="http://schemas.microsoft.com/office/powerpoint/2010/main" val="2820090776"/>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accent6">
                    <a:lumMod val="75000"/>
                  </a:schemeClr>
                </a:solidFill>
              </a:rPr>
              <a:t>Anginal</a:t>
            </a:r>
            <a:r>
              <a:rPr lang="en-US" b="1" dirty="0">
                <a:solidFill>
                  <a:schemeClr val="accent6">
                    <a:lumMod val="75000"/>
                  </a:schemeClr>
                </a:solidFill>
              </a:rPr>
              <a:t> pain</a:t>
            </a:r>
            <a:endParaRPr lang="ar-EG" b="1" dirty="0">
              <a:solidFill>
                <a:schemeClr val="accent6">
                  <a:lumMod val="75000"/>
                </a:schemeClr>
              </a:solidFill>
            </a:endParaRPr>
          </a:p>
        </p:txBody>
      </p:sp>
      <p:sp>
        <p:nvSpPr>
          <p:cNvPr id="3" name="Content Placeholder 2"/>
          <p:cNvSpPr>
            <a:spLocks noGrp="1"/>
          </p:cNvSpPr>
          <p:nvPr>
            <p:ph idx="1"/>
          </p:nvPr>
        </p:nvSpPr>
        <p:spPr/>
        <p:txBody>
          <a:bodyPr/>
          <a:lstStyle/>
          <a:p>
            <a:pPr algn="l" rtl="0"/>
            <a:r>
              <a:rPr lang="en-US" b="1" dirty="0"/>
              <a:t>Squeezing ,</a:t>
            </a:r>
          </a:p>
          <a:p>
            <a:pPr algn="l" rtl="0"/>
            <a:r>
              <a:rPr lang="en-US" b="1" dirty="0"/>
              <a:t>retrosternal,</a:t>
            </a:r>
          </a:p>
          <a:p>
            <a:pPr algn="l" rtl="0"/>
            <a:r>
              <a:rPr lang="en-US" b="1" dirty="0"/>
              <a:t>radiates toward axilla and inner aspect of </a:t>
            </a:r>
            <a:r>
              <a:rPr lang="en-US" b="1" dirty="0" err="1"/>
              <a:t>lt</a:t>
            </a:r>
            <a:r>
              <a:rPr lang="en-US" b="1" dirty="0"/>
              <a:t> </a:t>
            </a:r>
            <a:r>
              <a:rPr lang="en-US" b="1" dirty="0" err="1"/>
              <a:t>arm+others</a:t>
            </a:r>
            <a:endParaRPr lang="en-US" b="1" dirty="0"/>
          </a:p>
          <a:p>
            <a:pPr algn="l" rtl="0"/>
            <a:r>
              <a:rPr lang="en-US" b="1" dirty="0"/>
              <a:t>&gt;ex.,</a:t>
            </a:r>
            <a:r>
              <a:rPr lang="en-US" b="1" dirty="0" err="1"/>
              <a:t>stress,meals</a:t>
            </a:r>
            <a:r>
              <a:rPr lang="en-US" b="1" dirty="0"/>
              <a:t> cold</a:t>
            </a:r>
          </a:p>
          <a:p>
            <a:pPr algn="l" rtl="0"/>
            <a:r>
              <a:rPr lang="en-US" b="1" dirty="0"/>
              <a:t>&lt;rest nitroglycerin</a:t>
            </a:r>
          </a:p>
          <a:p>
            <a:pPr algn="l" rtl="0"/>
            <a:r>
              <a:rPr lang="en-US" b="1" dirty="0" err="1"/>
              <a:t>D.D:abdominal</a:t>
            </a:r>
            <a:r>
              <a:rPr lang="en-US" b="1" dirty="0"/>
              <a:t> ,muscular pain</a:t>
            </a:r>
            <a:endParaRPr lang="ar-EG" b="1" dirty="0"/>
          </a:p>
        </p:txBody>
      </p:sp>
    </p:spTree>
    <p:extLst>
      <p:ext uri="{BB962C8B-B14F-4D97-AF65-F5344CB8AC3E}">
        <p14:creationId xmlns:p14="http://schemas.microsoft.com/office/powerpoint/2010/main" val="194943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r>
              <a:rPr lang="en-US" dirty="0"/>
              <a:t> </a:t>
            </a:r>
            <a:endParaRPr lang="ar-EG" dirty="0"/>
          </a:p>
        </p:txBody>
      </p:sp>
      <p:sp>
        <p:nvSpPr>
          <p:cNvPr id="3" name="Content Placeholder 2"/>
          <p:cNvSpPr>
            <a:spLocks noGrp="1"/>
          </p:cNvSpPr>
          <p:nvPr>
            <p:ph idx="1"/>
          </p:nvPr>
        </p:nvSpPr>
        <p:spPr>
          <a:xfrm>
            <a:off x="323528" y="44624"/>
            <a:ext cx="8640960" cy="6192688"/>
          </a:xfrm>
        </p:spPr>
        <p:txBody>
          <a:bodyPr>
            <a:normAutofit fontScale="92500"/>
          </a:bodyPr>
          <a:lstStyle/>
          <a:p>
            <a:pPr algn="l" rtl="0">
              <a:buFontTx/>
              <a:buAutoNum type="arabicPeriod"/>
              <a:defRPr/>
            </a:pPr>
            <a:r>
              <a:rPr lang="en-US" sz="2400" b="1" dirty="0">
                <a:solidFill>
                  <a:srgbClr val="FF0000"/>
                </a:solidFill>
                <a:effectLst>
                  <a:outerShdw blurRad="38100" dist="38100" dir="2700000" algn="tl">
                    <a:srgbClr val="000000"/>
                  </a:outerShdw>
                </a:effectLst>
                <a:cs typeface="Arial" pitchFamily="34" charset="0"/>
              </a:rPr>
              <a:t>Name:</a:t>
            </a:r>
            <a:br>
              <a:rPr lang="en-US" sz="2400" b="1" dirty="0">
                <a:solidFill>
                  <a:schemeClr val="tx2"/>
                </a:solidFill>
                <a:effectLst>
                  <a:outerShdw blurRad="38100" dist="38100" dir="2700000" algn="tl">
                    <a:srgbClr val="000000"/>
                  </a:outerShdw>
                </a:effectLst>
                <a:cs typeface="Arial" pitchFamily="34" charset="0"/>
              </a:rPr>
            </a:br>
            <a:r>
              <a:rPr lang="en-US" sz="2400" b="1" dirty="0">
                <a:solidFill>
                  <a:schemeClr val="tx2"/>
                </a:solidFill>
                <a:effectLst>
                  <a:outerShdw blurRad="38100" dist="38100" dir="2700000" algn="tl">
                    <a:srgbClr val="000000"/>
                  </a:outerShdw>
                </a:effectLst>
                <a:cs typeface="Arial" pitchFamily="34" charset="0"/>
              </a:rPr>
              <a:t>To be familial with the patient &amp; DOTs. </a:t>
            </a:r>
          </a:p>
          <a:p>
            <a:pPr algn="l" rtl="0">
              <a:buFontTx/>
              <a:buAutoNum type="arabicPeriod"/>
              <a:defRPr/>
            </a:pPr>
            <a:endParaRPr lang="en-US" sz="2400" b="1" dirty="0">
              <a:solidFill>
                <a:schemeClr val="tx2"/>
              </a:solidFill>
              <a:effectLst>
                <a:outerShdw blurRad="38100" dist="38100" dir="2700000" algn="tl">
                  <a:srgbClr val="000000"/>
                </a:outerShdw>
              </a:effectLst>
              <a:cs typeface="Arial" pitchFamily="34" charset="0"/>
            </a:endParaRPr>
          </a:p>
          <a:p>
            <a:pPr algn="l" rtl="0">
              <a:buFontTx/>
              <a:buAutoNum type="arabicPeriod"/>
              <a:defRPr/>
            </a:pPr>
            <a:r>
              <a:rPr lang="en-US" sz="2400" b="1" dirty="0">
                <a:solidFill>
                  <a:srgbClr val="FF0000"/>
                </a:solidFill>
                <a:effectLst>
                  <a:outerShdw blurRad="38100" dist="38100" dir="2700000" algn="tl">
                    <a:srgbClr val="000000"/>
                  </a:outerShdw>
                </a:effectLst>
                <a:cs typeface="Arial" pitchFamily="34" charset="0"/>
              </a:rPr>
              <a:t>Sex:</a:t>
            </a:r>
          </a:p>
          <a:p>
            <a:pPr algn="l" rtl="0">
              <a:buFontTx/>
              <a:buChar char="•"/>
              <a:defRPr/>
            </a:pPr>
            <a:r>
              <a:rPr lang="en-US" sz="2400" b="1" dirty="0">
                <a:solidFill>
                  <a:schemeClr val="tx2"/>
                </a:solidFill>
                <a:effectLst>
                  <a:outerShdw blurRad="38100" dist="38100" dir="2700000" algn="tl">
                    <a:srgbClr val="000000"/>
                  </a:outerShdw>
                </a:effectLst>
                <a:cs typeface="Arial" pitchFamily="34" charset="0"/>
              </a:rPr>
              <a:t>Diseases common in males ( </a:t>
            </a:r>
            <a:r>
              <a:rPr lang="en-US" sz="2400" b="1" dirty="0" err="1">
                <a:solidFill>
                  <a:schemeClr val="tx2"/>
                </a:solidFill>
                <a:effectLst>
                  <a:outerShdw blurRad="38100" dist="38100" dir="2700000" algn="tl">
                    <a:srgbClr val="000000"/>
                  </a:outerShdw>
                </a:effectLst>
                <a:cs typeface="Arial" pitchFamily="34" charset="0"/>
              </a:rPr>
              <a:t>COPD,bronchogenic</a:t>
            </a:r>
            <a:r>
              <a:rPr lang="en-US" sz="2400" b="1" dirty="0">
                <a:solidFill>
                  <a:schemeClr val="tx2"/>
                </a:solidFill>
                <a:effectLst>
                  <a:outerShdw blurRad="38100" dist="38100" dir="2700000" algn="tl">
                    <a:srgbClr val="000000"/>
                  </a:outerShdw>
                </a:effectLst>
                <a:cs typeface="Arial" pitchFamily="34" charset="0"/>
              </a:rPr>
              <a:t> CA, occupational lung diseases)</a:t>
            </a:r>
          </a:p>
          <a:p>
            <a:pPr algn="l" rtl="0">
              <a:buFontTx/>
              <a:buChar char="•"/>
              <a:defRPr/>
            </a:pPr>
            <a:r>
              <a:rPr lang="en-US" sz="2400" b="1" dirty="0">
                <a:solidFill>
                  <a:schemeClr val="tx2"/>
                </a:solidFill>
                <a:effectLst>
                  <a:outerShdw blurRad="38100" dist="38100" dir="2700000" algn="tl">
                    <a:srgbClr val="000000"/>
                  </a:outerShdw>
                </a:effectLst>
                <a:cs typeface="Arial" pitchFamily="34" charset="0"/>
              </a:rPr>
              <a:t>Diseases common in females (Bronchial adenoma, SLE, </a:t>
            </a:r>
            <a:r>
              <a:rPr lang="en-US" sz="2400" b="1" dirty="0" err="1">
                <a:solidFill>
                  <a:schemeClr val="tx2"/>
                </a:solidFill>
                <a:effectLst>
                  <a:outerShdw blurRad="38100" dist="38100" dir="2700000" algn="tl">
                    <a:srgbClr val="000000"/>
                  </a:outerShdw>
                </a:effectLst>
                <a:cs typeface="Arial" pitchFamily="34" charset="0"/>
              </a:rPr>
              <a:t>sarcoidosis</a:t>
            </a:r>
            <a:r>
              <a:rPr lang="en-US" sz="2400" b="1" dirty="0">
                <a:solidFill>
                  <a:schemeClr val="tx2"/>
                </a:solidFill>
                <a:effectLst>
                  <a:outerShdw blurRad="38100" dist="38100" dir="2700000" algn="tl">
                    <a:srgbClr val="000000"/>
                  </a:outerShdw>
                </a:effectLst>
                <a:cs typeface="Arial" pitchFamily="34" charset="0"/>
              </a:rPr>
              <a:t>) </a:t>
            </a:r>
          </a:p>
          <a:p>
            <a:pPr algn="l" rtl="0">
              <a:defRPr/>
            </a:pPr>
            <a:r>
              <a:rPr lang="en-US" sz="2400" b="1" dirty="0">
                <a:solidFill>
                  <a:srgbClr val="FF0000"/>
                </a:solidFill>
                <a:effectLst>
                  <a:outerShdw blurRad="38100" dist="38100" dir="2700000" algn="tl">
                    <a:srgbClr val="000000"/>
                  </a:outerShdw>
                </a:effectLst>
                <a:cs typeface="Arial" pitchFamily="34" charset="0"/>
              </a:rPr>
              <a:t>3. Age:</a:t>
            </a:r>
          </a:p>
          <a:p>
            <a:pPr algn="l" rtl="0">
              <a:lnSpc>
                <a:spcPct val="150000"/>
              </a:lnSpc>
              <a:buFontTx/>
              <a:buChar char="•"/>
              <a:defRPr/>
            </a:pPr>
            <a:r>
              <a:rPr lang="en-US" sz="2400" b="1" u="sng" dirty="0">
                <a:solidFill>
                  <a:schemeClr val="tx2"/>
                </a:solidFill>
                <a:effectLst>
                  <a:outerShdw blurRad="38100" dist="38100" dir="2700000" algn="tl">
                    <a:srgbClr val="000000"/>
                  </a:outerShdw>
                </a:effectLst>
                <a:cs typeface="Arial" pitchFamily="34" charset="0"/>
              </a:rPr>
              <a:t>Infancy and childhood</a:t>
            </a:r>
            <a:r>
              <a:rPr lang="en-US" sz="2400" b="1" dirty="0">
                <a:solidFill>
                  <a:schemeClr val="tx2"/>
                </a:solidFill>
                <a:effectLst>
                  <a:outerShdw blurRad="38100" dist="38100" dir="2700000" algn="tl">
                    <a:srgbClr val="000000"/>
                  </a:outerShdw>
                </a:effectLst>
                <a:cs typeface="Arial" pitchFamily="34" charset="0"/>
              </a:rPr>
              <a:t> ( Congenital </a:t>
            </a:r>
            <a:r>
              <a:rPr lang="en-US" sz="2400" b="1" dirty="0" err="1">
                <a:solidFill>
                  <a:schemeClr val="tx2"/>
                </a:solidFill>
                <a:effectLst>
                  <a:outerShdw blurRad="38100" dist="38100" dir="2700000" algn="tl">
                    <a:srgbClr val="000000"/>
                  </a:outerShdw>
                </a:effectLst>
                <a:cs typeface="Arial" pitchFamily="34" charset="0"/>
              </a:rPr>
              <a:t>bronchiectasis,cystic</a:t>
            </a:r>
            <a:r>
              <a:rPr lang="en-US" sz="2400" b="1" dirty="0">
                <a:solidFill>
                  <a:schemeClr val="tx2"/>
                </a:solidFill>
                <a:effectLst>
                  <a:outerShdw blurRad="38100" dist="38100" dir="2700000" algn="tl">
                    <a:srgbClr val="000000"/>
                  </a:outerShdw>
                </a:effectLst>
                <a:cs typeface="Arial" pitchFamily="34" charset="0"/>
              </a:rPr>
              <a:t> </a:t>
            </a:r>
            <a:r>
              <a:rPr lang="en-US" sz="2400" b="1" dirty="0" err="1">
                <a:solidFill>
                  <a:schemeClr val="tx2"/>
                </a:solidFill>
                <a:effectLst>
                  <a:outerShdw blurRad="38100" dist="38100" dir="2700000" algn="tl">
                    <a:srgbClr val="000000"/>
                  </a:outerShdw>
                </a:effectLst>
                <a:cs typeface="Arial" pitchFamily="34" charset="0"/>
              </a:rPr>
              <a:t>fibrosis,FB</a:t>
            </a:r>
            <a:r>
              <a:rPr lang="en-US" sz="2400" b="1" dirty="0">
                <a:solidFill>
                  <a:schemeClr val="tx2"/>
                </a:solidFill>
                <a:effectLst>
                  <a:outerShdw blurRad="38100" dist="38100" dir="2700000" algn="tl">
                    <a:srgbClr val="000000"/>
                  </a:outerShdw>
                </a:effectLst>
                <a:cs typeface="Arial" pitchFamily="34" charset="0"/>
              </a:rPr>
              <a:t> </a:t>
            </a:r>
            <a:r>
              <a:rPr lang="en-US" sz="2400" b="1" dirty="0" err="1">
                <a:solidFill>
                  <a:schemeClr val="tx2"/>
                </a:solidFill>
                <a:effectLst>
                  <a:outerShdw blurRad="38100" dist="38100" dir="2700000" algn="tl">
                    <a:srgbClr val="000000"/>
                  </a:outerShdw>
                </a:effectLst>
                <a:cs typeface="Arial" pitchFamily="34" charset="0"/>
              </a:rPr>
              <a:t>aspiration,bronchial</a:t>
            </a:r>
            <a:r>
              <a:rPr lang="en-US" sz="2400" b="1" dirty="0">
                <a:solidFill>
                  <a:schemeClr val="tx2"/>
                </a:solidFill>
                <a:effectLst>
                  <a:outerShdw blurRad="38100" dist="38100" dir="2700000" algn="tl">
                    <a:srgbClr val="000000"/>
                  </a:outerShdw>
                </a:effectLst>
                <a:cs typeface="Arial" pitchFamily="34" charset="0"/>
              </a:rPr>
              <a:t> asthma,1ry TB)</a:t>
            </a:r>
          </a:p>
          <a:p>
            <a:pPr algn="l" rtl="0">
              <a:lnSpc>
                <a:spcPct val="150000"/>
              </a:lnSpc>
              <a:buFontTx/>
              <a:buChar char="•"/>
              <a:defRPr/>
            </a:pPr>
            <a:r>
              <a:rPr lang="en-US" sz="2400" b="1" u="sng" dirty="0">
                <a:solidFill>
                  <a:schemeClr val="tx2"/>
                </a:solidFill>
                <a:effectLst>
                  <a:outerShdw blurRad="38100" dist="38100" dir="2700000" algn="tl">
                    <a:srgbClr val="000000"/>
                  </a:outerShdw>
                </a:effectLst>
                <a:cs typeface="Arial" pitchFamily="34" charset="0"/>
              </a:rPr>
              <a:t>Adolescence and adults </a:t>
            </a:r>
            <a:r>
              <a:rPr lang="en-US" sz="2400" b="1" dirty="0">
                <a:solidFill>
                  <a:schemeClr val="tx2"/>
                </a:solidFill>
                <a:effectLst>
                  <a:outerShdw blurRad="38100" dist="38100" dir="2700000" algn="tl">
                    <a:srgbClr val="000000"/>
                  </a:outerShdw>
                </a:effectLst>
                <a:cs typeface="Arial" pitchFamily="34" charset="0"/>
              </a:rPr>
              <a:t>(Bronchial </a:t>
            </a:r>
            <a:r>
              <a:rPr lang="en-US" sz="2400" b="1" dirty="0" err="1">
                <a:solidFill>
                  <a:schemeClr val="tx2"/>
                </a:solidFill>
                <a:effectLst>
                  <a:outerShdw blurRad="38100" dist="38100" dir="2700000" algn="tl">
                    <a:srgbClr val="000000"/>
                  </a:outerShdw>
                </a:effectLst>
                <a:cs typeface="Arial" pitchFamily="34" charset="0"/>
              </a:rPr>
              <a:t>asthma,post</a:t>
            </a:r>
            <a:r>
              <a:rPr lang="en-US" sz="2400" b="1" dirty="0">
                <a:solidFill>
                  <a:schemeClr val="tx2"/>
                </a:solidFill>
                <a:effectLst>
                  <a:outerShdw blurRad="38100" dist="38100" dir="2700000" algn="tl">
                    <a:srgbClr val="000000"/>
                  </a:outerShdw>
                </a:effectLst>
                <a:cs typeface="Arial" pitchFamily="34" charset="0"/>
              </a:rPr>
              <a:t>-primary TB)</a:t>
            </a:r>
          </a:p>
          <a:p>
            <a:pPr algn="l" rtl="0">
              <a:lnSpc>
                <a:spcPct val="150000"/>
              </a:lnSpc>
              <a:buFontTx/>
              <a:buChar char="•"/>
              <a:defRPr/>
            </a:pPr>
            <a:r>
              <a:rPr lang="en-US" sz="2400" b="1" u="sng" dirty="0">
                <a:solidFill>
                  <a:schemeClr val="tx2"/>
                </a:solidFill>
                <a:effectLst>
                  <a:outerShdw blurRad="38100" dist="38100" dir="2700000" algn="tl">
                    <a:srgbClr val="000000"/>
                  </a:outerShdw>
                </a:effectLst>
                <a:cs typeface="Arial" pitchFamily="34" charset="0"/>
              </a:rPr>
              <a:t>Middle age</a:t>
            </a:r>
            <a:r>
              <a:rPr lang="en-US" sz="2400" b="1" dirty="0">
                <a:solidFill>
                  <a:schemeClr val="tx2"/>
                </a:solidFill>
                <a:effectLst>
                  <a:outerShdw blurRad="38100" dist="38100" dir="2700000" algn="tl">
                    <a:srgbClr val="000000"/>
                  </a:outerShdw>
                </a:effectLst>
                <a:cs typeface="Arial" pitchFamily="34" charset="0"/>
              </a:rPr>
              <a:t> (</a:t>
            </a:r>
            <a:r>
              <a:rPr lang="en-US" sz="2400" b="1" dirty="0" err="1">
                <a:solidFill>
                  <a:schemeClr val="tx2"/>
                </a:solidFill>
                <a:effectLst>
                  <a:outerShdw blurRad="38100" dist="38100" dir="2700000" algn="tl">
                    <a:srgbClr val="000000"/>
                  </a:outerShdw>
                </a:effectLst>
                <a:cs typeface="Arial" pitchFamily="34" charset="0"/>
              </a:rPr>
              <a:t>COPD,CAP,post</a:t>
            </a:r>
            <a:r>
              <a:rPr lang="en-US" sz="2400" b="1" dirty="0">
                <a:solidFill>
                  <a:schemeClr val="tx2"/>
                </a:solidFill>
                <a:effectLst>
                  <a:outerShdw blurRad="38100" dist="38100" dir="2700000" algn="tl">
                    <a:srgbClr val="000000"/>
                  </a:outerShdw>
                </a:effectLst>
                <a:cs typeface="Arial" pitchFamily="34" charset="0"/>
              </a:rPr>
              <a:t>-primary </a:t>
            </a:r>
            <a:r>
              <a:rPr lang="en-US" sz="2400" b="1" dirty="0" err="1">
                <a:solidFill>
                  <a:schemeClr val="tx2"/>
                </a:solidFill>
                <a:effectLst>
                  <a:outerShdw blurRad="38100" dist="38100" dir="2700000" algn="tl">
                    <a:srgbClr val="000000"/>
                  </a:outerShdw>
                </a:effectLst>
                <a:cs typeface="Arial" pitchFamily="34" charset="0"/>
              </a:rPr>
              <a:t>TB,collagen</a:t>
            </a:r>
            <a:r>
              <a:rPr lang="en-US" sz="2400" b="1" dirty="0">
                <a:solidFill>
                  <a:schemeClr val="tx2"/>
                </a:solidFill>
                <a:effectLst>
                  <a:outerShdw blurRad="38100" dist="38100" dir="2700000" algn="tl">
                    <a:srgbClr val="000000"/>
                  </a:outerShdw>
                </a:effectLst>
                <a:cs typeface="Arial" pitchFamily="34" charset="0"/>
              </a:rPr>
              <a:t> vascular)</a:t>
            </a:r>
          </a:p>
          <a:p>
            <a:pPr algn="l" rtl="0">
              <a:lnSpc>
                <a:spcPct val="150000"/>
              </a:lnSpc>
              <a:buFontTx/>
              <a:buChar char="•"/>
              <a:defRPr/>
            </a:pPr>
            <a:r>
              <a:rPr lang="en-US" sz="2400" b="1" u="sng" dirty="0">
                <a:solidFill>
                  <a:schemeClr val="tx2"/>
                </a:solidFill>
                <a:effectLst>
                  <a:outerShdw blurRad="38100" dist="38100" dir="2700000" algn="tl">
                    <a:srgbClr val="000000"/>
                  </a:outerShdw>
                </a:effectLst>
                <a:cs typeface="Arial" pitchFamily="34" charset="0"/>
              </a:rPr>
              <a:t>Elderly</a:t>
            </a:r>
            <a:r>
              <a:rPr lang="en-US" sz="2400" b="1" dirty="0">
                <a:solidFill>
                  <a:schemeClr val="tx2"/>
                </a:solidFill>
                <a:effectLst>
                  <a:outerShdw blurRad="38100" dist="38100" dir="2700000" algn="tl">
                    <a:srgbClr val="000000"/>
                  </a:outerShdw>
                </a:effectLst>
                <a:cs typeface="Arial" pitchFamily="34" charset="0"/>
              </a:rPr>
              <a:t> (bronchogenic CA,IPF</a:t>
            </a:r>
            <a:r>
              <a:rPr lang="en-US" sz="2400" dirty="0">
                <a:solidFill>
                  <a:schemeClr val="tx2"/>
                </a:solidFill>
                <a:effectLst>
                  <a:outerShdw blurRad="38100" dist="38100" dir="2700000" algn="tl">
                    <a:srgbClr val="000000"/>
                  </a:outerShdw>
                </a:effectLst>
                <a:cs typeface="Arial" pitchFamily="34" charset="0"/>
              </a:rPr>
              <a:t>)</a:t>
            </a:r>
          </a:p>
          <a:p>
            <a:pPr algn="l" rtl="0"/>
            <a:endParaRPr lang="ar-EG" sz="1800" dirty="0"/>
          </a:p>
        </p:txBody>
      </p:sp>
    </p:spTree>
    <p:extLst>
      <p:ext uri="{BB962C8B-B14F-4D97-AF65-F5344CB8AC3E}">
        <p14:creationId xmlns:p14="http://schemas.microsoft.com/office/powerpoint/2010/main" val="2581289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3536"/>
            <a:ext cx="8229600" cy="1143000"/>
          </a:xfrm>
        </p:spPr>
        <p:txBody>
          <a:bodyPr>
            <a:noAutofit/>
          </a:bodyPr>
          <a:lstStyle/>
          <a:p>
            <a:pPr marL="54864" algn="ctr" eaLnBrk="1" fontAlgn="auto" hangingPunct="1">
              <a:spcAft>
                <a:spcPts val="0"/>
              </a:spcAft>
              <a:defRPr/>
            </a:pPr>
            <a:r>
              <a:rPr lang="en-US" sz="3600" b="1" dirty="0">
                <a:solidFill>
                  <a:srgbClr val="FF6600"/>
                </a:solidFill>
              </a:rPr>
              <a:t>NOISY BREATHING AND</a:t>
            </a:r>
            <a:br>
              <a:rPr lang="en-US" sz="3600" b="1" dirty="0">
                <a:solidFill>
                  <a:srgbClr val="FF6600"/>
                </a:solidFill>
              </a:rPr>
            </a:br>
            <a:r>
              <a:rPr lang="en-US" sz="3600" b="1" dirty="0">
                <a:solidFill>
                  <a:srgbClr val="FF6600"/>
                </a:solidFill>
              </a:rPr>
              <a:t>VOICE CHANGES</a:t>
            </a:r>
          </a:p>
        </p:txBody>
      </p:sp>
      <p:sp>
        <p:nvSpPr>
          <p:cNvPr id="89091" name="Rectangle 3"/>
          <p:cNvSpPr>
            <a:spLocks noGrp="1" noChangeArrowheads="1"/>
          </p:cNvSpPr>
          <p:nvPr>
            <p:ph idx="1"/>
          </p:nvPr>
        </p:nvSpPr>
        <p:spPr>
          <a:xfrm>
            <a:off x="539553" y="1772816"/>
            <a:ext cx="8136904" cy="4687888"/>
          </a:xfrm>
        </p:spPr>
        <p:txBody>
          <a:bodyPr/>
          <a:lstStyle/>
          <a:p>
            <a:pPr marL="609600" indent="-609600" algn="l" rtl="0" eaLnBrk="1" hangingPunct="1">
              <a:buFont typeface="Wingdings" pitchFamily="2" charset="2"/>
              <a:buNone/>
            </a:pPr>
            <a:r>
              <a:rPr lang="en-US" sz="3600" i="1" dirty="0">
                <a:solidFill>
                  <a:schemeClr val="folHlink"/>
                </a:solidFill>
              </a:rPr>
              <a:t>TERMS USED TO DESCRIBE NOISY</a:t>
            </a:r>
          </a:p>
          <a:p>
            <a:pPr marL="609600" indent="-609600" algn="l" rtl="0" eaLnBrk="1" hangingPunct="1">
              <a:buFont typeface="Wingdings" pitchFamily="2" charset="2"/>
              <a:buNone/>
            </a:pPr>
            <a:r>
              <a:rPr lang="en-US" sz="3600" i="1" dirty="0">
                <a:solidFill>
                  <a:schemeClr val="folHlink"/>
                </a:solidFill>
              </a:rPr>
              <a:t>BREATHING:</a:t>
            </a:r>
          </a:p>
          <a:p>
            <a:pPr marL="990600" lvl="1" indent="-533400" algn="l" rtl="0" eaLnBrk="1" hangingPunct="1">
              <a:buClr>
                <a:schemeClr val="tx1"/>
              </a:buClr>
              <a:buFont typeface="Wingdings" pitchFamily="2" charset="2"/>
              <a:buAutoNum type="arabicPeriod"/>
            </a:pPr>
            <a:r>
              <a:rPr lang="en-US" sz="3200" i="1" dirty="0"/>
              <a:t>Wheezing.</a:t>
            </a:r>
          </a:p>
          <a:p>
            <a:pPr marL="990600" lvl="1" indent="-533400" algn="l" rtl="0" eaLnBrk="1" hangingPunct="1">
              <a:buClr>
                <a:schemeClr val="tx1"/>
              </a:buClr>
              <a:buFont typeface="Wingdings" pitchFamily="2" charset="2"/>
              <a:buAutoNum type="arabicPeriod"/>
            </a:pPr>
            <a:r>
              <a:rPr lang="en-US" sz="3200" i="1" dirty="0" err="1"/>
              <a:t>Stridor</a:t>
            </a:r>
            <a:r>
              <a:rPr lang="en-US" sz="3200" i="1" dirty="0"/>
              <a:t>.</a:t>
            </a:r>
          </a:p>
          <a:p>
            <a:pPr marL="990600" lvl="1" indent="-533400" algn="l" rtl="0" eaLnBrk="1" hangingPunct="1">
              <a:buClr>
                <a:schemeClr val="tx1"/>
              </a:buClr>
              <a:buFont typeface="Wingdings" pitchFamily="2" charset="2"/>
              <a:buAutoNum type="arabicPeriod"/>
            </a:pPr>
            <a:r>
              <a:rPr lang="en-US" sz="3200" i="1" dirty="0"/>
              <a:t>Snoring.</a:t>
            </a:r>
          </a:p>
          <a:p>
            <a:pPr marL="990600" lvl="1" indent="-533400" algn="l" rtl="0" eaLnBrk="1" hangingPunct="1">
              <a:buClr>
                <a:schemeClr val="tx1"/>
              </a:buClr>
              <a:buFont typeface="Wingdings" pitchFamily="2" charset="2"/>
              <a:buAutoNum type="arabicPeriod"/>
            </a:pPr>
            <a:r>
              <a:rPr lang="en-US" sz="3200" i="1" dirty="0" err="1"/>
              <a:t>Hoarsenes</a:t>
            </a:r>
            <a:r>
              <a:rPr lang="en-US" sz="3200" i="1" dirty="0"/>
              <a:t> of voice.</a:t>
            </a:r>
          </a:p>
          <a:p>
            <a:pPr marL="609600" indent="-609600" algn="l" rtl="0" eaLnBrk="1" hangingPunct="1">
              <a:buFont typeface="Wingdings" pitchFamily="2" charset="2"/>
              <a:buNone/>
            </a:pPr>
            <a:endParaRPr lang="en-US" sz="3600" i="1" dirty="0"/>
          </a:p>
        </p:txBody>
      </p:sp>
    </p:spTree>
    <p:extLst>
      <p:ext uri="{BB962C8B-B14F-4D97-AF65-F5344CB8AC3E}">
        <p14:creationId xmlns:p14="http://schemas.microsoft.com/office/powerpoint/2010/main" val="365347425"/>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Chest Wheezes</a:t>
            </a:r>
          </a:p>
        </p:txBody>
      </p:sp>
      <p:sp>
        <p:nvSpPr>
          <p:cNvPr id="90115" name="Rectangle 3"/>
          <p:cNvSpPr>
            <a:spLocks noGrp="1" noChangeArrowheads="1"/>
          </p:cNvSpPr>
          <p:nvPr>
            <p:ph idx="1"/>
          </p:nvPr>
        </p:nvSpPr>
        <p:spPr/>
        <p:txBody>
          <a:bodyPr>
            <a:normAutofit lnSpcReduction="10000"/>
          </a:bodyPr>
          <a:lstStyle/>
          <a:p>
            <a:pPr marL="609600" indent="-609600" algn="l" eaLnBrk="1" hangingPunct="1"/>
            <a:r>
              <a:rPr lang="en-US" sz="4000" dirty="0" err="1"/>
              <a:t>Continous</a:t>
            </a:r>
            <a:r>
              <a:rPr lang="en-US" sz="4000" dirty="0"/>
              <a:t> musical sound produced by narrowing of the airways:</a:t>
            </a:r>
          </a:p>
          <a:p>
            <a:pPr marL="1371600" lvl="2" indent="-457200" algn="l" eaLnBrk="1" hangingPunct="1">
              <a:buFont typeface="Wingdings" pitchFamily="2" charset="2"/>
              <a:buNone/>
            </a:pPr>
            <a:r>
              <a:rPr lang="en-US" sz="3200" dirty="0"/>
              <a:t>– spasm, edema ,plugging</a:t>
            </a:r>
          </a:p>
          <a:p>
            <a:pPr marL="1371600" lvl="2" indent="-457200" algn="l" eaLnBrk="1" hangingPunct="1">
              <a:buFont typeface="Wingdings" pitchFamily="2" charset="2"/>
              <a:buNone/>
            </a:pPr>
            <a:r>
              <a:rPr lang="en-US" sz="3200" dirty="0"/>
              <a:t>– pressure from surrounding </a:t>
            </a:r>
            <a:r>
              <a:rPr lang="en-US" sz="3200" dirty="0" err="1"/>
              <a:t>masses,LN</a:t>
            </a:r>
            <a:endParaRPr lang="en-US" sz="3200" dirty="0"/>
          </a:p>
          <a:p>
            <a:pPr marL="609600" indent="-609600" algn="l" rtl="0" eaLnBrk="1" hangingPunct="1">
              <a:buFont typeface="Wingdings" pitchFamily="2" charset="2"/>
              <a:buNone/>
            </a:pPr>
            <a:r>
              <a:rPr lang="en-US" sz="4000" i="1" dirty="0" err="1">
                <a:solidFill>
                  <a:srgbClr val="FF0000"/>
                </a:solidFill>
              </a:rPr>
              <a:t>Comment</a:t>
            </a:r>
            <a:r>
              <a:rPr lang="en-US" sz="4000" i="1" dirty="0" err="1"/>
              <a:t>:onset</a:t>
            </a:r>
            <a:r>
              <a:rPr lang="en-US" sz="4000" i="1" dirty="0"/>
              <a:t> course </a:t>
            </a:r>
            <a:r>
              <a:rPr lang="en-US" sz="4000" i="1" dirty="0" err="1"/>
              <a:t>duration,timing,ass.sympyoms</a:t>
            </a:r>
            <a:endParaRPr lang="en-US" sz="4000" i="1" dirty="0"/>
          </a:p>
        </p:txBody>
      </p:sp>
    </p:spTree>
    <p:extLst>
      <p:ext uri="{BB962C8B-B14F-4D97-AF65-F5344CB8AC3E}">
        <p14:creationId xmlns:p14="http://schemas.microsoft.com/office/powerpoint/2010/main" val="1771355462"/>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53536"/>
            <a:ext cx="8229600" cy="1143000"/>
          </a:xfrm>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 WHEEZING</a:t>
            </a:r>
          </a:p>
        </p:txBody>
      </p:sp>
      <p:sp>
        <p:nvSpPr>
          <p:cNvPr id="92163" name="Rectangle 3"/>
          <p:cNvSpPr>
            <a:spLocks noGrp="1" noChangeArrowheads="1"/>
          </p:cNvSpPr>
          <p:nvPr>
            <p:ph idx="1"/>
          </p:nvPr>
        </p:nvSpPr>
        <p:spPr>
          <a:xfrm>
            <a:off x="0" y="1340768"/>
            <a:ext cx="8640960" cy="4824536"/>
          </a:xfrm>
        </p:spPr>
        <p:txBody>
          <a:bodyPr>
            <a:normAutofit/>
          </a:bodyPr>
          <a:lstStyle/>
          <a:p>
            <a:pPr marL="609600" indent="-609600" algn="l" rtl="0" eaLnBrk="1" hangingPunct="1">
              <a:lnSpc>
                <a:spcPct val="80000"/>
              </a:lnSpc>
            </a:pPr>
            <a:r>
              <a:rPr lang="en-US" sz="3600" b="1" dirty="0"/>
              <a:t>Normally results from bronchospasm or excess mucus or fluid.</a:t>
            </a:r>
          </a:p>
          <a:p>
            <a:pPr marL="609600" indent="-609600" algn="l" rtl="0" eaLnBrk="1" hangingPunct="1">
              <a:lnSpc>
                <a:spcPct val="80000"/>
              </a:lnSpc>
              <a:buFont typeface="Wingdings" pitchFamily="2" charset="2"/>
              <a:buNone/>
            </a:pPr>
            <a:endParaRPr lang="en-US" sz="3600" b="1" dirty="0"/>
          </a:p>
          <a:p>
            <a:pPr marL="609600" indent="-609600" algn="l" rtl="0" eaLnBrk="1" hangingPunct="1">
              <a:lnSpc>
                <a:spcPct val="80000"/>
              </a:lnSpc>
            </a:pPr>
            <a:r>
              <a:rPr lang="en-US" sz="3600" b="1" dirty="0"/>
              <a:t>Common in  asthma but </a:t>
            </a:r>
          </a:p>
          <a:p>
            <a:pPr marL="609600" indent="-609600" algn="l" rtl="0" eaLnBrk="1" hangingPunct="1">
              <a:lnSpc>
                <a:spcPct val="80000"/>
              </a:lnSpc>
              <a:buFont typeface="Wingdings" pitchFamily="2" charset="2"/>
              <a:buNone/>
            </a:pPr>
            <a:r>
              <a:rPr lang="en-US" sz="3600" b="1" i="1" dirty="0">
                <a:solidFill>
                  <a:schemeClr val="folHlink"/>
                </a:solidFill>
              </a:rPr>
              <a:t>	“NOT ALL WHEEZING IS ASTHMA”</a:t>
            </a:r>
            <a:endParaRPr lang="en-US" sz="3600" b="1" dirty="0"/>
          </a:p>
          <a:p>
            <a:pPr marL="609600" indent="-609600" algn="l" rtl="0" eaLnBrk="1" hangingPunct="1">
              <a:lnSpc>
                <a:spcPct val="80000"/>
              </a:lnSpc>
              <a:buFont typeface="Wingdings" pitchFamily="2" charset="2"/>
              <a:buNone/>
            </a:pPr>
            <a:endParaRPr lang="en-US" sz="3600" b="1" dirty="0"/>
          </a:p>
          <a:p>
            <a:pPr marL="609600" indent="-609600" algn="l" rtl="0" eaLnBrk="1" hangingPunct="1">
              <a:lnSpc>
                <a:spcPct val="80000"/>
              </a:lnSpc>
            </a:pPr>
            <a:r>
              <a:rPr lang="en-US" sz="3600" b="1" dirty="0"/>
              <a:t>May occur in CHF - “cardiac wheezing”.</a:t>
            </a:r>
          </a:p>
          <a:p>
            <a:pPr marL="609600" indent="-609600" algn="l" rtl="0" eaLnBrk="1" hangingPunct="1">
              <a:lnSpc>
                <a:spcPct val="80000"/>
              </a:lnSpc>
            </a:pPr>
            <a:r>
              <a:rPr lang="en-US" sz="3600" b="1" dirty="0"/>
              <a:t>Localized in Br. carcinoma</a:t>
            </a:r>
          </a:p>
          <a:p>
            <a:pPr marL="609600" indent="-609600" algn="l" rtl="0" eaLnBrk="1" hangingPunct="1">
              <a:lnSpc>
                <a:spcPct val="80000"/>
              </a:lnSpc>
              <a:buFont typeface="Wingdings" pitchFamily="2" charset="2"/>
              <a:buNone/>
            </a:pPr>
            <a:endParaRPr lang="en-US" sz="3600" b="1" i="1" dirty="0"/>
          </a:p>
        </p:txBody>
      </p:sp>
    </p:spTree>
    <p:extLst>
      <p:ext uri="{BB962C8B-B14F-4D97-AF65-F5344CB8AC3E}">
        <p14:creationId xmlns:p14="http://schemas.microsoft.com/office/powerpoint/2010/main" val="902281441"/>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288" y="1"/>
            <a:ext cx="8229600" cy="836712"/>
          </a:xfrm>
        </p:spPr>
        <p:txBody>
          <a:bodyPr/>
          <a:lstStyle/>
          <a:p>
            <a:pPr marL="54864" algn="ctr" eaLnBrk="1" fontAlgn="auto" hangingPunct="1">
              <a:spcAft>
                <a:spcPts val="0"/>
              </a:spcAft>
              <a:defRPr/>
            </a:pPr>
            <a:r>
              <a:rPr lang="en-US" b="1" dirty="0">
                <a:solidFill>
                  <a:schemeClr val="tx2">
                    <a:tint val="100000"/>
                    <a:shade val="90000"/>
                    <a:satMod val="250000"/>
                    <a:alpha val="100000"/>
                  </a:schemeClr>
                </a:solidFill>
              </a:rPr>
              <a:t>D.D</a:t>
            </a:r>
          </a:p>
        </p:txBody>
      </p:sp>
      <p:sp>
        <p:nvSpPr>
          <p:cNvPr id="94211" name="Rectangle 3"/>
          <p:cNvSpPr>
            <a:spLocks noGrp="1" noChangeArrowheads="1"/>
          </p:cNvSpPr>
          <p:nvPr>
            <p:ph idx="1"/>
          </p:nvPr>
        </p:nvSpPr>
        <p:spPr>
          <a:xfrm>
            <a:off x="467544" y="764704"/>
            <a:ext cx="8219256" cy="6236965"/>
          </a:xfrm>
        </p:spPr>
        <p:txBody>
          <a:bodyPr>
            <a:normAutofit/>
          </a:bodyPr>
          <a:lstStyle/>
          <a:p>
            <a:pPr algn="l" rtl="0"/>
            <a:r>
              <a:rPr lang="en-US" sz="3600" b="1" dirty="0" err="1">
                <a:solidFill>
                  <a:schemeClr val="tx2">
                    <a:tint val="100000"/>
                    <a:shade val="90000"/>
                    <a:satMod val="250000"/>
                    <a:alpha val="100000"/>
                  </a:schemeClr>
                </a:solidFill>
              </a:rPr>
              <a:t>Stridor:c</a:t>
            </a:r>
            <a:r>
              <a:rPr lang="en-US" sz="3600" b="1" dirty="0" err="1"/>
              <a:t>ontinous</a:t>
            </a:r>
            <a:r>
              <a:rPr lang="en-US" sz="3600" b="1" dirty="0"/>
              <a:t> harsh sound caused by partial closure of upper airway</a:t>
            </a:r>
            <a:r>
              <a:rPr lang="en-US" sz="2800" b="1" dirty="0"/>
              <a:t> mainly during inspiration as in croup</a:t>
            </a:r>
          </a:p>
          <a:p>
            <a:pPr marL="0" indent="0" algn="l" rtl="0" eaLnBrk="1" hangingPunct="1">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val="4291595650"/>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95536" y="260649"/>
            <a:ext cx="8291512" cy="720080"/>
          </a:xfrm>
        </p:spPr>
        <p:txBody>
          <a:bodyPr>
            <a:noAutofit/>
          </a:bodyPr>
          <a:lstStyle/>
          <a:p>
            <a:pPr marL="54864" algn="ctr" eaLnBrk="1" fontAlgn="auto" hangingPunct="1">
              <a:spcAft>
                <a:spcPts val="0"/>
              </a:spcAft>
              <a:defRPr/>
            </a:pPr>
            <a:r>
              <a:rPr lang="en-US" sz="4400" b="1" dirty="0">
                <a:solidFill>
                  <a:srgbClr val="FF6600"/>
                </a:solidFill>
              </a:rPr>
              <a:t>Past History</a:t>
            </a:r>
            <a:endParaRPr lang="en-US" sz="4400" dirty="0">
              <a:solidFill>
                <a:srgbClr val="FF6600"/>
              </a:solidFill>
            </a:endParaRPr>
          </a:p>
        </p:txBody>
      </p:sp>
      <p:sp>
        <p:nvSpPr>
          <p:cNvPr id="108547" name="Rectangle 3"/>
          <p:cNvSpPr>
            <a:spLocks noGrp="1" noChangeArrowheads="1"/>
          </p:cNvSpPr>
          <p:nvPr>
            <p:ph idx="1"/>
          </p:nvPr>
        </p:nvSpPr>
        <p:spPr>
          <a:xfrm>
            <a:off x="251520" y="1196752"/>
            <a:ext cx="8578850" cy="4967287"/>
          </a:xfrm>
        </p:spPr>
        <p:txBody>
          <a:bodyPr>
            <a:normAutofit lnSpcReduction="10000"/>
          </a:bodyPr>
          <a:lstStyle/>
          <a:p>
            <a:pPr marL="609600" indent="-609600" algn="l" rtl="0" eaLnBrk="1" hangingPunct="1"/>
            <a:r>
              <a:rPr lang="en-US" sz="3600" b="1" dirty="0"/>
              <a:t>Previous:</a:t>
            </a:r>
          </a:p>
          <a:p>
            <a:pPr marL="1371600" lvl="2" indent="-457200" algn="l" rtl="0" eaLnBrk="1" hangingPunct="1">
              <a:buClr>
                <a:schemeClr val="folHlink"/>
              </a:buClr>
              <a:buSzTx/>
              <a:buFont typeface="Wingdings" pitchFamily="2" charset="2"/>
              <a:buAutoNum type="arabicPeriod"/>
            </a:pPr>
            <a:r>
              <a:rPr lang="en-US" sz="3600" b="1" dirty="0"/>
              <a:t>Illnesses (</a:t>
            </a:r>
            <a:r>
              <a:rPr lang="en-US" sz="3600" b="1" dirty="0" err="1"/>
              <a:t>pulm</a:t>
            </a:r>
            <a:r>
              <a:rPr lang="en-US" sz="3600" b="1" dirty="0"/>
              <a:t> diseases may recur: TB, malignancies).  </a:t>
            </a:r>
          </a:p>
          <a:p>
            <a:pPr marL="1371600" lvl="2" indent="-457200" algn="l" rtl="0" eaLnBrk="1" hangingPunct="1">
              <a:buClr>
                <a:schemeClr val="folHlink"/>
              </a:buClr>
              <a:buSzTx/>
              <a:buFont typeface="Wingdings" pitchFamily="2" charset="2"/>
              <a:buAutoNum type="arabicPeriod"/>
            </a:pPr>
            <a:r>
              <a:rPr lang="en-US" sz="3600" b="1" dirty="0"/>
              <a:t>Operations.</a:t>
            </a:r>
          </a:p>
          <a:p>
            <a:pPr marL="1371600" lvl="2" indent="-457200" algn="l" rtl="0" eaLnBrk="1" hangingPunct="1">
              <a:buClr>
                <a:schemeClr val="folHlink"/>
              </a:buClr>
              <a:buSzTx/>
              <a:buFont typeface="Wingdings" pitchFamily="2" charset="2"/>
              <a:buAutoNum type="arabicPeriod"/>
            </a:pPr>
            <a:r>
              <a:rPr lang="en-US" sz="3600" b="1" dirty="0"/>
              <a:t>Trauma to Chest/lungs.</a:t>
            </a:r>
          </a:p>
          <a:p>
            <a:pPr marL="1371600" lvl="2" indent="-457200" algn="l" rtl="0" eaLnBrk="1" hangingPunct="1">
              <a:buClr>
                <a:schemeClr val="folHlink"/>
              </a:buClr>
              <a:buSzTx/>
              <a:buFont typeface="Wingdings" pitchFamily="2" charset="2"/>
              <a:buAutoNum type="arabicPeriod"/>
            </a:pPr>
            <a:r>
              <a:rPr lang="en-US" sz="3600" b="1" dirty="0"/>
              <a:t>Loss of </a:t>
            </a:r>
            <a:r>
              <a:rPr lang="en-US" sz="3600" b="1" dirty="0" err="1"/>
              <a:t>consciousness,Epilepsy,coma</a:t>
            </a:r>
            <a:endParaRPr lang="en-US" sz="3600" b="1" dirty="0"/>
          </a:p>
          <a:p>
            <a:pPr marL="1371600" lvl="2" indent="-457200" algn="l" rtl="0" eaLnBrk="1" hangingPunct="1">
              <a:buClr>
                <a:schemeClr val="folHlink"/>
              </a:buClr>
              <a:buSzTx/>
              <a:buFont typeface="Wingdings" pitchFamily="2" charset="2"/>
              <a:buAutoNum type="arabicPeriod"/>
            </a:pPr>
            <a:r>
              <a:rPr lang="en-US" sz="3600" b="1" dirty="0"/>
              <a:t>Current &amp; past medications</a:t>
            </a:r>
          </a:p>
          <a:p>
            <a:pPr marL="1371600" lvl="2" indent="-457200" algn="l" rtl="0" eaLnBrk="1" hangingPunct="1">
              <a:buClr>
                <a:schemeClr val="folHlink"/>
              </a:buClr>
              <a:buSzTx/>
              <a:buFont typeface="Wingdings" pitchFamily="2" charset="2"/>
              <a:buAutoNum type="arabicPeriod"/>
            </a:pPr>
            <a:r>
              <a:rPr lang="en-US" sz="3600" b="1" dirty="0"/>
              <a:t>Allergies</a:t>
            </a:r>
            <a:r>
              <a:rPr lang="en-US" sz="3600" dirty="0"/>
              <a:t>.</a:t>
            </a:r>
          </a:p>
          <a:p>
            <a:pPr marL="609600" indent="-609600" eaLnBrk="1" hangingPunct="1"/>
            <a:endParaRPr lang="en-US" sz="3600" dirty="0"/>
          </a:p>
        </p:txBody>
      </p:sp>
    </p:spTree>
    <p:extLst>
      <p:ext uri="{BB962C8B-B14F-4D97-AF65-F5344CB8AC3E}">
        <p14:creationId xmlns:p14="http://schemas.microsoft.com/office/powerpoint/2010/main" val="4270515590"/>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History</a:t>
            </a:r>
            <a:endParaRPr lang="ar-EG" dirty="0"/>
          </a:p>
        </p:txBody>
      </p:sp>
      <p:sp>
        <p:nvSpPr>
          <p:cNvPr id="3" name="Content Placeholder 2"/>
          <p:cNvSpPr>
            <a:spLocks noGrp="1"/>
          </p:cNvSpPr>
          <p:nvPr>
            <p:ph idx="1"/>
          </p:nvPr>
        </p:nvSpPr>
        <p:spPr/>
        <p:txBody>
          <a:bodyPr/>
          <a:lstStyle/>
          <a:p>
            <a:pPr algn="l" rtl="0"/>
            <a:r>
              <a:rPr lang="en-US" dirty="0"/>
              <a:t>TB,</a:t>
            </a:r>
          </a:p>
          <a:p>
            <a:pPr algn="l" rtl="0"/>
            <a:r>
              <a:rPr lang="en-US" dirty="0"/>
              <a:t>Bronchial asthma</a:t>
            </a:r>
          </a:p>
          <a:p>
            <a:pPr algn="l" rtl="0"/>
            <a:r>
              <a:rPr lang="en-US" dirty="0"/>
              <a:t>Emphysema</a:t>
            </a:r>
          </a:p>
          <a:p>
            <a:pPr algn="l" rtl="0"/>
            <a:r>
              <a:rPr lang="en-US" dirty="0" err="1"/>
              <a:t>Heredofamilial</a:t>
            </a:r>
            <a:r>
              <a:rPr lang="en-US" dirty="0"/>
              <a:t> </a:t>
            </a:r>
            <a:r>
              <a:rPr lang="en-US" dirty="0" err="1"/>
              <a:t>bronchiactasis</a:t>
            </a:r>
            <a:endParaRPr lang="en-US" dirty="0"/>
          </a:p>
          <a:p>
            <a:pPr algn="l" rtl="0"/>
            <a:r>
              <a:rPr lang="en-US" dirty="0"/>
              <a:t>Smoking</a:t>
            </a:r>
          </a:p>
          <a:p>
            <a:pPr algn="l" rtl="0"/>
            <a:endParaRPr lang="ar-EG" dirty="0"/>
          </a:p>
        </p:txBody>
      </p:sp>
    </p:spTree>
    <p:extLst>
      <p:ext uri="{BB962C8B-B14F-4D97-AF65-F5344CB8AC3E}">
        <p14:creationId xmlns:p14="http://schemas.microsoft.com/office/powerpoint/2010/main" val="567325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4A11-0312-A0E9-19F5-B158399806D5}"/>
              </a:ext>
            </a:extLst>
          </p:cNvPr>
          <p:cNvSpPr>
            <a:spLocks noGrp="1"/>
          </p:cNvSpPr>
          <p:nvPr>
            <p:ph type="title"/>
          </p:nvPr>
        </p:nvSpPr>
        <p:spPr/>
        <p:txBody>
          <a:bodyPr/>
          <a:lstStyle/>
          <a:p>
            <a:r>
              <a:rPr lang="en-US" dirty="0"/>
              <a:t>Social history &amp; Smoking</a:t>
            </a:r>
          </a:p>
        </p:txBody>
      </p:sp>
      <p:sp>
        <p:nvSpPr>
          <p:cNvPr id="3" name="Content Placeholder 2">
            <a:extLst>
              <a:ext uri="{FF2B5EF4-FFF2-40B4-BE49-F238E27FC236}">
                <a16:creationId xmlns:a16="http://schemas.microsoft.com/office/drawing/2014/main" id="{92D53272-3181-439B-0D5B-7D8B663EBEA8}"/>
              </a:ext>
            </a:extLst>
          </p:cNvPr>
          <p:cNvSpPr>
            <a:spLocks noGrp="1"/>
          </p:cNvSpPr>
          <p:nvPr>
            <p:ph idx="1"/>
          </p:nvPr>
        </p:nvSpPr>
        <p:spPr/>
        <p:txBody>
          <a:bodyPr>
            <a:normAutofit/>
          </a:bodyPr>
          <a:lstStyle/>
          <a:p>
            <a:pPr algn="l"/>
            <a:r>
              <a:rPr lang="en-US" sz="2800" dirty="0"/>
              <a:t>Passive smoking increases the risk of respiratory infection and burning biomass fuels in confined spaces increases the risk of bronchitis and COPD. </a:t>
            </a:r>
          </a:p>
          <a:p>
            <a:pPr algn="l"/>
            <a:r>
              <a:rPr lang="en-US" sz="2800" dirty="0"/>
              <a:t>Domestic pets, especially cats and rodents, may be the cause of suboptimal asthma control.</a:t>
            </a:r>
          </a:p>
          <a:p>
            <a:pPr algn="l"/>
            <a:endParaRPr lang="en-US" sz="2800" dirty="0"/>
          </a:p>
          <a:p>
            <a:pPr algn="l"/>
            <a:r>
              <a:rPr lang="en-US" sz="2800" dirty="0"/>
              <a:t> A pet bird, feather duvet or an infestation of </a:t>
            </a:r>
            <a:r>
              <a:rPr lang="en-US" sz="2800" dirty="0" err="1"/>
              <a:t>mould</a:t>
            </a:r>
            <a:r>
              <a:rPr lang="en-US" sz="2800" dirty="0"/>
              <a:t> may cause hypersensitivity pneumonitis or suboptimal asthma control. </a:t>
            </a:r>
          </a:p>
        </p:txBody>
      </p:sp>
    </p:spTree>
    <p:extLst>
      <p:ext uri="{BB962C8B-B14F-4D97-AF65-F5344CB8AC3E}">
        <p14:creationId xmlns:p14="http://schemas.microsoft.com/office/powerpoint/2010/main" val="2073724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FA80E-C810-336C-A675-632F5B9B0596}"/>
              </a:ext>
            </a:extLst>
          </p:cNvPr>
          <p:cNvSpPr>
            <a:spLocks noGrp="1"/>
          </p:cNvSpPr>
          <p:nvPr>
            <p:ph idx="1"/>
          </p:nvPr>
        </p:nvSpPr>
        <p:spPr/>
        <p:txBody>
          <a:bodyPr>
            <a:normAutofit lnSpcReduction="10000"/>
          </a:bodyPr>
          <a:lstStyle/>
          <a:p>
            <a:pPr algn="l"/>
            <a:r>
              <a:rPr kumimoji="0" lang="en-US" sz="2400" b="1" i="0" u="none" strike="noStrike" kern="1200" cap="none" spc="-100" normalizeH="0" baseline="0" noProof="0" dirty="0">
                <a:ln>
                  <a:noFill/>
                </a:ln>
                <a:solidFill>
                  <a:srgbClr val="849A0A"/>
                </a:solidFill>
                <a:effectLst/>
                <a:uLnTx/>
                <a:uFillTx/>
                <a:latin typeface="Cambria"/>
                <a:ea typeface="+mj-ea"/>
                <a:cs typeface="+mj-cs"/>
              </a:rPr>
              <a:t>Tobacco :</a:t>
            </a:r>
            <a:br>
              <a:rPr kumimoji="0" lang="en-US" sz="2200" b="1" i="0" u="none" strike="noStrike" kern="1200" cap="none" spc="-100" normalizeH="0" baseline="0" noProof="0" dirty="0">
                <a:ln>
                  <a:noFill/>
                </a:ln>
                <a:solidFill>
                  <a:srgbClr val="849A0A"/>
                </a:solidFill>
                <a:effectLst/>
                <a:uLnTx/>
                <a:uFillTx/>
                <a:latin typeface="Cambria"/>
                <a:ea typeface="+mj-ea"/>
                <a:cs typeface="+mj-cs"/>
              </a:rPr>
            </a:br>
            <a:br>
              <a:rPr kumimoji="0" lang="en-US" sz="2200" b="1" i="0" u="none" strike="noStrike" kern="1200" cap="none" spc="-100" normalizeH="0" baseline="0" noProof="0" dirty="0">
                <a:ln>
                  <a:noFill/>
                </a:ln>
                <a:solidFill>
                  <a:srgbClr val="849A0A"/>
                </a:solidFill>
                <a:effectLst/>
                <a:uLnTx/>
                <a:uFillTx/>
                <a:latin typeface="Cambria"/>
                <a:ea typeface="+mj-ea"/>
                <a:cs typeface="+mj-cs"/>
              </a:rPr>
            </a:br>
            <a:r>
              <a:rPr kumimoji="0" lang="en-US" sz="2200" b="0"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 </a:t>
            </a:r>
            <a: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What? (cigarettes, </a:t>
            </a:r>
            <a:r>
              <a:rPr kumimoji="0" lang="en-US" sz="2400" b="1" i="0" u="none" strike="noStrike" kern="1200" cap="none" spc="-100" normalizeH="0" baseline="0" noProof="0" dirty="0" err="1">
                <a:ln>
                  <a:noFill/>
                </a:ln>
                <a:solidFill>
                  <a:srgbClr val="675E47">
                    <a:tint val="100000"/>
                    <a:shade val="90000"/>
                    <a:satMod val="250000"/>
                    <a:alpha val="100000"/>
                  </a:srgbClr>
                </a:solidFill>
                <a:effectLst/>
                <a:uLnTx/>
                <a:uFillTx/>
                <a:latin typeface="Cambria"/>
                <a:ea typeface="+mj-ea"/>
                <a:cs typeface="+mj-cs"/>
              </a:rPr>
              <a:t>goza</a:t>
            </a:r>
            <a: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 and how much?.</a:t>
            </a:r>
            <a:b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 Use 'pack years' to estimate the risk of tobacco-related health problems .</a:t>
            </a:r>
            <a:br>
              <a:rPr kumimoji="0" lang="en-US" sz="22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br>
              <a:rPr kumimoji="0" lang="en-US" sz="36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r>
              <a:rPr kumimoji="0" lang="en-US" sz="2900" b="1" i="0" u="sng" strike="noStrike" kern="1200" cap="none" spc="-100" normalizeH="0" baseline="0" noProof="0" dirty="0">
                <a:ln>
                  <a:noFill/>
                </a:ln>
                <a:solidFill>
                  <a:srgbClr val="FFC000"/>
                </a:solidFill>
                <a:effectLst/>
                <a:uLnTx/>
                <a:uFillTx/>
                <a:latin typeface="Cambria"/>
                <a:ea typeface="+mj-ea"/>
                <a:cs typeface="+mj-cs"/>
              </a:rPr>
              <a:t>Calculating pack years of cig. smoking</a:t>
            </a:r>
            <a:r>
              <a:rPr kumimoji="0" lang="en-US" sz="2900" b="1" i="0" u="none" strike="noStrike" kern="1200" cap="none" spc="-100" normalizeH="0" baseline="0" noProof="0" dirty="0">
                <a:ln>
                  <a:noFill/>
                </a:ln>
                <a:solidFill>
                  <a:srgbClr val="FFC000"/>
                </a:solidFill>
                <a:effectLst/>
                <a:uLnTx/>
                <a:uFillTx/>
                <a:latin typeface="Cambria"/>
                <a:ea typeface="+mj-ea"/>
                <a:cs typeface="+mj-cs"/>
              </a:rPr>
              <a:t> </a:t>
            </a:r>
            <a:r>
              <a:rPr kumimoji="0" lang="en-US" sz="22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 (</a:t>
            </a:r>
            <a:r>
              <a:rPr kumimoji="0" lang="en-US" sz="2200" b="1" i="0" u="none" strike="noStrike" kern="1200" cap="none" spc="-100" normalizeH="0" baseline="0" noProof="0" dirty="0">
                <a:ln>
                  <a:noFill/>
                </a:ln>
                <a:solidFill>
                  <a:srgbClr val="002060"/>
                </a:solidFill>
                <a:effectLst/>
                <a:uLnTx/>
                <a:uFillTx/>
                <a:latin typeface="Cambria"/>
                <a:ea typeface="+mj-ea"/>
                <a:cs typeface="+mj-cs"/>
              </a:rPr>
              <a:t>No of cig/day*No of years</a:t>
            </a:r>
            <a:r>
              <a:rPr kumimoji="0" lang="en-US" sz="1800" b="1" i="0" u="none" strike="noStrike" kern="1200" cap="none" spc="-100" normalizeH="0" baseline="0" noProof="0" dirty="0">
                <a:ln>
                  <a:noFill/>
                </a:ln>
                <a:solidFill>
                  <a:srgbClr val="002060"/>
                </a:solidFill>
                <a:effectLst/>
                <a:uLnTx/>
                <a:uFillTx/>
                <a:latin typeface="Cambria"/>
                <a:ea typeface="+mj-ea"/>
                <a:cs typeface="+mj-cs"/>
              </a:rPr>
              <a:t>)/20</a:t>
            </a:r>
            <a:br>
              <a:rPr kumimoji="0" lang="en-US" sz="1800" b="1" i="0" u="none" strike="noStrike" kern="1200" cap="none" spc="-100" normalizeH="0" baseline="0" noProof="0" dirty="0">
                <a:ln>
                  <a:noFill/>
                </a:ln>
                <a:solidFill>
                  <a:srgbClr val="002060"/>
                </a:solidFill>
                <a:effectLst/>
                <a:uLnTx/>
                <a:uFillTx/>
                <a:latin typeface="Cambria"/>
                <a:ea typeface="+mj-ea"/>
                <a:cs typeface="+mj-cs"/>
              </a:rPr>
            </a:br>
            <a:br>
              <a:rPr kumimoji="0" lang="en-US" sz="18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Mild smoker……………….up to 19</a:t>
            </a:r>
            <a:b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Moderate smoker………20-49</a:t>
            </a:r>
            <a:b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r>
              <a:rPr kumimoji="0" lang="en-US" sz="24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t>Heavy smoker………..≥ 50</a:t>
            </a:r>
            <a:br>
              <a:rPr kumimoji="0" lang="en-US" sz="1800" b="1" i="0" u="none" strike="noStrike" kern="1200" cap="none" spc="-100" normalizeH="0" baseline="0" noProof="0" dirty="0">
                <a:ln>
                  <a:noFill/>
                </a:ln>
                <a:solidFill>
                  <a:srgbClr val="675E47">
                    <a:tint val="100000"/>
                    <a:shade val="90000"/>
                    <a:satMod val="250000"/>
                    <a:alpha val="100000"/>
                  </a:srgbClr>
                </a:solidFill>
                <a:effectLst/>
                <a:uLnTx/>
                <a:uFillTx/>
                <a:latin typeface="Cambria"/>
                <a:ea typeface="+mj-ea"/>
                <a:cs typeface="+mj-cs"/>
              </a:rPr>
            </a:br>
            <a:endParaRPr lang="en-US" dirty="0"/>
          </a:p>
        </p:txBody>
      </p:sp>
    </p:spTree>
    <p:extLst>
      <p:ext uri="{BB962C8B-B14F-4D97-AF65-F5344CB8AC3E}">
        <p14:creationId xmlns:p14="http://schemas.microsoft.com/office/powerpoint/2010/main" val="2864484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2915" name="Picture 3" descr="thank%2520you%2520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09600"/>
            <a:ext cx="7924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87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62915"/>
                                        </p:tgtEl>
                                        <p:attrNameLst>
                                          <p:attrName>style.visibility</p:attrName>
                                        </p:attrNameLst>
                                      </p:cBhvr>
                                      <p:to>
                                        <p:strVal val="visible"/>
                                      </p:to>
                                    </p:set>
                                    <p:animEffect transition="in" filter="randombar(horizontal)">
                                      <p:cBhvr>
                                        <p:cTn id="7" dur="500"/>
                                        <p:tgtEl>
                                          <p:spTgt spid="1062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251520" y="26729"/>
            <a:ext cx="8784976" cy="6192688"/>
          </a:xfrm>
        </p:spPr>
        <p:txBody>
          <a:bodyPr>
            <a:normAutofit/>
          </a:bodyPr>
          <a:lstStyle/>
          <a:p>
            <a:pPr marL="54864" algn="l" rtl="0" eaLnBrk="1" fontAlgn="auto" hangingPunct="1">
              <a:spcAft>
                <a:spcPts val="0"/>
              </a:spcAft>
              <a:defRPr/>
            </a:pPr>
            <a:r>
              <a:rPr lang="en-US" sz="2400" b="1" dirty="0">
                <a:solidFill>
                  <a:srgbClr val="FF0000"/>
                </a:solidFill>
              </a:rPr>
              <a:t>4-Residence:</a:t>
            </a:r>
            <a:r>
              <a:rPr lang="en-US" sz="2400" b="1" dirty="0">
                <a:solidFill>
                  <a:schemeClr val="tx2">
                    <a:tint val="100000"/>
                    <a:shade val="90000"/>
                    <a:satMod val="250000"/>
                    <a:alpha val="100000"/>
                  </a:schemeClr>
                </a:solidFill>
              </a:rPr>
              <a:t> </a:t>
            </a:r>
            <a:br>
              <a:rPr lang="en-US" sz="2400" dirty="0">
                <a:solidFill>
                  <a:schemeClr val="tx2">
                    <a:tint val="100000"/>
                    <a:shade val="90000"/>
                    <a:satMod val="250000"/>
                    <a:alpha val="100000"/>
                  </a:schemeClr>
                </a:solidFill>
              </a:rPr>
            </a:br>
            <a:r>
              <a:rPr lang="en-US" sz="2400" dirty="0">
                <a:solidFill>
                  <a:schemeClr val="tx2">
                    <a:tint val="100000"/>
                    <a:shade val="90000"/>
                    <a:satMod val="250000"/>
                    <a:alpha val="100000"/>
                  </a:schemeClr>
                </a:solidFill>
              </a:rPr>
              <a:t>-</a:t>
            </a:r>
            <a:r>
              <a:rPr lang="en-US" sz="2400" b="1" u="sng" dirty="0">
                <a:solidFill>
                  <a:schemeClr val="tx2">
                    <a:tint val="100000"/>
                    <a:shade val="90000"/>
                    <a:satMod val="250000"/>
                    <a:alpha val="100000"/>
                  </a:schemeClr>
                </a:solidFill>
              </a:rPr>
              <a:t>Industrial area</a:t>
            </a:r>
            <a:r>
              <a:rPr lang="en-US" sz="2400" dirty="0">
                <a:solidFill>
                  <a:schemeClr val="tx2">
                    <a:tint val="100000"/>
                    <a:shade val="90000"/>
                    <a:satMod val="250000"/>
                    <a:alpha val="100000"/>
                  </a:schemeClr>
                </a:solidFill>
              </a:rPr>
              <a:t> (occupational lung diseases)</a:t>
            </a:r>
            <a:br>
              <a:rPr lang="en-US" sz="2400" dirty="0">
                <a:solidFill>
                  <a:schemeClr val="tx2">
                    <a:tint val="100000"/>
                    <a:shade val="90000"/>
                    <a:satMod val="250000"/>
                    <a:alpha val="100000"/>
                  </a:schemeClr>
                </a:solidFill>
              </a:rPr>
            </a:br>
            <a:br>
              <a:rPr lang="en-US" sz="2400" dirty="0">
                <a:solidFill>
                  <a:schemeClr val="tx2">
                    <a:tint val="100000"/>
                    <a:shade val="90000"/>
                    <a:satMod val="250000"/>
                    <a:alpha val="100000"/>
                  </a:schemeClr>
                </a:solidFill>
              </a:rPr>
            </a:br>
            <a:r>
              <a:rPr lang="en-US" sz="2400" dirty="0">
                <a:solidFill>
                  <a:schemeClr val="tx2">
                    <a:tint val="100000"/>
                    <a:shade val="90000"/>
                    <a:satMod val="250000"/>
                    <a:alpha val="100000"/>
                  </a:schemeClr>
                </a:solidFill>
              </a:rPr>
              <a:t>-</a:t>
            </a:r>
            <a:r>
              <a:rPr lang="en-US" sz="2400" b="1" u="sng" dirty="0">
                <a:solidFill>
                  <a:schemeClr val="tx2">
                    <a:tint val="100000"/>
                    <a:shade val="90000"/>
                    <a:satMod val="250000"/>
                    <a:alpha val="100000"/>
                  </a:schemeClr>
                </a:solidFill>
              </a:rPr>
              <a:t>Endemic areas of certain diseases</a:t>
            </a:r>
            <a:r>
              <a:rPr lang="en-US" sz="2400" u="sng" dirty="0">
                <a:solidFill>
                  <a:schemeClr val="tx2">
                    <a:tint val="100000"/>
                    <a:shade val="90000"/>
                    <a:satMod val="250000"/>
                    <a:alpha val="100000"/>
                  </a:schemeClr>
                </a:solidFill>
              </a:rPr>
              <a:t>:</a:t>
            </a:r>
            <a:br>
              <a:rPr lang="en-US" sz="2400" dirty="0">
                <a:solidFill>
                  <a:schemeClr val="tx2">
                    <a:tint val="100000"/>
                    <a:shade val="90000"/>
                    <a:satMod val="250000"/>
                    <a:alpha val="100000"/>
                  </a:schemeClr>
                </a:solidFill>
                <a:latin typeface="Times New Roman" pitchFamily="18" charset="0"/>
                <a:cs typeface="Tahoma" pitchFamily="34" charset="0"/>
              </a:rPr>
            </a:br>
            <a:r>
              <a:rPr lang="en-US" sz="2400" dirty="0">
                <a:solidFill>
                  <a:schemeClr val="tx2">
                    <a:tint val="100000"/>
                    <a:shade val="90000"/>
                    <a:satMod val="250000"/>
                    <a:alpha val="100000"/>
                  </a:schemeClr>
                </a:solidFill>
                <a:cs typeface="Tahoma" pitchFamily="34" charset="0"/>
              </a:rPr>
              <a:t>◊ El </a:t>
            </a:r>
            <a:r>
              <a:rPr lang="en-US" sz="2400" dirty="0" err="1">
                <a:solidFill>
                  <a:schemeClr val="tx2">
                    <a:tint val="100000"/>
                    <a:shade val="90000"/>
                    <a:satMod val="250000"/>
                    <a:alpha val="100000"/>
                  </a:schemeClr>
                </a:solidFill>
                <a:cs typeface="Tahoma" pitchFamily="34" charset="0"/>
              </a:rPr>
              <a:t>Korein</a:t>
            </a:r>
            <a:r>
              <a:rPr lang="en-US" sz="2400" dirty="0">
                <a:solidFill>
                  <a:schemeClr val="tx2">
                    <a:tint val="100000"/>
                    <a:shade val="90000"/>
                    <a:satMod val="250000"/>
                    <a:alpha val="100000"/>
                  </a:schemeClr>
                </a:solidFill>
                <a:cs typeface="Tahoma" pitchFamily="34" charset="0"/>
              </a:rPr>
              <a:t> </a:t>
            </a: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err="1">
                <a:solidFill>
                  <a:schemeClr val="tx2">
                    <a:tint val="100000"/>
                    <a:shade val="90000"/>
                    <a:satMod val="250000"/>
                    <a:alpha val="100000"/>
                  </a:schemeClr>
                </a:solidFill>
                <a:latin typeface="Times New Roman" pitchFamily="18" charset="0"/>
                <a:cs typeface="Tahoma" pitchFamily="34" charset="0"/>
              </a:rPr>
              <a:t>Filariasis</a:t>
            </a:r>
            <a:br>
              <a:rPr lang="en-US" sz="2400" dirty="0">
                <a:solidFill>
                  <a:schemeClr val="tx2">
                    <a:tint val="100000"/>
                    <a:shade val="90000"/>
                    <a:satMod val="250000"/>
                    <a:alpha val="100000"/>
                  </a:schemeClr>
                </a:solidFill>
                <a:latin typeface="Times New Roman" pitchFamily="18" charset="0"/>
                <a:cs typeface="Tahoma" pitchFamily="34" charset="0"/>
              </a:rPr>
            </a:b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a:solidFill>
                  <a:schemeClr val="tx2">
                    <a:tint val="100000"/>
                    <a:shade val="90000"/>
                    <a:satMod val="250000"/>
                    <a:alpha val="100000"/>
                  </a:schemeClr>
                </a:solidFill>
                <a:cs typeface="Tahoma" pitchFamily="34" charset="0"/>
              </a:rPr>
              <a:t>◊ </a:t>
            </a:r>
            <a:r>
              <a:rPr lang="en-US" sz="2400" dirty="0" err="1">
                <a:solidFill>
                  <a:schemeClr val="tx2">
                    <a:tint val="100000"/>
                    <a:shade val="90000"/>
                    <a:satMod val="250000"/>
                    <a:alpha val="100000"/>
                  </a:schemeClr>
                </a:solidFill>
                <a:cs typeface="Tahoma" pitchFamily="34" charset="0"/>
              </a:rPr>
              <a:t>Belbas</a:t>
            </a:r>
            <a:r>
              <a:rPr lang="en-US" sz="2400" dirty="0">
                <a:solidFill>
                  <a:schemeClr val="tx2">
                    <a:tint val="100000"/>
                    <a:shade val="90000"/>
                    <a:satMod val="250000"/>
                    <a:alpha val="100000"/>
                  </a:schemeClr>
                </a:solidFill>
                <a:cs typeface="Tahoma" pitchFamily="34" charset="0"/>
              </a:rPr>
              <a:t> </a:t>
            </a: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err="1">
                <a:solidFill>
                  <a:schemeClr val="tx2">
                    <a:tint val="100000"/>
                    <a:shade val="90000"/>
                    <a:satMod val="250000"/>
                    <a:alpha val="100000"/>
                  </a:schemeClr>
                </a:solidFill>
                <a:latin typeface="Times New Roman" pitchFamily="18" charset="0"/>
                <a:cs typeface="Tahoma" pitchFamily="34" charset="0"/>
              </a:rPr>
              <a:t>Hydatid</a:t>
            </a:r>
            <a:r>
              <a:rPr lang="en-US" sz="2400" dirty="0">
                <a:solidFill>
                  <a:schemeClr val="tx2">
                    <a:tint val="100000"/>
                    <a:shade val="90000"/>
                    <a:satMod val="250000"/>
                    <a:alpha val="100000"/>
                  </a:schemeClr>
                </a:solidFill>
                <a:latin typeface="Times New Roman" pitchFamily="18" charset="0"/>
                <a:cs typeface="Tahoma" pitchFamily="34" charset="0"/>
              </a:rPr>
              <a:t> cyst</a:t>
            </a:r>
            <a:br>
              <a:rPr lang="en-US" sz="2400" dirty="0">
                <a:solidFill>
                  <a:schemeClr val="tx2">
                    <a:tint val="100000"/>
                    <a:shade val="90000"/>
                    <a:satMod val="250000"/>
                    <a:alpha val="100000"/>
                  </a:schemeClr>
                </a:solidFill>
                <a:latin typeface="Times New Roman" pitchFamily="18" charset="0"/>
                <a:cs typeface="Tahoma" pitchFamily="34" charset="0"/>
              </a:rPr>
            </a:br>
            <a:r>
              <a:rPr lang="en-US" sz="2400" dirty="0">
                <a:solidFill>
                  <a:schemeClr val="tx2">
                    <a:tint val="100000"/>
                    <a:shade val="90000"/>
                    <a:satMod val="250000"/>
                    <a:alpha val="100000"/>
                  </a:schemeClr>
                </a:solidFill>
                <a:latin typeface="Times New Roman" pitchFamily="18" charset="0"/>
                <a:cs typeface="Tahoma" pitchFamily="34" charset="0"/>
              </a:rPr>
              <a:t>-</a:t>
            </a:r>
            <a:r>
              <a:rPr lang="en-US" sz="2400" b="1" u="sng" dirty="0">
                <a:solidFill>
                  <a:schemeClr val="tx2">
                    <a:tint val="100000"/>
                    <a:shade val="90000"/>
                    <a:satMod val="250000"/>
                    <a:alpha val="100000"/>
                  </a:schemeClr>
                </a:solidFill>
              </a:rPr>
              <a:t>Travelling abroad:</a:t>
            </a:r>
            <a:br>
              <a:rPr lang="en-US" sz="2400" dirty="0">
                <a:solidFill>
                  <a:schemeClr val="tx2">
                    <a:tint val="100000"/>
                    <a:shade val="90000"/>
                    <a:satMod val="250000"/>
                    <a:alpha val="100000"/>
                  </a:schemeClr>
                </a:solidFill>
                <a:latin typeface="Times New Roman" pitchFamily="18" charset="0"/>
                <a:cs typeface="Tahoma" pitchFamily="34" charset="0"/>
              </a:rPr>
            </a:b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a:solidFill>
                  <a:schemeClr val="tx2">
                    <a:tint val="100000"/>
                    <a:shade val="90000"/>
                    <a:satMod val="250000"/>
                    <a:alpha val="100000"/>
                  </a:schemeClr>
                </a:solidFill>
                <a:cs typeface="Tahoma" pitchFamily="34" charset="0"/>
              </a:rPr>
              <a:t>◊western countries </a:t>
            </a: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err="1">
                <a:solidFill>
                  <a:schemeClr val="tx2">
                    <a:tint val="100000"/>
                    <a:shade val="90000"/>
                    <a:satMod val="250000"/>
                    <a:alpha val="100000"/>
                  </a:schemeClr>
                </a:solidFill>
                <a:latin typeface="Times New Roman" pitchFamily="18" charset="0"/>
                <a:cs typeface="Tahoma" pitchFamily="34" charset="0"/>
              </a:rPr>
              <a:t>AIDS,fungal</a:t>
            </a:r>
            <a:r>
              <a:rPr lang="en-US" sz="2400" dirty="0">
                <a:solidFill>
                  <a:schemeClr val="tx2">
                    <a:tint val="100000"/>
                    <a:shade val="90000"/>
                    <a:satMod val="250000"/>
                    <a:alpha val="100000"/>
                  </a:schemeClr>
                </a:solidFill>
                <a:latin typeface="Times New Roman" pitchFamily="18" charset="0"/>
                <a:cs typeface="Tahoma" pitchFamily="34" charset="0"/>
              </a:rPr>
              <a:t> infection</a:t>
            </a:r>
            <a:br>
              <a:rPr lang="en-US" sz="2400" dirty="0">
                <a:solidFill>
                  <a:schemeClr val="tx2">
                    <a:tint val="100000"/>
                    <a:shade val="90000"/>
                    <a:satMod val="250000"/>
                    <a:alpha val="100000"/>
                  </a:schemeClr>
                </a:solidFill>
                <a:latin typeface="Times New Roman" pitchFamily="18" charset="0"/>
                <a:cs typeface="Tahoma" pitchFamily="34" charset="0"/>
              </a:rPr>
            </a:b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a:solidFill>
                  <a:schemeClr val="tx2">
                    <a:tint val="100000"/>
                    <a:shade val="90000"/>
                    <a:satMod val="250000"/>
                    <a:alpha val="100000"/>
                  </a:schemeClr>
                </a:solidFill>
                <a:cs typeface="Tahoma" pitchFamily="34" charset="0"/>
              </a:rPr>
              <a:t>◊Iraq </a:t>
            </a: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err="1">
                <a:solidFill>
                  <a:schemeClr val="tx2">
                    <a:tint val="100000"/>
                    <a:shade val="90000"/>
                    <a:satMod val="250000"/>
                    <a:alpha val="100000"/>
                  </a:schemeClr>
                </a:solidFill>
                <a:latin typeface="Times New Roman" pitchFamily="18" charset="0"/>
                <a:cs typeface="Tahoma" pitchFamily="34" charset="0"/>
              </a:rPr>
              <a:t>Hydatid,leishmania</a:t>
            </a:r>
            <a:r>
              <a:rPr lang="en-US" sz="2400" dirty="0">
                <a:solidFill>
                  <a:schemeClr val="tx2">
                    <a:tint val="100000"/>
                    <a:shade val="90000"/>
                    <a:satMod val="250000"/>
                    <a:alpha val="100000"/>
                  </a:schemeClr>
                </a:solidFill>
                <a:cs typeface="Tahoma" pitchFamily="34" charset="0"/>
              </a:rPr>
              <a:t> </a:t>
            </a:r>
            <a:br>
              <a:rPr lang="en-US" sz="2400" dirty="0">
                <a:solidFill>
                  <a:schemeClr val="tx2">
                    <a:tint val="100000"/>
                    <a:shade val="90000"/>
                    <a:satMod val="250000"/>
                    <a:alpha val="100000"/>
                  </a:schemeClr>
                </a:solidFill>
                <a:cs typeface="Tahoma" pitchFamily="34" charset="0"/>
              </a:rPr>
            </a:br>
            <a:r>
              <a:rPr lang="en-US" sz="2400" dirty="0">
                <a:solidFill>
                  <a:schemeClr val="tx2">
                    <a:tint val="100000"/>
                    <a:shade val="90000"/>
                    <a:satMod val="250000"/>
                    <a:alpha val="100000"/>
                  </a:schemeClr>
                </a:solidFill>
                <a:cs typeface="Tahoma" pitchFamily="34" charset="0"/>
              </a:rPr>
              <a:t>◊India </a:t>
            </a:r>
            <a:r>
              <a:rPr lang="en-US" sz="2400" dirty="0">
                <a:solidFill>
                  <a:schemeClr val="tx2">
                    <a:tint val="100000"/>
                    <a:shade val="90000"/>
                    <a:satMod val="250000"/>
                    <a:alpha val="100000"/>
                  </a:schemeClr>
                </a:solidFill>
                <a:latin typeface="Times New Roman" pitchFamily="18" charset="0"/>
                <a:cs typeface="Tahoma" pitchFamily="34" charset="0"/>
              </a:rPr>
              <a:t>→</a:t>
            </a:r>
            <a:r>
              <a:rPr lang="en-US" sz="2400" dirty="0">
                <a:solidFill>
                  <a:schemeClr val="tx2">
                    <a:tint val="100000"/>
                    <a:shade val="90000"/>
                    <a:satMod val="250000"/>
                    <a:alpha val="100000"/>
                  </a:schemeClr>
                </a:solidFill>
                <a:cs typeface="Tahoma" pitchFamily="34" charset="0"/>
              </a:rPr>
              <a:t> </a:t>
            </a:r>
            <a:r>
              <a:rPr lang="en-US" sz="2400" dirty="0" err="1">
                <a:solidFill>
                  <a:schemeClr val="tx2">
                    <a:tint val="100000"/>
                    <a:shade val="90000"/>
                    <a:satMod val="250000"/>
                    <a:alpha val="100000"/>
                  </a:schemeClr>
                </a:solidFill>
                <a:cs typeface="Tahoma" pitchFamily="34" charset="0"/>
              </a:rPr>
              <a:t>Filaria,TB</a:t>
            </a:r>
            <a:br>
              <a:rPr lang="en-US" sz="2400" dirty="0">
                <a:solidFill>
                  <a:schemeClr val="tx2">
                    <a:tint val="100000"/>
                    <a:shade val="90000"/>
                    <a:satMod val="250000"/>
                    <a:alpha val="100000"/>
                  </a:schemeClr>
                </a:solidFill>
                <a:cs typeface="Tahoma" pitchFamily="34" charset="0"/>
              </a:rPr>
            </a:br>
            <a:r>
              <a:rPr lang="en-US" sz="2400" dirty="0">
                <a:solidFill>
                  <a:schemeClr val="tx2">
                    <a:tint val="100000"/>
                    <a:shade val="90000"/>
                    <a:satMod val="250000"/>
                    <a:alpha val="100000"/>
                  </a:schemeClr>
                </a:solidFill>
                <a:cs typeface="Tahoma" pitchFamily="34" charset="0"/>
              </a:rPr>
              <a:t>- </a:t>
            </a:r>
            <a:r>
              <a:rPr lang="en-US" sz="2400" b="1" u="sng" dirty="0">
                <a:solidFill>
                  <a:schemeClr val="tx2">
                    <a:tint val="100000"/>
                    <a:shade val="90000"/>
                    <a:satMod val="250000"/>
                    <a:alpha val="100000"/>
                  </a:schemeClr>
                </a:solidFill>
              </a:rPr>
              <a:t>For DOT program for TB treatment.</a:t>
            </a:r>
            <a:br>
              <a:rPr lang="en-US" sz="2400" dirty="0">
                <a:solidFill>
                  <a:schemeClr val="tx2">
                    <a:tint val="100000"/>
                    <a:shade val="90000"/>
                    <a:satMod val="250000"/>
                    <a:alpha val="100000"/>
                  </a:schemeClr>
                </a:solidFill>
                <a:cs typeface="Tahoma" pitchFamily="34" charset="0"/>
              </a:rPr>
            </a:br>
            <a:r>
              <a:rPr lang="en-US" sz="2400" b="1" dirty="0">
                <a:solidFill>
                  <a:srgbClr val="FF0000"/>
                </a:solidFill>
                <a:cs typeface="Tahoma" pitchFamily="34" charset="0"/>
              </a:rPr>
              <a:t>5- Marital state</a:t>
            </a:r>
            <a:r>
              <a:rPr lang="en-US" sz="2400" b="1" dirty="0">
                <a:solidFill>
                  <a:schemeClr val="folHlink"/>
                </a:solidFill>
                <a:cs typeface="Tahoma" pitchFamily="34" charset="0"/>
              </a:rPr>
              <a:t>:</a:t>
            </a:r>
            <a:r>
              <a:rPr lang="en-US" sz="2400" b="1" dirty="0">
                <a:solidFill>
                  <a:schemeClr val="tx2">
                    <a:tint val="100000"/>
                    <a:shade val="90000"/>
                    <a:satMod val="250000"/>
                    <a:alpha val="100000"/>
                  </a:schemeClr>
                </a:solidFill>
                <a:cs typeface="Tahoma" pitchFamily="34" charset="0"/>
              </a:rPr>
              <a:t> </a:t>
            </a:r>
            <a:br>
              <a:rPr lang="en-US" sz="2400" dirty="0">
                <a:solidFill>
                  <a:schemeClr val="tx2">
                    <a:tint val="100000"/>
                    <a:shade val="90000"/>
                    <a:satMod val="250000"/>
                    <a:alpha val="100000"/>
                  </a:schemeClr>
                </a:solidFill>
                <a:cs typeface="Tahoma" pitchFamily="34" charset="0"/>
              </a:rPr>
            </a:br>
            <a:r>
              <a:rPr lang="en-US" sz="2400" dirty="0">
                <a:solidFill>
                  <a:schemeClr val="tx2">
                    <a:tint val="100000"/>
                    <a:shade val="90000"/>
                    <a:satMod val="250000"/>
                    <a:alpha val="100000"/>
                  </a:schemeClr>
                </a:solidFill>
                <a:cs typeface="Tahoma" pitchFamily="34" charset="0"/>
              </a:rPr>
              <a:t>-For infertility </a:t>
            </a: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err="1">
                <a:solidFill>
                  <a:schemeClr val="tx2">
                    <a:tint val="100000"/>
                    <a:shade val="90000"/>
                    <a:satMod val="250000"/>
                    <a:alpha val="100000"/>
                  </a:schemeClr>
                </a:solidFill>
                <a:latin typeface="Times New Roman" pitchFamily="18" charset="0"/>
                <a:cs typeface="Tahoma" pitchFamily="34" charset="0"/>
              </a:rPr>
              <a:t>TB,Kartagnar</a:t>
            </a:r>
            <a:r>
              <a:rPr lang="en-US" sz="2400" dirty="0">
                <a:solidFill>
                  <a:schemeClr val="tx2">
                    <a:tint val="100000"/>
                    <a:shade val="90000"/>
                    <a:satMod val="250000"/>
                    <a:alpha val="100000"/>
                  </a:schemeClr>
                </a:solidFill>
                <a:latin typeface="Times New Roman" pitchFamily="18" charset="0"/>
                <a:cs typeface="Tahoma" pitchFamily="34" charset="0"/>
              </a:rPr>
              <a:t> </a:t>
            </a:r>
            <a:r>
              <a:rPr lang="en-US" sz="2400" dirty="0" err="1">
                <a:solidFill>
                  <a:schemeClr val="tx2">
                    <a:tint val="100000"/>
                    <a:shade val="90000"/>
                    <a:satMod val="250000"/>
                    <a:alpha val="100000"/>
                  </a:schemeClr>
                </a:solidFill>
                <a:latin typeface="Times New Roman" pitchFamily="18" charset="0"/>
                <a:cs typeface="Tahoma" pitchFamily="34" charset="0"/>
              </a:rPr>
              <a:t>syndrome,cystic</a:t>
            </a:r>
            <a:r>
              <a:rPr lang="en-US" sz="2400" dirty="0">
                <a:solidFill>
                  <a:schemeClr val="tx2">
                    <a:tint val="100000"/>
                    <a:shade val="90000"/>
                    <a:satMod val="250000"/>
                    <a:alpha val="100000"/>
                  </a:schemeClr>
                </a:solidFill>
                <a:latin typeface="Times New Roman" pitchFamily="18" charset="0"/>
                <a:cs typeface="Tahoma" pitchFamily="34" charset="0"/>
              </a:rPr>
              <a:t> fibrosis</a:t>
            </a:r>
            <a:r>
              <a:rPr lang="en-US" sz="2400" dirty="0">
                <a:solidFill>
                  <a:schemeClr val="tx2">
                    <a:tint val="100000"/>
                    <a:shade val="90000"/>
                    <a:satMod val="250000"/>
                    <a:alpha val="100000"/>
                  </a:schemeClr>
                </a:solidFill>
                <a:cs typeface="Tahoma" pitchFamily="34" charset="0"/>
              </a:rPr>
              <a:t> </a:t>
            </a:r>
          </a:p>
        </p:txBody>
      </p:sp>
    </p:spTree>
    <p:extLst>
      <p:ext uri="{BB962C8B-B14F-4D97-AF65-F5344CB8AC3E}">
        <p14:creationId xmlns:p14="http://schemas.microsoft.com/office/powerpoint/2010/main" val="2544281087"/>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Patient complaints</a:t>
            </a:r>
          </a:p>
        </p:txBody>
      </p:sp>
      <p:sp>
        <p:nvSpPr>
          <p:cNvPr id="3" name="TextBox 2"/>
          <p:cNvSpPr txBox="1"/>
          <p:nvPr/>
        </p:nvSpPr>
        <p:spPr>
          <a:xfrm>
            <a:off x="1115616" y="2492896"/>
            <a:ext cx="7416824" cy="2985433"/>
          </a:xfrm>
          <a:prstGeom prst="rect">
            <a:avLst/>
          </a:prstGeom>
          <a:noFill/>
        </p:spPr>
        <p:txBody>
          <a:bodyPr wrap="square" rtlCol="0">
            <a:spAutoFit/>
          </a:bodyPr>
          <a:lstStyle/>
          <a:p>
            <a:pPr algn="l" rtl="0">
              <a:buClr>
                <a:srgbClr val="C00000"/>
              </a:buClr>
              <a:buFont typeface="Wingdings" pitchFamily="2" charset="2"/>
              <a:buChar char="v"/>
            </a:pPr>
            <a:r>
              <a:rPr lang="en-US" sz="3600" dirty="0">
                <a:latin typeface="Arial Rounded MT Bold" pitchFamily="34" charset="0"/>
                <a:cs typeface="ae_Cortoba" pitchFamily="18" charset="-78"/>
              </a:rPr>
              <a:t>In patient </a:t>
            </a:r>
            <a:r>
              <a:rPr lang="en-US" sz="3600" dirty="0">
                <a:solidFill>
                  <a:srgbClr val="FF0000"/>
                </a:solidFill>
                <a:latin typeface="Arial Rounded MT Bold" pitchFamily="34" charset="0"/>
                <a:cs typeface="ae_Cortoba" pitchFamily="18" charset="-78"/>
              </a:rPr>
              <a:t>OWN </a:t>
            </a:r>
            <a:r>
              <a:rPr lang="en-US" sz="3600" dirty="0">
                <a:latin typeface="Arial Rounded MT Bold" pitchFamily="34" charset="0"/>
                <a:cs typeface="ae_Cortoba" pitchFamily="18" charset="-78"/>
              </a:rPr>
              <a:t>words</a:t>
            </a:r>
          </a:p>
          <a:p>
            <a:pPr algn="l" rtl="0">
              <a:buClr>
                <a:srgbClr val="C00000"/>
              </a:buClr>
              <a:buFont typeface="Wingdings" pitchFamily="2" charset="2"/>
              <a:buChar char="v"/>
            </a:pPr>
            <a:endParaRPr lang="en-US" sz="3600" dirty="0">
              <a:latin typeface="Arial Rounded MT Bold" pitchFamily="34" charset="0"/>
              <a:cs typeface="ae_Cortoba" pitchFamily="18" charset="-78"/>
            </a:endParaRPr>
          </a:p>
          <a:p>
            <a:pPr algn="l" rtl="0">
              <a:buClr>
                <a:srgbClr val="C00000"/>
              </a:buClr>
              <a:buFont typeface="Wingdings" pitchFamily="2" charset="2"/>
              <a:buChar char="v"/>
            </a:pPr>
            <a:r>
              <a:rPr lang="en-US" sz="3600" dirty="0">
                <a:latin typeface="Arial Rounded MT Bold" pitchFamily="34" charset="0"/>
                <a:cs typeface="ae_Cortoba" pitchFamily="18" charset="-78"/>
              </a:rPr>
              <a:t>NO </a:t>
            </a:r>
            <a:r>
              <a:rPr lang="en-US" sz="3600" dirty="0">
                <a:solidFill>
                  <a:srgbClr val="FF0000"/>
                </a:solidFill>
                <a:latin typeface="Arial Rounded MT Bold" pitchFamily="34" charset="0"/>
                <a:cs typeface="ae_Cortoba" pitchFamily="18" charset="-78"/>
              </a:rPr>
              <a:t>Guiding</a:t>
            </a:r>
            <a:r>
              <a:rPr lang="en-US" sz="3600" dirty="0">
                <a:latin typeface="Arial Rounded MT Bold" pitchFamily="34" charset="0"/>
                <a:cs typeface="ae_Cortoba" pitchFamily="18" charset="-78"/>
              </a:rPr>
              <a:t> Questions</a:t>
            </a:r>
          </a:p>
          <a:p>
            <a:pPr algn="l" rtl="0">
              <a:buClr>
                <a:srgbClr val="C00000"/>
              </a:buClr>
              <a:buFont typeface="Wingdings" pitchFamily="2" charset="2"/>
              <a:buChar char="v"/>
            </a:pPr>
            <a:endParaRPr lang="en-US" sz="3600" dirty="0">
              <a:latin typeface="Arial Rounded MT Bold" pitchFamily="34" charset="0"/>
              <a:cs typeface="ae_Cortoba" pitchFamily="18" charset="-78"/>
            </a:endParaRPr>
          </a:p>
          <a:p>
            <a:pPr algn="l" rtl="0">
              <a:buClr>
                <a:srgbClr val="C00000"/>
              </a:buClr>
              <a:buFont typeface="Wingdings" pitchFamily="2" charset="2"/>
              <a:buChar char="v"/>
            </a:pPr>
            <a:r>
              <a:rPr lang="en-US" sz="3600" dirty="0">
                <a:latin typeface="Arial Rounded MT Bold" pitchFamily="34" charset="0"/>
                <a:cs typeface="ae_Cortoba" pitchFamily="18" charset="-78"/>
              </a:rPr>
              <a:t>Arranged </a:t>
            </a:r>
            <a:r>
              <a:rPr lang="en-US" sz="4400" dirty="0">
                <a:solidFill>
                  <a:srgbClr val="FF0000"/>
                </a:solidFill>
                <a:latin typeface="Arial Rounded MT Bold" pitchFamily="34" charset="0"/>
                <a:cs typeface="ae_Cortoba" pitchFamily="18" charset="-78"/>
              </a:rPr>
              <a:t>Chronologically</a:t>
            </a:r>
          </a:p>
        </p:txBody>
      </p:sp>
    </p:spTree>
    <p:extLst>
      <p:ext uri="{BB962C8B-B14F-4D97-AF65-F5344CB8AC3E}">
        <p14:creationId xmlns:p14="http://schemas.microsoft.com/office/powerpoint/2010/main" val="5366139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7A3FDA-D979-DBED-0BC0-4EB048057F2D}"/>
              </a:ext>
            </a:extLst>
          </p:cNvPr>
          <p:cNvSpPr txBox="1"/>
          <p:nvPr/>
        </p:nvSpPr>
        <p:spPr>
          <a:xfrm>
            <a:off x="0" y="0"/>
            <a:ext cx="8676456" cy="6740307"/>
          </a:xfrm>
          <a:prstGeom prst="rect">
            <a:avLst/>
          </a:prstGeom>
          <a:noFill/>
        </p:spPr>
        <p:txBody>
          <a:bodyPr wrap="square">
            <a:spAutoFit/>
          </a:bodyPr>
          <a:lstStyle/>
          <a:p>
            <a:pPr algn="l" rtl="0"/>
            <a:r>
              <a:rPr lang="en-US" sz="2400" dirty="0">
                <a:solidFill>
                  <a:srgbClr val="0070C0"/>
                </a:solidFill>
              </a:rPr>
              <a:t>History of presenting symptoms </a:t>
            </a:r>
            <a:endParaRPr lang="ar-EG" sz="2400" dirty="0">
              <a:solidFill>
                <a:srgbClr val="0070C0"/>
              </a:solidFill>
            </a:endParaRPr>
          </a:p>
          <a:p>
            <a:pPr algn="l" rtl="0"/>
            <a:r>
              <a:rPr lang="en-US" sz="2400" dirty="0"/>
              <a:t>Specific respiratory symptoms </a:t>
            </a:r>
            <a:endParaRPr lang="ar-EG" sz="2400" dirty="0"/>
          </a:p>
          <a:p>
            <a:pPr algn="l" rtl="0"/>
            <a:r>
              <a:rPr lang="en-US" sz="2400" dirty="0"/>
              <a:t>• Breathlessness • Wheeze • Cough • Sputum/</a:t>
            </a:r>
            <a:r>
              <a:rPr lang="en-US" sz="2400" dirty="0" err="1"/>
              <a:t>haemoptysis</a:t>
            </a:r>
            <a:r>
              <a:rPr lang="en-US" sz="2400" dirty="0"/>
              <a:t> • Chest pain • Fever/rigors/night sweats • Weight loss • Sleepiness </a:t>
            </a:r>
            <a:endParaRPr lang="ar-EG" sz="2400" dirty="0"/>
          </a:p>
          <a:p>
            <a:pPr algn="l" rtl="0"/>
            <a:r>
              <a:rPr lang="en-US" sz="2400" dirty="0">
                <a:solidFill>
                  <a:srgbClr val="0070C0"/>
                </a:solidFill>
              </a:rPr>
              <a:t>Past medical history</a:t>
            </a:r>
            <a:endParaRPr lang="ar-EG" sz="2400" dirty="0">
              <a:solidFill>
                <a:srgbClr val="0070C0"/>
              </a:solidFill>
            </a:endParaRPr>
          </a:p>
          <a:p>
            <a:pPr algn="l" rtl="0"/>
            <a:r>
              <a:rPr lang="en-US" sz="2400" dirty="0"/>
              <a:t> • Respiratory disease </a:t>
            </a:r>
            <a:endParaRPr lang="ar-EG" sz="2400" dirty="0"/>
          </a:p>
          <a:p>
            <a:pPr algn="l" rtl="0"/>
            <a:r>
              <a:rPr lang="en-US" sz="2400" dirty="0"/>
              <a:t>• Other illness/hospital encounters </a:t>
            </a:r>
            <a:endParaRPr lang="ar-EG" sz="2400" dirty="0"/>
          </a:p>
          <a:p>
            <a:pPr algn="l" rtl="0"/>
            <a:r>
              <a:rPr lang="en-US" sz="2400" dirty="0">
                <a:solidFill>
                  <a:srgbClr val="0070C0"/>
                </a:solidFill>
              </a:rPr>
              <a:t>Drug and allergy history </a:t>
            </a:r>
            <a:endParaRPr lang="ar-EG" sz="2400" dirty="0">
              <a:solidFill>
                <a:srgbClr val="0070C0"/>
              </a:solidFill>
            </a:endParaRPr>
          </a:p>
          <a:p>
            <a:pPr algn="l" rtl="0"/>
            <a:r>
              <a:rPr lang="en-US" sz="2400" dirty="0"/>
              <a:t>• Drugs causing or relieving respiratory symptoms</a:t>
            </a:r>
            <a:endParaRPr lang="ar-EG" sz="2400" dirty="0"/>
          </a:p>
          <a:p>
            <a:pPr algn="l" rtl="0"/>
            <a:r>
              <a:rPr lang="en-US" sz="2400" dirty="0"/>
              <a:t> • Allergies to pollens/pets/dust; anaphylaxis </a:t>
            </a:r>
            <a:endParaRPr lang="ar-EG" sz="2400" dirty="0"/>
          </a:p>
          <a:p>
            <a:pPr algn="l" rtl="0"/>
            <a:r>
              <a:rPr lang="en-US" sz="2400" dirty="0">
                <a:solidFill>
                  <a:srgbClr val="0070C0"/>
                </a:solidFill>
              </a:rPr>
              <a:t>Social and family history </a:t>
            </a:r>
            <a:endParaRPr lang="ar-EG" sz="2400" dirty="0">
              <a:solidFill>
                <a:srgbClr val="0070C0"/>
              </a:solidFill>
            </a:endParaRPr>
          </a:p>
          <a:p>
            <a:pPr algn="l" rtl="0"/>
            <a:r>
              <a:rPr lang="en-US" sz="2400" dirty="0"/>
              <a:t>• Family history of respiratory disease </a:t>
            </a:r>
            <a:endParaRPr lang="ar-EG" sz="2400" dirty="0"/>
          </a:p>
          <a:p>
            <a:pPr algn="l" rtl="0"/>
            <a:r>
              <a:rPr lang="en-US" sz="2400" dirty="0"/>
              <a:t>• Home circumstances/effect of and on disease</a:t>
            </a:r>
            <a:endParaRPr lang="ar-EG" sz="2400" dirty="0"/>
          </a:p>
          <a:p>
            <a:pPr algn="l" rtl="0"/>
            <a:r>
              <a:rPr lang="en-US" sz="2400" dirty="0"/>
              <a:t> • Smoking</a:t>
            </a:r>
            <a:endParaRPr lang="ar-EG" sz="2400" dirty="0"/>
          </a:p>
          <a:p>
            <a:pPr algn="l" rtl="0"/>
            <a:r>
              <a:rPr lang="en-US" sz="2400" dirty="0"/>
              <a:t> • Occupational history</a:t>
            </a:r>
            <a:endParaRPr lang="ar-EG" sz="2400" dirty="0"/>
          </a:p>
          <a:p>
            <a:pPr algn="l" rtl="0"/>
            <a:r>
              <a:rPr lang="en-US" sz="2400" dirty="0"/>
              <a:t> </a:t>
            </a:r>
            <a:r>
              <a:rPr lang="en-US" sz="2400" dirty="0">
                <a:solidFill>
                  <a:srgbClr val="0070C0"/>
                </a:solidFill>
              </a:rPr>
              <a:t>Systematic review </a:t>
            </a:r>
            <a:endParaRPr lang="ar-EG" sz="2400" dirty="0">
              <a:solidFill>
                <a:srgbClr val="0070C0"/>
              </a:solidFill>
            </a:endParaRPr>
          </a:p>
          <a:p>
            <a:pPr algn="l" rtl="0"/>
            <a:r>
              <a:rPr lang="en-US" sz="2400" dirty="0"/>
              <a:t>• Systemic diseases involving the lung</a:t>
            </a:r>
            <a:endParaRPr lang="ar-EG" sz="2400" dirty="0"/>
          </a:p>
          <a:p>
            <a:pPr algn="l" rtl="0"/>
            <a:r>
              <a:rPr lang="en-US" sz="2400" dirty="0"/>
              <a:t> • Risk factors for lung disease</a:t>
            </a:r>
          </a:p>
        </p:txBody>
      </p:sp>
    </p:spTree>
    <p:extLst>
      <p:ext uri="{BB962C8B-B14F-4D97-AF65-F5344CB8AC3E}">
        <p14:creationId xmlns:p14="http://schemas.microsoft.com/office/powerpoint/2010/main" val="265631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15888"/>
            <a:ext cx="8229600" cy="1371600"/>
          </a:xfrm>
        </p:spPr>
        <p:txBody>
          <a:bodyPr/>
          <a:lstStyle/>
          <a:p>
            <a:pPr marL="54864" algn="ctr" eaLnBrk="1" fontAlgn="auto" hangingPunct="1">
              <a:spcAft>
                <a:spcPts val="0"/>
              </a:spcAft>
              <a:defRPr/>
            </a:pPr>
            <a:r>
              <a:rPr lang="en-US" sz="3600" b="1" dirty="0">
                <a:solidFill>
                  <a:srgbClr val="FF6600"/>
                </a:solidFill>
              </a:rPr>
              <a:t>Present Illness</a:t>
            </a:r>
            <a:r>
              <a:rPr lang="en-US" sz="3200" b="1" dirty="0">
                <a:solidFill>
                  <a:srgbClr val="FF6600"/>
                </a:solidFill>
                <a:effectLst/>
              </a:rPr>
              <a:t> </a:t>
            </a:r>
            <a:br>
              <a:rPr lang="en-US" sz="3200" b="1" dirty="0">
                <a:solidFill>
                  <a:srgbClr val="FF6600"/>
                </a:solidFill>
                <a:effectLst/>
              </a:rPr>
            </a:br>
            <a:r>
              <a:rPr lang="en-US" sz="2400" b="1" dirty="0">
                <a:solidFill>
                  <a:srgbClr val="FF6600"/>
                </a:solidFill>
              </a:rPr>
              <a:t>COMMON SYMPTOMS OF PULMONARY DISORDERS</a:t>
            </a:r>
          </a:p>
        </p:txBody>
      </p:sp>
      <p:sp>
        <p:nvSpPr>
          <p:cNvPr id="17412" name="Rectangle 4"/>
          <p:cNvSpPr>
            <a:spLocks noGrp="1" noChangeArrowheads="1"/>
          </p:cNvSpPr>
          <p:nvPr>
            <p:ph sz="half" idx="1"/>
          </p:nvPr>
        </p:nvSpPr>
        <p:spPr>
          <a:xfrm>
            <a:off x="395288" y="1628775"/>
            <a:ext cx="4111625" cy="4691063"/>
          </a:xfrm>
        </p:spPr>
        <p:txBody>
          <a:bodyPr>
            <a:normAutofit fontScale="92500"/>
          </a:bodyPr>
          <a:lstStyle/>
          <a:p>
            <a:pPr algn="l" rtl="0" eaLnBrk="1" fontAlgn="auto" hangingPunct="1">
              <a:spcBef>
                <a:spcPts val="0"/>
              </a:spcBef>
              <a:spcAft>
                <a:spcPts val="0"/>
              </a:spcAft>
              <a:buFont typeface="Wingdings 2"/>
              <a:buChar char=""/>
              <a:defRPr/>
            </a:pPr>
            <a:r>
              <a:rPr lang="en-US" sz="3200" b="1" dirty="0"/>
              <a:t>Primary symptoms:</a:t>
            </a:r>
          </a:p>
          <a:p>
            <a:pPr marL="640080" lvl="1" algn="l" rtl="0" eaLnBrk="1" fontAlgn="auto" hangingPunct="1">
              <a:spcAft>
                <a:spcPts val="0"/>
              </a:spcAft>
              <a:buFont typeface="Wingdings" pitchFamily="2" charset="2"/>
              <a:buNone/>
              <a:defRPr/>
            </a:pPr>
            <a:r>
              <a:rPr lang="en-US" sz="2800" b="1" i="1" dirty="0">
                <a:solidFill>
                  <a:schemeClr val="folHlink"/>
                </a:solidFill>
              </a:rPr>
              <a:t>– </a:t>
            </a:r>
            <a:r>
              <a:rPr lang="en-US" sz="3500" b="1" i="1" dirty="0" err="1">
                <a:solidFill>
                  <a:schemeClr val="folHlink"/>
                </a:solidFill>
              </a:rPr>
              <a:t>dyspnea</a:t>
            </a:r>
            <a:endParaRPr lang="en-US" sz="3500" b="1" i="1" dirty="0">
              <a:solidFill>
                <a:schemeClr val="folHlink"/>
              </a:solidFill>
            </a:endParaRPr>
          </a:p>
          <a:p>
            <a:pPr marL="640080" lvl="1" algn="l" rtl="0" eaLnBrk="1" fontAlgn="auto" hangingPunct="1">
              <a:spcAft>
                <a:spcPts val="0"/>
              </a:spcAft>
              <a:buFont typeface="Wingdings" pitchFamily="2" charset="2"/>
              <a:buNone/>
              <a:defRPr/>
            </a:pPr>
            <a:r>
              <a:rPr lang="en-US" sz="3500" b="1" i="1" dirty="0">
                <a:solidFill>
                  <a:schemeClr val="folHlink"/>
                </a:solidFill>
              </a:rPr>
              <a:t>– cough</a:t>
            </a:r>
          </a:p>
          <a:p>
            <a:pPr marL="640080" lvl="1" algn="l" rtl="0" eaLnBrk="1" fontAlgn="auto" hangingPunct="1">
              <a:spcAft>
                <a:spcPts val="0"/>
              </a:spcAft>
              <a:buFont typeface="Wingdings" pitchFamily="2" charset="2"/>
              <a:buNone/>
              <a:defRPr/>
            </a:pPr>
            <a:r>
              <a:rPr lang="en-US" sz="3500" b="1" i="1" dirty="0">
                <a:solidFill>
                  <a:schemeClr val="folHlink"/>
                </a:solidFill>
              </a:rPr>
              <a:t>– chest pain</a:t>
            </a:r>
            <a:endParaRPr lang="en-US" sz="3500" b="1" dirty="0"/>
          </a:p>
          <a:p>
            <a:pPr marL="640080" lvl="1" algn="l" rtl="0" eaLnBrk="1" fontAlgn="auto" hangingPunct="1">
              <a:spcAft>
                <a:spcPts val="0"/>
              </a:spcAft>
              <a:buFont typeface="Wingdings" pitchFamily="2" charset="2"/>
              <a:buNone/>
              <a:defRPr/>
            </a:pPr>
            <a:r>
              <a:rPr lang="en-US" sz="3500" b="1" dirty="0">
                <a:solidFill>
                  <a:srgbClr val="00B0F0"/>
                </a:solidFill>
              </a:rPr>
              <a:t>– sputum production</a:t>
            </a:r>
          </a:p>
          <a:p>
            <a:pPr marL="640080" lvl="1" algn="l" rtl="0" eaLnBrk="1" fontAlgn="auto" hangingPunct="1">
              <a:spcAft>
                <a:spcPts val="0"/>
              </a:spcAft>
              <a:buFont typeface="Wingdings" pitchFamily="2" charset="2"/>
              <a:buNone/>
              <a:defRPr/>
            </a:pPr>
            <a:r>
              <a:rPr lang="en-US" sz="3500" b="1" dirty="0">
                <a:solidFill>
                  <a:srgbClr val="00B0F0"/>
                </a:solidFill>
              </a:rPr>
              <a:t>– </a:t>
            </a:r>
            <a:r>
              <a:rPr lang="en-US" sz="3500" b="1" dirty="0" err="1">
                <a:solidFill>
                  <a:srgbClr val="00B0F0"/>
                </a:solidFill>
              </a:rPr>
              <a:t>hemoptysis</a:t>
            </a:r>
            <a:endParaRPr lang="en-US" sz="3500" b="1" dirty="0">
              <a:solidFill>
                <a:srgbClr val="00B0F0"/>
              </a:solidFill>
            </a:endParaRPr>
          </a:p>
          <a:p>
            <a:pPr marL="640080" lvl="1" algn="l" rtl="0" eaLnBrk="1" fontAlgn="auto" hangingPunct="1">
              <a:spcAft>
                <a:spcPts val="0"/>
              </a:spcAft>
              <a:buFont typeface="Wingdings" pitchFamily="2" charset="2"/>
              <a:buNone/>
              <a:defRPr/>
            </a:pPr>
            <a:r>
              <a:rPr lang="en-US" sz="3500" b="1" dirty="0">
                <a:solidFill>
                  <a:srgbClr val="00B0F0"/>
                </a:solidFill>
              </a:rPr>
              <a:t>– wheezing</a:t>
            </a:r>
          </a:p>
          <a:p>
            <a:pPr marL="640080" lvl="1" eaLnBrk="1" fontAlgn="auto" hangingPunct="1">
              <a:spcAft>
                <a:spcPts val="0"/>
              </a:spcAft>
              <a:buFont typeface="Wingdings" pitchFamily="2" charset="2"/>
              <a:buNone/>
              <a:defRPr/>
            </a:pPr>
            <a:endParaRPr lang="en-US" sz="2800" dirty="0"/>
          </a:p>
          <a:p>
            <a:pPr eaLnBrk="1" fontAlgn="auto" hangingPunct="1">
              <a:spcBef>
                <a:spcPts val="0"/>
              </a:spcBef>
              <a:spcAft>
                <a:spcPts val="0"/>
              </a:spcAft>
              <a:buFont typeface="Wingdings" pitchFamily="2" charset="2"/>
              <a:buNone/>
              <a:defRPr/>
            </a:pPr>
            <a:endParaRPr lang="en-US" sz="3200" dirty="0"/>
          </a:p>
        </p:txBody>
      </p:sp>
      <p:sp>
        <p:nvSpPr>
          <p:cNvPr id="17413" name="Rectangle 5"/>
          <p:cNvSpPr>
            <a:spLocks noGrp="1" noChangeArrowheads="1"/>
          </p:cNvSpPr>
          <p:nvPr>
            <p:ph sz="half" idx="2"/>
          </p:nvPr>
        </p:nvSpPr>
        <p:spPr>
          <a:xfrm>
            <a:off x="4355976" y="1628775"/>
            <a:ext cx="4326062" cy="4691063"/>
          </a:xfrm>
        </p:spPr>
        <p:txBody>
          <a:bodyPr>
            <a:normAutofit fontScale="92500"/>
          </a:bodyPr>
          <a:lstStyle/>
          <a:p>
            <a:pPr algn="l" rtl="0" eaLnBrk="1" fontAlgn="auto" hangingPunct="1">
              <a:spcBef>
                <a:spcPts val="0"/>
              </a:spcBef>
              <a:spcAft>
                <a:spcPts val="0"/>
              </a:spcAft>
              <a:buFont typeface="Wingdings 2"/>
              <a:buChar char=""/>
              <a:defRPr/>
            </a:pPr>
            <a:r>
              <a:rPr lang="en-US" dirty="0"/>
              <a:t>Secondary symptoms:</a:t>
            </a:r>
            <a:endParaRPr lang="en-US" b="1" dirty="0"/>
          </a:p>
          <a:p>
            <a:pPr marL="640080" lvl="1" algn="l" rtl="0" eaLnBrk="1" fontAlgn="auto" hangingPunct="1">
              <a:spcAft>
                <a:spcPts val="0"/>
              </a:spcAft>
              <a:buFont typeface="Wingdings" pitchFamily="2" charset="2"/>
              <a:buNone/>
              <a:defRPr/>
            </a:pPr>
            <a:r>
              <a:rPr lang="en-US" b="1" dirty="0"/>
              <a:t>– </a:t>
            </a:r>
            <a:r>
              <a:rPr lang="en-US" sz="2600" b="1" dirty="0"/>
              <a:t>hoarseness or voice change</a:t>
            </a:r>
          </a:p>
          <a:p>
            <a:pPr marL="640080" lvl="1" algn="l" rtl="0" eaLnBrk="1" fontAlgn="auto" hangingPunct="1">
              <a:spcAft>
                <a:spcPts val="0"/>
              </a:spcAft>
              <a:buFont typeface="Wingdings" pitchFamily="2" charset="2"/>
              <a:buNone/>
              <a:defRPr/>
            </a:pPr>
            <a:r>
              <a:rPr lang="en-US" sz="2600" b="1" dirty="0"/>
              <a:t>- </a:t>
            </a:r>
            <a:r>
              <a:rPr lang="en-US" sz="2600" b="1" dirty="0" err="1"/>
              <a:t>Dysphagia</a:t>
            </a:r>
            <a:r>
              <a:rPr lang="en-US" sz="2600" b="1" dirty="0"/>
              <a:t> (difficult swallowing)</a:t>
            </a:r>
          </a:p>
          <a:p>
            <a:pPr marL="640080" lvl="1" algn="l" rtl="0" eaLnBrk="1" fontAlgn="auto" hangingPunct="1">
              <a:spcAft>
                <a:spcPts val="0"/>
              </a:spcAft>
              <a:buFont typeface="Wingdings" pitchFamily="2" charset="2"/>
              <a:buNone/>
              <a:defRPr/>
            </a:pPr>
            <a:r>
              <a:rPr lang="en-US" sz="2600" b="1" dirty="0"/>
              <a:t>-syncope/dizziness/ fainting</a:t>
            </a:r>
          </a:p>
          <a:p>
            <a:pPr marL="640080" lvl="1" algn="l" rtl="0" eaLnBrk="1" fontAlgn="auto" hangingPunct="1">
              <a:spcAft>
                <a:spcPts val="0"/>
              </a:spcAft>
              <a:buFont typeface="Wingdings" pitchFamily="2" charset="2"/>
              <a:buNone/>
              <a:defRPr/>
            </a:pPr>
            <a:r>
              <a:rPr lang="en-US" sz="2600" b="1" dirty="0"/>
              <a:t>– ankle swelling (peripheral edema)</a:t>
            </a:r>
          </a:p>
          <a:p>
            <a:pPr marL="640080" lvl="1" algn="l" rtl="0" eaLnBrk="1" fontAlgn="auto" hangingPunct="1">
              <a:spcAft>
                <a:spcPts val="0"/>
              </a:spcAft>
              <a:buFont typeface="Wingdings" pitchFamily="2" charset="2"/>
              <a:buNone/>
              <a:defRPr/>
            </a:pPr>
            <a:r>
              <a:rPr lang="en-US" sz="2600" b="1" dirty="0"/>
              <a:t>– fever, chills, night sweats</a:t>
            </a:r>
          </a:p>
          <a:p>
            <a:pPr marL="640080" lvl="1" algn="l" rtl="0" eaLnBrk="1" fontAlgn="auto" hangingPunct="1">
              <a:spcAft>
                <a:spcPts val="0"/>
              </a:spcAft>
              <a:buFont typeface="Wingdings" pitchFamily="2" charset="2"/>
              <a:buNone/>
              <a:defRPr/>
            </a:pPr>
            <a:r>
              <a:rPr lang="en-US" sz="2600" b="1" dirty="0"/>
              <a:t>– long bone, joint, muscle pain</a:t>
            </a:r>
          </a:p>
          <a:p>
            <a:pPr marL="640080" lvl="1" algn="l" rtl="0" eaLnBrk="1" fontAlgn="auto" hangingPunct="1">
              <a:spcAft>
                <a:spcPts val="0"/>
              </a:spcAft>
              <a:buFont typeface="Wingdings" pitchFamily="2" charset="2"/>
              <a:buNone/>
              <a:defRPr/>
            </a:pPr>
            <a:r>
              <a:rPr lang="en-US" sz="2600" b="1" dirty="0"/>
              <a:t>-</a:t>
            </a:r>
            <a:r>
              <a:rPr lang="en-US" sz="2600" b="1" dirty="0">
                <a:solidFill>
                  <a:srgbClr val="C00000"/>
                </a:solidFill>
              </a:rPr>
              <a:t>Respiratory failure</a:t>
            </a:r>
          </a:p>
        </p:txBody>
      </p:sp>
    </p:spTree>
    <p:extLst>
      <p:ext uri="{BB962C8B-B14F-4D97-AF65-F5344CB8AC3E}">
        <p14:creationId xmlns:p14="http://schemas.microsoft.com/office/powerpoint/2010/main" val="42568618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115888"/>
            <a:ext cx="8075613" cy="1080864"/>
          </a:xfrm>
        </p:spPr>
        <p:txBody>
          <a:bodyPr>
            <a:normAutofit/>
          </a:bodyPr>
          <a:lstStyle/>
          <a:p>
            <a:pPr marL="54864" algn="ctr" eaLnBrk="1" fontAlgn="auto" hangingPunct="1">
              <a:spcAft>
                <a:spcPts val="0"/>
              </a:spcAft>
              <a:defRPr/>
            </a:pPr>
            <a:r>
              <a:rPr lang="en-US" sz="4000" b="1" dirty="0">
                <a:solidFill>
                  <a:srgbClr val="FF6600"/>
                </a:solidFill>
              </a:rPr>
              <a:t>COUGH</a:t>
            </a:r>
          </a:p>
        </p:txBody>
      </p:sp>
      <p:sp>
        <p:nvSpPr>
          <p:cNvPr id="1028" name="Rectangle 3"/>
          <p:cNvSpPr>
            <a:spLocks noGrp="1" noChangeArrowheads="1"/>
          </p:cNvSpPr>
          <p:nvPr>
            <p:ph type="body" sz="half" idx="1"/>
          </p:nvPr>
        </p:nvSpPr>
        <p:spPr>
          <a:xfrm>
            <a:off x="395536" y="1340767"/>
            <a:ext cx="8748464" cy="5183857"/>
          </a:xfrm>
        </p:spPr>
        <p:txBody>
          <a:bodyPr>
            <a:normAutofit/>
          </a:bodyPr>
          <a:lstStyle/>
          <a:p>
            <a:pPr algn="l" rtl="0" eaLnBrk="1" hangingPunct="1">
              <a:lnSpc>
                <a:spcPct val="90000"/>
              </a:lnSpc>
            </a:pPr>
            <a:r>
              <a:rPr lang="en-US" sz="2800" dirty="0"/>
              <a:t>It is an explosive expiratory </a:t>
            </a:r>
            <a:r>
              <a:rPr lang="en-US" sz="2800" dirty="0" err="1"/>
              <a:t>manoeuvre</a:t>
            </a:r>
            <a:r>
              <a:rPr lang="en-US" sz="2800" dirty="0"/>
              <a:t> which can performed </a:t>
            </a:r>
            <a:r>
              <a:rPr lang="en-US" sz="2800" dirty="0" err="1"/>
              <a:t>volantarily</a:t>
            </a:r>
            <a:r>
              <a:rPr lang="en-US" sz="2800" dirty="0"/>
              <a:t> or </a:t>
            </a:r>
            <a:r>
              <a:rPr lang="en-US" sz="2800" dirty="0" err="1"/>
              <a:t>involantarily</a:t>
            </a:r>
            <a:r>
              <a:rPr lang="en-US" sz="2800" dirty="0"/>
              <a:t>,,,,to remove foreign objects and abnormal excessive secretions. Most common pulmonary symptom</a:t>
            </a:r>
          </a:p>
          <a:p>
            <a:pPr algn="l" rtl="0" eaLnBrk="1" hangingPunct="1">
              <a:lnSpc>
                <a:spcPct val="90000"/>
              </a:lnSpc>
              <a:buFont typeface="Wingdings" pitchFamily="2" charset="2"/>
              <a:buNone/>
            </a:pPr>
            <a:endParaRPr lang="en-US" sz="2800" dirty="0"/>
          </a:p>
          <a:p>
            <a:pPr algn="l" rtl="0" eaLnBrk="1" hangingPunct="1">
              <a:lnSpc>
                <a:spcPct val="90000"/>
              </a:lnSpc>
            </a:pPr>
            <a:r>
              <a:rPr lang="en-US" sz="2800" dirty="0"/>
              <a:t>Stimulation of cough receptors:  </a:t>
            </a:r>
          </a:p>
          <a:p>
            <a:pPr lvl="3" algn="l" rtl="0" eaLnBrk="1" hangingPunct="1">
              <a:lnSpc>
                <a:spcPct val="90000"/>
              </a:lnSpc>
              <a:buSzTx/>
              <a:buFont typeface="Wingdings" pitchFamily="2" charset="2"/>
              <a:buChar char="v"/>
            </a:pPr>
            <a:r>
              <a:rPr lang="en-US" dirty="0"/>
              <a:t> Inflammatory </a:t>
            </a:r>
          </a:p>
          <a:p>
            <a:pPr lvl="3" algn="l" rtl="0" eaLnBrk="1" hangingPunct="1">
              <a:lnSpc>
                <a:spcPct val="90000"/>
              </a:lnSpc>
              <a:buSzTx/>
              <a:buFont typeface="Wingdings" pitchFamily="2" charset="2"/>
              <a:buChar char="v"/>
            </a:pPr>
            <a:r>
              <a:rPr lang="en-US" dirty="0"/>
              <a:t> Mechanical</a:t>
            </a:r>
          </a:p>
          <a:p>
            <a:pPr lvl="3" algn="l" rtl="0" eaLnBrk="1" hangingPunct="1">
              <a:lnSpc>
                <a:spcPct val="90000"/>
              </a:lnSpc>
              <a:buSzTx/>
              <a:buFont typeface="Wingdings" pitchFamily="2" charset="2"/>
              <a:buChar char="v"/>
            </a:pPr>
            <a:r>
              <a:rPr lang="en-US" dirty="0"/>
              <a:t> Chemical</a:t>
            </a:r>
          </a:p>
          <a:p>
            <a:pPr lvl="3" algn="l" rtl="0" eaLnBrk="1" hangingPunct="1">
              <a:lnSpc>
                <a:spcPct val="90000"/>
              </a:lnSpc>
              <a:buSzTx/>
              <a:buFont typeface="Wingdings" pitchFamily="2" charset="2"/>
              <a:buChar char="v"/>
            </a:pPr>
            <a:r>
              <a:rPr lang="en-US" dirty="0"/>
              <a:t> Thermal</a:t>
            </a:r>
            <a:endParaRPr lang="en-US" sz="1800" dirty="0"/>
          </a:p>
          <a:p>
            <a:pPr algn="l" rtl="0" eaLnBrk="1" hangingPunct="1">
              <a:lnSpc>
                <a:spcPct val="90000"/>
              </a:lnSpc>
            </a:pPr>
            <a:r>
              <a:rPr lang="en-US" sz="2800" dirty="0"/>
              <a:t>Phases of cough mechanism:</a:t>
            </a:r>
          </a:p>
          <a:p>
            <a:pPr lvl="3" algn="l" rtl="0" eaLnBrk="1" hangingPunct="1">
              <a:lnSpc>
                <a:spcPct val="90000"/>
              </a:lnSpc>
              <a:buSzTx/>
              <a:buFont typeface="Wingdings" pitchFamily="2" charset="2"/>
              <a:buChar char="v"/>
            </a:pPr>
            <a:r>
              <a:rPr lang="en-US" dirty="0"/>
              <a:t> Inspiratory.</a:t>
            </a:r>
          </a:p>
          <a:p>
            <a:pPr lvl="3" algn="l" rtl="0" eaLnBrk="1" hangingPunct="1">
              <a:lnSpc>
                <a:spcPct val="90000"/>
              </a:lnSpc>
              <a:buSzTx/>
              <a:buFont typeface="Wingdings" pitchFamily="2" charset="2"/>
              <a:buChar char="v"/>
            </a:pPr>
            <a:r>
              <a:rPr lang="en-US" dirty="0"/>
              <a:t>compression</a:t>
            </a:r>
          </a:p>
          <a:p>
            <a:pPr lvl="3" algn="l" rtl="0" eaLnBrk="1" hangingPunct="1">
              <a:lnSpc>
                <a:spcPct val="90000"/>
              </a:lnSpc>
              <a:buSzTx/>
              <a:buFont typeface="Wingdings" pitchFamily="2" charset="2"/>
              <a:buChar char="v"/>
            </a:pPr>
            <a:r>
              <a:rPr lang="en-US" dirty="0"/>
              <a:t> Expiratory.</a:t>
            </a:r>
          </a:p>
        </p:txBody>
      </p:sp>
      <p:graphicFrame>
        <p:nvGraphicFramePr>
          <p:cNvPr id="1026" name="Object 4"/>
          <p:cNvGraphicFramePr>
            <a:graphicFrameLocks noGrp="1" noChangeAspect="1"/>
          </p:cNvGraphicFramePr>
          <p:nvPr>
            <p:ph type="clipArt" sz="half" idx="2"/>
            <p:extLst>
              <p:ext uri="{D42A27DB-BD31-4B8C-83A1-F6EECF244321}">
                <p14:modId xmlns:p14="http://schemas.microsoft.com/office/powerpoint/2010/main" val="3779895995"/>
              </p:ext>
            </p:extLst>
          </p:nvPr>
        </p:nvGraphicFramePr>
        <p:xfrm>
          <a:off x="5935663" y="3125788"/>
          <a:ext cx="1463675" cy="1825625"/>
        </p:xfrm>
        <a:graphic>
          <a:graphicData uri="http://schemas.openxmlformats.org/presentationml/2006/ole">
            <mc:AlternateContent xmlns:mc="http://schemas.openxmlformats.org/markup-compatibility/2006">
              <mc:Choice xmlns:v="urn:schemas-microsoft-com:vml" Requires="v">
                <p:oleObj name="Clip" r:id="rId3" imgW="1463040" imgH="1825142" progId="">
                  <p:embed/>
                </p:oleObj>
              </mc:Choice>
              <mc:Fallback>
                <p:oleObj name="Clip" r:id="rId3" imgW="1463040" imgH="1825142" progId="">
                  <p:embed/>
                  <p:pic>
                    <p:nvPicPr>
                      <p:cNvPr id="0" name="Picture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663" y="3125788"/>
                        <a:ext cx="1463675" cy="18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9437349"/>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821</TotalTime>
  <Words>2445</Words>
  <Application>Microsoft Office PowerPoint</Application>
  <PresentationFormat>On-screen Show (4:3)</PresentationFormat>
  <Paragraphs>399</Paragraphs>
  <Slides>48</Slides>
  <Notes>36</Notes>
  <HiddenSlides>8</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2" baseType="lpstr">
      <vt:lpstr>ae_AlMateen</vt:lpstr>
      <vt:lpstr>ae_Cortoba</vt:lpstr>
      <vt:lpstr>Arial</vt:lpstr>
      <vt:lpstr>Arial Rounded MT Bold</vt:lpstr>
      <vt:lpstr>Baskerville Old Face</vt:lpstr>
      <vt:lpstr>Calibri</vt:lpstr>
      <vt:lpstr>Cambria</vt:lpstr>
      <vt:lpstr>Symbol</vt:lpstr>
      <vt:lpstr>Tahoma</vt:lpstr>
      <vt:lpstr>Times New Roman</vt:lpstr>
      <vt:lpstr>Wingdings</vt:lpstr>
      <vt:lpstr>Wingdings 2</vt:lpstr>
      <vt:lpstr>Adjacency</vt:lpstr>
      <vt:lpstr>Clip</vt:lpstr>
      <vt:lpstr>History Taking</vt:lpstr>
      <vt:lpstr>PowerPoint Presentation</vt:lpstr>
      <vt:lpstr>Personal history</vt:lpstr>
      <vt:lpstr> </vt:lpstr>
      <vt:lpstr>4-Residence:  -Industrial area (occupational lung diseases)  -Endemic areas of certain diseases: ◊ El Korein → Filariasis  ◊ Belbas → Hydatid cyst -Travelling abroad:  ◊western countries → AIDS,fungal infection  ◊Iraq → Hydatid,leishmania  ◊India → Filaria,TB - For DOT program for TB treatment. 5- Marital state:  -For infertility → TB,Kartagnar syndrome,cystic fibrosis </vt:lpstr>
      <vt:lpstr>Patient complaints</vt:lpstr>
      <vt:lpstr>PowerPoint Presentation</vt:lpstr>
      <vt:lpstr>Present Illness  COMMON SYMPTOMS OF PULMONARY DISORDERS</vt:lpstr>
      <vt:lpstr>COUGH</vt:lpstr>
      <vt:lpstr> Cough reflex -Cough is a reflex that occurs when afferent nerve receptors are stimulated by inhaled, aspirated, or endogenous substances.   -The cough receptors lie in: (Ear,nose,pharynx, larynx, the trachea,bronchi,parenchyma,pleura). Cough receptors also are present in extrapulmonary structures, including the esophagus, diaphragm, and stomach.  - Afferent nerve fibers vagus  pass to a central cough receptor in the medulla, triggering a forced expiratory maneuver against a closed glottis, followed by glottal opening and high-velocity expiration via  Efferents (recurrent laryngeal, phrenic and spinal nerves) </vt:lpstr>
      <vt:lpstr>PowerPoint Presentation</vt:lpstr>
      <vt:lpstr>COUGH</vt:lpstr>
      <vt:lpstr>Postural related</vt:lpstr>
      <vt:lpstr>Chch:</vt:lpstr>
      <vt:lpstr>PowerPoint Presentation</vt:lpstr>
      <vt:lpstr>COUGH</vt:lpstr>
      <vt:lpstr>Expectoration </vt:lpstr>
      <vt:lpstr>SPUTUM PRODUCTION</vt:lpstr>
      <vt:lpstr>PowerPoint Presentation</vt:lpstr>
      <vt:lpstr>Types of sputum </vt:lpstr>
      <vt:lpstr>PowerPoint Presentation</vt:lpstr>
      <vt:lpstr>-Odor … fetid in Anaerobic infections due to release of indole and skatol metabolites from tryptophan metabolism  -Relation to posture  -Amount- duration curve,for D.D. of: 1-Acute,chronic lung abscess 2-bronchiectasis,infected cystic lung 3-Empyema with bronchopleural fistula  </vt:lpstr>
      <vt:lpstr>PowerPoint Presentation</vt:lpstr>
      <vt:lpstr>HEMOPTYSIS</vt:lpstr>
      <vt:lpstr>       </vt:lpstr>
      <vt:lpstr>HEMOPTYSIS causes</vt:lpstr>
      <vt:lpstr>I) Evaluation of the patient: A) Assessment of severity of hemoptysis: - Mild  occasionally blood-streaked sputum. - Moderate  persistent blood-streaked. - Massive  coughing up 150 cc or more at once.     400 cc or more within 3 hours.     600 cc or more within 24 hours  N.B.: Massive hemoptysis can be recognized by: 1) Physical exam.  hypotension – tachycardia – tachypnea. 2) Rate of hemorrhage  collection of blood in sputum cups. 3) Chest X-ray  diffuse opacity  large amount. 4) Arterial blood gas analysis  hypoxemia in massive one. 5) Hemoglobin level  for blood transfusion.</vt:lpstr>
      <vt:lpstr>II) Treatment:   Aim:  (1) Patent airways.  (2) Adequate gas exchange.  (3) Hemodynamically stable patient.</vt:lpstr>
      <vt:lpstr>DYSPNEA(difficult breathing)</vt:lpstr>
      <vt:lpstr>   MECHANISMS OF DYSPNEA</vt:lpstr>
      <vt:lpstr>Common Causes</vt:lpstr>
      <vt:lpstr>PowerPoint Presentation</vt:lpstr>
      <vt:lpstr>Mode of onset and course: 1- Sudden onset  pulmonary embolism, pneumothorax. 2- Acute  inhalation of fumes. 3- Subacute  (progressive over weeks)  pleural effusion. 4- Chronic (progressive over months or years)  COPD, IPF and Primary pulmonary hypertension. 5- Paroxysmal (intermittent)  in asthma.</vt:lpstr>
      <vt:lpstr>Timing</vt:lpstr>
      <vt:lpstr>Postural Dyspnea</vt:lpstr>
      <vt:lpstr>     The modified Medical Research Council (mMRC) scale                   The modified Medical Research Council (mMRC) scale is the most commonly used validated scale to assess dyspnea in daily living in chronic respiratory diseases</vt:lpstr>
      <vt:lpstr>CHEST PAIN</vt:lpstr>
      <vt:lpstr>CHEST PAIN</vt:lpstr>
      <vt:lpstr>Anginal pain</vt:lpstr>
      <vt:lpstr>NOISY BREATHING AND VOICE CHANGES</vt:lpstr>
      <vt:lpstr>Chest Wheezes</vt:lpstr>
      <vt:lpstr> WHEEZING</vt:lpstr>
      <vt:lpstr>D.D</vt:lpstr>
      <vt:lpstr>Past History</vt:lpstr>
      <vt:lpstr>Family History</vt:lpstr>
      <vt:lpstr>Social history &amp; Smoking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Taking</dc:title>
  <dc:creator>HP</dc:creator>
  <cp:lastModifiedBy>hp</cp:lastModifiedBy>
  <cp:revision>56</cp:revision>
  <dcterms:created xsi:type="dcterms:W3CDTF">2015-04-05T22:56:40Z</dcterms:created>
  <dcterms:modified xsi:type="dcterms:W3CDTF">2024-07-14T04:36:10Z</dcterms:modified>
</cp:coreProperties>
</file>