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56" r:id="rId3"/>
    <p:sldId id="257" r:id="rId4"/>
    <p:sldId id="261" r:id="rId5"/>
    <p:sldId id="262" r:id="rId6"/>
    <p:sldId id="258" r:id="rId7"/>
    <p:sldId id="260" r:id="rId8"/>
    <p:sldId id="259" r:id="rId9"/>
    <p:sldId id="263" r:id="rId10"/>
    <p:sldId id="264" r:id="rId11"/>
    <p:sldId id="265" r:id="rId12"/>
    <p:sldId id="273" r:id="rId13"/>
    <p:sldId id="272" r:id="rId14"/>
    <p:sldId id="271" r:id="rId15"/>
    <p:sldId id="266" r:id="rId16"/>
    <p:sldId id="268" r:id="rId17"/>
    <p:sldId id="274" r:id="rId18"/>
    <p:sldId id="279" r:id="rId19"/>
    <p:sldId id="278" r:id="rId20"/>
    <p:sldId id="280" r:id="rId21"/>
    <p:sldId id="281" r:id="rId22"/>
    <p:sldId id="277" r:id="rId23"/>
    <p:sldId id="282" r:id="rId24"/>
    <p:sldId id="288" r:id="rId25"/>
    <p:sldId id="283" r:id="rId26"/>
    <p:sldId id="289" r:id="rId27"/>
    <p:sldId id="290" r:id="rId28"/>
    <p:sldId id="284" r:id="rId29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0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4815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7637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5196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4071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6570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9269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298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0514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5195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3093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175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F73E-CEF4-4541-8156-51754A9346C3}" type="datetimeFigureOut">
              <a:rPr lang="ar-JO" smtClean="0"/>
              <a:t>26/05/1444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9A5A7-4731-4671-AA74-E998515DAF1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335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303383" y="298041"/>
            <a:ext cx="7595918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7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3984" y="5025370"/>
            <a:ext cx="59634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Prof  </a:t>
            </a:r>
            <a:r>
              <a:rPr lang="nl-NL" sz="3200" b="1" i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DR. Waqar Al – Kubaisy</a:t>
            </a:r>
            <a:r>
              <a:rPr lang="nl-NL" sz="32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" y="1516448"/>
            <a:ext cx="1259632" cy="133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4DF8-2D77-4C73-98D0-97A3CFF3D745}" type="slidenum">
              <a:rPr lang="en-MY" smtClean="0"/>
              <a:pPr/>
              <a:t>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858797" y="5721062"/>
            <a:ext cx="5083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3600" dirty="0"/>
              <a:t> ا. </a:t>
            </a:r>
            <a:r>
              <a:rPr lang="ar-IQ" sz="3600" dirty="0" smtClean="0"/>
              <a:t>د </a:t>
            </a:r>
            <a:r>
              <a:rPr lang="ar-IQ" sz="3600" dirty="0"/>
              <a:t>وقار عبد القهار الكبيسي </a:t>
            </a:r>
            <a:endParaRPr lang="en-MY" sz="3600" dirty="0"/>
          </a:p>
        </p:txBody>
      </p:sp>
      <p:sp>
        <p:nvSpPr>
          <p:cNvPr id="2" name="Rectangle 1"/>
          <p:cNvSpPr/>
          <p:nvPr/>
        </p:nvSpPr>
        <p:spPr>
          <a:xfrm>
            <a:off x="1075151" y="3322731"/>
            <a:ext cx="69557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MY" sz="3600" b="1" dirty="0">
                <a:solidFill>
                  <a:srgbClr val="000000"/>
                </a:solidFill>
                <a:latin typeface="Arial" panose="020B0604020202020204" pitchFamily="34" charset="0"/>
              </a:rPr>
              <a:t>Chronic Disease </a:t>
            </a:r>
            <a:r>
              <a:rPr lang="en-MY" sz="3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Epidemiology</a:t>
            </a:r>
          </a:p>
          <a:p>
            <a:r>
              <a:rPr lang="en-MY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MY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</a:rPr>
              <a:t> </a:t>
            </a:r>
            <a:endParaRPr lang="ar-JO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0322" y="2416755"/>
            <a:ext cx="273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</a:rPr>
              <a:t>L  XIV</a:t>
            </a:r>
            <a:endParaRPr lang="ar-JO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140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4396" y="193897"/>
            <a:ext cx="9208396" cy="6642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Smoking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estimated to cause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about</a:t>
            </a:r>
          </a:p>
          <a:p>
            <a:pPr>
              <a:lnSpc>
                <a:spcPct val="107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71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lung cancer,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42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chronic respiratory disease and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nearly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10%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cardiovascular disease.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total population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smoking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prevalence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highest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among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upper-middle-income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countries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highest incidence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smoking among men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in </a:t>
            </a:r>
          </a:p>
          <a:p>
            <a:pPr>
              <a:lnSpc>
                <a:spcPct val="107000"/>
              </a:lnSpc>
            </a:pP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l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ower-middle</a:t>
            </a:r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income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countries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II. Insufficient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physical activity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2800" i="1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Approximately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3.2 million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people die each year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due to physical inactivity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800" b="1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People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who are insufficiently physically active have a </a:t>
            </a:r>
            <a:endParaRPr lang="en-US" sz="2800" b="1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% to 30%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increased risk of all-cause mortality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05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800046" y="6514321"/>
            <a:ext cx="1294970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275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183" y="128788"/>
            <a:ext cx="8950817" cy="6547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Regular physical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activity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reduces the risk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CVDs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including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 blood pressure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diabetes,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breast and colon cancer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depression. </a:t>
            </a:r>
            <a:endParaRPr lang="en-US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Insufficient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physical activity is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highest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 income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countries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but </a:t>
            </a:r>
            <a:endParaRPr lang="en-US" sz="26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very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levels are now also seen in some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middle-income countries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especially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among women</a:t>
            </a: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</a:rPr>
              <a:t>III. Harmful </a:t>
            </a:r>
            <a:r>
              <a:rPr lang="en-US" sz="2800" b="1" dirty="0">
                <a:solidFill>
                  <a:srgbClr val="C00000"/>
                </a:solidFill>
              </a:rPr>
              <a:t>use of alcohol : </a:t>
            </a:r>
            <a:r>
              <a:rPr lang="en-US" sz="2600" dirty="0"/>
              <a:t>Approximately </a:t>
            </a:r>
            <a:r>
              <a:rPr lang="en-US" sz="2600" b="1" dirty="0">
                <a:solidFill>
                  <a:srgbClr val="FF0000"/>
                </a:solidFill>
              </a:rPr>
              <a:t>2.3 million </a:t>
            </a:r>
            <a:r>
              <a:rPr lang="en-US" sz="2600" dirty="0"/>
              <a:t>die each year from the harmful use of alcohol, accounting for </a:t>
            </a:r>
            <a:r>
              <a:rPr lang="en-US" sz="2600" b="1" dirty="0">
                <a:solidFill>
                  <a:srgbClr val="FF0000"/>
                </a:solidFill>
              </a:rPr>
              <a:t>about 3.8% of all deaths </a:t>
            </a:r>
            <a:r>
              <a:rPr lang="en-US" sz="2600" dirty="0"/>
              <a:t>in the world. </a:t>
            </a:r>
            <a:endParaRPr lang="en-US" sz="2600" dirty="0" smtClean="0"/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More </a:t>
            </a:r>
            <a:r>
              <a:rPr lang="en-US" sz="2600" b="1" dirty="0">
                <a:solidFill>
                  <a:srgbClr val="FF0000"/>
                </a:solidFill>
              </a:rPr>
              <a:t>than half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of these deaths occur from NCDs including</a:t>
            </a:r>
            <a:r>
              <a:rPr lang="en-US" sz="2600" dirty="0"/>
              <a:t> </a:t>
            </a:r>
            <a:r>
              <a:rPr lang="en-US" sz="2600" b="1" dirty="0"/>
              <a:t>cancers, </a:t>
            </a:r>
            <a:r>
              <a:rPr lang="en-US" sz="2600" b="1" dirty="0" smtClean="0"/>
              <a:t>CVDs and </a:t>
            </a:r>
            <a:r>
              <a:rPr lang="en-US" sz="2600" b="1" dirty="0"/>
              <a:t>liver cirrhosis. </a:t>
            </a:r>
            <a:endParaRPr lang="en-US" sz="2600" b="1" dirty="0" smtClean="0"/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While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adult per capita consumption is </a:t>
            </a:r>
            <a:endParaRPr lang="en-US" sz="2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</a:rPr>
              <a:t>highest </a:t>
            </a:r>
            <a:r>
              <a:rPr lang="en-US" sz="2600" b="1" dirty="0">
                <a:solidFill>
                  <a:srgbClr val="FF0000"/>
                </a:solidFill>
              </a:rPr>
              <a:t>in high-income</a:t>
            </a:r>
            <a:r>
              <a:rPr lang="en-US" sz="2600" dirty="0"/>
              <a:t> countries, it is nearly as high in the populous </a:t>
            </a:r>
            <a:r>
              <a:rPr lang="en-US" sz="2600" b="1" dirty="0"/>
              <a:t>upper-middle-income</a:t>
            </a:r>
            <a:r>
              <a:rPr lang="en-US" sz="2600" dirty="0"/>
              <a:t> </a:t>
            </a:r>
            <a:r>
              <a:rPr lang="en-US" sz="2600" dirty="0" smtClean="0"/>
              <a:t>countries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6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4546" y="252224"/>
            <a:ext cx="9298546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IV. Unhealthy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diet : </a:t>
            </a:r>
            <a:endParaRPr lang="en-US" sz="2800" b="1" dirty="0" smtClean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Adequate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consumption of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fruit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vegetables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reduces the risk for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CVDs,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stomach cancer and colorectal cancer.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Most populations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consume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much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higher levels of salt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than recommended by WHO for disease prevention; high salt consumption is an important determinant of high blood pressure and cardiovascular risk.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V. High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consumption of saturated fats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trans-fatty acids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is linked to heart disease.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Unhealthy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diet is rising quickly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lower-resource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settings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Available data suggest that fat intake has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been rising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rapidly in </a:t>
            </a:r>
            <a:r>
              <a:rPr lang="en-US" sz="28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lower middle- </a:t>
            </a:r>
            <a:r>
              <a:rPr lang="en-US" sz="28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income countries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since the 1980s.</a:t>
            </a:r>
            <a:endParaRPr lang="en-US" sz="28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032" y="5842337"/>
            <a:ext cx="9040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MY" sz="1600" dirty="0">
                <a:solidFill>
                  <a:srgbClr val="202124"/>
                </a:solidFill>
              </a:rPr>
              <a:t>Commercial baked goods, such as cakes, cookies and </a:t>
            </a:r>
            <a:r>
              <a:rPr lang="en-MY" sz="1600" dirty="0" err="1">
                <a:solidFill>
                  <a:srgbClr val="202124"/>
                </a:solidFill>
              </a:rPr>
              <a:t>pies.Microwave</a:t>
            </a:r>
            <a:r>
              <a:rPr lang="en-MY" sz="1600" dirty="0">
                <a:solidFill>
                  <a:srgbClr val="202124"/>
                </a:solidFill>
              </a:rPr>
              <a:t> </a:t>
            </a:r>
            <a:r>
              <a:rPr lang="en-MY" sz="1600" dirty="0" err="1">
                <a:solidFill>
                  <a:srgbClr val="202124"/>
                </a:solidFill>
              </a:rPr>
              <a:t>popcorn.Frozen</a:t>
            </a:r>
            <a:r>
              <a:rPr lang="en-MY" sz="1600" dirty="0">
                <a:solidFill>
                  <a:srgbClr val="202124"/>
                </a:solidFill>
              </a:rPr>
              <a:t> </a:t>
            </a:r>
            <a:r>
              <a:rPr lang="en-MY" sz="1600" dirty="0" err="1">
                <a:solidFill>
                  <a:srgbClr val="202124"/>
                </a:solidFill>
              </a:rPr>
              <a:t>pizza.Refrigerated</a:t>
            </a:r>
            <a:r>
              <a:rPr lang="en-MY" sz="1600" dirty="0">
                <a:solidFill>
                  <a:srgbClr val="202124"/>
                </a:solidFill>
              </a:rPr>
              <a:t> dough, such as biscuits and </a:t>
            </a:r>
            <a:r>
              <a:rPr lang="en-MY" sz="1600" dirty="0" err="1">
                <a:solidFill>
                  <a:srgbClr val="202124"/>
                </a:solidFill>
              </a:rPr>
              <a:t>rolls.Fried</a:t>
            </a:r>
            <a:r>
              <a:rPr lang="en-MY" sz="1600" dirty="0">
                <a:solidFill>
                  <a:srgbClr val="202124"/>
                </a:solidFill>
              </a:rPr>
              <a:t> foods, including </a:t>
            </a:r>
            <a:r>
              <a:rPr lang="en-MY" sz="1600" dirty="0" err="1">
                <a:solidFill>
                  <a:srgbClr val="202124"/>
                </a:solidFill>
              </a:rPr>
              <a:t>french</a:t>
            </a:r>
            <a:r>
              <a:rPr lang="en-MY" sz="1600" dirty="0">
                <a:solidFill>
                  <a:srgbClr val="202124"/>
                </a:solidFill>
              </a:rPr>
              <a:t> fries, doughnuts and fried </a:t>
            </a:r>
            <a:r>
              <a:rPr lang="en-MY" sz="1600" dirty="0" err="1">
                <a:solidFill>
                  <a:srgbClr val="202124"/>
                </a:solidFill>
              </a:rPr>
              <a:t>chicken.Nondairy</a:t>
            </a:r>
            <a:r>
              <a:rPr lang="en-MY" sz="1600" dirty="0">
                <a:solidFill>
                  <a:srgbClr val="202124"/>
                </a:solidFill>
              </a:rPr>
              <a:t> coffee creamer. Stick margarine.</a:t>
            </a:r>
            <a:r>
              <a:rPr lang="en-US" sz="1600" dirty="0"/>
              <a:t> Trans fats raise your LDL</a:t>
            </a:r>
            <a:endParaRPr lang="en-MY" sz="1600" dirty="0">
              <a:solidFill>
                <a:srgbClr val="2021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3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6354"/>
            <a:ext cx="9144000" cy="6711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VI.  Raised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blood pressure </a:t>
            </a: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Raised blood pressure is </a:t>
            </a: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estimated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to cause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7.5 million deaths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, about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12.8%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of all deaths.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It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is a major risk factor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CVDs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b="1" dirty="0" smtClean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prevalence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raised blood pressure </a:t>
            </a:r>
            <a:r>
              <a:rPr lang="en-US" sz="26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similar across all income groups.</a:t>
            </a:r>
            <a:endParaRPr lang="en-US" sz="2600" b="1" dirty="0" smtClean="0">
              <a:solidFill>
                <a:schemeClr val="tx2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VII. Overweight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obesity </a:t>
            </a:r>
            <a:r>
              <a:rPr lang="en-US" sz="28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2800" b="1" dirty="0" smtClean="0">
              <a:solidFill>
                <a:srgbClr val="0070C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ea typeface="Calibri" panose="020F0502020204030204" pitchFamily="34" charset="0"/>
                <a:cs typeface="Arial" panose="020B0604020202020204" pitchFamily="34" charset="0"/>
              </a:rPr>
              <a:t>At 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least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2.8 million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people </a:t>
            </a: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die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each year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as a result of being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overweight or obese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Risks</a:t>
            </a:r>
            <a:r>
              <a:rPr lang="en-US" sz="2600" b="1" dirty="0" smtClean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heart disease, stroke and diabetes increase steadily with increasing body mass index (BMI</a:t>
            </a:r>
            <a:r>
              <a:rPr lang="en-US" sz="2600" b="1" dirty="0" smtClean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Raised BMI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also 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increases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the risk of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certain cancers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b="1" dirty="0" smtClean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prevalence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of overweight is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highest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upper-middle-income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countries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         but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very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high levels are also reported from some lower-middle income countries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.. </a:t>
            </a:r>
            <a:endParaRPr lang="en-US" sz="26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69182"/>
            <a:ext cx="9144000" cy="676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VIII. Raised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cholesterol </a:t>
            </a:r>
            <a:r>
              <a:rPr lang="en-US" sz="2800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2800" dirty="0" smtClean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Raised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cholesterol is estimated to </a:t>
            </a: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 cause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2.6 million deaths annually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; it increases the risk of heart disease and stroke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Raised cholesterol is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highest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US" sz="2600" b="1" dirty="0" smtClean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high-income </a:t>
            </a:r>
            <a:r>
              <a:rPr lang="en-US" sz="26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countries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</a:rPr>
              <a:t>IX. Cancer-associated </a:t>
            </a:r>
            <a:r>
              <a:rPr lang="en-US" sz="2800" b="1" dirty="0">
                <a:solidFill>
                  <a:srgbClr val="C00000"/>
                </a:solidFill>
              </a:rPr>
              <a:t>infections </a:t>
            </a:r>
            <a:r>
              <a:rPr lang="en-US" sz="2800" dirty="0"/>
              <a:t>: </a:t>
            </a:r>
            <a:endParaRPr lang="en-US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/>
              <a:t>At </a:t>
            </a:r>
            <a:r>
              <a:rPr lang="en-US" sz="2600" dirty="0"/>
              <a:t>least </a:t>
            </a:r>
            <a:r>
              <a:rPr lang="en-US" sz="2600" b="1" dirty="0">
                <a:solidFill>
                  <a:srgbClr val="FF0000"/>
                </a:solidFill>
              </a:rPr>
              <a:t>2 million </a:t>
            </a:r>
            <a:r>
              <a:rPr lang="en-US" sz="2600" dirty="0"/>
              <a:t>cancer cases </a:t>
            </a:r>
            <a:r>
              <a:rPr lang="en-US" sz="2600" b="1" dirty="0"/>
              <a:t>per year</a:t>
            </a:r>
            <a:r>
              <a:rPr lang="en-US" sz="2600" dirty="0"/>
              <a:t>, </a:t>
            </a:r>
            <a:endParaRPr lang="en-US" sz="26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</a:rPr>
              <a:t>18</a:t>
            </a:r>
            <a:r>
              <a:rPr lang="en-US" sz="2600" b="1" dirty="0">
                <a:solidFill>
                  <a:srgbClr val="FF0000"/>
                </a:solidFill>
              </a:rPr>
              <a:t>% </a:t>
            </a:r>
            <a:r>
              <a:rPr lang="en-US" sz="2600" dirty="0"/>
              <a:t>of the </a:t>
            </a:r>
            <a:r>
              <a:rPr lang="en-US" sz="2600" b="1" dirty="0">
                <a:solidFill>
                  <a:srgbClr val="002060"/>
                </a:solidFill>
              </a:rPr>
              <a:t>global cancer burden</a:t>
            </a:r>
            <a:r>
              <a:rPr lang="en-US" sz="2600" dirty="0"/>
              <a:t>, </a:t>
            </a:r>
            <a:r>
              <a:rPr lang="en-US" sz="2600" b="1" dirty="0"/>
              <a:t>are attributable to a few specific </a:t>
            </a:r>
            <a:r>
              <a:rPr lang="en-US" sz="2600" b="1" dirty="0">
                <a:solidFill>
                  <a:srgbClr val="FF0000"/>
                </a:solidFill>
              </a:rPr>
              <a:t>chronic infections</a:t>
            </a:r>
            <a:r>
              <a:rPr lang="en-US" sz="2600" b="1" dirty="0"/>
              <a:t>,</a:t>
            </a:r>
            <a:r>
              <a:rPr lang="en-US" sz="2600" dirty="0"/>
              <a:t> and this fraction is </a:t>
            </a:r>
            <a:r>
              <a:rPr lang="en-US" sz="2600" dirty="0" smtClean="0"/>
              <a:t>substantially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/>
              <a:t> </a:t>
            </a:r>
            <a:r>
              <a:rPr lang="en-US" sz="2600" b="1" dirty="0">
                <a:solidFill>
                  <a:srgbClr val="FF0000"/>
                </a:solidFill>
              </a:rPr>
              <a:t>larger</a:t>
            </a:r>
            <a:r>
              <a:rPr lang="en-US" sz="2600" dirty="0"/>
              <a:t> in </a:t>
            </a:r>
            <a:r>
              <a:rPr lang="en-US" sz="2600" b="1" dirty="0">
                <a:solidFill>
                  <a:srgbClr val="002060"/>
                </a:solidFill>
              </a:rPr>
              <a:t>low-income countries</a:t>
            </a:r>
            <a:r>
              <a:rPr lang="en-US" sz="2600" dirty="0"/>
              <a:t>. </a:t>
            </a:r>
            <a:endParaRPr lang="en-US" sz="26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 smtClean="0"/>
              <a:t>The </a:t>
            </a:r>
            <a:r>
              <a:rPr lang="en-US" sz="2600" dirty="0"/>
              <a:t>principal infectious agents are </a:t>
            </a:r>
            <a:r>
              <a:rPr lang="en-US" sz="2600" b="1" dirty="0" smtClean="0">
                <a:solidFill>
                  <a:srgbClr val="002060"/>
                </a:solidFill>
              </a:rPr>
              <a:t>HPV</a:t>
            </a:r>
            <a:r>
              <a:rPr lang="en-US" sz="2600" dirty="0" smtClean="0"/>
              <a:t>, </a:t>
            </a:r>
            <a:r>
              <a:rPr lang="en-US" sz="2600" b="1" dirty="0" smtClean="0">
                <a:solidFill>
                  <a:srgbClr val="002060"/>
                </a:solidFill>
              </a:rPr>
              <a:t>HBV, HCV</a:t>
            </a:r>
            <a:r>
              <a:rPr lang="en-US" sz="2600" b="1" dirty="0" smtClean="0"/>
              <a:t>&amp;</a:t>
            </a:r>
            <a:r>
              <a:rPr lang="en-US" sz="2600" b="1" dirty="0" smtClean="0">
                <a:solidFill>
                  <a:srgbClr val="002060"/>
                </a:solidFill>
              </a:rPr>
              <a:t>H pylori</a:t>
            </a:r>
            <a:r>
              <a:rPr lang="en-US" sz="26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These infections are </a:t>
            </a:r>
            <a:r>
              <a:rPr lang="en-US" sz="2600" b="1" dirty="0"/>
              <a:t>largely </a:t>
            </a:r>
            <a:r>
              <a:rPr lang="en-US" sz="2600" b="1" dirty="0">
                <a:solidFill>
                  <a:srgbClr val="FF0000"/>
                </a:solidFill>
              </a:rPr>
              <a:t>preventable </a:t>
            </a:r>
            <a:r>
              <a:rPr lang="en-US" sz="2600" b="1" dirty="0"/>
              <a:t>through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vaccinations and measures to avoid transmission, or </a:t>
            </a:r>
            <a:r>
              <a:rPr lang="en-US" sz="2600" dirty="0">
                <a:solidFill>
                  <a:srgbClr val="002060"/>
                </a:solidFill>
              </a:rPr>
              <a:t>treatable</a:t>
            </a:r>
            <a:r>
              <a:rPr lang="en-US" sz="2600" dirty="0"/>
              <a:t>.</a:t>
            </a:r>
            <a:r>
              <a:rPr lang="en-US" sz="2800" dirty="0"/>
              <a:t> </a:t>
            </a:r>
            <a:endParaRPr lang="en-US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/>
              <a:t> </a:t>
            </a:r>
            <a:r>
              <a:rPr lang="en-US" sz="2800" b="1" dirty="0" smtClean="0"/>
              <a:t> </a:t>
            </a:r>
            <a:r>
              <a:rPr lang="en-US" sz="2400" b="1" dirty="0" smtClean="0"/>
              <a:t>For </a:t>
            </a:r>
            <a:r>
              <a:rPr lang="en-US" sz="2400" b="1" dirty="0"/>
              <a:t>example, transmission of Hepatitis C virus has been largely </a:t>
            </a:r>
            <a:endParaRPr lang="en-US" sz="2400" b="1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b="1" dirty="0" smtClean="0"/>
              <a:t>  stopped </a:t>
            </a:r>
            <a:r>
              <a:rPr lang="en-US" sz="2400" b="1" dirty="0"/>
              <a:t>among high-income populations, </a:t>
            </a:r>
            <a:endParaRPr lang="en-US" sz="2400" b="1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b="1" dirty="0" smtClean="0"/>
              <a:t>but </a:t>
            </a:r>
            <a:r>
              <a:rPr lang="en-US" sz="2400" b="1" dirty="0"/>
              <a:t>not in many low-resource countries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6567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029" y="210603"/>
            <a:ext cx="9040971" cy="6177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3200" b="1" i="1" dirty="0">
                <a:solidFill>
                  <a:srgbClr val="FF0000"/>
                </a:solidFill>
              </a:rPr>
              <a:t>X</a:t>
            </a:r>
            <a:r>
              <a:rPr lang="en-US" sz="3200" b="1" i="1" dirty="0">
                <a:solidFill>
                  <a:srgbClr val="C00000"/>
                </a:solidFill>
              </a:rPr>
              <a:t>. </a:t>
            </a:r>
            <a:r>
              <a:rPr lang="en-US" sz="2800" b="1" i="1" dirty="0">
                <a:solidFill>
                  <a:srgbClr val="C00000"/>
                </a:solidFill>
              </a:rPr>
              <a:t>Environmental risk factors </a:t>
            </a:r>
            <a:r>
              <a:rPr lang="en-US" sz="2800" i="1" dirty="0"/>
              <a:t>: </a:t>
            </a:r>
            <a:r>
              <a:rPr lang="en-US" sz="2800" dirty="0"/>
              <a:t>occupational hazards, air and water pollution, and possession of destructive</a:t>
            </a:r>
            <a:r>
              <a:rPr lang="en-US" sz="2800" b="1" dirty="0"/>
              <a:t> weapons </a:t>
            </a:r>
            <a:r>
              <a:rPr lang="en-US" sz="2800" dirty="0"/>
              <a:t>in </a:t>
            </a:r>
            <a:r>
              <a:rPr lang="en-US" sz="2800" dirty="0" smtClean="0"/>
              <a:t> case </a:t>
            </a:r>
            <a:r>
              <a:rPr lang="en-US" sz="2800" dirty="0"/>
              <a:t>of injuries</a:t>
            </a:r>
            <a:r>
              <a:rPr lang="en-US" sz="2800" dirty="0" smtClean="0"/>
              <a:t>.</a:t>
            </a:r>
            <a:endParaRPr lang="en-US" sz="2800" b="1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z="32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Gaps </a:t>
            </a:r>
            <a:r>
              <a:rPr lang="en-US" sz="32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natural history</a:t>
            </a:r>
            <a:endParaRPr lang="en-US" sz="3200" dirty="0" smtClean="0">
              <a:solidFill>
                <a:srgbClr val="C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b="1" dirty="0">
                <a:ea typeface="Calibri" panose="020F0502020204030204" pitchFamily="34" charset="0"/>
                <a:cs typeface="Arial" panose="020B0604020202020204" pitchFamily="34" charset="0"/>
              </a:rPr>
              <a:t>There are many gaps in our knowledge about the natural history of chronic diseases. These 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gaps cause difficulties in </a:t>
            </a:r>
            <a:r>
              <a:rPr lang="en-US" sz="24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etiological </a:t>
            </a:r>
            <a:r>
              <a:rPr lang="en-US" sz="2400" b="1" dirty="0"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nvestigations</a:t>
            </a:r>
            <a:r>
              <a:rPr lang="en-US" sz="2400" b="1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research </a:t>
            </a:r>
            <a:r>
              <a:rPr lang="en-US" sz="2400" b="1" dirty="0" smtClean="0">
                <a:ea typeface="Calibri" panose="020F0502020204030204" pitchFamily="34" charset="0"/>
                <a:cs typeface="Arial" panose="020B0604020202020204" pitchFamily="34" charset="0"/>
              </a:rPr>
              <a:t>These </a:t>
            </a:r>
            <a:r>
              <a:rPr lang="en-US" sz="2400" b="1" dirty="0">
                <a:ea typeface="Calibri" panose="020F0502020204030204" pitchFamily="34" charset="0"/>
                <a:cs typeface="Arial" panose="020B0604020202020204" pitchFamily="34" charset="0"/>
              </a:rPr>
              <a:t>are:-</a:t>
            </a:r>
            <a:endParaRPr lang="en-US" sz="24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i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Absence of a known agent</a:t>
            </a:r>
            <a:endParaRPr lang="en-US" sz="2800" b="1" dirty="0" smtClean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There is much to learn about the cause of chronic diseases.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Whereas in some chronic diseases the cause is known </a:t>
            </a:r>
            <a:r>
              <a:rPr lang="en-US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(e.g., silica in silicosis, asbestos in mesothelioma),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for many </a:t>
            </a: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chronic diseases the causative agent </a:t>
            </a:r>
            <a:r>
              <a:rPr lang="en-US" sz="2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is not known</a:t>
            </a:r>
            <a:r>
              <a:rPr lang="en-US" sz="2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absence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of a known agent makes both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diagnosis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and specific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prevention difficult</a:t>
            </a:r>
          </a:p>
        </p:txBody>
      </p:sp>
    </p:spTree>
    <p:extLst>
      <p:ext uri="{BB962C8B-B14F-4D97-AF65-F5344CB8AC3E}">
        <p14:creationId xmlns:p14="http://schemas.microsoft.com/office/powerpoint/2010/main" val="144943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0578" y="388696"/>
            <a:ext cx="934457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            </a:t>
            </a:r>
            <a:r>
              <a:rPr lang="en-US" sz="2800" b="1" i="1" dirty="0" smtClean="0">
                <a:solidFill>
                  <a:srgbClr val="C00000"/>
                </a:solidFill>
              </a:rPr>
              <a:t>2</a:t>
            </a:r>
            <a:r>
              <a:rPr lang="en-US" sz="2800" b="1" i="1" dirty="0">
                <a:solidFill>
                  <a:srgbClr val="C00000"/>
                </a:solidFill>
              </a:rPr>
              <a:t>. Multifactorial causation</a:t>
            </a:r>
            <a:endParaRPr lang="en-US" sz="2800" b="1" dirty="0">
              <a:solidFill>
                <a:srgbClr val="C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rgbClr val="0070C0"/>
                </a:solidFill>
              </a:rPr>
              <a:t>Most</a:t>
            </a:r>
            <a:r>
              <a:rPr lang="en-US" sz="2600" dirty="0"/>
              <a:t> chronic diseases are the result of </a:t>
            </a:r>
            <a:r>
              <a:rPr lang="en-US" sz="2600" b="1" dirty="0">
                <a:solidFill>
                  <a:srgbClr val="FF0000"/>
                </a:solidFill>
              </a:rPr>
              <a:t>multiple causes </a:t>
            </a:r>
            <a:endParaRPr lang="en-US" sz="26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0070C0"/>
                </a:solidFill>
              </a:rPr>
              <a:t>rarely </a:t>
            </a:r>
            <a:r>
              <a:rPr lang="en-US" sz="2600" dirty="0" smtClean="0"/>
              <a:t>is there a simple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one-to-one cause-effect </a:t>
            </a:r>
            <a:r>
              <a:rPr lang="en-US" sz="2600" dirty="0" smtClean="0"/>
              <a:t>relationship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smtClean="0"/>
              <a:t>In the absence of a known agent</a:t>
            </a:r>
            <a:r>
              <a:rPr lang="en-US" sz="2800" dirty="0" smtClean="0"/>
              <a:t>, the term "</a:t>
            </a:r>
            <a:r>
              <a:rPr lang="en-US" sz="2800" b="1" dirty="0" smtClean="0">
                <a:solidFill>
                  <a:srgbClr val="FF0000"/>
                </a:solidFill>
              </a:rPr>
              <a:t>risk factor(s)“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70C0"/>
                </a:solidFill>
              </a:rPr>
              <a:t>used to describe </a:t>
            </a:r>
            <a:r>
              <a:rPr lang="en-US" sz="2800" dirty="0" smtClean="0"/>
              <a:t>certain factors in a </a:t>
            </a:r>
            <a:r>
              <a:rPr lang="en-US" sz="2800" b="1" dirty="0" smtClean="0"/>
              <a:t>person's background or life-style </a:t>
            </a:r>
            <a:r>
              <a:rPr lang="en-US" sz="2800" dirty="0" smtClean="0"/>
              <a:t>that make, </a:t>
            </a:r>
            <a:r>
              <a:rPr lang="en-US" sz="2800" b="1" dirty="0" smtClean="0">
                <a:solidFill>
                  <a:srgbClr val="0070C0"/>
                </a:solidFill>
              </a:rPr>
              <a:t>the likelihood of the chronic condition more probable.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Further</a:t>
            </a:r>
            <a:r>
              <a:rPr lang="en-US" sz="2800" dirty="0"/>
              <a:t>, chronic diseases appear to result from </a:t>
            </a:r>
            <a:r>
              <a:rPr lang="en-US" sz="2800" dirty="0" smtClean="0"/>
              <a:t>the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cumulative</a:t>
            </a:r>
            <a:r>
              <a:rPr lang="en-US" sz="2800" b="1" dirty="0">
                <a:solidFill>
                  <a:srgbClr val="0070C0"/>
                </a:solidFill>
              </a:rPr>
              <a:t> effects </a:t>
            </a:r>
            <a:r>
              <a:rPr lang="en-US" sz="2800" dirty="0"/>
              <a:t>of multiple risk factors.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00B0F0"/>
                </a:solidFill>
              </a:rPr>
              <a:t>   </a:t>
            </a:r>
            <a:r>
              <a:rPr lang="en-US" sz="2600" b="1" dirty="0" smtClean="0">
                <a:solidFill>
                  <a:srgbClr val="FF0000"/>
                </a:solidFill>
              </a:rPr>
              <a:t>These </a:t>
            </a:r>
            <a:r>
              <a:rPr lang="en-US" sz="2600" b="1" dirty="0">
                <a:solidFill>
                  <a:srgbClr val="FF0000"/>
                </a:solidFill>
              </a:rPr>
              <a:t>factors </a:t>
            </a:r>
            <a:r>
              <a:rPr lang="en-US" sz="2600" b="1" dirty="0">
                <a:solidFill>
                  <a:srgbClr val="0070C0"/>
                </a:solidFill>
              </a:rPr>
              <a:t>may be both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environmental</a:t>
            </a:r>
            <a:r>
              <a:rPr lang="en-US" sz="2600" b="1" dirty="0">
                <a:solidFill>
                  <a:srgbClr val="0070C0"/>
                </a:solidFill>
              </a:rPr>
              <a:t> and </a:t>
            </a:r>
            <a:r>
              <a:rPr lang="en-US" sz="2600" b="1" dirty="0" err="1" smtClean="0">
                <a:solidFill>
                  <a:schemeClr val="accent1">
                    <a:lumMod val="50000"/>
                  </a:schemeClr>
                </a:solidFill>
              </a:rPr>
              <a:t>behavioural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,  </a:t>
            </a:r>
            <a:r>
              <a:rPr lang="en-US" sz="2600" b="1" dirty="0" smtClean="0">
                <a:solidFill>
                  <a:srgbClr val="0070C0"/>
                </a:solidFill>
              </a:rPr>
              <a:t>or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constitutional</a:t>
            </a:r>
            <a:r>
              <a:rPr lang="en-US" sz="2800" b="1" dirty="0">
                <a:solidFill>
                  <a:srgbClr val="00B0F0"/>
                </a:solidFill>
              </a:rPr>
              <a:t>. </a:t>
            </a:r>
            <a:endParaRPr lang="en-US" sz="2800" b="1" dirty="0" smtClean="0">
              <a:solidFill>
                <a:srgbClr val="00B0F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b="1" dirty="0" smtClean="0">
                <a:solidFill>
                  <a:srgbClr val="FF0000"/>
                </a:solidFill>
              </a:rPr>
              <a:t>    Epidemiology </a:t>
            </a:r>
            <a:r>
              <a:rPr lang="en-US" sz="2600" b="1" dirty="0"/>
              <a:t>has contributed massively in the </a:t>
            </a:r>
            <a:r>
              <a:rPr lang="en-US" sz="2600" b="1" dirty="0" smtClean="0"/>
              <a:t>i</a:t>
            </a:r>
            <a:r>
              <a:rPr lang="en-US" sz="2600" b="1" dirty="0" smtClean="0">
                <a:solidFill>
                  <a:srgbClr val="0070C0"/>
                </a:solidFill>
              </a:rPr>
              <a:t>dentification</a:t>
            </a:r>
          </a:p>
          <a:p>
            <a:r>
              <a:rPr lang="en-US" sz="2600" b="1" dirty="0">
                <a:solidFill>
                  <a:srgbClr val="0070C0"/>
                </a:solidFill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en-US" sz="2600" b="1" dirty="0" smtClean="0"/>
              <a:t> </a:t>
            </a:r>
            <a:r>
              <a:rPr lang="en-US" sz="2800" b="1" dirty="0"/>
              <a:t>of 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risk </a:t>
            </a:r>
            <a:r>
              <a:rPr lang="en-US" sz="2800" b="1" dirty="0">
                <a:solidFill>
                  <a:srgbClr val="0070C0"/>
                </a:solidFill>
              </a:rPr>
              <a:t>factors </a:t>
            </a:r>
            <a:r>
              <a:rPr lang="en-US" sz="2800" b="1" dirty="0"/>
              <a:t>of chronic diseases</a:t>
            </a:r>
            <a:r>
              <a:rPr lang="en-US" sz="2800" b="1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/>
              <a:t> </a:t>
            </a:r>
            <a:r>
              <a:rPr lang="en-US" sz="2800" b="1" dirty="0" smtClean="0"/>
              <a:t> </a:t>
            </a:r>
            <a:r>
              <a:rPr lang="en-US" sz="2800" b="1" dirty="0"/>
              <a:t>Many more are yet to be identified and evaluated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12712" y="0"/>
            <a:ext cx="248657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Gaps in natural history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50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7230"/>
            <a:ext cx="8937938" cy="3319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i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en-US" sz="2800" b="1" i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b="1" i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Long latent period</a:t>
            </a:r>
            <a:endParaRPr lang="en-US" sz="2800" b="1" dirty="0" smtClean="0">
              <a:solidFill>
                <a:srgbClr val="C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2400" b="1" dirty="0">
                <a:ea typeface="Calibri" panose="020F0502020204030204" pitchFamily="34" charset="0"/>
                <a:cs typeface="Arial" panose="020B0604020202020204" pitchFamily="34" charset="0"/>
              </a:rPr>
              <a:t>further obstacle to our understanding of the natural history of </a:t>
            </a:r>
            <a:r>
              <a:rPr lang="en-US" sz="2400" b="1" dirty="0" smtClean="0"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chronic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disease 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the long latent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(or incubation)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period between the first exposure to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suspected cause</a:t>
            </a:r>
            <a:r>
              <a:rPr lang="en-US" sz="2400" b="1" dirty="0">
                <a:ea typeface="Calibri" panose="020F0502020204030204" pitchFamily="34" charset="0"/>
                <a:cs typeface="Arial" panose="020B0604020202020204" pitchFamily="34" charset="0"/>
              </a:rPr>
              <a:t>"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and the eventual 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development of disease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 (e.g., cervical cancer). </a:t>
            </a:r>
            <a:endParaRPr lang="en-US" sz="24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makes it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difficult to link suspected causes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(antecedent events)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outcomes,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e.g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., 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possible relation between oral contraceptives and the occurrence of cervical cancer. </a:t>
            </a:r>
            <a:endParaRPr lang="en-US" sz="2000" b="1" i="1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99623" y="3072955"/>
            <a:ext cx="9343623" cy="3912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b="1" i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r>
              <a:rPr lang="en-US" sz="2800" b="1" i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800" b="1" i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Indefinite onset</a:t>
            </a:r>
            <a:endParaRPr lang="en-US" sz="2800" b="1" dirty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z="2500" dirty="0">
                <a:ea typeface="Calibri" panose="020F0502020204030204" pitchFamily="34" charset="0"/>
                <a:cs typeface="Arial" panose="020B0604020202020204" pitchFamily="34" charset="0"/>
              </a:rPr>
              <a:t>  Most chronic diseases are </a:t>
            </a:r>
            <a:r>
              <a:rPr lang="en-US" sz="25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slow in onset </a:t>
            </a:r>
            <a:r>
              <a:rPr lang="en-US" sz="2500" dirty="0">
                <a:ea typeface="Calibri" panose="020F0502020204030204" pitchFamily="34" charset="0"/>
                <a:cs typeface="Arial" panose="020B0604020202020204" pitchFamily="34" charset="0"/>
              </a:rPr>
              <a:t>and development, </a:t>
            </a:r>
            <a:r>
              <a:rPr lang="en-US" sz="2500" dirty="0" smtClean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500" dirty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500" dirty="0" smtClean="0"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5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distinction 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between diseased and non-diseased </a:t>
            </a:r>
            <a:r>
              <a:rPr lang="en-US" sz="2500" dirty="0">
                <a:ea typeface="Calibri" panose="020F0502020204030204" pitchFamily="34" charset="0"/>
                <a:cs typeface="Arial" panose="020B0604020202020204" pitchFamily="34" charset="0"/>
              </a:rPr>
              <a:t>states may be </a:t>
            </a:r>
            <a:r>
              <a:rPr lang="en-US" sz="25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difficult to </a:t>
            </a:r>
            <a:r>
              <a:rPr lang="en-US" sz="2500" dirty="0">
                <a:ea typeface="Calibri" panose="020F0502020204030204" pitchFamily="34" charset="0"/>
                <a:cs typeface="Arial" panose="020B0604020202020204" pitchFamily="34" charset="0"/>
              </a:rPr>
              <a:t>establish (e.g.DM &amp;hypertension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500" b="1" dirty="0" smtClean="0">
                <a:ea typeface="Calibri" panose="020F0502020204030204" pitchFamily="34" charset="0"/>
                <a:cs typeface="Arial" panose="020B0604020202020204" pitchFamily="34" charset="0"/>
              </a:rPr>
              <a:t>In many chronic diseases (e.g., cancer) the underlying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pathological processes </a:t>
            </a:r>
            <a:r>
              <a:rPr lang="en-US" sz="2500" b="1" dirty="0" smtClean="0">
                <a:ea typeface="Calibri" panose="020F0502020204030204" pitchFamily="34" charset="0"/>
                <a:cs typeface="Arial" panose="020B0604020202020204" pitchFamily="34" charset="0"/>
              </a:rPr>
              <a:t>are well established long before the disease manifests itself. </a:t>
            </a:r>
            <a:endParaRPr lang="en-US" sz="25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500" b="1" dirty="0">
                <a:ea typeface="Calibri" panose="020F0502020204030204" pitchFamily="34" charset="0"/>
                <a:cs typeface="Arial" panose="020B0604020202020204" pitchFamily="34" charset="0"/>
              </a:rPr>
              <a:t>By the time the patient seeks medical advice, the damage already caused may be irreversible or difficult to treat</a:t>
            </a:r>
            <a:r>
              <a:rPr lang="en-US" sz="25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061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6986" y="1766461"/>
            <a:ext cx="3528811" cy="981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Prevention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741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9804"/>
            <a:ext cx="9144000" cy="6052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The preventive attack on chronic diseases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based on the knowledge that they are multifactorial in causation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, so their </a:t>
            </a:r>
            <a:r>
              <a:rPr lang="en-US" sz="26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prevention demands a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complex mix of interventions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CC3399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Previously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only tertiary 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prevention seemed possible to prevent or delay the development of further </a:t>
            </a:r>
            <a:r>
              <a:rPr lang="en-US" sz="28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disability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 or the occurrence of </a:t>
            </a:r>
            <a:r>
              <a:rPr lang="en-US" sz="28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premature death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But,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now, with the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identification of risk factors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Health promotion activities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aimed at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primary prevention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are </a:t>
            </a:r>
            <a:r>
              <a:rPr lang="en-US" sz="2600" b="1" dirty="0" smtClean="0">
                <a:ea typeface="Calibri" panose="020F0502020204030204" pitchFamily="34" charset="0"/>
                <a:cs typeface="Arial" panose="020B0604020202020204" pitchFamily="34" charset="0"/>
              </a:rPr>
              <a:t>being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increasingly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applied in the control of chronic diseases.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Some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of the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interventions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that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should be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undertaken immediately to produce accelerated results in terms of lives saved,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prevented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heavy cost avoided 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are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as follows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54499" y="208117"/>
            <a:ext cx="3165997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Prevention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 flipV="1">
            <a:off x="2743202" y="6207616"/>
            <a:ext cx="3979570" cy="3090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4463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0505" y="-214213"/>
            <a:ext cx="5048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8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MY" sz="40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sz="2400" b="1" dirty="0">
                <a:solidFill>
                  <a:srgbClr val="C00000"/>
                </a:solidFill>
                <a:latin typeface="Arial" panose="020B0604020202020204" pitchFamily="34" charset="0"/>
              </a:rPr>
              <a:t>Chronic Disease </a:t>
            </a:r>
            <a:r>
              <a:rPr lang="en-MY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Epidemiology</a:t>
            </a:r>
            <a:endParaRPr lang="ar-JO" sz="24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41667" y="616784"/>
            <a:ext cx="9195515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rgbClr val="333333"/>
                </a:solidFill>
              </a:rPr>
              <a:t>NCDs constitute one of the greatest health </a:t>
            </a:r>
            <a:r>
              <a:rPr lang="en-US" sz="2600" dirty="0" smtClean="0">
                <a:solidFill>
                  <a:srgbClr val="333333"/>
                </a:solidFill>
              </a:rPr>
              <a:t>&amp; </a:t>
            </a:r>
            <a:r>
              <a:rPr lang="en-US" sz="2600" dirty="0">
                <a:solidFill>
                  <a:srgbClr val="333333"/>
                </a:solidFill>
              </a:rPr>
              <a:t>development challenges of this century,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according to WHO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sz="2600" i="0" dirty="0" smtClean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 smtClean="0">
                <a:solidFill>
                  <a:srgbClr val="333333"/>
                </a:solidFill>
              </a:rPr>
              <a:t>NCDs</a:t>
            </a:r>
            <a:r>
              <a:rPr lang="en-US" sz="2600" i="0" dirty="0" smtClean="0">
                <a:solidFill>
                  <a:srgbClr val="4D4D4D"/>
                </a:solidFill>
                <a:effectLst/>
              </a:rPr>
              <a:t> now ‘</a:t>
            </a:r>
            <a:r>
              <a:rPr lang="en-US" sz="2600" b="1" i="0" dirty="0" smtClean="0">
                <a:solidFill>
                  <a:srgbClr val="FF0000"/>
                </a:solidFill>
                <a:effectLst/>
              </a:rPr>
              <a:t>top killers </a:t>
            </a:r>
            <a:r>
              <a:rPr lang="en-US" sz="2600" i="0" dirty="0" smtClean="0">
                <a:solidFill>
                  <a:srgbClr val="4D4D4D"/>
                </a:solidFill>
                <a:effectLst/>
              </a:rPr>
              <a:t>globally</a:t>
            </a:r>
            <a:r>
              <a:rPr lang="en-US" sz="2800" i="0" dirty="0" smtClean="0">
                <a:solidFill>
                  <a:srgbClr val="4D4D4D"/>
                </a:solidFill>
                <a:effectLst/>
              </a:rPr>
              <a:t>’ </a:t>
            </a:r>
            <a:r>
              <a:rPr lang="en-US" sz="1600" b="1" i="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UN health agency report    </a:t>
            </a:r>
            <a:r>
              <a:rPr lang="en-MY" sz="1600" b="1" dirty="0" smtClean="0">
                <a:solidFill>
                  <a:schemeClr val="accent1">
                    <a:lumMod val="50000"/>
                  </a:schemeClr>
                </a:solidFill>
              </a:rPr>
              <a:t>21 </a:t>
            </a:r>
            <a:r>
              <a:rPr lang="en-MY" sz="1600" b="1" dirty="0">
                <a:solidFill>
                  <a:schemeClr val="accent1">
                    <a:lumMod val="50000"/>
                  </a:schemeClr>
                </a:solidFill>
              </a:rPr>
              <a:t>September </a:t>
            </a:r>
            <a:r>
              <a:rPr lang="en-MY" b="1" dirty="0" smtClean="0">
                <a:solidFill>
                  <a:schemeClr val="accent1">
                    <a:lumMod val="50000"/>
                  </a:schemeClr>
                </a:solidFill>
              </a:rPr>
              <a:t>2022</a:t>
            </a:r>
          </a:p>
          <a:p>
            <a:endParaRPr lang="en-MY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333333"/>
                </a:solidFill>
              </a:rPr>
              <a:t>Account almost </a:t>
            </a:r>
            <a:r>
              <a:rPr lang="en-US" sz="2600" b="1" dirty="0" smtClean="0">
                <a:solidFill>
                  <a:srgbClr val="FF0000"/>
                </a:solidFill>
              </a:rPr>
              <a:t>three-quarters </a:t>
            </a:r>
            <a:r>
              <a:rPr lang="en-US" sz="2600" b="1" dirty="0">
                <a:solidFill>
                  <a:srgbClr val="FF0000"/>
                </a:solidFill>
              </a:rPr>
              <a:t>of deaths </a:t>
            </a:r>
            <a:r>
              <a:rPr lang="en-US" sz="2600" b="1" dirty="0">
                <a:solidFill>
                  <a:srgbClr val="333333"/>
                </a:solidFill>
              </a:rPr>
              <a:t>in the world, </a:t>
            </a:r>
            <a:endParaRPr lang="en-US" sz="2600" b="1" dirty="0" smtClean="0">
              <a:solidFill>
                <a:srgbClr val="333333"/>
              </a:solidFill>
            </a:endParaRPr>
          </a:p>
          <a:p>
            <a:r>
              <a:rPr lang="en-US" sz="2600" b="1" dirty="0" smtClean="0">
                <a:solidFill>
                  <a:srgbClr val="333333"/>
                </a:solidFill>
              </a:rPr>
              <a:t>             taking </a:t>
            </a:r>
            <a:r>
              <a:rPr lang="en-US" sz="2600" b="1" dirty="0">
                <a:solidFill>
                  <a:srgbClr val="FF0000"/>
                </a:solidFill>
              </a:rPr>
              <a:t>41 million </a:t>
            </a:r>
            <a:r>
              <a:rPr lang="en-US" sz="2600" b="1" dirty="0">
                <a:solidFill>
                  <a:srgbClr val="333333"/>
                </a:solidFill>
              </a:rPr>
              <a:t>lives every year. </a:t>
            </a:r>
            <a:endParaRPr lang="en-US" sz="2600" b="1" dirty="0" smtClean="0">
              <a:solidFill>
                <a:srgbClr val="333333"/>
              </a:solidFill>
            </a:endParaRPr>
          </a:p>
          <a:p>
            <a:endParaRPr lang="en-US" sz="1600" dirty="0" smtClean="0">
              <a:solidFill>
                <a:srgbClr val="333333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rgbClr val="FF0000"/>
                </a:solidFill>
              </a:rPr>
              <a:t>Every two seconds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600" b="1" dirty="0">
                <a:solidFill>
                  <a:schemeClr val="tx2"/>
                </a:solidFill>
              </a:rPr>
              <a:t>one person </a:t>
            </a:r>
            <a:r>
              <a:rPr lang="en-US" sz="2600" b="1" dirty="0">
                <a:solidFill>
                  <a:srgbClr val="FF0000"/>
                </a:solidFill>
              </a:rPr>
              <a:t>age </a:t>
            </a:r>
            <a:r>
              <a:rPr lang="en-US" sz="2600" b="1" dirty="0" smtClean="0">
                <a:solidFill>
                  <a:srgbClr val="FF0000"/>
                </a:solidFill>
              </a:rPr>
              <a:t>&lt;</a:t>
            </a:r>
            <a:r>
              <a:rPr lang="en-US" sz="2600" b="1" dirty="0">
                <a:solidFill>
                  <a:srgbClr val="FF0000"/>
                </a:solidFill>
              </a:rPr>
              <a:t>70 </a:t>
            </a:r>
            <a:r>
              <a:rPr lang="en-US" sz="2600" b="1" dirty="0" smtClean="0">
                <a:solidFill>
                  <a:srgbClr val="FF0000"/>
                </a:solidFill>
              </a:rPr>
              <a:t>years dies </a:t>
            </a:r>
            <a:r>
              <a:rPr lang="en-US" sz="2600" dirty="0">
                <a:solidFill>
                  <a:srgbClr val="333333"/>
                </a:solidFill>
              </a:rPr>
              <a:t>of an NCD</a:t>
            </a:r>
            <a:r>
              <a:rPr lang="en-US" sz="2600" dirty="0" smtClean="0">
                <a:solidFill>
                  <a:srgbClr val="333333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70C0"/>
                </a:solidFill>
                <a:latin typeface="-apple-system"/>
              </a:rPr>
              <a:t>  </a:t>
            </a:r>
            <a:r>
              <a:rPr lang="en-US" sz="2000" i="1" dirty="0" smtClean="0">
                <a:solidFill>
                  <a:srgbClr val="0070C0"/>
                </a:solidFill>
                <a:latin typeface="-apple-system"/>
              </a:rPr>
              <a:t>such </a:t>
            </a:r>
            <a:r>
              <a:rPr lang="en-US" sz="2000" i="1" dirty="0">
                <a:solidFill>
                  <a:srgbClr val="0070C0"/>
                </a:solidFill>
                <a:latin typeface="-apple-system"/>
              </a:rPr>
              <a:t>as heart disease, cancer, diabetes &amp; respiratory diseases.</a:t>
            </a:r>
            <a:endParaRPr lang="en-US" sz="2000" i="1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0F1419"/>
                </a:solidFill>
                <a:latin typeface="-apple-system"/>
              </a:rPr>
              <a:t>   Almost </a:t>
            </a:r>
            <a:r>
              <a:rPr lang="en-US" sz="2400" dirty="0">
                <a:solidFill>
                  <a:srgbClr val="0F1419"/>
                </a:solidFill>
                <a:latin typeface="-apple-system"/>
              </a:rPr>
              <a:t>9 in </a:t>
            </a:r>
            <a:r>
              <a:rPr lang="en-US" sz="2600" dirty="0">
                <a:solidFill>
                  <a:srgbClr val="0F1419"/>
                </a:solidFill>
                <a:latin typeface="-apple-system"/>
              </a:rPr>
              <a:t>10 </a:t>
            </a:r>
            <a:r>
              <a:rPr lang="en-US" sz="2600" dirty="0" smtClean="0">
                <a:solidFill>
                  <a:srgbClr val="0F1419"/>
                </a:solidFill>
                <a:latin typeface="-apple-system"/>
              </a:rPr>
              <a:t>(</a:t>
            </a:r>
            <a:r>
              <a:rPr lang="en-US" sz="2600" dirty="0" smtClean="0">
                <a:solidFill>
                  <a:srgbClr val="FF0000"/>
                </a:solidFill>
              </a:rPr>
              <a:t>86% )</a:t>
            </a:r>
            <a:r>
              <a:rPr lang="en-US" sz="2600" dirty="0" smtClean="0"/>
              <a:t>of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333333"/>
                </a:solidFill>
              </a:rPr>
              <a:t>those deaths occur in </a:t>
            </a:r>
            <a:r>
              <a:rPr lang="en-US" sz="2600" b="1" dirty="0">
                <a:solidFill>
                  <a:srgbClr val="FF0000"/>
                </a:solidFill>
              </a:rPr>
              <a:t>low and middle-income countries.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rgbClr val="002060"/>
                </a:solidFill>
              </a:rPr>
              <a:t>This major public health shift has gone largely unnoticed over the last decades.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Eliminating tobacco</a:t>
            </a:r>
            <a:r>
              <a:rPr lang="en-US" sz="2600" dirty="0">
                <a:solidFill>
                  <a:srgbClr val="333333"/>
                </a:solidFill>
              </a:rPr>
              <a:t>, harmful </a:t>
            </a:r>
            <a:r>
              <a:rPr lang="en-US" sz="2600" b="1" dirty="0">
                <a:solidFill>
                  <a:srgbClr val="333333"/>
                </a:solidFill>
              </a:rPr>
              <a:t>alcohol </a:t>
            </a:r>
            <a:r>
              <a:rPr lang="en-US" sz="2600" dirty="0">
                <a:solidFill>
                  <a:srgbClr val="333333"/>
                </a:solidFill>
              </a:rPr>
              <a:t>and </a:t>
            </a:r>
            <a:r>
              <a:rPr lang="en-US" sz="2600" b="1" dirty="0">
                <a:solidFill>
                  <a:srgbClr val="333333"/>
                </a:solidFill>
              </a:rPr>
              <a:t>unhealthy diets </a:t>
            </a:r>
            <a:r>
              <a:rPr lang="en-US" sz="2600" dirty="0">
                <a:solidFill>
                  <a:srgbClr val="333333"/>
                </a:solidFill>
              </a:rPr>
              <a:t>could </a:t>
            </a:r>
            <a:r>
              <a:rPr lang="en-US" sz="2600" dirty="0" smtClean="0">
                <a:solidFill>
                  <a:srgbClr val="333333"/>
                </a:solidFill>
              </a:rPr>
              <a:t>  prevent </a:t>
            </a:r>
            <a:r>
              <a:rPr lang="en-US" sz="2600" dirty="0">
                <a:solidFill>
                  <a:srgbClr val="333333"/>
                </a:solidFill>
              </a:rPr>
              <a:t>or delay NCD-related illnesses health and </a:t>
            </a:r>
            <a:r>
              <a:rPr lang="en-US" sz="2600" b="1" dirty="0">
                <a:solidFill>
                  <a:srgbClr val="333333"/>
                </a:solidFill>
              </a:rPr>
              <a:t>premature deaths</a:t>
            </a:r>
            <a:r>
              <a:rPr lang="en-US" sz="2400" dirty="0" smtClean="0">
                <a:solidFill>
                  <a:srgbClr val="333333"/>
                </a:solidFill>
              </a:rPr>
              <a:t>.</a:t>
            </a:r>
            <a:endParaRPr lang="en-US" sz="24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457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152" y="530594"/>
            <a:ext cx="8950817" cy="608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Protecting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people from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tobacco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smoke and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banning smoking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in public places,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warning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about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the dangers of tobacco use,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enforcing bans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on tobacco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advertising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promotion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sponsorships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raising taxes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on tobacco;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Restricting access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to retailed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enforcing bans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on alcohol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advertising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raising taxes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on alcohol;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Reduce salt intake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salt content of food;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Replacing trans-fat in food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polyunsaturated f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at; and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Promoting public awareness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about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diet and physical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activity,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including through mass media. 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In addition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there are many other</a:t>
            </a:r>
            <a:r>
              <a:rPr lang="en-US" sz="28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cost-effective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low cost population-wide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interventions that can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reduce risk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factors for NCDs. </a:t>
            </a:r>
            <a:r>
              <a:rPr lang="en-US" sz="28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These include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71" y="0"/>
            <a:ext cx="3165997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>
                <a:solidFill>
                  <a:srgbClr val="CC33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Prevention</a:t>
            </a:r>
            <a:endParaRPr lang="en-US" sz="2800" dirty="0">
              <a:solidFill>
                <a:srgbClr val="CC33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615188" y="6279210"/>
            <a:ext cx="27170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87679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0594"/>
            <a:ext cx="9144000" cy="5995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Nicotine dependence treatment;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2. Enforcing drink-driving laws;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3. Restrictions on marketing of foods and beverages high in salt, fats and sugar;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4. Food taxes and subsidies to promote healthy diets.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5. Healthy nutrition environments in schools;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6. Nutrition information and counselling in health care;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7. National physical activity guidelines (school based physical activity </a:t>
            </a:r>
            <a:r>
              <a:rPr lang="en-US" sz="2800" b="1" dirty="0" err="1">
                <a:ea typeface="Calibri" panose="020F0502020204030204" pitchFamily="34" charset="0"/>
                <a:cs typeface="Arial" panose="020B0604020202020204" pitchFamily="34" charset="0"/>
              </a:rPr>
              <a:t>programmes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 for children and workplace </a:t>
            </a:r>
            <a:r>
              <a:rPr lang="en-US" sz="2800" b="1" dirty="0" err="1">
                <a:ea typeface="Calibri" panose="020F0502020204030204" pitchFamily="34" charset="0"/>
                <a:cs typeface="Arial" panose="020B0604020202020204" pitchFamily="34" charset="0"/>
              </a:rPr>
              <a:t>programmes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 for physical activity and healthy diets).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There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also are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population-wide interventions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that focus on cancer prevention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like </a:t>
            </a:r>
            <a:endParaRPr lang="ar-JO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71" y="0"/>
            <a:ext cx="3165997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Prevention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005330" y="6041193"/>
            <a:ext cx="287804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34144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31820" y="142295"/>
            <a:ext cx="9028090" cy="6514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Vaccination</a:t>
            </a: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against </a:t>
            </a:r>
            <a:r>
              <a:rPr lang="en-US" sz="2600" dirty="0" smtClean="0">
                <a:solidFill>
                  <a:srgbClr val="00B0F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HBV,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 major cause of liver cancer.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Vaccination</a:t>
            </a: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against HPV, the main cause of cervical cancer,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Protection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against </a:t>
            </a:r>
            <a:r>
              <a:rPr lang="en-US" sz="2600" b="1" dirty="0" smtClean="0">
                <a:solidFill>
                  <a:srgbClr val="00B0F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environmental</a:t>
            </a:r>
            <a:r>
              <a:rPr lang="en-US" sz="2600" b="1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or </a:t>
            </a:r>
            <a:r>
              <a:rPr lang="en-US" sz="2600" b="1" dirty="0" smtClean="0">
                <a:solidFill>
                  <a:srgbClr val="00B0F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occupational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risk factors for cancer, such as asbestos and 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ontaminants in drinking-water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can be included in effective prevention strategies.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Present knowledge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indicates that the chronically ill require a wide spectrum of services </a:t>
            </a:r>
            <a:r>
              <a:rPr lang="en-US" sz="26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case finding through </a:t>
            </a:r>
            <a:r>
              <a:rPr lang="en-US" sz="2600" b="1" dirty="0" smtClean="0">
                <a:solidFill>
                  <a:srgbClr val="00B0F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screening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health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examination techniques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application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of improved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methods of diagnosis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treatment</a:t>
            </a:r>
            <a:r>
              <a:rPr lang="en-US" sz="2600" dirty="0" smtClean="0">
                <a:solidFill>
                  <a:srgbClr val="00B0F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rehabilitation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control of food, water and air pollution;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reducing accidents</a:t>
            </a:r>
            <a:r>
              <a:rPr lang="en-US" sz="2600" dirty="0" smtClean="0">
                <a:ea typeface="Calibri" panose="020F0502020204030204" pitchFamily="34" charset="0"/>
              </a:rPr>
              <a:t>; influencing patterns of human </a:t>
            </a:r>
            <a:r>
              <a:rPr lang="en-US" sz="2600" dirty="0" err="1" smtClean="0">
                <a:ea typeface="Calibri" panose="020F0502020204030204" pitchFamily="34" charset="0"/>
              </a:rPr>
              <a:t>behaviour</a:t>
            </a:r>
            <a:r>
              <a:rPr lang="en-US" sz="2600" dirty="0" smtClean="0">
                <a:ea typeface="Calibri" panose="020F0502020204030204" pitchFamily="34" charset="0"/>
              </a:rPr>
              <a:t> and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life-styles </a:t>
            </a:r>
            <a:r>
              <a:rPr lang="en-US" sz="2600" dirty="0" smtClean="0">
                <a:ea typeface="Calibri" panose="020F0502020204030204" pitchFamily="34" charset="0"/>
              </a:rPr>
              <a:t>through intensive education;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600" dirty="0" smtClean="0">
                <a:ea typeface="Calibri" panose="020F0502020204030204" pitchFamily="34" charset="0"/>
              </a:rPr>
              <a:t>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upgrading standards of institutional </a:t>
            </a:r>
            <a:r>
              <a:rPr lang="en-US" sz="2600" dirty="0" smtClean="0">
                <a:ea typeface="Calibri" panose="020F0502020204030204" pitchFamily="34" charset="0"/>
              </a:rPr>
              <a:t>care and developing and applying better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methods of comprehensive medical care including primary health care</a:t>
            </a:r>
            <a:endParaRPr lang="ar-JO" sz="2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350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5910" y="311989"/>
            <a:ext cx="9370270" cy="6217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Political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approaches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are also needed as in the case of 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smoking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control, control of 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drug abuse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approach should be holistic in handling the complex medical and social needs of the chronically ill and should always be considered in relation to the family and community.</a:t>
            </a:r>
            <a:endParaRPr lang="en-US" sz="26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               Integrated approach</a:t>
            </a:r>
            <a:endParaRPr lang="en-US" sz="2800" b="1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6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It </a:t>
            </a:r>
            <a:r>
              <a:rPr lang="en-US" sz="26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now felt that the principles of prevention of CHD can </a:t>
            </a:r>
            <a:r>
              <a:rPr lang="en-US" sz="26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</a:p>
          <a:p>
            <a:pPr>
              <a:lnSpc>
                <a:spcPct val="107000"/>
              </a:lnSpc>
            </a:pPr>
            <a:r>
              <a:rPr lang="en-US" sz="26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applied also to other major </a:t>
            </a:r>
            <a:r>
              <a:rPr lang="en-US" sz="26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NCDs because </a:t>
            </a:r>
            <a:r>
              <a:rPr lang="en-US" sz="26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common risk </a:t>
            </a:r>
            <a:r>
              <a:rPr lang="en-US" sz="26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factors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broader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concept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is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emerging, that is, to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develop an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overall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integrated </a:t>
            </a:r>
            <a:r>
              <a:rPr lang="en-US" sz="2600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programme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for the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Prevention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&amp;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Control of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NCDs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ea typeface="Calibri" panose="020F0502020204030204" pitchFamily="34" charset="0"/>
                <a:cs typeface="Arial" panose="020B0604020202020204" pitchFamily="34" charset="0"/>
              </a:rPr>
              <a:t>as part of primary health care systems, </a:t>
            </a:r>
            <a:r>
              <a:rPr lang="en-US" sz="28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simultaneously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attacking several risk factors known to be implicated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in the </a:t>
            </a:r>
            <a:r>
              <a:rPr lang="en-US" sz="28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development of non-communicable diseases. </a:t>
            </a:r>
            <a:endParaRPr lang="en-US" sz="2800" b="1" dirty="0" smtClean="0">
              <a:solidFill>
                <a:srgbClr val="0070C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000" dirty="0" smtClean="0">
                <a:ea typeface="Calibri" panose="020F0502020204030204" pitchFamily="34" charset="0"/>
                <a:cs typeface="Arial" panose="020B0604020202020204" pitchFamily="34" charset="0"/>
              </a:rPr>
              <a:t>Such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ea typeface="Calibri" panose="020F0502020204030204" pitchFamily="34" charset="0"/>
                <a:cs typeface="Arial" panose="020B0604020202020204" pitchFamily="34" charset="0"/>
              </a:rPr>
              <a:t>concerted 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preventive action should reduce not </a:t>
            </a:r>
            <a:r>
              <a:rPr lang="en-US" sz="2000" dirty="0" smtClean="0"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156101" y="6201178"/>
            <a:ext cx="1854558" cy="328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88552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67426" y="148471"/>
            <a:ext cx="9427335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 Such concerted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preventive action should reduce not only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CVD</a:t>
            </a:r>
          </a:p>
          <a:p>
            <a:pPr algn="ctr"/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but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also other major NCDs, with an overall improvement in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health   and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length of life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b="1" dirty="0" smtClean="0">
                <a:ea typeface="Calibri" panose="020F0502020204030204" pitchFamily="34" charset="0"/>
                <a:cs typeface="Arial" panose="020B0604020202020204" pitchFamily="34" charset="0"/>
              </a:rPr>
              <a:t>Recently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, the WHO has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developed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 survey methodology known as </a:t>
            </a:r>
            <a:r>
              <a:rPr lang="en-US" sz="2600" b="1" i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"the STEPS Non-communicable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</a:t>
            </a:r>
            <a:r>
              <a:rPr lang="en-US" sz="2600" b="1" i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Risk Factors Survey"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to help countries establish NCD surveillance system.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Some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surveys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are conducted at the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country level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and others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subnational level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               The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methodology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prescribes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three steps </a:t>
            </a:r>
            <a:endParaRPr lang="en-US" sz="2600" b="1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questionnaire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physical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measurements, and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biochemical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measurements.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core topics covered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by most surveys are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demographic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health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status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 health </a:t>
            </a:r>
            <a:r>
              <a:rPr lang="en-US" sz="2600" dirty="0" err="1">
                <a:ea typeface="Calibri" panose="020F0502020204030204" pitchFamily="34" charset="0"/>
                <a:cs typeface="Arial" panose="020B0604020202020204" pitchFamily="34" charset="0"/>
              </a:rPr>
              <a:t>behaviours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These </a:t>
            </a:r>
            <a:r>
              <a:rPr lang="en-US" sz="1400" dirty="0">
                <a:ea typeface="Calibri" panose="020F0502020204030204" pitchFamily="34" charset="0"/>
                <a:cs typeface="Arial" panose="020B0604020202020204" pitchFamily="34" charset="0"/>
              </a:rPr>
              <a:t>provide data on socioeconomic risk factors and metabolic, </a:t>
            </a:r>
          </a:p>
        </p:txBody>
      </p:sp>
    </p:spTree>
    <p:extLst>
      <p:ext uri="{BB962C8B-B14F-4D97-AF65-F5344CB8AC3E}">
        <p14:creationId xmlns:p14="http://schemas.microsoft.com/office/powerpoint/2010/main" val="3095077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505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These provide data on </a:t>
            </a:r>
            <a:endParaRPr lang="en-US" sz="2800" b="1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socioeconomic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risk factors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metabolic,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nutritional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lifestyle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risk factors. </a:t>
            </a:r>
            <a:endParaRPr lang="en-US" sz="28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Details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may differ from country to country and from year to year </a:t>
            </a:r>
            <a:r>
              <a:rPr lang="en-US" sz="800" i="1" dirty="0">
                <a:ea typeface="Calibri" panose="020F0502020204030204" pitchFamily="34" charset="0"/>
                <a:cs typeface="Arial" panose="020B0604020202020204" pitchFamily="34" charset="0"/>
              </a:rPr>
              <a:t>(11).</a:t>
            </a:r>
            <a:endParaRPr lang="en-US" sz="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 smtClean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Jordan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STEPS 2019;</a:t>
            </a:r>
            <a:r>
              <a:rPr lang="en-US" sz="28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This is the third STEPS conducted by Jordan.</a:t>
            </a:r>
            <a:r>
              <a:rPr lang="en-US" sz="28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STEPS is a household-based survey to obtain core data on the established risk factors that determine the major burden of NCDs.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463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0907" y="1903"/>
            <a:ext cx="2945785" cy="769441"/>
          </a:xfrm>
          <a:prstGeom prst="rect">
            <a:avLst/>
          </a:prstGeom>
          <a:noFill/>
          <a:ln>
            <a:solidFill>
              <a:srgbClr val="FFFFFF"/>
            </a:solidFill>
          </a:ln>
          <a:effectLst/>
        </p:spPr>
        <p:txBody>
          <a:bodyPr wrap="square" lIns="91440" tIns="45720" rIns="91440" bIns="45720">
            <a:spAutoFit/>
          </a:bodyPr>
          <a:lstStyle/>
          <a:p>
            <a:r>
              <a:rPr lang="en-US" sz="44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Jordan</a:t>
            </a:r>
            <a:endParaRPr lang="ar-JO" sz="4400" dirty="0"/>
          </a:p>
        </p:txBody>
      </p:sp>
      <p:sp>
        <p:nvSpPr>
          <p:cNvPr id="4" name="Rectangle 3"/>
          <p:cNvSpPr/>
          <p:nvPr/>
        </p:nvSpPr>
        <p:spPr>
          <a:xfrm>
            <a:off x="266007" y="771344"/>
            <a:ext cx="8877993" cy="5866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Jordan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  STEPS 2019;</a:t>
            </a:r>
            <a:r>
              <a:rPr lang="en-US" sz="28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This </a:t>
            </a:r>
            <a:r>
              <a:rPr lang="en-US" sz="28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is the third STEPS conducted by Jordan.</a:t>
            </a:r>
            <a:r>
              <a:rPr lang="en-US" sz="28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srgbClr val="333333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STEPS </a:t>
            </a:r>
            <a:r>
              <a:rPr lang="en-US" sz="28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is a household-based survey to obtain core data on the established risk factors that determine the major burden of NCDs</a:t>
            </a:r>
            <a:r>
              <a:rPr lang="en-US" sz="2800" dirty="0" smtClean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en-US" sz="2800" b="1" cap="all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GEOGRAPHIC COVERAGE;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National</a:t>
            </a:r>
            <a:r>
              <a:rPr lang="en-US" sz="2800" cap="all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  </a:t>
            </a:r>
            <a:endParaRPr lang="en-US" sz="2800" cap="all" dirty="0" smtClean="0">
              <a:solidFill>
                <a:srgbClr val="FF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cap="all" dirty="0" smtClean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UNIVERSE</a:t>
            </a:r>
            <a:r>
              <a:rPr lang="en-US" sz="2800" cap="all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Adults aged 18-69 year</a:t>
            </a:r>
            <a:endParaRPr lang="en-US" sz="2800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cap="all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KIND OF DATA</a:t>
            </a:r>
            <a:r>
              <a:rPr lang="en-US" sz="2800" cap="all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:  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Sample survey data</a:t>
            </a:r>
            <a:r>
              <a:rPr lang="en-US" sz="28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[</a:t>
            </a:r>
            <a:r>
              <a:rPr lang="en-US" sz="28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ssd</a:t>
            </a:r>
            <a:r>
              <a:rPr lang="en-US" sz="28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lang="en-US" sz="2800" cap="all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en-US" sz="2800" cap="all" dirty="0" smtClean="0">
              <a:solidFill>
                <a:srgbClr val="333333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cap="all" dirty="0" smtClean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UNIT </a:t>
            </a:r>
            <a:r>
              <a:rPr lang="en-US" sz="2800" cap="all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OF ANALYSIS</a:t>
            </a:r>
            <a:r>
              <a:rPr lang="en-US" sz="2800" cap="all" dirty="0" smtClean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Individuals</a:t>
            </a:r>
            <a:endParaRPr lang="en-US" sz="2800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US" sz="2800" dirty="0" smtClean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8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following topics were included in the survey: </a:t>
            </a:r>
            <a:endParaRPr lang="en-US" sz="2800" dirty="0" smtClean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US" sz="2400" dirty="0" smtClean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265324" y="6217920"/>
            <a:ext cx="154367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264054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4197" y="1056376"/>
            <a:ext cx="3433156" cy="1817292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600" b="1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tobacco use, </a:t>
            </a:r>
          </a:p>
          <a:p>
            <a:pPr>
              <a:lnSpc>
                <a:spcPct val="107000"/>
              </a:lnSpc>
            </a:pPr>
            <a:r>
              <a:rPr lang="en-US" sz="2600" b="1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alcohol consumption,</a:t>
            </a:r>
          </a:p>
          <a:p>
            <a:pPr>
              <a:lnSpc>
                <a:spcPct val="107000"/>
              </a:lnSpc>
            </a:pPr>
            <a:r>
              <a:rPr lang="en-US" sz="2600" b="1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diet,</a:t>
            </a:r>
          </a:p>
          <a:p>
            <a:pPr>
              <a:lnSpc>
                <a:spcPct val="107000"/>
              </a:lnSpc>
            </a:pPr>
            <a:r>
              <a:rPr lang="en-US" sz="2600" b="1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physical activity</a:t>
            </a:r>
            <a:r>
              <a:rPr lang="en-US" sz="2800" b="1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57353" y="722726"/>
            <a:ext cx="5195454" cy="223298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history of raised blood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glucose,</a:t>
            </a:r>
          </a:p>
          <a:p>
            <a:pPr>
              <a:lnSpc>
                <a:spcPct val="107000"/>
              </a:lnSpc>
            </a:pP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history of raised blood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pressure, </a:t>
            </a:r>
          </a:p>
          <a:p>
            <a:pPr>
              <a:lnSpc>
                <a:spcPct val="107000"/>
              </a:lnSpc>
            </a:pP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history of raised total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cholesterol</a:t>
            </a: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7000"/>
              </a:lnSpc>
            </a:pP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history of </a:t>
            </a: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CVDs</a:t>
            </a:r>
            <a:r>
              <a:rPr lang="en-US" sz="26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lifestyle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advice</a:t>
            </a: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</a:p>
          <a:p>
            <a:pPr>
              <a:lnSpc>
                <a:spcPct val="107000"/>
              </a:lnSpc>
            </a:pP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cervical cancer screening</a:t>
            </a: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581" y="199506"/>
            <a:ext cx="8246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following topics were included in the survey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210728"/>
            <a:ext cx="9185564" cy="3451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Additionally, the following measures were taken: </a:t>
            </a:r>
            <a:endParaRPr lang="en-US" sz="2800" dirty="0" smtClean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6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blood </a:t>
            </a: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pressure, height, weight, , heart rate, </a:t>
            </a:r>
            <a:r>
              <a:rPr lang="en-US" sz="26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waist </a:t>
            </a: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circumference, hip </a:t>
            </a:r>
            <a:r>
              <a:rPr lang="en-US" sz="26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circumference, fasting </a:t>
            </a:r>
            <a:r>
              <a:rPr lang="en-US" sz="26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blood glucose, total cholesterol, triglycerides, HDL cholesterol, LDL cholesterol, urinary sodium and urinary creatinine. </a:t>
            </a:r>
            <a:endParaRPr lang="en-US" sz="2600" dirty="0" smtClean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US" sz="2400" dirty="0">
              <a:solidFill>
                <a:srgbClr val="333333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Finally</a:t>
            </a:r>
            <a:r>
              <a:rPr lang="en-US" sz="24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the following optional modules were included</a:t>
            </a:r>
            <a:r>
              <a:rPr lang="en-US" sz="24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7000"/>
              </a:lnSpc>
            </a:pPr>
            <a:r>
              <a:rPr lang="en-US" sz="24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400" dirty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tobacco policy and household energy use</a:t>
            </a:r>
            <a:r>
              <a:rPr lang="en-US" sz="2400" dirty="0" smtClean="0">
                <a:solidFill>
                  <a:srgbClr val="333333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110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031" y="502276"/>
            <a:ext cx="8912180" cy="601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cap="all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SAMPLING PROCEDURE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multi-stage </a:t>
            </a:r>
            <a:r>
              <a:rPr lang="en-US" b="1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cluster sample of households</a:t>
            </a: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One individual </a:t>
            </a: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within the age range of the survey was selected </a:t>
            </a:r>
            <a:r>
              <a:rPr lang="en-US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per household</a:t>
            </a: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Note </a:t>
            </a:r>
            <a:r>
              <a:rPr lang="en-US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Jordanians and Syrians were sampled separately, as described in the report.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b="1" cap="all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RESPONSE RATE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Overall response rate </a:t>
            </a:r>
            <a:r>
              <a:rPr lang="en-US" b="1" dirty="0">
                <a:solidFill>
                  <a:srgbClr val="FF0000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was 95%. </a:t>
            </a:r>
            <a:endParaRPr lang="en-US" dirty="0" smtClean="0">
              <a:solidFill>
                <a:srgbClr val="333333"/>
              </a:solidFill>
              <a:latin typeface="Open Sans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b="1" cap="all" dirty="0" smtClean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WEIGHTING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Analysis weights were calculated by taking the inverse of the probability of selection of each participant. These weights were adjusted for differences in the age-sex composition of the sample population as compared to the target population.</a:t>
            </a:r>
            <a:b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Different weight variables are available per Step:</a:t>
            </a:r>
            <a:b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wStep1 - for interview data</a:t>
            </a:r>
            <a:b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wStep2 - for physical measures</a:t>
            </a:r>
            <a:b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wStep3 - for biochemical measures</a:t>
            </a:r>
            <a:b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333333"/>
                </a:solidFill>
                <a:latin typeface="Open Sans"/>
                <a:ea typeface="Times New Roman" panose="02020603050405020304" pitchFamily="18" charset="0"/>
                <a:cs typeface="Arial" panose="020B0604020202020204" pitchFamily="34" charset="0"/>
              </a:rPr>
              <a:t>This allows for differences in the weight calculation for each Step of the survey as the age-sex composition of the respondents to each Step can differ slightly due to refusal or drop out. Additionally, some countries perform subsampling for Step 2 and/or Step 3. When no subsampling is done and response rates do not differ across Steps of the survey, the 3 weight variables will be the same.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26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84473" y="123487"/>
            <a:ext cx="9225442" cy="6755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</a:rPr>
              <a:t>"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</a:rPr>
              <a:t>Up to now </a:t>
            </a:r>
            <a:r>
              <a:rPr lang="en-US" sz="2600" dirty="0">
                <a:ea typeface="Calibri" panose="020F0502020204030204" pitchFamily="34" charset="0"/>
              </a:rPr>
              <a:t>no widely acceptable definition </a:t>
            </a:r>
            <a:r>
              <a:rPr lang="en-US" sz="2600" dirty="0" smtClean="0">
                <a:ea typeface="Calibri" panose="020F0502020204030204" pitchFamily="34" charset="0"/>
              </a:rPr>
              <a:t> of </a:t>
            </a:r>
            <a:r>
              <a:rPr lang="en-US" sz="2600" dirty="0">
                <a:ea typeface="Calibri" panose="020F0502020204030204" pitchFamily="34" charset="0"/>
              </a:rPr>
              <a:t>acute or chronic </a:t>
            </a:r>
            <a:r>
              <a:rPr lang="en-US" sz="2600" dirty="0" smtClean="0">
                <a:ea typeface="Calibri" panose="020F0502020204030204" pitchFamily="34" charset="0"/>
              </a:rPr>
              <a:t>patients </a:t>
            </a:r>
            <a:r>
              <a:rPr lang="en-US" sz="2600" dirty="0">
                <a:ea typeface="Calibri" panose="020F0502020204030204" pitchFamily="34" charset="0"/>
              </a:rPr>
              <a:t>has been found. </a:t>
            </a:r>
            <a:endParaRPr lang="en-US" sz="2600" dirty="0" smtClean="0">
              <a:ea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ea typeface="Calibri" panose="020F0502020204030204" pitchFamily="34" charset="0"/>
              </a:rPr>
              <a:t>Some </a:t>
            </a:r>
            <a:r>
              <a:rPr lang="en-US" sz="2800" dirty="0">
                <a:ea typeface="Calibri" panose="020F0502020204030204" pitchFamily="34" charset="0"/>
              </a:rPr>
              <a:t>authors maintain that an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</a:rPr>
              <a:t>acute illness </a:t>
            </a:r>
            <a:r>
              <a:rPr lang="en-US" sz="2800" dirty="0">
                <a:ea typeface="Calibri" panose="020F0502020204030204" pitchFamily="34" charset="0"/>
              </a:rPr>
              <a:t>usually consists of a </a:t>
            </a:r>
            <a:r>
              <a:rPr lang="en-US" sz="2800" dirty="0">
                <a:solidFill>
                  <a:srgbClr val="002060"/>
                </a:solidFill>
                <a:ea typeface="Calibri" panose="020F0502020204030204" pitchFamily="34" charset="0"/>
              </a:rPr>
              <a:t>simple episode </a:t>
            </a:r>
            <a:r>
              <a:rPr lang="en-US" sz="2800" dirty="0">
                <a:ea typeface="Calibri" panose="020F0502020204030204" pitchFamily="34" charset="0"/>
              </a:rPr>
              <a:t>of fairly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short duration </a:t>
            </a:r>
            <a:r>
              <a:rPr lang="en-US" sz="2800" dirty="0">
                <a:ea typeface="Calibri" panose="020F0502020204030204" pitchFamily="34" charset="0"/>
              </a:rPr>
              <a:t>from which the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patient returns to normal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activity</a:t>
            </a:r>
            <a:r>
              <a:rPr lang="en-US" sz="2800" dirty="0" smtClean="0">
                <a:ea typeface="Calibri" panose="020F0502020204030204" pitchFamily="34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 smtClean="0">
              <a:ea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tx2"/>
                </a:solidFill>
                <a:ea typeface="Calibri" panose="020F0502020204030204" pitchFamily="34" charset="0"/>
              </a:rPr>
              <a:t>Whereas </a:t>
            </a:r>
            <a:r>
              <a:rPr lang="en-US" sz="2800" dirty="0">
                <a:ea typeface="Calibri" panose="020F0502020204030204" pitchFamily="34" charset="0"/>
              </a:rPr>
              <a:t>a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</a:rPr>
              <a:t> chronic </a:t>
            </a:r>
            <a:r>
              <a:rPr lang="en-US" sz="2800" dirty="0">
                <a:ea typeface="Calibri" panose="020F0502020204030204" pitchFamily="34" charset="0"/>
              </a:rPr>
              <a:t>illness is one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</a:rPr>
              <a:t>of long duration </a:t>
            </a:r>
            <a:r>
              <a:rPr lang="en-US" sz="2800" dirty="0">
                <a:ea typeface="Calibri" panose="020F0502020204030204" pitchFamily="34" charset="0"/>
              </a:rPr>
              <a:t>in which the patient </a:t>
            </a:r>
            <a:r>
              <a:rPr lang="en-US" sz="2800" dirty="0" smtClean="0">
                <a:ea typeface="Calibri" panose="020F0502020204030204" pitchFamily="34" charset="0"/>
              </a:rPr>
              <a:t>is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</a:rPr>
              <a:t>permanently</a:t>
            </a:r>
            <a:r>
              <a:rPr lang="en-US" sz="2800" b="1" dirty="0" smtClean="0">
                <a:solidFill>
                  <a:schemeClr val="tx2"/>
                </a:solidFill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ea typeface="Calibri" panose="020F0502020204030204" pitchFamily="34" charset="0"/>
              </a:rPr>
              <a:t>incapacitated </a:t>
            </a:r>
            <a:r>
              <a:rPr lang="en-US" sz="2800" dirty="0">
                <a:ea typeface="Calibri" panose="020F0502020204030204" pitchFamily="34" charset="0"/>
              </a:rPr>
              <a:t>to a more or less marked degree</a:t>
            </a:r>
            <a:r>
              <a:rPr lang="en-US" sz="2800" dirty="0" smtClean="0">
                <a:ea typeface="Calibri" panose="020F050202020403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</a:rPr>
              <a:t>Chronic diseases </a:t>
            </a:r>
            <a:r>
              <a:rPr lang="en-US" sz="2700" b="1" dirty="0" smtClean="0">
                <a:solidFill>
                  <a:schemeClr val="accent1">
                    <a:lumMod val="75000"/>
                  </a:schemeClr>
                </a:solidFill>
              </a:rPr>
              <a:t>&amp;conditions </a:t>
            </a: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</a:rPr>
              <a:t>have been variously defined. </a:t>
            </a:r>
            <a:endParaRPr lang="en-US" sz="27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002060"/>
                </a:solidFill>
              </a:rPr>
              <a:t>An </a:t>
            </a:r>
            <a:r>
              <a:rPr lang="en-US" sz="2800" b="1" dirty="0">
                <a:solidFill>
                  <a:srgbClr val="002060"/>
                </a:solidFill>
              </a:rPr>
              <a:t>EURO symposium in 1957 </a:t>
            </a:r>
            <a:r>
              <a:rPr lang="en-US" sz="2800" dirty="0" smtClean="0"/>
              <a:t>gave </a:t>
            </a:r>
            <a:r>
              <a:rPr lang="en-US" sz="2800" dirty="0"/>
              <a:t>the following </a:t>
            </a: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dirty="0"/>
              <a:t> </a:t>
            </a:r>
            <a:r>
              <a:rPr lang="en-US" sz="2800" dirty="0" smtClean="0"/>
              <a:t>"</a:t>
            </a:r>
            <a:r>
              <a:rPr lang="en-US" sz="2800" dirty="0"/>
              <a:t>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n impairment of bodily structure and/or function that necessitates a modification of the patient's normal life, and has persisted over an extended period of time".</a:t>
            </a:r>
          </a:p>
          <a:p>
            <a:endParaRPr 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2284863" y="6489314"/>
            <a:ext cx="63739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The Commission on Chronic Illness in USA has defined</a:t>
            </a:r>
            <a:r>
              <a:rPr lang="en-US" sz="900" b="1" dirty="0"/>
              <a:t> "chronic </a:t>
            </a:r>
            <a:r>
              <a:rPr lang="en-US" sz="900" dirty="0"/>
              <a:t>diseases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2239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063" y="547831"/>
            <a:ext cx="8937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The Commission on Chronic Illness in USA </a:t>
            </a:r>
            <a:r>
              <a:rPr lang="en-US" sz="2000" dirty="0" smtClean="0"/>
              <a:t>has </a:t>
            </a:r>
            <a:r>
              <a:rPr lang="en-US" sz="2400" b="1" dirty="0" smtClean="0">
                <a:solidFill>
                  <a:srgbClr val="FF0000"/>
                </a:solidFill>
              </a:rPr>
              <a:t>defined "chronic diseases" as</a:t>
            </a:r>
          </a:p>
          <a:p>
            <a:r>
              <a:rPr lang="en-US" sz="2800" dirty="0" smtClean="0"/>
              <a:t> "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comprising all impairments or deviations from normal, which </a:t>
            </a:r>
            <a:r>
              <a:rPr lang="en-US" sz="2800" b="1" dirty="0" smtClean="0">
                <a:solidFill>
                  <a:srgbClr val="FF0000"/>
                </a:solidFill>
              </a:rPr>
              <a:t>have one </a:t>
            </a:r>
            <a:r>
              <a:rPr lang="en-US" sz="2800" b="1" dirty="0" smtClean="0"/>
              <a:t>or </a:t>
            </a:r>
            <a:r>
              <a:rPr lang="en-US" sz="2800" b="1" dirty="0" smtClean="0">
                <a:solidFill>
                  <a:srgbClr val="FF0000"/>
                </a:solidFill>
              </a:rPr>
              <a:t>more of </a:t>
            </a:r>
            <a:r>
              <a:rPr lang="en-US" sz="2800" b="1" dirty="0" smtClean="0"/>
              <a:t>the following </a:t>
            </a:r>
            <a:r>
              <a:rPr lang="en-US" sz="2800" b="1" dirty="0" smtClean="0">
                <a:solidFill>
                  <a:srgbClr val="FF0000"/>
                </a:solidFill>
              </a:rPr>
              <a:t>characteristics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r>
              <a:rPr lang="en-US" sz="2800" b="1" dirty="0" smtClean="0"/>
              <a:t>a. are permanent</a:t>
            </a:r>
          </a:p>
          <a:p>
            <a:r>
              <a:rPr lang="en-US" sz="2800" b="1" dirty="0" smtClean="0"/>
              <a:t>b. leave residual disability</a:t>
            </a:r>
          </a:p>
          <a:p>
            <a:r>
              <a:rPr lang="en-US" sz="2800" b="1" dirty="0" smtClean="0"/>
              <a:t>c. are caused by non-reversible pathological alteration</a:t>
            </a:r>
          </a:p>
          <a:p>
            <a:r>
              <a:rPr lang="en-US" sz="2800" b="1" dirty="0" smtClean="0"/>
              <a:t>d. require special training of the patient for rehabilitation</a:t>
            </a:r>
          </a:p>
          <a:p>
            <a:r>
              <a:rPr lang="en-US" sz="2800" b="1" dirty="0" smtClean="0"/>
              <a:t>e. may be expected to require a long period of supervision,  observation or care"</a:t>
            </a:r>
          </a:p>
          <a:p>
            <a:endParaRPr lang="en-US" dirty="0" smtClean="0"/>
          </a:p>
          <a:p>
            <a:r>
              <a:rPr lang="en-US" sz="2800" b="1" dirty="0" smtClean="0">
                <a:solidFill>
                  <a:srgbClr val="002060"/>
                </a:solidFill>
              </a:rPr>
              <a:t>In short, there is no international definition of what duration should be considered long-term although many consider that </a:t>
            </a:r>
            <a:r>
              <a:rPr lang="en-US" sz="2800" b="1" dirty="0" smtClean="0">
                <a:solidFill>
                  <a:srgbClr val="FF0000"/>
                </a:solidFill>
              </a:rPr>
              <a:t>chronic conditions </a:t>
            </a:r>
            <a:r>
              <a:rPr lang="en-US" sz="2800" b="1" dirty="0" smtClean="0">
                <a:solidFill>
                  <a:srgbClr val="002060"/>
                </a:solidFill>
              </a:rPr>
              <a:t>are generally those, that have had a </a:t>
            </a:r>
            <a:r>
              <a:rPr lang="en-US" sz="2800" b="1" dirty="0" smtClean="0">
                <a:solidFill>
                  <a:srgbClr val="FF0000"/>
                </a:solidFill>
              </a:rPr>
              <a:t>duration of at least 3 months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2873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425" y="407195"/>
            <a:ext cx="88220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Non-communicable diseases (NCDs) include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 </a:t>
            </a:r>
            <a:r>
              <a:rPr lang="en-US" sz="2800" b="1" dirty="0" smtClean="0"/>
              <a:t>cardiovascular, renal, nervous and mental diseases, </a:t>
            </a:r>
            <a:r>
              <a:rPr lang="en-US" sz="2800" b="1" dirty="0" err="1" smtClean="0"/>
              <a:t>musculo</a:t>
            </a:r>
            <a:r>
              <a:rPr lang="en-US" sz="2800" b="1" dirty="0" smtClean="0"/>
              <a:t>-skeletal conditions such as arthritis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chronic non-specific respiratory diseases </a:t>
            </a:r>
            <a:r>
              <a:rPr lang="en-US" sz="2800" dirty="0" smtClean="0"/>
              <a:t>(</a:t>
            </a:r>
            <a:r>
              <a:rPr lang="en-US" sz="2400" i="1" dirty="0" smtClean="0"/>
              <a:t>e.g., 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chronic bronchitis, emphysema, asthma),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 permanent results of accidents,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senility,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blindness, cancer, diabetes, obesity            </a:t>
            </a:r>
            <a:r>
              <a:rPr lang="en-US" sz="2800" dirty="0" smtClean="0"/>
              <a:t>and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various other metabolic                       </a:t>
            </a:r>
            <a:r>
              <a:rPr lang="en-US" sz="2800" dirty="0" smtClean="0"/>
              <a:t>and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degenerative diseases</a:t>
            </a:r>
            <a:r>
              <a:rPr lang="en-US" sz="2800" dirty="0" smtClean="0"/>
              <a:t>                              and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chronic results of communicable diseases</a:t>
            </a:r>
            <a:r>
              <a:rPr lang="en-US" sz="2800" dirty="0" smtClean="0"/>
              <a:t>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 smtClean="0"/>
              <a:t>Disorders of unknown cause and progressive course </a:t>
            </a:r>
            <a:r>
              <a:rPr lang="en-US" sz="2800" dirty="0" smtClean="0"/>
              <a:t>are often labelled "degenerative".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869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8148" y="180304"/>
            <a:ext cx="9015210" cy="6480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</a:t>
            </a:r>
            <a:r>
              <a:rPr lang="en-US" sz="28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problem</a:t>
            </a:r>
            <a:endParaRPr lang="en-US" sz="2800" dirty="0" smtClean="0">
              <a:solidFill>
                <a:srgbClr val="C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Chronic </a:t>
            </a:r>
            <a:r>
              <a:rPr lang="en-US" sz="2800" b="1" dirty="0" smtClean="0">
                <a:solidFill>
                  <a:srgbClr val="002060"/>
                </a:solidFill>
              </a:rPr>
              <a:t>NCDs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are assuming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increasing</a:t>
            </a: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importance among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the adult population in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both developed &amp;developing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countries.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Cardiovascula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 diseases (CVD)and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cancer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are at present the </a:t>
            </a:r>
            <a:r>
              <a:rPr lang="en-US" sz="2800" b="1" dirty="0" smtClean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leading causes of death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developed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countries. 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prevalence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chronic disease 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is showing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 upward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trend in most countries, and for </a:t>
            </a:r>
            <a:r>
              <a:rPr lang="en-US" sz="2800" b="1" dirty="0" smtClean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several reasons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this trend is 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likely to increase.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For one reason</a:t>
            </a:r>
            <a:r>
              <a:rPr lang="en-US" sz="28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life expectancy 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is increasing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in most countries and a greater number of people are living to older ages, and are </a:t>
            </a: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at </a:t>
            </a:r>
            <a:r>
              <a:rPr lang="en-US" sz="28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greater risk </a:t>
            </a:r>
            <a:r>
              <a:rPr lang="en-US" sz="2800" b="1" dirty="0" smtClean="0"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o chronic diseases of various kinds.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For another, </a:t>
            </a:r>
            <a:endParaRPr lang="en-US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219718" y="5885645"/>
            <a:ext cx="245947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5009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880" y="316289"/>
            <a:ext cx="9156880" cy="638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For another</a:t>
            </a:r>
            <a:r>
              <a:rPr lang="en-US" sz="26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life-styles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behavioural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patterns of people are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changing rapidly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, these being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favorable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to the onset of chronic diseases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Modern medical care is now enabling many with chronic diseases to survive.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impact of chronic diseases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on the lives of people is </a:t>
            </a:r>
            <a:r>
              <a:rPr lang="en-US" sz="2600" b="1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serious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when measured   of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loss of life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disablement,</a:t>
            </a:r>
            <a:r>
              <a:rPr lang="en-US" sz="26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family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hardship 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poverty, 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600" b="1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economic loss to the country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sz="2600" b="1" dirty="0" smtClean="0">
                <a:ea typeface="Calibri" panose="020F0502020204030204" pitchFamily="34" charset="0"/>
                <a:cs typeface="Arial" panose="020B0604020202020204" pitchFamily="34" charset="0"/>
              </a:rPr>
              <a:t>Developing </a:t>
            </a:r>
            <a:r>
              <a:rPr lang="en-US" sz="2600" b="1" dirty="0">
                <a:ea typeface="Calibri" panose="020F0502020204030204" pitchFamily="34" charset="0"/>
                <a:cs typeface="Arial" panose="020B0604020202020204" pitchFamily="34" charset="0"/>
              </a:rPr>
              <a:t>countries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are now </a:t>
            </a:r>
            <a:r>
              <a:rPr lang="en-US" sz="26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warned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 to take appropriate steps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   to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avoid the "epidemics" of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600" dirty="0"/>
              <a:t> NCDs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likely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to come with socio-economic and health 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developments.                           </a:t>
            </a:r>
            <a:r>
              <a:rPr lang="en-US" sz="2600" b="1" dirty="0" smtClean="0"/>
              <a:t>each </a:t>
            </a:r>
            <a:r>
              <a:rPr lang="en-US" sz="2600" b="1" dirty="0"/>
              <a:t>year</a:t>
            </a:r>
            <a:r>
              <a:rPr lang="en-US" sz="2600" dirty="0" smtClean="0"/>
              <a:t>,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NCDs  </a:t>
            </a:r>
            <a:r>
              <a:rPr lang="en-US" sz="2400" dirty="0"/>
              <a:t>kill </a:t>
            </a:r>
            <a:r>
              <a:rPr lang="en-US" sz="2400" b="1" dirty="0"/>
              <a:t>41 million people </a:t>
            </a:r>
            <a:r>
              <a:rPr lang="en-US" sz="2400" dirty="0" smtClean="0"/>
              <a:t>equivalent </a:t>
            </a:r>
            <a:r>
              <a:rPr lang="en-US" sz="2400" dirty="0"/>
              <a:t>to </a:t>
            </a:r>
            <a:r>
              <a:rPr lang="en-US" sz="2400" b="1" dirty="0">
                <a:solidFill>
                  <a:srgbClr val="FF0000"/>
                </a:solidFill>
              </a:rPr>
              <a:t>74% </a:t>
            </a:r>
            <a:r>
              <a:rPr lang="en-US" sz="2400" dirty="0"/>
              <a:t>of all </a:t>
            </a:r>
            <a:r>
              <a:rPr lang="en-US" sz="2400" dirty="0">
                <a:solidFill>
                  <a:srgbClr val="FF0000"/>
                </a:solidFill>
              </a:rPr>
              <a:t>deaths globally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</a:rPr>
              <a:t>17 </a:t>
            </a:r>
            <a:r>
              <a:rPr lang="en-US" sz="2400" dirty="0">
                <a:solidFill>
                  <a:srgbClr val="FF0000"/>
                </a:solidFill>
              </a:rPr>
              <a:t>million </a:t>
            </a:r>
            <a:r>
              <a:rPr lang="en-US" sz="2400" dirty="0"/>
              <a:t>people die from a NCD </a:t>
            </a:r>
            <a:r>
              <a:rPr lang="en-US" sz="2400" dirty="0">
                <a:solidFill>
                  <a:srgbClr val="FF0000"/>
                </a:solidFill>
              </a:rPr>
              <a:t>before age 70</a:t>
            </a:r>
            <a:r>
              <a:rPr lang="en-US" sz="2400" dirty="0"/>
              <a:t>; </a:t>
            </a:r>
            <a:endParaRPr lang="en-US" sz="2400" dirty="0" smtClean="0"/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</a:rPr>
              <a:t>86</a:t>
            </a:r>
            <a:r>
              <a:rPr lang="en-US" sz="2400" b="1" dirty="0">
                <a:solidFill>
                  <a:srgbClr val="FF0000"/>
                </a:solidFill>
              </a:rPr>
              <a:t>% </a:t>
            </a:r>
            <a:r>
              <a:rPr lang="en-US" sz="2400" dirty="0">
                <a:solidFill>
                  <a:srgbClr val="FF0000"/>
                </a:solidFill>
              </a:rPr>
              <a:t>of </a:t>
            </a:r>
            <a:r>
              <a:rPr lang="en-US" sz="2400" dirty="0"/>
              <a:t>these premature deaths occur in </a:t>
            </a:r>
            <a:r>
              <a:rPr lang="en-US" sz="2400" dirty="0">
                <a:solidFill>
                  <a:srgbClr val="FF0000"/>
                </a:solidFill>
              </a:rPr>
              <a:t>low- and middle-income </a:t>
            </a:r>
            <a:r>
              <a:rPr lang="en-US" sz="2400" dirty="0" smtClean="0"/>
              <a:t>countries                                                          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cause, </a:t>
            </a:r>
            <a:r>
              <a:rPr lang="en-US" sz="2400" dirty="0" smtClean="0"/>
              <a:t>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25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64296"/>
            <a:ext cx="9144000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By cause  responsible </a:t>
            </a:r>
          </a:p>
          <a:p>
            <a:pPr marL="514350" indent="-514350">
              <a:lnSpc>
                <a:spcPct val="107000"/>
              </a:lnSpc>
              <a:buFont typeface="+mj-lt"/>
              <a:buAutoNum type="romanLcPeriod"/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CVDs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largest proportion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NCD deaths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(47.9 %),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17.9 million</a:t>
            </a:r>
          </a:p>
          <a:p>
            <a:pPr marL="514350" indent="-514350">
              <a:lnSpc>
                <a:spcPct val="107000"/>
              </a:lnSpc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followed by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cancers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(21%), 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9.3 million</a:t>
            </a:r>
          </a:p>
          <a:p>
            <a:pPr marL="514350" indent="-514350">
              <a:lnSpc>
                <a:spcPct val="107000"/>
              </a:lnSpc>
              <a:buFont typeface="+mj-lt"/>
              <a:buAutoNum type="romanLcPeriod"/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chronic respiratory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diseases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(11.72%),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4.1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million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07000"/>
              </a:lnSpc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digestive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diseases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(6.1 %),</a:t>
            </a:r>
          </a:p>
          <a:p>
            <a:pPr marL="514350" indent="-514350">
              <a:lnSpc>
                <a:spcPct val="107000"/>
              </a:lnSpc>
              <a:buFont typeface="+mj-lt"/>
              <a:buAutoNum type="romanLcPeriod"/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diabetes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(3.5 %)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1.5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million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</a:p>
          <a:p>
            <a:pPr marL="514350" indent="-514350">
              <a:lnSpc>
                <a:spcPct val="107000"/>
              </a:lnSpc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rest of the NCDs were responsible for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9.78%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deaths </a:t>
            </a:r>
          </a:p>
          <a:p>
            <a:pPr>
              <a:lnSpc>
                <a:spcPct val="107000"/>
              </a:lnSpc>
            </a:pP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 population will age, annual NCD deaths are projected to rise 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substantially, to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52 million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2030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Annual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CVDs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mortality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projected to increase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6 million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cancer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mortality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4 million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07000"/>
              </a:lnSpc>
            </a:pP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78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789" y="186339"/>
            <a:ext cx="9015211" cy="634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NCDs  risk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factors</a:t>
            </a:r>
            <a:endParaRPr lang="en-US" sz="3200" dirty="0" smtClean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Most epidemiologists accept that a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sets of "risk factors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" are responsible for a major share of adult </a:t>
            </a:r>
            <a:r>
              <a:rPr lang="en-US" sz="26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NCDs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morbidity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and premature mortality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large </a:t>
            </a:r>
            <a:r>
              <a:rPr lang="en-US" sz="2800" dirty="0" smtClean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%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NCDs are 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preventable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 through the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changes in these factors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these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risk factors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on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NCDs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epidemic include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Tobacco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Almost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 million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people die from tobacco use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year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both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from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direct tobacco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use and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second-hand smoke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2020, this number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was increased 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 7.5 million,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accounting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 10% of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all deaths.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Smoking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estimated to cause about 71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237149" y="6050946"/>
            <a:ext cx="243410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58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3016</TotalTime>
  <Words>2847</Words>
  <Application>Microsoft Office PowerPoint</Application>
  <PresentationFormat>On-screen Show (4:3)</PresentationFormat>
  <Paragraphs>256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-apple-system</vt:lpstr>
      <vt:lpstr>Arial</vt:lpstr>
      <vt:lpstr>Calibri</vt:lpstr>
      <vt:lpstr>Calibri Light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183</cp:revision>
  <dcterms:created xsi:type="dcterms:W3CDTF">2022-10-30T11:41:08Z</dcterms:created>
  <dcterms:modified xsi:type="dcterms:W3CDTF">2022-12-19T20:10:25Z</dcterms:modified>
</cp:coreProperties>
</file>