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4" r:id="rId1"/>
  </p:sldMasterIdLst>
  <p:notesMasterIdLst>
    <p:notesMasterId r:id="rId35"/>
  </p:notesMasterIdLst>
  <p:sldIdLst>
    <p:sldId id="256" r:id="rId2"/>
    <p:sldId id="257" r:id="rId3"/>
    <p:sldId id="258" r:id="rId4"/>
    <p:sldId id="294" r:id="rId5"/>
    <p:sldId id="260" r:id="rId6"/>
    <p:sldId id="261" r:id="rId7"/>
    <p:sldId id="262" r:id="rId8"/>
    <p:sldId id="263" r:id="rId9"/>
    <p:sldId id="264" r:id="rId10"/>
    <p:sldId id="265" r:id="rId11"/>
    <p:sldId id="267" r:id="rId12"/>
    <p:sldId id="268" r:id="rId13"/>
    <p:sldId id="269" r:id="rId14"/>
    <p:sldId id="270" r:id="rId15"/>
    <p:sldId id="273" r:id="rId16"/>
    <p:sldId id="276" r:id="rId17"/>
    <p:sldId id="274" r:id="rId18"/>
    <p:sldId id="275"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97" r:id="rId32"/>
    <p:sldId id="295" r:id="rId33"/>
    <p:sldId id="296"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994" autoAdjust="0"/>
    <p:restoredTop sz="84229" autoAdjust="0"/>
  </p:normalViewPr>
  <p:slideViewPr>
    <p:cSldViewPr snapToGrid="0">
      <p:cViewPr varScale="1">
        <p:scale>
          <a:sx n="61" d="100"/>
          <a:sy n="61" d="100"/>
        </p:scale>
        <p:origin x="-1062" y="-84"/>
      </p:cViewPr>
      <p:guideLst>
        <p:guide orient="horz" pos="2160"/>
        <p:guide pos="3840"/>
      </p:guideLst>
    </p:cSldViewPr>
  </p:slideViewPr>
  <p:notesTextViewPr>
    <p:cViewPr>
      <p:scale>
        <a:sx n="1" d="1"/>
        <a:sy n="1" d="1"/>
      </p:scale>
      <p:origin x="0" y="0"/>
    </p:cViewPr>
  </p:notesTextViewPr>
  <p:sorterViewPr>
    <p:cViewPr>
      <p:scale>
        <a:sx n="66" d="100"/>
        <a:sy n="66" d="100"/>
      </p:scale>
      <p:origin x="0" y="414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838D85-2FFA-4CD3-83A6-62FCC904873F}" type="datetimeFigureOut">
              <a:rPr lang="en-US" smtClean="0"/>
              <a:pPr/>
              <a:t>10/26/2021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CCA1ED-61EC-44C6-8255-8E3D5F4E782E}" type="slidenum">
              <a:rPr lang="en-US" smtClean="0"/>
              <a:pPr/>
              <a:t>‹#›</a:t>
            </a:fld>
            <a:endParaRPr lang="en-US"/>
          </a:p>
        </p:txBody>
      </p:sp>
    </p:spTree>
    <p:extLst>
      <p:ext uri="{BB962C8B-B14F-4D97-AF65-F5344CB8AC3E}">
        <p14:creationId xmlns:p14="http://schemas.microsoft.com/office/powerpoint/2010/main" xmlns="" val="4262835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chronic inflammation may follow acute inflammation or arise de novo. It is of longer duration and is associated with more tissue destruction, the presence of lymphocytes and macrophages, the </a:t>
            </a:r>
            <a:r>
              <a:rPr lang="en-US" dirty="0" err="1" smtClean="0"/>
              <a:t>proliferation</a:t>
            </a:r>
            <a:r>
              <a:rPr lang="en-US" dirty="0" smtClean="0"/>
              <a:t> of blood vessels, and fibrosis</a:t>
            </a:r>
            <a:endParaRPr lang="en-US" dirty="0"/>
          </a:p>
        </p:txBody>
      </p:sp>
      <p:sp>
        <p:nvSpPr>
          <p:cNvPr id="4" name="Slide Number Placeholder 3"/>
          <p:cNvSpPr>
            <a:spLocks noGrp="1"/>
          </p:cNvSpPr>
          <p:nvPr>
            <p:ph type="sldNum" sz="quarter" idx="10"/>
          </p:nvPr>
        </p:nvSpPr>
        <p:spPr/>
        <p:txBody>
          <a:bodyPr/>
          <a:lstStyle/>
          <a:p>
            <a:fld id="{43CCA1ED-61EC-44C6-8255-8E3D5F4E782E}" type="slidenum">
              <a:rPr lang="en-US" smtClean="0"/>
              <a:pPr/>
              <a:t>5</a:t>
            </a:fld>
            <a:endParaRPr lang="en-US"/>
          </a:p>
        </p:txBody>
      </p:sp>
    </p:spTree>
    <p:extLst>
      <p:ext uri="{BB962C8B-B14F-4D97-AF65-F5344CB8AC3E}">
        <p14:creationId xmlns:p14="http://schemas.microsoft.com/office/powerpoint/2010/main" xmlns="" val="2535377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a microbe enters a tissue or the tissue is injured, the presence of the infection or damage is sensed by resident cells, including macrophages, dendritic cells, mast cells, and other cell types. These cells secrete molecules (cytokines and other mediators) that induce and regulate the subsequent inflammatory response Some of these mediators promote the efflux of plasma and the recruitment of circulating leukocytes to the site where the offending agent is located. Mediators also </a:t>
            </a:r>
            <a:r>
              <a:rPr lang="en-US" dirty="0" err="1" smtClean="0"/>
              <a:t>activate</a:t>
            </a:r>
            <a:r>
              <a:rPr lang="en-US" dirty="0" smtClean="0"/>
              <a:t> the recruited leukocytes, enhancing their ability to destroy and remove the offending agent. </a:t>
            </a:r>
            <a:endParaRPr lang="en-US" dirty="0"/>
          </a:p>
        </p:txBody>
      </p:sp>
      <p:sp>
        <p:nvSpPr>
          <p:cNvPr id="4" name="Slide Number Placeholder 3"/>
          <p:cNvSpPr>
            <a:spLocks noGrp="1"/>
          </p:cNvSpPr>
          <p:nvPr>
            <p:ph type="sldNum" sz="quarter" idx="10"/>
          </p:nvPr>
        </p:nvSpPr>
        <p:spPr/>
        <p:txBody>
          <a:bodyPr/>
          <a:lstStyle/>
          <a:p>
            <a:fld id="{43CCA1ED-61EC-44C6-8255-8E3D5F4E782E}" type="slidenum">
              <a:rPr lang="en-US" smtClean="0"/>
              <a:pPr/>
              <a:t>6</a:t>
            </a:fld>
            <a:endParaRPr lang="en-US"/>
          </a:p>
        </p:txBody>
      </p:sp>
    </p:spTree>
    <p:extLst>
      <p:ext uri="{BB962C8B-B14F-4D97-AF65-F5344CB8AC3E}">
        <p14:creationId xmlns:p14="http://schemas.microsoft.com/office/powerpoint/2010/main" xmlns="" val="70233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CA1ED-61EC-44C6-8255-8E3D5F4E782E}" type="slidenum">
              <a:rPr lang="en-US" smtClean="0"/>
              <a:pPr/>
              <a:t>7</a:t>
            </a:fld>
            <a:endParaRPr lang="en-US"/>
          </a:p>
        </p:txBody>
      </p:sp>
    </p:spTree>
    <p:extLst>
      <p:ext uri="{BB962C8B-B14F-4D97-AF65-F5344CB8AC3E}">
        <p14:creationId xmlns:p14="http://schemas.microsoft.com/office/powerpoint/2010/main" xmlns="" val="2978595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TLRs are located in </a:t>
            </a:r>
            <a:r>
              <a:rPr lang="en-US" u="sng" dirty="0" smtClean="0"/>
              <a:t>plasma membranes and </a:t>
            </a:r>
            <a:r>
              <a:rPr lang="en-US" u="sng" dirty="0" err="1" smtClean="0"/>
              <a:t>endoso</a:t>
            </a:r>
            <a:r>
              <a:rPr lang="en-US" dirty="0" err="1" smtClean="0"/>
              <a:t>mes</a:t>
            </a:r>
            <a:r>
              <a:rPr lang="en-US" dirty="0" smtClean="0"/>
              <a:t>, so they are able to detect extracellular and ingested microbes. </a:t>
            </a:r>
          </a:p>
          <a:p>
            <a:r>
              <a:rPr lang="en-US" dirty="0" smtClean="0"/>
              <a:t>TLRs recognize motifs common to many microbes, often called pathogen-associated molecular patterns (PAMPs).</a:t>
            </a:r>
          </a:p>
          <a:p>
            <a:endParaRPr lang="en-US" dirty="0"/>
          </a:p>
        </p:txBody>
      </p:sp>
      <p:sp>
        <p:nvSpPr>
          <p:cNvPr id="4" name="Slide Number Placeholder 3"/>
          <p:cNvSpPr>
            <a:spLocks noGrp="1"/>
          </p:cNvSpPr>
          <p:nvPr>
            <p:ph type="sldNum" sz="quarter" idx="10"/>
          </p:nvPr>
        </p:nvSpPr>
        <p:spPr/>
        <p:txBody>
          <a:bodyPr/>
          <a:lstStyle/>
          <a:p>
            <a:fld id="{43CCA1ED-61EC-44C6-8255-8E3D5F4E782E}" type="slidenum">
              <a:rPr lang="en-US" smtClean="0"/>
              <a:pPr/>
              <a:t>14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CA1ED-61EC-44C6-8255-8E3D5F4E782E}" type="slidenum">
              <a:rPr lang="en-US" smtClean="0"/>
              <a:pPr/>
              <a:t>23</a:t>
            </a:fld>
            <a:endParaRPr lang="en-US"/>
          </a:p>
        </p:txBody>
      </p:sp>
    </p:spTree>
    <p:extLst>
      <p:ext uri="{BB962C8B-B14F-4D97-AF65-F5344CB8AC3E}">
        <p14:creationId xmlns:p14="http://schemas.microsoft.com/office/powerpoint/2010/main" xmlns="" val="1129104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the same time endothelial cells are activated by mediators produced at sites of infection and tissue damage, and express increased levels of adhesion molecules. </a:t>
            </a:r>
            <a:r>
              <a:rPr lang="en-US" dirty="0" err="1" smtClean="0"/>
              <a:t>Leukocytes</a:t>
            </a:r>
            <a:r>
              <a:rPr lang="en-US" dirty="0" smtClean="0"/>
              <a:t> then adhere to the endothelium, and soon </a:t>
            </a:r>
            <a:r>
              <a:rPr lang="en-US" dirty="0" err="1" smtClean="0"/>
              <a:t>afterward</a:t>
            </a:r>
            <a:r>
              <a:rPr lang="en-US" dirty="0" smtClean="0"/>
              <a:t> they migrate through the vascular wall into the interstitial tissue</a:t>
            </a:r>
            <a:endParaRPr lang="en-US" dirty="0"/>
          </a:p>
        </p:txBody>
      </p:sp>
      <p:sp>
        <p:nvSpPr>
          <p:cNvPr id="4" name="Slide Number Placeholder 3"/>
          <p:cNvSpPr>
            <a:spLocks noGrp="1"/>
          </p:cNvSpPr>
          <p:nvPr>
            <p:ph type="sldNum" sz="quarter" idx="10"/>
          </p:nvPr>
        </p:nvSpPr>
        <p:spPr/>
        <p:txBody>
          <a:bodyPr/>
          <a:lstStyle/>
          <a:p>
            <a:fld id="{43CCA1ED-61EC-44C6-8255-8E3D5F4E782E}" type="slidenum">
              <a:rPr lang="en-US" smtClean="0"/>
              <a:pPr/>
              <a:t>24</a:t>
            </a:fld>
            <a:endParaRPr lang="en-US"/>
          </a:p>
        </p:txBody>
      </p:sp>
    </p:spTree>
    <p:extLst>
      <p:ext uri="{BB962C8B-B14F-4D97-AF65-F5344CB8AC3E}">
        <p14:creationId xmlns:p14="http://schemas.microsoft.com/office/powerpoint/2010/main" xmlns="" val="3315096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CCA1ED-61EC-44C6-8255-8E3D5F4E782E}" type="slidenum">
              <a:rPr lang="en-US" smtClean="0"/>
              <a:pPr/>
              <a:t>25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CA1ED-61EC-44C6-8255-8E3D5F4E782E}" type="slidenum">
              <a:rPr lang="en-US" smtClean="0"/>
              <a:pPr/>
              <a:t>27</a:t>
            </a:fld>
            <a:endParaRPr lang="en-US"/>
          </a:p>
        </p:txBody>
      </p:sp>
    </p:spTree>
    <p:extLst>
      <p:ext uri="{BB962C8B-B14F-4D97-AF65-F5344CB8AC3E}">
        <p14:creationId xmlns:p14="http://schemas.microsoft.com/office/powerpoint/2010/main" xmlns="" val="3384842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3048000" y="3124200"/>
            <a:ext cx="82296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10733828" y="1110597"/>
            <a:ext cx="2286000" cy="508000"/>
          </a:xfrm>
        </p:spPr>
        <p:txBody>
          <a:bodyPr/>
          <a:lstStyle/>
          <a:p>
            <a:fld id="{5923F103-BC34-4FE4-A40E-EDDEECFDA5D0}" type="datetimeFigureOut">
              <a:rPr lang="en-US" smtClean="0"/>
              <a:pPr/>
              <a:t>10/26/2021</a:t>
            </a:fld>
            <a:endParaRPr lang="en-US" dirty="0"/>
          </a:p>
        </p:txBody>
      </p:sp>
      <p:sp>
        <p:nvSpPr>
          <p:cNvPr id="17" name="Footer Placeholder 16"/>
          <p:cNvSpPr>
            <a:spLocks noGrp="1"/>
          </p:cNvSpPr>
          <p:nvPr>
            <p:ph type="ftr" sz="quarter" idx="11"/>
          </p:nvPr>
        </p:nvSpPr>
        <p:spPr bwMode="auto">
          <a:xfrm rot="5400000">
            <a:off x="10045959" y="4117661"/>
            <a:ext cx="3657600" cy="512064"/>
          </a:xfrm>
        </p:spPr>
        <p:txBody>
          <a:bodyPr/>
          <a:lstStyle/>
          <a:p>
            <a:endParaRPr lang="en-US" dirty="0"/>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767392" y="4928702"/>
            <a:ext cx="812800" cy="517524"/>
          </a:xfrm>
        </p:spPr>
        <p:txBody>
          <a:bodyPr/>
          <a:lstStyle/>
          <a:p>
            <a:fld id="{D57F1E4F-1CFF-5643-939E-217C01CDF565}"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3086D93-FCAC-47E0-A2EE-787E62CA814C}" type="datetimeFigureOut">
              <a:rPr lang="en-US" smtClean="0"/>
              <a:pPr/>
              <a:t>10/26/2021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2352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DA879A6-0FD0-4734-A311-86BFCA472E6E}" type="datetimeFigureOut">
              <a:rPr lang="en-US" smtClean="0"/>
              <a:pPr/>
              <a:t>10/26/2021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609600" y="1600200"/>
            <a:ext cx="99568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9C9CA7B-DFD4-44B5-8C60-D14B8CD1FB59}" type="datetimeFigureOut">
              <a:rPr lang="en-US" smtClean="0"/>
              <a:pPr/>
              <a:t>10/26/2021</a:t>
            </a:fld>
            <a:endParaRPr lang="en-US" dirty="0"/>
          </a:p>
        </p:txBody>
      </p:sp>
      <p:sp>
        <p:nvSpPr>
          <p:cNvPr id="9" name="Slide Number Placeholder 8"/>
          <p:cNvSpPr>
            <a:spLocks noGrp="1"/>
          </p:cNvSpPr>
          <p:nvPr>
            <p:ph type="sldNum" sz="quarter" idx="15"/>
          </p:nvPr>
        </p:nvSpPr>
        <p:spPr/>
        <p:txBody>
          <a:bodyPr rtlCol="0"/>
          <a:lstStyle/>
          <a:p>
            <a:fld id="{D57F1E4F-1CFF-5643-939E-217C01CDF565}" type="slidenum">
              <a:rPr lang="en-US" smtClean="0"/>
              <a:pPr/>
              <a:t>‹#›</a:t>
            </a:fld>
            <a:endParaRPr lang="en-US" dirty="0"/>
          </a:p>
        </p:txBody>
      </p:sp>
      <p:sp>
        <p:nvSpPr>
          <p:cNvPr id="10" name="Footer Placeholder 9"/>
          <p:cNvSpPr>
            <a:spLocks noGrp="1"/>
          </p:cNvSpPr>
          <p:nvPr>
            <p:ph type="ftr" sz="quarter" idx="16"/>
          </p:nvPr>
        </p:nvSpPr>
        <p:spPr/>
        <p:txBody>
          <a:bodyPr rtlCol="0"/>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48000" y="2895600"/>
            <a:ext cx="82296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10732008" y="1106932"/>
            <a:ext cx="2286000" cy="508000"/>
          </a:xfrm>
        </p:spPr>
        <p:txBody>
          <a:bodyPr/>
          <a:lstStyle/>
          <a:p>
            <a:fld id="{F34E6425-0181-43F2-84FC-787E803FD2F8}" type="datetimeFigureOut">
              <a:rPr lang="en-US" smtClean="0"/>
              <a:pPr/>
              <a:t>10/26/2021</a:t>
            </a:fld>
            <a:endParaRPr lang="en-US" dirty="0"/>
          </a:p>
        </p:txBody>
      </p:sp>
      <p:sp>
        <p:nvSpPr>
          <p:cNvPr id="5" name="Footer Placeholder 4"/>
          <p:cNvSpPr>
            <a:spLocks noGrp="1"/>
          </p:cNvSpPr>
          <p:nvPr>
            <p:ph type="ftr" sz="quarter" idx="11"/>
          </p:nvPr>
        </p:nvSpPr>
        <p:spPr bwMode="auto">
          <a:xfrm rot="5400000">
            <a:off x="10046208" y="4114800"/>
            <a:ext cx="3657600" cy="512064"/>
          </a:xfrm>
        </p:spPr>
        <p:txBody>
          <a:bodyPr/>
          <a:lstStyle/>
          <a:p>
            <a:endParaRPr lang="en-US" dirty="0"/>
          </a:p>
        </p:txBody>
      </p:sp>
      <p:sp>
        <p:nvSpPr>
          <p:cNvPr id="9" name="Rectangle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787488" y="4928702"/>
            <a:ext cx="812800" cy="517524"/>
          </a:xfrm>
        </p:spPr>
        <p:txBody>
          <a:bodyPr/>
          <a:lstStyle/>
          <a:p>
            <a:fld id="{D57F1E4F-1CFF-5643-939E-217C01CDF565}"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BDB8791-F1B0-41E7-B7FD-A781E65C4266}" type="datetimeFigureOut">
              <a:rPr lang="en-US" smtClean="0"/>
              <a:pPr/>
              <a:t>10/26/2021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9" name="Content Placeholder 8"/>
          <p:cNvSpPr>
            <a:spLocks noGrp="1"/>
          </p:cNvSpPr>
          <p:nvPr>
            <p:ph sz="quarter" idx="1"/>
          </p:nvPr>
        </p:nvSpPr>
        <p:spPr>
          <a:xfrm>
            <a:off x="609600" y="1600200"/>
            <a:ext cx="48768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5693664" y="1600200"/>
            <a:ext cx="48768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0584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5FDD63B2-E120-4ED8-B27B-C685F510A5FE}" type="datetimeFigureOut">
              <a:rPr lang="en-US" smtClean="0"/>
              <a:pPr/>
              <a:t>10/26/2021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Content Placeholder 10"/>
          <p:cNvSpPr>
            <a:spLocks noGrp="1"/>
          </p:cNvSpPr>
          <p:nvPr>
            <p:ph sz="quarter" idx="2"/>
          </p:nvPr>
        </p:nvSpPr>
        <p:spPr>
          <a:xfrm>
            <a:off x="609600" y="2362200"/>
            <a:ext cx="48768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5829300" y="2362200"/>
            <a:ext cx="48768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7AA18ACC-A947-437B-A130-35BD54FDF1E9}" type="datetimeFigureOut">
              <a:rPr lang="en-US" smtClean="0"/>
              <a:pPr/>
              <a:t>10/26/2021</a:t>
            </a:fld>
            <a:endParaRPr lang="en-US" dirty="0"/>
          </a:p>
        </p:txBody>
      </p:sp>
      <p:sp>
        <p:nvSpPr>
          <p:cNvPr id="7" name="Slide Number Placeholder 6"/>
          <p:cNvSpPr>
            <a:spLocks noGrp="1"/>
          </p:cNvSpPr>
          <p:nvPr>
            <p:ph type="sldNum" sz="quarter" idx="11"/>
          </p:nvPr>
        </p:nvSpPr>
        <p:spPr/>
        <p:txBody>
          <a:bodyPr rtlCol="0"/>
          <a:lstStyle/>
          <a:p>
            <a:fld id="{D57F1E4F-1CFF-5643-939E-217C01CDF565}" type="slidenum">
              <a:rPr lang="en-US" smtClean="0"/>
              <a:pPr/>
              <a:t>‹#›</a:t>
            </a:fld>
            <a:endParaRPr lang="en-US" dirty="0"/>
          </a:p>
        </p:txBody>
      </p:sp>
      <p:sp>
        <p:nvSpPr>
          <p:cNvPr id="8" name="Footer Placeholder 7"/>
          <p:cNvSpPr>
            <a:spLocks noGrp="1"/>
          </p:cNvSpPr>
          <p:nvPr>
            <p:ph type="ftr" sz="quarter" idx="12"/>
          </p:nvPr>
        </p:nvSpPr>
        <p:spPr/>
        <p:txBody>
          <a:bodyPr rtlCol="0"/>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smtClean="0"/>
              <a:pPr/>
              <a:t>10/26/2021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406400" y="274320"/>
            <a:ext cx="75184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76E86A4C-8E40-4F87-A4F0-01A0687C5742}" type="datetimeFigureOut">
              <a:rPr lang="en-US" smtClean="0"/>
              <a:pPr/>
              <a:t>10/26/2021</a:t>
            </a:fld>
            <a:endParaRPr lang="en-US" dirty="0"/>
          </a:p>
        </p:txBody>
      </p:sp>
      <p:sp>
        <p:nvSpPr>
          <p:cNvPr id="22" name="Slide Number Placeholder 21"/>
          <p:cNvSpPr>
            <a:spLocks noGrp="1"/>
          </p:cNvSpPr>
          <p:nvPr>
            <p:ph type="sldNum" sz="quarter" idx="15"/>
          </p:nvPr>
        </p:nvSpPr>
        <p:spPr/>
        <p:txBody>
          <a:bodyPr rtlCol="0"/>
          <a:lstStyle/>
          <a:p>
            <a:fld id="{D57F1E4F-1CFF-5643-939E-217C01CDF565}" type="slidenum">
              <a:rPr lang="en-US" smtClean="0"/>
              <a:pPr/>
              <a:t>‹#›</a:t>
            </a:fld>
            <a:endParaRPr lang="en-US" dirty="0"/>
          </a:p>
        </p:txBody>
      </p:sp>
      <p:sp>
        <p:nvSpPr>
          <p:cNvPr id="23" name="Footer Placeholder 22"/>
          <p:cNvSpPr>
            <a:spLocks noGrp="1"/>
          </p:cNvSpPr>
          <p:nvPr>
            <p:ph type="ftr" sz="quarter" idx="16"/>
          </p:nvPr>
        </p:nvSpPr>
        <p:spPr/>
        <p:txBody>
          <a:bodyPr rtlCol="0"/>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5518404" y="3124200"/>
            <a:ext cx="6309360" cy="6096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35E72C73-2D91-4E12-BA25-F0AA0C03599B}" type="datetimeFigureOut">
              <a:rPr lang="en-US" smtClean="0"/>
              <a:pPr/>
              <a:t>10/26/2021</a:t>
            </a:fld>
            <a:endParaRPr lang="en-US" dirty="0"/>
          </a:p>
        </p:txBody>
      </p:sp>
      <p:sp>
        <p:nvSpPr>
          <p:cNvPr id="18" name="Slide Number Placeholder 17"/>
          <p:cNvSpPr>
            <a:spLocks noGrp="1"/>
          </p:cNvSpPr>
          <p:nvPr>
            <p:ph type="sldNum" sz="quarter" idx="11"/>
          </p:nvPr>
        </p:nvSpPr>
        <p:spPr/>
        <p:txBody>
          <a:bodyPr rtlCol="0"/>
          <a:lstStyle/>
          <a:p>
            <a:fld id="{D57F1E4F-1CFF-5643-939E-217C01CDF565}" type="slidenum">
              <a:rPr lang="en-US" smtClean="0"/>
              <a:pPr/>
              <a:t>‹#›</a:t>
            </a:fld>
            <a:endParaRPr lang="en-US" dirty="0"/>
          </a:p>
        </p:txBody>
      </p:sp>
      <p:sp>
        <p:nvSpPr>
          <p:cNvPr id="21" name="Footer Placeholder 20"/>
          <p:cNvSpPr>
            <a:spLocks noGrp="1"/>
          </p:cNvSpPr>
          <p:nvPr>
            <p:ph type="ftr" sz="quarter" idx="12"/>
          </p:nvPr>
        </p:nvSpPr>
        <p:spPr/>
        <p:txBody>
          <a:bodyPr rtlCol="0"/>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609600" y="274638"/>
            <a:ext cx="99568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2BE451C3-0FF4-47C4-B829-773ADF60F88C}" type="datetimeFigureOut">
              <a:rPr lang="en-US" smtClean="0"/>
              <a:pPr/>
              <a:t>10/26/2021</a:t>
            </a:fld>
            <a:endParaRPr lang="en-US" dirty="0"/>
          </a:p>
        </p:txBody>
      </p:sp>
      <p:sp>
        <p:nvSpPr>
          <p:cNvPr id="3" name="Footer Placeholder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en-US" dirty="0"/>
          </a:p>
        </p:txBody>
      </p:sp>
      <p:sp>
        <p:nvSpPr>
          <p:cNvPr id="7" name="Straight Connector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D57F1E4F-1CFF-5643-939E-217C01CDF56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8186" y="-956818"/>
            <a:ext cx="8825658" cy="2677648"/>
          </a:xfrm>
        </p:spPr>
        <p:txBody>
          <a:bodyPr/>
          <a:lstStyle/>
          <a:p>
            <a:r>
              <a:rPr lang="en-US" dirty="0" smtClean="0"/>
              <a:t>Inflammation 1</a:t>
            </a:r>
            <a:endParaRPr lang="en-US" dirty="0"/>
          </a:p>
        </p:txBody>
      </p:sp>
      <p:sp>
        <p:nvSpPr>
          <p:cNvPr id="3" name="Subtitle 2"/>
          <p:cNvSpPr>
            <a:spLocks noGrp="1"/>
          </p:cNvSpPr>
          <p:nvPr>
            <p:ph type="subTitle" idx="1"/>
          </p:nvPr>
        </p:nvSpPr>
        <p:spPr>
          <a:xfrm>
            <a:off x="7955070" y="5424459"/>
            <a:ext cx="4236930" cy="861420"/>
          </a:xfrm>
        </p:spPr>
        <p:txBody>
          <a:bodyPr/>
          <a:lstStyle/>
          <a:p>
            <a:r>
              <a:rPr lang="en-US" dirty="0" smtClean="0"/>
              <a:t>Eman  Kreishan, </a:t>
            </a:r>
            <a:r>
              <a:rPr lang="en-US" dirty="0" smtClean="0"/>
              <a:t>M.D</a:t>
            </a:r>
            <a:r>
              <a:rPr lang="en-US" dirty="0" smtClean="0"/>
              <a:t>.</a:t>
            </a:r>
          </a:p>
          <a:p>
            <a:r>
              <a:rPr lang="en-US" dirty="0" smtClean="0"/>
              <a:t>27-10-2021</a:t>
            </a:r>
            <a:endParaRPr lang="en-US" dirty="0"/>
          </a:p>
        </p:txBody>
      </p:sp>
      <p:pic>
        <p:nvPicPr>
          <p:cNvPr id="13314" name="Picture 2" descr="Environmental Factor - January 2020: Chronic inflammation needs focused  research to reduce diseas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159859" y="1819365"/>
            <a:ext cx="8808051" cy="308281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405578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3761" y="214904"/>
            <a:ext cx="6871280" cy="4547818"/>
          </a:xfrm>
          <a:prstGeom prst="rect">
            <a:avLst/>
          </a:prstGeom>
        </p:spPr>
      </p:pic>
      <p:pic>
        <p:nvPicPr>
          <p:cNvPr id="3" name="Picture 4" descr="What is Chronic Inflammation? How can it Damage Your Body? - C.R.Y.O.  Philadelphia"/>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311404" y="3918856"/>
            <a:ext cx="4880595" cy="293914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501589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r>
              <a:rPr lang="en-US" dirty="0"/>
              <a:t>Not only excessive inflammation but also defective inflammation is responsible for serious illness</a:t>
            </a:r>
            <a:r>
              <a:rPr lang="en-US" dirty="0" smtClean="0"/>
              <a:t>.</a:t>
            </a:r>
          </a:p>
          <a:p>
            <a:r>
              <a:rPr lang="en-US" dirty="0"/>
              <a:t>is most often caused by a reduced number of leukocytes resulting from replacement of the bone marrow by cancers and suppression of the marrow by therapies for cancer and graft rejection</a:t>
            </a:r>
          </a:p>
        </p:txBody>
      </p:sp>
    </p:spTree>
    <p:extLst>
      <p:ext uri="{BB962C8B-B14F-4D97-AF65-F5344CB8AC3E}">
        <p14:creationId xmlns:p14="http://schemas.microsoft.com/office/powerpoint/2010/main" xmlns="" val="14355520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Inflammation is terminated when the offending agent is </a:t>
            </a:r>
            <a:r>
              <a:rPr lang="en-US" dirty="0" smtClean="0"/>
              <a:t>eliminated, how:</a:t>
            </a:r>
            <a:endParaRPr lang="en-US" dirty="0"/>
          </a:p>
        </p:txBody>
      </p:sp>
      <p:sp>
        <p:nvSpPr>
          <p:cNvPr id="3" name="Content Placeholder 2"/>
          <p:cNvSpPr>
            <a:spLocks noGrp="1"/>
          </p:cNvSpPr>
          <p:nvPr>
            <p:ph sz="quarter" idx="1"/>
          </p:nvPr>
        </p:nvSpPr>
        <p:spPr/>
        <p:txBody>
          <a:bodyPr>
            <a:normAutofit/>
          </a:bodyPr>
          <a:lstStyle/>
          <a:p>
            <a:r>
              <a:rPr lang="en-US" dirty="0"/>
              <a:t>mediators are broken down </a:t>
            </a:r>
            <a:r>
              <a:rPr lang="en-US" dirty="0" smtClean="0"/>
              <a:t>.</a:t>
            </a:r>
            <a:endParaRPr lang="en-US" dirty="0" smtClean="0"/>
          </a:p>
          <a:p>
            <a:r>
              <a:rPr lang="en-US" dirty="0" smtClean="0"/>
              <a:t>leukocytes </a:t>
            </a:r>
            <a:r>
              <a:rPr lang="en-US" dirty="0"/>
              <a:t>have short life spans in tissues. </a:t>
            </a:r>
            <a:endParaRPr lang="en-US" dirty="0" smtClean="0"/>
          </a:p>
          <a:p>
            <a:r>
              <a:rPr lang="en-US" dirty="0" smtClean="0"/>
              <a:t> </a:t>
            </a:r>
            <a:r>
              <a:rPr lang="en-US" dirty="0"/>
              <a:t>anti-inflammatory </a:t>
            </a:r>
            <a:r>
              <a:rPr lang="en-US" dirty="0" smtClean="0"/>
              <a:t>mechanisms </a:t>
            </a:r>
            <a:r>
              <a:rPr lang="en-US" dirty="0"/>
              <a:t>are activated, serving to control the response and prevent it from causing excessive damage to the </a:t>
            </a:r>
            <a:r>
              <a:rPr lang="en-US" dirty="0" smtClean="0"/>
              <a:t>host</a:t>
            </a:r>
          </a:p>
          <a:p>
            <a:endParaRPr lang="en-US" dirty="0"/>
          </a:p>
          <a:p>
            <a:r>
              <a:rPr lang="en-US" b="1" u="sng" dirty="0">
                <a:solidFill>
                  <a:schemeClr val="bg2">
                    <a:lumMod val="10000"/>
                  </a:schemeClr>
                </a:solidFill>
              </a:rPr>
              <a:t>T</a:t>
            </a:r>
            <a:r>
              <a:rPr lang="en-US" b="1" u="sng" dirty="0" smtClean="0">
                <a:solidFill>
                  <a:schemeClr val="bg2">
                    <a:lumMod val="10000"/>
                  </a:schemeClr>
                </a:solidFill>
              </a:rPr>
              <a:t>issue repair:</a:t>
            </a:r>
          </a:p>
          <a:p>
            <a:r>
              <a:rPr lang="en-US" dirty="0"/>
              <a:t>Repair consists of a series of events that heal damaged tissue. In this process, the injured tissue is replaced through regeneration of surviving cells and filling of residual defects with connective tissue (scarring).</a:t>
            </a:r>
            <a:endParaRPr lang="en-US" b="1" u="sng" dirty="0">
              <a:solidFill>
                <a:schemeClr val="tx2">
                  <a:lumMod val="60000"/>
                  <a:lumOff val="40000"/>
                </a:schemeClr>
              </a:solidFill>
            </a:endParaRPr>
          </a:p>
        </p:txBody>
      </p:sp>
    </p:spTree>
    <p:extLst>
      <p:ext uri="{BB962C8B-B14F-4D97-AF65-F5344CB8AC3E}">
        <p14:creationId xmlns:p14="http://schemas.microsoft.com/office/powerpoint/2010/main" xmlns="" val="31921682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56800" cy="1143000"/>
          </a:xfrm>
        </p:spPr>
        <p:txBody>
          <a:bodyPr/>
          <a:lstStyle/>
          <a:p>
            <a:r>
              <a:rPr lang="en-US" dirty="0"/>
              <a:t>CAUSES OF INFLAMMATION</a:t>
            </a:r>
          </a:p>
        </p:txBody>
      </p:sp>
      <p:pic>
        <p:nvPicPr>
          <p:cNvPr id="5122" name="Picture 2" descr="Acute and Chronic Inflammation Stock Illustration - Illustration of burn,  disease: 128873914"/>
          <p:cNvPicPr>
            <a:picLocks noChangeAspect="1" noChangeArrowheads="1"/>
          </p:cNvPicPr>
          <p:nvPr/>
        </p:nvPicPr>
        <p:blipFill rotWithShape="1">
          <a:blip r:embed="rId2">
            <a:extLst>
              <a:ext uri="{28A0092B-C50C-407E-A947-70E740481C1C}">
                <a14:useLocalDpi xmlns:a14="http://schemas.microsoft.com/office/drawing/2010/main" xmlns="" val="0"/>
              </a:ext>
            </a:extLst>
          </a:blip>
          <a:srcRect r="56059" b="11214"/>
          <a:stretch/>
        </p:blipFill>
        <p:spPr bwMode="auto">
          <a:xfrm>
            <a:off x="5820761" y="1474351"/>
            <a:ext cx="4015832" cy="479763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440632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1.RECOGNITION </a:t>
            </a:r>
            <a:r>
              <a:rPr lang="en-US" dirty="0"/>
              <a:t>OF MICROBES AND DAMAGED CELLS</a:t>
            </a:r>
          </a:p>
        </p:txBody>
      </p:sp>
      <p:sp>
        <p:nvSpPr>
          <p:cNvPr id="6" name="Content Placeholder 2"/>
          <p:cNvSpPr>
            <a:spLocks noGrp="1"/>
          </p:cNvSpPr>
          <p:nvPr>
            <p:ph sz="quarter" idx="1"/>
          </p:nvPr>
        </p:nvSpPr>
        <p:spPr>
          <a:xfrm>
            <a:off x="0" y="1739756"/>
            <a:ext cx="8825659" cy="3416300"/>
          </a:xfrm>
        </p:spPr>
        <p:txBody>
          <a:bodyPr>
            <a:normAutofit fontScale="92500" lnSpcReduction="20000"/>
          </a:bodyPr>
          <a:lstStyle/>
          <a:p>
            <a:r>
              <a:rPr lang="en-US" sz="2600" u="sng" dirty="0"/>
              <a:t>1. Cellular receptors for </a:t>
            </a:r>
            <a:r>
              <a:rPr lang="en-US" sz="2600" u="sng" dirty="0" smtClean="0"/>
              <a:t>microbes</a:t>
            </a:r>
          </a:p>
          <a:p>
            <a:endParaRPr lang="en-US" sz="2600" u="sng" dirty="0" smtClean="0"/>
          </a:p>
          <a:p>
            <a:r>
              <a:rPr lang="en-US" dirty="0"/>
              <a:t>The best defined of these receptors belong to the family of Toll-like receptors (TLRs), </a:t>
            </a:r>
            <a:endParaRPr lang="en-US" dirty="0" smtClean="0"/>
          </a:p>
          <a:p>
            <a:r>
              <a:rPr lang="en-US" dirty="0" smtClean="0"/>
              <a:t>Recognition </a:t>
            </a:r>
            <a:r>
              <a:rPr lang="en-US" dirty="0"/>
              <a:t>of microbes by these receptors stimulates the production and expression of a number of secreted and membrane proteins. </a:t>
            </a:r>
            <a:endParaRPr lang="en-US" dirty="0" smtClean="0"/>
          </a:p>
          <a:p>
            <a:r>
              <a:rPr lang="en-US" dirty="0" smtClean="0"/>
              <a:t>These </a:t>
            </a:r>
            <a:r>
              <a:rPr lang="en-US" dirty="0"/>
              <a:t>proteins include cytokines that induce inflammation, anti-viral cytokines (</a:t>
            </a:r>
            <a:r>
              <a:rPr lang="en-US" dirty="0" smtClean="0"/>
              <a:t>interferons</a:t>
            </a:r>
            <a:r>
              <a:rPr lang="en-US" dirty="0"/>
              <a:t>), and cytokines and membrane proteins that promote lymphocyte activation and even more potent immune responses</a:t>
            </a:r>
          </a:p>
        </p:txBody>
      </p:sp>
      <p:pic>
        <p:nvPicPr>
          <p:cNvPr id="4" name="Picture 3"/>
          <p:cNvPicPr>
            <a:picLocks noChangeAspect="1"/>
          </p:cNvPicPr>
          <p:nvPr/>
        </p:nvPicPr>
        <p:blipFill>
          <a:blip r:embed="rId3"/>
          <a:stretch>
            <a:fillRect/>
          </a:stretch>
        </p:blipFill>
        <p:spPr>
          <a:xfrm>
            <a:off x="8087096" y="1374621"/>
            <a:ext cx="3976334" cy="5483379"/>
          </a:xfrm>
          <a:prstGeom prst="rect">
            <a:avLst/>
          </a:prstGeom>
        </p:spPr>
      </p:pic>
    </p:spTree>
    <p:extLst>
      <p:ext uri="{BB962C8B-B14F-4D97-AF65-F5344CB8AC3E}">
        <p14:creationId xmlns:p14="http://schemas.microsoft.com/office/powerpoint/2010/main" xmlns="" val="8245780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Sensors of cell damage</a:t>
            </a:r>
            <a:br>
              <a:rPr lang="en-US" dirty="0"/>
            </a:br>
            <a:endParaRPr lang="en-US" dirty="0"/>
          </a:p>
        </p:txBody>
      </p:sp>
      <p:sp>
        <p:nvSpPr>
          <p:cNvPr id="3" name="Content Placeholder 2"/>
          <p:cNvSpPr>
            <a:spLocks noGrp="1"/>
          </p:cNvSpPr>
          <p:nvPr>
            <p:ph sz="quarter" idx="1"/>
          </p:nvPr>
        </p:nvSpPr>
        <p:spPr/>
        <p:txBody>
          <a:bodyPr>
            <a:normAutofit lnSpcReduction="10000"/>
          </a:bodyPr>
          <a:lstStyle/>
          <a:p>
            <a:r>
              <a:rPr lang="en-US" dirty="0" smtClean="0"/>
              <a:t>All </a:t>
            </a:r>
            <a:r>
              <a:rPr lang="en-US" dirty="0"/>
              <a:t>cells have </a:t>
            </a:r>
            <a:r>
              <a:rPr lang="en-US" u="sng" dirty="0"/>
              <a:t>cytosolic</a:t>
            </a:r>
            <a:r>
              <a:rPr lang="en-US" dirty="0"/>
              <a:t> receptors that recognize molecules that are liberated or altered as a consequence of cell damage, and are hence </a:t>
            </a:r>
            <a:r>
              <a:rPr lang="en-US" dirty="0" smtClean="0"/>
              <a:t>appropriately </a:t>
            </a:r>
            <a:r>
              <a:rPr lang="en-US" dirty="0"/>
              <a:t>called damage-associated molecular patterns (DAMPs</a:t>
            </a:r>
            <a:r>
              <a:rPr lang="en-US" dirty="0" smtClean="0"/>
              <a:t>) </a:t>
            </a:r>
            <a:r>
              <a:rPr lang="en-US" dirty="0" err="1" smtClean="0"/>
              <a:t>e.g</a:t>
            </a:r>
            <a:r>
              <a:rPr lang="en-US" dirty="0" smtClean="0"/>
              <a:t>:</a:t>
            </a:r>
          </a:p>
          <a:p>
            <a:r>
              <a:rPr lang="en-US" dirty="0" smtClean="0"/>
              <a:t> </a:t>
            </a:r>
            <a:r>
              <a:rPr lang="en-US" dirty="0"/>
              <a:t>uric acid (a product of DNA breakdown), </a:t>
            </a:r>
            <a:endParaRPr lang="en-US" dirty="0" smtClean="0"/>
          </a:p>
          <a:p>
            <a:r>
              <a:rPr lang="en-US" dirty="0" smtClean="0"/>
              <a:t>ATP </a:t>
            </a:r>
            <a:r>
              <a:rPr lang="en-US" dirty="0"/>
              <a:t>(released from damaged mitochondria</a:t>
            </a:r>
            <a:r>
              <a:rPr lang="en-US" dirty="0" smtClean="0"/>
              <a:t>),</a:t>
            </a:r>
          </a:p>
          <a:p>
            <a:r>
              <a:rPr lang="en-US" dirty="0" smtClean="0"/>
              <a:t> </a:t>
            </a:r>
            <a:r>
              <a:rPr lang="en-US" dirty="0"/>
              <a:t>reduced intracellular K+ concentrations (reflecting loss of ions because of plasma membrane injury</a:t>
            </a:r>
            <a:r>
              <a:rPr lang="en-US" dirty="0" smtClean="0"/>
              <a:t>),</a:t>
            </a:r>
          </a:p>
          <a:p>
            <a:r>
              <a:rPr lang="en-US" dirty="0" smtClean="0"/>
              <a:t> </a:t>
            </a:r>
            <a:r>
              <a:rPr lang="en-US" dirty="0"/>
              <a:t>DNA (when it is released into the cytoplasm and not sequestered in nuclei, as it should be normally), </a:t>
            </a:r>
            <a:r>
              <a:rPr lang="en-US" dirty="0" smtClean="0"/>
              <a:t>The </a:t>
            </a:r>
            <a:r>
              <a:rPr lang="en-US" dirty="0"/>
              <a:t>receptors activate </a:t>
            </a:r>
            <a:r>
              <a:rPr lang="en-US" dirty="0" smtClean="0"/>
              <a:t> </a:t>
            </a:r>
            <a:r>
              <a:rPr lang="en-US" dirty="0"/>
              <a:t>inflammasome, which induces the production of the cytokine interleukin-1 (IL-1). </a:t>
            </a:r>
            <a:endParaRPr lang="en-US" dirty="0" smtClean="0"/>
          </a:p>
          <a:p>
            <a:r>
              <a:rPr lang="en-US" dirty="0" smtClean="0"/>
              <a:t>IL-1 </a:t>
            </a:r>
            <a:r>
              <a:rPr lang="en-US" dirty="0"/>
              <a:t>recruits leukocytes and thus induces </a:t>
            </a:r>
            <a:r>
              <a:rPr lang="en-US" dirty="0" smtClean="0"/>
              <a:t>inflammation</a:t>
            </a:r>
          </a:p>
          <a:p>
            <a:endParaRPr lang="en-US" dirty="0"/>
          </a:p>
        </p:txBody>
      </p:sp>
    </p:spTree>
    <p:extLst>
      <p:ext uri="{BB962C8B-B14F-4D97-AF65-F5344CB8AC3E}">
        <p14:creationId xmlns:p14="http://schemas.microsoft.com/office/powerpoint/2010/main" xmlns="" val="41754517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inflammasome also has been implicated in inflammatory reactions to</a:t>
            </a:r>
          </a:p>
        </p:txBody>
      </p:sp>
      <p:sp>
        <p:nvSpPr>
          <p:cNvPr id="3" name="Content Placeholder 2"/>
          <p:cNvSpPr>
            <a:spLocks noGrp="1"/>
          </p:cNvSpPr>
          <p:nvPr>
            <p:ph sz="quarter" idx="1"/>
          </p:nvPr>
        </p:nvSpPr>
        <p:spPr/>
        <p:txBody>
          <a:bodyPr/>
          <a:lstStyle/>
          <a:p>
            <a:r>
              <a:rPr lang="en-US" dirty="0" smtClean="0"/>
              <a:t>urate </a:t>
            </a:r>
            <a:r>
              <a:rPr lang="en-US" dirty="0"/>
              <a:t>crystals (the cause of gout), </a:t>
            </a:r>
            <a:endParaRPr lang="en-US" dirty="0" smtClean="0"/>
          </a:p>
          <a:p>
            <a:r>
              <a:rPr lang="en-US" dirty="0" smtClean="0"/>
              <a:t>cholesterol </a:t>
            </a:r>
            <a:r>
              <a:rPr lang="en-US" dirty="0"/>
              <a:t>crystals (in atherosclerosis), </a:t>
            </a:r>
            <a:endParaRPr lang="en-US" dirty="0" smtClean="0"/>
          </a:p>
          <a:p>
            <a:r>
              <a:rPr lang="en-US" dirty="0" smtClean="0"/>
              <a:t>lipids </a:t>
            </a:r>
            <a:r>
              <a:rPr lang="en-US" dirty="0"/>
              <a:t>(in metabolic syndrome and obesity-associated diabetes</a:t>
            </a:r>
            <a:r>
              <a:rPr lang="en-US" dirty="0" smtClean="0"/>
              <a:t>),</a:t>
            </a:r>
          </a:p>
          <a:p>
            <a:r>
              <a:rPr lang="en-US" dirty="0" smtClean="0"/>
              <a:t> </a:t>
            </a:r>
            <a:r>
              <a:rPr lang="en-US" dirty="0"/>
              <a:t>amyloid deposits in the brain (in Alzheimer disease). </a:t>
            </a:r>
          </a:p>
        </p:txBody>
      </p:sp>
      <p:pic>
        <p:nvPicPr>
          <p:cNvPr id="7170" name="Picture 2" descr="Uric acid - Wikipedia"/>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39532" y="4714504"/>
            <a:ext cx="2663811" cy="1997858"/>
          </a:xfrm>
          <a:prstGeom prst="rect">
            <a:avLst/>
          </a:prstGeom>
          <a:noFill/>
          <a:extLst>
            <a:ext uri="{909E8E84-426E-40DD-AFC4-6F175D3DCCD1}">
              <a14:hiddenFill xmlns:a14="http://schemas.microsoft.com/office/drawing/2010/main" xmlns="">
                <a:solidFill>
                  <a:srgbClr val="FFFFFF"/>
                </a:solidFill>
              </a14:hiddenFill>
            </a:ext>
          </a:extLst>
        </p:spPr>
      </p:pic>
      <p:pic>
        <p:nvPicPr>
          <p:cNvPr id="7172" name="Picture 4" descr="Cholesterol Crystals Red Compensator | Etsy"/>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954483" y="4714504"/>
            <a:ext cx="2510281" cy="2008225"/>
          </a:xfrm>
          <a:prstGeom prst="rect">
            <a:avLst/>
          </a:prstGeom>
          <a:noFill/>
          <a:extLst>
            <a:ext uri="{909E8E84-426E-40DD-AFC4-6F175D3DCCD1}">
              <a14:hiddenFill xmlns:a14="http://schemas.microsoft.com/office/drawing/2010/main" xmlns="">
                <a:solidFill>
                  <a:srgbClr val="FFFFFF"/>
                </a:solidFill>
              </a14:hiddenFill>
            </a:ext>
          </a:extLst>
        </p:spPr>
      </p:pic>
      <p:pic>
        <p:nvPicPr>
          <p:cNvPr id="7174" name="Picture 6" descr="Lipids: Structure, Function and Examples"/>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963521" y="4821382"/>
            <a:ext cx="2263606" cy="1890980"/>
          </a:xfrm>
          <a:prstGeom prst="rect">
            <a:avLst/>
          </a:prstGeom>
          <a:noFill/>
          <a:extLst>
            <a:ext uri="{909E8E84-426E-40DD-AFC4-6F175D3DCCD1}">
              <a14:hiddenFill xmlns:a14="http://schemas.microsoft.com/office/drawing/2010/main" xmlns="">
                <a:solidFill>
                  <a:srgbClr val="FFFFFF"/>
                </a:solidFill>
              </a14:hiddenFill>
            </a:ext>
          </a:extLst>
        </p:spPr>
      </p:pic>
      <p:pic>
        <p:nvPicPr>
          <p:cNvPr id="7176" name="Picture 8" descr="Alzheimer&amp;#39;s disease: high amyloid levels linked to early disease"/>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flipH="1">
            <a:off x="9595261" y="4821382"/>
            <a:ext cx="2596738" cy="194948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166477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Autoinflammatory</a:t>
            </a:r>
            <a:r>
              <a:rPr lang="en-US" dirty="0" smtClean="0"/>
              <a:t> </a:t>
            </a:r>
            <a:r>
              <a:rPr lang="en-US" dirty="0"/>
              <a:t>syndromes</a:t>
            </a:r>
          </a:p>
        </p:txBody>
      </p:sp>
      <p:sp>
        <p:nvSpPr>
          <p:cNvPr id="3" name="Content Placeholder 2"/>
          <p:cNvSpPr>
            <a:spLocks noGrp="1"/>
          </p:cNvSpPr>
          <p:nvPr>
            <p:ph sz="quarter" idx="1"/>
          </p:nvPr>
        </p:nvSpPr>
        <p:spPr/>
        <p:txBody>
          <a:bodyPr/>
          <a:lstStyle/>
          <a:p>
            <a:r>
              <a:rPr lang="en-US" dirty="0"/>
              <a:t>defined as conditions caused by an exaggerated innate immune system </a:t>
            </a:r>
            <a:r>
              <a:rPr lang="en-US" dirty="0" smtClean="0"/>
              <a:t>response(</a:t>
            </a:r>
            <a:r>
              <a:rPr lang="en-US" dirty="0"/>
              <a:t>Gain-of-function mutations in the cytosolic </a:t>
            </a:r>
            <a:r>
              <a:rPr lang="en-US" dirty="0" smtClean="0"/>
              <a:t>receptors) </a:t>
            </a:r>
            <a:r>
              <a:rPr lang="en-US" dirty="0"/>
              <a:t>resulting in episodes of spontaneous inflammation affecting multiple organs</a:t>
            </a:r>
            <a:r>
              <a:rPr lang="en-US" dirty="0" smtClean="0"/>
              <a:t>.</a:t>
            </a:r>
          </a:p>
          <a:p>
            <a:r>
              <a:rPr lang="en-US" dirty="0" smtClean="0"/>
              <a:t> </a:t>
            </a:r>
            <a:r>
              <a:rPr lang="en-US" dirty="0"/>
              <a:t>IL-1 antagonists are </a:t>
            </a:r>
            <a:r>
              <a:rPr lang="en-US" dirty="0" smtClean="0"/>
              <a:t>effective </a:t>
            </a:r>
            <a:r>
              <a:rPr lang="en-US" dirty="0"/>
              <a:t>treatments for these disorders. </a:t>
            </a:r>
            <a:endParaRPr lang="en-US" dirty="0" smtClean="0"/>
          </a:p>
        </p:txBody>
      </p:sp>
    </p:spTree>
    <p:extLst>
      <p:ext uri="{BB962C8B-B14F-4D97-AF65-F5344CB8AC3E}">
        <p14:creationId xmlns:p14="http://schemas.microsoft.com/office/powerpoint/2010/main" xmlns="" val="21102868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Circulating proteins.</a:t>
            </a:r>
            <a:br>
              <a:rPr lang="en-US" dirty="0"/>
            </a:br>
            <a:endParaRPr lang="en-US" dirty="0"/>
          </a:p>
        </p:txBody>
      </p:sp>
      <p:sp>
        <p:nvSpPr>
          <p:cNvPr id="3" name="Content Placeholder 2"/>
          <p:cNvSpPr>
            <a:spLocks noGrp="1"/>
          </p:cNvSpPr>
          <p:nvPr>
            <p:ph sz="quarter" idx="1"/>
          </p:nvPr>
        </p:nvSpPr>
        <p:spPr/>
        <p:txBody>
          <a:bodyPr/>
          <a:lstStyle/>
          <a:p>
            <a:r>
              <a:rPr lang="en-US" dirty="0" smtClean="0"/>
              <a:t>The </a:t>
            </a:r>
            <a:r>
              <a:rPr lang="en-US" dirty="0"/>
              <a:t>complement system reacts against microbes and </a:t>
            </a:r>
            <a:r>
              <a:rPr lang="en-US" dirty="0" smtClean="0"/>
              <a:t>produces </a:t>
            </a:r>
            <a:r>
              <a:rPr lang="en-US" dirty="0"/>
              <a:t>mediators of </a:t>
            </a:r>
            <a:r>
              <a:rPr lang="en-US" dirty="0" smtClean="0"/>
              <a:t>inflammation</a:t>
            </a:r>
          </a:p>
          <a:p>
            <a:r>
              <a:rPr lang="en-US" dirty="0"/>
              <a:t>mannose-binding lectin </a:t>
            </a:r>
            <a:r>
              <a:rPr lang="en-US" dirty="0" smtClean="0"/>
              <a:t>recognizes </a:t>
            </a:r>
            <a:r>
              <a:rPr lang="en-US" dirty="0"/>
              <a:t>microbial sugars and promotes ingestion of microbes and activation of the complement system. </a:t>
            </a:r>
            <a:endParaRPr lang="en-US" dirty="0" smtClean="0"/>
          </a:p>
          <a:p>
            <a:r>
              <a:rPr lang="en-US" dirty="0" smtClean="0"/>
              <a:t>collectins  </a:t>
            </a:r>
            <a:r>
              <a:rPr lang="en-US" dirty="0"/>
              <a:t>bind to microbes and promote their phagocytosis.</a:t>
            </a:r>
          </a:p>
        </p:txBody>
      </p:sp>
    </p:spTree>
    <p:extLst>
      <p:ext uri="{BB962C8B-B14F-4D97-AF65-F5344CB8AC3E}">
        <p14:creationId xmlns:p14="http://schemas.microsoft.com/office/powerpoint/2010/main" xmlns="" val="30320262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392" y="724286"/>
            <a:ext cx="8761413" cy="706964"/>
          </a:xfrm>
        </p:spPr>
        <p:txBody>
          <a:bodyPr/>
          <a:lstStyle/>
          <a:p>
            <a:r>
              <a:rPr lang="en-US" dirty="0"/>
              <a:t>Acute inflammation</a:t>
            </a:r>
          </a:p>
        </p:txBody>
      </p:sp>
      <p:sp>
        <p:nvSpPr>
          <p:cNvPr id="3" name="Content Placeholder 2"/>
          <p:cNvSpPr>
            <a:spLocks noGrp="1"/>
          </p:cNvSpPr>
          <p:nvPr>
            <p:ph sz="quarter" idx="1"/>
          </p:nvPr>
        </p:nvSpPr>
        <p:spPr>
          <a:xfrm>
            <a:off x="1270660" y="1534332"/>
            <a:ext cx="9330181" cy="4509219"/>
          </a:xfrm>
        </p:spPr>
        <p:txBody>
          <a:bodyPr>
            <a:normAutofit/>
          </a:bodyPr>
          <a:lstStyle/>
          <a:p>
            <a:r>
              <a:rPr lang="en-US" dirty="0"/>
              <a:t>Acute inflammation has three major components</a:t>
            </a:r>
            <a:r>
              <a:rPr lang="en-US" dirty="0" smtClean="0"/>
              <a:t>:</a:t>
            </a:r>
          </a:p>
          <a:p>
            <a:endParaRPr lang="en-US" dirty="0" smtClean="0"/>
          </a:p>
          <a:p>
            <a:r>
              <a:rPr lang="en-US" dirty="0" smtClean="0"/>
              <a:t> </a:t>
            </a:r>
            <a:r>
              <a:rPr lang="en-US" dirty="0"/>
              <a:t>(1) </a:t>
            </a:r>
            <a:r>
              <a:rPr lang="en-US" dirty="0" smtClean="0"/>
              <a:t>dilation </a:t>
            </a:r>
            <a:r>
              <a:rPr lang="en-US" dirty="0"/>
              <a:t>of small vessels, leading to an increase in blood </a:t>
            </a:r>
            <a:r>
              <a:rPr lang="en-US" dirty="0" smtClean="0"/>
              <a:t>flow</a:t>
            </a:r>
          </a:p>
          <a:p>
            <a:r>
              <a:rPr lang="en-US" dirty="0" smtClean="0"/>
              <a:t> </a:t>
            </a:r>
            <a:r>
              <a:rPr lang="en-US" dirty="0"/>
              <a:t>(2) increased permeability of the microvasculature, enabling plasma proteins and leukocytes to leave the circulation, </a:t>
            </a:r>
          </a:p>
          <a:p>
            <a:r>
              <a:rPr lang="en-US" dirty="0" smtClean="0"/>
              <a:t> </a:t>
            </a:r>
            <a:r>
              <a:rPr lang="en-US" dirty="0"/>
              <a:t>(3) emigration of the leukocytes from the microcirculation, their accumulation in the focus of injury, and their activation to eliminate the offending agent</a:t>
            </a:r>
          </a:p>
        </p:txBody>
      </p:sp>
    </p:spTree>
    <p:extLst>
      <p:ext uri="{BB962C8B-B14F-4D97-AF65-F5344CB8AC3E}">
        <p14:creationId xmlns:p14="http://schemas.microsoft.com/office/powerpoint/2010/main" xmlns="" val="28352468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Inflammation</a:t>
            </a:r>
          </a:p>
        </p:txBody>
      </p:sp>
      <p:sp>
        <p:nvSpPr>
          <p:cNvPr id="3" name="Content Placeholder 2"/>
          <p:cNvSpPr>
            <a:spLocks noGrp="1"/>
          </p:cNvSpPr>
          <p:nvPr>
            <p:ph sz="quarter" idx="1"/>
          </p:nvPr>
        </p:nvSpPr>
        <p:spPr/>
        <p:txBody>
          <a:bodyPr/>
          <a:lstStyle/>
          <a:p>
            <a:r>
              <a:rPr lang="en-US" dirty="0"/>
              <a:t>Inflammation is a response of vascularized tissues to infections and tissue damage that brings cells and </a:t>
            </a:r>
            <a:r>
              <a:rPr lang="en-US" dirty="0" smtClean="0"/>
              <a:t>molecules </a:t>
            </a:r>
            <a:r>
              <a:rPr lang="en-US" dirty="0"/>
              <a:t>of host defense from the circulation to the sites where they are needed, to eliminate the offending </a:t>
            </a:r>
            <a:r>
              <a:rPr lang="en-US" dirty="0" smtClean="0"/>
              <a:t>agents</a:t>
            </a:r>
          </a:p>
          <a:p>
            <a:endParaRPr lang="en-US" dirty="0"/>
          </a:p>
          <a:p>
            <a:r>
              <a:rPr lang="en-US" dirty="0"/>
              <a:t>It serves to rid the host of both the initial cause of cell injury (e.g., microbes, toxins) and the consequences of such injury (e.g., necrotic cells and tissues)</a:t>
            </a:r>
          </a:p>
        </p:txBody>
      </p:sp>
      <p:pic>
        <p:nvPicPr>
          <p:cNvPr id="1026" name="Picture 2" descr="1,270 Chronic Inflammation Illustrations &amp;amp; Clip Art - iStock"/>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916366" y="4595932"/>
            <a:ext cx="2105915" cy="210591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460156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01340" y="0"/>
            <a:ext cx="4795732" cy="6613332"/>
          </a:xfrm>
          <a:prstGeom prst="rect">
            <a:avLst/>
          </a:prstGeom>
        </p:spPr>
      </p:pic>
    </p:spTree>
    <p:extLst>
      <p:ext uri="{BB962C8B-B14F-4D97-AF65-F5344CB8AC3E}">
        <p14:creationId xmlns:p14="http://schemas.microsoft.com/office/powerpoint/2010/main" xmlns="" val="38859236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Reactions of Blood Vessels in Acute Inflammation</a:t>
            </a:r>
          </a:p>
        </p:txBody>
      </p:sp>
      <p:sp>
        <p:nvSpPr>
          <p:cNvPr id="3" name="Content Placeholder 2"/>
          <p:cNvSpPr>
            <a:spLocks noGrp="1"/>
          </p:cNvSpPr>
          <p:nvPr>
            <p:ph sz="quarter" idx="1"/>
          </p:nvPr>
        </p:nvSpPr>
        <p:spPr>
          <a:xfrm>
            <a:off x="268637" y="1476213"/>
            <a:ext cx="9956800" cy="4873752"/>
          </a:xfrm>
        </p:spPr>
        <p:txBody>
          <a:bodyPr>
            <a:normAutofit/>
          </a:bodyPr>
          <a:lstStyle/>
          <a:p>
            <a:r>
              <a:rPr lang="en-US" sz="2000" dirty="0"/>
              <a:t>The vascular reactions of acute inflammation consist of changes in the </a:t>
            </a:r>
            <a:r>
              <a:rPr lang="en-US" sz="2000" u="sng" dirty="0"/>
              <a:t>flow</a:t>
            </a:r>
            <a:r>
              <a:rPr lang="en-US" sz="2000" dirty="0"/>
              <a:t> of blood and the </a:t>
            </a:r>
            <a:r>
              <a:rPr lang="en-US" sz="2000" u="sng" dirty="0"/>
              <a:t>permeability</a:t>
            </a:r>
            <a:r>
              <a:rPr lang="en-US" sz="2000" dirty="0"/>
              <a:t> of vessels, both designed to maximize the movement of plasma proteins and leukocytes out of the circulation and into the site of infection or </a:t>
            </a:r>
            <a:r>
              <a:rPr lang="en-US" sz="2000" dirty="0" smtClean="0"/>
              <a:t>injury</a:t>
            </a:r>
          </a:p>
          <a:p>
            <a:endParaRPr lang="en-US" sz="2000" dirty="0"/>
          </a:p>
          <a:p>
            <a:r>
              <a:rPr lang="en-US" sz="2000" dirty="0" smtClean="0"/>
              <a:t>Clinically:….</a:t>
            </a:r>
            <a:r>
              <a:rPr lang="en-US" sz="2000" dirty="0"/>
              <a:t> Edema</a:t>
            </a:r>
            <a:endParaRPr lang="en-US" sz="2000" dirty="0" smtClean="0"/>
          </a:p>
          <a:p>
            <a:r>
              <a:rPr lang="en-US" sz="2000" dirty="0"/>
              <a:t>Edema denotes an excess of fluid in the </a:t>
            </a:r>
            <a:r>
              <a:rPr lang="en-US" sz="2000" dirty="0" smtClean="0"/>
              <a:t>interstitial </a:t>
            </a:r>
            <a:r>
              <a:rPr lang="en-US" sz="2000" dirty="0"/>
              <a:t>tissue or serous cavities; it can be either an exudate or a transudate</a:t>
            </a:r>
            <a:r>
              <a:rPr lang="en-US" sz="2000" dirty="0" smtClean="0"/>
              <a:t>.</a:t>
            </a:r>
          </a:p>
          <a:p>
            <a:r>
              <a:rPr lang="en-US" sz="2000" dirty="0" smtClean="0"/>
              <a:t> </a:t>
            </a:r>
            <a:r>
              <a:rPr lang="en-US" sz="2000" dirty="0" smtClean="0"/>
              <a:t>Pus: a </a:t>
            </a:r>
            <a:r>
              <a:rPr lang="en-US" sz="2000" dirty="0"/>
              <a:t>purulent exudate, is an inflammatory exudate rich in leukocytes (mostly neutrophils), the debris of dead cells, and, </a:t>
            </a:r>
            <a:endParaRPr lang="en-US" sz="2000" dirty="0" smtClean="0"/>
          </a:p>
          <a:p>
            <a:pPr>
              <a:buNone/>
            </a:pPr>
            <a:r>
              <a:rPr lang="en-US" sz="2000" dirty="0" smtClean="0"/>
              <a:t>in </a:t>
            </a:r>
            <a:r>
              <a:rPr lang="en-US" sz="2000" dirty="0"/>
              <a:t>many cases, microbes</a:t>
            </a:r>
            <a:r>
              <a:rPr lang="en-US" sz="2000" dirty="0" smtClean="0"/>
              <a:t>.</a:t>
            </a:r>
            <a:endParaRPr lang="en-US" sz="2000" dirty="0"/>
          </a:p>
        </p:txBody>
      </p:sp>
      <p:pic>
        <p:nvPicPr>
          <p:cNvPr id="10244" name="Picture 4" descr="Edema: Stages, What It Is and How to Treat It - eMediHealth"/>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898441" y="4749046"/>
            <a:ext cx="2845337" cy="192297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695383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15091" y="1052180"/>
            <a:ext cx="9310625" cy="5111113"/>
          </a:xfrm>
          <a:prstGeom prst="rect">
            <a:avLst/>
          </a:prstGeom>
        </p:spPr>
      </p:pic>
      <p:sp>
        <p:nvSpPr>
          <p:cNvPr id="3" name="Rectangle 2"/>
          <p:cNvSpPr/>
          <p:nvPr/>
        </p:nvSpPr>
        <p:spPr>
          <a:xfrm>
            <a:off x="10211411" y="5156261"/>
            <a:ext cx="2031325" cy="646331"/>
          </a:xfrm>
          <a:prstGeom prst="rect">
            <a:avLst/>
          </a:prstGeom>
        </p:spPr>
        <p:txBody>
          <a:bodyPr wrap="none">
            <a:spAutoFit/>
          </a:bodyPr>
          <a:lstStyle/>
          <a:p>
            <a:r>
              <a:rPr lang="en-US" b="1" u="sng" dirty="0">
                <a:solidFill>
                  <a:schemeClr val="tx2">
                    <a:lumMod val="60000"/>
                    <a:lumOff val="40000"/>
                  </a:schemeClr>
                </a:solidFill>
              </a:rPr>
              <a:t>normal vascular </a:t>
            </a:r>
            <a:endParaRPr lang="en-US" b="1" u="sng" dirty="0" smtClean="0">
              <a:solidFill>
                <a:schemeClr val="tx2">
                  <a:lumMod val="60000"/>
                  <a:lumOff val="40000"/>
                </a:schemeClr>
              </a:solidFill>
            </a:endParaRPr>
          </a:p>
          <a:p>
            <a:r>
              <a:rPr lang="en-US" b="1" u="sng" dirty="0" smtClean="0">
                <a:solidFill>
                  <a:schemeClr val="tx2">
                    <a:lumMod val="60000"/>
                    <a:lumOff val="40000"/>
                  </a:schemeClr>
                </a:solidFill>
              </a:rPr>
              <a:t>permeability</a:t>
            </a:r>
            <a:endParaRPr lang="en-US" b="1" u="sng" dirty="0">
              <a:solidFill>
                <a:schemeClr val="tx2">
                  <a:lumMod val="60000"/>
                  <a:lumOff val="40000"/>
                </a:schemeClr>
              </a:solidFill>
            </a:endParaRPr>
          </a:p>
        </p:txBody>
      </p:sp>
      <p:sp>
        <p:nvSpPr>
          <p:cNvPr id="4" name="Rectangle 3"/>
          <p:cNvSpPr/>
          <p:nvPr/>
        </p:nvSpPr>
        <p:spPr>
          <a:xfrm>
            <a:off x="9384405" y="2781055"/>
            <a:ext cx="2082621" cy="646331"/>
          </a:xfrm>
          <a:prstGeom prst="rect">
            <a:avLst/>
          </a:prstGeom>
        </p:spPr>
        <p:txBody>
          <a:bodyPr wrap="none">
            <a:spAutoFit/>
          </a:bodyPr>
          <a:lstStyle/>
          <a:p>
            <a:r>
              <a:rPr lang="en-US" b="1" u="sng" dirty="0" smtClean="0">
                <a:solidFill>
                  <a:schemeClr val="tx2">
                    <a:lumMod val="60000"/>
                    <a:lumOff val="40000"/>
                  </a:schemeClr>
                </a:solidFill>
              </a:rPr>
              <a:t> </a:t>
            </a:r>
            <a:r>
              <a:rPr lang="en-US" b="1" u="sng" dirty="0">
                <a:solidFill>
                  <a:schemeClr val="tx2">
                    <a:lumMod val="60000"/>
                    <a:lumOff val="40000"/>
                  </a:schemeClr>
                </a:solidFill>
              </a:rPr>
              <a:t>increase </a:t>
            </a:r>
            <a:r>
              <a:rPr lang="en-US" b="1" u="sng" dirty="0" smtClean="0">
                <a:solidFill>
                  <a:schemeClr val="tx2">
                    <a:lumMod val="60000"/>
                    <a:lumOff val="40000"/>
                  </a:schemeClr>
                </a:solidFill>
              </a:rPr>
              <a:t>in</a:t>
            </a:r>
          </a:p>
          <a:p>
            <a:r>
              <a:rPr lang="en-US" b="1" u="sng" dirty="0" smtClean="0">
                <a:solidFill>
                  <a:schemeClr val="tx2">
                    <a:lumMod val="60000"/>
                    <a:lumOff val="40000"/>
                  </a:schemeClr>
                </a:solidFill>
              </a:rPr>
              <a:t> </a:t>
            </a:r>
            <a:r>
              <a:rPr lang="en-US" b="1" u="sng" dirty="0">
                <a:solidFill>
                  <a:schemeClr val="tx2">
                    <a:lumMod val="60000"/>
                    <a:lumOff val="40000"/>
                  </a:schemeClr>
                </a:solidFill>
              </a:rPr>
              <a:t>the </a:t>
            </a:r>
            <a:r>
              <a:rPr lang="en-US" b="1" u="sng" dirty="0" smtClean="0">
                <a:solidFill>
                  <a:schemeClr val="tx2">
                    <a:lumMod val="60000"/>
                    <a:lumOff val="40000"/>
                  </a:schemeClr>
                </a:solidFill>
              </a:rPr>
              <a:t>permeability</a:t>
            </a:r>
            <a:endParaRPr lang="en-US" b="1" u="sng" dirty="0">
              <a:solidFill>
                <a:schemeClr val="tx2">
                  <a:lumMod val="60000"/>
                  <a:lumOff val="40000"/>
                </a:schemeClr>
              </a:solidFill>
            </a:endParaRPr>
          </a:p>
        </p:txBody>
      </p:sp>
    </p:spTree>
    <p:extLst>
      <p:ext uri="{BB962C8B-B14F-4D97-AF65-F5344CB8AC3E}">
        <p14:creationId xmlns:p14="http://schemas.microsoft.com/office/powerpoint/2010/main" xmlns="" val="12848526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Changes in Vascular Flow and Caliber</a:t>
            </a:r>
          </a:p>
        </p:txBody>
      </p:sp>
      <p:sp>
        <p:nvSpPr>
          <p:cNvPr id="3" name="Content Placeholder 2"/>
          <p:cNvSpPr>
            <a:spLocks noGrp="1"/>
          </p:cNvSpPr>
          <p:nvPr>
            <p:ph sz="quarter" idx="1"/>
          </p:nvPr>
        </p:nvSpPr>
        <p:spPr/>
        <p:txBody>
          <a:bodyPr/>
          <a:lstStyle/>
          <a:p>
            <a:r>
              <a:rPr lang="en-US" dirty="0"/>
              <a:t>Changes in vascular flow and caliber begin early after injury and consist of the following: </a:t>
            </a:r>
            <a:endParaRPr lang="en-US" dirty="0" smtClean="0"/>
          </a:p>
          <a:p>
            <a:r>
              <a:rPr lang="en-US" u="sng" dirty="0" smtClean="0"/>
              <a:t>1. </a:t>
            </a:r>
            <a:r>
              <a:rPr lang="en-US" u="sng" dirty="0" err="1" smtClean="0"/>
              <a:t>Vasodilation</a:t>
            </a:r>
            <a:r>
              <a:rPr lang="en-US" u="sng" dirty="0" smtClean="0"/>
              <a:t>:</a:t>
            </a:r>
          </a:p>
          <a:p>
            <a:endParaRPr lang="en-US" u="sng" dirty="0" smtClean="0"/>
          </a:p>
          <a:p>
            <a:pPr>
              <a:buFont typeface="Wingdings" pitchFamily="2" charset="2"/>
              <a:buChar char="Ø"/>
            </a:pPr>
            <a:r>
              <a:rPr lang="en-US" sz="2000" dirty="0"/>
              <a:t>induced by </a:t>
            </a:r>
            <a:r>
              <a:rPr lang="en-US" sz="2000" dirty="0" smtClean="0"/>
              <a:t> </a:t>
            </a:r>
            <a:r>
              <a:rPr lang="en-US" sz="2000" dirty="0"/>
              <a:t>histamine</a:t>
            </a:r>
            <a:r>
              <a:rPr lang="en-US" sz="2000" dirty="0" smtClean="0"/>
              <a:t>, acting on </a:t>
            </a:r>
            <a:r>
              <a:rPr lang="en-US" sz="2000" dirty="0"/>
              <a:t>vascular smooth </a:t>
            </a:r>
            <a:r>
              <a:rPr lang="en-US" sz="2000" dirty="0" smtClean="0"/>
              <a:t>muscle</a:t>
            </a:r>
          </a:p>
          <a:p>
            <a:pPr>
              <a:buFont typeface="Wingdings" pitchFamily="2" charset="2"/>
              <a:buChar char="Ø"/>
            </a:pPr>
            <a:r>
              <a:rPr lang="en-US" sz="2000" dirty="0"/>
              <a:t>first involves the arterioles and then leads to the opening of new capillary beds in the area. </a:t>
            </a:r>
            <a:endParaRPr lang="en-US" sz="2000" dirty="0" smtClean="0"/>
          </a:p>
          <a:p>
            <a:pPr>
              <a:buFont typeface="Wingdings" pitchFamily="2" charset="2"/>
              <a:buChar char="Ø"/>
            </a:pPr>
            <a:r>
              <a:rPr lang="en-US" sz="2000" dirty="0" smtClean="0"/>
              <a:t>The </a:t>
            </a:r>
            <a:r>
              <a:rPr lang="en-US" sz="2000" dirty="0"/>
              <a:t>result is increased blood flow, which is the cause of heat and redness (erythema) at the site of inflammation</a:t>
            </a:r>
            <a:r>
              <a:rPr lang="en-US" dirty="0"/>
              <a:t>.</a:t>
            </a:r>
          </a:p>
        </p:txBody>
      </p:sp>
      <p:sp>
        <p:nvSpPr>
          <p:cNvPr id="4" name="AutoShape 2" descr="Acute Inflammation - TeachMeSurge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270" name="Picture 6" descr="PERNIO - Definition and synonyms of pernio in the English dictionary"/>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678390" y="4972792"/>
            <a:ext cx="2513610" cy="18852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987391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dirty="0"/>
              <a:t>2. increased </a:t>
            </a:r>
            <a:r>
              <a:rPr lang="en-US" dirty="0" smtClean="0"/>
              <a:t>permeability </a:t>
            </a:r>
            <a:r>
              <a:rPr lang="en-US" dirty="0"/>
              <a:t>of the microvasculature, with the outpouring of protein-rich fluid (an exudate) into the extravascular tissues</a:t>
            </a:r>
            <a:r>
              <a:rPr lang="en-US" dirty="0" smtClean="0"/>
              <a:t>.</a:t>
            </a:r>
          </a:p>
          <a:p>
            <a:endParaRPr lang="en-US" dirty="0"/>
          </a:p>
          <a:p>
            <a:r>
              <a:rPr lang="en-US" dirty="0"/>
              <a:t>3. </a:t>
            </a:r>
            <a:r>
              <a:rPr lang="en-US" u="sng" dirty="0"/>
              <a:t>vascular </a:t>
            </a:r>
            <a:r>
              <a:rPr lang="en-US" u="sng" dirty="0" smtClean="0"/>
              <a:t>congestion:</a:t>
            </a:r>
          </a:p>
          <a:p>
            <a:r>
              <a:rPr lang="en-US" dirty="0"/>
              <a:t>stasis of blood flow, engorgement of small vessels due to </a:t>
            </a:r>
            <a:r>
              <a:rPr lang="en-US" dirty="0" smtClean="0"/>
              <a:t>slow </a:t>
            </a:r>
            <a:r>
              <a:rPr lang="en-US" dirty="0"/>
              <a:t>blood </a:t>
            </a:r>
            <a:r>
              <a:rPr lang="en-US" dirty="0" smtClean="0"/>
              <a:t>flow.</a:t>
            </a:r>
            <a:endParaRPr lang="en-US" dirty="0" smtClean="0"/>
          </a:p>
          <a:p>
            <a:endParaRPr lang="en-US" dirty="0"/>
          </a:p>
          <a:p>
            <a:r>
              <a:rPr lang="en-US" dirty="0"/>
              <a:t>4. blood leukocytes, principally </a:t>
            </a:r>
            <a:r>
              <a:rPr lang="en-US" dirty="0" smtClean="0"/>
              <a:t>neutrophils</a:t>
            </a:r>
            <a:r>
              <a:rPr lang="en-US" dirty="0"/>
              <a:t>, accumulate along the vascular </a:t>
            </a:r>
            <a:r>
              <a:rPr lang="en-US" dirty="0" smtClean="0"/>
              <a:t>endothelium, </a:t>
            </a:r>
            <a:r>
              <a:rPr lang="en-US" dirty="0"/>
              <a:t>endothelial cells are activated </a:t>
            </a:r>
            <a:r>
              <a:rPr lang="en-US" dirty="0" smtClean="0"/>
              <a:t>and leukocytes then </a:t>
            </a:r>
            <a:r>
              <a:rPr lang="en-US" dirty="0"/>
              <a:t>migrate through the vascular wall into the interstitial tissue</a:t>
            </a:r>
          </a:p>
          <a:p>
            <a:endParaRPr lang="en-US" dirty="0"/>
          </a:p>
        </p:txBody>
      </p:sp>
    </p:spTree>
    <p:extLst>
      <p:ext uri="{BB962C8B-B14F-4D97-AF65-F5344CB8AC3E}">
        <p14:creationId xmlns:p14="http://schemas.microsoft.com/office/powerpoint/2010/main" xmlns="" val="15079415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9097" y="290226"/>
            <a:ext cx="8761413" cy="706964"/>
          </a:xfrm>
        </p:spPr>
        <p:txBody>
          <a:bodyPr>
            <a:normAutofit fontScale="90000"/>
          </a:bodyPr>
          <a:lstStyle/>
          <a:p>
            <a:r>
              <a:rPr lang="en-US" dirty="0" smtClean="0"/>
              <a:t>How dose the vascular permeability increased?</a:t>
            </a:r>
            <a:endParaRPr lang="en-US" dirty="0"/>
          </a:p>
        </p:txBody>
      </p:sp>
      <p:sp>
        <p:nvSpPr>
          <p:cNvPr id="3" name="Content Placeholder 2"/>
          <p:cNvSpPr>
            <a:spLocks noGrp="1"/>
          </p:cNvSpPr>
          <p:nvPr>
            <p:ph sz="quarter" idx="1"/>
          </p:nvPr>
        </p:nvSpPr>
        <p:spPr>
          <a:xfrm>
            <a:off x="324787" y="1984248"/>
            <a:ext cx="9956800" cy="4873752"/>
          </a:xfrm>
        </p:spPr>
        <p:txBody>
          <a:bodyPr/>
          <a:lstStyle/>
          <a:p>
            <a:r>
              <a:rPr lang="en-US" dirty="0"/>
              <a:t>1. Retraction of endothelial </a:t>
            </a:r>
            <a:r>
              <a:rPr lang="en-US" dirty="0" smtClean="0"/>
              <a:t>cells</a:t>
            </a:r>
          </a:p>
          <a:p>
            <a:pPr marL="0" indent="0">
              <a:buNone/>
            </a:pPr>
            <a:r>
              <a:rPr lang="en-US" dirty="0" smtClean="0"/>
              <a:t>(</a:t>
            </a:r>
            <a:r>
              <a:rPr lang="en-US" sz="2000" dirty="0"/>
              <a:t>immediate transient </a:t>
            </a:r>
            <a:r>
              <a:rPr lang="en-US" sz="2000" dirty="0" smtClean="0"/>
              <a:t>response):</a:t>
            </a:r>
          </a:p>
          <a:p>
            <a:r>
              <a:rPr lang="en-US" sz="2000" dirty="0"/>
              <a:t>It is elicited by histamine, </a:t>
            </a:r>
            <a:r>
              <a:rPr lang="en-US" sz="2000" dirty="0" err="1" smtClean="0"/>
              <a:t>bradykinin</a:t>
            </a:r>
            <a:r>
              <a:rPr lang="en-US" sz="2000" dirty="0"/>
              <a:t>, </a:t>
            </a:r>
            <a:r>
              <a:rPr lang="en-US" sz="2000" dirty="0" err="1" smtClean="0"/>
              <a:t>leukotrienes</a:t>
            </a:r>
            <a:r>
              <a:rPr lang="en-US" sz="2000" dirty="0" smtClean="0"/>
              <a:t>.</a:t>
            </a:r>
            <a:endParaRPr lang="en-US" sz="2000" dirty="0" smtClean="0"/>
          </a:p>
          <a:p>
            <a:r>
              <a:rPr lang="en-US" dirty="0" smtClean="0"/>
              <a:t>2</a:t>
            </a:r>
            <a:r>
              <a:rPr lang="en-US" dirty="0"/>
              <a:t>. Endothelial </a:t>
            </a:r>
            <a:r>
              <a:rPr lang="en-US" dirty="0" smtClean="0"/>
              <a:t>injury:</a:t>
            </a:r>
          </a:p>
          <a:p>
            <a:r>
              <a:rPr lang="en-US" dirty="0"/>
              <a:t>3. </a:t>
            </a:r>
            <a:r>
              <a:rPr lang="en-US" dirty="0" smtClean="0"/>
              <a:t>transcytosis:</a:t>
            </a:r>
          </a:p>
          <a:p>
            <a:r>
              <a:rPr lang="en-US" dirty="0"/>
              <a:t>Increased transport of fluids and proteins</a:t>
            </a:r>
          </a:p>
        </p:txBody>
      </p:sp>
      <p:pic>
        <p:nvPicPr>
          <p:cNvPr id="4" name="Picture 3"/>
          <p:cNvPicPr>
            <a:picLocks noChangeAspect="1"/>
          </p:cNvPicPr>
          <p:nvPr/>
        </p:nvPicPr>
        <p:blipFill>
          <a:blip r:embed="rId3"/>
          <a:stretch>
            <a:fillRect/>
          </a:stretch>
        </p:blipFill>
        <p:spPr>
          <a:xfrm>
            <a:off x="7060217" y="1151729"/>
            <a:ext cx="4848902" cy="5706271"/>
          </a:xfrm>
          <a:prstGeom prst="rect">
            <a:avLst/>
          </a:prstGeom>
        </p:spPr>
      </p:pic>
    </p:spTree>
    <p:extLst>
      <p:ext uri="{BB962C8B-B14F-4D97-AF65-F5344CB8AC3E}">
        <p14:creationId xmlns:p14="http://schemas.microsoft.com/office/powerpoint/2010/main" xmlns="" val="33043902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Responses of Lymphatic Vessels and Lymph Nodes</a:t>
            </a:r>
          </a:p>
        </p:txBody>
      </p:sp>
      <p:sp>
        <p:nvSpPr>
          <p:cNvPr id="3" name="Content Placeholder 2"/>
          <p:cNvSpPr>
            <a:spLocks noGrp="1"/>
          </p:cNvSpPr>
          <p:nvPr>
            <p:ph sz="quarter" idx="1"/>
          </p:nvPr>
        </p:nvSpPr>
        <p:spPr/>
        <p:txBody>
          <a:bodyPr/>
          <a:lstStyle/>
          <a:p>
            <a:r>
              <a:rPr lang="en-US" dirty="0"/>
              <a:t>In inflammation, lymph flow is increased to help drain edema fluid that accumulates because of increased </a:t>
            </a:r>
            <a:r>
              <a:rPr lang="en-US" dirty="0" smtClean="0"/>
              <a:t>vascular </a:t>
            </a:r>
            <a:r>
              <a:rPr lang="en-US" dirty="0"/>
              <a:t>permeability. In addition to fluid, leukocytes and cell debris, as well as microbes, may find their way into lymph. </a:t>
            </a:r>
            <a:endParaRPr lang="en-US" dirty="0" smtClean="0"/>
          </a:p>
          <a:p>
            <a:endParaRPr lang="en-US" dirty="0"/>
          </a:p>
          <a:p>
            <a:r>
              <a:rPr lang="en-US" dirty="0"/>
              <a:t>The lymphatics may become secondarily inflamed (</a:t>
            </a:r>
            <a:r>
              <a:rPr lang="en-US" dirty="0" smtClean="0"/>
              <a:t>lymphangitis</a:t>
            </a:r>
            <a:r>
              <a:rPr lang="en-US" dirty="0"/>
              <a:t>), as may the draining lymph nodes (lymphadenitis). </a:t>
            </a:r>
          </a:p>
        </p:txBody>
      </p:sp>
    </p:spTree>
    <p:extLst>
      <p:ext uri="{BB962C8B-B14F-4D97-AF65-F5344CB8AC3E}">
        <p14:creationId xmlns:p14="http://schemas.microsoft.com/office/powerpoint/2010/main" xmlns="" val="23897069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72745" y="4904401"/>
            <a:ext cx="8825659" cy="3416300"/>
          </a:xfrm>
        </p:spPr>
        <p:txBody>
          <a:bodyPr>
            <a:normAutofit/>
          </a:bodyPr>
          <a:lstStyle/>
          <a:p>
            <a:r>
              <a:rPr lang="en-US" sz="1600" dirty="0"/>
              <a:t>This streaking follows the course of the </a:t>
            </a:r>
            <a:r>
              <a:rPr lang="en-US" sz="1600" dirty="0" smtClean="0"/>
              <a:t>lymphatic</a:t>
            </a:r>
          </a:p>
          <a:p>
            <a:r>
              <a:rPr lang="en-US" sz="1600" dirty="0" smtClean="0"/>
              <a:t> </a:t>
            </a:r>
            <a:r>
              <a:rPr lang="en-US" sz="1600" dirty="0"/>
              <a:t>channels and indicates the presence of lymphangitis</a:t>
            </a:r>
          </a:p>
        </p:txBody>
      </p:sp>
      <p:pic>
        <p:nvPicPr>
          <p:cNvPr id="12290" name="Picture 2" descr="Nonbacterial Causes of Lymphangitis with Streaking | American Board of  Family Medicine"/>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309333" y="665017"/>
            <a:ext cx="3476242" cy="3930733"/>
          </a:xfrm>
          <a:prstGeom prst="rect">
            <a:avLst/>
          </a:prstGeom>
          <a:noFill/>
          <a:extLst>
            <a:ext uri="{909E8E84-426E-40DD-AFC4-6F175D3DCCD1}">
              <a14:hiddenFill xmlns:a14="http://schemas.microsoft.com/office/drawing/2010/main" xmlns="">
                <a:solidFill>
                  <a:srgbClr val="FFFFFF"/>
                </a:solidFill>
              </a14:hiddenFill>
            </a:ext>
          </a:extLst>
        </p:spPr>
      </p:pic>
      <p:pic>
        <p:nvPicPr>
          <p:cNvPr id="12296" name="Picture 8" descr="Management of Bacillus Calmette-Guérin Lymphadenitis"/>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564583" y="706579"/>
            <a:ext cx="3154662" cy="3853971"/>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p:cNvSpPr/>
          <p:nvPr/>
        </p:nvSpPr>
        <p:spPr>
          <a:xfrm>
            <a:off x="6868367" y="4904401"/>
            <a:ext cx="6096000" cy="646331"/>
          </a:xfrm>
          <a:prstGeom prst="rect">
            <a:avLst/>
          </a:prstGeom>
        </p:spPr>
        <p:txBody>
          <a:bodyPr>
            <a:spAutoFit/>
          </a:bodyPr>
          <a:lstStyle/>
          <a:p>
            <a:r>
              <a:rPr lang="en-US" dirty="0"/>
              <a:t>painful enlargement of the draining </a:t>
            </a:r>
            <a:endParaRPr lang="en-US" dirty="0" smtClean="0"/>
          </a:p>
          <a:p>
            <a:r>
              <a:rPr lang="en-US" dirty="0" smtClean="0"/>
              <a:t>lymph </a:t>
            </a:r>
            <a:r>
              <a:rPr lang="en-US" dirty="0"/>
              <a:t>nodes, indicating lymphadenitis.</a:t>
            </a:r>
          </a:p>
        </p:txBody>
      </p:sp>
    </p:spTree>
    <p:extLst>
      <p:ext uri="{BB962C8B-B14F-4D97-AF65-F5344CB8AC3E}">
        <p14:creationId xmlns:p14="http://schemas.microsoft.com/office/powerpoint/2010/main" xmlns="" val="25563079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6815" y="-690968"/>
            <a:ext cx="8825658" cy="2677648"/>
          </a:xfrm>
        </p:spPr>
        <p:txBody>
          <a:bodyPr/>
          <a:lstStyle/>
          <a:p>
            <a:r>
              <a:rPr lang="en-US" sz="3200" dirty="0" smtClean="0"/>
              <a:t>2.Leukocyte </a:t>
            </a:r>
            <a:r>
              <a:rPr lang="en-US" sz="3200" dirty="0"/>
              <a:t>Recruitment </a:t>
            </a:r>
            <a:r>
              <a:rPr lang="en-US" sz="3200" dirty="0" smtClean="0"/>
              <a:t/>
            </a:r>
            <a:br>
              <a:rPr lang="en-US" sz="3200" dirty="0" smtClean="0"/>
            </a:br>
            <a:r>
              <a:rPr lang="en-US" sz="3200" dirty="0" smtClean="0"/>
              <a:t>to </a:t>
            </a:r>
            <a:r>
              <a:rPr lang="en-US" sz="3200" dirty="0"/>
              <a:t>Sites of Inflammation</a:t>
            </a:r>
          </a:p>
        </p:txBody>
      </p:sp>
      <p:pic>
        <p:nvPicPr>
          <p:cNvPr id="4" name="Picture 3"/>
          <p:cNvPicPr>
            <a:picLocks noChangeAspect="1"/>
          </p:cNvPicPr>
          <p:nvPr/>
        </p:nvPicPr>
        <p:blipFill>
          <a:blip r:embed="rId2"/>
          <a:stretch>
            <a:fillRect/>
          </a:stretch>
        </p:blipFill>
        <p:spPr>
          <a:xfrm>
            <a:off x="7024607" y="83127"/>
            <a:ext cx="4795732" cy="6613332"/>
          </a:xfrm>
          <a:prstGeom prst="rect">
            <a:avLst/>
          </a:prstGeom>
        </p:spPr>
      </p:pic>
    </p:spTree>
    <p:extLst>
      <p:ext uri="{BB962C8B-B14F-4D97-AF65-F5344CB8AC3E}">
        <p14:creationId xmlns:p14="http://schemas.microsoft.com/office/powerpoint/2010/main" xmlns="" val="17846994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2.Leukocyte Recruitment </a:t>
            </a:r>
            <a:r>
              <a:rPr lang="en-US" dirty="0" smtClean="0"/>
              <a:t>to </a:t>
            </a:r>
            <a:r>
              <a:rPr lang="en-US" dirty="0"/>
              <a:t>Sites of Inflammation</a:t>
            </a:r>
          </a:p>
        </p:txBody>
      </p:sp>
      <p:sp>
        <p:nvSpPr>
          <p:cNvPr id="3" name="Content Placeholder 2"/>
          <p:cNvSpPr>
            <a:spLocks noGrp="1"/>
          </p:cNvSpPr>
          <p:nvPr>
            <p:ph sz="quarter" idx="1"/>
          </p:nvPr>
        </p:nvSpPr>
        <p:spPr/>
        <p:txBody>
          <a:bodyPr/>
          <a:lstStyle/>
          <a:p>
            <a:r>
              <a:rPr lang="en-US" dirty="0"/>
              <a:t>Leukocytes that are recruited to sites of inflammation perform the key function </a:t>
            </a:r>
            <a:r>
              <a:rPr lang="en-US" dirty="0" smtClean="0"/>
              <a:t>of </a:t>
            </a:r>
            <a:r>
              <a:rPr lang="en-US" dirty="0"/>
              <a:t>eliminating the offending </a:t>
            </a:r>
            <a:r>
              <a:rPr lang="en-US" dirty="0" smtClean="0"/>
              <a:t>agents.</a:t>
            </a:r>
          </a:p>
          <a:p>
            <a:endParaRPr lang="en-US" dirty="0"/>
          </a:p>
          <a:p>
            <a:r>
              <a:rPr lang="en-US" dirty="0"/>
              <a:t>The most important leukocytes in typical </a:t>
            </a:r>
            <a:r>
              <a:rPr lang="en-US" dirty="0" smtClean="0"/>
              <a:t>inflammatory </a:t>
            </a:r>
            <a:r>
              <a:rPr lang="en-US" dirty="0"/>
              <a:t>reactions are the ones capable of phagocytosis, namely, </a:t>
            </a:r>
            <a:r>
              <a:rPr lang="en-US" u="sng" dirty="0"/>
              <a:t>neutrophils and </a:t>
            </a:r>
            <a:r>
              <a:rPr lang="en-US" u="sng" dirty="0" smtClean="0"/>
              <a:t>macrophages</a:t>
            </a:r>
          </a:p>
          <a:p>
            <a:endParaRPr lang="en-US" dirty="0"/>
          </a:p>
          <a:p>
            <a:r>
              <a:rPr lang="en-US" dirty="0"/>
              <a:t>These leukocytes ingest and destroy bacteria and other </a:t>
            </a:r>
            <a:r>
              <a:rPr lang="en-US" dirty="0" smtClean="0"/>
              <a:t>microbes</a:t>
            </a:r>
            <a:r>
              <a:rPr lang="en-US" dirty="0"/>
              <a:t>, however, they may induce tissue damage and prolong </a:t>
            </a:r>
            <a:r>
              <a:rPr lang="en-US" dirty="0" smtClean="0"/>
              <a:t>inflammation.</a:t>
            </a:r>
            <a:endParaRPr lang="en-US" dirty="0"/>
          </a:p>
        </p:txBody>
      </p:sp>
    </p:spTree>
    <p:extLst>
      <p:ext uri="{BB962C8B-B14F-4D97-AF65-F5344CB8AC3E}">
        <p14:creationId xmlns:p14="http://schemas.microsoft.com/office/powerpoint/2010/main" xmlns="" val="26617124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50000"/>
                  </a:schemeClr>
                </a:solidFill>
              </a:rPr>
              <a:t>The typical inflammatory reaction develops through a series of sequential </a:t>
            </a:r>
            <a:r>
              <a:rPr lang="en-US" dirty="0" smtClean="0">
                <a:solidFill>
                  <a:schemeClr val="accent1">
                    <a:lumMod val="50000"/>
                  </a:schemeClr>
                </a:solidFill>
              </a:rPr>
              <a:t>steps</a:t>
            </a:r>
            <a:r>
              <a:rPr lang="en-US" dirty="0" smtClean="0"/>
              <a:t>:</a:t>
            </a:r>
            <a:endParaRPr lang="en-US" dirty="0"/>
          </a:p>
        </p:txBody>
      </p:sp>
      <p:sp>
        <p:nvSpPr>
          <p:cNvPr id="3" name="Content Placeholder 2"/>
          <p:cNvSpPr>
            <a:spLocks noGrp="1"/>
          </p:cNvSpPr>
          <p:nvPr>
            <p:ph sz="quarter" idx="1"/>
          </p:nvPr>
        </p:nvSpPr>
        <p:spPr/>
        <p:txBody>
          <a:bodyPr/>
          <a:lstStyle/>
          <a:p>
            <a:r>
              <a:rPr lang="en-US" dirty="0" smtClean="0"/>
              <a:t> </a:t>
            </a:r>
            <a:r>
              <a:rPr lang="en-US" u="sng" dirty="0" smtClean="0"/>
              <a:t>Recognition</a:t>
            </a:r>
            <a:r>
              <a:rPr lang="en-US" dirty="0" smtClean="0"/>
              <a:t> of the </a:t>
            </a:r>
            <a:r>
              <a:rPr lang="en-US" dirty="0"/>
              <a:t>offending </a:t>
            </a:r>
            <a:r>
              <a:rPr lang="en-US" dirty="0" smtClean="0"/>
              <a:t>agent.</a:t>
            </a:r>
          </a:p>
          <a:p>
            <a:endParaRPr lang="en-US" dirty="0" smtClean="0"/>
          </a:p>
          <a:p>
            <a:r>
              <a:rPr lang="en-US" dirty="0" smtClean="0"/>
              <a:t> </a:t>
            </a:r>
            <a:r>
              <a:rPr lang="en-US" u="sng" dirty="0" smtClean="0"/>
              <a:t> </a:t>
            </a:r>
            <a:r>
              <a:rPr lang="en-US" u="sng" dirty="0" smtClean="0"/>
              <a:t>Recruitment </a:t>
            </a:r>
            <a:r>
              <a:rPr lang="en-US" dirty="0" smtClean="0"/>
              <a:t>of leukocytes </a:t>
            </a:r>
            <a:r>
              <a:rPr lang="en-US" dirty="0"/>
              <a:t>and plasma proteins </a:t>
            </a:r>
            <a:r>
              <a:rPr lang="en-US" dirty="0" smtClean="0"/>
              <a:t> </a:t>
            </a:r>
            <a:r>
              <a:rPr lang="en-US" dirty="0"/>
              <a:t>from the circulation to the site where the offending agent is located</a:t>
            </a:r>
            <a:r>
              <a:rPr lang="en-US" dirty="0" smtClean="0"/>
              <a:t>.</a:t>
            </a:r>
          </a:p>
          <a:p>
            <a:endParaRPr lang="en-US" dirty="0" smtClean="0"/>
          </a:p>
          <a:p>
            <a:r>
              <a:rPr lang="en-US" dirty="0" smtClean="0"/>
              <a:t> </a:t>
            </a:r>
            <a:r>
              <a:rPr lang="en-US" u="sng" dirty="0" smtClean="0"/>
              <a:t>Activation </a:t>
            </a:r>
            <a:r>
              <a:rPr lang="en-US" dirty="0" smtClean="0"/>
              <a:t>of the </a:t>
            </a:r>
            <a:r>
              <a:rPr lang="en-US" dirty="0"/>
              <a:t>leukocytes and proteins </a:t>
            </a:r>
            <a:r>
              <a:rPr lang="en-US" dirty="0" smtClean="0"/>
              <a:t>to </a:t>
            </a:r>
            <a:r>
              <a:rPr lang="en-US" dirty="0"/>
              <a:t>destroy and eliminate the offending substance. </a:t>
            </a:r>
            <a:endParaRPr lang="en-US" dirty="0" smtClean="0"/>
          </a:p>
          <a:p>
            <a:endParaRPr lang="en-US" dirty="0" smtClean="0"/>
          </a:p>
          <a:p>
            <a:r>
              <a:rPr lang="en-US" dirty="0" smtClean="0"/>
              <a:t> </a:t>
            </a:r>
            <a:r>
              <a:rPr lang="en-US" u="sng" dirty="0" smtClean="0"/>
              <a:t>Termination. </a:t>
            </a:r>
          </a:p>
          <a:p>
            <a:endParaRPr lang="en-US" dirty="0" smtClean="0"/>
          </a:p>
          <a:p>
            <a:r>
              <a:rPr lang="en-US" dirty="0" smtClean="0"/>
              <a:t> </a:t>
            </a:r>
            <a:r>
              <a:rPr lang="en-US" u="sng" dirty="0" smtClean="0"/>
              <a:t>Repair.</a:t>
            </a:r>
            <a:endParaRPr lang="en-US" u="sng" dirty="0"/>
          </a:p>
        </p:txBody>
      </p:sp>
    </p:spTree>
    <p:extLst>
      <p:ext uri="{BB962C8B-B14F-4D97-AF65-F5344CB8AC3E}">
        <p14:creationId xmlns:p14="http://schemas.microsoft.com/office/powerpoint/2010/main" xmlns="" val="4747759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11879" y="1029672"/>
            <a:ext cx="9157709" cy="4392722"/>
          </a:xfrm>
          <a:prstGeom prst="rect">
            <a:avLst/>
          </a:prstGeom>
        </p:spPr>
      </p:pic>
    </p:spTree>
    <p:extLst>
      <p:ext uri="{BB962C8B-B14F-4D97-AF65-F5344CB8AC3E}">
        <p14:creationId xmlns:p14="http://schemas.microsoft.com/office/powerpoint/2010/main" xmlns="" val="14157220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tructure of neutrophil extracellular trap. Neutrophil extracellular... |  Download Scientific Diagram"/>
          <p:cNvPicPr>
            <a:picLocks noChangeAspect="1" noChangeArrowheads="1"/>
          </p:cNvPicPr>
          <p:nvPr/>
        </p:nvPicPr>
        <p:blipFill>
          <a:blip r:embed="rId2"/>
          <a:srcRect/>
          <a:stretch>
            <a:fillRect/>
          </a:stretch>
        </p:blipFill>
        <p:spPr bwMode="auto">
          <a:xfrm>
            <a:off x="1937880" y="192249"/>
            <a:ext cx="7624798" cy="5247656"/>
          </a:xfrm>
          <a:prstGeom prst="rect">
            <a:avLst/>
          </a:prstGeom>
          <a:noFill/>
        </p:spPr>
      </p:pic>
      <p:sp>
        <p:nvSpPr>
          <p:cNvPr id="3" name="Rectangle 2"/>
          <p:cNvSpPr/>
          <p:nvPr/>
        </p:nvSpPr>
        <p:spPr>
          <a:xfrm>
            <a:off x="1203702" y="5573021"/>
            <a:ext cx="8761708" cy="923330"/>
          </a:xfrm>
          <a:prstGeom prst="rect">
            <a:avLst/>
          </a:prstGeom>
        </p:spPr>
        <p:txBody>
          <a:bodyPr wrap="square">
            <a:spAutoFit/>
          </a:bodyPr>
          <a:lstStyle/>
          <a:p>
            <a:r>
              <a:rPr lang="en-US" dirty="0" smtClean="0"/>
              <a:t>The sticky web-like structure of NET is mainly composed of extracellular DNA. These web-like structures are decorated with </a:t>
            </a:r>
            <a:r>
              <a:rPr lang="en-US" dirty="0" err="1" smtClean="0"/>
              <a:t>histones</a:t>
            </a:r>
            <a:r>
              <a:rPr lang="en-US" dirty="0" smtClean="0"/>
              <a:t> and </a:t>
            </a:r>
            <a:r>
              <a:rPr lang="en-US" dirty="0" err="1" smtClean="0"/>
              <a:t>neutrophil</a:t>
            </a:r>
            <a:r>
              <a:rPr lang="en-US" dirty="0" smtClean="0"/>
              <a:t> granule proteins such as </a:t>
            </a:r>
            <a:r>
              <a:rPr lang="en-US" dirty="0" err="1" smtClean="0"/>
              <a:t>myeloperoxidase</a:t>
            </a:r>
            <a:r>
              <a:rPr lang="en-US" dirty="0" smtClean="0"/>
              <a:t> (MPO), </a:t>
            </a:r>
            <a:r>
              <a:rPr lang="en-US" dirty="0" err="1" smtClean="0"/>
              <a:t>elastase</a:t>
            </a:r>
            <a:r>
              <a:rPr lang="en-US" dirty="0" smtClean="0"/>
              <a:t>, and </a:t>
            </a:r>
            <a:r>
              <a:rPr lang="en-US" dirty="0" err="1" smtClean="0"/>
              <a:t>cathepsin</a:t>
            </a:r>
            <a:r>
              <a:rPr lang="en-US" dirty="0" smtClean="0"/>
              <a:t> G.</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a:xfrm>
            <a:off x="539649" y="3771483"/>
            <a:ext cx="11299748" cy="3416300"/>
          </a:xfrm>
        </p:spPr>
        <p:txBody>
          <a:bodyPr>
            <a:normAutofit/>
          </a:bodyPr>
          <a:lstStyle/>
          <a:p>
            <a:r>
              <a:rPr lang="en-US" sz="2000" dirty="0"/>
              <a:t>The journey of leukocytes from the vessel lumen to the tissue is a multistep process that is mediated and controlled by adhesion molecules and </a:t>
            </a:r>
            <a:r>
              <a:rPr lang="en-US" sz="2000" dirty="0" smtClean="0"/>
              <a:t>cytokines, and consist of three phases:</a:t>
            </a:r>
          </a:p>
          <a:p>
            <a:endParaRPr lang="en-US" sz="2000" dirty="0" smtClean="0"/>
          </a:p>
          <a:p>
            <a:r>
              <a:rPr lang="en-US" sz="2000" dirty="0"/>
              <a:t>1. Leukocyte Adhesion to </a:t>
            </a:r>
            <a:r>
              <a:rPr lang="en-US" sz="2000" dirty="0" smtClean="0"/>
              <a:t>Endothelium.</a:t>
            </a:r>
          </a:p>
          <a:p>
            <a:r>
              <a:rPr lang="en-US" sz="2000" dirty="0"/>
              <a:t>2. Leukocyte Migration Through </a:t>
            </a:r>
            <a:r>
              <a:rPr lang="en-US" sz="2000" dirty="0" smtClean="0"/>
              <a:t>Endothelium.</a:t>
            </a:r>
          </a:p>
          <a:p>
            <a:r>
              <a:rPr lang="en-US" sz="2000" dirty="0"/>
              <a:t>3. movement of the cells toward the offending </a:t>
            </a:r>
            <a:r>
              <a:rPr lang="en-US" sz="2000" dirty="0" smtClean="0"/>
              <a:t>agent</a:t>
            </a:r>
          </a:p>
          <a:p>
            <a:endParaRPr lang="en-US" sz="2000" dirty="0"/>
          </a:p>
        </p:txBody>
      </p:sp>
      <p:pic>
        <p:nvPicPr>
          <p:cNvPr id="4" name="Picture 2" descr="Statins interfere with cell recruitment to inflammatory sites. In the... |  Download Scientific Diagram"/>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33930" y="0"/>
            <a:ext cx="9024079" cy="386837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021310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cute inflammation - Creative Diagnostics"/>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137973" y="844450"/>
            <a:ext cx="6591300" cy="4962526"/>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Inflammation may be of two types, acute and </a:t>
            </a:r>
            <a:r>
              <a:rPr lang="en-US" dirty="0" smtClean="0"/>
              <a:t>chronic.</a:t>
            </a:r>
            <a:endParaRPr lang="en-US" dirty="0"/>
          </a:p>
        </p:txBody>
      </p:sp>
      <p:pic>
        <p:nvPicPr>
          <p:cNvPr id="4" name="Picture 3"/>
          <p:cNvPicPr>
            <a:picLocks noChangeAspect="1"/>
          </p:cNvPicPr>
          <p:nvPr/>
        </p:nvPicPr>
        <p:blipFill>
          <a:blip r:embed="rId3"/>
          <a:stretch>
            <a:fillRect/>
          </a:stretch>
        </p:blipFill>
        <p:spPr>
          <a:xfrm>
            <a:off x="2244099" y="1973277"/>
            <a:ext cx="6844514" cy="3110092"/>
          </a:xfrm>
          <a:prstGeom prst="rect">
            <a:avLst/>
          </a:prstGeom>
        </p:spPr>
      </p:pic>
      <p:sp>
        <p:nvSpPr>
          <p:cNvPr id="5" name="Rectangle 4"/>
          <p:cNvSpPr/>
          <p:nvPr/>
        </p:nvSpPr>
        <p:spPr>
          <a:xfrm>
            <a:off x="524202" y="5755858"/>
            <a:ext cx="8205354" cy="646331"/>
          </a:xfrm>
          <a:prstGeom prst="rect">
            <a:avLst/>
          </a:prstGeom>
        </p:spPr>
        <p:txBody>
          <a:bodyPr wrap="square">
            <a:spAutoFit/>
          </a:bodyPr>
          <a:lstStyle/>
          <a:p>
            <a:r>
              <a:rPr lang="en-US" dirty="0" smtClean="0"/>
              <a:t>**if </a:t>
            </a:r>
            <a:r>
              <a:rPr lang="en-US" dirty="0"/>
              <a:t>the initial response fails to clear the stimulus, the reaction progresses to </a:t>
            </a:r>
            <a:r>
              <a:rPr lang="en-US" dirty="0" smtClean="0"/>
              <a:t>chronic </a:t>
            </a:r>
            <a:r>
              <a:rPr lang="en-US" dirty="0"/>
              <a:t>inflammation</a:t>
            </a:r>
          </a:p>
        </p:txBody>
      </p:sp>
    </p:spTree>
    <p:extLst>
      <p:ext uri="{BB962C8B-B14F-4D97-AF65-F5344CB8AC3E}">
        <p14:creationId xmlns:p14="http://schemas.microsoft.com/office/powerpoint/2010/main" xmlns="" val="8010563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374439" y="0"/>
            <a:ext cx="4950111" cy="6826221"/>
          </a:xfrm>
          <a:prstGeom prst="rect">
            <a:avLst/>
          </a:prstGeom>
        </p:spPr>
      </p:pic>
    </p:spTree>
    <p:extLst>
      <p:ext uri="{BB962C8B-B14F-4D97-AF65-F5344CB8AC3E}">
        <p14:creationId xmlns:p14="http://schemas.microsoft.com/office/powerpoint/2010/main" xmlns="" val="5530020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cardinal </a:t>
            </a:r>
            <a:r>
              <a:rPr lang="en-US" dirty="0" smtClean="0"/>
              <a:t>signs</a:t>
            </a:r>
            <a:endParaRPr lang="en-US" dirty="0"/>
          </a:p>
        </p:txBody>
      </p:sp>
      <p:sp>
        <p:nvSpPr>
          <p:cNvPr id="3" name="Content Placeholder 2"/>
          <p:cNvSpPr>
            <a:spLocks noGrp="1"/>
          </p:cNvSpPr>
          <p:nvPr>
            <p:ph sz="quarter" idx="1"/>
          </p:nvPr>
        </p:nvSpPr>
        <p:spPr/>
        <p:txBody>
          <a:bodyPr/>
          <a:lstStyle/>
          <a:p>
            <a:r>
              <a:rPr lang="en-US" dirty="0"/>
              <a:t>The external manifestations of </a:t>
            </a:r>
            <a:r>
              <a:rPr lang="en-US" dirty="0" smtClean="0"/>
              <a:t>inflammation are:</a:t>
            </a:r>
          </a:p>
          <a:p>
            <a:r>
              <a:rPr lang="en-US" dirty="0" smtClean="0"/>
              <a:t> </a:t>
            </a:r>
            <a:r>
              <a:rPr lang="en-US" dirty="0"/>
              <a:t>heat (</a:t>
            </a:r>
            <a:r>
              <a:rPr lang="en-US" dirty="0" err="1"/>
              <a:t>calor</a:t>
            </a:r>
            <a:r>
              <a:rPr lang="en-US" dirty="0"/>
              <a:t> in Latin</a:t>
            </a:r>
            <a:r>
              <a:rPr lang="en-US" dirty="0" smtClean="0"/>
              <a:t>).</a:t>
            </a:r>
          </a:p>
          <a:p>
            <a:r>
              <a:rPr lang="en-US" dirty="0" smtClean="0"/>
              <a:t> </a:t>
            </a:r>
            <a:r>
              <a:rPr lang="en-US" dirty="0"/>
              <a:t>redness (</a:t>
            </a:r>
            <a:r>
              <a:rPr lang="en-US" dirty="0" err="1"/>
              <a:t>rubor</a:t>
            </a:r>
            <a:r>
              <a:rPr lang="en-US" dirty="0" smtClean="0"/>
              <a:t>)</a:t>
            </a:r>
          </a:p>
          <a:p>
            <a:r>
              <a:rPr lang="en-US" dirty="0" smtClean="0"/>
              <a:t> </a:t>
            </a:r>
            <a:r>
              <a:rPr lang="en-US" dirty="0"/>
              <a:t>swelling (tumor</a:t>
            </a:r>
            <a:r>
              <a:rPr lang="en-US" dirty="0" smtClean="0"/>
              <a:t>),</a:t>
            </a:r>
          </a:p>
          <a:p>
            <a:r>
              <a:rPr lang="en-US" dirty="0" smtClean="0"/>
              <a:t> </a:t>
            </a:r>
            <a:r>
              <a:rPr lang="en-US" dirty="0"/>
              <a:t>pain (dolor</a:t>
            </a:r>
            <a:r>
              <a:rPr lang="en-US" dirty="0" smtClean="0"/>
              <a:t>),</a:t>
            </a:r>
          </a:p>
          <a:p>
            <a:r>
              <a:rPr lang="en-US" dirty="0" smtClean="0"/>
              <a:t>loss </a:t>
            </a:r>
            <a:r>
              <a:rPr lang="en-US" dirty="0"/>
              <a:t>of </a:t>
            </a:r>
            <a:r>
              <a:rPr lang="en-US" dirty="0" smtClean="0"/>
              <a:t>function </a:t>
            </a:r>
            <a:r>
              <a:rPr lang="en-US" dirty="0"/>
              <a:t>(</a:t>
            </a:r>
            <a:r>
              <a:rPr lang="en-US" dirty="0" err="1"/>
              <a:t>functio</a:t>
            </a:r>
            <a:r>
              <a:rPr lang="en-US" dirty="0"/>
              <a:t> </a:t>
            </a:r>
            <a:r>
              <a:rPr lang="en-US" dirty="0" err="1"/>
              <a:t>laesa</a:t>
            </a:r>
            <a:r>
              <a:rPr lang="en-US" dirty="0"/>
              <a:t>).</a:t>
            </a:r>
          </a:p>
        </p:txBody>
      </p:sp>
      <p:pic>
        <p:nvPicPr>
          <p:cNvPr id="4" name="Picture 2" descr="Cartoon, cardinal signs of inflammation and cellular events | Download  Scientific Diagram"/>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354305" y="2621134"/>
            <a:ext cx="5340550" cy="398342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330636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What Are the 5 Cardinal Signs of Inflammation?"/>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08667" y="736269"/>
            <a:ext cx="7000507" cy="466700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662091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Dose the inflammation always good??</a:t>
            </a:r>
            <a:endParaRPr lang="en-US" dirty="0"/>
          </a:p>
        </p:txBody>
      </p:sp>
      <p:sp>
        <p:nvSpPr>
          <p:cNvPr id="3" name="Content Placeholder 2"/>
          <p:cNvSpPr>
            <a:spLocks noGrp="1"/>
          </p:cNvSpPr>
          <p:nvPr>
            <p:ph sz="quarter" idx="1"/>
          </p:nvPr>
        </p:nvSpPr>
        <p:spPr/>
        <p:txBody>
          <a:bodyPr/>
          <a:lstStyle/>
          <a:p>
            <a:r>
              <a:rPr lang="en-US" dirty="0"/>
              <a:t>I</a:t>
            </a:r>
            <a:r>
              <a:rPr lang="en-US" dirty="0" smtClean="0"/>
              <a:t>n </a:t>
            </a:r>
            <a:r>
              <a:rPr lang="en-US" dirty="0"/>
              <a:t>some situations, the inflammatory reaction becomes the cause of disease, and the damage it produces is its dominant </a:t>
            </a:r>
            <a:r>
              <a:rPr lang="en-US" dirty="0" smtClean="0"/>
              <a:t>feature </a:t>
            </a:r>
            <a:r>
              <a:rPr lang="en-US" dirty="0" err="1" smtClean="0"/>
              <a:t>e.g</a:t>
            </a:r>
            <a:r>
              <a:rPr lang="en-US" dirty="0" smtClean="0"/>
              <a:t>:</a:t>
            </a:r>
          </a:p>
          <a:p>
            <a:endParaRPr lang="en-US" dirty="0" smtClean="0"/>
          </a:p>
          <a:p>
            <a:r>
              <a:rPr lang="en-US" dirty="0" smtClean="0"/>
              <a:t>1.</a:t>
            </a:r>
            <a:r>
              <a:rPr lang="en-US" dirty="0"/>
              <a:t> autoimmune </a:t>
            </a:r>
            <a:r>
              <a:rPr lang="en-US" dirty="0" smtClean="0"/>
              <a:t>diseases: </a:t>
            </a:r>
            <a:r>
              <a:rPr lang="en-US" dirty="0"/>
              <a:t>inflammatory reaction is misdirected </a:t>
            </a:r>
            <a:r>
              <a:rPr lang="en-US" dirty="0" smtClean="0"/>
              <a:t>against </a:t>
            </a:r>
            <a:r>
              <a:rPr lang="en-US" dirty="0"/>
              <a:t>self </a:t>
            </a:r>
            <a:r>
              <a:rPr lang="en-US" dirty="0" smtClean="0"/>
              <a:t>tissues.</a:t>
            </a:r>
          </a:p>
          <a:p>
            <a:r>
              <a:rPr lang="en-US" dirty="0" smtClean="0"/>
              <a:t>2.</a:t>
            </a:r>
            <a:r>
              <a:rPr lang="en-US" dirty="0"/>
              <a:t> </a:t>
            </a:r>
            <a:r>
              <a:rPr lang="en-US" dirty="0" smtClean="0"/>
              <a:t>allergies: </a:t>
            </a:r>
            <a:r>
              <a:rPr lang="en-US" dirty="0"/>
              <a:t>against normally harmless environmental substances that evoke an immune </a:t>
            </a:r>
            <a:r>
              <a:rPr lang="en-US" dirty="0" smtClean="0"/>
              <a:t>response.</a:t>
            </a:r>
          </a:p>
          <a:p>
            <a:r>
              <a:rPr lang="en-US" dirty="0"/>
              <a:t>3. common chronic </a:t>
            </a:r>
            <a:r>
              <a:rPr lang="en-US" dirty="0" smtClean="0"/>
              <a:t>diseases.</a:t>
            </a:r>
          </a:p>
          <a:p>
            <a:endParaRPr lang="en-US" dirty="0"/>
          </a:p>
        </p:txBody>
      </p:sp>
    </p:spTree>
    <p:extLst>
      <p:ext uri="{BB962C8B-B14F-4D97-AF65-F5344CB8AC3E}">
        <p14:creationId xmlns:p14="http://schemas.microsoft.com/office/powerpoint/2010/main" xmlns="" val="41058065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Oriel</Template>
  <TotalTime>382</TotalTime>
  <Words>1563</Words>
  <Application>Microsoft Office PowerPoint</Application>
  <PresentationFormat>Custom</PresentationFormat>
  <Paragraphs>139</Paragraphs>
  <Slides>33</Slides>
  <Notes>8</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Oriel</vt:lpstr>
      <vt:lpstr>Inflammation 1</vt:lpstr>
      <vt:lpstr>Inflammation</vt:lpstr>
      <vt:lpstr>The typical inflammatory reaction develops through a series of sequential steps:</vt:lpstr>
      <vt:lpstr>Slide 4</vt:lpstr>
      <vt:lpstr>Inflammation may be of two types, acute and chronic.</vt:lpstr>
      <vt:lpstr>Slide 6</vt:lpstr>
      <vt:lpstr>cardinal signs</vt:lpstr>
      <vt:lpstr>Slide 8</vt:lpstr>
      <vt:lpstr>Dose the inflammation always good??</vt:lpstr>
      <vt:lpstr>Slide 10</vt:lpstr>
      <vt:lpstr>Slide 11</vt:lpstr>
      <vt:lpstr>Inflammation is terminated when the offending agent is eliminated, how:</vt:lpstr>
      <vt:lpstr>CAUSES OF INFLAMMATION</vt:lpstr>
      <vt:lpstr>1.RECOGNITION OF MICROBES AND DAMAGED CELLS</vt:lpstr>
      <vt:lpstr>2. Sensors of cell damage </vt:lpstr>
      <vt:lpstr>The inflammasome also has been implicated in inflammatory reactions to</vt:lpstr>
      <vt:lpstr>Autoinflammatory syndromes</vt:lpstr>
      <vt:lpstr>3. Circulating proteins. </vt:lpstr>
      <vt:lpstr>Acute inflammation</vt:lpstr>
      <vt:lpstr>Slide 20</vt:lpstr>
      <vt:lpstr>Reactions of Blood Vessels in Acute Inflammation</vt:lpstr>
      <vt:lpstr>Slide 22</vt:lpstr>
      <vt:lpstr>Changes in Vascular Flow and Caliber</vt:lpstr>
      <vt:lpstr>Slide 24</vt:lpstr>
      <vt:lpstr>How dose the vascular permeability increased?</vt:lpstr>
      <vt:lpstr>Responses of Lymphatic Vessels and Lymph Nodes</vt:lpstr>
      <vt:lpstr>Slide 27</vt:lpstr>
      <vt:lpstr>2.Leukocyte Recruitment  to Sites of Inflammation</vt:lpstr>
      <vt:lpstr>2.Leukocyte Recruitment to Sites of Inflammation</vt:lpstr>
      <vt:lpstr>Slide 30</vt:lpstr>
      <vt:lpstr>Slide 31</vt:lpstr>
      <vt:lpstr>Slide 32</vt:lpstr>
      <vt:lpstr>THANK YOU.</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Inflammation and Repair</dc:title>
  <dc:creator>Windows User</dc:creator>
  <cp:lastModifiedBy>Admin</cp:lastModifiedBy>
  <cp:revision>38</cp:revision>
  <dcterms:created xsi:type="dcterms:W3CDTF">2021-09-29T06:28:14Z</dcterms:created>
  <dcterms:modified xsi:type="dcterms:W3CDTF">2021-10-26T18:20:09Z</dcterms:modified>
</cp:coreProperties>
</file>