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2" r:id="rId4"/>
    <p:sldId id="259" r:id="rId5"/>
    <p:sldId id="257" r:id="rId6"/>
    <p:sldId id="258" r:id="rId7"/>
    <p:sldId id="260" r:id="rId8"/>
    <p:sldId id="261" r:id="rId9"/>
    <p:sldId id="295" r:id="rId10"/>
    <p:sldId id="267" r:id="rId11"/>
    <p:sldId id="268" r:id="rId12"/>
    <p:sldId id="278" r:id="rId13"/>
    <p:sldId id="280" r:id="rId14"/>
    <p:sldId id="281" r:id="rId15"/>
    <p:sldId id="288" r:id="rId16"/>
    <p:sldId id="289" r:id="rId17"/>
    <p:sldId id="290" r:id="rId18"/>
    <p:sldId id="292" r:id="rId19"/>
    <p:sldId id="293"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065F0-BC98-4EBD-90B6-0FA1E7C87E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3A219F7-983A-4CF1-A81A-D6AC0F849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F586942-7C78-4C89-BC75-E8892E1FFFF9}"/>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5" name="Footer Placeholder 4">
            <a:extLst>
              <a:ext uri="{FF2B5EF4-FFF2-40B4-BE49-F238E27FC236}">
                <a16:creationId xmlns:a16="http://schemas.microsoft.com/office/drawing/2014/main" xmlns="" id="{C750D104-D9CA-4ECB-8957-1F04013E0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29F57C-C96F-4727-A3A5-451AFFC851CF}"/>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281537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B8DB6-C349-48E7-85B7-1E15E56813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9CBEBC6-A7F0-4C07-BBD1-BACAD7AD00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2E832F-B29B-45E2-9364-B0964EE5C933}"/>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5" name="Footer Placeholder 4">
            <a:extLst>
              <a:ext uri="{FF2B5EF4-FFF2-40B4-BE49-F238E27FC236}">
                <a16:creationId xmlns:a16="http://schemas.microsoft.com/office/drawing/2014/main" xmlns="" id="{10B15D51-31FC-4C1A-8D46-501885CEE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21BB37-1FED-4BF0-BCAF-4695E5321F0D}"/>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388811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D9ABE06-14F2-4B8F-9903-C42D9B17ED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7425A88-311B-48BA-8CB7-E366F97B4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2FCEDD0-41E3-4745-A3DD-1AED8C9549ED}"/>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5" name="Footer Placeholder 4">
            <a:extLst>
              <a:ext uri="{FF2B5EF4-FFF2-40B4-BE49-F238E27FC236}">
                <a16:creationId xmlns:a16="http://schemas.microsoft.com/office/drawing/2014/main" xmlns="" id="{336C3C95-4145-42AE-92EF-E29D5D166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B3E238-C75C-4509-91C8-87AB03B4ECC8}"/>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221550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dirty="0"/>
              <a:t>Insert Image</a:t>
            </a:r>
            <a:endParaRPr lang="en-GB" dirty="0"/>
          </a:p>
        </p:txBody>
      </p:sp>
      <p:sp>
        <p:nvSpPr>
          <p:cNvPr id="3" name="Subtitle 2">
            <a:extLst>
              <a:ext uri="{FF2B5EF4-FFF2-40B4-BE49-F238E27FC236}">
                <a16:creationId xmlns=""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dirty="0"/>
              <a:t>Subtitle</a:t>
            </a:r>
            <a:endParaRPr lang="en-GB" dirty="0"/>
          </a:p>
        </p:txBody>
      </p:sp>
      <p:sp>
        <p:nvSpPr>
          <p:cNvPr id="2" name="Title 1">
            <a:extLst>
              <a:ext uri="{FF2B5EF4-FFF2-40B4-BE49-F238E27FC236}">
                <a16:creationId xmlns=""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69341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smtClean="0"/>
              <a:t>Click to edit Master title style</a:t>
            </a:r>
            <a:endParaRPr lang="en-GB" dirty="0"/>
          </a:p>
        </p:txBody>
      </p:sp>
      <p:sp>
        <p:nvSpPr>
          <p:cNvPr id="9" name="Text Placeholder 8">
            <a:extLst>
              <a:ext uri="{FF2B5EF4-FFF2-40B4-BE49-F238E27FC236}">
                <a16:creationId xmlns="" xmlns:a16="http://schemas.microsoft.com/office/drawing/2014/main" id="{FF7966C8-8738-4743-AE43-80F0C197B6C7}"/>
              </a:ext>
            </a:extLst>
          </p:cNvPr>
          <p:cNvSpPr>
            <a:spLocks noGrp="1"/>
          </p:cNvSpPr>
          <p:nvPr>
            <p:ph type="body" sz="quarter" idx="14"/>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smtClean="0"/>
              <a:t>Click to edit Master text styles</a:t>
            </a:r>
          </a:p>
        </p:txBody>
      </p:sp>
      <p:sp>
        <p:nvSpPr>
          <p:cNvPr id="12" name="Text Placeholder 8">
            <a:extLst>
              <a:ext uri="{FF2B5EF4-FFF2-40B4-BE49-F238E27FC236}">
                <a16:creationId xmlns="" xmlns:a16="http://schemas.microsoft.com/office/drawing/2014/main" id="{B1885C44-356C-410C-B697-9BA0E2858222}"/>
              </a:ext>
            </a:extLst>
          </p:cNvPr>
          <p:cNvSpPr>
            <a:spLocks noGrp="1"/>
          </p:cNvSpPr>
          <p:nvPr>
            <p:ph type="body" sz="quarter" idx="17"/>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smtClean="0"/>
              <a:t>Click to edit Master text styles</a:t>
            </a:r>
          </a:p>
        </p:txBody>
      </p:sp>
      <p:sp>
        <p:nvSpPr>
          <p:cNvPr id="7" name="Rectangle 6">
            <a:extLst>
              <a:ext uri="{FF2B5EF4-FFF2-40B4-BE49-F238E27FC236}">
                <a16:creationId xmlns=""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Rectangle 7">
            <a:extLst>
              <a:ext uri="{FF2B5EF4-FFF2-40B4-BE49-F238E27FC236}">
                <a16:creationId xmlns=""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0" name="Slide Number Placeholder 5">
            <a:extLst>
              <a:ext uri="{FF2B5EF4-FFF2-40B4-BE49-F238E27FC236}">
                <a16:creationId xmlns=""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a:t>
            </a:fld>
            <a:endParaRPr lang="en-GB" b="1" dirty="0">
              <a:solidFill>
                <a:schemeClr val="bg1"/>
              </a:solidFill>
            </a:endParaRPr>
          </a:p>
        </p:txBody>
      </p:sp>
    </p:spTree>
    <p:extLst>
      <p:ext uri="{BB962C8B-B14F-4D97-AF65-F5344CB8AC3E}">
        <p14:creationId xmlns:p14="http://schemas.microsoft.com/office/powerpoint/2010/main" val="3356861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2" name="Title 1">
            <a:extLst>
              <a:ext uri="{FF2B5EF4-FFF2-40B4-BE49-F238E27FC236}">
                <a16:creationId xmlns=""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dirty="0"/>
              <a:t>Thank You</a:t>
            </a:r>
            <a:endParaRPr lang="en-GB" dirty="0"/>
          </a:p>
        </p:txBody>
      </p:sp>
    </p:spTree>
    <p:extLst>
      <p:ext uri="{BB962C8B-B14F-4D97-AF65-F5344CB8AC3E}">
        <p14:creationId xmlns:p14="http://schemas.microsoft.com/office/powerpoint/2010/main" val="1604689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957733" y="985833"/>
            <a:ext cx="9014800" cy="1143200"/>
          </a:xfrm>
          <a:prstGeom prst="rect">
            <a:avLst/>
          </a:prstGeom>
        </p:spPr>
        <p:txBody>
          <a:bodyPr spcFirstLastPara="1" wrap="square" lIns="121897" tIns="121897" rIns="121897" bIns="121897"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957733" y="2311400"/>
            <a:ext cx="9014800" cy="3974000"/>
          </a:xfrm>
          <a:prstGeom prst="rect">
            <a:avLst/>
          </a:prstGeom>
        </p:spPr>
        <p:txBody>
          <a:bodyPr spcFirstLastPara="1" wrap="square" lIns="121897" tIns="121897" rIns="121897" bIns="121897"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grpSp>
        <p:nvGrpSpPr>
          <p:cNvPr id="1566" name="Google Shape;1566;p5"/>
          <p:cNvGrpSpPr/>
          <p:nvPr/>
        </p:nvGrpSpPr>
        <p:grpSpPr>
          <a:xfrm rot="10800000">
            <a:off x="11801983" y="38276"/>
            <a:ext cx="352016" cy="6781736"/>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10438095" y="38276"/>
            <a:ext cx="1521044" cy="6781736"/>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10243269" y="38276"/>
            <a:ext cx="1326185" cy="6586909"/>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10243269" y="38276"/>
            <a:ext cx="1521044" cy="6781736"/>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122041" y="6293601"/>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96507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AB3BB-B8EA-49FA-B766-77A9D87AF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CA4DE9-DF55-4BCB-940B-8A7FF387BF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7C3E6D-EAB0-409B-A98D-070293C70923}"/>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5" name="Footer Placeholder 4">
            <a:extLst>
              <a:ext uri="{FF2B5EF4-FFF2-40B4-BE49-F238E27FC236}">
                <a16:creationId xmlns:a16="http://schemas.microsoft.com/office/drawing/2014/main" xmlns="" id="{055E56C8-48EA-4650-865A-ADFE02228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2F5081-7C6C-4C71-AAAE-CFA9A0B401CF}"/>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86138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E042B-9D3D-4D49-BEFD-AF0DF1893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1EB508-8F3E-4500-8AEE-0F745E8419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EE488F-B70D-464B-81C2-86D4BB3C4948}"/>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5" name="Footer Placeholder 4">
            <a:extLst>
              <a:ext uri="{FF2B5EF4-FFF2-40B4-BE49-F238E27FC236}">
                <a16:creationId xmlns:a16="http://schemas.microsoft.com/office/drawing/2014/main" xmlns="" id="{67619374-EDE4-4296-9DF7-D0B3E59E3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FC1D31-1915-4C3C-8992-A1EFD4EF0E8E}"/>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243737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0F35D6-19AC-4285-9766-336879FACB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FDE627-17F3-41C0-B5AB-EA68B25357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2A73177-6BCC-49F5-B5C1-ACEDBC4A2D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DCD9524-DFB9-4612-994E-800A91CD0B68}"/>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6" name="Footer Placeholder 5">
            <a:extLst>
              <a:ext uri="{FF2B5EF4-FFF2-40B4-BE49-F238E27FC236}">
                <a16:creationId xmlns:a16="http://schemas.microsoft.com/office/drawing/2014/main" xmlns="" id="{7141D87E-6308-46D1-A886-404401BEA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1DB29DD-1073-40E7-A6ED-8F52EB3F6A0D}"/>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200133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1666C3-915A-42D9-B36D-67131B4156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D8F81BC-1CC5-4FA2-A243-684EA03D4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F8DC8BB-8D83-4134-BCED-C1B483F5BA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AECCCAD-50A2-4C92-9757-85893ADC0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93D6711-4F8C-4959-B570-C4510C482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BF6B9C8-3C1C-4734-9CB8-8489F219D154}"/>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8" name="Footer Placeholder 7">
            <a:extLst>
              <a:ext uri="{FF2B5EF4-FFF2-40B4-BE49-F238E27FC236}">
                <a16:creationId xmlns:a16="http://schemas.microsoft.com/office/drawing/2014/main" xmlns="" id="{BCF6D33D-C56B-4C5B-9A28-580E75B6B0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DA2F123-AEDA-413C-B50B-43A37F7209B5}"/>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244549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AEF86-4266-4DF1-BA3D-435EBEBE1F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BAB53E5-2B4C-475E-AB5A-D9276D8FED6F}"/>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4" name="Footer Placeholder 3">
            <a:extLst>
              <a:ext uri="{FF2B5EF4-FFF2-40B4-BE49-F238E27FC236}">
                <a16:creationId xmlns:a16="http://schemas.microsoft.com/office/drawing/2014/main" xmlns="" id="{63F9C624-900D-4B5F-AC82-643F2BADE3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4D3C144-36E9-4E60-A7E1-60E7F9DE257F}"/>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311385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EFE8326-73E1-431B-9DBC-3DE9439B5634}"/>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3" name="Footer Placeholder 2">
            <a:extLst>
              <a:ext uri="{FF2B5EF4-FFF2-40B4-BE49-F238E27FC236}">
                <a16:creationId xmlns:a16="http://schemas.microsoft.com/office/drawing/2014/main" xmlns="" id="{383E5D86-BDFA-4DA5-8864-BD7885A901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62F22C1-F7A3-467C-8626-D9A51E91B081}"/>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100093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410C0-6422-4F4B-A009-01864AF25F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A9C7EDE-F797-426B-B102-FBE0902014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B450487-53CB-4EC1-BE62-E59842FAE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F5F361-307D-4BE4-91F8-E2D95181F777}"/>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6" name="Footer Placeholder 5">
            <a:extLst>
              <a:ext uri="{FF2B5EF4-FFF2-40B4-BE49-F238E27FC236}">
                <a16:creationId xmlns:a16="http://schemas.microsoft.com/office/drawing/2014/main" xmlns="" id="{F9D679A5-5112-4CD7-A774-1887024A1C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8FCB271-9D2D-4D8B-A71F-C57B228C5BAA}"/>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123844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1C579-56BC-4FA6-BBDA-5C6E2518E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E856501-8CFF-4589-8EC1-0EB300BBD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7280A3F-0AF1-40B1-AB21-720E3AE58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A60F12A-A9F2-4E88-BA4A-2C918276F0B7}"/>
              </a:ext>
            </a:extLst>
          </p:cNvPr>
          <p:cNvSpPr>
            <a:spLocks noGrp="1"/>
          </p:cNvSpPr>
          <p:nvPr>
            <p:ph type="dt" sz="half" idx="10"/>
          </p:nvPr>
        </p:nvSpPr>
        <p:spPr/>
        <p:txBody>
          <a:bodyPr/>
          <a:lstStyle/>
          <a:p>
            <a:fld id="{8E0B5A55-0E2C-4F79-99CD-631A2AB0A456}" type="datetimeFigureOut">
              <a:rPr lang="en-US" smtClean="0"/>
              <a:t>12/24/2019</a:t>
            </a:fld>
            <a:endParaRPr lang="en-US"/>
          </a:p>
        </p:txBody>
      </p:sp>
      <p:sp>
        <p:nvSpPr>
          <p:cNvPr id="6" name="Footer Placeholder 5">
            <a:extLst>
              <a:ext uri="{FF2B5EF4-FFF2-40B4-BE49-F238E27FC236}">
                <a16:creationId xmlns:a16="http://schemas.microsoft.com/office/drawing/2014/main" xmlns="" id="{530DCF7D-8F88-480E-9566-7A1FD3329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EE82F5-F1CB-48B1-9831-512EB39E4981}"/>
              </a:ext>
            </a:extLst>
          </p:cNvPr>
          <p:cNvSpPr>
            <a:spLocks noGrp="1"/>
          </p:cNvSpPr>
          <p:nvPr>
            <p:ph type="sldNum" sz="quarter" idx="12"/>
          </p:nvPr>
        </p:nvSpPr>
        <p:spPr/>
        <p:txBody>
          <a:bodyPr/>
          <a:lstStyle/>
          <a:p>
            <a:fld id="{C30CD356-7B71-4255-B68E-715786C7872B}" type="slidenum">
              <a:rPr lang="en-US" smtClean="0"/>
              <a:t>‹#›</a:t>
            </a:fld>
            <a:endParaRPr lang="en-US"/>
          </a:p>
        </p:txBody>
      </p:sp>
    </p:spTree>
    <p:extLst>
      <p:ext uri="{BB962C8B-B14F-4D97-AF65-F5344CB8AC3E}">
        <p14:creationId xmlns:p14="http://schemas.microsoft.com/office/powerpoint/2010/main" val="151262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DDB6CFD-B9FE-43EB-9B20-4914A3A16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5C197BB-FC4C-4A78-90BA-84244B4A6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CF2DE26-1321-43A6-8AAA-DDF4CF8759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B5A55-0E2C-4F79-99CD-631A2AB0A456}" type="datetimeFigureOut">
              <a:rPr lang="en-US" smtClean="0"/>
              <a:t>12/24/2019</a:t>
            </a:fld>
            <a:endParaRPr lang="en-US"/>
          </a:p>
        </p:txBody>
      </p:sp>
      <p:sp>
        <p:nvSpPr>
          <p:cNvPr id="5" name="Footer Placeholder 4">
            <a:extLst>
              <a:ext uri="{FF2B5EF4-FFF2-40B4-BE49-F238E27FC236}">
                <a16:creationId xmlns:a16="http://schemas.microsoft.com/office/drawing/2014/main" xmlns="" id="{76A32086-D392-4BA5-BD43-3849BEABE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EB07B8C-52D4-4BFC-BEF6-917368397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CD356-7B71-4255-B68E-715786C7872B}" type="slidenum">
              <a:rPr lang="en-US" smtClean="0"/>
              <a:t>‹#›</a:t>
            </a:fld>
            <a:endParaRPr lang="en-US"/>
          </a:p>
        </p:txBody>
      </p:sp>
    </p:spTree>
    <p:extLst>
      <p:ext uri="{BB962C8B-B14F-4D97-AF65-F5344CB8AC3E}">
        <p14:creationId xmlns:p14="http://schemas.microsoft.com/office/powerpoint/2010/main" val="1695667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8400A-4A4A-4B66-9058-86039EF35737}"/>
              </a:ext>
            </a:extLst>
          </p:cNvPr>
          <p:cNvSpPr>
            <a:spLocks noGrp="1"/>
          </p:cNvSpPr>
          <p:nvPr>
            <p:ph type="ctrTitle"/>
          </p:nvPr>
        </p:nvSpPr>
        <p:spPr>
          <a:xfrm>
            <a:off x="1524000" y="1122363"/>
            <a:ext cx="9144000" cy="782637"/>
          </a:xfrm>
        </p:spPr>
        <p:txBody>
          <a:bodyPr>
            <a:normAutofit fontScale="90000"/>
          </a:bodyPr>
          <a:lstStyle/>
          <a:p>
            <a:r>
              <a:rPr lang="ar-JO" dirty="0"/>
              <a:t>بسم الله الرحمن الرحيم </a:t>
            </a:r>
            <a:endParaRPr lang="en-US" dirty="0"/>
          </a:p>
        </p:txBody>
      </p:sp>
      <p:sp>
        <p:nvSpPr>
          <p:cNvPr id="3" name="Subtitle 2">
            <a:extLst>
              <a:ext uri="{FF2B5EF4-FFF2-40B4-BE49-F238E27FC236}">
                <a16:creationId xmlns:a16="http://schemas.microsoft.com/office/drawing/2014/main" xmlns="" id="{744BA80C-71E4-4133-B568-7BCECE89DC76}"/>
              </a:ext>
            </a:extLst>
          </p:cNvPr>
          <p:cNvSpPr>
            <a:spLocks noGrp="1"/>
          </p:cNvSpPr>
          <p:nvPr>
            <p:ph type="subTitle" idx="1"/>
          </p:nvPr>
        </p:nvSpPr>
        <p:spPr/>
        <p:txBody>
          <a:bodyPr>
            <a:normAutofit/>
          </a:bodyPr>
          <a:lstStyle/>
          <a:p>
            <a:r>
              <a:rPr lang="en-US" sz="7200" dirty="0">
                <a:latin typeface="Algerian" panose="04020705040A02060702" pitchFamily="82" charset="0"/>
              </a:rPr>
              <a:t>pathology lab 1</a:t>
            </a:r>
          </a:p>
        </p:txBody>
      </p:sp>
    </p:spTree>
    <p:extLst>
      <p:ext uri="{BB962C8B-B14F-4D97-AF65-F5344CB8AC3E}">
        <p14:creationId xmlns:p14="http://schemas.microsoft.com/office/powerpoint/2010/main" val="2369557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xmlns="" id="{D8694222-4D81-4A9A-93A2-23C89102F234}"/>
              </a:ext>
            </a:extLst>
          </p:cNvPr>
          <p:cNvSpPr>
            <a:spLocks noGrp="1"/>
          </p:cNvSpPr>
          <p:nvPr>
            <p:ph type="ctrTitle"/>
          </p:nvPr>
        </p:nvSpPr>
        <p:spPr>
          <a:xfrm>
            <a:off x="401473" y="3843481"/>
            <a:ext cx="10607040" cy="701731"/>
          </a:xfrm>
        </p:spPr>
        <p:txBody>
          <a:bodyPr/>
          <a:lstStyle/>
          <a:p>
            <a:r>
              <a:rPr lang="en-US" dirty="0" smtClean="0">
                <a:solidFill>
                  <a:schemeClr val="tx1"/>
                </a:solidFill>
                <a:effectLst>
                  <a:outerShdw blurRad="38100" dist="38100" dir="2700000" algn="tl">
                    <a:srgbClr val="000000">
                      <a:alpha val="43137"/>
                    </a:srgbClr>
                  </a:outerShdw>
                </a:effectLst>
              </a:rPr>
              <a:t>Hypertrophy - physiologic - stimulation</a:t>
            </a:r>
            <a:endParaRPr lang="en-GB" dirty="0">
              <a:solidFill>
                <a:schemeClr val="tx1"/>
              </a:solidFill>
              <a:effectLst>
                <a:outerShdw blurRad="38100" dist="38100" dir="2700000" algn="tl">
                  <a:srgbClr val="000000">
                    <a:alpha val="43137"/>
                  </a:srgbClr>
                </a:outerShdw>
              </a:effectLst>
            </a:endParaRPr>
          </a:p>
        </p:txBody>
      </p:sp>
      <p:sp>
        <p:nvSpPr>
          <p:cNvPr id="52" name="Subtitle 51">
            <a:extLst>
              <a:ext uri="{FF2B5EF4-FFF2-40B4-BE49-F238E27FC236}">
                <a16:creationId xmlns:a16="http://schemas.microsoft.com/office/drawing/2014/main" xmlns="" id="{46FF1827-B46B-4BC4-8665-8914CF45DE0C}"/>
              </a:ext>
            </a:extLst>
          </p:cNvPr>
          <p:cNvSpPr>
            <a:spLocks noGrp="1"/>
          </p:cNvSpPr>
          <p:nvPr>
            <p:ph type="subTitle" idx="1"/>
          </p:nvPr>
        </p:nvSpPr>
        <p:spPr>
          <a:xfrm>
            <a:off x="551146" y="4714957"/>
            <a:ext cx="11536470" cy="1643527"/>
          </a:xfrm>
        </p:spPr>
        <p:txBody>
          <a:bodyPr/>
          <a:lstStyle/>
          <a:p>
            <a:r>
              <a:rPr lang="en-US" sz="2800" dirty="0" smtClean="0">
                <a:solidFill>
                  <a:schemeClr val="tx1"/>
                </a:solidFill>
              </a:rPr>
              <a:t>GROSS: The </a:t>
            </a:r>
            <a:r>
              <a:rPr lang="en-US" sz="2800" dirty="0">
                <a:solidFill>
                  <a:schemeClr val="tx1"/>
                </a:solidFill>
              </a:rPr>
              <a:t>massive </a:t>
            </a:r>
            <a:r>
              <a:rPr lang="en-US" sz="2800" dirty="0" smtClean="0">
                <a:solidFill>
                  <a:schemeClr val="tx1"/>
                </a:solidFill>
              </a:rPr>
              <a:t>enlargement </a:t>
            </a:r>
            <a:r>
              <a:rPr lang="en-US" sz="2800" dirty="0">
                <a:solidFill>
                  <a:schemeClr val="tx1"/>
                </a:solidFill>
              </a:rPr>
              <a:t>of the </a:t>
            </a:r>
            <a:r>
              <a:rPr lang="en-US" sz="2800" dirty="0" smtClean="0">
                <a:solidFill>
                  <a:schemeClr val="tx1"/>
                </a:solidFill>
              </a:rPr>
              <a:t>uterus during </a:t>
            </a:r>
            <a:r>
              <a:rPr lang="en-US" sz="2800" dirty="0" smtClean="0">
                <a:solidFill>
                  <a:schemeClr val="tx1"/>
                </a:solidFill>
              </a:rPr>
              <a:t>pregnancy (</a:t>
            </a:r>
            <a:r>
              <a:rPr lang="en-US" sz="2800" dirty="0">
                <a:solidFill>
                  <a:schemeClr val="tx1"/>
                </a:solidFill>
              </a:rPr>
              <a:t>normal uterus </a:t>
            </a:r>
            <a:r>
              <a:rPr lang="en-US" sz="2800" i="1" dirty="0" smtClean="0">
                <a:solidFill>
                  <a:schemeClr val="tx1"/>
                </a:solidFill>
              </a:rPr>
              <a:t>(</a:t>
            </a:r>
            <a:r>
              <a:rPr lang="en-US" sz="2800" i="1" dirty="0" err="1">
                <a:solidFill>
                  <a:schemeClr val="tx1"/>
                </a:solidFill>
              </a:rPr>
              <a:t>R</a:t>
            </a:r>
            <a:r>
              <a:rPr lang="en-US" sz="2800" i="1" dirty="0" err="1" smtClean="0">
                <a:solidFill>
                  <a:schemeClr val="tx1"/>
                </a:solidFill>
              </a:rPr>
              <a:t>t</a:t>
            </a:r>
            <a:r>
              <a:rPr lang="en-US" sz="2800" i="1" dirty="0">
                <a:solidFill>
                  <a:schemeClr val="tx1"/>
                </a:solidFill>
              </a:rPr>
              <a:t>) </a:t>
            </a:r>
            <a:r>
              <a:rPr lang="en-US" sz="2800" dirty="0" smtClean="0">
                <a:solidFill>
                  <a:schemeClr val="tx1"/>
                </a:solidFill>
              </a:rPr>
              <a:t>&amp;  </a:t>
            </a:r>
            <a:r>
              <a:rPr lang="en-US" sz="2800" dirty="0">
                <a:solidFill>
                  <a:schemeClr val="tx1"/>
                </a:solidFill>
              </a:rPr>
              <a:t>gravid uterus</a:t>
            </a:r>
            <a:r>
              <a:rPr lang="en-US" sz="2800" dirty="0" smtClean="0">
                <a:solidFill>
                  <a:schemeClr val="tx1"/>
                </a:solidFill>
              </a:rPr>
              <a:t> (</a:t>
            </a:r>
            <a:r>
              <a:rPr lang="en-US" sz="2800" dirty="0">
                <a:solidFill>
                  <a:schemeClr val="tx1"/>
                </a:solidFill>
              </a:rPr>
              <a:t>L</a:t>
            </a:r>
            <a:r>
              <a:rPr lang="en-US" sz="2800" dirty="0" smtClean="0">
                <a:solidFill>
                  <a:schemeClr val="tx1"/>
                </a:solidFill>
              </a:rPr>
              <a:t>t))</a:t>
            </a:r>
            <a:r>
              <a:rPr lang="en-US" sz="2800" dirty="0" smtClean="0">
                <a:solidFill>
                  <a:schemeClr val="tx1"/>
                </a:solidFill>
                <a:sym typeface="Wingdings" pitchFamily="2" charset="2"/>
              </a:rPr>
              <a:t></a:t>
            </a:r>
            <a:r>
              <a:rPr lang="en-US" sz="2800" dirty="0" smtClean="0">
                <a:solidFill>
                  <a:schemeClr val="tx1"/>
                </a:solidFill>
              </a:rPr>
              <a:t> </a:t>
            </a:r>
            <a:r>
              <a:rPr lang="en-US" sz="2800" dirty="0">
                <a:solidFill>
                  <a:schemeClr val="tx1"/>
                </a:solidFill>
              </a:rPr>
              <a:t>a consequence </a:t>
            </a:r>
            <a:r>
              <a:rPr lang="en-US" sz="2800" dirty="0" smtClean="0">
                <a:solidFill>
                  <a:schemeClr val="tx1"/>
                </a:solidFill>
              </a:rPr>
              <a:t>of </a:t>
            </a:r>
            <a:r>
              <a:rPr lang="en-US" sz="2800" u="sng" dirty="0" smtClean="0">
                <a:solidFill>
                  <a:schemeClr val="tx1"/>
                </a:solidFill>
              </a:rPr>
              <a:t>estrogen stimulated </a:t>
            </a:r>
            <a:r>
              <a:rPr lang="en-US" sz="2800" dirty="0" smtClean="0">
                <a:solidFill>
                  <a:schemeClr val="tx1"/>
                </a:solidFill>
              </a:rPr>
              <a:t>smooth </a:t>
            </a:r>
            <a:r>
              <a:rPr lang="en-US" sz="2800" dirty="0">
                <a:solidFill>
                  <a:schemeClr val="tx1"/>
                </a:solidFill>
              </a:rPr>
              <a:t>muscle </a:t>
            </a:r>
            <a:r>
              <a:rPr lang="en-US" sz="2800" b="1" u="sng" dirty="0">
                <a:solidFill>
                  <a:schemeClr val="tx1"/>
                </a:solidFill>
                <a:effectLst>
                  <a:outerShdw blurRad="38100" dist="38100" dir="2700000" algn="tl">
                    <a:srgbClr val="000000">
                      <a:alpha val="43137"/>
                    </a:srgbClr>
                  </a:outerShdw>
                </a:effectLst>
              </a:rPr>
              <a:t>hypertrophy</a:t>
            </a:r>
            <a:r>
              <a:rPr lang="en-US" sz="2800" u="sng" dirty="0">
                <a:solidFill>
                  <a:schemeClr val="tx1"/>
                </a:solidFill>
              </a:rPr>
              <a:t> </a:t>
            </a:r>
            <a:r>
              <a:rPr lang="en-US" sz="2800" dirty="0" smtClean="0">
                <a:solidFill>
                  <a:schemeClr val="tx1"/>
                </a:solidFill>
              </a:rPr>
              <a:t>&amp; smooth </a:t>
            </a:r>
            <a:r>
              <a:rPr lang="it-IT" sz="2800" dirty="0" smtClean="0">
                <a:solidFill>
                  <a:schemeClr val="tx1"/>
                </a:solidFill>
              </a:rPr>
              <a:t>muscle </a:t>
            </a:r>
            <a:r>
              <a:rPr lang="it-IT" sz="2800" b="1" u="sng" dirty="0" smtClean="0">
                <a:solidFill>
                  <a:schemeClr val="tx1"/>
                </a:solidFill>
                <a:effectLst>
                  <a:outerShdw blurRad="38100" dist="38100" dir="2700000" algn="tl">
                    <a:srgbClr val="000000">
                      <a:alpha val="43137"/>
                    </a:srgbClr>
                  </a:outerShdw>
                </a:effectLst>
              </a:rPr>
              <a:t>hyperplasia</a:t>
            </a:r>
            <a:r>
              <a:rPr lang="it-IT" sz="2800" dirty="0">
                <a:solidFill>
                  <a:schemeClr val="tx1"/>
                </a:solidFill>
              </a:rPr>
              <a:t> </a:t>
            </a:r>
            <a:r>
              <a:rPr lang="it-IT" sz="2800" dirty="0" smtClean="0">
                <a:solidFill>
                  <a:schemeClr val="tx1"/>
                </a:solidFill>
              </a:rPr>
              <a:t>(</a:t>
            </a:r>
            <a:r>
              <a:rPr lang="en-US" sz="2800" dirty="0" smtClean="0">
                <a:solidFill>
                  <a:schemeClr val="tx1"/>
                </a:solidFill>
              </a:rPr>
              <a:t>MICROSCOPICALLY, Normal uterus (mid), </a:t>
            </a:r>
            <a:r>
              <a:rPr lang="en-US" sz="2800" dirty="0">
                <a:solidFill>
                  <a:schemeClr val="tx1"/>
                </a:solidFill>
              </a:rPr>
              <a:t>gravid uterus </a:t>
            </a:r>
            <a:r>
              <a:rPr lang="en-US" sz="2800" dirty="0" smtClean="0">
                <a:solidFill>
                  <a:schemeClr val="tx1"/>
                </a:solidFill>
              </a:rPr>
              <a:t>(far </a:t>
            </a:r>
            <a:r>
              <a:rPr lang="en-US" sz="2800" dirty="0" err="1" smtClean="0">
                <a:solidFill>
                  <a:schemeClr val="tx1"/>
                </a:solidFill>
              </a:rPr>
              <a:t>Rt</a:t>
            </a:r>
            <a:r>
              <a:rPr lang="en-US" sz="2800" dirty="0" smtClean="0">
                <a:solidFill>
                  <a:schemeClr val="tx1"/>
                </a:solidFill>
              </a:rPr>
              <a:t>).</a:t>
            </a:r>
            <a:endParaRPr lang="en-GB" sz="2800" dirty="0" smtClean="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7908"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07" y="0"/>
            <a:ext cx="4103078"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0986" y="0"/>
            <a:ext cx="4021014"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221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xmlns="" id="{D8694222-4D81-4A9A-93A2-23C89102F234}"/>
              </a:ext>
            </a:extLst>
          </p:cNvPr>
          <p:cNvSpPr>
            <a:spLocks noGrp="1"/>
          </p:cNvSpPr>
          <p:nvPr>
            <p:ph type="ctrTitle"/>
          </p:nvPr>
        </p:nvSpPr>
        <p:spPr>
          <a:xfrm>
            <a:off x="577639" y="4620095"/>
            <a:ext cx="10607040" cy="701731"/>
          </a:xfrm>
        </p:spPr>
        <p:txBody>
          <a:bodyPr/>
          <a:lstStyle/>
          <a:p>
            <a:r>
              <a:rPr lang="en-US" dirty="0">
                <a:solidFill>
                  <a:schemeClr val="tx1"/>
                </a:solidFill>
                <a:effectLst>
                  <a:outerShdw blurRad="38100" dist="38100" dir="2700000" algn="tl">
                    <a:srgbClr val="000000">
                      <a:alpha val="43137"/>
                    </a:srgbClr>
                  </a:outerShdw>
                </a:effectLst>
              </a:rPr>
              <a:t>Hypertrophy - physiologic - ↑ demand</a:t>
            </a:r>
            <a:endParaRPr lang="en-GB" dirty="0">
              <a:solidFill>
                <a:schemeClr val="tx1"/>
              </a:solidFill>
              <a:effectLst>
                <a:outerShdw blurRad="38100" dist="38100" dir="2700000" algn="tl">
                  <a:srgbClr val="000000">
                    <a:alpha val="43137"/>
                  </a:srgbClr>
                </a:outerShdw>
              </a:effectLst>
            </a:endParaRPr>
          </a:p>
        </p:txBody>
      </p:sp>
      <p:sp>
        <p:nvSpPr>
          <p:cNvPr id="52" name="Subtitle 51">
            <a:extLst>
              <a:ext uri="{FF2B5EF4-FFF2-40B4-BE49-F238E27FC236}">
                <a16:creationId xmlns:a16="http://schemas.microsoft.com/office/drawing/2014/main" xmlns="" id="{46FF1827-B46B-4BC4-8665-8914CF45DE0C}"/>
              </a:ext>
            </a:extLst>
          </p:cNvPr>
          <p:cNvSpPr>
            <a:spLocks noGrp="1"/>
          </p:cNvSpPr>
          <p:nvPr>
            <p:ph type="subTitle" idx="1"/>
          </p:nvPr>
        </p:nvSpPr>
        <p:spPr>
          <a:xfrm>
            <a:off x="611203" y="5368719"/>
            <a:ext cx="11088427" cy="1006429"/>
          </a:xfrm>
        </p:spPr>
        <p:txBody>
          <a:bodyPr/>
          <a:lstStyle/>
          <a:p>
            <a:r>
              <a:rPr lang="en-US" sz="2200" dirty="0" smtClean="0">
                <a:solidFill>
                  <a:schemeClr val="tx1"/>
                </a:solidFill>
              </a:rPr>
              <a:t>In </a:t>
            </a:r>
            <a:r>
              <a:rPr lang="en-US" sz="2200" dirty="0">
                <a:solidFill>
                  <a:schemeClr val="tx1"/>
                </a:solidFill>
              </a:rPr>
              <a:t>response to increased workload the striated muscle </a:t>
            </a:r>
            <a:r>
              <a:rPr lang="en-US" sz="2200" dirty="0" smtClean="0">
                <a:solidFill>
                  <a:schemeClr val="tx1"/>
                </a:solidFill>
              </a:rPr>
              <a:t>cell undergo hypertrophy. </a:t>
            </a:r>
            <a:r>
              <a:rPr lang="en-US" sz="2200" dirty="0">
                <a:solidFill>
                  <a:schemeClr val="tx1"/>
                </a:solidFill>
              </a:rPr>
              <a:t>Adult muscle cells have a limited capacity to </a:t>
            </a:r>
            <a:r>
              <a:rPr lang="en-US" sz="2200" dirty="0" smtClean="0">
                <a:solidFill>
                  <a:schemeClr val="tx1"/>
                </a:solidFill>
              </a:rPr>
              <a:t>divide </a:t>
            </a:r>
            <a:r>
              <a:rPr lang="en-US" sz="2200" dirty="0" smtClean="0">
                <a:solidFill>
                  <a:schemeClr val="tx1"/>
                </a:solidFill>
                <a:sym typeface="Wingdings" pitchFamily="2" charset="2"/>
              </a:rPr>
              <a:t> </a:t>
            </a:r>
            <a:r>
              <a:rPr lang="en-US" sz="2200" dirty="0" smtClean="0">
                <a:solidFill>
                  <a:schemeClr val="tx1"/>
                </a:solidFill>
              </a:rPr>
              <a:t>chiseled </a:t>
            </a:r>
            <a:r>
              <a:rPr lang="en-US" sz="2200" dirty="0">
                <a:solidFill>
                  <a:schemeClr val="tx1"/>
                </a:solidFill>
              </a:rPr>
              <a:t>physique of </a:t>
            </a:r>
            <a:r>
              <a:rPr lang="en-US" sz="2200" dirty="0" smtClean="0">
                <a:solidFill>
                  <a:schemeClr val="tx1"/>
                </a:solidFill>
              </a:rPr>
              <a:t>weightlifter </a:t>
            </a:r>
            <a:r>
              <a:rPr lang="en-US" sz="2200" b="1" dirty="0" smtClean="0">
                <a:solidFill>
                  <a:schemeClr val="tx1"/>
                </a:solidFill>
              </a:rPr>
              <a:t>stems </a:t>
            </a:r>
            <a:r>
              <a:rPr lang="en-US" sz="2200" b="1" dirty="0" smtClean="0">
                <a:solidFill>
                  <a:schemeClr val="tx1"/>
                </a:solidFill>
                <a:effectLst>
                  <a:outerShdw blurRad="38100" dist="38100" dir="2700000" algn="tl">
                    <a:srgbClr val="000000">
                      <a:alpha val="43137"/>
                    </a:srgbClr>
                  </a:outerShdw>
                </a:effectLst>
              </a:rPr>
              <a:t>only from </a:t>
            </a:r>
            <a:r>
              <a:rPr lang="en-US" sz="2200" b="1" dirty="0">
                <a:solidFill>
                  <a:schemeClr val="tx1"/>
                </a:solidFill>
                <a:effectLst>
                  <a:outerShdw blurRad="38100" dist="38100" dir="2700000" algn="tl">
                    <a:srgbClr val="000000">
                      <a:alpha val="43137"/>
                    </a:srgbClr>
                  </a:outerShdw>
                </a:effectLst>
              </a:rPr>
              <a:t>the </a:t>
            </a:r>
            <a:r>
              <a:rPr lang="en-US" sz="2200" b="1" dirty="0" smtClean="0">
                <a:solidFill>
                  <a:schemeClr val="tx1"/>
                </a:solidFill>
                <a:effectLst>
                  <a:outerShdw blurRad="38100" dist="38100" dir="2700000" algn="tl">
                    <a:srgbClr val="000000">
                      <a:alpha val="43137"/>
                    </a:srgbClr>
                  </a:outerShdw>
                </a:effectLst>
              </a:rPr>
              <a:t>hypertrophy</a:t>
            </a:r>
            <a:endParaRPr lang="en-GB" sz="2200" dirty="0">
              <a:solidFill>
                <a:schemeClr val="tx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058" t="18555" r="11285" b="25317"/>
          <a:stretch/>
        </p:blipFill>
        <p:spPr>
          <a:xfrm>
            <a:off x="0" y="0"/>
            <a:ext cx="12191999" cy="4232031"/>
          </a:xfrm>
          <a:prstGeom prst="rect">
            <a:avLst/>
          </a:prstGeom>
        </p:spPr>
      </p:pic>
    </p:spTree>
    <p:extLst>
      <p:ext uri="{BB962C8B-B14F-4D97-AF65-F5344CB8AC3E}">
        <p14:creationId xmlns:p14="http://schemas.microsoft.com/office/powerpoint/2010/main" val="2948798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xmlns="" id="{D8694222-4D81-4A9A-93A2-23C89102F234}"/>
              </a:ext>
            </a:extLst>
          </p:cNvPr>
          <p:cNvSpPr>
            <a:spLocks noGrp="1"/>
          </p:cNvSpPr>
          <p:nvPr>
            <p:ph type="ctrTitle"/>
          </p:nvPr>
        </p:nvSpPr>
        <p:spPr>
          <a:xfrm>
            <a:off x="510563" y="3880288"/>
            <a:ext cx="10607040" cy="701731"/>
          </a:xfrm>
        </p:spPr>
        <p:txBody>
          <a:bodyPr/>
          <a:lstStyle/>
          <a:p>
            <a:r>
              <a:rPr lang="en-US" dirty="0" smtClean="0">
                <a:solidFill>
                  <a:schemeClr val="tx1"/>
                </a:solidFill>
                <a:effectLst>
                  <a:outerShdw blurRad="38100" dist="38100" dir="2700000" algn="tl">
                    <a:srgbClr val="000000">
                      <a:alpha val="43137"/>
                    </a:srgbClr>
                  </a:outerShdw>
                </a:effectLst>
              </a:rPr>
              <a:t>Atrophy </a:t>
            </a:r>
            <a:r>
              <a:rPr lang="en-US" dirty="0">
                <a:solidFill>
                  <a:schemeClr val="tx1"/>
                </a:solidFill>
                <a:effectLst>
                  <a:outerShdw blurRad="38100" dist="38100" dir="2700000" algn="tl">
                    <a:srgbClr val="000000">
                      <a:alpha val="43137"/>
                    </a:srgbClr>
                  </a:outerShdw>
                </a:effectLst>
              </a:rPr>
              <a:t>- pathologic - ↓</a:t>
            </a:r>
            <a:r>
              <a:rPr lang="en-US" dirty="0" smtClean="0">
                <a:solidFill>
                  <a:schemeClr val="tx1"/>
                </a:solidFill>
                <a:effectLst>
                  <a:outerShdw blurRad="38100" dist="38100" dir="2700000" algn="tl">
                    <a:srgbClr val="000000">
                      <a:alpha val="43137"/>
                    </a:srgbClr>
                  </a:outerShdw>
                </a:effectLst>
              </a:rPr>
              <a:t> </a:t>
            </a:r>
            <a:r>
              <a:rPr lang="en-US" dirty="0">
                <a:solidFill>
                  <a:schemeClr val="tx1"/>
                </a:solidFill>
                <a:effectLst>
                  <a:outerShdw blurRad="38100" dist="38100" dir="2700000" algn="tl">
                    <a:srgbClr val="000000">
                      <a:alpha val="43137"/>
                    </a:srgbClr>
                  </a:outerShdw>
                </a:effectLst>
              </a:rPr>
              <a:t>blood supply</a:t>
            </a:r>
            <a:endParaRPr lang="en-GB" dirty="0">
              <a:solidFill>
                <a:schemeClr val="tx1"/>
              </a:solidFill>
              <a:effectLst>
                <a:outerShdw blurRad="38100" dist="38100" dir="2700000" algn="tl">
                  <a:srgbClr val="000000">
                    <a:alpha val="43137"/>
                  </a:srgbClr>
                </a:outerShdw>
              </a:effectLst>
            </a:endParaRPr>
          </a:p>
        </p:txBody>
      </p:sp>
      <p:sp>
        <p:nvSpPr>
          <p:cNvPr id="52" name="Subtitle 51">
            <a:extLst>
              <a:ext uri="{FF2B5EF4-FFF2-40B4-BE49-F238E27FC236}">
                <a16:creationId xmlns:a16="http://schemas.microsoft.com/office/drawing/2014/main" xmlns="" id="{46FF1827-B46B-4BC4-8665-8914CF45DE0C}"/>
              </a:ext>
            </a:extLst>
          </p:cNvPr>
          <p:cNvSpPr>
            <a:spLocks noGrp="1"/>
          </p:cNvSpPr>
          <p:nvPr>
            <p:ph type="subTitle" idx="1"/>
          </p:nvPr>
        </p:nvSpPr>
        <p:spPr>
          <a:xfrm>
            <a:off x="581093" y="4752907"/>
            <a:ext cx="10824657" cy="1089529"/>
          </a:xfrm>
        </p:spPr>
        <p:txBody>
          <a:bodyPr/>
          <a:lstStyle/>
          <a:p>
            <a:r>
              <a:rPr lang="en-US" sz="2800" b="1" dirty="0" smtClean="0">
                <a:solidFill>
                  <a:schemeClr val="tx1"/>
                </a:solidFill>
              </a:rPr>
              <a:t>Atrophy </a:t>
            </a:r>
            <a:r>
              <a:rPr lang="en-US" sz="2800" b="1" dirty="0">
                <a:solidFill>
                  <a:schemeClr val="tx1"/>
                </a:solidFill>
              </a:rPr>
              <a:t>of the brain is caused by aging </a:t>
            </a:r>
            <a:r>
              <a:rPr lang="en-US" sz="2800" b="1" dirty="0" smtClean="0">
                <a:solidFill>
                  <a:schemeClr val="tx1"/>
                </a:solidFill>
              </a:rPr>
              <a:t>&amp; reduced </a:t>
            </a:r>
            <a:r>
              <a:rPr lang="en-US" sz="2800" b="1" dirty="0">
                <a:solidFill>
                  <a:schemeClr val="tx1"/>
                </a:solidFill>
              </a:rPr>
              <a:t>blood supply. Note that loss of brain substance narrows the gyri and widens the sulci</a:t>
            </a:r>
            <a:r>
              <a:rPr lang="en-US" sz="2400" b="1" dirty="0">
                <a:solidFill>
                  <a:schemeClr val="tx1"/>
                </a:solidFill>
              </a:rPr>
              <a:t>. </a:t>
            </a:r>
            <a:r>
              <a:rPr lang="en-US" sz="1600" b="1" dirty="0"/>
              <a:t>The </a:t>
            </a:r>
            <a:r>
              <a:rPr lang="en-US" sz="1600" b="1" dirty="0" smtClean="0"/>
              <a:t>meninges have </a:t>
            </a:r>
            <a:r>
              <a:rPr lang="en-US" sz="1600" b="1" dirty="0"/>
              <a:t>been stripped from the bottom half of each specimen to show the surface of the brain.</a:t>
            </a:r>
            <a:endParaRPr lang="en-US" sz="1600"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14" y="208767"/>
            <a:ext cx="9976339" cy="367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297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335" y="783840"/>
            <a:ext cx="4790753" cy="4770098"/>
          </a:xfrm>
        </p:spPr>
        <p:txBody>
          <a:bodyPr>
            <a:noAutofit/>
          </a:bodyPr>
          <a:lstStyle/>
          <a:p>
            <a:r>
              <a:rPr lang="en-US" dirty="0"/>
              <a:t>I</a:t>
            </a:r>
            <a:r>
              <a:rPr lang="en-US" dirty="0" smtClean="0"/>
              <a:t>n </a:t>
            </a:r>
            <a:r>
              <a:rPr lang="en-US" dirty="0"/>
              <a:t>the respiratory epithelium of habitual </a:t>
            </a:r>
            <a:r>
              <a:rPr lang="en-US" u="sng" dirty="0" smtClean="0"/>
              <a:t>smokers</a:t>
            </a:r>
            <a:r>
              <a:rPr lang="en-US" dirty="0" smtClean="0"/>
              <a:t> </a:t>
            </a:r>
            <a:r>
              <a:rPr lang="en-US" dirty="0" smtClean="0"/>
              <a:t>the </a:t>
            </a:r>
            <a:r>
              <a:rPr lang="en-US" dirty="0"/>
              <a:t>normal ciliated columnar </a:t>
            </a:r>
            <a:r>
              <a:rPr lang="en-US" dirty="0" smtClean="0"/>
              <a:t>epithelial cells </a:t>
            </a:r>
            <a:r>
              <a:rPr lang="en-US" dirty="0"/>
              <a:t>of the trachea and bronchi </a:t>
            </a:r>
            <a:r>
              <a:rPr lang="en-US" dirty="0" smtClean="0">
                <a:sym typeface="Wingdings" pitchFamily="2" charset="2"/>
              </a:rPr>
              <a:t> metaplasia  </a:t>
            </a:r>
            <a:r>
              <a:rPr lang="en-US" u="sng" dirty="0" smtClean="0">
                <a:effectLst>
                  <a:outerShdw blurRad="38100" dist="38100" dir="2700000" algn="tl">
                    <a:srgbClr val="000000">
                      <a:alpha val="43137"/>
                    </a:srgbClr>
                  </a:outerShdw>
                </a:effectLst>
              </a:rPr>
              <a:t>stratified squamous </a:t>
            </a:r>
            <a:r>
              <a:rPr lang="en-US" u="sng" dirty="0">
                <a:effectLst>
                  <a:outerShdw blurRad="38100" dist="38100" dir="2700000" algn="tl">
                    <a:srgbClr val="000000">
                      <a:alpha val="43137"/>
                    </a:srgbClr>
                  </a:outerShdw>
                </a:effectLst>
              </a:rPr>
              <a:t>epithelial </a:t>
            </a:r>
            <a:r>
              <a:rPr lang="en-US" u="sng" dirty="0" smtClean="0">
                <a:effectLst>
                  <a:outerShdw blurRad="38100" dist="38100" dir="2700000" algn="tl">
                    <a:srgbClr val="000000">
                      <a:alpha val="43137"/>
                    </a:srgbClr>
                  </a:outerShdw>
                </a:effectLst>
              </a:rPr>
              <a:t>cells</a:t>
            </a:r>
            <a:r>
              <a:rPr lang="en-US" dirty="0" smtClean="0"/>
              <a:t>.</a:t>
            </a:r>
          </a:p>
          <a:p>
            <a:r>
              <a:rPr lang="en-US" dirty="0" smtClean="0"/>
              <a:t>The </a:t>
            </a:r>
            <a:r>
              <a:rPr lang="en-US" dirty="0"/>
              <a:t>rugged </a:t>
            </a:r>
            <a:r>
              <a:rPr lang="en-US" dirty="0" smtClean="0"/>
              <a:t>stratified squamous </a:t>
            </a:r>
            <a:r>
              <a:rPr lang="en-US" dirty="0"/>
              <a:t>epithelium </a:t>
            </a:r>
            <a:r>
              <a:rPr lang="en-US" dirty="0" smtClean="0"/>
              <a:t>can survive the noxious </a:t>
            </a:r>
            <a:r>
              <a:rPr lang="en-US" dirty="0"/>
              <a:t>chemicals in cigarette smoke that </a:t>
            </a:r>
            <a:r>
              <a:rPr lang="en-US" dirty="0" smtClean="0"/>
              <a:t>columnar epithelium </a:t>
            </a:r>
            <a:r>
              <a:rPr lang="en-US" dirty="0"/>
              <a:t>would not tolerate. </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031" y="398586"/>
            <a:ext cx="6381400" cy="5860082"/>
          </a:xfrm>
          <a:prstGeom prst="rect">
            <a:avLst/>
          </a:prstGeom>
        </p:spPr>
      </p:pic>
    </p:spTree>
    <p:extLst>
      <p:ext uri="{BB962C8B-B14F-4D97-AF65-F5344CB8AC3E}">
        <p14:creationId xmlns:p14="http://schemas.microsoft.com/office/powerpoint/2010/main" val="87342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532" y="1074682"/>
            <a:ext cx="3626797" cy="4770098"/>
          </a:xfrm>
        </p:spPr>
        <p:txBody>
          <a:bodyPr>
            <a:normAutofit/>
          </a:bodyPr>
          <a:lstStyle/>
          <a:p>
            <a:r>
              <a:rPr lang="en-US" dirty="0" smtClean="0"/>
              <a:t>In </a:t>
            </a:r>
            <a:r>
              <a:rPr lang="en-US" dirty="0"/>
              <a:t>chronic </a:t>
            </a:r>
            <a:r>
              <a:rPr lang="en-US" dirty="0" smtClean="0"/>
              <a:t>gastric reflux; the </a:t>
            </a:r>
            <a:r>
              <a:rPr lang="en-US" u="sng" dirty="0">
                <a:effectLst>
                  <a:outerShdw blurRad="38100" dist="38100" dir="2700000" algn="tl">
                    <a:srgbClr val="000000">
                      <a:alpha val="43137"/>
                    </a:srgbClr>
                  </a:outerShdw>
                </a:effectLst>
              </a:rPr>
              <a:t>normal</a:t>
            </a:r>
            <a:r>
              <a:rPr lang="en-US" dirty="0"/>
              <a:t> stratified </a:t>
            </a:r>
            <a:r>
              <a:rPr lang="en-US" u="sng" dirty="0"/>
              <a:t>squamous</a:t>
            </a:r>
            <a:r>
              <a:rPr lang="en-US" dirty="0"/>
              <a:t> epithelium of </a:t>
            </a:r>
            <a:r>
              <a:rPr lang="en-US" dirty="0" smtClean="0"/>
              <a:t>the lower </a:t>
            </a:r>
            <a:r>
              <a:rPr lang="en-US" dirty="0"/>
              <a:t>esophagus </a:t>
            </a:r>
            <a:r>
              <a:rPr lang="en-US" dirty="0" smtClean="0">
                <a:sym typeface="Wingdings" pitchFamily="2" charset="2"/>
              </a:rPr>
              <a:t></a:t>
            </a:r>
            <a:r>
              <a:rPr lang="en-US" dirty="0" smtClean="0"/>
              <a:t> metaplasia</a:t>
            </a:r>
            <a:r>
              <a:rPr lang="en-US" dirty="0" smtClean="0">
                <a:sym typeface="Wingdings" pitchFamily="2" charset="2"/>
              </a:rPr>
              <a:t></a:t>
            </a:r>
            <a:r>
              <a:rPr lang="en-US" dirty="0" smtClean="0"/>
              <a:t> gastric </a:t>
            </a:r>
            <a:r>
              <a:rPr lang="en-US" dirty="0"/>
              <a:t>or </a:t>
            </a:r>
            <a:r>
              <a:rPr lang="en-US" b="1" u="sng" dirty="0">
                <a:effectLst>
                  <a:outerShdw blurRad="38100" dist="38100" dir="2700000" algn="tl">
                    <a:srgbClr val="000000">
                      <a:alpha val="43137"/>
                    </a:srgbClr>
                  </a:outerShdw>
                </a:effectLst>
              </a:rPr>
              <a:t>intestinal-type columnar epithelium. </a:t>
            </a:r>
            <a:endParaRPr lang="en-US" b="1" u="sng" dirty="0" smtClean="0">
              <a:effectLst>
                <a:outerShdw blurRad="38100" dist="38100" dir="2700000" algn="tl">
                  <a:srgbClr val="000000">
                    <a:alpha val="43137"/>
                  </a:srgbClr>
                </a:outerShdw>
              </a:effectLst>
            </a:endParaRPr>
          </a:p>
          <a:p>
            <a:endParaRPr lang="en-US" dirty="0" smtClean="0"/>
          </a:p>
          <a:p>
            <a:pPr marL="0" indent="0">
              <a:buNone/>
            </a:pPr>
            <a:endParaRPr lang="en-US" b="1" u="sng" dirty="0">
              <a:solidFill>
                <a:schemeClr val="accent3"/>
              </a:solidFill>
            </a:endParaRPr>
          </a:p>
        </p:txBody>
      </p:sp>
      <p:pic>
        <p:nvPicPr>
          <p:cNvPr id="4098" name="Picture 2" descr="Image result for barrett esophagus pat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694" y="633046"/>
            <a:ext cx="7829774" cy="564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62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24FAFA63-EF73-4268-8107-6CD20923D700}"/>
              </a:ext>
            </a:extLst>
          </p:cNvPr>
          <p:cNvSpPr>
            <a:spLocks noGrp="1"/>
          </p:cNvSpPr>
          <p:nvPr>
            <p:ph type="title"/>
          </p:nvPr>
        </p:nvSpPr>
        <p:spPr>
          <a:xfrm>
            <a:off x="387698" y="590408"/>
            <a:ext cx="6974394" cy="535531"/>
          </a:xfrm>
        </p:spPr>
        <p:txBody>
          <a:bodyPr/>
          <a:lstStyle/>
          <a:p>
            <a:r>
              <a:rPr lang="en-US" sz="3200" dirty="0"/>
              <a:t>G</a:t>
            </a:r>
            <a:r>
              <a:rPr lang="en-US" sz="3200" dirty="0" smtClean="0"/>
              <a:t>lycogen.</a:t>
            </a:r>
            <a:endParaRPr lang="en-GB" sz="3200" dirty="0"/>
          </a:p>
        </p:txBody>
      </p:sp>
      <p:sp>
        <p:nvSpPr>
          <p:cNvPr id="17" name="Text Placeholder 16">
            <a:extLst>
              <a:ext uri="{FF2B5EF4-FFF2-40B4-BE49-F238E27FC236}">
                <a16:creationId xmlns:a16="http://schemas.microsoft.com/office/drawing/2014/main" xmlns="" id="{BB40F080-6054-425B-9E1C-1DDC9260832D}"/>
              </a:ext>
            </a:extLst>
          </p:cNvPr>
          <p:cNvSpPr>
            <a:spLocks noGrp="1"/>
          </p:cNvSpPr>
          <p:nvPr>
            <p:ph type="body" sz="quarter" idx="17"/>
          </p:nvPr>
        </p:nvSpPr>
        <p:spPr>
          <a:xfrm>
            <a:off x="329082" y="1627335"/>
            <a:ext cx="4781537" cy="4023189"/>
          </a:xfrm>
        </p:spPr>
        <p:txBody>
          <a:bodyPr/>
          <a:lstStyle/>
          <a:p>
            <a:pPr marL="457200" indent="-457200">
              <a:buFont typeface="Wingdings" pitchFamily="2" charset="2"/>
              <a:buChar char="ü"/>
            </a:pPr>
            <a:r>
              <a:rPr lang="en-US" sz="2800" b="1" dirty="0">
                <a:solidFill>
                  <a:schemeClr val="tx1"/>
                </a:solidFill>
              </a:rPr>
              <a:t>Excessive intracellular </a:t>
            </a:r>
            <a:r>
              <a:rPr lang="en-US" sz="2800" b="1" dirty="0" smtClean="0">
                <a:solidFill>
                  <a:schemeClr val="tx1"/>
                </a:solidFill>
              </a:rPr>
              <a:t>accumulation of glycogen are </a:t>
            </a:r>
            <a:r>
              <a:rPr lang="en-US" sz="2800" b="1" dirty="0">
                <a:solidFill>
                  <a:schemeClr val="tx1"/>
                </a:solidFill>
              </a:rPr>
              <a:t>associated with abnormalities in the metabolism </a:t>
            </a:r>
            <a:r>
              <a:rPr lang="en-US" sz="2800" b="1" dirty="0" smtClean="0">
                <a:solidFill>
                  <a:schemeClr val="tx1"/>
                </a:solidFill>
              </a:rPr>
              <a:t>of glucose </a:t>
            </a:r>
            <a:r>
              <a:rPr lang="en-US" sz="2800" b="1" dirty="0">
                <a:solidFill>
                  <a:schemeClr val="tx1"/>
                </a:solidFill>
              </a:rPr>
              <a:t>or glycogen. </a:t>
            </a:r>
            <a:endParaRPr lang="en-US" sz="2800" b="1" dirty="0" smtClean="0">
              <a:solidFill>
                <a:schemeClr val="tx1"/>
              </a:solidFill>
            </a:endParaRPr>
          </a:p>
          <a:p>
            <a:pPr marL="457200" indent="-457200">
              <a:buFont typeface="Wingdings" pitchFamily="2" charset="2"/>
              <a:buChar char="ü"/>
            </a:pPr>
            <a:r>
              <a:rPr lang="en-US" sz="2800" b="1" dirty="0" smtClean="0">
                <a:solidFill>
                  <a:schemeClr val="tx1"/>
                </a:solidFill>
              </a:rPr>
              <a:t>In </a:t>
            </a:r>
            <a:r>
              <a:rPr lang="en-US" sz="2800" b="1" dirty="0">
                <a:solidFill>
                  <a:schemeClr val="tx1"/>
                </a:solidFill>
              </a:rPr>
              <a:t>poorly controlled </a:t>
            </a:r>
            <a:r>
              <a:rPr lang="en-US" sz="2800" b="1" dirty="0" smtClean="0">
                <a:solidFill>
                  <a:schemeClr val="tx1"/>
                </a:solidFill>
              </a:rPr>
              <a:t>diabetes mellitus</a:t>
            </a:r>
            <a:r>
              <a:rPr lang="en-US" sz="2800" b="1" dirty="0">
                <a:solidFill>
                  <a:schemeClr val="tx1"/>
                </a:solidFill>
              </a:rPr>
              <a:t>, </a:t>
            </a:r>
            <a:r>
              <a:rPr lang="en-US" sz="2800" b="1" dirty="0" smtClean="0">
                <a:solidFill>
                  <a:schemeClr val="tx1"/>
                </a:solidFill>
              </a:rPr>
              <a:t>&amp; </a:t>
            </a:r>
            <a:r>
              <a:rPr lang="en-US" sz="2800" b="1" dirty="0" smtClean="0">
                <a:solidFill>
                  <a:schemeClr val="tx1"/>
                </a:solidFill>
              </a:rPr>
              <a:t>rare </a:t>
            </a:r>
            <a:r>
              <a:rPr lang="en-US" sz="2800" b="1" dirty="0" smtClean="0">
                <a:solidFill>
                  <a:schemeClr val="tx1"/>
                </a:solidFill>
              </a:rPr>
              <a:t>glycogen </a:t>
            </a:r>
            <a:r>
              <a:rPr lang="en-US" sz="2800" b="1" dirty="0" smtClean="0">
                <a:solidFill>
                  <a:schemeClr val="tx1"/>
                </a:solidFill>
              </a:rPr>
              <a:t>storage diseases</a:t>
            </a:r>
            <a:r>
              <a:rPr lang="en-US" sz="2800" b="1" dirty="0">
                <a:solidFill>
                  <a:schemeClr val="tx1"/>
                </a:solidFill>
              </a:rPr>
              <a:t>.</a:t>
            </a:r>
            <a:endParaRPr lang="en-US" sz="2800" b="1" dirty="0" smtClean="0">
              <a:solidFill>
                <a:schemeClr val="tx1"/>
              </a:solidFill>
            </a:endParaRPr>
          </a:p>
        </p:txBody>
      </p:sp>
      <p:sp>
        <p:nvSpPr>
          <p:cNvPr id="7" name="Rectangle 6" descr="Slide number background block">
            <a:extLst>
              <a:ext uri="{FF2B5EF4-FFF2-40B4-BE49-F238E27FC236}">
                <a16:creationId xmlns:a16="http://schemas.microsoft.com/office/drawing/2014/main" xmlns=""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xmlns=""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15</a:t>
            </a:fld>
            <a:endParaRPr lang="en-GB" b="1" dirty="0">
              <a:solidFill>
                <a:schemeClr val="bg1"/>
              </a:solidFill>
            </a:endParaRPr>
          </a:p>
        </p:txBody>
      </p:sp>
      <p:sp>
        <p:nvSpPr>
          <p:cNvPr id="2" name="AutoShape 2" descr="https://www.arkanalabs.com/wp-content/uploads/Fig-1-copy-1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arkanalabs.com/wp-content/uploads/Fig-1-copy-1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ww.arkanalabs.com/wp-content/uploads/Fig-1-copy-1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077" y="1358288"/>
            <a:ext cx="6131051" cy="501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79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24FAFA63-EF73-4268-8107-6CD20923D700}"/>
              </a:ext>
            </a:extLst>
          </p:cNvPr>
          <p:cNvSpPr>
            <a:spLocks noGrp="1"/>
          </p:cNvSpPr>
          <p:nvPr>
            <p:ph type="title"/>
          </p:nvPr>
        </p:nvSpPr>
        <p:spPr>
          <a:xfrm>
            <a:off x="460375" y="719362"/>
            <a:ext cx="6974394" cy="535531"/>
          </a:xfrm>
        </p:spPr>
        <p:txBody>
          <a:bodyPr/>
          <a:lstStyle/>
          <a:p>
            <a:r>
              <a:rPr lang="en-US" sz="3200" b="1" dirty="0" smtClean="0"/>
              <a:t>Pigments – Carbon </a:t>
            </a:r>
            <a:endParaRPr lang="en-GB" sz="3200" b="1" dirty="0"/>
          </a:p>
        </p:txBody>
      </p:sp>
      <p:sp>
        <p:nvSpPr>
          <p:cNvPr id="17" name="Text Placeholder 16">
            <a:extLst>
              <a:ext uri="{FF2B5EF4-FFF2-40B4-BE49-F238E27FC236}">
                <a16:creationId xmlns:a16="http://schemas.microsoft.com/office/drawing/2014/main" xmlns="" id="{BB40F080-6054-425B-9E1C-1DDC9260832D}"/>
              </a:ext>
            </a:extLst>
          </p:cNvPr>
          <p:cNvSpPr>
            <a:spLocks noGrp="1"/>
          </p:cNvSpPr>
          <p:nvPr>
            <p:ph type="body" sz="quarter" idx="17"/>
          </p:nvPr>
        </p:nvSpPr>
        <p:spPr>
          <a:xfrm>
            <a:off x="460375" y="1650781"/>
            <a:ext cx="4775504" cy="4023189"/>
          </a:xfrm>
        </p:spPr>
        <p:txBody>
          <a:bodyPr/>
          <a:lstStyle/>
          <a:p>
            <a:pPr marL="342900" indent="-342900">
              <a:buFont typeface="Arial" pitchFamily="34" charset="0"/>
              <a:buChar char="•"/>
            </a:pPr>
            <a:r>
              <a:rPr lang="en-US" sz="2800" b="1" dirty="0" smtClean="0">
                <a:solidFill>
                  <a:schemeClr val="tx1"/>
                </a:solidFill>
              </a:rPr>
              <a:t>The </a:t>
            </a:r>
            <a:r>
              <a:rPr lang="en-US" sz="2800" b="1" dirty="0">
                <a:solidFill>
                  <a:schemeClr val="tx1"/>
                </a:solidFill>
              </a:rPr>
              <a:t>most common exogenous pigment is carbon, a ubiquitous air pollutant of urban life. </a:t>
            </a:r>
          </a:p>
          <a:p>
            <a:pPr marL="342900" indent="-342900">
              <a:buFont typeface="Arial" pitchFamily="34" charset="0"/>
              <a:buChar char="•"/>
            </a:pPr>
            <a:r>
              <a:rPr lang="en-US" sz="2800" b="1" dirty="0" smtClean="0">
                <a:solidFill>
                  <a:schemeClr val="tx1"/>
                </a:solidFill>
              </a:rPr>
              <a:t>Aggregates </a:t>
            </a:r>
            <a:r>
              <a:rPr lang="en-US" sz="2800" b="1" dirty="0">
                <a:solidFill>
                  <a:schemeClr val="tx1"/>
                </a:solidFill>
              </a:rPr>
              <a:t>of the pigment blacken the draining lymph nodes and pulmonary parenchyma </a:t>
            </a:r>
            <a:r>
              <a:rPr lang="en-US" sz="2800" b="1" dirty="0" smtClean="0">
                <a:solidFill>
                  <a:schemeClr val="tx1"/>
                </a:solidFill>
              </a:rPr>
              <a:t>(called </a:t>
            </a:r>
            <a:r>
              <a:rPr lang="en-US" sz="2800" b="1" dirty="0" err="1" smtClean="0">
                <a:solidFill>
                  <a:schemeClr val="tx1"/>
                </a:solidFill>
              </a:rPr>
              <a:t>anthracosis</a:t>
            </a:r>
            <a:r>
              <a:rPr lang="en-US" sz="2800" b="1" dirty="0">
                <a:solidFill>
                  <a:schemeClr val="tx1"/>
                </a:solidFill>
              </a:rPr>
              <a:t>)</a:t>
            </a:r>
          </a:p>
        </p:txBody>
      </p:sp>
      <p:sp>
        <p:nvSpPr>
          <p:cNvPr id="7" name="Rectangle 6" descr="Slide number background block">
            <a:extLst>
              <a:ext uri="{FF2B5EF4-FFF2-40B4-BE49-F238E27FC236}">
                <a16:creationId xmlns:a16="http://schemas.microsoft.com/office/drawing/2014/main" xmlns=""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xmlns=""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16</a:t>
            </a:fld>
            <a:endParaRPr lang="en-GB" b="1" dirty="0">
              <a:solidFill>
                <a:schemeClr val="bg1"/>
              </a:solidFill>
            </a:endParaRPr>
          </a:p>
        </p:txBody>
      </p:sp>
      <p:sp>
        <p:nvSpPr>
          <p:cNvPr id="2" name="AutoShape 2" descr="https://www.arkanalabs.com/wp-content/uploads/Fig-1-copy-1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arkanalabs.com/wp-content/uploads/Fig-1-copy-1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ww.arkanalabs.com/wp-content/uploads/Fig-1-copy-1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443" y="1463666"/>
            <a:ext cx="7107557" cy="464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982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24FAFA63-EF73-4268-8107-6CD20923D700}"/>
              </a:ext>
            </a:extLst>
          </p:cNvPr>
          <p:cNvSpPr>
            <a:spLocks noGrp="1"/>
          </p:cNvSpPr>
          <p:nvPr>
            <p:ph type="title"/>
          </p:nvPr>
        </p:nvSpPr>
        <p:spPr>
          <a:xfrm>
            <a:off x="381487" y="686737"/>
            <a:ext cx="9501067" cy="535531"/>
          </a:xfrm>
        </p:spPr>
        <p:txBody>
          <a:bodyPr/>
          <a:lstStyle/>
          <a:p>
            <a:r>
              <a:rPr lang="en-US" sz="3200" dirty="0" smtClean="0"/>
              <a:t>Pigments-</a:t>
            </a:r>
            <a:r>
              <a:rPr lang="en-US" sz="3200" dirty="0" err="1" smtClean="0"/>
              <a:t>Lipofuscin</a:t>
            </a:r>
            <a:r>
              <a:rPr lang="en-US" sz="3200" dirty="0" smtClean="0"/>
              <a:t>  </a:t>
            </a:r>
            <a:r>
              <a:rPr lang="en-US" sz="3200" dirty="0"/>
              <a:t>“wear-and-tear </a:t>
            </a:r>
            <a:r>
              <a:rPr lang="en-US" sz="3200" dirty="0" smtClean="0"/>
              <a:t>pigment’’</a:t>
            </a:r>
            <a:endParaRPr lang="en-GB" sz="3200" dirty="0"/>
          </a:p>
        </p:txBody>
      </p:sp>
      <p:sp>
        <p:nvSpPr>
          <p:cNvPr id="17" name="Text Placeholder 16">
            <a:extLst>
              <a:ext uri="{FF2B5EF4-FFF2-40B4-BE49-F238E27FC236}">
                <a16:creationId xmlns:a16="http://schemas.microsoft.com/office/drawing/2014/main" xmlns="" id="{BB40F080-6054-425B-9E1C-1DDC9260832D}"/>
              </a:ext>
            </a:extLst>
          </p:cNvPr>
          <p:cNvSpPr>
            <a:spLocks noGrp="1"/>
          </p:cNvSpPr>
          <p:nvPr>
            <p:ph type="body" sz="quarter" idx="17"/>
          </p:nvPr>
        </p:nvSpPr>
        <p:spPr>
          <a:xfrm>
            <a:off x="612775" y="1630241"/>
            <a:ext cx="3996803" cy="4023189"/>
          </a:xfrm>
        </p:spPr>
        <p:txBody>
          <a:bodyPr/>
          <a:lstStyle/>
          <a:p>
            <a:pPr marL="342900" indent="-342900">
              <a:buFont typeface="Arial" pitchFamily="34" charset="0"/>
              <a:buChar char="•"/>
            </a:pPr>
            <a:r>
              <a:rPr lang="en-US" sz="2400" b="1" dirty="0" smtClean="0">
                <a:solidFill>
                  <a:schemeClr val="tx1"/>
                </a:solidFill>
              </a:rPr>
              <a:t>An insoluble brownish-yellow </a:t>
            </a:r>
            <a:r>
              <a:rPr lang="en-US" sz="2400" b="1" dirty="0">
                <a:solidFill>
                  <a:schemeClr val="tx1"/>
                </a:solidFill>
              </a:rPr>
              <a:t>granular intracellular material </a:t>
            </a:r>
            <a:r>
              <a:rPr lang="en-US" sz="2400" b="1" dirty="0" smtClean="0">
                <a:solidFill>
                  <a:schemeClr val="tx1"/>
                </a:solidFill>
              </a:rPr>
              <a:t>that accumulates </a:t>
            </a:r>
            <a:r>
              <a:rPr lang="en-US" sz="2400" b="1" dirty="0" smtClean="0">
                <a:solidFill>
                  <a:schemeClr val="tx1"/>
                </a:solidFill>
              </a:rPr>
              <a:t>with </a:t>
            </a:r>
            <a:r>
              <a:rPr lang="en-US" sz="2400" b="1" dirty="0">
                <a:solidFill>
                  <a:schemeClr val="tx1"/>
                </a:solidFill>
              </a:rPr>
              <a:t>aging or </a:t>
            </a:r>
            <a:r>
              <a:rPr lang="en-US" sz="2400" b="1" dirty="0" smtClean="0">
                <a:solidFill>
                  <a:schemeClr val="tx1"/>
                </a:solidFill>
              </a:rPr>
              <a:t>atrophy.</a:t>
            </a:r>
          </a:p>
          <a:p>
            <a:pPr marL="342900" indent="-342900">
              <a:buFont typeface="Arial" pitchFamily="34" charset="0"/>
              <a:buChar char="•"/>
            </a:pPr>
            <a:r>
              <a:rPr lang="en-US" sz="2400" b="1" dirty="0" err="1" smtClean="0">
                <a:solidFill>
                  <a:schemeClr val="tx1"/>
                </a:solidFill>
              </a:rPr>
              <a:t>Lipofuscin</a:t>
            </a:r>
            <a:r>
              <a:rPr lang="en-US" sz="2400" b="1" dirty="0" smtClean="0">
                <a:solidFill>
                  <a:schemeClr val="tx1"/>
                </a:solidFill>
              </a:rPr>
              <a:t> represents </a:t>
            </a:r>
            <a:r>
              <a:rPr lang="en-US" sz="2400" b="1" dirty="0">
                <a:solidFill>
                  <a:schemeClr val="tx1"/>
                </a:solidFill>
              </a:rPr>
              <a:t>complexes of lipid </a:t>
            </a:r>
            <a:r>
              <a:rPr lang="en-US" sz="2400" b="1" dirty="0" smtClean="0">
                <a:solidFill>
                  <a:schemeClr val="tx1"/>
                </a:solidFill>
              </a:rPr>
              <a:t>&amp; protein </a:t>
            </a:r>
            <a:r>
              <a:rPr lang="en-US" sz="2400" b="1" dirty="0">
                <a:solidFill>
                  <a:schemeClr val="tx1"/>
                </a:solidFill>
              </a:rPr>
              <a:t>that </a:t>
            </a:r>
            <a:r>
              <a:rPr lang="en-US" sz="2400" b="1" dirty="0" smtClean="0">
                <a:solidFill>
                  <a:schemeClr val="tx1"/>
                </a:solidFill>
              </a:rPr>
              <a:t>are produced </a:t>
            </a:r>
            <a:r>
              <a:rPr lang="en-US" sz="2400" b="1" dirty="0">
                <a:solidFill>
                  <a:schemeClr val="tx1"/>
                </a:solidFill>
              </a:rPr>
              <a:t>by the free radical–catalyzed peroxidation </a:t>
            </a:r>
            <a:r>
              <a:rPr lang="en-US" sz="2400" b="1" dirty="0" smtClean="0">
                <a:solidFill>
                  <a:schemeClr val="tx1"/>
                </a:solidFill>
              </a:rPr>
              <a:t>of polyunsaturated </a:t>
            </a:r>
            <a:r>
              <a:rPr lang="en-US" sz="2400" b="1" dirty="0">
                <a:solidFill>
                  <a:schemeClr val="tx1"/>
                </a:solidFill>
              </a:rPr>
              <a:t>lipids of subcellular membranes. </a:t>
            </a:r>
            <a:endParaRPr lang="en-US" sz="2400" b="1" dirty="0" smtClean="0">
              <a:solidFill>
                <a:schemeClr val="tx1"/>
              </a:solidFill>
            </a:endParaRPr>
          </a:p>
        </p:txBody>
      </p:sp>
      <p:sp>
        <p:nvSpPr>
          <p:cNvPr id="7" name="Rectangle 6" descr="Slide number background block">
            <a:extLst>
              <a:ext uri="{FF2B5EF4-FFF2-40B4-BE49-F238E27FC236}">
                <a16:creationId xmlns:a16="http://schemas.microsoft.com/office/drawing/2014/main" xmlns=""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xmlns=""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17</a:t>
            </a:fld>
            <a:endParaRPr lang="en-GB" b="1" dirty="0">
              <a:solidFill>
                <a:schemeClr val="bg1"/>
              </a:solidFill>
            </a:endParaRPr>
          </a:p>
        </p:txBody>
      </p:sp>
      <p:sp>
        <p:nvSpPr>
          <p:cNvPr id="2" name="AutoShape 2" descr="https://www.arkanalabs.com/wp-content/uploads/Fig-1-copy-1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arkanalabs.com/wp-content/uploads/Fig-1-copy-1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ww.arkanalabs.com/wp-content/uploads/Fig-1-copy-1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942" y="1624013"/>
            <a:ext cx="6910983" cy="413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566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24FAFA63-EF73-4268-8107-6CD20923D700}"/>
              </a:ext>
            </a:extLst>
          </p:cNvPr>
          <p:cNvSpPr>
            <a:spLocks noGrp="1"/>
          </p:cNvSpPr>
          <p:nvPr>
            <p:ph type="title"/>
          </p:nvPr>
        </p:nvSpPr>
        <p:spPr>
          <a:xfrm>
            <a:off x="612775" y="792244"/>
            <a:ext cx="7818456" cy="535531"/>
          </a:xfrm>
        </p:spPr>
        <p:txBody>
          <a:bodyPr/>
          <a:lstStyle/>
          <a:p>
            <a:r>
              <a:rPr lang="en-US" sz="3200" dirty="0"/>
              <a:t>Pigments </a:t>
            </a:r>
            <a:r>
              <a:rPr lang="en-US" sz="3200" dirty="0" smtClean="0"/>
              <a:t>- Hemosiderin</a:t>
            </a:r>
            <a:r>
              <a:rPr lang="en-US" sz="3200" dirty="0"/>
              <a:t>.</a:t>
            </a:r>
            <a:endParaRPr lang="en-GB" sz="3200" dirty="0"/>
          </a:p>
        </p:txBody>
      </p:sp>
      <p:sp>
        <p:nvSpPr>
          <p:cNvPr id="17" name="Text Placeholder 16">
            <a:extLst>
              <a:ext uri="{FF2B5EF4-FFF2-40B4-BE49-F238E27FC236}">
                <a16:creationId xmlns:a16="http://schemas.microsoft.com/office/drawing/2014/main" xmlns="" id="{BB40F080-6054-425B-9E1C-1DDC9260832D}"/>
              </a:ext>
            </a:extLst>
          </p:cNvPr>
          <p:cNvSpPr>
            <a:spLocks noGrp="1"/>
          </p:cNvSpPr>
          <p:nvPr>
            <p:ph type="body" sz="quarter" idx="17"/>
          </p:nvPr>
        </p:nvSpPr>
        <p:spPr>
          <a:xfrm>
            <a:off x="307975" y="1526455"/>
            <a:ext cx="4251499" cy="4023189"/>
          </a:xfrm>
        </p:spPr>
        <p:txBody>
          <a:bodyPr/>
          <a:lstStyle/>
          <a:p>
            <a:pPr marL="342900" indent="-342900">
              <a:buFont typeface="Arial" pitchFamily="34" charset="0"/>
              <a:buChar char="•"/>
            </a:pPr>
            <a:r>
              <a:rPr lang="en-US" sz="2800" dirty="0" smtClean="0">
                <a:solidFill>
                  <a:schemeClr val="tx1"/>
                </a:solidFill>
              </a:rPr>
              <a:t>A </a:t>
            </a:r>
            <a:r>
              <a:rPr lang="en-US" sz="2800" dirty="0">
                <a:solidFill>
                  <a:schemeClr val="tx1"/>
                </a:solidFill>
              </a:rPr>
              <a:t>hemoglobin-derived granular </a:t>
            </a:r>
            <a:r>
              <a:rPr lang="en-US" sz="2800" dirty="0" smtClean="0">
                <a:solidFill>
                  <a:schemeClr val="tx1"/>
                </a:solidFill>
              </a:rPr>
              <a:t>pigment that </a:t>
            </a:r>
            <a:r>
              <a:rPr lang="en-US" sz="2800" dirty="0">
                <a:solidFill>
                  <a:schemeClr val="tx1"/>
                </a:solidFill>
              </a:rPr>
              <a:t>is </a:t>
            </a:r>
            <a:r>
              <a:rPr lang="en-US" sz="2800" b="1" dirty="0">
                <a:solidFill>
                  <a:schemeClr val="tx1"/>
                </a:solidFill>
              </a:rPr>
              <a:t>golden yellow to </a:t>
            </a:r>
            <a:r>
              <a:rPr lang="en-US" sz="2800" b="1" dirty="0" smtClean="0">
                <a:solidFill>
                  <a:schemeClr val="tx1"/>
                </a:solidFill>
              </a:rPr>
              <a:t>brown.</a:t>
            </a:r>
          </a:p>
          <a:p>
            <a:pPr marL="342900" indent="-342900">
              <a:buFont typeface="Arial" pitchFamily="34" charset="0"/>
              <a:buChar char="•"/>
            </a:pPr>
            <a:endParaRPr lang="en-US" sz="2800" dirty="0" smtClean="0">
              <a:solidFill>
                <a:schemeClr val="tx1"/>
              </a:solidFill>
            </a:endParaRPr>
          </a:p>
          <a:p>
            <a:pPr marL="342900" indent="-342900">
              <a:buFont typeface="Arial" pitchFamily="34" charset="0"/>
              <a:buChar char="•"/>
            </a:pPr>
            <a:r>
              <a:rPr lang="en-US" sz="2800" dirty="0" smtClean="0">
                <a:solidFill>
                  <a:schemeClr val="tx1"/>
                </a:solidFill>
              </a:rPr>
              <a:t>Accumulates in tissues </a:t>
            </a:r>
            <a:r>
              <a:rPr lang="en-US" sz="2800" dirty="0">
                <a:solidFill>
                  <a:schemeClr val="tx1"/>
                </a:solidFill>
              </a:rPr>
              <a:t>when there is a local or systemic excess of iron.</a:t>
            </a:r>
          </a:p>
          <a:p>
            <a:pPr marL="342900" indent="-342900">
              <a:buFont typeface="Arial" pitchFamily="34" charset="0"/>
              <a:buChar char="•"/>
            </a:pPr>
            <a:endParaRPr lang="en-US" sz="2800" dirty="0" smtClean="0">
              <a:solidFill>
                <a:schemeClr val="tx1"/>
              </a:solidFill>
            </a:endParaRPr>
          </a:p>
        </p:txBody>
      </p:sp>
      <p:sp>
        <p:nvSpPr>
          <p:cNvPr id="7" name="Rectangle 6" descr="Slide number background block">
            <a:extLst>
              <a:ext uri="{FF2B5EF4-FFF2-40B4-BE49-F238E27FC236}">
                <a16:creationId xmlns:a16="http://schemas.microsoft.com/office/drawing/2014/main" xmlns=""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xmlns=""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18</a:t>
            </a:fld>
            <a:endParaRPr lang="en-GB" b="1" dirty="0">
              <a:solidFill>
                <a:schemeClr val="bg1"/>
              </a:solidFill>
            </a:endParaRPr>
          </a:p>
        </p:txBody>
      </p:sp>
      <p:sp>
        <p:nvSpPr>
          <p:cNvPr id="2" name="AutoShape 2" descr="https://www.arkanalabs.com/wp-content/uploads/Fig-1-copy-1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arkanalabs.com/wp-content/uploads/Fig-1-copy-1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ww.arkanalabs.com/wp-content/uploads/Fig-1-copy-1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403" y="980953"/>
            <a:ext cx="6433567" cy="497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504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24FAFA63-EF73-4268-8107-6CD20923D700}"/>
              </a:ext>
            </a:extLst>
          </p:cNvPr>
          <p:cNvSpPr>
            <a:spLocks noGrp="1"/>
          </p:cNvSpPr>
          <p:nvPr>
            <p:ph type="title"/>
          </p:nvPr>
        </p:nvSpPr>
        <p:spPr>
          <a:xfrm>
            <a:off x="612775" y="792244"/>
            <a:ext cx="7818456" cy="535531"/>
          </a:xfrm>
        </p:spPr>
        <p:txBody>
          <a:bodyPr/>
          <a:lstStyle/>
          <a:p>
            <a:r>
              <a:rPr lang="en-US" sz="3200" b="1" dirty="0" smtClean="0"/>
              <a:t>… Pigments - Hemosiderin</a:t>
            </a:r>
            <a:r>
              <a:rPr lang="en-US" sz="3200" b="1" dirty="0"/>
              <a:t>.</a:t>
            </a:r>
            <a:endParaRPr lang="en-GB" sz="3200" b="1" dirty="0"/>
          </a:p>
        </p:txBody>
      </p:sp>
      <p:sp>
        <p:nvSpPr>
          <p:cNvPr id="17" name="Text Placeholder 16">
            <a:extLst>
              <a:ext uri="{FF2B5EF4-FFF2-40B4-BE49-F238E27FC236}">
                <a16:creationId xmlns:a16="http://schemas.microsoft.com/office/drawing/2014/main" xmlns="" id="{BB40F080-6054-425B-9E1C-1DDC9260832D}"/>
              </a:ext>
            </a:extLst>
          </p:cNvPr>
          <p:cNvSpPr>
            <a:spLocks noGrp="1"/>
          </p:cNvSpPr>
          <p:nvPr>
            <p:ph type="body" sz="quarter" idx="17"/>
          </p:nvPr>
        </p:nvSpPr>
        <p:spPr>
          <a:xfrm>
            <a:off x="307974" y="1526455"/>
            <a:ext cx="11219996" cy="515287"/>
          </a:xfrm>
        </p:spPr>
        <p:txBody>
          <a:bodyPr/>
          <a:lstStyle/>
          <a:p>
            <a:pPr algn="ctr"/>
            <a:r>
              <a:rPr lang="en-US" sz="2800" dirty="0">
                <a:solidFill>
                  <a:schemeClr val="tx1"/>
                </a:solidFill>
              </a:rPr>
              <a:t>T</a:t>
            </a:r>
            <a:r>
              <a:rPr lang="en-US" sz="2800" dirty="0" smtClean="0">
                <a:solidFill>
                  <a:schemeClr val="tx1"/>
                </a:solidFill>
              </a:rPr>
              <a:t>he </a:t>
            </a:r>
            <a:r>
              <a:rPr lang="en-US" sz="2800" dirty="0">
                <a:solidFill>
                  <a:schemeClr val="tx1"/>
                </a:solidFill>
              </a:rPr>
              <a:t>iron can be unambiguously </a:t>
            </a:r>
            <a:r>
              <a:rPr lang="en-US" sz="2800" dirty="0" smtClean="0">
                <a:solidFill>
                  <a:schemeClr val="tx1"/>
                </a:solidFill>
              </a:rPr>
              <a:t>identified by </a:t>
            </a:r>
            <a:r>
              <a:rPr lang="en-US" sz="2800" dirty="0">
                <a:solidFill>
                  <a:schemeClr val="tx1"/>
                </a:solidFill>
              </a:rPr>
              <a:t>the Prussian blue </a:t>
            </a:r>
            <a:r>
              <a:rPr lang="en-US" sz="2800" dirty="0" err="1">
                <a:solidFill>
                  <a:schemeClr val="tx1"/>
                </a:solidFill>
              </a:rPr>
              <a:t>histochemical</a:t>
            </a:r>
            <a:r>
              <a:rPr lang="en-US" sz="2800" dirty="0">
                <a:solidFill>
                  <a:schemeClr val="tx1"/>
                </a:solidFill>
              </a:rPr>
              <a:t> reaction</a:t>
            </a:r>
          </a:p>
          <a:p>
            <a:pPr marL="342900" indent="-342900" algn="ctr">
              <a:buFont typeface="Arial" pitchFamily="34" charset="0"/>
              <a:buChar char="•"/>
            </a:pPr>
            <a:endParaRPr lang="en-US" sz="2800" dirty="0">
              <a:solidFill>
                <a:schemeClr val="tx1"/>
              </a:solidFill>
            </a:endParaRPr>
          </a:p>
        </p:txBody>
      </p:sp>
      <p:sp>
        <p:nvSpPr>
          <p:cNvPr id="7" name="Rectangle 6" descr="Slide number background block">
            <a:extLst>
              <a:ext uri="{FF2B5EF4-FFF2-40B4-BE49-F238E27FC236}">
                <a16:creationId xmlns:a16="http://schemas.microsoft.com/office/drawing/2014/main" xmlns=""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8" name="Slide Number Placeholder 5">
            <a:extLst>
              <a:ext uri="{FF2B5EF4-FFF2-40B4-BE49-F238E27FC236}">
                <a16:creationId xmlns:a16="http://schemas.microsoft.com/office/drawing/2014/main" xmlns=""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GB" b="1" smtClean="0">
                <a:solidFill>
                  <a:schemeClr val="bg1"/>
                </a:solidFill>
              </a:rPr>
              <a:pPr/>
              <a:t>19</a:t>
            </a:fld>
            <a:endParaRPr lang="en-GB" b="1" dirty="0">
              <a:solidFill>
                <a:schemeClr val="bg1"/>
              </a:solidFill>
            </a:endParaRPr>
          </a:p>
        </p:txBody>
      </p:sp>
      <p:sp>
        <p:nvSpPr>
          <p:cNvPr id="2" name="AutoShape 2" descr="https://www.arkanalabs.com/wp-content/uploads/Fig-1-copy-1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arkanalabs.com/wp-content/uploads/Fig-1-copy-1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ww.arkanalabs.com/wp-content/uploads/Fig-1-copy-1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47" y="2542784"/>
            <a:ext cx="8561733" cy="382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7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7F441-1AF4-48BE-B673-7A5099E8C609}"/>
              </a:ext>
            </a:extLst>
          </p:cNvPr>
          <p:cNvSpPr>
            <a:spLocks noGrp="1"/>
          </p:cNvSpPr>
          <p:nvPr>
            <p:ph type="ctrTitle"/>
          </p:nvPr>
        </p:nvSpPr>
        <p:spPr>
          <a:xfrm>
            <a:off x="338203" y="512762"/>
            <a:ext cx="11473842" cy="1041717"/>
          </a:xfrm>
        </p:spPr>
        <p:txBody>
          <a:bodyPr>
            <a:noAutofit/>
          </a:bodyPr>
          <a:lstStyle/>
          <a:p>
            <a:r>
              <a:rPr lang="en-US" sz="2400" dirty="0" smtClean="0"/>
              <a:t>GROSS: </a:t>
            </a:r>
            <a:r>
              <a:rPr lang="en-US" sz="2400" dirty="0" err="1" smtClean="0"/>
              <a:t>Coagulative</a:t>
            </a:r>
            <a:r>
              <a:rPr lang="en-US" sz="2400" dirty="0" smtClean="0"/>
              <a:t> necrosis. This </a:t>
            </a:r>
            <a:r>
              <a:rPr lang="en-US" sz="2400" dirty="0"/>
              <a:t>is the typical </a:t>
            </a:r>
            <a:r>
              <a:rPr lang="en-US" sz="2400" dirty="0" smtClean="0"/>
              <a:t>pattern ass/w </a:t>
            </a:r>
            <a:r>
              <a:rPr lang="en-US" sz="2400" dirty="0"/>
              <a:t>ischemia </a:t>
            </a:r>
            <a:r>
              <a:rPr lang="en-US" sz="2400" dirty="0"/>
              <a:t>caused by </a:t>
            </a:r>
            <a:r>
              <a:rPr lang="en-US" sz="2400" dirty="0" smtClean="0"/>
              <a:t>vascular obstruction</a:t>
            </a:r>
            <a:r>
              <a:rPr lang="en-US" sz="2400" dirty="0" smtClean="0"/>
              <a:t>. </a:t>
            </a:r>
            <a:r>
              <a:rPr lang="en-US" sz="2400" dirty="0"/>
              <a:t>Here, there is a wedge-shaped pale area of coagulative necrosis (infarction) in the cortex of the kidney</a:t>
            </a:r>
          </a:p>
        </p:txBody>
      </p:sp>
      <p:pic>
        <p:nvPicPr>
          <p:cNvPr id="5" name="Picture 4">
            <a:extLst>
              <a:ext uri="{FF2B5EF4-FFF2-40B4-BE49-F238E27FC236}">
                <a16:creationId xmlns:a16="http://schemas.microsoft.com/office/drawing/2014/main" xmlns="" id="{DAA12AAD-6905-45ED-9C6A-105417FA4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4479"/>
            <a:ext cx="12192000" cy="5303521"/>
          </a:xfrm>
          <a:prstGeom prst="rect">
            <a:avLst/>
          </a:prstGeom>
        </p:spPr>
      </p:pic>
    </p:spTree>
    <p:extLst>
      <p:ext uri="{BB962C8B-B14F-4D97-AF65-F5344CB8AC3E}">
        <p14:creationId xmlns:p14="http://schemas.microsoft.com/office/powerpoint/2010/main" val="181745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urtle in ocean">
            <a:extLst>
              <a:ext uri="{FF2B5EF4-FFF2-40B4-BE49-F238E27FC236}">
                <a16:creationId xmlns="" xmlns:a16="http://schemas.microsoft.com/office/drawing/2014/main" id="{C7A54B61-8541-AB40-BD1C-F80E8A424061}"/>
              </a:ext>
            </a:extLst>
          </p:cNvPr>
          <p:cNvPicPr>
            <a:picLocks noGrp="1" noChangeAspect="1"/>
          </p:cNvPicPr>
          <p:nvPr>
            <p:ph type="pic" sz="quarter" idx="13"/>
          </p:nvPr>
        </p:nvPicPr>
        <p:blipFill rotWithShape="1">
          <a:blip r:embed="rId2"/>
          <a:srcRect t="20921" b="4079"/>
          <a:stretch/>
        </p:blipFill>
        <p:spPr>
          <a:xfrm>
            <a:off x="0" y="0"/>
            <a:ext cx="12192000" cy="6858000"/>
          </a:xfrm>
        </p:spPr>
      </p:pic>
      <p:sp>
        <p:nvSpPr>
          <p:cNvPr id="32" name="Picture Placeholder 13">
            <a:extLst>
              <a:ext uri="{FF2B5EF4-FFF2-40B4-BE49-F238E27FC236}">
                <a16:creationId xmlns=""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descr="Lower accent block for slide image">
            <a:extLst>
              <a:ext uri="{FF2B5EF4-FFF2-40B4-BE49-F238E27FC236}">
                <a16:creationId xmlns="" xmlns:a16="http://schemas.microsoft.com/office/drawing/2014/main" id="{D7F67FDF-D697-3249-AD21-75F6353FFBA5}"/>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51" name="Title 50">
            <a:extLst>
              <a:ext uri="{FF2B5EF4-FFF2-40B4-BE49-F238E27FC236}">
                <a16:creationId xmlns="" xmlns:a16="http://schemas.microsoft.com/office/drawing/2014/main" id="{D8694222-4D81-4A9A-93A2-23C89102F234}"/>
              </a:ext>
            </a:extLst>
          </p:cNvPr>
          <p:cNvSpPr>
            <a:spLocks noGrp="1"/>
          </p:cNvSpPr>
          <p:nvPr>
            <p:ph type="ctrTitle"/>
          </p:nvPr>
        </p:nvSpPr>
        <p:spPr>
          <a:xfrm>
            <a:off x="753486" y="4568464"/>
            <a:ext cx="4907643" cy="1311128"/>
          </a:xfrm>
        </p:spPr>
        <p:txBody>
          <a:bodyPr/>
          <a:lstStyle/>
          <a:p>
            <a:r>
              <a:rPr lang="en-GB" dirty="0"/>
              <a:t>THANK </a:t>
            </a:r>
            <a:r>
              <a:rPr lang="en-GB" dirty="0" smtClean="0"/>
              <a:t>YOU &amp; GOOD LUCK </a:t>
            </a:r>
            <a:r>
              <a:rPr lang="en-GB" dirty="0" smtClean="0">
                <a:sym typeface="Wingdings" pitchFamily="2" charset="2"/>
              </a:rPr>
              <a:t> </a:t>
            </a:r>
            <a:endParaRPr lang="en-GB" dirty="0"/>
          </a:p>
        </p:txBody>
      </p:sp>
    </p:spTree>
    <p:extLst>
      <p:ext uri="{BB962C8B-B14F-4D97-AF65-F5344CB8AC3E}">
        <p14:creationId xmlns:p14="http://schemas.microsoft.com/office/powerpoint/2010/main" val="3527282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EBCE4-4262-4557-85CF-8FDCF08BE21D}"/>
              </a:ext>
            </a:extLst>
          </p:cNvPr>
          <p:cNvSpPr>
            <a:spLocks noGrp="1"/>
          </p:cNvSpPr>
          <p:nvPr>
            <p:ph type="title"/>
          </p:nvPr>
        </p:nvSpPr>
        <p:spPr>
          <a:xfrm>
            <a:off x="137160" y="227965"/>
            <a:ext cx="12054840" cy="1325563"/>
          </a:xfrm>
        </p:spPr>
        <p:txBody>
          <a:bodyPr>
            <a:noAutofit/>
          </a:bodyPr>
          <a:lstStyle/>
          <a:p>
            <a:pPr algn="ctr"/>
            <a:r>
              <a:rPr lang="en-US" sz="2400" dirty="0" smtClean="0"/>
              <a:t>MICROSCOPICALLY: Edge </a:t>
            </a:r>
            <a:r>
              <a:rPr lang="en-US" sz="2400" dirty="0"/>
              <a:t>of infarct shows normal kidney (upper left) with necrotic tubules and glomeruli in the infarct area having preserved cellular outlines with loss of nuclei. Interstitial hemorrhage and mild inflammatory infiltrate can be seen at the border of </a:t>
            </a:r>
            <a:r>
              <a:rPr lang="en-US" sz="2400" dirty="0" smtClean="0"/>
              <a:t>an infarct.</a:t>
            </a:r>
            <a:endParaRPr lang="en-US" sz="2400" dirty="0"/>
          </a:p>
        </p:txBody>
      </p:sp>
      <p:pic>
        <p:nvPicPr>
          <p:cNvPr id="5" name="Content Placeholder 4">
            <a:extLst>
              <a:ext uri="{FF2B5EF4-FFF2-40B4-BE49-F238E27FC236}">
                <a16:creationId xmlns:a16="http://schemas.microsoft.com/office/drawing/2014/main" xmlns="" id="{541C62D4-741F-4A28-99BD-A055583424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1640"/>
            <a:ext cx="12192000" cy="5166359"/>
          </a:xfrm>
        </p:spPr>
      </p:pic>
    </p:spTree>
    <p:extLst>
      <p:ext uri="{BB962C8B-B14F-4D97-AF65-F5344CB8AC3E}">
        <p14:creationId xmlns:p14="http://schemas.microsoft.com/office/powerpoint/2010/main" val="421258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5559B-058B-4547-A210-FD1DCC5AA3AB}"/>
              </a:ext>
            </a:extLst>
          </p:cNvPr>
          <p:cNvSpPr>
            <a:spLocks noGrp="1"/>
          </p:cNvSpPr>
          <p:nvPr>
            <p:ph type="title"/>
          </p:nvPr>
        </p:nvSpPr>
        <p:spPr>
          <a:xfrm>
            <a:off x="538619" y="414603"/>
            <a:ext cx="11127288" cy="1325563"/>
          </a:xfrm>
        </p:spPr>
        <p:txBody>
          <a:bodyPr>
            <a:noAutofit/>
          </a:bodyPr>
          <a:lstStyle/>
          <a:p>
            <a:pPr algn="ctr"/>
            <a:r>
              <a:rPr lang="en-US" sz="2400" dirty="0" smtClean="0"/>
              <a:t>Microscopically</a:t>
            </a:r>
            <a:r>
              <a:rPr lang="en-US" sz="2400" dirty="0" smtClean="0"/>
              <a:t>(</a:t>
            </a:r>
            <a:r>
              <a:rPr lang="en-US" sz="2400" dirty="0" err="1" smtClean="0"/>
              <a:t>Rt</a:t>
            </a:r>
            <a:r>
              <a:rPr lang="en-US" sz="2400" dirty="0" smtClean="0"/>
              <a:t>)</a:t>
            </a:r>
            <a:r>
              <a:rPr lang="en-US" sz="2400" dirty="0" smtClean="0"/>
              <a:t> </a:t>
            </a:r>
            <a:r>
              <a:rPr lang="en-US" sz="2400" dirty="0"/>
              <a:t>lung </a:t>
            </a:r>
            <a:r>
              <a:rPr lang="en-US" sz="2400" dirty="0" err="1"/>
              <a:t>caseous</a:t>
            </a:r>
            <a:r>
              <a:rPr lang="en-US" sz="2400" dirty="0"/>
              <a:t> </a:t>
            </a:r>
            <a:r>
              <a:rPr lang="en-US" sz="2400" dirty="0" smtClean="0"/>
              <a:t>necrosis (</a:t>
            </a:r>
            <a:r>
              <a:rPr lang="en-US" sz="2400" dirty="0" err="1" smtClean="0"/>
              <a:t>caseating</a:t>
            </a:r>
            <a:r>
              <a:rPr lang="en-US" sz="2400" dirty="0" smtClean="0"/>
              <a:t> granuloma) </a:t>
            </a:r>
            <a:r>
              <a:rPr lang="en-US" sz="2400" dirty="0"/>
              <a:t>is characterized by </a:t>
            </a:r>
            <a:r>
              <a:rPr lang="en-US" sz="2400" b="1" dirty="0"/>
              <a:t>acellular pink </a:t>
            </a:r>
            <a:r>
              <a:rPr lang="en-US" sz="2400" b="1" dirty="0" smtClean="0"/>
              <a:t>areas (yellow cheesy debri</a:t>
            </a:r>
            <a:r>
              <a:rPr lang="en-US" sz="2400" b="1" dirty="0" smtClean="0"/>
              <a:t>s </a:t>
            </a:r>
            <a:r>
              <a:rPr lang="en-US" sz="2400" b="1" dirty="0" err="1" smtClean="0"/>
              <a:t>GROSSLY,Lt</a:t>
            </a:r>
            <a:r>
              <a:rPr lang="en-US" sz="2400" b="1" dirty="0" smtClean="0"/>
              <a:t>)</a:t>
            </a:r>
            <a:r>
              <a:rPr lang="en-US" sz="2400" dirty="0"/>
              <a:t> of necrosis, as seen here at the upper right, surrounded by a granulomatous inflammatory </a:t>
            </a:r>
            <a:r>
              <a:rPr lang="en-US" sz="2400" dirty="0" smtClean="0"/>
              <a:t>process (</a:t>
            </a:r>
            <a:r>
              <a:rPr lang="en-US" sz="2400" dirty="0" err="1" smtClean="0"/>
              <a:t>epithelioid</a:t>
            </a:r>
            <a:r>
              <a:rPr lang="en-US" sz="2400" dirty="0" smtClean="0"/>
              <a:t> </a:t>
            </a:r>
            <a:r>
              <a:rPr lang="en-US" sz="2400" dirty="0" err="1" smtClean="0"/>
              <a:t>histiocytes</a:t>
            </a:r>
            <a:r>
              <a:rPr lang="en-US" sz="2400" dirty="0" smtClean="0"/>
              <a:t>)</a:t>
            </a:r>
            <a:endParaRPr lang="en-US" sz="2400" dirty="0"/>
          </a:p>
        </p:txBody>
      </p:sp>
      <p:pic>
        <p:nvPicPr>
          <p:cNvPr id="5" name="Content Placeholder 4">
            <a:extLst>
              <a:ext uri="{FF2B5EF4-FFF2-40B4-BE49-F238E27FC236}">
                <a16:creationId xmlns:a16="http://schemas.microsoft.com/office/drawing/2014/main" xmlns="" id="{1350B6FA-49D1-4DD6-A8AE-9ADB701C62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2832" y="1941534"/>
            <a:ext cx="7219167" cy="4916466"/>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03" y="1929008"/>
            <a:ext cx="4686300" cy="45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200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720FC-AE88-41D3-9431-29639F7EE64A}"/>
              </a:ext>
            </a:extLst>
          </p:cNvPr>
          <p:cNvSpPr>
            <a:spLocks noGrp="1"/>
          </p:cNvSpPr>
          <p:nvPr>
            <p:ph type="title"/>
          </p:nvPr>
        </p:nvSpPr>
        <p:spPr>
          <a:xfrm>
            <a:off x="0" y="543655"/>
            <a:ext cx="11490960" cy="1325563"/>
          </a:xfrm>
        </p:spPr>
        <p:txBody>
          <a:bodyPr>
            <a:noAutofit/>
          </a:bodyPr>
          <a:lstStyle/>
          <a:p>
            <a:pPr algn="ctr"/>
            <a:r>
              <a:rPr lang="en-US" sz="2400" dirty="0"/>
              <a:t>A large portion of the small intestine is infarcted. The dark red to grey </a:t>
            </a:r>
            <a:r>
              <a:rPr lang="en-US" sz="2400" b="1" dirty="0"/>
              <a:t>infarcted bowel</a:t>
            </a:r>
            <a:r>
              <a:rPr lang="en-US" sz="2400" dirty="0"/>
              <a:t> contrasts with the pale pink </a:t>
            </a:r>
            <a:r>
              <a:rPr lang="en-US" sz="2400" b="1" dirty="0"/>
              <a:t>normal bowel</a:t>
            </a:r>
            <a:r>
              <a:rPr lang="en-US" sz="2400" dirty="0"/>
              <a:t> at the bottom. Some organs such as bowel with anastomosing blood supplies, or liver with a dual blood supply, are harder to infarct. This bowel was caught in a hernia and the mesenteric blood supply was constricted by the small opening to the hernia sac</a:t>
            </a:r>
          </a:p>
        </p:txBody>
      </p:sp>
      <p:pic>
        <p:nvPicPr>
          <p:cNvPr id="5" name="Content Placeholder 4">
            <a:extLst>
              <a:ext uri="{FF2B5EF4-FFF2-40B4-BE49-F238E27FC236}">
                <a16:creationId xmlns:a16="http://schemas.microsoft.com/office/drawing/2014/main" xmlns="" id="{3CD2B740-F9D3-4581-834B-1B87316A91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438400"/>
            <a:ext cx="12192000" cy="4419600"/>
          </a:xfrm>
        </p:spPr>
      </p:pic>
    </p:spTree>
    <p:extLst>
      <p:ext uri="{BB962C8B-B14F-4D97-AF65-F5344CB8AC3E}">
        <p14:creationId xmlns:p14="http://schemas.microsoft.com/office/powerpoint/2010/main" val="128494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E674E-64E2-41BB-A133-F2A6CD9099EF}"/>
              </a:ext>
            </a:extLst>
          </p:cNvPr>
          <p:cNvSpPr>
            <a:spLocks noGrp="1"/>
          </p:cNvSpPr>
          <p:nvPr>
            <p:ph type="title"/>
          </p:nvPr>
        </p:nvSpPr>
        <p:spPr>
          <a:xfrm>
            <a:off x="0" y="365125"/>
            <a:ext cx="11353800" cy="1325563"/>
          </a:xfrm>
        </p:spPr>
        <p:txBody>
          <a:bodyPr>
            <a:noAutofit/>
          </a:bodyPr>
          <a:lstStyle/>
          <a:p>
            <a:pPr algn="ctr"/>
            <a:r>
              <a:rPr lang="en-US" sz="2800" dirty="0"/>
              <a:t>The liver shows a small </a:t>
            </a:r>
            <a:r>
              <a:rPr lang="en-US" sz="2800" b="1" dirty="0"/>
              <a:t>abscess</a:t>
            </a:r>
            <a:r>
              <a:rPr lang="en-US" sz="2800" dirty="0"/>
              <a:t> here filled with many neutrophils. This abscess is an example of localized liquefactive necrosis. </a:t>
            </a:r>
          </a:p>
        </p:txBody>
      </p:sp>
      <p:pic>
        <p:nvPicPr>
          <p:cNvPr id="5" name="Content Placeholder 4">
            <a:extLst>
              <a:ext uri="{FF2B5EF4-FFF2-40B4-BE49-F238E27FC236}">
                <a16:creationId xmlns:a16="http://schemas.microsoft.com/office/drawing/2014/main" xmlns="" id="{1A742584-1B0D-4E80-8E66-FB5DAEFD7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50574"/>
            <a:ext cx="12192000" cy="4807426"/>
          </a:xfrm>
        </p:spPr>
      </p:pic>
    </p:spTree>
    <p:extLst>
      <p:ext uri="{BB962C8B-B14F-4D97-AF65-F5344CB8AC3E}">
        <p14:creationId xmlns:p14="http://schemas.microsoft.com/office/powerpoint/2010/main" val="2099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DFD85C38-B94D-4B95-A7AA-7C9F4B8BA0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33282"/>
            <a:ext cx="12153900" cy="4724401"/>
          </a:xfrm>
        </p:spPr>
      </p:pic>
      <p:sp>
        <p:nvSpPr>
          <p:cNvPr id="8" name="Title 7">
            <a:extLst>
              <a:ext uri="{FF2B5EF4-FFF2-40B4-BE49-F238E27FC236}">
                <a16:creationId xmlns:a16="http://schemas.microsoft.com/office/drawing/2014/main" xmlns="" id="{7914BEBD-40D2-476F-A4FD-AAD0ADC26F44}"/>
              </a:ext>
            </a:extLst>
          </p:cNvPr>
          <p:cNvSpPr>
            <a:spLocks noGrp="1"/>
          </p:cNvSpPr>
          <p:nvPr>
            <p:ph type="title"/>
          </p:nvPr>
        </p:nvSpPr>
        <p:spPr>
          <a:xfrm>
            <a:off x="350520" y="365125"/>
            <a:ext cx="11003280" cy="1325563"/>
          </a:xfrm>
        </p:spPr>
        <p:txBody>
          <a:bodyPr>
            <a:noAutofit/>
          </a:bodyPr>
          <a:lstStyle/>
          <a:p>
            <a:pPr algn="ctr"/>
            <a:r>
              <a:rPr lang="en-US" sz="2400" b="1" dirty="0" smtClean="0"/>
              <a:t>MICROSCOPICALLY: intracellular </a:t>
            </a:r>
            <a:r>
              <a:rPr lang="en-US" sz="2400" b="1" dirty="0" smtClean="0"/>
              <a:t>accumulations/reversible cell injury:</a:t>
            </a:r>
            <a:r>
              <a:rPr lang="en-US" sz="2400" dirty="0" smtClean="0"/>
              <a:t> </a:t>
            </a:r>
            <a:r>
              <a:rPr lang="en-US" sz="2400" dirty="0" err="1" smtClean="0"/>
              <a:t>steatosis</a:t>
            </a:r>
            <a:r>
              <a:rPr lang="en-US" sz="2400" dirty="0" smtClean="0"/>
              <a:t> </a:t>
            </a:r>
            <a:r>
              <a:rPr lang="en-US" sz="2400" dirty="0"/>
              <a:t>or </a:t>
            </a:r>
            <a:r>
              <a:rPr lang="en-US" sz="2400" dirty="0" smtClean="0"/>
              <a:t>fatty change </a:t>
            </a:r>
            <a:r>
              <a:rPr lang="en-US" sz="2400" dirty="0"/>
              <a:t>of the liver in which deranged lipoprotein metabolism from injury leads to accumulation of lipid in the cytoplasm of </a:t>
            </a:r>
            <a:r>
              <a:rPr lang="en-US" sz="2400" dirty="0" smtClean="0"/>
              <a:t>hepatocytes (large</a:t>
            </a:r>
            <a:r>
              <a:rPr lang="en-US" sz="2400" dirty="0"/>
              <a:t>, clear lipid droplets that fill the cytoplasm of many </a:t>
            </a:r>
            <a:r>
              <a:rPr lang="en-US" sz="2400" dirty="0" smtClean="0"/>
              <a:t>hepatocytes) </a:t>
            </a:r>
            <a:r>
              <a:rPr lang="en-US" sz="2400" dirty="0"/>
              <a:t>Caused by toxins, protein malnutrition, diabetes mellitus, obesity, or anoxia.</a:t>
            </a:r>
            <a:endParaRPr lang="en-US" sz="2400" dirty="0"/>
          </a:p>
        </p:txBody>
      </p:sp>
    </p:spTree>
    <p:extLst>
      <p:ext uri="{BB962C8B-B14F-4D97-AF65-F5344CB8AC3E}">
        <p14:creationId xmlns:p14="http://schemas.microsoft.com/office/powerpoint/2010/main" val="106305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D6CD1-6639-42FB-BC31-7E4CCA4AC16B}"/>
              </a:ext>
            </a:extLst>
          </p:cNvPr>
          <p:cNvSpPr>
            <a:spLocks noGrp="1"/>
          </p:cNvSpPr>
          <p:nvPr>
            <p:ph type="title"/>
          </p:nvPr>
        </p:nvSpPr>
        <p:spPr/>
        <p:txBody>
          <a:bodyPr/>
          <a:lstStyle/>
          <a:p>
            <a:r>
              <a:rPr lang="en-US" dirty="0"/>
              <a:t>Kidney coagulative necrosis</a:t>
            </a:r>
            <a:br>
              <a:rPr lang="en-US" dirty="0"/>
            </a:br>
            <a:r>
              <a:rPr lang="en-US" dirty="0"/>
              <a:t>Acute tubular necrosis</a:t>
            </a:r>
          </a:p>
        </p:txBody>
      </p:sp>
      <p:pic>
        <p:nvPicPr>
          <p:cNvPr id="5" name="Content Placeholder 4">
            <a:extLst>
              <a:ext uri="{FF2B5EF4-FFF2-40B4-BE49-F238E27FC236}">
                <a16:creationId xmlns:a16="http://schemas.microsoft.com/office/drawing/2014/main" xmlns="" id="{BD2D0775-48A8-4437-A989-D3F284E4A0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37950"/>
            <a:ext cx="12192000" cy="5020050"/>
          </a:xfrm>
        </p:spPr>
      </p:pic>
    </p:spTree>
    <p:extLst>
      <p:ext uri="{BB962C8B-B14F-4D97-AF65-F5344CB8AC3E}">
        <p14:creationId xmlns:p14="http://schemas.microsoft.com/office/powerpoint/2010/main" val="239319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43338" y="260648"/>
            <a:ext cx="9752223" cy="3974000"/>
          </a:xfrm>
        </p:spPr>
        <p:txBody>
          <a:bodyPr>
            <a:normAutofit/>
          </a:bodyPr>
          <a:lstStyle/>
          <a:p>
            <a:pPr marL="101597" lvl="2" indent="0">
              <a:spcBef>
                <a:spcPts val="800"/>
              </a:spcBef>
              <a:buNone/>
            </a:pPr>
            <a:r>
              <a:rPr lang="en-US" altLang="en-US" sz="2800" b="1" dirty="0" smtClean="0">
                <a:effectLst>
                  <a:outerShdw blurRad="38100" dist="38100" dir="2700000" algn="tl">
                    <a:srgbClr val="000000">
                      <a:alpha val="43137"/>
                    </a:srgbClr>
                  </a:outerShdw>
                </a:effectLst>
              </a:rPr>
              <a:t>Physiologic apoptosis: </a:t>
            </a:r>
            <a:r>
              <a:rPr lang="en-US" altLang="en-US" sz="2800" dirty="0" smtClean="0"/>
              <a:t>During embryogenesis in multicellular organisms  </a:t>
            </a:r>
            <a:r>
              <a:rPr lang="en-US" altLang="en-US" sz="2800" dirty="0"/>
              <a:t>(implantation, organogenesis, developmental involution, separation of digits in limb development</a:t>
            </a:r>
            <a:r>
              <a:rPr lang="en-US" altLang="en-US" sz="2800" dirty="0" smtClean="0"/>
              <a:t>)  </a:t>
            </a:r>
            <a:r>
              <a:rPr lang="en-US" altLang="en-US" sz="2800" dirty="0">
                <a:sym typeface="Wingdings" pitchFamily="2" charset="2"/>
              </a:rPr>
              <a:t> through  Loss of growth factor signaling</a:t>
            </a:r>
            <a:r>
              <a:rPr lang="en-US" altLang="en-US" sz="2800" dirty="0" smtClean="0">
                <a:sym typeface="Wingdings" pitchFamily="2" charset="2"/>
              </a:rPr>
              <a:t>. (A  B)</a:t>
            </a:r>
            <a:endParaRPr lang="en-US" altLang="en-US" sz="2800" dirty="0"/>
          </a:p>
          <a:p>
            <a:endParaRPr lang="en-US" sz="3200" dirty="0"/>
          </a:p>
        </p:txBody>
      </p:sp>
      <p:sp>
        <p:nvSpPr>
          <p:cNvPr id="2" name="Slide Number Placeholder 1"/>
          <p:cNvSpPr>
            <a:spLocks noGrp="1"/>
          </p:cNvSpPr>
          <p:nvPr>
            <p:ph type="sldNum" idx="12"/>
          </p:nvPr>
        </p:nvSpPr>
        <p:spPr/>
        <p:txBody>
          <a:bodyPr/>
          <a:lstStyle/>
          <a:p>
            <a:pPr algn="l"/>
            <a:fld id="{00000000-1234-1234-1234-123412341234}" type="slidenum">
              <a:rPr lang="en" smtClean="0"/>
              <a:pPr algn="l"/>
              <a:t>9</a:t>
            </a:fld>
            <a:endParaRPr lang="en"/>
          </a:p>
        </p:txBody>
      </p:sp>
      <p:pic>
        <p:nvPicPr>
          <p:cNvPr id="3" name="Picture 4" descr="18_18_sculpts_digits"/>
          <p:cNvPicPr>
            <a:picLocks noChangeAspect="1" noChangeArrowheads="1"/>
          </p:cNvPicPr>
          <p:nvPr/>
        </p:nvPicPr>
        <p:blipFill rotWithShape="1">
          <a:blip r:embed="rId2">
            <a:extLst>
              <a:ext uri="{28A0092B-C50C-407E-A947-70E740481C1C}">
                <a14:useLocalDpi xmlns:a14="http://schemas.microsoft.com/office/drawing/2010/main" val="0"/>
              </a:ext>
            </a:extLst>
          </a:blip>
          <a:srcRect l="10885" t="27246" r="10093" b="28671"/>
          <a:stretch/>
        </p:blipFill>
        <p:spPr bwMode="auto">
          <a:xfrm>
            <a:off x="851770" y="2229632"/>
            <a:ext cx="8880954" cy="401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01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601</Words>
  <Application>Microsoft Office PowerPoint</Application>
  <PresentationFormat>Custom</PresentationFormat>
  <Paragraphs>42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بسم الله الرحمن الرحيم </vt:lpstr>
      <vt:lpstr>GROSS: Coagulative necrosis. This is the typical pattern ass/w ischemia caused by vascular obstruction. Here, there is a wedge-shaped pale area of coagulative necrosis (infarction) in the cortex of the kidney</vt:lpstr>
      <vt:lpstr>MICROSCOPICALLY: Edge of infarct shows normal kidney (upper left) with necrotic tubules and glomeruli in the infarct area having preserved cellular outlines with loss of nuclei. Interstitial hemorrhage and mild inflammatory infiltrate can be seen at the border of an infarct.</vt:lpstr>
      <vt:lpstr>Microscopically(Rt) lung caseous necrosis (caseating granuloma) is characterized by acellular pink areas (yellow cheesy debris GROSSLY,Lt) of necrosis, as seen here at the upper right, surrounded by a granulomatous inflammatory process (epithelioid histiocytes)</vt:lpstr>
      <vt:lpstr>A large portion of the small intestine is infarcted. The dark red to grey infarcted bowel contrasts with the pale pink normal bowel at the bottom. Some organs such as bowel with anastomosing blood supplies, or liver with a dual blood supply, are harder to infarct. This bowel was caught in a hernia and the mesenteric blood supply was constricted by the small opening to the hernia sac</vt:lpstr>
      <vt:lpstr>The liver shows a small abscess here filled with many neutrophils. This abscess is an example of localized liquefactive necrosis. </vt:lpstr>
      <vt:lpstr>MICROSCOPICALLY: intracellular accumulations/reversible cell injury: steatosis or fatty change of the liver in which deranged lipoprotein metabolism from injury leads to accumulation of lipid in the cytoplasm of hepatocytes (large, clear lipid droplets that fill the cytoplasm of many hepatocytes) Caused by toxins, protein malnutrition, diabetes mellitus, obesity, or anoxia.</vt:lpstr>
      <vt:lpstr>Kidney coagulative necrosis Acute tubular necrosis</vt:lpstr>
      <vt:lpstr>PowerPoint Presentation</vt:lpstr>
      <vt:lpstr>Hypertrophy - physiologic - stimulation</vt:lpstr>
      <vt:lpstr>Hypertrophy - physiologic - ↑ demand</vt:lpstr>
      <vt:lpstr>Atrophy - pathologic - ↓ blood supply</vt:lpstr>
      <vt:lpstr>PowerPoint Presentation</vt:lpstr>
      <vt:lpstr>PowerPoint Presentation</vt:lpstr>
      <vt:lpstr>Glycogen.</vt:lpstr>
      <vt:lpstr>Pigments – Carbon </vt:lpstr>
      <vt:lpstr>Pigments-Lipofuscin  “wear-and-tear pigment’’</vt:lpstr>
      <vt:lpstr>Pigments - Hemosiderin.</vt:lpstr>
      <vt:lpstr>… Pigments - Hemosiderin.</vt:lpstr>
      <vt:lpstr>THANK YOU &amp; GOOD LUCK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Kidny there is a wedge-shaped pale area of coagulative necrosis (infarction) in the cortex of the kidney</dc:title>
  <dc:creator>abdullah daradkh</dc:creator>
  <cp:lastModifiedBy>mohammed hayel</cp:lastModifiedBy>
  <cp:revision>15</cp:revision>
  <dcterms:created xsi:type="dcterms:W3CDTF">2019-09-25T09:46:44Z</dcterms:created>
  <dcterms:modified xsi:type="dcterms:W3CDTF">2019-12-24T00:02:57Z</dcterms:modified>
</cp:coreProperties>
</file>