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5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86" r:id="rId2"/>
    <p:sldId id="287" r:id="rId3"/>
    <p:sldId id="257" r:id="rId4"/>
    <p:sldId id="264" r:id="rId5"/>
    <p:sldId id="288" r:id="rId6"/>
    <p:sldId id="265" r:id="rId7"/>
    <p:sldId id="289" r:id="rId8"/>
    <p:sldId id="297" r:id="rId9"/>
    <p:sldId id="267" r:id="rId10"/>
    <p:sldId id="290" r:id="rId11"/>
    <p:sldId id="291" r:id="rId12"/>
    <p:sldId id="269" r:id="rId13"/>
    <p:sldId id="292" r:id="rId14"/>
    <p:sldId id="270" r:id="rId15"/>
    <p:sldId id="260" r:id="rId16"/>
    <p:sldId id="293" r:id="rId17"/>
    <p:sldId id="261" r:id="rId18"/>
    <p:sldId id="271" r:id="rId19"/>
    <p:sldId id="296" r:id="rId20"/>
    <p:sldId id="276" r:id="rId21"/>
    <p:sldId id="278" r:id="rId22"/>
    <p:sldId id="274" r:id="rId23"/>
    <p:sldId id="275" r:id="rId24"/>
    <p:sldId id="294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E066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71" autoAdjust="0"/>
  </p:normalViewPr>
  <p:slideViewPr>
    <p:cSldViewPr>
      <p:cViewPr varScale="1">
        <p:scale>
          <a:sx n="70" d="100"/>
          <a:sy n="70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1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53C5D-DFAB-4235-8C11-68930452C9DA}" type="datetimeFigureOut">
              <a:rPr lang="en-MY" smtClean="0"/>
              <a:t>21/3/2021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39D324-B150-44A8-B3C5-6A2A76CB9F2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18947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9D324-B150-44A8-B3C5-6A2A76CB9F23}" type="slidenum">
              <a:rPr lang="en-MY" smtClean="0"/>
              <a:t>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64520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C4FE0-628A-4681-8C9B-D5B760198C32}" type="datetime1">
              <a:rPr lang="en-MY" smtClean="0"/>
              <a:t>21/3/2021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25128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BDFA7-5511-45A9-8984-D58EE3232B76}" type="datetime1">
              <a:rPr lang="en-MY" smtClean="0"/>
              <a:t>21/3/2021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66984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D0834-18B4-4B59-B284-FA3AB97FD337}" type="datetime1">
              <a:rPr lang="en-MY" smtClean="0"/>
              <a:t>21/3/2021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6030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0A90-1C38-4FF3-85ED-63BE29A0C1E6}" type="datetime1">
              <a:rPr lang="en-MY" smtClean="0"/>
              <a:t>21/3/2021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20784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84E58-6346-4CB3-9332-83EF321828B3}" type="datetime1">
              <a:rPr lang="en-MY" smtClean="0"/>
              <a:t>21/3/2021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69928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ADA4-DF28-4DC8-A7A1-D01B166CD2E8}" type="datetime1">
              <a:rPr lang="en-MY" smtClean="0"/>
              <a:t>21/3/2021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20724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46D3-3376-4A6A-9EF8-C646B2B1DF11}" type="datetime1">
              <a:rPr lang="en-MY" smtClean="0"/>
              <a:t>21/3/2021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0876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8F450-428D-4619-A478-59896A22E648}" type="datetime1">
              <a:rPr lang="en-MY" smtClean="0"/>
              <a:t>21/3/2021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29919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6899-24A9-49E0-B3C9-5AEAA5AC146E}" type="datetime1">
              <a:rPr lang="en-MY" smtClean="0"/>
              <a:t>21/3/2021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014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B40DD-BD18-4A69-B799-B1CD4C969897}" type="datetime1">
              <a:rPr lang="en-MY" smtClean="0"/>
              <a:t>21/3/2021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5854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9A90B-3704-4D66-A385-C492740A4ED4}" type="datetime1">
              <a:rPr lang="en-MY" smtClean="0"/>
              <a:t>21/3/2021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1539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A8267-ECDA-4E9F-B7EE-B74B38299314}" type="datetime1">
              <a:rPr lang="en-MY" smtClean="0"/>
              <a:t>21/3/2021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6C578-E9D5-4165-AC36-A8CA4C726D7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76953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safeworkaustralia.gov.au/system/files/documents/1702/nhews_biologicalmaterials.pdf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safeworkaustralia.gov.au/system/files/documents/1702/nhews_biologicalmaterials.pdf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94FD1881-F27D-4264-A6E4-053542DFC619}" type="datetime1">
              <a:rPr lang="en-MY" altLang="en-US" sz="1400" smtClean="0">
                <a:solidFill>
                  <a:srgbClr val="000000"/>
                </a:solidFill>
                <a:latin typeface="Arial" charset="0"/>
              </a:rPr>
              <a:t>21/3/2021</a:t>
            </a:fld>
            <a:endParaRPr lang="en-MY" altLang="en-US" sz="14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4C5C0E8B-516F-41A9-8041-306973C1B226}" type="slidenum">
              <a:rPr lang="ar-SA" altLang="en-US" sz="1400" smtClean="0">
                <a:solidFill>
                  <a:srgbClr val="000000"/>
                </a:solidFill>
                <a:latin typeface="Arial" charset="0"/>
              </a:rPr>
              <a:pPr eaLnBrk="1" hangingPunct="1"/>
              <a:t>1</a:t>
            </a:fld>
            <a:endParaRPr lang="en-MY" altLang="en-US" sz="14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220" name="WordArt 6"/>
          <p:cNvSpPr>
            <a:spLocks noChangeArrowheads="1" noChangeShapeType="1" noTextEdit="1"/>
          </p:cNvSpPr>
          <p:nvPr/>
        </p:nvSpPr>
        <p:spPr bwMode="auto">
          <a:xfrm>
            <a:off x="360015" y="73866"/>
            <a:ext cx="8135938" cy="1224136"/>
          </a:xfrm>
          <a:prstGeom prst="rect">
            <a:avLst/>
          </a:prstGeom>
          <a:noFill/>
          <a:ln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 contourW="12700" prstMaterial="metal">
            <a:contourClr>
              <a:schemeClr val="accent1">
                <a:lumMod val="20000"/>
                <a:lumOff val="80000"/>
              </a:schemeClr>
            </a:contourClr>
          </a:sp3d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1"/>
            <a:r>
              <a:rPr lang="ar-AE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1616BA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بِسْمِ اللّهِ الرَّحْمَنِ الرَّحِيمِ </a:t>
            </a:r>
            <a:endParaRPr lang="en-MY" sz="3600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1616BA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9221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276872"/>
            <a:ext cx="4211960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79512" y="3629687"/>
            <a:ext cx="4572000" cy="236988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MY" sz="2400" b="1" dirty="0">
                <a:solidFill>
                  <a:srgbClr val="990099"/>
                </a:solidFill>
                <a:latin typeface="Garamond" pitchFamily="18" charset="0"/>
              </a:rPr>
              <a:t>OCCUPATIONAL   </a:t>
            </a:r>
            <a:r>
              <a:rPr lang="en-MY" sz="2400" b="1" dirty="0" smtClean="0">
                <a:solidFill>
                  <a:srgbClr val="990099"/>
                </a:solidFill>
                <a:latin typeface="Garamond" pitchFamily="18" charset="0"/>
              </a:rPr>
              <a:t>HAZARDS</a:t>
            </a:r>
            <a:endParaRPr lang="en-MY" sz="2800" dirty="0" smtClean="0">
              <a:solidFill>
                <a:srgbClr val="990099"/>
              </a:solidFill>
              <a:latin typeface="Garamond" pitchFamily="18" charset="0"/>
            </a:endParaRPr>
          </a:p>
          <a:p>
            <a:r>
              <a:rPr lang="en-MY" sz="2800" dirty="0" smtClean="0">
                <a:latin typeface="Garamond" pitchFamily="18" charset="0"/>
              </a:rPr>
              <a:t>a</a:t>
            </a:r>
            <a:r>
              <a:rPr lang="en-MY" sz="2800" dirty="0">
                <a:latin typeface="Garamond" pitchFamily="18" charset="0"/>
              </a:rPr>
              <a:t>) </a:t>
            </a:r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Physical hazards</a:t>
            </a:r>
          </a:p>
          <a:p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(b) Chemical hazards</a:t>
            </a:r>
          </a:p>
          <a:p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(c) Biological hazards</a:t>
            </a:r>
          </a:p>
          <a:p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(d) Mechanical hazards</a:t>
            </a:r>
          </a:p>
          <a:p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(e) </a:t>
            </a:r>
            <a:r>
              <a:rPr lang="en-MY" sz="2400" b="1" strike="sngStrike" dirty="0">
                <a:solidFill>
                  <a:srgbClr val="002060"/>
                </a:solidFill>
                <a:latin typeface="Garamond" pitchFamily="18" charset="0"/>
              </a:rPr>
              <a:t>Psychosocial hazards</a:t>
            </a:r>
            <a:endParaRPr lang="en-MY" sz="2400" strike="sngStrik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93" y="1628801"/>
            <a:ext cx="7651607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922038" y="2636912"/>
            <a:ext cx="10869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</a:t>
            </a:r>
            <a:endParaRPr lang="en-MY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8716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6899-24A9-49E0-B3C9-5AEAA5AC146E}" type="datetime1">
              <a:rPr lang="en-MY" smtClean="0"/>
              <a:t>21/3/2021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10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-125" y="702238"/>
            <a:ext cx="9015745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MY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workplace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clear </a:t>
            </a:r>
            <a:r>
              <a:rPr lang="en-MY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MY" sz="22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mold</a:t>
            </a:r>
            <a:r>
              <a:rPr lang="en-MY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fungi</a:t>
            </a:r>
            <a:r>
              <a:rPr lang="en-MY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MY" sz="22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MY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employees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working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around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hazardous materials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like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sewage</a:t>
            </a: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MY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f. Does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workplace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have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"sharp" materials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that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must be cleaned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regularly and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safety disposed </a:t>
            </a:r>
            <a:r>
              <a:rPr lang="en-MY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MY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g. If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there are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biological hazards in the workplace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en-MY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employees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have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the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right protective </a:t>
            </a: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equipment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remain safe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MY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624" y="332907"/>
            <a:ext cx="41965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b="1" dirty="0">
                <a:latin typeface="Garamond" pitchFamily="18" charset="0"/>
              </a:rPr>
              <a:t>Preventive and Control </a:t>
            </a:r>
            <a:r>
              <a:rPr lang="en-MY" b="1" dirty="0" smtClean="0">
                <a:latin typeface="Garamond" pitchFamily="18" charset="0"/>
              </a:rPr>
              <a:t>Measures Cont. ..</a:t>
            </a:r>
            <a:endParaRPr lang="en-MY" dirty="0">
              <a:latin typeface="Garamond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5933713" y="6133446"/>
            <a:ext cx="3102783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8" name="Picture 7" descr="Blood filled medical syringes on yellow biohazard bag and spilled biological was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0"/>
            <a:ext cx="1763688" cy="1035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-147516" y="2918229"/>
            <a:ext cx="9184012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Wingdings" pitchFamily="2" charset="2"/>
              <a:buChar char="q"/>
            </a:pPr>
            <a:r>
              <a:rPr lang="en-MY" sz="23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What </a:t>
            </a:r>
            <a:r>
              <a:rPr lang="en-MY" sz="2300" b="1" u="sng" dirty="0">
                <a:latin typeface="Times New Roman" pitchFamily="18" charset="0"/>
                <a:cs typeface="Times New Roman" pitchFamily="18" charset="0"/>
              </a:rPr>
              <a:t>to do</a:t>
            </a:r>
            <a:r>
              <a:rPr lang="en-MY" sz="23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once </a:t>
            </a:r>
            <a:r>
              <a:rPr lang="en-MY" sz="2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biological hazards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have </a:t>
            </a:r>
            <a:r>
              <a:rPr lang="en-MY" sz="2300" b="1" u="sng" dirty="0">
                <a:latin typeface="Times New Roman" pitchFamily="18" charset="0"/>
                <a:cs typeface="Times New Roman" pitchFamily="18" charset="0"/>
              </a:rPr>
              <a:t>been </a:t>
            </a:r>
            <a:r>
              <a:rPr lang="en-MY" sz="23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identified</a:t>
            </a:r>
            <a:endParaRPr lang="en-MY" sz="23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fontAlgn="base">
              <a:buFont typeface="Wingdings" pitchFamily="2" charset="2"/>
              <a:buChar char="q"/>
            </a:pP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Once  the biological hazards have  been identified in the workplace </a:t>
            </a: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 important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eliminate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as much  as possible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 as well as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reduce their risk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 employees. </a:t>
            </a:r>
          </a:p>
          <a:p>
            <a:pPr marL="457200" indent="-457200" fontAlgn="base">
              <a:buFont typeface="Wingdings" pitchFamily="2" charset="2"/>
              <a:buChar char="q"/>
            </a:pP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By implementing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controls in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workplace</a:t>
            </a:r>
            <a:r>
              <a:rPr lang="en-MY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457200" indent="-457200" fontAlgn="base">
              <a:buFont typeface="Wingdings" pitchFamily="2" charset="2"/>
              <a:buChar char="ü"/>
            </a:pP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risk of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biological hazards can </a:t>
            </a: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be greatly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reduced</a:t>
            </a: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</a:p>
          <a:p>
            <a:pPr marL="457200" indent="-457200" fontAlgn="base">
              <a:buFont typeface="Wingdings" pitchFamily="2" charset="2"/>
              <a:buChar char="ü"/>
            </a:pPr>
            <a:r>
              <a:rPr lang="en-MY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 some cases</a:t>
            </a:r>
            <a:r>
              <a:rPr lang="en-MY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eliminated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(discarded)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completely</a:t>
            </a: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 fontAlgn="base">
              <a:buFont typeface="Wingdings" pitchFamily="2" charset="2"/>
              <a:buChar char="q"/>
            </a:pPr>
            <a:r>
              <a:rPr lang="en-MY" sz="22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Two types of controls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that can be used to address biological hazards are </a:t>
            </a:r>
          </a:p>
          <a:p>
            <a:pPr marL="342900" indent="-342900" algn="ctr" fontAlgn="base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Administrative and </a:t>
            </a:r>
          </a:p>
          <a:p>
            <a:pPr marL="342900" indent="-342900" algn="ctr" fontAlgn="base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Engineering controls</a:t>
            </a:r>
            <a:r>
              <a:rPr lang="en-MY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46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6899-24A9-49E0-B3C9-5AEAA5AC146E}" type="datetime1">
              <a:rPr lang="en-MY" smtClean="0"/>
              <a:t>21/3/2021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11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6718" y="1988840"/>
            <a:ext cx="888576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MY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biological hazards identified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cannot </a:t>
            </a:r>
            <a:r>
              <a:rPr lang="en-MY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 eliminated</a:t>
            </a:r>
            <a:r>
              <a:rPr lang="en-MY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MY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MY" sz="24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Employers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must take </a:t>
            </a:r>
            <a:r>
              <a:rPr lang="en-MY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steps </a:t>
            </a:r>
            <a:r>
              <a:rPr lang="en-MY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reduce risk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of exposure to </a:t>
            </a:r>
          </a:p>
          <a:p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an acceptable level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and 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provide appropriate </a:t>
            </a:r>
            <a:r>
              <a:rPr lang="en-MY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personal protective equipment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to workers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77291" y="4221087"/>
            <a:ext cx="554461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+mj-lt"/>
              <a:buAutoNum type="alphaUcPeriod"/>
            </a:pPr>
            <a:r>
              <a:rPr lang="en-MY" sz="2800" b="1" dirty="0">
                <a:solidFill>
                  <a:srgbClr val="C00000"/>
                </a:solidFill>
                <a:latin typeface="Garamond" pitchFamily="18" charset="0"/>
              </a:rPr>
              <a:t>Engineering Controls</a:t>
            </a:r>
            <a:endParaRPr lang="en-MY" sz="2800" dirty="0">
              <a:solidFill>
                <a:srgbClr val="C00000"/>
              </a:solidFill>
              <a:latin typeface="Garamond" pitchFamily="18" charset="0"/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MY" sz="2800" b="1" dirty="0">
                <a:solidFill>
                  <a:srgbClr val="C00000"/>
                </a:solidFill>
                <a:latin typeface="Garamond" pitchFamily="18" charset="0"/>
              </a:rPr>
              <a:t>Administrative Controls</a:t>
            </a:r>
            <a:endParaRPr lang="en-MY" sz="2800" dirty="0">
              <a:solidFill>
                <a:srgbClr val="C00000"/>
              </a:solidFill>
              <a:latin typeface="Garamond" pitchFamily="18" charset="0"/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MY" sz="2800" b="1" dirty="0">
                <a:solidFill>
                  <a:srgbClr val="C00000"/>
                </a:solidFill>
                <a:latin typeface="Garamond" pitchFamily="18" charset="0"/>
              </a:rPr>
              <a:t>Personal Protective Equipment</a:t>
            </a:r>
            <a:endParaRPr lang="en-MY" sz="2800" dirty="0">
              <a:solidFill>
                <a:srgbClr val="C00000"/>
              </a:solidFill>
              <a:latin typeface="Garamon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599" y="836712"/>
            <a:ext cx="9060401" cy="83099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q"/>
            </a:pPr>
            <a:r>
              <a:rPr lang="en-MY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Elimination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of the source of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contamination is fundamental to the prevention and control of biological hazards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urved Left Arrow 7"/>
          <p:cNvSpPr/>
          <p:nvPr/>
        </p:nvSpPr>
        <p:spPr>
          <a:xfrm>
            <a:off x="7806403" y="2276873"/>
            <a:ext cx="731520" cy="68146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chemeClr val="tx1"/>
              </a:solidFill>
            </a:endParaRPr>
          </a:p>
        </p:txBody>
      </p:sp>
      <p:pic>
        <p:nvPicPr>
          <p:cNvPr id="9" name="Picture 8" descr="Blood filled medical syringes on yellow biohazard bag and spilled biological was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0"/>
            <a:ext cx="1763688" cy="836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319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79779"/>
            <a:ext cx="8986148" cy="6047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C00000"/>
                </a:solidFill>
                <a:latin typeface="Garamond" pitchFamily="18" charset="0"/>
              </a:rPr>
              <a:t>                    A</a:t>
            </a:r>
            <a:r>
              <a:rPr lang="en-MY" sz="2800" b="1" dirty="0">
                <a:solidFill>
                  <a:srgbClr val="C00000"/>
                </a:solidFill>
                <a:latin typeface="Garamond" pitchFamily="18" charset="0"/>
              </a:rPr>
              <a:t>. Engineering </a:t>
            </a:r>
            <a:r>
              <a:rPr lang="en-MY" sz="2800" b="1" dirty="0" smtClean="0">
                <a:solidFill>
                  <a:srgbClr val="C00000"/>
                </a:solidFill>
                <a:latin typeface="Garamond" pitchFamily="18" charset="0"/>
              </a:rPr>
              <a:t>Controls</a:t>
            </a:r>
            <a:endParaRPr lang="en-MY" sz="2800" dirty="0"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Engineering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Controls 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should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MY" sz="23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first line of defence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protecting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workers against biological hazards.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Engineering controls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work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to reduce the risk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exposure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through physical means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While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appropriate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controls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will vary depending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on the specific hazards present in the workplace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457200" indent="-457200">
              <a:buFont typeface="Wingdings" pitchFamily="2" charset="2"/>
              <a:buChar char="q"/>
            </a:pPr>
            <a:endParaRPr lang="en-MY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4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following are examples of effective options</a:t>
            </a:r>
            <a:r>
              <a:rPr lang="en-MY" sz="28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Containment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keeping under control)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laboratories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Microbiological safety cabinets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Proper ventilation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Partial isolation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of the contamination source,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Installation of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negative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pressure and 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separate ventilation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and air conditioning system</a:t>
            </a:r>
          </a:p>
          <a:p>
            <a:pPr lvl="0"/>
            <a:endParaRPr lang="en-MY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use </a:t>
            </a:r>
            <a:r>
              <a:rPr lang="en-MY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 ultraviolet lamps can help contain the spread of </a:t>
            </a:r>
            <a:r>
              <a:rPr lang="en-MY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contaminants</a:t>
            </a:r>
            <a:endParaRPr lang="en-MY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7F4A-074A-4C15-80FC-E30FEF0D3682}" type="datetime1">
              <a:rPr lang="en-MY" smtClean="0"/>
              <a:t>21/3/2021</a:t>
            </a:fld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12</a:t>
            </a:fld>
            <a:endParaRPr lang="en-MY"/>
          </a:p>
        </p:txBody>
      </p:sp>
      <p:sp>
        <p:nvSpPr>
          <p:cNvPr id="7" name="Right Arrow 6"/>
          <p:cNvSpPr/>
          <p:nvPr/>
        </p:nvSpPr>
        <p:spPr>
          <a:xfrm>
            <a:off x="7278693" y="62830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8" name="Picture 2" descr="https://upload.wikimedia.org/wikipedia/commons/2/24/Negative_Air_Pressur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9061" y="3501008"/>
            <a:ext cx="2274551" cy="1765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6228184" y="26040"/>
            <a:ext cx="3024336" cy="738664"/>
          </a:xfrm>
          <a:prstGeom prst="rect">
            <a:avLst/>
          </a:prstGeom>
          <a:ln w="2222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MY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Engineering </a:t>
            </a:r>
            <a:r>
              <a:rPr lang="en-MY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Controls</a:t>
            </a:r>
          </a:p>
          <a:p>
            <a:pPr marL="342900" indent="-342900">
              <a:buFont typeface="+mj-lt"/>
              <a:buAutoNum type="alphaUcPeriod"/>
            </a:pPr>
            <a:r>
              <a:rPr lang="en-MY" sz="1400" b="1" dirty="0">
                <a:latin typeface="Times New Roman" pitchFamily="18" charset="0"/>
                <a:cs typeface="Times New Roman" pitchFamily="18" charset="0"/>
              </a:rPr>
              <a:t>Administrative Controls</a:t>
            </a:r>
          </a:p>
          <a:p>
            <a:pPr marL="342900" indent="-342900">
              <a:buFont typeface="+mj-lt"/>
              <a:buAutoNum type="alphaUcPeriod"/>
            </a:pPr>
            <a:r>
              <a:rPr lang="en-MY" sz="1400" b="1" dirty="0">
                <a:latin typeface="Times New Roman" pitchFamily="18" charset="0"/>
                <a:cs typeface="Times New Roman" pitchFamily="18" charset="0"/>
              </a:rPr>
              <a:t>Personal Protective </a:t>
            </a:r>
            <a:r>
              <a:rPr lang="en-MY" sz="1400" b="1" dirty="0" smtClean="0">
                <a:latin typeface="Times New Roman" pitchFamily="18" charset="0"/>
                <a:cs typeface="Times New Roman" pitchFamily="18" charset="0"/>
              </a:rPr>
              <a:t>Equipment</a:t>
            </a: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95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6899-24A9-49E0-B3C9-5AEAA5AC146E}" type="datetime1">
              <a:rPr lang="en-MY" smtClean="0"/>
              <a:t>21/3/2021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13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0" y="1268760"/>
            <a:ext cx="902003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buFont typeface="Wingdings" pitchFamily="2" charset="2"/>
              <a:buChar char="ü"/>
            </a:pPr>
            <a:r>
              <a:rPr lang="en-MY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Use of</a:t>
            </a:r>
            <a:r>
              <a:rPr lang="en-MY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Ultraviolet </a:t>
            </a:r>
            <a:r>
              <a:rPr lang="en-MY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lamps can help contain the spread of </a:t>
            </a:r>
            <a:r>
              <a:rPr lang="en-MY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contaminants</a:t>
            </a:r>
          </a:p>
          <a:p>
            <a:pPr marL="457200" indent="-457200" fontAlgn="base">
              <a:lnSpc>
                <a:spcPct val="150000"/>
              </a:lnSpc>
              <a:buFont typeface="Wingdings" pitchFamily="2" charset="2"/>
              <a:buChar char="ü"/>
            </a:pPr>
            <a:r>
              <a:rPr lang="en-MY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Regular </a:t>
            </a:r>
            <a:r>
              <a:rPr lang="en-MY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cleaning </a:t>
            </a:r>
            <a:r>
              <a:rPr lang="en-MY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of the workplace, </a:t>
            </a:r>
          </a:p>
          <a:p>
            <a:pPr marL="457200" indent="-457200" fontAlgn="base">
              <a:lnSpc>
                <a:spcPct val="150000"/>
              </a:lnSpc>
              <a:buFont typeface="Wingdings" pitchFamily="2" charset="2"/>
              <a:buChar char="ü"/>
            </a:pPr>
            <a:r>
              <a:rPr lang="en-MY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Pest prevention/extermination</a:t>
            </a:r>
            <a:r>
              <a:rPr lang="en-MY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457200" indent="-457200" fontAlgn="base">
              <a:lnSpc>
                <a:spcPct val="150000"/>
              </a:lnSpc>
              <a:buFont typeface="Wingdings" pitchFamily="2" charset="2"/>
              <a:buChar char="ü"/>
            </a:pPr>
            <a:r>
              <a:rPr lang="en-MY" sz="24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Requiring </a:t>
            </a:r>
            <a:r>
              <a:rPr lang="en-MY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that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safety equipment </a:t>
            </a:r>
            <a:r>
              <a:rPr lang="en-MY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 used and worn</a:t>
            </a:r>
          </a:p>
          <a:p>
            <a:pPr marL="457200" lvl="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n-MY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Proper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storage, </a:t>
            </a:r>
          </a:p>
          <a:p>
            <a:pPr marL="457200" lvl="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n-MY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Proper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transport</a:t>
            </a:r>
            <a:r>
              <a:rPr lang="en-MY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and 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n-MY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Proper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disposal</a:t>
            </a:r>
            <a:r>
              <a:rPr lang="en-MY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of biologically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hazardous </a:t>
            </a:r>
            <a:r>
              <a:rPr lang="en-MY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materials and items that may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pose a biological </a:t>
            </a:r>
            <a:r>
              <a:rPr lang="en-MY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risk.</a:t>
            </a:r>
          </a:p>
        </p:txBody>
      </p:sp>
      <p:sp>
        <p:nvSpPr>
          <p:cNvPr id="6" name="Rectangle 5"/>
          <p:cNvSpPr/>
          <p:nvPr/>
        </p:nvSpPr>
        <p:spPr>
          <a:xfrm>
            <a:off x="355897" y="529589"/>
            <a:ext cx="74888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1600" b="1" dirty="0">
                <a:latin typeface="Garamond" pitchFamily="18" charset="0"/>
              </a:rPr>
              <a:t>examples of effective options. Engineering </a:t>
            </a:r>
            <a:r>
              <a:rPr lang="en-MY" sz="1600" b="1" dirty="0" smtClean="0">
                <a:latin typeface="Garamond" pitchFamily="18" charset="0"/>
              </a:rPr>
              <a:t>Controls Cont. ..</a:t>
            </a:r>
            <a:endParaRPr lang="en-MY" sz="1600" b="1" dirty="0">
              <a:latin typeface="Garamond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7812360" y="620007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6228184" y="26040"/>
            <a:ext cx="3024336" cy="738664"/>
          </a:xfrm>
          <a:prstGeom prst="rect">
            <a:avLst/>
          </a:prstGeom>
          <a:ln w="2222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MY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Engineering </a:t>
            </a:r>
            <a:r>
              <a:rPr lang="en-MY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Controls</a:t>
            </a:r>
          </a:p>
          <a:p>
            <a:pPr marL="342900" indent="-342900">
              <a:buFont typeface="+mj-lt"/>
              <a:buAutoNum type="alphaUcPeriod"/>
            </a:pPr>
            <a:r>
              <a:rPr lang="en-MY" sz="1400" b="1" dirty="0">
                <a:latin typeface="Times New Roman" pitchFamily="18" charset="0"/>
                <a:cs typeface="Times New Roman" pitchFamily="18" charset="0"/>
              </a:rPr>
              <a:t>Administrative Controls</a:t>
            </a:r>
          </a:p>
          <a:p>
            <a:pPr marL="342900" indent="-342900">
              <a:buFont typeface="+mj-lt"/>
              <a:buAutoNum type="alphaUcPeriod"/>
            </a:pPr>
            <a:r>
              <a:rPr lang="en-MY" sz="1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Personal Protective </a:t>
            </a:r>
            <a:r>
              <a:rPr lang="en-MY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Equipment</a:t>
            </a:r>
            <a:endParaRPr lang="en-US" sz="1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87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commons/2/24/Negative_Air_Press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72008"/>
            <a:ext cx="8424935" cy="4509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13096" y="5085184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>
                <a:latin typeface="Garamond" pitchFamily="18" charset="0"/>
              </a:rPr>
              <a:t>The internal air is forced out so that a negative air pressure is created pulling air passively into the system from other inlets.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067A-2F7A-4259-8AB6-A1C5578F2FE4}" type="datetime1">
              <a:rPr lang="en-MY" smtClean="0"/>
              <a:t>21/3/2021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14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2292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80528" y="640184"/>
            <a:ext cx="932452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C00000"/>
                </a:solidFill>
                <a:latin typeface="Garamond" pitchFamily="18" charset="0"/>
              </a:rPr>
              <a:t>       </a:t>
            </a:r>
            <a:r>
              <a:rPr lang="en-MY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MY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Administrative Controls</a:t>
            </a:r>
            <a:endParaRPr lang="en-MY" sz="2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are the </a:t>
            </a:r>
            <a:r>
              <a:rPr lang="en-MY" sz="2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second line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of defence.</a:t>
            </a:r>
            <a:endParaRPr lang="en-MY" sz="2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One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of the key methods of risk control in this category 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is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safe operating procedures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Reduce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risk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changing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work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processes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activities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to make 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them</a:t>
            </a:r>
          </a:p>
          <a:p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more safe</a:t>
            </a:r>
            <a:endParaRPr lang="en-MY" sz="2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Employers must  mention  </a:t>
            </a:r>
            <a:r>
              <a:rPr lang="en-MY" sz="2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 detail  the </a:t>
            </a:r>
            <a:r>
              <a:rPr lang="en-MY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procedure</a:t>
            </a:r>
            <a:r>
              <a:rPr lang="en-MY" sz="2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MY" sz="2100" b="1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processes</a:t>
            </a:r>
            <a:r>
              <a:rPr lang="en-MY" sz="2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100" b="1" dirty="0">
                <a:latin typeface="Times New Roman" pitchFamily="18" charset="0"/>
                <a:cs typeface="Times New Roman" pitchFamily="18" charset="0"/>
              </a:rPr>
              <a:t>that </a:t>
            </a:r>
            <a:r>
              <a:rPr lang="en-MY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should be followed </a:t>
            </a:r>
            <a:r>
              <a:rPr lang="en-MY" sz="2100" b="1" dirty="0">
                <a:latin typeface="Times New Roman" pitchFamily="18" charset="0"/>
                <a:cs typeface="Times New Roman" pitchFamily="18" charset="0"/>
              </a:rPr>
              <a:t>in order </a:t>
            </a:r>
            <a:r>
              <a:rPr lang="en-MY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protect </a:t>
            </a:r>
            <a:r>
              <a:rPr lang="en-MY" sz="2100" b="1" dirty="0">
                <a:latin typeface="Times New Roman" pitchFamily="18" charset="0"/>
                <a:cs typeface="Times New Roman" pitchFamily="18" charset="0"/>
              </a:rPr>
              <a:t>workers from biological hazard </a:t>
            </a:r>
            <a:r>
              <a:rPr lang="en-MY" sz="2100" b="1" dirty="0" smtClean="0">
                <a:latin typeface="Times New Roman" pitchFamily="18" charset="0"/>
                <a:cs typeface="Times New Roman" pitchFamily="18" charset="0"/>
              </a:rPr>
              <a:t>risks</a:t>
            </a:r>
          </a:p>
          <a:p>
            <a:pPr marL="457200" lvl="0" indent="-457200">
              <a:buFont typeface="Wingdings" pitchFamily="2" charset="2"/>
              <a:buChar char="v"/>
            </a:pPr>
            <a:endParaRPr lang="en-MY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u="sng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Examples of effective </a:t>
            </a:r>
            <a:r>
              <a:rPr lang="en-MY" sz="2400" b="1" u="sng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ways to use administrative controls</a:t>
            </a:r>
            <a:r>
              <a:rPr lang="en-MY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MY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MY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i="1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MY" sz="2200" b="1" i="1" dirty="0">
                <a:latin typeface="Times New Roman" pitchFamily="18" charset="0"/>
                <a:cs typeface="Times New Roman" pitchFamily="18" charset="0"/>
              </a:rPr>
              <a:t>manage biological hazards include</a:t>
            </a:r>
            <a:r>
              <a:rPr lang="en-MY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Comprehensive 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employe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e 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education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training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to work safely around them</a:t>
            </a:r>
            <a:endParaRPr lang="en-MY" sz="2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ü"/>
            </a:pP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Adequate </a:t>
            </a:r>
            <a:r>
              <a:rPr lang="en-MY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supervisio</a:t>
            </a:r>
            <a:r>
              <a:rPr lang="en-MY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limiting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exposure to potential biological safety hazards </a:t>
            </a:r>
            <a:r>
              <a:rPr lang="en-MY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endParaRPr lang="en-MY" sz="2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16BF-5C8B-4760-9BC6-86143BDD7A0F}" type="datetime1">
              <a:rPr lang="en-MY" smtClean="0"/>
              <a:t>21/3/2021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15</a:t>
            </a:fld>
            <a:endParaRPr lang="en-MY"/>
          </a:p>
        </p:txBody>
      </p:sp>
      <p:sp>
        <p:nvSpPr>
          <p:cNvPr id="6" name="Right Arrow 5"/>
          <p:cNvSpPr/>
          <p:nvPr/>
        </p:nvSpPr>
        <p:spPr>
          <a:xfrm>
            <a:off x="6044610" y="6373368"/>
            <a:ext cx="304904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Monitoring exposure</a:t>
            </a:r>
            <a:endParaRPr lang="en-MY" sz="12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44610" y="27725"/>
            <a:ext cx="3024336" cy="738664"/>
          </a:xfrm>
          <a:prstGeom prst="rect">
            <a:avLst/>
          </a:prstGeom>
          <a:ln w="2222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MY" sz="1400" b="1" dirty="0" smtClean="0">
                <a:latin typeface="Times New Roman" pitchFamily="18" charset="0"/>
                <a:cs typeface="Times New Roman" pitchFamily="18" charset="0"/>
              </a:rPr>
              <a:t>Engineering </a:t>
            </a:r>
            <a:r>
              <a:rPr lang="en-MY" sz="1400" b="1" dirty="0">
                <a:latin typeface="Times New Roman" pitchFamily="18" charset="0"/>
                <a:cs typeface="Times New Roman" pitchFamily="18" charset="0"/>
              </a:rPr>
              <a:t>Controls</a:t>
            </a:r>
          </a:p>
          <a:p>
            <a:pPr marL="342900" indent="-342900">
              <a:buFont typeface="+mj-lt"/>
              <a:buAutoNum type="alphaUcPeriod"/>
            </a:pPr>
            <a:r>
              <a:rPr lang="en-MY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Administrative Controls</a:t>
            </a:r>
          </a:p>
          <a:p>
            <a:pPr marL="342900" indent="-342900">
              <a:buFont typeface="+mj-lt"/>
              <a:buAutoNum type="alphaUcPeriod"/>
            </a:pPr>
            <a:r>
              <a:rPr lang="en-MY" sz="1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Personal Protective </a:t>
            </a:r>
            <a:r>
              <a:rPr lang="en-MY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Equipment</a:t>
            </a:r>
            <a:endParaRPr lang="en-US" sz="1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79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6899-24A9-49E0-B3C9-5AEAA5AC146E}" type="datetime1">
              <a:rPr lang="en-MY" smtClean="0"/>
              <a:t>21/3/2021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16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-108520" y="2836972"/>
            <a:ext cx="9413933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Wingdings" pitchFamily="2" charset="2"/>
              <a:buChar char="q"/>
            </a:pPr>
            <a:r>
              <a:rPr lang="en-MY" sz="2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Once</a:t>
            </a:r>
            <a:r>
              <a:rPr lang="en-MY" sz="23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administrative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and engineering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controls have been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implemented</a:t>
            </a:r>
            <a:endParaRPr lang="en-MY" sz="2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  it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is important to </a:t>
            </a:r>
            <a:r>
              <a:rPr lang="en-MY" sz="23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REVISE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all the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safety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strategy </a:t>
            </a:r>
            <a:endParaRPr lang="en-MY" sz="23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fontAlgn="base">
              <a:buFont typeface="Wingdings" pitchFamily="2" charset="2"/>
              <a:buChar char="Ø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          at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least </a:t>
            </a:r>
            <a:r>
              <a:rPr lang="en-MY" sz="2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once a year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and</a:t>
            </a:r>
          </a:p>
          <a:p>
            <a:pPr marL="457200" indent="-457200" fontAlgn="base">
              <a:buFont typeface="Wingdings" pitchFamily="2" charset="2"/>
              <a:buChar char="Ø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MY" sz="23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every </a:t>
            </a:r>
            <a:r>
              <a:rPr lang="en-MY" sz="2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time the workplace conditions change</a:t>
            </a:r>
            <a:r>
              <a:rPr lang="en-MY" sz="2300" u="sng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MY" sz="2300" u="sng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endParaRPr lang="en-MY" sz="23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For some workplaces, the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changing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MY" sz="2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seasons can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affect these controls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so </a:t>
            </a:r>
            <a:endParaRPr lang="en-MY" sz="2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important </a:t>
            </a:r>
            <a:r>
              <a:rPr lang="en-MY" sz="23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MY" sz="23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Regularly Monitor The Biological 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Conditions that the employees are exposed to </a:t>
            </a:r>
            <a:endParaRPr lang="en-MY" sz="23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6198" y="1124744"/>
            <a:ext cx="878829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ü"/>
            </a:pP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Monitoring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 exposure</a:t>
            </a:r>
            <a:endParaRPr lang="en-MY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ü"/>
            </a:pP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immunizations</a:t>
            </a:r>
            <a:r>
              <a:rPr lang="en-MY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providing</a:t>
            </a:r>
            <a:r>
              <a:rPr lang="en-MY" sz="2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immunization programs</a:t>
            </a:r>
            <a:endParaRPr lang="en-MY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ü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Generous</a:t>
            </a: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sick leave policies </a:t>
            </a:r>
            <a:r>
              <a:rPr lang="en-MY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MY" sz="2000" i="1" dirty="0">
                <a:latin typeface="Times New Roman" pitchFamily="18" charset="0"/>
                <a:cs typeface="Times New Roman" pitchFamily="18" charset="0"/>
              </a:rPr>
              <a:t>to discourage sick employees from coming to work</a:t>
            </a:r>
            <a:r>
              <a:rPr lang="en-MY" sz="20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MY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9666" y="577976"/>
            <a:ext cx="61926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>
                <a:latin typeface="Garamond" pitchFamily="18" charset="0"/>
              </a:rPr>
              <a:t>Examples </a:t>
            </a:r>
            <a:r>
              <a:rPr lang="en-MY" b="1" dirty="0" smtClean="0">
                <a:latin typeface="Garamond" pitchFamily="18" charset="0"/>
              </a:rPr>
              <a:t>of </a:t>
            </a:r>
            <a:r>
              <a:rPr lang="en-MY" b="1" dirty="0">
                <a:latin typeface="Garamond" pitchFamily="18" charset="0"/>
              </a:rPr>
              <a:t>effective ways </a:t>
            </a:r>
            <a:r>
              <a:rPr lang="en-MY" b="1" dirty="0" smtClean="0">
                <a:latin typeface="Garamond" pitchFamily="18" charset="0"/>
              </a:rPr>
              <a:t>/administrative controls cont. ..</a:t>
            </a:r>
            <a:endParaRPr lang="en-MY" dirty="0"/>
          </a:p>
        </p:txBody>
      </p:sp>
      <p:pic>
        <p:nvPicPr>
          <p:cNvPr id="7" name="Picture 12" descr="Biohaz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3859" y="150574"/>
            <a:ext cx="2354819" cy="155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827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2704" y="304908"/>
            <a:ext cx="8971296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C00000"/>
                </a:solidFill>
                <a:latin typeface="Garamond" pitchFamily="18" charset="0"/>
              </a:rPr>
              <a:t>          </a:t>
            </a:r>
            <a:r>
              <a:rPr lang="en-MY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MY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Personal Protective Equipment</a:t>
            </a:r>
          </a:p>
          <a:p>
            <a:pPr lvl="0"/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       Personal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protective equipment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(PPE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MY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MY" sz="2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last line 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defence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against 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hazards</a:t>
            </a:r>
          </a:p>
          <a:p>
            <a:pPr marL="457200" lvl="0" indent="-457200">
              <a:buFont typeface="Wingdings" pitchFamily="2" charset="2"/>
              <a:buChar char="Ø"/>
            </a:pPr>
            <a:r>
              <a:rPr lang="en-MY" sz="22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though </a:t>
            </a:r>
            <a:r>
              <a:rPr lang="en-MY" sz="22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it plays a critical role</a:t>
            </a:r>
            <a:r>
              <a:rPr lang="en-MY" sz="22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contact with biological hazards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cannot be prevented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employees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must use personal protective </a:t>
            </a: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equipment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adhere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strictly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to the practice of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personal hygiene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personal protective equipment 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includes; </a:t>
            </a:r>
            <a:endParaRPr lang="en-MY" sz="2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MY" sz="2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masks</a:t>
            </a: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gloves, protective clothing, eye shields, face shields </a:t>
            </a:r>
            <a:r>
              <a:rPr lang="en-MY" sz="2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&amp;shoe covers</a:t>
            </a:r>
            <a:endParaRPr lang="en-US" sz="2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D864-3AA4-4200-B10A-8E0C7CF83F2B}" type="datetime1">
              <a:rPr lang="en-MY" smtClean="0"/>
              <a:t>21/3/2021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17</a:t>
            </a:fld>
            <a:endParaRPr lang="en-MY"/>
          </a:p>
        </p:txBody>
      </p:sp>
      <p:pic>
        <p:nvPicPr>
          <p:cNvPr id="6" name="Picture 2" descr="Worker with Personal Protective Equipment and Safety Ic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692696"/>
            <a:ext cx="2242250" cy="1509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ight Arrow 8"/>
          <p:cNvSpPr/>
          <p:nvPr/>
        </p:nvSpPr>
        <p:spPr>
          <a:xfrm>
            <a:off x="7884368" y="594928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6310195" y="-40514"/>
            <a:ext cx="3024336" cy="738664"/>
          </a:xfrm>
          <a:prstGeom prst="rect">
            <a:avLst/>
          </a:prstGeom>
          <a:ln w="2222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MY" sz="1400" b="1" dirty="0" smtClean="0">
                <a:latin typeface="Times New Roman" pitchFamily="18" charset="0"/>
                <a:cs typeface="Times New Roman" pitchFamily="18" charset="0"/>
              </a:rPr>
              <a:t>Engineering </a:t>
            </a:r>
            <a:r>
              <a:rPr lang="en-MY" sz="1400" b="1" dirty="0">
                <a:latin typeface="Times New Roman" pitchFamily="18" charset="0"/>
                <a:cs typeface="Times New Roman" pitchFamily="18" charset="0"/>
              </a:rPr>
              <a:t>Controls</a:t>
            </a:r>
          </a:p>
          <a:p>
            <a:pPr marL="342900" indent="-342900">
              <a:buFont typeface="+mj-lt"/>
              <a:buAutoNum type="alphaUcPeriod"/>
            </a:pPr>
            <a:r>
              <a:rPr lang="en-MY" sz="1400" b="1" dirty="0">
                <a:latin typeface="Times New Roman" pitchFamily="18" charset="0"/>
                <a:cs typeface="Times New Roman" pitchFamily="18" charset="0"/>
              </a:rPr>
              <a:t>Administrative Controls</a:t>
            </a:r>
          </a:p>
          <a:p>
            <a:pPr marL="342900" indent="-342900">
              <a:buFont typeface="+mj-lt"/>
              <a:buAutoNum type="alphaUcPeriod"/>
            </a:pPr>
            <a:r>
              <a:rPr lang="en-MY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Personal Protective </a:t>
            </a:r>
            <a:r>
              <a:rPr lang="en-MY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Equipment</a:t>
            </a:r>
            <a:endParaRPr lang="en-US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8143" y="3567340"/>
            <a:ext cx="9035857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Surgical masks</a:t>
            </a:r>
            <a:endParaRPr lang="en-MY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Surgical mask generally consists of three layers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of non-woven</a:t>
            </a:r>
            <a:r>
              <a:rPr lang="ar-AE" sz="1200" dirty="0">
                <a:latin typeface="Times New Roman" pitchFamily="18" charset="0"/>
                <a:cs typeface="Times New Roman" pitchFamily="18" charset="0"/>
              </a:rPr>
              <a:t>غير المنسوجة</a:t>
            </a:r>
            <a:r>
              <a:rPr lang="en-MY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fabrics.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It provides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barrier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protection against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large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respiratory droplets</a:t>
            </a:r>
            <a:r>
              <a:rPr lang="en-MY" dirty="0">
                <a:latin typeface="Times New Roman" pitchFamily="18" charset="0"/>
                <a:cs typeface="Times New Roman" pitchFamily="18" charset="0"/>
              </a:rPr>
              <a:t>; </a:t>
            </a:r>
            <a:endParaRPr lang="en-MY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N95 or </a:t>
            </a: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higher level respirators </a:t>
            </a:r>
            <a:endParaRPr lang="en-MY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This type of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N95 ,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respirator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filters out </a:t>
            </a:r>
            <a:r>
              <a:rPr lang="en-MY" sz="22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particulates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22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liquid droplets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small particle size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, therefore providing</a:t>
            </a:r>
          </a:p>
          <a:p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protection from inhaling aerosols and</a:t>
            </a:r>
          </a:p>
          <a:p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microorganisms that are airborne.</a:t>
            </a:r>
          </a:p>
        </p:txBody>
      </p:sp>
      <p:pic>
        <p:nvPicPr>
          <p:cNvPr id="10" name="Picture 2" descr="protection factor for N95 /wuhanvirus filtering face mask - safty white mask on white background&#10;&#10;N95 face mask protect from catching the new coronavirus, wuhanvirus&#10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682" y="5395148"/>
            <a:ext cx="2718808" cy="1418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071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332656"/>
            <a:ext cx="8856984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800" b="1" dirty="0" smtClean="0">
                <a:solidFill>
                  <a:srgbClr val="C00000"/>
                </a:solidFill>
                <a:latin typeface="Garamond" pitchFamily="18" charset="0"/>
              </a:rPr>
              <a:t>  </a:t>
            </a:r>
            <a:r>
              <a:rPr lang="en-MY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Protective </a:t>
            </a:r>
            <a:r>
              <a:rPr lang="en-MY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clothing </a:t>
            </a:r>
            <a:endParaRPr lang="en-MY" sz="2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includes protective coverall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MY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with attached hood</a:t>
            </a:r>
            <a:r>
              <a:rPr lang="en-MY" sz="2300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MY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gown, apron, head and shoe covers; </a:t>
            </a:r>
          </a:p>
          <a:p>
            <a:r>
              <a:rPr lang="en-MY" sz="2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Protective clothing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should be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waterproof or impermeable </a:t>
            </a:r>
            <a:endParaRPr lang="en-MY" sz="2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liquids to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protect the body </a:t>
            </a:r>
            <a:r>
              <a:rPr lang="en-MY" sz="2200" i="1" dirty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en-MY" sz="2200" b="1" i="1" dirty="0">
                <a:latin typeface="Times New Roman" pitchFamily="18" charset="0"/>
                <a:cs typeface="Times New Roman" pitchFamily="18" charset="0"/>
              </a:rPr>
              <a:t> contamination </a:t>
            </a:r>
            <a:r>
              <a:rPr lang="en-MY" sz="2200" i="1" dirty="0"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MY" sz="2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blood, droplets or other body fluids </a:t>
            </a:r>
            <a:r>
              <a:rPr lang="en-MY" sz="2200" i="1" dirty="0">
                <a:latin typeface="Times New Roman" pitchFamily="18" charset="0"/>
                <a:cs typeface="Times New Roman" pitchFamily="18" charset="0"/>
              </a:rPr>
              <a:t>and </a:t>
            </a:r>
            <a:endParaRPr lang="en-MY" sz="22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prevent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these </a:t>
            </a:r>
            <a:r>
              <a:rPr lang="en-MY" sz="2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contaminants from getting </a:t>
            </a:r>
            <a:r>
              <a:rPr lang="en-MY" sz="2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into the body </a:t>
            </a:r>
            <a:endParaRPr lang="en-MY" sz="22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MY" sz="2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through </a:t>
            </a:r>
            <a:r>
              <a:rPr lang="en-MY" sz="2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open wounds </a:t>
            </a:r>
            <a:r>
              <a:rPr lang="en-MY" sz="2200" b="1" i="1" dirty="0">
                <a:latin typeface="Times New Roman" pitchFamily="18" charset="0"/>
                <a:cs typeface="Times New Roman" pitchFamily="18" charset="0"/>
              </a:rPr>
              <a:t>or contaminating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worker's own clothing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thus </a:t>
            </a:r>
            <a:r>
              <a:rPr lang="en-MY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reducing </a:t>
            </a:r>
            <a:r>
              <a:rPr lang="en-MY" sz="2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chance of spreading of pathogen and cross-infection; </a:t>
            </a:r>
            <a:endParaRPr lang="en-MY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2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MY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Protective clothing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disposable </a:t>
            </a: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 most </a:t>
            </a:r>
            <a:r>
              <a:rPr lang="en-MY" sz="2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cases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though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some can be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reused after sterilization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; </a:t>
            </a:r>
            <a:endParaRPr lang="en-MY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Protective clothing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fit the wearer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and </a:t>
            </a:r>
          </a:p>
          <a:p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should not </a:t>
            </a: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hamper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(obstruct)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movement</a:t>
            </a:r>
            <a:r>
              <a:rPr lang="en-MY" sz="2200" dirty="0">
                <a:latin typeface="Garamond" pitchFamily="18" charset="0"/>
              </a:rPr>
              <a:t>; </a:t>
            </a:r>
            <a:endParaRPr lang="en-MY" sz="2200" dirty="0" smtClean="0"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Protective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clothing should be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checked before use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replaced if damaged;</a:t>
            </a:r>
            <a:endParaRPr lang="en-MY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Biologically contaminated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protective clothing should be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disposed of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specially designed rubbish bag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marked 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biological hazard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warning and label.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Seal the </a:t>
            </a: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ag and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place it in designated location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for special </a:t>
            </a:r>
            <a:r>
              <a:rPr lang="en-MY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disposal</a:t>
            </a:r>
            <a:endParaRPr lang="en-US" sz="2200" dirty="0" smtClean="0">
              <a:latin typeface="Garamond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259632" y="6492875"/>
            <a:ext cx="2133600" cy="365125"/>
          </a:xfrm>
        </p:spPr>
        <p:txBody>
          <a:bodyPr/>
          <a:lstStyle/>
          <a:p>
            <a:pPr marL="171450" indent="-171450">
              <a:buFont typeface="Wingdings" pitchFamily="2" charset="2"/>
              <a:buChar char="§"/>
            </a:pPr>
            <a:fld id="{D0284678-46E9-4578-8588-8064F278A364}" type="datetime1">
              <a:rPr lang="en-MY" smtClean="0"/>
              <a:pPr marL="171450" indent="-171450">
                <a:buFont typeface="Wingdings" pitchFamily="2" charset="2"/>
                <a:buChar char="§"/>
              </a:pPr>
              <a:t>21/3/2021</a:t>
            </a:fld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18</a:t>
            </a:fld>
            <a:endParaRPr lang="en-MY"/>
          </a:p>
        </p:txBody>
      </p:sp>
      <p:pic>
        <p:nvPicPr>
          <p:cNvPr id="5" name="Picture 2" descr="Man in yellow protective hazmat suit isolated on white&#10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284984"/>
            <a:ext cx="2586180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425114" y="24879"/>
            <a:ext cx="31631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1400" b="1" dirty="0">
                <a:latin typeface="Garamond" pitchFamily="18" charset="0"/>
              </a:rPr>
              <a:t>Personal Protective </a:t>
            </a:r>
            <a:r>
              <a:rPr lang="en-MY" sz="1400" b="1" dirty="0" smtClean="0">
                <a:latin typeface="Garamond" pitchFamily="18" charset="0"/>
              </a:rPr>
              <a:t>Equipment Cont. </a:t>
            </a:r>
            <a:r>
              <a:rPr lang="en-MY" sz="1400" b="1" dirty="0" smtClean="0">
                <a:solidFill>
                  <a:srgbClr val="C00000"/>
                </a:solidFill>
                <a:latin typeface="Garamond" pitchFamily="18" charset="0"/>
              </a:rPr>
              <a:t>..</a:t>
            </a:r>
            <a:endParaRPr lang="en-MY" sz="1400" dirty="0"/>
          </a:p>
        </p:txBody>
      </p:sp>
    </p:spTree>
    <p:extLst>
      <p:ext uri="{BB962C8B-B14F-4D97-AF65-F5344CB8AC3E}">
        <p14:creationId xmlns:p14="http://schemas.microsoft.com/office/powerpoint/2010/main" val="414792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6899-24A9-49E0-B3C9-5AEAA5AC146E}" type="datetime1">
              <a:rPr lang="en-MY" smtClean="0"/>
              <a:t>21/3/2021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19</a:t>
            </a:fld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0" y="364781"/>
            <a:ext cx="8964488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800" b="1" dirty="0" smtClean="0">
                <a:solidFill>
                  <a:srgbClr val="C00000"/>
                </a:solidFill>
                <a:latin typeface="Garamond" pitchFamily="18" charset="0"/>
              </a:rPr>
              <a:t>         </a:t>
            </a:r>
            <a:r>
              <a:rPr lang="en-MY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Gloves</a:t>
            </a:r>
            <a:r>
              <a:rPr lang="en-MY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Protect </a:t>
            </a:r>
            <a:r>
              <a:rPr lang="en-MY" sz="2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 hands </a:t>
            </a:r>
            <a:r>
              <a:rPr lang="en-MY" sz="2200" b="1" i="1" dirty="0">
                <a:latin typeface="Times New Roman" pitchFamily="18" charset="0"/>
                <a:cs typeface="Times New Roman" pitchFamily="18" charset="0"/>
              </a:rPr>
              <a:t>from contacting </a:t>
            </a:r>
            <a:r>
              <a:rPr lang="en-MY" sz="2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blood, droplets, body </a:t>
            </a:r>
          </a:p>
          <a:p>
            <a:r>
              <a:rPr lang="en-MY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fluids </a:t>
            </a:r>
            <a:r>
              <a:rPr lang="en-MY" sz="2200" b="1" i="1" dirty="0">
                <a:latin typeface="Times New Roman" pitchFamily="18" charset="0"/>
                <a:cs typeface="Times New Roman" pitchFamily="18" charset="0"/>
              </a:rPr>
              <a:t>and  </a:t>
            </a:r>
            <a:r>
              <a:rPr lang="en-MY" sz="2200" b="1" i="1" dirty="0" smtClean="0">
                <a:latin typeface="Times New Roman" pitchFamily="18" charset="0"/>
                <a:cs typeface="Times New Roman" pitchFamily="18" charset="0"/>
              </a:rPr>
              <a:t>other </a:t>
            </a:r>
            <a:r>
              <a:rPr lang="en-MY" sz="2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body tissue </a:t>
            </a:r>
            <a:r>
              <a:rPr lang="en-MY" sz="2200" b="1" i="1" dirty="0">
                <a:latin typeface="Times New Roman" pitchFamily="18" charset="0"/>
                <a:cs typeface="Times New Roman" pitchFamily="18" charset="0"/>
              </a:rPr>
              <a:t>of the infected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or</a:t>
            </a:r>
          </a:p>
          <a:p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                      pathogen-contaminated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objects and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Can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avoid infecti</a:t>
            </a: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when touching the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eyes, mouth or nose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afterwards.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  also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protect open wounds </a:t>
            </a: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rom contamination by pathogen; </a:t>
            </a:r>
            <a:endParaRPr lang="en-MY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Most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gloves are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disposable after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use;</a:t>
            </a:r>
          </a:p>
        </p:txBody>
      </p:sp>
      <p:pic>
        <p:nvPicPr>
          <p:cNvPr id="7" name="Picture 20" descr="Safety at work concept, Basic personal Protection Equipment (PPE) including ear plug, glasses and working glove on white background with embedded clipping path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5" y="-28651"/>
            <a:ext cx="1534265" cy="1225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2195736" y="-27384"/>
            <a:ext cx="401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b="1" dirty="0">
                <a:latin typeface="Garamond" pitchFamily="18" charset="0"/>
              </a:rPr>
              <a:t>Personal Protective </a:t>
            </a:r>
            <a:r>
              <a:rPr lang="en-MY" b="1" dirty="0" smtClean="0">
                <a:latin typeface="Garamond" pitchFamily="18" charset="0"/>
              </a:rPr>
              <a:t>Equipment Cont. </a:t>
            </a:r>
            <a:r>
              <a:rPr lang="en-MY" b="1" dirty="0" smtClean="0">
                <a:solidFill>
                  <a:srgbClr val="C00000"/>
                </a:solidFill>
                <a:latin typeface="Garamond" pitchFamily="18" charset="0"/>
              </a:rPr>
              <a:t>..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0" y="3052113"/>
            <a:ext cx="9461523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Safety goggles/glasses and face shields </a:t>
            </a:r>
            <a:endParaRPr lang="en-MY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can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protect the eyes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from contacting 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 pathogen-carrying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blood, droplets </a:t>
            </a:r>
            <a:endParaRPr lang="en-MY" sz="2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other body fluids</a:t>
            </a:r>
            <a:r>
              <a:rPr lang="en-MY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MY" sz="22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which may then enter the body through the mucosa</a:t>
            </a:r>
          </a:p>
          <a:p>
            <a:pPr marL="342900" indent="-342900" algn="ctr">
              <a:buFont typeface="Wingdings" pitchFamily="2" charset="2"/>
              <a:buChar char="v"/>
            </a:pP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Both face shields and goggles/glasses should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be</a:t>
            </a:r>
          </a:p>
          <a:p>
            <a:pPr marL="342900" indent="-342900" algn="ctr">
              <a:buFont typeface="Wingdings" pitchFamily="2" charset="2"/>
              <a:buChar char="v"/>
            </a:pP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cleaned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liquid soap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regularly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ctr">
              <a:buFont typeface="Wingdings" pitchFamily="2" charset="2"/>
              <a:buChar char="v"/>
            </a:pP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If contaminated by blood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, they should </a:t>
            </a:r>
            <a:r>
              <a:rPr lang="en-MY" sz="2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be soaked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 1:49 diluted liquid bleach and then rinsed with clean water.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Place them in plastic bags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after wiping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dry and store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them in a cabinet;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Check them regularly.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Replace them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if out of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shape, cracked, scratched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fogged</a:t>
            </a:r>
            <a:endParaRPr lang="en-MY" sz="2200" dirty="0"/>
          </a:p>
        </p:txBody>
      </p:sp>
      <p:pic>
        <p:nvPicPr>
          <p:cNvPr id="11" name="Picture 10" descr="Biohazar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5" y="2276872"/>
            <a:ext cx="1547665" cy="1187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798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11560" y="3140968"/>
            <a:ext cx="82958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MY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BIOLOGICAL    HAZARD</a:t>
            </a:r>
            <a:endParaRPr lang="en-MY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19872" y="188640"/>
            <a:ext cx="5220072" cy="3096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39303" y="4822422"/>
            <a:ext cx="684937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Dr. WAQAR  AL-KUBAISY</a:t>
            </a:r>
            <a:endParaRPr lang="en-MY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0FE3C-63AE-4EF1-9EF9-C7805E20FC72}" type="datetime1">
              <a:rPr lang="en-MY" smtClean="0"/>
              <a:t>21/3/2021</a:t>
            </a:fld>
            <a:endParaRPr lang="en-MY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2</a:t>
            </a:fld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2527960" y="3868921"/>
            <a:ext cx="40607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MY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aramond" pitchFamily="18" charset="0"/>
              </a:rPr>
              <a:t>(Biohazards)</a:t>
            </a:r>
            <a:endParaRPr lang="en-MY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684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793" y="1061730"/>
            <a:ext cx="8677679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Shoe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covers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prevent pathogens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from being carried outside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the workplace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• Shoe covers are usually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disposable after use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 •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Boot covers offer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further protection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i="1" dirty="0">
                <a:latin typeface="Times New Roman" pitchFamily="18" charset="0"/>
                <a:cs typeface="Times New Roman" pitchFamily="18" charset="0"/>
              </a:rPr>
              <a:t>Cover the boots with the </a:t>
            </a:r>
            <a:r>
              <a:rPr lang="en-MY" sz="23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trousers of protective </a:t>
            </a:r>
            <a:r>
              <a:rPr lang="en-MY" sz="2300" b="1" i="1" dirty="0">
                <a:latin typeface="Times New Roman" pitchFamily="18" charset="0"/>
                <a:cs typeface="Times New Roman" pitchFamily="18" charset="0"/>
              </a:rPr>
              <a:t>clothing to </a:t>
            </a:r>
            <a:r>
              <a:rPr lang="en-MY" sz="23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prevent contaminants from getting into the boots;</a:t>
            </a:r>
            <a:endParaRPr lang="en-MY" sz="23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 •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Shoe covers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should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water resistant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skid 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proof</a:t>
            </a:r>
            <a:endParaRPr lang="en-MY" sz="23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93C9-0A87-4C02-A78F-5E151C524DAA}" type="datetime1">
              <a:rPr lang="en-MY" smtClean="0"/>
              <a:t>21/3/2021</a:t>
            </a:fld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20</a:t>
            </a:fld>
            <a:endParaRPr lang="en-MY"/>
          </a:p>
        </p:txBody>
      </p:sp>
      <p:sp>
        <p:nvSpPr>
          <p:cNvPr id="5" name="Rectangle 4"/>
          <p:cNvSpPr/>
          <p:nvPr/>
        </p:nvSpPr>
        <p:spPr>
          <a:xfrm>
            <a:off x="171911" y="3664373"/>
            <a:ext cx="8173416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MY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All personal protective equipment requires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correct selection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and use, as well as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proper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maintenanc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e and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storage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Re-useable protective equipment should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be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cleaned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sterilized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 thoroughly before they are used again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Damaged items should be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replaced immediately</a:t>
            </a:r>
            <a:r>
              <a:rPr lang="en-MY" sz="2800" dirty="0">
                <a:latin typeface="Garamond" pitchFamily="18" charset="0"/>
              </a:rPr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827584" y="714929"/>
            <a:ext cx="401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b="1" dirty="0">
                <a:latin typeface="Garamond" pitchFamily="18" charset="0"/>
              </a:rPr>
              <a:t>Personal Protective </a:t>
            </a:r>
            <a:r>
              <a:rPr lang="en-MY" b="1" dirty="0" smtClean="0">
                <a:latin typeface="Garamond" pitchFamily="18" charset="0"/>
              </a:rPr>
              <a:t>Equipment Cont. </a:t>
            </a:r>
            <a:r>
              <a:rPr lang="en-MY" b="1" dirty="0" smtClean="0">
                <a:solidFill>
                  <a:srgbClr val="C00000"/>
                </a:solidFill>
                <a:latin typeface="Garamond" pitchFamily="18" charset="0"/>
              </a:rPr>
              <a:t>..</a:t>
            </a:r>
            <a:endParaRPr lang="en-MY" dirty="0"/>
          </a:p>
        </p:txBody>
      </p:sp>
      <p:sp>
        <p:nvSpPr>
          <p:cNvPr id="7" name="Right Arrow 6"/>
          <p:cNvSpPr/>
          <p:nvPr/>
        </p:nvSpPr>
        <p:spPr>
          <a:xfrm>
            <a:off x="7237749" y="6067004"/>
            <a:ext cx="126644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396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136" y="285054"/>
            <a:ext cx="9007362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800" b="1" dirty="0" smtClean="0">
                <a:solidFill>
                  <a:srgbClr val="C00000"/>
                </a:solidFill>
                <a:latin typeface="Garamond" pitchFamily="18" charset="0"/>
              </a:rPr>
              <a:t> </a:t>
            </a:r>
            <a:r>
              <a:rPr lang="en-MY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Sterilization </a:t>
            </a:r>
            <a:endParaRPr lang="en-MY" sz="2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Sterilization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is the process using </a:t>
            </a:r>
            <a:endParaRPr lang="en-MY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ultra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heat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high pressure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eliminate bacteria, 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or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using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biocide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to eliminate microorganisms, including spores in bacteria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MY" sz="2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complete sterilization process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should include </a:t>
            </a:r>
            <a:endParaRPr lang="en-MY" sz="2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ü"/>
            </a:pPr>
            <a:r>
              <a:rPr lang="en-MY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disinfecting 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contaminated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premises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(building )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and </a:t>
            </a:r>
            <a:endParaRPr lang="en-MY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ü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thorough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cleaning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of any </a:t>
            </a: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residual toxic 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substances, 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ensure that employees would not be harmed through exposure in the risk area</a:t>
            </a:r>
            <a:endParaRPr lang="en-MY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A65D-889E-4C75-A4CF-CB290DFE9A1E}" type="datetime1">
              <a:rPr lang="en-MY" smtClean="0"/>
              <a:t>21/3/2021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21</a:t>
            </a:fld>
            <a:endParaRPr lang="en-MY"/>
          </a:p>
        </p:txBody>
      </p:sp>
      <p:sp>
        <p:nvSpPr>
          <p:cNvPr id="5" name="Rectangle 4"/>
          <p:cNvSpPr/>
          <p:nvPr/>
        </p:nvSpPr>
        <p:spPr>
          <a:xfrm>
            <a:off x="0" y="3626345"/>
            <a:ext cx="914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MY" sz="2000" b="1" u="sng" dirty="0">
                <a:latin typeface="Times New Roman" pitchFamily="18" charset="0"/>
                <a:cs typeface="Times New Roman" pitchFamily="18" charset="0"/>
              </a:rPr>
              <a:t>There are many kinds </a:t>
            </a:r>
            <a:r>
              <a:rPr lang="en-MY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of sterilizing </a:t>
            </a:r>
            <a:r>
              <a:rPr lang="en-MY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and antiseptic </a:t>
            </a:r>
            <a:r>
              <a:rPr lang="en-MY" sz="2000" b="1" dirty="0">
                <a:latin typeface="Times New Roman" pitchFamily="18" charset="0"/>
                <a:cs typeface="Times New Roman" pitchFamily="18" charset="0"/>
              </a:rPr>
              <a:t>agents</a:t>
            </a:r>
            <a:r>
              <a:rPr lang="en-MY" sz="20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Effective sterilization </a:t>
            </a:r>
            <a:r>
              <a:rPr lang="en-MY" sz="2000" b="1" dirty="0">
                <a:latin typeface="Times New Roman" pitchFamily="18" charset="0"/>
                <a:cs typeface="Times New Roman" pitchFamily="18" charset="0"/>
              </a:rPr>
              <a:t>depends on </a:t>
            </a:r>
          </a:p>
          <a:p>
            <a:pPr marL="514350" indent="-514350">
              <a:buFont typeface="+mj-lt"/>
              <a:buAutoNum type="romanLcPeriod"/>
            </a:pPr>
            <a:r>
              <a:rPr lang="en-MY" sz="2000" b="1" dirty="0">
                <a:latin typeface="Times New Roman" pitchFamily="18" charset="0"/>
                <a:cs typeface="Times New Roman" pitchFamily="18" charset="0"/>
              </a:rPr>
              <a:t>the strain and </a:t>
            </a:r>
            <a:r>
              <a:rPr lang="en-MY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amount o</a:t>
            </a:r>
            <a:r>
              <a:rPr lang="en-MY" sz="2000" b="1" dirty="0">
                <a:latin typeface="Times New Roman" pitchFamily="18" charset="0"/>
                <a:cs typeface="Times New Roman" pitchFamily="18" charset="0"/>
              </a:rPr>
              <a:t>f microorganisms, </a:t>
            </a:r>
            <a:r>
              <a:rPr lang="en-MY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properties</a:t>
            </a:r>
            <a:r>
              <a:rPr lang="en-MY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of the organisms</a:t>
            </a:r>
            <a:endParaRPr lang="en-MY" sz="20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+mj-lt"/>
              <a:buAutoNum type="romanLcPeriod"/>
            </a:pPr>
            <a:r>
              <a:rPr lang="en-MY" sz="2000" b="1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level of organic material </a:t>
            </a:r>
            <a:r>
              <a:rPr lang="en-MY" sz="2000" b="1" dirty="0">
                <a:latin typeface="Times New Roman" pitchFamily="18" charset="0"/>
                <a:cs typeface="Times New Roman" pitchFamily="18" charset="0"/>
              </a:rPr>
              <a:t>present</a:t>
            </a:r>
            <a:r>
              <a:rPr lang="en-MY" sz="20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571500" indent="-571500">
              <a:buFont typeface="+mj-lt"/>
              <a:buAutoNum type="romanLcPeriod"/>
            </a:pPr>
            <a:r>
              <a:rPr lang="en-MY" sz="2000" b="1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duration, </a:t>
            </a:r>
          </a:p>
          <a:p>
            <a:pPr marL="571500" indent="-571500">
              <a:buFont typeface="+mj-lt"/>
              <a:buAutoNum type="romanLcPeriod"/>
            </a:pPr>
            <a:r>
              <a:rPr lang="en-MY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temperature</a:t>
            </a:r>
            <a:r>
              <a:rPr lang="en-MY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000" dirty="0">
                <a:latin typeface="Times New Roman" pitchFamily="18" charset="0"/>
                <a:cs typeface="Times New Roman" pitchFamily="18" charset="0"/>
              </a:rPr>
              <a:t>and </a:t>
            </a:r>
          </a:p>
          <a:p>
            <a:pPr marL="571500" indent="-571500">
              <a:buFont typeface="+mj-lt"/>
              <a:buAutoNum type="romanLcPeriod"/>
            </a:pPr>
            <a:r>
              <a:rPr lang="en-MY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concentration</a:t>
            </a:r>
            <a:r>
              <a:rPr lang="en-MY" sz="2000" b="1" dirty="0">
                <a:latin typeface="Times New Roman" pitchFamily="18" charset="0"/>
                <a:cs typeface="Times New Roman" pitchFamily="18" charset="0"/>
              </a:rPr>
              <a:t> of the sterilizing </a:t>
            </a:r>
            <a:r>
              <a:rPr lang="en-MY" sz="2000" b="1" dirty="0" smtClean="0">
                <a:latin typeface="Times New Roman" pitchFamily="18" charset="0"/>
                <a:cs typeface="Times New Roman" pitchFamily="18" charset="0"/>
              </a:rPr>
              <a:t>agent</a:t>
            </a:r>
            <a:endParaRPr lang="en-MY" sz="20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MY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Sterilization must be carried out by </a:t>
            </a:r>
            <a:r>
              <a:rPr lang="en-MY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following strictly safety </a:t>
            </a:r>
            <a:r>
              <a:rPr lang="en-MY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guidelines and  taking </a:t>
            </a:r>
            <a:r>
              <a:rPr lang="en-MY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personal protection </a:t>
            </a:r>
            <a:r>
              <a:rPr lang="en-MY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 safeguard the health and safety of employees</a:t>
            </a:r>
            <a:endParaRPr lang="en-MY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Little Girl Applying Hand Sanitizer : Stock Phot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651824"/>
            <a:ext cx="1806840" cy="1109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Sanitiser at health centre. : News Phot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-17132"/>
            <a:ext cx="2448274" cy="1429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148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42426"/>
            <a:ext cx="903649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Personal hygiene </a:t>
            </a:r>
            <a:endParaRPr lang="en-MY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Washing hands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with liquid soap is the simplest and most basic method to avoid infection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                                         However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, it is often neglected. </a:t>
            </a:r>
            <a:endParaRPr lang="en-MY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Wash hands before and after work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MY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Also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wash hands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immediately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before and after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wearing protective clothing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, uniforms or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gloves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to reduce the possibility of 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infection</a:t>
            </a:r>
          </a:p>
          <a:p>
            <a:pPr marL="457200" indent="-457200">
              <a:buFont typeface="Wingdings" pitchFamily="2" charset="2"/>
              <a:buChar char="v"/>
            </a:pPr>
            <a:endParaRPr lang="en-MY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Hands must be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washed thoroughly after taking off </a:t>
            </a: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any personal protective </a:t>
            </a:r>
            <a:r>
              <a:rPr lang="en-MY" sz="2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equipment</a:t>
            </a:r>
            <a:endParaRPr lang="en-MY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45A2-337B-4CE7-AAB8-C2F3CADCF919}" type="datetime1">
              <a:rPr lang="en-MY" smtClean="0"/>
              <a:t>21/3/2021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22</a:t>
            </a:fld>
            <a:endParaRPr lang="en-MY"/>
          </a:p>
        </p:txBody>
      </p:sp>
      <p:pic>
        <p:nvPicPr>
          <p:cNvPr id="5" name="Picture 2" descr="Little Girl Applying Hand Sanitizer : Stock Phot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366"/>
            <a:ext cx="1987840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705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5952" y="476672"/>
            <a:ext cx="855853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Hazard </a:t>
            </a:r>
            <a:r>
              <a:rPr lang="en-MY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Control Plan</a:t>
            </a:r>
            <a:endParaRPr lang="en-MY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Employers should have a written plan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to 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identify, 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control, and 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manage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the biological hazards present in their workplaces.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plan s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hould be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easily accessible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to employees 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and</a:t>
            </a:r>
            <a:endParaRPr lang="en-MY" sz="23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3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Outline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3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what 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hazards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are, 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procedures a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nd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processes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that should be used to control or </a:t>
            </a:r>
            <a:endParaRPr lang="en-MY" sz="2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§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manage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them, and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training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employees require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It should also clearly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articulate emergency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procedures in case of exposure.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biological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hazard control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plans should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 reviewed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 and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updated regularly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en-MY" sz="2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least once per year.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7A834-17F7-4249-BE9E-A3861F4ADFA4}" type="datetime1">
              <a:rPr lang="en-MY" smtClean="0"/>
              <a:t>21/3/2021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9834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6899-24A9-49E0-B3C9-5AEAA5AC146E}" type="datetime1">
              <a:rPr lang="en-MY" smtClean="0"/>
              <a:t>21/3/2021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24</a:t>
            </a:fld>
            <a:endParaRPr lang="en-MY"/>
          </a:p>
        </p:txBody>
      </p:sp>
      <p:pic>
        <p:nvPicPr>
          <p:cNvPr id="4" name="Picture 8" descr="https://media4.picsearch.com/is?FJUfBjyQISnLcgpmcQwXTNHoXnl6otI9eLQ8hyL2lmA&amp;height=2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80436"/>
            <a:ext cx="9144000" cy="6216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477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016" y="332656"/>
            <a:ext cx="8748464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What is biological hazard?</a:t>
            </a:r>
          </a:p>
          <a:p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Biological hazards refer to </a:t>
            </a:r>
            <a:endParaRPr lang="en-MY" sz="23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organisms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organic matters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produced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by these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organisms,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that are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harmful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to human health.</a:t>
            </a:r>
          </a:p>
          <a:p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These include parasites, viruses, bacteria, fungi and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protein</a:t>
            </a:r>
            <a:endParaRPr lang="en-MY" sz="23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Biological hazards can be broadly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defined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</a:t>
            </a:r>
          </a:p>
          <a:p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Any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risk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that comes from the 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biosphere,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including</a:t>
            </a:r>
          </a:p>
          <a:p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plants, animals, and humans.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0DB8-3B44-44FB-830B-11A728618CC0}" type="datetime1">
              <a:rPr lang="en-MY" smtClean="0"/>
              <a:t>21/3/2021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3</a:t>
            </a:fld>
            <a:endParaRPr lang="en-MY"/>
          </a:p>
        </p:txBody>
      </p:sp>
      <p:pic>
        <p:nvPicPr>
          <p:cNvPr id="5" name="Picture 6" descr="Blood filled medical syringes on yellow biohazard bag and spilled biological was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0"/>
            <a:ext cx="2484928" cy="1196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5986" y="3333477"/>
            <a:ext cx="843235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2800" b="1" u="sng" dirty="0">
                <a:solidFill>
                  <a:srgbClr val="FF0000"/>
                </a:solidFill>
                <a:latin typeface="Garamond" pitchFamily="18" charset="0"/>
              </a:rPr>
              <a:t>Occupational Biohazards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(</a:t>
            </a:r>
            <a:r>
              <a:rPr lang="en-MY" sz="2400" b="1" dirty="0">
                <a:solidFill>
                  <a:prstClr val="black"/>
                </a:solidFill>
                <a:latin typeface="Garamond" pitchFamily="18" charset="0"/>
              </a:rPr>
              <a:t>biohazards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)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 defines </a:t>
            </a:r>
            <a:r>
              <a:rPr lang="en-MY" sz="2400" dirty="0" smtClean="0">
                <a:solidFill>
                  <a:prstClr val="black"/>
                </a:solidFill>
                <a:latin typeface="Garamond" pitchFamily="18" charset="0"/>
              </a:rPr>
              <a:t>as:</a:t>
            </a:r>
            <a:r>
              <a:rPr lang="en-MY" sz="2800" dirty="0" smtClean="0">
                <a:solidFill>
                  <a:prstClr val="black"/>
                </a:solidFill>
                <a:latin typeface="Garamond" pitchFamily="18" charset="0"/>
              </a:rPr>
              <a:t> </a:t>
            </a:r>
            <a:endParaRPr lang="en-MY" sz="2800" dirty="0">
              <a:solidFill>
                <a:prstClr val="black"/>
              </a:solidFill>
              <a:latin typeface="Garamond" pitchFamily="18" charset="0"/>
            </a:endParaRPr>
          </a:p>
          <a:p>
            <a:pPr lvl="0" algn="ctr"/>
            <a:r>
              <a:rPr lang="en-MY" sz="2800" b="1" dirty="0">
                <a:solidFill>
                  <a:prstClr val="black"/>
                </a:solidFill>
                <a:latin typeface="Garamond" pitchFamily="18" charset="0"/>
              </a:rPr>
              <a:t>“</a:t>
            </a:r>
            <a:r>
              <a:rPr lang="en-MY" sz="23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infectious agents 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MY" sz="23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hazardous biological materials 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that exert </a:t>
            </a:r>
            <a:r>
              <a:rPr lang="en-MY" sz="23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harmful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effects 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on workers' health,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either </a:t>
            </a:r>
          </a:p>
          <a:p>
            <a:pPr lvl="0"/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directly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through infection 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or </a:t>
            </a:r>
          </a:p>
          <a:p>
            <a:pPr lvl="0"/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indirectly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through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damage to the working environment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    and </a:t>
            </a:r>
          </a:p>
          <a:p>
            <a:pPr lvl="0"/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it can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also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include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medical waste 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samples 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 a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microorganism,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virus, or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toxin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from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biological source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.”</a:t>
            </a:r>
            <a:endParaRPr lang="en-MY" sz="23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28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238" y="764704"/>
            <a:ext cx="8950258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Biological hazards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(biohazards)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present the 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Occupational Health and Safety (OHS) professional with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complex challenges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MY" sz="23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Many and varied biohazards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may result from workplace 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exposure to </a:t>
            </a:r>
            <a:r>
              <a:rPr lang="en-MY" sz="2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organisms,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MY" sz="2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substances produced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by organisms, that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threaten human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health. </a:t>
            </a:r>
            <a:endParaRPr lang="en-MY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Although workers in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health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and community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care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gricultural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fishing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occupations </a:t>
            </a:r>
            <a:r>
              <a:rPr lang="en-MY" sz="23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are at particular risk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of exposure to hazardous biological agents,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All workplaces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harbour</a:t>
            </a:r>
            <a:r>
              <a:rPr lang="en-MY" sz="2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potential (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possible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for various </a:t>
            </a:r>
            <a:r>
              <a:rPr lang="en-MY" sz="2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forms of biohazard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exposure, 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including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person-to-person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transmission of infectious disease. </a:t>
            </a:r>
          </a:p>
          <a:p>
            <a:endParaRPr lang="en-MY" sz="2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q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Studies on biological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hazards in the workplace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are lacking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; however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en-MY" sz="2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C8A84-6F32-4C12-9A62-2CBFF2DFF437}" type="datetime1">
              <a:rPr lang="en-MY" smtClean="0"/>
              <a:t>21/3/2021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4</a:t>
            </a:fld>
            <a:endParaRPr lang="en-MY"/>
          </a:p>
        </p:txBody>
      </p:sp>
      <p:sp>
        <p:nvSpPr>
          <p:cNvPr id="5" name="Right Arrow 4"/>
          <p:cNvSpPr/>
          <p:nvPr/>
        </p:nvSpPr>
        <p:spPr>
          <a:xfrm>
            <a:off x="6300192" y="6174188"/>
            <a:ext cx="2960312" cy="484632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200" b="1" u="sng" dirty="0">
                <a:solidFill>
                  <a:schemeClr val="bg1"/>
                </a:solidFill>
                <a:latin typeface="Garamond" pitchFamily="18" charset="0"/>
                <a:hlinkClick r:id="rId2"/>
              </a:rPr>
              <a:t>a report by Safe Work Australia</a:t>
            </a:r>
            <a:endParaRPr lang="en-MY" sz="1200" dirty="0">
              <a:solidFill>
                <a:schemeClr val="bg1"/>
              </a:solidFill>
            </a:endParaRPr>
          </a:p>
        </p:txBody>
      </p:sp>
      <p:pic>
        <p:nvPicPr>
          <p:cNvPr id="6" name="Picture 5" descr="Blood filled medical syringes on yellow biohazard bag and spilled biological was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2131" y="0"/>
            <a:ext cx="1711869" cy="76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239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6899-24A9-49E0-B3C9-5AEAA5AC146E}" type="datetime1">
              <a:rPr lang="en-MY" smtClean="0"/>
              <a:t>21/3/2021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76243"/>
            <a:ext cx="2133600" cy="365125"/>
          </a:xfrm>
        </p:spPr>
        <p:txBody>
          <a:bodyPr/>
          <a:lstStyle/>
          <a:p>
            <a:fld id="{8576C578-E9D5-4165-AC36-A8CA4C726D77}" type="slidenum">
              <a:rPr lang="en-MY" smtClean="0"/>
              <a:t>5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0" y="332656"/>
            <a:ext cx="9036496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8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A </a:t>
            </a:r>
            <a:r>
              <a:rPr lang="en-MY" sz="2400" b="1" u="sng" dirty="0">
                <a:latin typeface="Times New Roman" pitchFamily="18" charset="0"/>
                <a:cs typeface="Times New Roman" pitchFamily="18" charset="0"/>
                <a:hlinkClick r:id="rId2"/>
              </a:rPr>
              <a:t>report by Safe Work Australia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 notes </a:t>
            </a:r>
            <a:r>
              <a:rPr lang="en-MY" sz="2400" b="1" dirty="0" smtClean="0">
                <a:latin typeface="Times New Roman" pitchFamily="18" charset="0"/>
                <a:cs typeface="Times New Roman" pitchFamily="18" charset="0"/>
              </a:rPr>
              <a:t>that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19 % of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surveyed workers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reported exposure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to biological hazards.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Of those workers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three </a:t>
            </a: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quarters(3/4)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reported that they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were </a:t>
            </a:r>
            <a:r>
              <a:rPr lang="en-MY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exposed</a:t>
            </a:r>
          </a:p>
          <a:p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 human </a:t>
            </a:r>
            <a:r>
              <a:rPr lang="en-MY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body fluid 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of some kind. </a:t>
            </a:r>
            <a:endParaRPr lang="en-MY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According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to the report, there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were two industries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that were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unsurprisingly, affected more than any other: </a:t>
            </a:r>
            <a:endParaRPr lang="en-MY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MY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1 )     Health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and community services and</a:t>
            </a:r>
            <a:endParaRPr lang="en-MY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(2) </a:t>
            </a:r>
            <a:r>
              <a:rPr lang="en-MY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Agriculture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forestry, and fishing</a:t>
            </a:r>
            <a:r>
              <a:rPr lang="en-MY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en-US" sz="23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 general, there are </a:t>
            </a:r>
            <a:r>
              <a:rPr lang="en-MY" sz="23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Three Major of routes of entry</a:t>
            </a:r>
          </a:p>
          <a:p>
            <a:pPr lvl="0"/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MY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these micro-organisms into  human body,</a:t>
            </a:r>
            <a:r>
              <a:rPr lang="en-MY" sz="2200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 through the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Respiratory system</a:t>
            </a:r>
            <a:r>
              <a:rPr lang="en-MY" sz="2300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3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Contact with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body fluids </a:t>
            </a:r>
            <a:r>
              <a:rPr lang="en-MY" sz="23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of the infected or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3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Contact </a:t>
            </a:r>
            <a:r>
              <a:rPr lang="en-MY" sz="2300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contaminated objects</a:t>
            </a:r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harmful effects 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to human health </a:t>
            </a:r>
            <a:r>
              <a:rPr lang="en-MY" sz="23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mainly of </a:t>
            </a:r>
            <a:r>
              <a:rPr lang="en-MY" sz="2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Three </a:t>
            </a:r>
            <a:r>
              <a:rPr lang="en-MY" sz="23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Types</a:t>
            </a:r>
            <a:r>
              <a:rPr lang="en-MY" sz="23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/>
            <a:r>
              <a:rPr lang="en-MY" sz="2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MY" sz="23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MY" sz="23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Infections</a:t>
            </a:r>
            <a:r>
              <a:rPr lang="en-MY" sz="23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3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   2. Allergy </a:t>
            </a:r>
            <a:r>
              <a:rPr lang="en-MY" sz="23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23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   3.Poisoning.</a:t>
            </a:r>
            <a:endParaRPr lang="en-MY" sz="2300" b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Blood filled medical syringes on yellow biohazard bag and spilled biological was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5142"/>
            <a:ext cx="1763688" cy="836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950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3" y="320690"/>
            <a:ext cx="903649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C00000"/>
                </a:solidFill>
              </a:rPr>
              <a:t>                              Is this Worker at </a:t>
            </a:r>
            <a:r>
              <a:rPr lang="en-MY" sz="2800" b="1" dirty="0">
                <a:solidFill>
                  <a:srgbClr val="C00000"/>
                </a:solidFill>
              </a:rPr>
              <a:t>Risk?</a:t>
            </a:r>
            <a:endParaRPr lang="en-MY" sz="2800" dirty="0">
              <a:solidFill>
                <a:srgbClr val="C00000"/>
              </a:solidFill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MY" sz="2800" dirty="0" smtClean="0">
                <a:latin typeface="Garamond" pitchFamily="18" charset="0"/>
              </a:rPr>
              <a:t> 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short answer to this question is that just about </a:t>
            </a:r>
            <a:endParaRPr lang="en-MY" sz="2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MY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EVERY</a:t>
            </a:r>
            <a:r>
              <a:rPr lang="en-MY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WORKER IS AT RISK 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coming into contact with some 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kind </a:t>
            </a:r>
            <a:r>
              <a:rPr lang="en-MY" sz="2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biological hazard</a:t>
            </a:r>
            <a:r>
              <a:rPr lang="en-MY" sz="23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whether that be </a:t>
            </a:r>
            <a:r>
              <a:rPr lang="en-MY" sz="23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human blood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3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organic </a:t>
            </a:r>
            <a:r>
              <a:rPr lang="en-MY" sz="23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matter,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MY" sz="23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airborne </a:t>
            </a:r>
            <a:r>
              <a:rPr lang="en-MY" sz="23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pathogens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though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There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MY" sz="2300" b="1" u="sng" dirty="0">
                <a:latin typeface="Times New Roman" pitchFamily="18" charset="0"/>
                <a:cs typeface="Times New Roman" pitchFamily="18" charset="0"/>
              </a:rPr>
              <a:t>some </a:t>
            </a:r>
            <a:r>
              <a:rPr lang="en-MY" sz="2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industries and workers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that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are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routinely exposed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to these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risks. </a:t>
            </a:r>
            <a:r>
              <a:rPr lang="en-MY" sz="23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These include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MY" sz="23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Workers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exposed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body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fluids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, including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healthcare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workers,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personal service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workers, and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dental 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professionals</a:t>
            </a:r>
          </a:p>
          <a:p>
            <a:pPr marL="457200" lvl="0" indent="-457200">
              <a:buFont typeface="Wingdings" pitchFamily="2" charset="2"/>
              <a:buChar char="Ø"/>
            </a:pPr>
            <a:endParaRPr lang="en-MY" sz="23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Workers in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contact</a:t>
            </a:r>
            <a:r>
              <a:rPr lang="en-MY" sz="2300" b="1" dirty="0">
                <a:solidFill>
                  <a:srgbClr val="E066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ith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live animals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, including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breeders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, animal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scientists, poultry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handlers,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farm workers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laboratory animal 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workers</a:t>
            </a:r>
          </a:p>
          <a:p>
            <a:pPr marL="457200" lvl="0" indent="-457200">
              <a:buFont typeface="Wingdings" pitchFamily="2" charset="2"/>
              <a:buChar char="Ø"/>
            </a:pP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Workers in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contact 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animal products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including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butchers, farmers, meat packers, and freight(</a:t>
            </a:r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cargo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handlers</a:t>
            </a:r>
            <a:endParaRPr lang="en-MY" sz="23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404A-CE73-4E2C-A49C-C75CD5BEDD59}" type="datetime1">
              <a:rPr lang="en-MY" smtClean="0"/>
              <a:t>21/3/2021</a:t>
            </a:fld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6</a:t>
            </a:fld>
            <a:endParaRPr lang="en-MY"/>
          </a:p>
        </p:txBody>
      </p:sp>
      <p:sp>
        <p:nvSpPr>
          <p:cNvPr id="5" name="Right Arrow 4"/>
          <p:cNvSpPr/>
          <p:nvPr/>
        </p:nvSpPr>
        <p:spPr>
          <a:xfrm>
            <a:off x="5724128" y="6278767"/>
            <a:ext cx="341987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solidFill>
                  <a:schemeClr val="bg1"/>
                </a:solidFill>
                <a:latin typeface="Garamond" pitchFamily="18" charset="0"/>
              </a:rPr>
              <a:t>Workers in contact with animal products</a:t>
            </a:r>
            <a:endParaRPr lang="en-MY" sz="1400" dirty="0">
              <a:solidFill>
                <a:schemeClr val="bg1"/>
              </a:solidFill>
            </a:endParaRPr>
          </a:p>
        </p:txBody>
      </p:sp>
      <p:pic>
        <p:nvPicPr>
          <p:cNvPr id="6" name="Picture 5" descr="Blood filled medical syringes on yellow biohazard bag and spilled biological was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0"/>
            <a:ext cx="1907704" cy="112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473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6899-24A9-49E0-B3C9-5AEAA5AC146E}" type="datetime1">
              <a:rPr lang="en-MY" smtClean="0"/>
              <a:t>21/3/2021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7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07504" y="712168"/>
            <a:ext cx="8856984" cy="512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Ø"/>
            </a:pPr>
            <a:endParaRPr lang="en-MY" sz="23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Workers exposed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ticks, fleas, and mites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, including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forestry workers, groundskeepers, 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highway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maintenance personnel, </a:t>
            </a:r>
            <a:endParaRPr lang="en-MY" sz="23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and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pest control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workers</a:t>
            </a:r>
          </a:p>
          <a:p>
            <a:pPr marL="457200" lvl="0" indent="-457200">
              <a:buFont typeface="Wingdings" pitchFamily="2" charset="2"/>
              <a:buChar char="Ø"/>
            </a:pPr>
            <a:endParaRPr lang="en-MY" sz="23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Workers exposed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human or animal waste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, including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child car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e workers,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laboratory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 workers,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sewe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 workers, and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animal 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handlers</a:t>
            </a:r>
          </a:p>
          <a:p>
            <a:pPr marL="457200" lvl="0" indent="-457200">
              <a:buFont typeface="Wingdings" pitchFamily="2" charset="2"/>
              <a:buChar char="Ø"/>
            </a:pPr>
            <a:endParaRPr lang="en-MY" sz="23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Workers exposed </a:t>
            </a: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dust-containing pathogens</a:t>
            </a:r>
            <a:r>
              <a:rPr lang="en-MY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MY" sz="2000" b="1" dirty="0">
                <a:latin typeface="Times New Roman" pitchFamily="18" charset="0"/>
                <a:cs typeface="Times New Roman" pitchFamily="18" charset="0"/>
              </a:rPr>
              <a:t>e.g. </a:t>
            </a:r>
            <a:r>
              <a:rPr lang="en-MY" sz="2000" b="1" i="1" dirty="0">
                <a:latin typeface="Times New Roman" pitchFamily="18" charset="0"/>
                <a:cs typeface="Times New Roman" pitchFamily="18" charset="0"/>
              </a:rPr>
              <a:t>rodents, bird roosts, soil in endemic areas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including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building cleaners, construction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workers, 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granary 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MY" sz="2300" b="1" dirty="0" err="1" smtClean="0">
                <a:latin typeface="Times New Roman" pitchFamily="18" charset="0"/>
                <a:cs typeface="Times New Roman" pitchFamily="18" charset="0"/>
              </a:rPr>
              <a:t>orkers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heating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and air conditioning workers, gardeners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roofers, 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demolition</a:t>
            </a:r>
            <a:r>
              <a:rPr lang="en-MY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dirty="0" smtClean="0"/>
              <a:t>( </a:t>
            </a:r>
            <a:r>
              <a:rPr lang="en-MY" dirty="0" smtClean="0">
                <a:latin typeface="Garamond" pitchFamily="18" charset="0"/>
              </a:rPr>
              <a:t>destruction)</a:t>
            </a:r>
            <a:r>
              <a:rPr lang="en-MY" dirty="0" smtClean="0"/>
              <a:t>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workers</a:t>
            </a:r>
            <a:r>
              <a:rPr lang="ar-AE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farm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workers</a:t>
            </a:r>
            <a:endParaRPr lang="en-MY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599946"/>
            <a:ext cx="648072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1600" b="1" dirty="0">
                <a:latin typeface="Garamond" pitchFamily="18" charset="0"/>
              </a:rPr>
              <a:t>industries and workers that are routinely exposed to these risks. </a:t>
            </a:r>
            <a:r>
              <a:rPr lang="en-MY" sz="1600" b="1" dirty="0" err="1" smtClean="0">
                <a:latin typeface="Garamond" pitchFamily="18" charset="0"/>
              </a:rPr>
              <a:t>Conl</a:t>
            </a:r>
            <a:r>
              <a:rPr lang="en-MY" sz="1600" b="1" dirty="0" smtClean="0">
                <a:latin typeface="Garamond" pitchFamily="18" charset="0"/>
              </a:rPr>
              <a:t>...</a:t>
            </a:r>
            <a:endParaRPr lang="en-MY" sz="1600" dirty="0"/>
          </a:p>
        </p:txBody>
      </p:sp>
      <p:pic>
        <p:nvPicPr>
          <p:cNvPr id="6" name="Picture 5" descr="Blood filled medical syringes on yellow biohazard bag and spilled biological was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0"/>
            <a:ext cx="1907704" cy="90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525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6899-24A9-49E0-B3C9-5AEAA5AC146E}" type="datetime1">
              <a:rPr lang="en-MY" smtClean="0"/>
              <a:t>21/3/2021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8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0" y="598376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Classification of 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Biological hazards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into; </a:t>
            </a:r>
            <a:r>
              <a:rPr lang="en-MY" sz="2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six categories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  </a:t>
            </a:r>
            <a:endParaRPr lang="en-MY" sz="23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method of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classifying occupational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infections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 commonly </a:t>
            </a:r>
          </a:p>
          <a:p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used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because it </a:t>
            </a:r>
            <a:r>
              <a:rPr lang="en-MY" sz="23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provides a means to </a:t>
            </a:r>
            <a:r>
              <a:rPr lang="en-MY" sz="23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link</a:t>
            </a:r>
            <a:r>
              <a:rPr lang="en-MY" sz="2300" b="1" u="sng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diseases </a:t>
            </a:r>
            <a:r>
              <a:rPr lang="en-MY" sz="2300" b="1" u="sng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2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occupations</a:t>
            </a:r>
          </a:p>
          <a:p>
            <a:endParaRPr lang="en-MY" sz="23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Contact with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infected living animals</a:t>
            </a:r>
            <a:r>
              <a:rPr lang="en-MY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MY" sz="2000" b="1" i="1" dirty="0">
                <a:latin typeface="Times New Roman" pitchFamily="18" charset="0"/>
                <a:cs typeface="Times New Roman" pitchFamily="18" charset="0"/>
              </a:rPr>
              <a:t>Brucellosis, influenza, leptospirosis; Q fever ,plague, rabies </a:t>
            </a:r>
            <a:endParaRPr lang="en-MY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2. Contac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contaminated animal products; </a:t>
            </a:r>
            <a:r>
              <a:rPr lang="en-MY" sz="2000" b="1" i="1" dirty="0">
                <a:latin typeface="Times New Roman" pitchFamily="18" charset="0"/>
                <a:cs typeface="Times New Roman" pitchFamily="18" charset="0"/>
              </a:rPr>
              <a:t>Anthrax, brucellosis, </a:t>
            </a:r>
            <a:endParaRPr lang="en-MY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MY" sz="2000" b="1" i="1" dirty="0" smtClean="0">
                <a:latin typeface="Times New Roman" pitchFamily="18" charset="0"/>
                <a:cs typeface="Times New Roman" pitchFamily="18" charset="0"/>
              </a:rPr>
              <a:t>plague</a:t>
            </a:r>
            <a:r>
              <a:rPr lang="en-MY" sz="2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000" b="1" i="1" dirty="0" smtClean="0">
                <a:latin typeface="Times New Roman" pitchFamily="18" charset="0"/>
                <a:cs typeface="Times New Roman" pitchFamily="18" charset="0"/>
              </a:rPr>
              <a:t>  haemorrhagic </a:t>
            </a:r>
            <a:r>
              <a:rPr lang="en-MY" sz="2000" b="1" i="1" dirty="0">
                <a:latin typeface="Times New Roman" pitchFamily="18" charset="0"/>
                <a:cs typeface="Times New Roman" pitchFamily="18" charset="0"/>
              </a:rPr>
              <a:t>fever, </a:t>
            </a:r>
            <a:r>
              <a:rPr lang="en-MY" sz="2000" b="1" i="1" dirty="0" smtClean="0">
                <a:latin typeface="Times New Roman" pitchFamily="18" charset="0"/>
                <a:cs typeface="Times New Roman" pitchFamily="18" charset="0"/>
              </a:rPr>
              <a:t>  leptospirosis</a:t>
            </a:r>
            <a:r>
              <a:rPr lang="en-MY" sz="2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000" b="1" i="1" dirty="0" smtClean="0"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en-MY" sz="2000" b="1" i="1" dirty="0">
                <a:latin typeface="Times New Roman" pitchFamily="18" charset="0"/>
                <a:cs typeface="Times New Roman" pitchFamily="18" charset="0"/>
              </a:rPr>
              <a:t>fever</a:t>
            </a:r>
            <a:r>
              <a:rPr lang="en-MY" sz="2000" i="1" dirty="0">
                <a:latin typeface="Times New Roman" pitchFamily="18" charset="0"/>
                <a:cs typeface="Times New Roman" pitchFamily="18" charset="0"/>
              </a:rPr>
              <a:t> .</a:t>
            </a:r>
            <a:endParaRPr lang="en-MY" sz="2000" b="1" i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Tick, flea,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mite bite; </a:t>
            </a:r>
            <a:r>
              <a:rPr lang="en-MY" sz="2000" b="1" i="1" dirty="0">
                <a:latin typeface="Times New Roman" pitchFamily="18" charset="0"/>
                <a:cs typeface="Times New Roman" pitchFamily="18" charset="0"/>
              </a:rPr>
              <a:t>Murine typhus, plague, Scrub typhus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Contact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 with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human or animal waste;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000" b="1" i="1" dirty="0" smtClean="0"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en-MY" sz="2000" b="1" i="1" dirty="0">
                <a:latin typeface="Times New Roman" pitchFamily="18" charset="0"/>
                <a:cs typeface="Times New Roman" pitchFamily="18" charset="0"/>
              </a:rPr>
              <a:t>AV </a:t>
            </a:r>
            <a:r>
              <a:rPr lang="en-MY" sz="2000" b="1" i="1" dirty="0" smtClean="0">
                <a:latin typeface="Times New Roman" pitchFamily="18" charset="0"/>
                <a:cs typeface="Times New Roman" pitchFamily="18" charset="0"/>
              </a:rPr>
              <a:t>,Leptospirosis</a:t>
            </a:r>
            <a:r>
              <a:rPr lang="en-MY" sz="2000" b="1" i="1" dirty="0">
                <a:latin typeface="Times New Roman" pitchFamily="18" charset="0"/>
                <a:cs typeface="Times New Roman" pitchFamily="18" charset="0"/>
              </a:rPr>
              <a:t>, </a:t>
            </a:r>
            <a:endParaRPr lang="en-MY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000" b="1" i="1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en-MY" sz="2000" b="1" i="1" dirty="0" err="1" smtClean="0">
                <a:latin typeface="Times New Roman" pitchFamily="18" charset="0"/>
                <a:cs typeface="Times New Roman" pitchFamily="18" charset="0"/>
              </a:rPr>
              <a:t>schistosomiasis</a:t>
            </a:r>
            <a:r>
              <a:rPr lang="en-MY" sz="2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MY" sz="2000" i="1" dirty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5. Contact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infected patient or blood</a:t>
            </a:r>
            <a:r>
              <a:rPr lang="en-MY" sz="23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MY" sz="2000" b="1" dirty="0">
                <a:latin typeface="Times New Roman" pitchFamily="18" charset="0"/>
                <a:cs typeface="Times New Roman" pitchFamily="18" charset="0"/>
              </a:rPr>
              <a:t>AIDS, </a:t>
            </a:r>
            <a:r>
              <a:rPr lang="en-MY" sz="2000" b="1" i="1" dirty="0">
                <a:latin typeface="Times New Roman" pitchFamily="18" charset="0"/>
                <a:cs typeface="Times New Roman" pitchFamily="18" charset="0"/>
              </a:rPr>
              <a:t>haemorrhagic fever, </a:t>
            </a:r>
            <a:r>
              <a:rPr lang="en-MY" sz="2000" b="1" i="1" dirty="0" smtClean="0">
                <a:latin typeface="Times New Roman" pitchFamily="18" charset="0"/>
                <a:cs typeface="Times New Roman" pitchFamily="18" charset="0"/>
              </a:rPr>
              <a:t>HBV</a:t>
            </a:r>
            <a:r>
              <a:rPr lang="en-MY" sz="2000" b="1" i="1" dirty="0">
                <a:latin typeface="Times New Roman" pitchFamily="18" charset="0"/>
                <a:cs typeface="Times New Roman" pitchFamily="18" charset="0"/>
              </a:rPr>
              <a:t>, HCV</a:t>
            </a:r>
            <a:r>
              <a:rPr lang="en-MY" sz="20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000" b="1" i="1" dirty="0">
                <a:latin typeface="Times New Roman" pitchFamily="18" charset="0"/>
                <a:cs typeface="Times New Roman" pitchFamily="18" charset="0"/>
              </a:rPr>
              <a:t>diphtheria, </a:t>
            </a:r>
            <a:r>
              <a:rPr lang="en-MY" sz="2000" b="1" i="1" dirty="0" err="1" smtClean="0">
                <a:latin typeface="Times New Roman" pitchFamily="18" charset="0"/>
                <a:cs typeface="Times New Roman" pitchFamily="18" charset="0"/>
              </a:rPr>
              <a:t>meningococcus</a:t>
            </a:r>
            <a:r>
              <a:rPr lang="en-MY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And</a:t>
            </a:r>
            <a:endParaRPr lang="en-MY" sz="23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Raising dust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containing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pathogens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MY" sz="2300" b="1" i="1" dirty="0" smtClean="0">
                <a:latin typeface="Times New Roman" pitchFamily="18" charset="0"/>
                <a:cs typeface="Times New Roman" pitchFamily="18" charset="0"/>
              </a:rPr>
              <a:t>leptospirosis</a:t>
            </a:r>
            <a:endParaRPr lang="en-MY" sz="2300" dirty="0"/>
          </a:p>
        </p:txBody>
      </p:sp>
      <p:pic>
        <p:nvPicPr>
          <p:cNvPr id="5" name="Picture 4" descr="Blood filled medical syringes on yellow biohazard bag and spilled biological was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0"/>
            <a:ext cx="1547664" cy="1196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3588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85411" y="1988840"/>
            <a:ext cx="9221907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Identifying </a:t>
            </a:r>
            <a:r>
              <a:rPr lang="en-MY" sz="2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23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Managing </a:t>
            </a:r>
            <a:r>
              <a:rPr lang="en-MY" sz="2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Biological </a:t>
            </a:r>
            <a:r>
              <a:rPr lang="en-MY" sz="23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Hazards</a:t>
            </a:r>
          </a:p>
          <a:p>
            <a:endParaRPr lang="en-MY" sz="23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Employers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23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safety professionals</a:t>
            </a:r>
            <a:r>
              <a:rPr lang="en-MY" sz="2300" b="1" dirty="0">
                <a:solidFill>
                  <a:srgbClr val="E066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u="sng" dirty="0">
                <a:latin typeface="Times New Roman" pitchFamily="18" charset="0"/>
                <a:cs typeface="Times New Roman" pitchFamily="18" charset="0"/>
              </a:rPr>
              <a:t>must take </a:t>
            </a:r>
            <a:r>
              <a:rPr lang="en-MY" sz="2300" b="1" u="sng" dirty="0" smtClean="0">
                <a:latin typeface="Times New Roman" pitchFamily="18" charset="0"/>
                <a:cs typeface="Times New Roman" pitchFamily="18" charset="0"/>
              </a:rPr>
              <a:t>time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identify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potential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biological hazards  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and </a:t>
            </a:r>
            <a:endParaRPr lang="en-MY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ü"/>
            </a:pP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develop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plan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to manage them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ü"/>
            </a:pPr>
            <a:endParaRPr lang="en-MY" sz="23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When conducting </a:t>
            </a:r>
            <a:r>
              <a:rPr lang="en-MY" sz="2200" b="1" u="sng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MY" sz="2200" b="1" u="sng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hazard assessment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consider the </a:t>
            </a: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following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questions</a:t>
            </a: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lvl="0" indent="-457200">
              <a:buFont typeface="+mj-lt"/>
              <a:buAutoNum type="alphaLcPeriod"/>
            </a:pP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Are employees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working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around people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who may have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illness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or 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communicable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disease? </a:t>
            </a:r>
          </a:p>
          <a:p>
            <a:pPr lvl="0"/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there the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possibility for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employees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exposed to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MY" sz="23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blood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and other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bodily fluid</a:t>
            </a:r>
            <a:r>
              <a:rPr lang="en-MY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MY" sz="2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lvl="0" algn="ctr"/>
            <a:r>
              <a:rPr lang="en-MY" sz="2800" dirty="0">
                <a:solidFill>
                  <a:prstClr val="black"/>
                </a:solidFill>
                <a:latin typeface="Garamond" pitchFamily="18" charset="0"/>
              </a:rPr>
              <a:t>c</a:t>
            </a:r>
            <a:r>
              <a:rPr lang="en-MY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Are employees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working with </a:t>
            </a:r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proximity to animals 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insects?</a:t>
            </a:r>
            <a:endParaRPr lang="en-MY" sz="2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MY" sz="23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5076056" y="6260462"/>
            <a:ext cx="406794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200" dirty="0"/>
          </a:p>
        </p:txBody>
      </p:sp>
      <p:sp>
        <p:nvSpPr>
          <p:cNvPr id="5" name="Rectangle 4"/>
          <p:cNvSpPr/>
          <p:nvPr/>
        </p:nvSpPr>
        <p:spPr>
          <a:xfrm>
            <a:off x="229032" y="1085835"/>
            <a:ext cx="8914968" cy="83099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q"/>
            </a:pP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Elimination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source </a:t>
            </a:r>
            <a:r>
              <a:rPr lang="en-MY" sz="2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contamination </a:t>
            </a:r>
            <a:r>
              <a:rPr lang="en-MY" sz="2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 fundamental </a:t>
            </a:r>
            <a:endParaRPr lang="en-MY" sz="23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to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prevention and control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of biological hazards</a:t>
            </a:r>
            <a:endParaRPr lang="en-MY" sz="23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64804-D647-46AD-9430-994C5BEAAD01}" type="datetime1">
              <a:rPr lang="en-MY" smtClean="0"/>
              <a:t>21/3/2021</a:t>
            </a:fld>
            <a:endParaRPr lang="en-M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9</a:t>
            </a:fld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1105340" y="511926"/>
            <a:ext cx="5313855" cy="49244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1270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MY" sz="2600" b="1" dirty="0" smtClean="0">
                <a:solidFill>
                  <a:srgbClr val="C00000"/>
                </a:solidFill>
                <a:latin typeface="Garamond" pitchFamily="18" charset="0"/>
              </a:rPr>
              <a:t>Preventive and Control Measures</a:t>
            </a:r>
            <a:endParaRPr lang="en-MY" sz="2600" dirty="0">
              <a:solidFill>
                <a:srgbClr val="C00000"/>
              </a:solidFill>
              <a:latin typeface="Garamond" pitchFamily="18" charset="0"/>
            </a:endParaRPr>
          </a:p>
        </p:txBody>
      </p:sp>
      <p:pic>
        <p:nvPicPr>
          <p:cNvPr id="10" name="Picture 9" descr="Blood filled medical syringes on yellow biohazard bag and spilled biological was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0"/>
            <a:ext cx="1763688" cy="1035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80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3F62F58E31954599AF5D7BF24514D4" ma:contentTypeVersion="4" ma:contentTypeDescription="Create a new document." ma:contentTypeScope="" ma:versionID="7f12e0e65badb37fa0b061fa071a32c4">
  <xsd:schema xmlns:xsd="http://www.w3.org/2001/XMLSchema" xmlns:xs="http://www.w3.org/2001/XMLSchema" xmlns:p="http://schemas.microsoft.com/office/2006/metadata/properties" xmlns:ns2="d04b26b9-50b7-4329-ba0b-d0dc18387505" targetNamespace="http://schemas.microsoft.com/office/2006/metadata/properties" ma:root="true" ma:fieldsID="b487f39c957a35a8765c7d4b73aac880" ns2:_="">
    <xsd:import namespace="d04b26b9-50b7-4329-ba0b-d0dc183875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b26b9-50b7-4329-ba0b-d0dc183875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0E7811D-8A09-4A6B-8F76-F374F5253124}"/>
</file>

<file path=customXml/itemProps2.xml><?xml version="1.0" encoding="utf-8"?>
<ds:datastoreItem xmlns:ds="http://schemas.openxmlformats.org/officeDocument/2006/customXml" ds:itemID="{E7177EEF-AC95-47B2-A1E4-D212F0B2DFA0}"/>
</file>

<file path=customXml/itemProps3.xml><?xml version="1.0" encoding="utf-8"?>
<ds:datastoreItem xmlns:ds="http://schemas.openxmlformats.org/officeDocument/2006/customXml" ds:itemID="{387629E4-2D3E-4D4C-8B27-DBDA182ACF0B}"/>
</file>

<file path=docProps/app.xml><?xml version="1.0" encoding="utf-8"?>
<Properties xmlns="http://schemas.openxmlformats.org/officeDocument/2006/extended-properties" xmlns:vt="http://schemas.openxmlformats.org/officeDocument/2006/docPropsVTypes">
  <TotalTime>2780</TotalTime>
  <Words>2132</Words>
  <Application>Microsoft Office PowerPoint</Application>
  <PresentationFormat>On-screen Show (4:3)</PresentationFormat>
  <Paragraphs>329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Garamond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HP</cp:lastModifiedBy>
  <cp:revision>154</cp:revision>
  <dcterms:created xsi:type="dcterms:W3CDTF">2020-02-07T12:25:14Z</dcterms:created>
  <dcterms:modified xsi:type="dcterms:W3CDTF">2021-03-21T15:39:36Z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0x0101004E3F62F58E31954599AF5D7BF24514D4</vt:lpwstr>
  </property>
</Properties>
</file>