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818" r:id="rId3"/>
    <p:sldMasterId id="2147483836" r:id="rId4"/>
    <p:sldMasterId id="2147483942" r:id="rId5"/>
  </p:sldMasterIdLst>
  <p:notesMasterIdLst>
    <p:notesMasterId r:id="rId21"/>
  </p:notesMasterIdLst>
  <p:sldIdLst>
    <p:sldId id="270" r:id="rId6"/>
    <p:sldId id="256" r:id="rId7"/>
    <p:sldId id="314" r:id="rId8"/>
    <p:sldId id="274" r:id="rId9"/>
    <p:sldId id="281" r:id="rId10"/>
    <p:sldId id="282" r:id="rId11"/>
    <p:sldId id="316" r:id="rId12"/>
    <p:sldId id="295" r:id="rId13"/>
    <p:sldId id="298" r:id="rId14"/>
    <p:sldId id="285" r:id="rId15"/>
    <p:sldId id="305" r:id="rId16"/>
    <p:sldId id="315" r:id="rId17"/>
    <p:sldId id="312" r:id="rId18"/>
    <p:sldId id="313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RsptktVxZOlVhUpj4QROg==" hashData="+CFT+6T1yOQYmlbRtzRhONQieJsNBH2tnFm7H1XJgYbyM5pGEFioNSmDMWPgr1uwtv7oIt74CC4IFC6txFGLq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23"/>
    <a:srgbClr val="FAD9AE"/>
    <a:srgbClr val="2CDB23"/>
    <a:srgbClr val="00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165" autoAdjust="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E7F7D-BE67-4FA9-B440-0A9D7076CAE1}" type="datetimeFigureOut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BB0B44-E31A-444B-80A0-57C247D89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5D607-09C5-47C6-9E08-FCA6B39C5DC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E4520-4D56-430F-8348-DB4E31DCA78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B2D4E-5647-4CFF-B09E-1FD639B342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70073A-4418-4F7C-A6B5-AA454EA9EFB3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1FA44B-0708-4A09-A7CE-FF2DAA570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3F79-74B7-4024-B809-9111F1F231D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88F3-841E-4A6D-9B91-41BCC699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14E8-AC6F-4D13-AD7A-7FEDDF8B786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CC93-F711-45F6-813C-F85187832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0F8C-CCDF-41E6-8570-02E0D8C3A7F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AD6A-FAB8-49C6-B8AC-3BB0B8B6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2F51-F280-4398-BF2F-9F4E79C03E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6CAD-BC3F-4E95-817C-6B4AE62D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6080-538D-45F7-B2B9-3B3A2702FE1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419-6C12-4872-BF63-78747C07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581B-4382-45C6-B5BE-4201C994116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942F-41AA-440B-A864-CD4CD5EF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3C44-789C-4E9A-9780-92999D6DC20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D26F-E50C-4381-BD06-C1357F0B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3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2384-0895-4E9F-9992-54B174F49E8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1A80-0AF1-4C15-9714-1F63B03A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2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06C3-5F41-482D-8D7E-21CD3CFBA7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99D-A0FB-497A-800D-1F04E630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B3F1-C564-4A85-8236-03152A5D460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3943-C2E0-46A0-8895-4AD4B30A4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B1C4-D1C2-4F6B-8EFA-5F7E553F12B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EFCE-300A-4A61-9F6B-1A9B90AA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9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1C7C-1F26-4A6C-9B04-DBF113779DA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6269-AF5D-4CE9-B67E-15866AAF9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854-B4E2-48E5-A441-C6B9270A38A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0DC5-C47C-4F5D-B4D3-1CF460B3C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3EA3-6BB5-4630-8E9F-A8AC1C58CF35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5C01-34E9-4059-ADDE-4A219E90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3F56-D220-4776-A22A-81F5B7DB7CF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A230-ED2B-4A03-A988-450D69AE8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799D-9B60-4BD5-8FEF-181FABC22D7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6088-2DE3-4C9A-83B8-AF962441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0F48-FC92-4C1A-A7CD-C80E3710EC8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33BD-F5E9-4904-AC0F-894042EB7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03E2-C5B2-405D-A8F7-D3A1B9C810A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9AE8-4C57-4BD9-BF9A-AA5C2319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6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6A58-C918-46AD-A777-84C03D5FDF1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83A1-1720-4D26-8023-D02834D0C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5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B234-3290-4EAA-AB92-A1D211143F6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1B4E-368E-4E3F-A729-83AA3271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1E48-8163-478C-B2B9-86DF81B3D9C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004B-3794-4628-88C7-F1933761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36E-40A7-44DF-8FA3-D53F68F78E5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ED3C-DCDE-44AD-95B8-377ED233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7D66-7D85-454E-971B-FD4A3520D4A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904-21DE-4A3B-AA3B-791103776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1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854C-6F64-4459-86C9-960ED3F88EF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78C-C771-4B78-A76D-35C71DF9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2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15C7-EC19-4E77-954C-F421866F510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53C6-34C9-4F4E-A8FC-4BB9E689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890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457D-C947-4165-BB44-172C63409258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FB9-CEAF-4B4A-AB7B-2A07C818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3039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4671-A4A0-45E3-AEA0-0ADFDC27A2B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B9CB-B093-44DA-B5D8-C2652684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8130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7E3A-E515-4948-96C7-A6AA1836141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98D9-7035-4D9E-8AB8-D0508374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57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6AF1-C640-4941-AA6C-864230076F5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A28A-4D2E-4180-B256-632265F9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958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76A3-1409-409B-B3A9-8FDC799B3B4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89EB-0691-4CF5-AEDF-CE769EEB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730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EED-922F-40C7-B753-D0CCB881ACD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1087-979D-4A31-A4CB-38345614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C36-73A8-4FEB-8F8E-93D6A288EBB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2254-7726-46A6-A767-F1DB00D93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4501-7E7F-4EF8-9023-511E9A02AB20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C4F5-6CF5-4B79-B7BA-BA135111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0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51929 w 10000"/>
                <a:gd name="T1" fmla="*/ 0 h 10000"/>
                <a:gd name="T2" fmla="*/ 2456260 w 10000"/>
                <a:gd name="T3" fmla="*/ 0 h 10000"/>
                <a:gd name="T4" fmla="*/ 2456260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125022 h 10000"/>
                <a:gd name="T10" fmla="*/ 2151929 w 10000"/>
                <a:gd name="T11" fmla="*/ 4125022 h 10000"/>
                <a:gd name="T12" fmla="*/ 215192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52174 w 10001"/>
                <a:gd name="T1" fmla="*/ 0 h 10000"/>
                <a:gd name="T2" fmla="*/ 2456505 w 10001"/>
                <a:gd name="T3" fmla="*/ 0 h 10000"/>
                <a:gd name="T4" fmla="*/ 2456505 w 10001"/>
                <a:gd name="T5" fmla="*/ 4408488 h 10000"/>
                <a:gd name="T6" fmla="*/ 246 w 10001"/>
                <a:gd name="T7" fmla="*/ 4408488 h 10000"/>
                <a:gd name="T8" fmla="*/ 246 w 10001"/>
                <a:gd name="T9" fmla="*/ 4122818 h 10000"/>
                <a:gd name="T10" fmla="*/ 2152174 w 10001"/>
                <a:gd name="T11" fmla="*/ 4120173 h 10000"/>
                <a:gd name="T12" fmla="*/ 2152174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9B6747-4D59-43EE-B35B-CA53787CF56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5242FE-8296-48DD-83D0-685DC8F8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7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98B9-BF96-477A-90FF-C40B03E39D6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B093-86E0-4F03-A928-9FEC59C6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2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53024 w 4125"/>
              <a:gd name="T1" fmla="*/ 0 h 5554"/>
              <a:gd name="T2" fmla="*/ 2457450 w 4125"/>
              <a:gd name="T3" fmla="*/ 0 h 5554"/>
              <a:gd name="T4" fmla="*/ 2457450 w 4125"/>
              <a:gd name="T5" fmla="*/ 4408488 h 5554"/>
              <a:gd name="T6" fmla="*/ 0 w 4125"/>
              <a:gd name="T7" fmla="*/ 4408488 h 5554"/>
              <a:gd name="T8" fmla="*/ 0 w 4125"/>
              <a:gd name="T9" fmla="*/ 4027488 h 5554"/>
              <a:gd name="T10" fmla="*/ 2153024 w 4125"/>
              <a:gd name="T11" fmla="*/ 4027488 h 5554"/>
              <a:gd name="T12" fmla="*/ 2153024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13BF9B-756A-4832-AEAE-B491722716D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BF14FC-0592-49A9-A9F6-43B38C4F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96C4-E9FC-46C7-98DF-87B65EBFA38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98A2-2F6E-4381-B575-DD1C7F56C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5E3-4518-40F1-A42B-05481C03495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596-7B72-41A2-8094-3CEE0971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C74A-1CC3-4D63-BDEF-D7BF873521C0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5A93-93F0-4536-B83B-EF953953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48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C4C5-E0AE-49B7-B491-EF68C56F172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96F8-4AF3-4717-8176-0E7AB2E1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D2736-1868-4C62-88C3-BDD2DB789A5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47D4CB-65C7-4333-911C-D5793AA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3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757DA7-9705-4F2B-8454-D63B0CBF84A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1893E-9EEC-40F3-A146-F734556FF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A5D5-1C6B-45CC-B66A-48D8D56DBAB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F955-3B93-4310-9976-AD80DEA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408-1A5F-472E-B4D5-1F9A5DA661A5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6A81-A5C8-44BA-B375-D62EE6D0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C6AE-63B2-4294-A844-5194BD8BE66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2629-B57A-48C1-B7BF-D99CCEDC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8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830E00-7C4C-4BC0-83FF-4B3C0355553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860FB0-F64F-4756-912E-B690992C4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CFF8-B8B7-429C-B780-7BB86D56C8B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F9C5-A017-4B2D-84E0-F95B3135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9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3234-1358-464C-A260-75650B74BC9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A7FF-F73E-41C1-8D15-5DF532066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1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B535-8131-451B-9097-B9ABC48B524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B3B9-AE61-4627-A608-9082624F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8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270A-52FE-4618-9A70-3AA05D9EE27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F09B-5345-4B2D-B3AF-8701822F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2089-D81F-4C07-9229-035423B62E38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395-D062-44DB-9C06-387556AE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5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53A5-C674-49DF-8A60-4D9F5A6002E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F8C2-93B3-4934-9D83-5A9D989D5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8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3BFC-4FCE-4828-950B-7C3B6B8AFF9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6508-632B-42D9-9923-CE700DEE4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8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55D-4C72-46BC-B48F-723A7A47EA5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8B93-3D77-448C-B84F-B15977BBE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CD74-C780-4A06-BBD0-C325E9EE540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56E9-43FE-4866-B411-58CA28BA3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6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3885-9A69-47F2-8B27-2EFAB484951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E42C-1983-41BF-9FC7-3C89F3D19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B56-AD01-416B-865E-BE7C7F76E126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9C1E-2A10-4E3C-8B3A-770782C0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C209-B4BD-415E-80AF-BD4816DB0C1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ACCD-3625-4C99-8D44-79BDED5F0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DB9B-9635-49A5-8899-149531DC353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EAD-76D7-4EC4-9A6F-694953128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A8F065-BC7C-4FA9-A0BB-503B817C80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CA062E-97F5-4E03-A9CE-8B29B94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8CA9C6-908B-4B8D-888A-512942212086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325ACF-6103-46CC-BB1E-D3492226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3982" r:id="rId2"/>
    <p:sldLayoutId id="2147484016" r:id="rId3"/>
    <p:sldLayoutId id="2147483983" r:id="rId4"/>
    <p:sldLayoutId id="2147484017" r:id="rId5"/>
    <p:sldLayoutId id="2147483984" r:id="rId6"/>
    <p:sldLayoutId id="2147483985" r:id="rId7"/>
    <p:sldLayoutId id="2147484018" r:id="rId8"/>
    <p:sldLayoutId id="2147484019" r:id="rId9"/>
    <p:sldLayoutId id="2147483986" r:id="rId10"/>
    <p:sldLayoutId id="214748398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958CDE-EDD7-40A8-9DF0-731044E51C3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A3BA9E-22D8-4D3D-A6D3-7FBE7F4D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3988" r:id="rId2"/>
    <p:sldLayoutId id="2147484021" r:id="rId3"/>
    <p:sldLayoutId id="2147483989" r:id="rId4"/>
    <p:sldLayoutId id="2147484022" r:id="rId5"/>
    <p:sldLayoutId id="2147483990" r:id="rId6"/>
    <p:sldLayoutId id="2147483991" r:id="rId7"/>
    <p:sldLayoutId id="2147484023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1C72DD-B88C-49EE-A0E0-D776B3C0ADC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630924B-111E-4452-AB08-4F858E42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3995" r:id="rId7"/>
    <p:sldLayoutId id="2147484030" r:id="rId8"/>
    <p:sldLayoutId id="2147483996" r:id="rId9"/>
    <p:sldLayoutId id="2147483997" r:id="rId10"/>
    <p:sldLayoutId id="2147484031" r:id="rId11"/>
    <p:sldLayoutId id="2147484032" r:id="rId12"/>
    <p:sldLayoutId id="2147483998" r:id="rId13"/>
    <p:sldLayoutId id="2147484033" r:id="rId14"/>
    <p:sldLayoutId id="2147484034" r:id="rId15"/>
    <p:sldLayoutId id="2147484035" r:id="rId16"/>
    <p:sldLayoutId id="2147484036" r:id="rId1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F43E28-438B-4AAE-849F-4F68B5C177A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7D4EB0-ABE8-4466-98DD-EB8C2525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99" r:id="rId2"/>
    <p:sldLayoutId id="2147484038" r:id="rId3"/>
    <p:sldLayoutId id="2147484000" r:id="rId4"/>
    <p:sldLayoutId id="2147484001" r:id="rId5"/>
    <p:sldLayoutId id="2147484002" r:id="rId6"/>
    <p:sldLayoutId id="2147484003" r:id="rId7"/>
    <p:sldLayoutId id="2147484039" r:id="rId8"/>
    <p:sldLayoutId id="2147484040" r:id="rId9"/>
    <p:sldLayoutId id="2147484004" r:id="rId10"/>
    <p:sldLayoutId id="2147484005" r:id="rId11"/>
  </p:sldLayoutIdLst>
  <p:hf sldNum="0" hdr="0" dt="0"/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DEC727-877E-4FF1-9D72-ECC6CEA17AE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39B2890-603C-4876-9FD5-9B1E13BA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06" r:id="rId2"/>
    <p:sldLayoutId id="2147484042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71788" y="5715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200" b="1" smtClean="0">
                <a:latin typeface="Calibri" panose="020F0502020204030204" pitchFamily="34" charset="0"/>
              </a:rPr>
              <a:t>Prof. Dr. Ghada Fahmy Helaly</a:t>
            </a:r>
          </a:p>
        </p:txBody>
      </p:sp>
      <p:pic>
        <p:nvPicPr>
          <p:cNvPr id="35843" name="Picture 6" descr="R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88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8788"/>
            <a:ext cx="58261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536" y="1119754"/>
            <a:ext cx="3282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Characteristics:</a:t>
            </a: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679450" y="1704975"/>
            <a:ext cx="8540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Naked neucleocapsid, SS, </a:t>
            </a:r>
            <a:r>
              <a:rPr lang="en-US" altLang="en-US" sz="240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polarity RNA. 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Group A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(24 serotypes) and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(6 serotypes) viruses.</a:t>
            </a:r>
          </a:p>
          <a:p>
            <a:pPr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Feal-oral route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skin and m.m.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B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heart, liver, pancreas.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Both A and B: Febrile rash.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URT infection.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Aseptic Meningitis.</a:t>
            </a:r>
          </a:p>
          <a:p>
            <a:pPr>
              <a:lnSpc>
                <a:spcPct val="150000"/>
              </a:lnSpc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029200" y="6083300"/>
            <a:ext cx="2351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pic>
        <p:nvPicPr>
          <p:cNvPr id="8194" name="Picture 2" descr="http://www.virology.wisc.edu/virusworld/ICTV8/cb3-coxsackie-b3-ictv8.jpg"/>
          <p:cNvPicPr>
            <a:picLocks noChangeAspect="1" noChangeArrowheads="1"/>
          </p:cNvPicPr>
          <p:nvPr/>
        </p:nvPicPr>
        <p:blipFill rotWithShape="1">
          <a:blip r:embed="rId3"/>
          <a:srcRect l="15303" t="8578" r="14025" b="6077"/>
          <a:stretch/>
        </p:blipFill>
        <p:spPr bwMode="auto">
          <a:xfrm>
            <a:off x="7620000" y="142875"/>
            <a:ext cx="1212850" cy="11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" y="152400"/>
            <a:ext cx="7467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Coxackie</a:t>
            </a:r>
            <a:r>
              <a:rPr lang="en-US" dirty="0" smtClean="0"/>
              <a:t> viruses: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1425522"/>
            <a:ext cx="8229600" cy="75799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Herpangina</a:t>
            </a: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9155" name="Picture 2" descr="herpangin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990600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2473" y="311959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Hand, foot and mouth disease:</a:t>
            </a: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9157" name="Picture 2" descr="https://classconnection.s3.amazonaws.com/569/flashcards/1969569/png/screen_shot_2013-03-02_at_110419_pm13622870767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046538"/>
            <a:ext cx="37957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40302"/>
            <a:ext cx="683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Coxsackie A viruses specific diseases: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52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Pleurodynia (Bornholm disease).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 &amp; myocarditis.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Juvenile diabetes/ pancreatitis .</a:t>
            </a:r>
          </a:p>
          <a:p>
            <a:pPr>
              <a:lnSpc>
                <a:spcPct val="150000"/>
              </a:lnSpc>
            </a:pP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/>
        <p:txBody>
          <a:bodyPr wrap="non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Coxsackie B viruses specific diseases:</a:t>
            </a:r>
            <a:endParaRPr lang="en-US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435476"/>
            <a:ext cx="579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Laboratory diagnosis:</a:t>
            </a:r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1752600" y="4090988"/>
            <a:ext cx="6397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Isolating the virus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Rise in titer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neutralizing antibodies.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PCR-based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685800" y="22098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ECHO is: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nteric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ytopathic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rphan.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30 serotypes.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Fecal–oral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Aseptic meningitis, …….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Isolation of the virus in cell culture.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38400" y="537380"/>
            <a:ext cx="43800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Echoviruses: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03990"/>
            <a:ext cx="7696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Other Enteroviruses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708025" y="2466975"/>
            <a:ext cx="65309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Meningitis, encephalitis, and paralysis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Hand-foot-and-mouth disease and </a:t>
            </a:r>
            <a:r>
              <a:rPr lang="en-U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herpangina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9" name="Picture 2" descr="Image result for Enterovirus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981200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Image result for Enterovirus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41663"/>
            <a:ext cx="14636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353209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70: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65555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71 </a:t>
            </a:r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3224213" y="1327150"/>
            <a:ext cx="468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hemorrhagic conjunctivitis.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641864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68: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977900" y="4229100"/>
            <a:ext cx="5575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illness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mild to severe---pneumonia, respiratory failure.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flaccid polio-like paralysis in children.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real-time PCR.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36" name="Picture 2" descr="Image result for EV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98963"/>
            <a:ext cx="1866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http://img1.funscrape.com/en/thankyou/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759">
            <a:off x="927100" y="1670050"/>
            <a:ext cx="67960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914400"/>
            <a:ext cx="6172200" cy="182976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/>
                <a:solidFill>
                  <a:schemeClr val="accent3"/>
                </a:solidFill>
              </a:rPr>
              <a:t>ENTEROVIRUSES</a:t>
            </a:r>
            <a:endParaRPr lang="en-US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36868" name="Picture 2" descr="shutterstock enterovirus D68 virus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87438"/>
            <a:ext cx="2146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841136"/>
            <a:ext cx="54864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Microbiology Department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pic>
        <p:nvPicPr>
          <p:cNvPr id="3074" name="Picture 2" descr="http://www.3dscience.com/img/Products/3D_Models/Human_Anatomy/Male_System/Male_Nervous_3.0/supporting_images/Male-Nervous-System-ref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7" y="4228224"/>
            <a:ext cx="2410103" cy="2587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228600" y="6096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6106" y="3505200"/>
            <a:ext cx="1981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PNS Module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8552" y="1219200"/>
            <a:ext cx="8504238" cy="2514600"/>
          </a:xfrm>
          <a:extLst/>
        </p:spPr>
        <p:txBody>
          <a:bodyPr/>
          <a:lstStyle/>
          <a:p>
            <a:pPr marL="109728" indent="0">
              <a:buFont typeface="Wingdings 3" panose="05040102010807070707" pitchFamily="18" charset="2"/>
              <a:buNone/>
              <a:defRPr/>
            </a:pPr>
            <a:r>
              <a:rPr lang="en-US" sz="28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Small, 20-30 nm, icosahedral  particles.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Non-enveloped.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viral genome is </a:t>
            </a:r>
            <a:r>
              <a:rPr lang="en-US" sz="24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-RNA,  with positive polarity.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They replicate in the cytoplasm .</a:t>
            </a:r>
          </a:p>
          <a:p>
            <a:pPr marL="109728" indent="0" eaLnBrk="1" hangingPunct="1">
              <a:buFont typeface="Wingdings 3" panose="05040102010807070707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dirty="0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 Family:  </a:t>
            </a:r>
            <a:r>
              <a:rPr lang="en-US" sz="4000" i="1" dirty="0" err="1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Picornaviridae</a:t>
            </a:r>
            <a:r>
              <a:rPr lang="en-US" sz="4000" i="1" dirty="0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 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962400"/>
            <a:ext cx="8504238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400"/>
              </a:spcBef>
              <a:buSzPct val="68000"/>
              <a:buFont typeface="Arial" pitchFamily="34" charset="0"/>
              <a:buNone/>
              <a:defRPr/>
            </a:pPr>
            <a:r>
              <a:rPr lang="en-US" sz="30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Classification:</a:t>
            </a:r>
            <a:r>
              <a:rPr lang="en-US" sz="3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nine genera, only five cause human diseases.</a:t>
            </a:r>
            <a:r>
              <a:rPr lang="en-US" sz="3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rhinoviruses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hepatovirus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(hepatitis A virus),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kobuviruses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parechoviruses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16827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9762" y="3276600"/>
            <a:ext cx="8504238" cy="2362200"/>
          </a:xfrm>
          <a:extLst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They are divided into five  groups: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Polioviruses.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Coxsackie A viruses.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Coxsackie B viruses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Echoviruses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Others , </a:t>
            </a:r>
            <a:r>
              <a:rPr 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Enteroviruses types 68 – 71.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474780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General characteristics of Enteroviruses:</a:t>
            </a:r>
            <a:endParaRPr lang="en-US" sz="24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0100" y="1195170"/>
            <a:ext cx="79708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Transmission : by fecal oral rout.</a:t>
            </a:r>
          </a:p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Replicate mainly in the gut.</a:t>
            </a:r>
          </a:p>
          <a:p>
            <a:pPr marL="624078" indent="-5143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Stable in acid </a:t>
            </a:r>
            <a:r>
              <a:rPr lang="en-US" altLang="zh-TW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</a:t>
            </a:r>
            <a:endParaRPr lang="en-US" altLang="zh-TW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SS. naked RNA virus with icosahedral symmetry.</a:t>
            </a:r>
          </a:p>
          <a:p>
            <a:pPr marL="566928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Neurological and non-neurological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C:\Users\Dell\Desktop\viruses pictures\New Folder\poli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017" y="833226"/>
            <a:ext cx="2039111" cy="1850886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275" y="2152650"/>
            <a:ext cx="185738" cy="523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23" y="2152650"/>
            <a:ext cx="7048706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 range: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??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Fecal-oral route.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Naked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single-stranded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-polarity RNA.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serotypes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Type 1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virulent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Vaccines are “trivalent”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97059"/>
            <a:ext cx="40350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Properties: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04195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Poliovirus: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20" y="301254"/>
            <a:ext cx="75410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Pathogenesis: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960438"/>
            <a:ext cx="59436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The virus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replicates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pharynx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throat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stools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before the onset of illness.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permanent carrier.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Quarantine??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It can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Most infections are </a:t>
            </a:r>
            <a:r>
              <a:rPr lang="en-US" alt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very mild aseptic meningitis.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Paralysis </a:t>
            </a:r>
            <a:r>
              <a:rPr lang="en-US" altLang="en-US" sz="2200" b="1" dirty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result of death </a:t>
            </a: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sz="22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altLang="en-US" sz="2200" b="1" dirty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horn cells in the spinal cord.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2" descr="https://highered.mheducation.com/sites/dl/free/0072351136/234426/mc_ch12_fig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70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3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b="1"/>
              <a:t>Prof. Dr. Ghada Fahmy Helaly</a:t>
            </a:r>
          </a:p>
        </p:txBody>
      </p:sp>
      <p:pic>
        <p:nvPicPr>
          <p:cNvPr id="44035" name="Picture 2" descr="C:\Users\BCC\Desktop\20_-_single-cell_reproductive_cycle_of_poliovirus1320519489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>
            <a:fillRect/>
          </a:stretch>
        </p:blipFill>
        <p:spPr bwMode="auto">
          <a:xfrm>
            <a:off x="304800" y="974725"/>
            <a:ext cx="8229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0961" y="457200"/>
            <a:ext cx="75410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Replicative cycle: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6450"/>
            <a:ext cx="7239000" cy="30829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IP 10-14 days.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Clinically, four forms: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 infection.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Abortive polio 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Aseptic meningitis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Paralytic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polio: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flaccid paralysis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irreversible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Postpolio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syndrome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47977"/>
            <a:ext cx="8229600" cy="523220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Clinical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features: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5060" name="Picture 2" descr="http://images.agoramedia.com/wte3.0/gcms/child-enterovirus-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81013"/>
            <a:ext cx="2087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Image result for poliomyel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572000"/>
            <a:ext cx="23590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889946"/>
            <a:ext cx="5791200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Laboratory diagnosis: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0" y="4283075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0100" indent="-3429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Isolated from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799315"/>
            <a:ext cx="2194255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Treatment: </a:t>
            </a:r>
          </a:p>
        </p:txBody>
      </p:sp>
      <p:sp>
        <p:nvSpPr>
          <p:cNvPr id="45065" name="Rectangle 3"/>
          <p:cNvSpPr>
            <a:spLocks noChangeArrowheads="1"/>
          </p:cNvSpPr>
          <p:nvPr/>
        </p:nvSpPr>
        <p:spPr bwMode="auto">
          <a:xfrm>
            <a:off x="1143000" y="532288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No antiviral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270232"/>
            <a:ext cx="8229600" cy="523220"/>
          </a:xfrm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Prevention: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860425"/>
            <a:ext cx="6556375" cy="835025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live attenuated vaccine( Sabin vaccine) Oral vaccine: (OPV)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2" descr="http://www.polioeradication.org/DesktopModules/Sobot_Items/Handlers/ThumbMediaHandler.ashx?path=/Portals/0/Media/Original/116.jpg&amp;width=480&amp;height=319&amp;resizeType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93750"/>
            <a:ext cx="16367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441325" y="1914525"/>
            <a:ext cx="640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polioviruses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as attenuated strains.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3544" y="2466130"/>
            <a:ext cx="8229600" cy="6867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Advantages: ??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3284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Disadvantages:??</a:t>
            </a:r>
          </a:p>
        </p:txBody>
      </p:sp>
      <p:sp>
        <p:nvSpPr>
          <p:cNvPr id="46088" name="Content Placeholder 2"/>
          <p:cNvSpPr txBox="1">
            <a:spLocks/>
          </p:cNvSpPr>
          <p:nvPr/>
        </p:nvSpPr>
        <p:spPr bwMode="auto">
          <a:xfrm>
            <a:off x="533400" y="3146425"/>
            <a:ext cx="5845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FFFF00"/>
                </a:solidFill>
              </a:rPr>
              <a:t>.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Inactivated( killed) vaccine(Salk vaccine): (IPV)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Three polioviruses.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Given by injections.</a:t>
            </a:r>
          </a:p>
        </p:txBody>
      </p:sp>
      <p:pic>
        <p:nvPicPr>
          <p:cNvPr id="46089" name="Picture 2" descr="https://upload.wikimedia.org/wikipedia/en/thumb/e/e4/Salk-child-Karsh.jpg/220px-Salk-child-Kar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49713"/>
            <a:ext cx="2057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6D2619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6D2619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6D2619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1981</TotalTime>
  <Words>610</Words>
  <Application>Microsoft Office PowerPoint</Application>
  <PresentationFormat>On-screen Show (4:3)</PresentationFormat>
  <Paragraphs>115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Lucida Sans Unicode</vt:lpstr>
      <vt:lpstr>Arial</vt:lpstr>
      <vt:lpstr>Wingdings 3</vt:lpstr>
      <vt:lpstr>Verdana</vt:lpstr>
      <vt:lpstr>Wingdings 2</vt:lpstr>
      <vt:lpstr>Calibri</vt:lpstr>
      <vt:lpstr>Garamond</vt:lpstr>
      <vt:lpstr>Franklin Gothic Book</vt:lpstr>
      <vt:lpstr>Corbel</vt:lpstr>
      <vt:lpstr>微軟正黑體</vt:lpstr>
      <vt:lpstr>Wingdings</vt:lpstr>
      <vt:lpstr>Concourse</vt:lpstr>
      <vt:lpstr>Clarity</vt:lpstr>
      <vt:lpstr>Organic</vt:lpstr>
      <vt:lpstr>Crop</vt:lpstr>
      <vt:lpstr>Basis</vt:lpstr>
      <vt:lpstr>PowerPoint Presentation</vt:lpstr>
      <vt:lpstr>ENTEROVIRUSES</vt:lpstr>
      <vt:lpstr> Family:  Picornaviridae .</vt:lpstr>
      <vt:lpstr>PowerPoint Presentation</vt:lpstr>
      <vt:lpstr>PowerPoint Presentation</vt:lpstr>
      <vt:lpstr>PowerPoint Presentation</vt:lpstr>
      <vt:lpstr>PowerPoint Presentation</vt:lpstr>
      <vt:lpstr>Clinical features:</vt:lpstr>
      <vt:lpstr>Prevention:</vt:lpstr>
      <vt:lpstr>PowerPoint Presentation</vt:lpstr>
      <vt:lpstr> Herpangina:</vt:lpstr>
      <vt:lpstr>Coxsackie B viruses specific diseases: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112</cp:revision>
  <dcterms:created xsi:type="dcterms:W3CDTF">2016-01-04T18:22:01Z</dcterms:created>
  <dcterms:modified xsi:type="dcterms:W3CDTF">2020-01-31T22:32:30Z</dcterms:modified>
</cp:coreProperties>
</file>