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8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7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6" r:id="rId32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D13795AA-A793-4888-ADC9-4A09793B04A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44A982A3-C913-48ED-A751-EF8C9A6E28E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5827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6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1126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9299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1512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68323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3183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3597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8028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7491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2823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4473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1890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7EEDF-43CD-4360-AD7E-54F2632E3507}" type="datetimeFigureOut">
              <a:rPr lang="ar-JO" smtClean="0"/>
              <a:t>10/01/1444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6895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24" Type="http://schemas.openxmlformats.org/officeDocument/2006/relationships/oleObject" Target="../embeddings/oleObject25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4.bin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3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ar-JO" sz="2400">
              <a:latin typeface="Times New Roman" panose="02020603050405020304" pitchFamily="18" charset="0"/>
            </a:endParaRP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JO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</a:rPr>
              <a:t>بسم الله الرحمن الرحيم</a:t>
            </a:r>
          </a:p>
        </p:txBody>
      </p:sp>
    </p:spTree>
    <p:extLst>
      <p:ext uri="{BB962C8B-B14F-4D97-AF65-F5344CB8AC3E}">
        <p14:creationId xmlns:p14="http://schemas.microsoft.com/office/powerpoint/2010/main" val="371316554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E4D-EB10-4069-B724-91FC36D15E4A}" type="slidenum">
              <a:rPr lang="ar-SA" altLang="ar-JO"/>
              <a:pPr/>
              <a:t>10</a:t>
            </a:fld>
            <a:endParaRPr lang="en-US" altLang="ar-JO"/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323850" y="1552575"/>
            <a:ext cx="3529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could be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5724525" y="1773238"/>
            <a:ext cx="2881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influencing factor </a:t>
            </a: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5940425" y="1052513"/>
            <a:ext cx="2376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Chance factor</a:t>
            </a:r>
          </a:p>
        </p:txBody>
      </p:sp>
      <p:sp>
        <p:nvSpPr>
          <p:cNvPr id="203783" name="Rectangle 7"/>
          <p:cNvSpPr>
            <a:spLocks noChangeArrowheads="1"/>
          </p:cNvSpPr>
          <p:nvPr/>
        </p:nvSpPr>
        <p:spPr bwMode="auto">
          <a:xfrm>
            <a:off x="250825" y="260350"/>
            <a:ext cx="8642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We expect always that there is a difference between groups</a:t>
            </a:r>
          </a:p>
        </p:txBody>
      </p:sp>
      <p:sp>
        <p:nvSpPr>
          <p:cNvPr id="203785" name="AutoShape 9"/>
          <p:cNvSpPr>
            <a:spLocks noChangeArrowheads="1"/>
          </p:cNvSpPr>
          <p:nvPr/>
        </p:nvSpPr>
        <p:spPr bwMode="auto">
          <a:xfrm flipV="1">
            <a:off x="3563938" y="1268413"/>
            <a:ext cx="2303462" cy="217487"/>
          </a:xfrm>
          <a:prstGeom prst="rightArrow">
            <a:avLst>
              <a:gd name="adj1" fmla="val 50000"/>
              <a:gd name="adj2" fmla="val 2647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3787" name="AutoShape 11"/>
          <p:cNvSpPr>
            <a:spLocks noChangeArrowheads="1"/>
          </p:cNvSpPr>
          <p:nvPr/>
        </p:nvSpPr>
        <p:spPr bwMode="auto">
          <a:xfrm flipV="1">
            <a:off x="3419475" y="1916113"/>
            <a:ext cx="2232025" cy="287337"/>
          </a:xfrm>
          <a:prstGeom prst="rightArrow">
            <a:avLst>
              <a:gd name="adj1" fmla="val 50000"/>
              <a:gd name="adj2" fmla="val 1941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3788" name="Rectangle 12"/>
          <p:cNvSpPr>
            <a:spLocks noChangeArrowheads="1"/>
          </p:cNvSpPr>
          <p:nvPr/>
        </p:nvSpPr>
        <p:spPr bwMode="auto">
          <a:xfrm>
            <a:off x="179388" y="2492375"/>
            <a:ext cx="8616882" cy="39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28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we expect always that, there is difference . </a:t>
            </a:r>
          </a:p>
          <a:p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by using these test of significance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assess whether that difference between groups is cause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factor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we are interest about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caused by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chance factor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altLang="ar-JO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b="0" dirty="0"/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difference caused by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variation of sex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??         Or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it is due to 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chance factor .</a:t>
            </a:r>
          </a:p>
        </p:txBody>
      </p:sp>
    </p:spTree>
    <p:extLst>
      <p:ext uri="{BB962C8B-B14F-4D97-AF65-F5344CB8AC3E}">
        <p14:creationId xmlns:p14="http://schemas.microsoft.com/office/powerpoint/2010/main" val="3451602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C322-2041-4BCA-A852-A1E88A9EF685}" type="slidenum">
              <a:rPr lang="ar-SA" altLang="ar-JO"/>
              <a:pPr/>
              <a:t>11</a:t>
            </a:fld>
            <a:endParaRPr lang="en-US" altLang="ar-JO"/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468313" y="692150"/>
            <a:ext cx="8280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So we are testing the significance effect of the sex on the mean body weight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r>
              <a:rPr lang="en-US" altLang="ar-JO" sz="280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the influence of sex on the body weight of human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250825" y="2135188"/>
            <a:ext cx="839152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Inferential</a:t>
            </a:r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statistics is used to test specific hypothesis by certain test of significance</a:t>
            </a:r>
          </a:p>
          <a:p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323850" y="3789363"/>
            <a:ext cx="863123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testing hypothesis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to aid the clinician, researcher, administer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reaching a decision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concerning population, basis on examination of sample from that pop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38598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397D0-AFEC-4629-9F62-58E8DEEEDF51}" type="slidenum">
              <a:rPr lang="ar-SA" altLang="ar-JO"/>
              <a:pPr/>
              <a:t>12</a:t>
            </a:fld>
            <a:endParaRPr lang="en-US" altLang="ar-JO"/>
          </a:p>
        </p:txBody>
      </p:sp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323850" y="765175"/>
            <a:ext cx="8424863" cy="478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u="sng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Hypothesis </a:t>
            </a:r>
            <a:endParaRPr lang="en-US" altLang="ar-JO" sz="2800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statement about one or more population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 is usually concerned with the parameter of pop. about which the statistics is made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        </a:t>
            </a:r>
          </a:p>
          <a:p>
            <a:r>
              <a:rPr lang="en-US" altLang="ar-JO" sz="2800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 A is better than drug B.</a:t>
            </a:r>
          </a:p>
          <a:p>
            <a:r>
              <a:rPr lang="en-US" altLang="ar-JO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HBV  infection more in H.C WS</a:t>
            </a:r>
          </a:p>
          <a:p>
            <a:endParaRPr lang="en-US" altLang="ar-JO" sz="2800" dirty="0">
              <a:solidFill>
                <a:srgbClr val="CC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v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by mean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hypothesis testing we are going</a:t>
            </a:r>
          </a:p>
          <a:p>
            <a:pPr>
              <a:buClr>
                <a:srgbClr val="3333CC"/>
              </a:buClr>
              <a:buFont typeface="Wingdings" panose="05000000000000000000" pitchFamily="2" charset="2"/>
              <a:buChar char="Ø"/>
            </a:pP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decide or determine whether or not such statement is compatible with available data in sample,</a:t>
            </a:r>
          </a:p>
          <a:p>
            <a:pPr>
              <a:buClr>
                <a:srgbClr val="0099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using appropriate 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of sign</a:t>
            </a:r>
            <a:r>
              <a:rPr lang="en-US" altLang="ar-JO" dirty="0">
                <a:solidFill>
                  <a:srgbClr val="FF0000"/>
                </a:solidFill>
              </a:rPr>
              <a:t> </a:t>
            </a:r>
            <a:endParaRPr lang="en-US" altLang="ar-JO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119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898E-5D79-4085-BCA4-956CB98E65E1}" type="slidenum">
              <a:rPr lang="ar-SA" altLang="ar-JO"/>
              <a:pPr/>
              <a:t>13</a:t>
            </a:fld>
            <a:endParaRPr lang="en-US" altLang="ar-JO"/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755650" y="400050"/>
            <a:ext cx="54737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Steps Of Testing Hypothesis</a:t>
            </a:r>
            <a:endParaRPr lang="en-US" altLang="ar-JO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395288" y="1412875"/>
            <a:ext cx="6840537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I- Data  Nature of data (variable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2-Assumption</a:t>
            </a:r>
            <a:r>
              <a:rPr lang="en-US" altLang="ar-JO">
                <a:solidFill>
                  <a:srgbClr val="CC00CC"/>
                </a:solidFill>
              </a:rPr>
              <a:t> </a:t>
            </a:r>
          </a:p>
          <a:p>
            <a:r>
              <a:rPr lang="en-US" altLang="ar-JO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3-Hypothesis formulation</a:t>
            </a:r>
            <a:r>
              <a:rPr lang="en-US" altLang="ar-JO"/>
              <a:t> </a:t>
            </a:r>
          </a:p>
          <a:p>
            <a:r>
              <a:rPr lang="en-US" altLang="ar-JO" sz="2800">
                <a:solidFill>
                  <a:srgbClr val="00CC00"/>
                </a:solidFill>
              </a:rPr>
              <a:t>4-Test statistics</a:t>
            </a:r>
          </a:p>
          <a:p>
            <a:r>
              <a:rPr lang="en-US" altLang="ar-JO" sz="280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5-Define Level of Significance</a:t>
            </a:r>
            <a:r>
              <a:rPr lang="en-US" altLang="ar-JO"/>
              <a:t> </a:t>
            </a:r>
          </a:p>
          <a:p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28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8-P value</a:t>
            </a:r>
            <a:r>
              <a:rPr lang="en-US" altLang="ar-J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0289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3DD69-73BD-4219-B452-F447B173FDB8}" type="slidenum">
              <a:rPr lang="ar-SA" altLang="ar-JO"/>
              <a:pPr/>
              <a:t>14</a:t>
            </a:fld>
            <a:endParaRPr lang="en-US" altLang="ar-JO"/>
          </a:p>
        </p:txBody>
      </p:sp>
      <p:grpSp>
        <p:nvGrpSpPr>
          <p:cNvPr id="214020" name="Group 4"/>
          <p:cNvGrpSpPr>
            <a:grpSpLocks/>
          </p:cNvGrpSpPr>
          <p:nvPr/>
        </p:nvGrpSpPr>
        <p:grpSpPr bwMode="auto">
          <a:xfrm>
            <a:off x="3779838" y="765175"/>
            <a:ext cx="2016125" cy="1150938"/>
            <a:chOff x="3834" y="6120"/>
            <a:chExt cx="988" cy="661"/>
          </a:xfrm>
        </p:grpSpPr>
        <p:sp>
          <p:nvSpPr>
            <p:cNvPr id="214021" name="Freeform 5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4022" name="Freeform 6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14023" name="Rectangle 7"/>
          <p:cNvSpPr>
            <a:spLocks noChangeArrowheads="1"/>
          </p:cNvSpPr>
          <p:nvPr/>
        </p:nvSpPr>
        <p:spPr bwMode="auto">
          <a:xfrm>
            <a:off x="0" y="1196975"/>
            <a:ext cx="370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I-Data  Nature of Data</a:t>
            </a:r>
            <a:r>
              <a:rPr lang="en-US" altLang="ar-JO" sz="2800" b="0" u="sng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4024" name="Rectangle 8"/>
          <p:cNvSpPr>
            <a:spLocks noChangeArrowheads="1"/>
          </p:cNvSpPr>
          <p:nvPr/>
        </p:nvSpPr>
        <p:spPr bwMode="auto">
          <a:xfrm>
            <a:off x="5724525" y="1844675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CC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Discrete</a:t>
            </a:r>
          </a:p>
        </p:txBody>
      </p:sp>
      <p:sp>
        <p:nvSpPr>
          <p:cNvPr id="214025" name="Rectangle 9"/>
          <p:cNvSpPr>
            <a:spLocks noChangeArrowheads="1"/>
          </p:cNvSpPr>
          <p:nvPr/>
        </p:nvSpPr>
        <p:spPr bwMode="auto">
          <a:xfrm>
            <a:off x="5508625" y="549275"/>
            <a:ext cx="2232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</a:p>
        </p:txBody>
      </p:sp>
      <p:sp>
        <p:nvSpPr>
          <p:cNvPr id="214026" name="Rectangle 10"/>
          <p:cNvSpPr>
            <a:spLocks noChangeArrowheads="1"/>
          </p:cNvSpPr>
          <p:nvPr/>
        </p:nvSpPr>
        <p:spPr bwMode="auto">
          <a:xfrm>
            <a:off x="234950" y="2086139"/>
            <a:ext cx="8280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u="sng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Assumption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* </a:t>
            </a:r>
            <a:r>
              <a:rPr lang="en-US" altLang="ar-JO" sz="2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 sample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* </a:t>
            </a:r>
            <a:r>
              <a:rPr lang="en-US" altLang="ar-JO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or dependent R .S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* </a:t>
            </a:r>
            <a:r>
              <a:rPr lang="en-US" altLang="ar-JO" sz="2800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 variance (various equality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.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* </a:t>
            </a:r>
            <a:r>
              <a:rPr lang="en-US" altLang="ar-JO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Normality of pop. Distribution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altLang="ar-J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3-Hypothesis formulation</a:t>
            </a:r>
            <a:r>
              <a:rPr lang="en-US" altLang="ar-JO" sz="28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ar-JO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Formulate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statistical hypothesis simultaneously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4027" name="Rectangle 11"/>
          <p:cNvSpPr>
            <a:spLocks noChangeArrowheads="1"/>
          </p:cNvSpPr>
          <p:nvPr/>
        </p:nvSpPr>
        <p:spPr bwMode="auto">
          <a:xfrm>
            <a:off x="412124" y="5594514"/>
            <a:ext cx="37798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A-Null hypothesis </a:t>
            </a:r>
            <a:r>
              <a:rPr lang="en-US" altLang="ar-JO" sz="2800" b="1" dirty="0">
                <a:solidFill>
                  <a:srgbClr val="00CC00"/>
                </a:solidFill>
              </a:rPr>
              <a:t>(</a:t>
            </a:r>
            <a:r>
              <a:rPr lang="en-US" altLang="ar-JO" sz="2800" b="1" dirty="0" smtClean="0">
                <a:solidFill>
                  <a:srgbClr val="00CC00"/>
                </a:solidFill>
              </a:rPr>
              <a:t>H0)</a:t>
            </a:r>
            <a:r>
              <a:rPr lang="en-US" altLang="ar-JO" b="1" dirty="0" smtClean="0">
                <a:solidFill>
                  <a:srgbClr val="00CC00"/>
                </a:solidFill>
              </a:rPr>
              <a:t> </a:t>
            </a:r>
            <a:endParaRPr lang="en-US" altLang="ar-JO" b="1" dirty="0">
              <a:solidFill>
                <a:srgbClr val="00CC00"/>
              </a:solidFill>
            </a:endParaRPr>
          </a:p>
        </p:txBody>
      </p:sp>
      <p:sp>
        <p:nvSpPr>
          <p:cNvPr id="214028" name="Rectangle 12"/>
          <p:cNvSpPr>
            <a:spLocks noChangeArrowheads="1"/>
          </p:cNvSpPr>
          <p:nvPr/>
        </p:nvSpPr>
        <p:spPr bwMode="auto">
          <a:xfrm>
            <a:off x="3924300" y="5887765"/>
            <a:ext cx="5219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1" dirty="0"/>
              <a:t>B-Alternative hypothesis (HA) </a:t>
            </a:r>
          </a:p>
        </p:txBody>
      </p:sp>
    </p:spTree>
    <p:extLst>
      <p:ext uri="{BB962C8B-B14F-4D97-AF65-F5344CB8AC3E}">
        <p14:creationId xmlns:p14="http://schemas.microsoft.com/office/powerpoint/2010/main" val="2038622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F2B9-AB0A-471D-B01E-75875170491B}" type="slidenum">
              <a:rPr lang="ar-SA" altLang="ar-JO"/>
              <a:pPr/>
              <a:t>15</a:t>
            </a:fld>
            <a:endParaRPr lang="en-US" altLang="ar-JO"/>
          </a:p>
        </p:txBody>
      </p:sp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250825" y="740024"/>
            <a:ext cx="8893175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dirty="0"/>
              <a:t>     </a:t>
            </a:r>
            <a:r>
              <a:rPr lang="en-US" altLang="ar-JO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 hypothesis  (</a:t>
            </a:r>
            <a:r>
              <a:rPr lang="en-US" altLang="ar-JO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r>
              <a:rPr lang="en-US" altLang="ar-JO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ar-JO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Hypothesis of no difference </a:t>
            </a:r>
            <a:r>
              <a:rPr lang="en-US" altLang="ar-JO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ar-JO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C0099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it is a statement of agreement with true condition in the population of interest.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Consequently the opposite of the conclusion that the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researcher is seeking to reach, become the statement of the null hypothesis . </a:t>
            </a:r>
          </a:p>
          <a:p>
            <a:r>
              <a:rPr lang="en-US" altLang="ar-JO" sz="2800" u="sng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H0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states always that, there is no significance difference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-or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no influence or effect of influencing factor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testing hypothesis process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the </a:t>
            </a:r>
            <a:r>
              <a:rPr lang="en-US" altLang="ar-JO" sz="2800" dirty="0">
                <a:solidFill>
                  <a:srgbClr val="713F5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 is either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-</a:t>
            </a:r>
            <a:r>
              <a:rPr lang="en-US" altLang="ar-JO" sz="28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 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-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reject (accept)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9472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A680-1B5D-48B2-8AFB-1978487494F0}" type="slidenum">
              <a:rPr lang="ar-SA" altLang="ar-JO"/>
              <a:pPr/>
              <a:t>16</a:t>
            </a:fld>
            <a:endParaRPr lang="en-US" altLang="ar-JO"/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auto">
          <a:xfrm>
            <a:off x="250825" y="260350"/>
            <a:ext cx="8713788" cy="607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Clr>
                <a:srgbClr val="660033"/>
              </a:buClr>
              <a:buFont typeface="Wingdings" panose="05000000000000000000" pitchFamily="2" charset="2"/>
              <a:buChar char="v"/>
            </a:pP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Ho not rejected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say, that, the data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 our hand (or which the test is based on) </a:t>
            </a:r>
            <a:r>
              <a:rPr lang="en-US" altLang="ar-JO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provide sufficient evidence to cause rejection =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accept</a:t>
            </a:r>
            <a:r>
              <a:rPr lang="en-US" altLang="ar-JO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altLang="ar-JO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80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testing procedure leads to rejection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conclude that, the data in our hand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</a:p>
          <a:p>
            <a:pPr>
              <a:buClr>
                <a:srgbClr val="0080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compatible with Ho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           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</a:p>
          <a:p>
            <a:pPr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of some other hypothesis .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hypothesis is known as </a:t>
            </a:r>
          </a:p>
          <a:p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Alternative hypothesis (HA).</a:t>
            </a:r>
          </a:p>
          <a:p>
            <a:endParaRPr lang="en-US" altLang="ar-JO" sz="28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decision, to reject or accept the Ho depends on the </a:t>
            </a:r>
            <a:r>
              <a:rPr lang="en-US" altLang="ar-JO" sz="28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magnitude (value) of the test statistics .</a:t>
            </a:r>
          </a:p>
        </p:txBody>
      </p:sp>
    </p:spTree>
    <p:extLst>
      <p:ext uri="{BB962C8B-B14F-4D97-AF65-F5344CB8AC3E}">
        <p14:creationId xmlns:p14="http://schemas.microsoft.com/office/powerpoint/2010/main" val="608839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2906-3DEE-4CEC-A7E7-E82D3DF7AAD8}" type="slidenum">
              <a:rPr lang="ar-SA" altLang="ar-JO"/>
              <a:pPr/>
              <a:t>17</a:t>
            </a:fld>
            <a:endParaRPr lang="en-US" altLang="ar-JO"/>
          </a:p>
        </p:txBody>
      </p:sp>
      <p:sp>
        <p:nvSpPr>
          <p:cNvPr id="207887" name="Rectangle 15"/>
          <p:cNvSpPr>
            <a:spLocks noChangeArrowheads="1"/>
          </p:cNvSpPr>
          <p:nvPr/>
        </p:nvSpPr>
        <p:spPr bwMode="auto">
          <a:xfrm>
            <a:off x="250825" y="292100"/>
            <a:ext cx="871378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u="sng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statistics</a:t>
            </a:r>
          </a:p>
          <a:p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Serve as a decision maker for rejecting or not rejecting  the  Null Hypothesis. </a:t>
            </a:r>
          </a:p>
        </p:txBody>
      </p:sp>
      <p:grpSp>
        <p:nvGrpSpPr>
          <p:cNvPr id="207876" name="Group 4"/>
          <p:cNvGrpSpPr>
            <a:grpSpLocks/>
          </p:cNvGrpSpPr>
          <p:nvPr/>
        </p:nvGrpSpPr>
        <p:grpSpPr bwMode="auto">
          <a:xfrm>
            <a:off x="1619250" y="1916113"/>
            <a:ext cx="4968875" cy="2160587"/>
            <a:chOff x="3060" y="3467"/>
            <a:chExt cx="5760" cy="2239"/>
          </a:xfrm>
        </p:grpSpPr>
        <p:sp>
          <p:nvSpPr>
            <p:cNvPr id="207886" name="Line 14"/>
            <p:cNvSpPr>
              <a:spLocks noChangeShapeType="1"/>
            </p:cNvSpPr>
            <p:nvPr/>
          </p:nvSpPr>
          <p:spPr bwMode="auto">
            <a:xfrm>
              <a:off x="3140" y="570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5" name="Line 13"/>
            <p:cNvSpPr>
              <a:spLocks noChangeShapeType="1"/>
            </p:cNvSpPr>
            <p:nvPr/>
          </p:nvSpPr>
          <p:spPr bwMode="auto">
            <a:xfrm flipV="1">
              <a:off x="3600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4" name="Line 12"/>
            <p:cNvSpPr>
              <a:spLocks noChangeShapeType="1"/>
            </p:cNvSpPr>
            <p:nvPr/>
          </p:nvSpPr>
          <p:spPr bwMode="auto">
            <a:xfrm flipV="1">
              <a:off x="8263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3" name="Freeform 11"/>
            <p:cNvSpPr>
              <a:spLocks/>
            </p:cNvSpPr>
            <p:nvPr/>
          </p:nvSpPr>
          <p:spPr bwMode="auto">
            <a:xfrm>
              <a:off x="3060" y="3848"/>
              <a:ext cx="2880" cy="1706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2" name="Freeform 10"/>
            <p:cNvSpPr>
              <a:spLocks/>
            </p:cNvSpPr>
            <p:nvPr/>
          </p:nvSpPr>
          <p:spPr bwMode="auto">
            <a:xfrm flipH="1">
              <a:off x="5940" y="3862"/>
              <a:ext cx="2880" cy="1705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1" name="Text Box 9"/>
            <p:cNvSpPr txBox="1">
              <a:spLocks noChangeArrowheads="1"/>
            </p:cNvSpPr>
            <p:nvPr/>
          </p:nvSpPr>
          <p:spPr bwMode="auto">
            <a:xfrm>
              <a:off x="4860" y="45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CC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Accept </a:t>
              </a:r>
            </a:p>
            <a:p>
              <a:pPr algn="ctr"/>
              <a:r>
                <a:rPr lang="en-US" altLang="ar-JO" sz="2800">
                  <a:solidFill>
                    <a:srgbClr val="CC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</a:t>
              </a:r>
            </a:p>
          </p:txBody>
        </p:sp>
        <p:sp>
          <p:nvSpPr>
            <p:cNvPr id="207880" name="Text Box 8"/>
            <p:cNvSpPr txBox="1">
              <a:spLocks noChangeArrowheads="1"/>
            </p:cNvSpPr>
            <p:nvPr/>
          </p:nvSpPr>
          <p:spPr bwMode="auto">
            <a:xfrm>
              <a:off x="3060" y="346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CC00"/>
                  </a:solidFill>
                  <a:cs typeface="Times New Roman" panose="02020603050405020304" pitchFamily="18" charset="0"/>
                </a:rPr>
                <a:t>Reject</a:t>
              </a:r>
            </a:p>
            <a:p>
              <a:pPr algn="ctr"/>
              <a:r>
                <a:rPr lang="en-US" altLang="ar-JO" sz="2800">
                  <a:solidFill>
                    <a:srgbClr val="00CC00"/>
                  </a:solidFill>
                  <a:cs typeface="Times New Roman" panose="02020603050405020304" pitchFamily="18" charset="0"/>
                </a:rPr>
                <a:t>Ho</a:t>
              </a:r>
              <a:endParaRPr lang="en-US" altLang="ar-JO" sz="2800">
                <a:solidFill>
                  <a:srgbClr val="00CC00"/>
                </a:solidFill>
              </a:endParaRPr>
            </a:p>
          </p:txBody>
        </p:sp>
        <p:sp>
          <p:nvSpPr>
            <p:cNvPr id="207879" name="Text Box 7"/>
            <p:cNvSpPr txBox="1">
              <a:spLocks noChangeArrowheads="1"/>
            </p:cNvSpPr>
            <p:nvPr/>
          </p:nvSpPr>
          <p:spPr bwMode="auto">
            <a:xfrm>
              <a:off x="6660" y="36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CC00"/>
                  </a:solidFill>
                  <a:cs typeface="Times New Roman" panose="02020603050405020304" pitchFamily="18" charset="0"/>
                </a:rPr>
                <a:t>Reject</a:t>
              </a:r>
            </a:p>
            <a:p>
              <a:pPr algn="ctr"/>
              <a:r>
                <a:rPr lang="en-US" altLang="ar-JO" sz="2800">
                  <a:solidFill>
                    <a:srgbClr val="00CC00"/>
                  </a:solidFill>
                  <a:cs typeface="Times New Roman" panose="02020603050405020304" pitchFamily="18" charset="0"/>
                </a:rPr>
                <a:t>Ho</a:t>
              </a:r>
              <a:endParaRPr lang="en-US" altLang="ar-JO" sz="2800">
                <a:solidFill>
                  <a:srgbClr val="00CC00"/>
                </a:solidFill>
              </a:endParaRPr>
            </a:p>
          </p:txBody>
        </p:sp>
        <p:sp>
          <p:nvSpPr>
            <p:cNvPr id="207878" name="Line 6"/>
            <p:cNvSpPr>
              <a:spLocks noChangeShapeType="1"/>
            </p:cNvSpPr>
            <p:nvPr/>
          </p:nvSpPr>
          <p:spPr bwMode="auto">
            <a:xfrm>
              <a:off x="7920" y="4187"/>
              <a:ext cx="72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77" name="Line 5"/>
            <p:cNvSpPr>
              <a:spLocks noChangeShapeType="1"/>
            </p:cNvSpPr>
            <p:nvPr/>
          </p:nvSpPr>
          <p:spPr bwMode="auto">
            <a:xfrm flipH="1">
              <a:off x="3240" y="4007"/>
              <a:ext cx="72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07891" name="Rectangle 19"/>
          <p:cNvSpPr>
            <a:spLocks noChangeArrowheads="1"/>
          </p:cNvSpPr>
          <p:nvPr/>
        </p:nvSpPr>
        <p:spPr bwMode="auto">
          <a:xfrm>
            <a:off x="179388" y="4149725"/>
            <a:ext cx="8713787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distribution of test statistics, which is the key to the statistical inference</a:t>
            </a:r>
          </a:p>
          <a:p>
            <a:pPr algn="justLow"/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 under the carve divided into two groups or areas</a:t>
            </a:r>
            <a:r>
              <a:rPr lang="en-US" altLang="ar-JO" sz="1400" dirty="0">
                <a:cs typeface="Times New Roman" panose="02020603050405020304" pitchFamily="18" charset="0"/>
              </a:rPr>
              <a:t>:</a:t>
            </a:r>
            <a:endParaRPr lang="en-US" altLang="ar-JO" sz="1100" dirty="0"/>
          </a:p>
          <a:p>
            <a:pPr algn="justLow" eaLnBrk="0" hangingPunct="0"/>
            <a:r>
              <a:rPr lang="en-US" altLang="ar-JO" sz="1400" b="0" dirty="0">
                <a:cs typeface="Times New Roman" panose="02020603050405020304" pitchFamily="18" charset="0"/>
              </a:rPr>
              <a:t>                                                 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ar-JO" sz="2800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Rejection area (region)</a:t>
            </a:r>
          </a:p>
          <a:p>
            <a:pPr algn="justLow" eaLnBrk="0" hangingPunct="0"/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*</a:t>
            </a: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Acceptance area (region)</a:t>
            </a:r>
          </a:p>
        </p:txBody>
      </p:sp>
    </p:spTree>
    <p:extLst>
      <p:ext uri="{BB962C8B-B14F-4D97-AF65-F5344CB8AC3E}">
        <p14:creationId xmlns:p14="http://schemas.microsoft.com/office/powerpoint/2010/main" val="3343846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5BC4-CDD4-4234-8E31-64485F92EB13}" type="slidenum">
              <a:rPr lang="ar-SA" altLang="ar-JO"/>
              <a:pPr/>
              <a:t>18</a:t>
            </a:fld>
            <a:endParaRPr lang="en-US" altLang="ar-JO"/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179388" y="385892"/>
            <a:ext cx="8785225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decision as to which value go into </a:t>
            </a:r>
          </a:p>
          <a:p>
            <a:r>
              <a:rPr lang="en-US" altLang="ar-JO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rejection and </a:t>
            </a:r>
            <a:endParaRPr lang="en-US" altLang="ar-JO" sz="2800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altLang="ar-JO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go to </a:t>
            </a:r>
            <a:r>
              <a:rPr lang="en-US" altLang="ar-JO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 region  </a:t>
            </a:r>
            <a:endParaRPr lang="en-US" altLang="ar-JO" sz="2800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made on the basis of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desired</a:t>
            </a:r>
            <a:r>
              <a:rPr lang="en-US" altLang="ar-JO" sz="2800" b="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 of significance designated by   (α) .</a:t>
            </a:r>
          </a:p>
          <a:p>
            <a:endParaRPr lang="en-US" altLang="ar-JO" sz="280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value of test statistics fall in the rejection region are those that </a:t>
            </a:r>
            <a:r>
              <a:rPr lang="en-US" altLang="ar-JO" sz="28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less likely to occur if Ho is true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altLang="ar-J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the values making up the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 region </a:t>
            </a:r>
            <a:r>
              <a:rPr lang="en-US" altLang="ar-JO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likely </a:t>
            </a:r>
            <a:r>
              <a:rPr lang="en-US" altLang="ar-JO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occur if Ho is true. </a:t>
            </a:r>
          </a:p>
        </p:txBody>
      </p:sp>
    </p:spTree>
    <p:extLst>
      <p:ext uri="{BB962C8B-B14F-4D97-AF65-F5344CB8AC3E}">
        <p14:creationId xmlns:p14="http://schemas.microsoft.com/office/powerpoint/2010/main" val="1730033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D733-2749-4574-9334-6B75863693E1}" type="slidenum">
              <a:rPr lang="ar-SA" altLang="ar-JO"/>
              <a:pPr/>
              <a:t>19</a:t>
            </a:fld>
            <a:endParaRPr lang="en-US" altLang="ar-JO"/>
          </a:p>
        </p:txBody>
      </p:sp>
      <p:sp>
        <p:nvSpPr>
          <p:cNvPr id="217107" name="Rectangle 19"/>
          <p:cNvSpPr>
            <a:spLocks noChangeArrowheads="1"/>
          </p:cNvSpPr>
          <p:nvPr/>
        </p:nvSpPr>
        <p:spPr bwMode="auto">
          <a:xfrm>
            <a:off x="250825" y="333375"/>
            <a:ext cx="8893175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1400" b="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339933"/>
                </a:solidFill>
                <a:cs typeface="Times New Roman" panose="02020603050405020304" pitchFamily="18" charset="0"/>
              </a:rPr>
              <a:t>when Test statistics that fall in the rejection region is said to be significant.</a:t>
            </a:r>
            <a:endParaRPr lang="en-US" altLang="ar-JO" sz="2800" b="1" dirty="0">
              <a:solidFill>
                <a:srgbClr val="339933"/>
              </a:solidFill>
            </a:endParaRPr>
          </a:p>
          <a:p>
            <a:pPr eaLnBrk="0" hangingPunct="0"/>
            <a:r>
              <a:rPr lang="en-US" altLang="ar-JO" sz="2800" dirty="0">
                <a:cs typeface="Times New Roman" panose="02020603050405020304" pitchFamily="18" charset="0"/>
              </a:rPr>
              <a:t>So the level of signify (α) is specify the area under the curve of the distribution of the test statistics</a:t>
            </a:r>
            <a:r>
              <a:rPr lang="en-US" altLang="ar-JO" sz="2800" b="0" dirty="0">
                <a:cs typeface="Times New Roman" panose="02020603050405020304" pitchFamily="18" charset="0"/>
              </a:rPr>
              <a:t>.</a:t>
            </a:r>
            <a:endParaRPr lang="en-US" altLang="ar-JO" sz="2800" b="0" dirty="0"/>
          </a:p>
          <a:p>
            <a:pPr eaLnBrk="0" hangingPunct="0"/>
            <a:r>
              <a:rPr lang="en-US" altLang="ar-JO" sz="2800" dirty="0">
                <a:solidFill>
                  <a:srgbClr val="660033"/>
                </a:solidFill>
                <a:cs typeface="Times New Roman" panose="02020603050405020304" pitchFamily="18" charset="0"/>
              </a:rPr>
              <a:t>That is above the value on the horizontal axis constituting the rejection    </a:t>
            </a:r>
          </a:p>
          <a:p>
            <a:pPr eaLnBrk="0" hangingPunct="0"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chemeClr val="accent2"/>
                </a:solidFill>
                <a:cs typeface="Times New Roman" panose="02020603050405020304" pitchFamily="18" charset="0"/>
              </a:rPr>
              <a:t>so (α) is probability of rejecting the true H</a:t>
            </a:r>
            <a:r>
              <a:rPr lang="en-US" altLang="ar-JO" sz="2800" baseline="-30000" dirty="0">
                <a:solidFill>
                  <a:schemeClr val="accent2"/>
                </a:solidFill>
                <a:cs typeface="Times New Roman" panose="02020603050405020304" pitchFamily="18" charset="0"/>
              </a:rPr>
              <a:t>o</a:t>
            </a:r>
            <a:r>
              <a:rPr lang="en-US" altLang="ar-JO" sz="2800" dirty="0">
                <a:cs typeface="Times New Roman" panose="02020603050405020304" pitchFamily="18" charset="0"/>
              </a:rPr>
              <a:t> .</a:t>
            </a:r>
            <a:r>
              <a:rPr lang="en-US" altLang="ar-JO" sz="2800" b="0" dirty="0">
                <a:cs typeface="Times New Roman" panose="02020603050405020304" pitchFamily="18" charset="0"/>
              </a:rPr>
              <a:t>       </a:t>
            </a:r>
            <a:endParaRPr lang="en-US" altLang="ar-JO" sz="2800" b="0" dirty="0"/>
          </a:p>
        </p:txBody>
      </p:sp>
      <p:grpSp>
        <p:nvGrpSpPr>
          <p:cNvPr id="217092" name="Group 4"/>
          <p:cNvGrpSpPr>
            <a:grpSpLocks/>
          </p:cNvGrpSpPr>
          <p:nvPr/>
        </p:nvGrpSpPr>
        <p:grpSpPr bwMode="auto">
          <a:xfrm>
            <a:off x="1042988" y="3744048"/>
            <a:ext cx="5976937" cy="3141662"/>
            <a:chOff x="2863" y="11088"/>
            <a:chExt cx="5597" cy="2200"/>
          </a:xfrm>
        </p:grpSpPr>
        <p:sp>
          <p:nvSpPr>
            <p:cNvPr id="217106" name="Line 18"/>
            <p:cNvSpPr>
              <a:spLocks noChangeShapeType="1"/>
            </p:cNvSpPr>
            <p:nvPr/>
          </p:nvSpPr>
          <p:spPr bwMode="auto">
            <a:xfrm>
              <a:off x="3491" y="12427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5" name="Line 17"/>
            <p:cNvSpPr>
              <a:spLocks noChangeShapeType="1"/>
            </p:cNvSpPr>
            <p:nvPr/>
          </p:nvSpPr>
          <p:spPr bwMode="auto">
            <a:xfrm flipV="1">
              <a:off x="389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4" name="Line 16"/>
            <p:cNvSpPr>
              <a:spLocks noChangeShapeType="1"/>
            </p:cNvSpPr>
            <p:nvPr/>
          </p:nvSpPr>
          <p:spPr bwMode="auto">
            <a:xfrm flipV="1">
              <a:off x="797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3" name="Freeform 15"/>
            <p:cNvSpPr>
              <a:spLocks/>
            </p:cNvSpPr>
            <p:nvPr/>
          </p:nvSpPr>
          <p:spPr bwMode="auto">
            <a:xfrm>
              <a:off x="3420" y="1131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2" name="Freeform 14"/>
            <p:cNvSpPr>
              <a:spLocks/>
            </p:cNvSpPr>
            <p:nvPr/>
          </p:nvSpPr>
          <p:spPr bwMode="auto">
            <a:xfrm flipH="1">
              <a:off x="5940" y="11324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1" name="Text Box 13"/>
            <p:cNvSpPr txBox="1">
              <a:spLocks noChangeArrowheads="1"/>
            </p:cNvSpPr>
            <p:nvPr/>
          </p:nvSpPr>
          <p:spPr bwMode="auto">
            <a:xfrm>
              <a:off x="4995" y="11734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CC3300"/>
                  </a:solidFill>
                  <a:cs typeface="Times New Roman" panose="02020603050405020304" pitchFamily="18" charset="0"/>
                </a:rPr>
                <a:t>Accept Ho</a:t>
              </a:r>
              <a:endParaRPr lang="en-US" altLang="ar-JO" sz="2800">
                <a:solidFill>
                  <a:srgbClr val="CC3300"/>
                </a:solidFill>
              </a:endParaRPr>
            </a:p>
          </p:txBody>
        </p:sp>
        <p:sp>
          <p:nvSpPr>
            <p:cNvPr id="217100" name="Text Box 12"/>
            <p:cNvSpPr txBox="1">
              <a:spLocks noChangeArrowheads="1"/>
            </p:cNvSpPr>
            <p:nvPr/>
          </p:nvSpPr>
          <p:spPr bwMode="auto">
            <a:xfrm>
              <a:off x="3420" y="11088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 Ho</a:t>
              </a:r>
              <a:endParaRPr lang="en-US" altLang="ar-JO" sz="2800" b="1" dirty="0">
                <a:solidFill>
                  <a:srgbClr val="00CC00"/>
                </a:solidFill>
              </a:endParaRPr>
            </a:p>
          </p:txBody>
        </p:sp>
        <p:sp>
          <p:nvSpPr>
            <p:cNvPr id="217099" name="Text Box 11"/>
            <p:cNvSpPr txBox="1">
              <a:spLocks noChangeArrowheads="1"/>
            </p:cNvSpPr>
            <p:nvPr/>
          </p:nvSpPr>
          <p:spPr bwMode="auto">
            <a:xfrm>
              <a:off x="6570" y="11196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 Ho</a:t>
              </a:r>
              <a:endParaRPr lang="en-US" altLang="ar-JO" sz="2800" b="1" dirty="0">
                <a:solidFill>
                  <a:srgbClr val="00CC00"/>
                </a:solidFill>
              </a:endParaRPr>
            </a:p>
          </p:txBody>
        </p:sp>
        <p:sp>
          <p:nvSpPr>
            <p:cNvPr id="217098" name="Line 10"/>
            <p:cNvSpPr>
              <a:spLocks noChangeShapeType="1"/>
            </p:cNvSpPr>
            <p:nvPr/>
          </p:nvSpPr>
          <p:spPr bwMode="auto">
            <a:xfrm>
              <a:off x="7673" y="11518"/>
              <a:ext cx="629" cy="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7" name="Line 9"/>
            <p:cNvSpPr>
              <a:spLocks noChangeShapeType="1"/>
            </p:cNvSpPr>
            <p:nvPr/>
          </p:nvSpPr>
          <p:spPr bwMode="auto">
            <a:xfrm flipH="1">
              <a:off x="3578" y="11410"/>
              <a:ext cx="630" cy="9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6" name="Line 8"/>
            <p:cNvSpPr>
              <a:spLocks noChangeShapeType="1"/>
            </p:cNvSpPr>
            <p:nvPr/>
          </p:nvSpPr>
          <p:spPr bwMode="auto">
            <a:xfrm flipH="1">
              <a:off x="3420" y="12388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5" name="Line 7"/>
            <p:cNvSpPr>
              <a:spLocks noChangeShapeType="1"/>
            </p:cNvSpPr>
            <p:nvPr/>
          </p:nvSpPr>
          <p:spPr bwMode="auto">
            <a:xfrm>
              <a:off x="3960" y="12388"/>
              <a:ext cx="72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4" name="Text Box 6"/>
            <p:cNvSpPr txBox="1">
              <a:spLocks noChangeArrowheads="1"/>
            </p:cNvSpPr>
            <p:nvPr/>
          </p:nvSpPr>
          <p:spPr bwMode="auto">
            <a:xfrm>
              <a:off x="4320" y="1274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 rtl="1"/>
              <a:r>
                <a:rPr lang="en-US" altLang="ar-JO" sz="2800">
                  <a:solidFill>
                    <a:srgbClr val="0033CC"/>
                  </a:solidFill>
                  <a:cs typeface="Times New Roman" panose="02020603050405020304" pitchFamily="18" charset="0"/>
                </a:rPr>
                <a:t>d.F</a:t>
              </a:r>
              <a:endParaRPr lang="en-US" altLang="ar-JO" sz="2800">
                <a:solidFill>
                  <a:srgbClr val="0033CC"/>
                </a:solidFill>
              </a:endParaRPr>
            </a:p>
          </p:txBody>
        </p:sp>
        <p:sp>
          <p:nvSpPr>
            <p:cNvPr id="217093" name="Text Box 5"/>
            <p:cNvSpPr txBox="1">
              <a:spLocks noChangeArrowheads="1"/>
            </p:cNvSpPr>
            <p:nvPr/>
          </p:nvSpPr>
          <p:spPr bwMode="auto">
            <a:xfrm>
              <a:off x="2863" y="126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 rtl="1"/>
              <a:r>
                <a:rPr lang="en-US" altLang="ar-JO" sz="2800">
                  <a:solidFill>
                    <a:srgbClr val="0033CC"/>
                  </a:solidFill>
                  <a:cs typeface="Times New Roman" panose="02020603050405020304" pitchFamily="18" charset="0"/>
                </a:rPr>
                <a:t>α</a:t>
              </a:r>
              <a:endParaRPr lang="en-US" altLang="ar-JO" sz="2800">
                <a:solidFill>
                  <a:srgbClr val="0033CC"/>
                </a:solidFill>
              </a:endParaRPr>
            </a:p>
          </p:txBody>
        </p:sp>
      </p:grpSp>
      <p:sp>
        <p:nvSpPr>
          <p:cNvPr id="217113" name="Rectangle 25"/>
          <p:cNvSpPr>
            <a:spLocks noChangeArrowheads="1"/>
          </p:cNvSpPr>
          <p:nvPr/>
        </p:nvSpPr>
        <p:spPr bwMode="auto">
          <a:xfrm>
            <a:off x="-639763" y="3178175"/>
            <a:ext cx="2825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Low"/>
            <a:endParaRPr lang="en-US" altLang="ar-JO" sz="1400" b="0">
              <a:cs typeface="Times New Roman" panose="02020603050405020304" pitchFamily="18" charset="0"/>
            </a:endParaRPr>
          </a:p>
          <a:p>
            <a:pPr algn="justLow" eaLnBrk="0" hangingPunct="0"/>
            <a:r>
              <a:rPr lang="en-US" altLang="ar-JO" sz="1400" b="0">
                <a:cs typeface="Times New Roman" panose="02020603050405020304" pitchFamily="18" charset="0"/>
              </a:rPr>
              <a:t>  </a:t>
            </a:r>
            <a:endParaRPr lang="en-US" altLang="ar-JO" b="0"/>
          </a:p>
        </p:txBody>
      </p:sp>
    </p:spTree>
    <p:extLst>
      <p:ext uri="{BB962C8B-B14F-4D97-AF65-F5344CB8AC3E}">
        <p14:creationId xmlns:p14="http://schemas.microsoft.com/office/powerpoint/2010/main" val="73816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4E05-2147-4F3B-BEE5-C8AA00419236}" type="slidenum">
              <a:rPr lang="ar-SA" altLang="ar-JO"/>
              <a:pPr/>
              <a:t>2</a:t>
            </a:fld>
            <a:endParaRPr lang="en-US" altLang="ar-JO"/>
          </a:p>
        </p:txBody>
      </p:sp>
      <p:sp>
        <p:nvSpPr>
          <p:cNvPr id="2" name="Rectangle 1"/>
          <p:cNvSpPr/>
          <p:nvPr/>
        </p:nvSpPr>
        <p:spPr>
          <a:xfrm>
            <a:off x="3003529" y="3321607"/>
            <a:ext cx="10174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en-US" altLang="ar-JO" sz="4000" u="sng" dirty="0">
                <a:solidFill>
                  <a:srgbClr val="008000"/>
                </a:solidFill>
              </a:rPr>
              <a:t>LX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18279" y="4576088"/>
            <a:ext cx="46053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ar-JO" sz="2400" b="1" i="1" dirty="0" smtClean="0">
                <a:solidFill>
                  <a:srgbClr val="FF0000"/>
                </a:solidFill>
              </a:rPr>
              <a:t>Prof  </a:t>
            </a:r>
            <a:r>
              <a:rPr lang="nl-NL" altLang="ar-JO" sz="2400" b="1" i="1" dirty="0">
                <a:solidFill>
                  <a:srgbClr val="FF0000"/>
                </a:solidFill>
              </a:rPr>
              <a:t>DR. Waqar Al – Kubaisy</a:t>
            </a:r>
            <a:r>
              <a:rPr lang="nl-NL" altLang="ar-JO" sz="2400" dirty="0">
                <a:solidFill>
                  <a:srgbClr val="FF0000"/>
                </a:solidFill>
              </a:rPr>
              <a:t> </a:t>
            </a:r>
          </a:p>
          <a:p>
            <a:pPr eaLnBrk="1" hangingPunct="1"/>
            <a:endParaRPr lang="nl-NL" altLang="ar-JO" dirty="0">
              <a:solidFill>
                <a:srgbClr val="E8E818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4643" y="1224279"/>
            <a:ext cx="5426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Low"/>
            <a:r>
              <a:rPr lang="en-US" altLang="ar-JO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Inferential analysis</a:t>
            </a:r>
          </a:p>
        </p:txBody>
      </p:sp>
    </p:spTree>
    <p:extLst>
      <p:ext uri="{BB962C8B-B14F-4D97-AF65-F5344CB8AC3E}">
        <p14:creationId xmlns:p14="http://schemas.microsoft.com/office/powerpoint/2010/main" val="2671802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ACC3-21CC-4EFB-BF7C-188D4EA7FB79}" type="slidenum">
              <a:rPr lang="ar-SA" altLang="ar-JO"/>
              <a:pPr/>
              <a:t>20</a:t>
            </a:fld>
            <a:endParaRPr lang="en-US" altLang="ar-JO"/>
          </a:p>
        </p:txBody>
      </p:sp>
      <p:sp>
        <p:nvSpPr>
          <p:cNvPr id="218116" name="Rectangle 4"/>
          <p:cNvSpPr>
            <a:spLocks noChangeArrowheads="1"/>
          </p:cNvSpPr>
          <p:nvPr/>
        </p:nvSpPr>
        <p:spPr bwMode="auto">
          <a:xfrm>
            <a:off x="0" y="127000"/>
            <a:ext cx="8964613" cy="607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 Level of Significance</a:t>
            </a:r>
            <a:r>
              <a:rPr lang="en-US" altLang="ar-JO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 of significance it is the probability level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altLang="ar-JO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ar-JO" sz="2800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toNDC</a:t>
            </a:r>
            <a:r>
              <a:rPr lang="en-US" altLang="ar-JO" sz="2800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which we either accept or reject Ho</a:t>
            </a:r>
          </a:p>
          <a:p>
            <a:endParaRPr lang="en-US" altLang="ar-JO" sz="2800" dirty="0">
              <a:solidFill>
                <a:srgbClr val="CC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N.D.C we can assume that, 95% of the difference between groups are caused by the influencing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remaining 5% (2.5% on each side) are caused by chance factor so 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v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biological research including medical research, level of significance is 95% (it is probability of influencing the factor understudy) . </a:t>
            </a:r>
          </a:p>
          <a:p>
            <a:pPr>
              <a:buClr>
                <a:srgbClr val="0099FF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remaining 5% is the probability of effect of chance factor it is also called (P value) .</a:t>
            </a:r>
          </a:p>
        </p:txBody>
      </p:sp>
    </p:spTree>
    <p:extLst>
      <p:ext uri="{BB962C8B-B14F-4D97-AF65-F5344CB8AC3E}">
        <p14:creationId xmlns:p14="http://schemas.microsoft.com/office/powerpoint/2010/main" val="3504125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CA4C-88CC-492C-B575-09D04FA810EE}" type="slidenum">
              <a:rPr lang="ar-SA" altLang="ar-JO"/>
              <a:pPr/>
              <a:t>21</a:t>
            </a:fld>
            <a:endParaRPr lang="en-US" altLang="ar-JO"/>
          </a:p>
        </p:txBody>
      </p:sp>
      <p:grpSp>
        <p:nvGrpSpPr>
          <p:cNvPr id="219140" name="Group 4"/>
          <p:cNvGrpSpPr>
            <a:grpSpLocks/>
          </p:cNvGrpSpPr>
          <p:nvPr/>
        </p:nvGrpSpPr>
        <p:grpSpPr bwMode="auto">
          <a:xfrm>
            <a:off x="1403350" y="692150"/>
            <a:ext cx="4268788" cy="2736850"/>
            <a:chOff x="2863" y="11088"/>
            <a:chExt cx="5597" cy="2200"/>
          </a:xfrm>
        </p:grpSpPr>
        <p:sp>
          <p:nvSpPr>
            <p:cNvPr id="219141" name="Line 5"/>
            <p:cNvSpPr>
              <a:spLocks noChangeShapeType="1"/>
            </p:cNvSpPr>
            <p:nvPr/>
          </p:nvSpPr>
          <p:spPr bwMode="auto">
            <a:xfrm>
              <a:off x="3491" y="12427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2" name="Line 6"/>
            <p:cNvSpPr>
              <a:spLocks noChangeShapeType="1"/>
            </p:cNvSpPr>
            <p:nvPr/>
          </p:nvSpPr>
          <p:spPr bwMode="auto">
            <a:xfrm flipV="1">
              <a:off x="389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3" name="Line 7"/>
            <p:cNvSpPr>
              <a:spLocks noChangeShapeType="1"/>
            </p:cNvSpPr>
            <p:nvPr/>
          </p:nvSpPr>
          <p:spPr bwMode="auto">
            <a:xfrm flipV="1">
              <a:off x="797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4" name="Freeform 8"/>
            <p:cNvSpPr>
              <a:spLocks/>
            </p:cNvSpPr>
            <p:nvPr/>
          </p:nvSpPr>
          <p:spPr bwMode="auto">
            <a:xfrm>
              <a:off x="3420" y="1131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5" name="Freeform 9"/>
            <p:cNvSpPr>
              <a:spLocks/>
            </p:cNvSpPr>
            <p:nvPr/>
          </p:nvSpPr>
          <p:spPr bwMode="auto">
            <a:xfrm flipH="1">
              <a:off x="5940" y="11324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6" name="Text Box 10"/>
            <p:cNvSpPr txBox="1">
              <a:spLocks noChangeArrowheads="1"/>
            </p:cNvSpPr>
            <p:nvPr/>
          </p:nvSpPr>
          <p:spPr bwMode="auto">
            <a:xfrm>
              <a:off x="4995" y="11734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Accept</a:t>
              </a:r>
              <a:endParaRPr lang="en-US" altLang="ar-JO" sz="2800">
                <a:solidFill>
                  <a:srgbClr val="FF0000"/>
                </a:solidFill>
              </a:endParaRPr>
            </a:p>
          </p:txBody>
        </p:sp>
        <p:sp>
          <p:nvSpPr>
            <p:cNvPr id="219147" name="Text Box 11"/>
            <p:cNvSpPr txBox="1">
              <a:spLocks noChangeArrowheads="1"/>
            </p:cNvSpPr>
            <p:nvPr/>
          </p:nvSpPr>
          <p:spPr bwMode="auto">
            <a:xfrm>
              <a:off x="3420" y="11088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CC00"/>
                  </a:solidFill>
                  <a:latin typeface="Times New Roman" panose="02020603050405020304" pitchFamily="18" charset="0"/>
                </a:rPr>
                <a:t>Reject</a:t>
              </a:r>
              <a:endParaRPr lang="en-US" altLang="ar-JO" sz="2800">
                <a:solidFill>
                  <a:srgbClr val="00CC00"/>
                </a:solidFill>
              </a:endParaRPr>
            </a:p>
          </p:txBody>
        </p:sp>
        <p:sp>
          <p:nvSpPr>
            <p:cNvPr id="219148" name="Text Box 12"/>
            <p:cNvSpPr txBox="1">
              <a:spLocks noChangeArrowheads="1"/>
            </p:cNvSpPr>
            <p:nvPr/>
          </p:nvSpPr>
          <p:spPr bwMode="auto">
            <a:xfrm>
              <a:off x="6570" y="11196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CC00"/>
                  </a:solidFill>
                  <a:latin typeface="Times New Roman" panose="02020603050405020304" pitchFamily="18" charset="0"/>
                </a:rPr>
                <a:t>Reject</a:t>
              </a:r>
              <a:endParaRPr lang="en-US" altLang="ar-JO" sz="2800">
                <a:solidFill>
                  <a:srgbClr val="00CC00"/>
                </a:solidFill>
              </a:endParaRPr>
            </a:p>
          </p:txBody>
        </p:sp>
        <p:sp>
          <p:nvSpPr>
            <p:cNvPr id="219149" name="Line 13"/>
            <p:cNvSpPr>
              <a:spLocks noChangeShapeType="1"/>
            </p:cNvSpPr>
            <p:nvPr/>
          </p:nvSpPr>
          <p:spPr bwMode="auto">
            <a:xfrm>
              <a:off x="7673" y="11518"/>
              <a:ext cx="629" cy="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0" name="Line 14"/>
            <p:cNvSpPr>
              <a:spLocks noChangeShapeType="1"/>
            </p:cNvSpPr>
            <p:nvPr/>
          </p:nvSpPr>
          <p:spPr bwMode="auto">
            <a:xfrm flipH="1">
              <a:off x="3578" y="11410"/>
              <a:ext cx="630" cy="9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1" name="Line 15"/>
            <p:cNvSpPr>
              <a:spLocks noChangeShapeType="1"/>
            </p:cNvSpPr>
            <p:nvPr/>
          </p:nvSpPr>
          <p:spPr bwMode="auto">
            <a:xfrm flipH="1">
              <a:off x="3420" y="12388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2" name="Line 16"/>
            <p:cNvSpPr>
              <a:spLocks noChangeShapeType="1"/>
            </p:cNvSpPr>
            <p:nvPr/>
          </p:nvSpPr>
          <p:spPr bwMode="auto">
            <a:xfrm>
              <a:off x="3960" y="12388"/>
              <a:ext cx="72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3" name="Text Box 17"/>
            <p:cNvSpPr txBox="1">
              <a:spLocks noChangeArrowheads="1"/>
            </p:cNvSpPr>
            <p:nvPr/>
          </p:nvSpPr>
          <p:spPr bwMode="auto">
            <a:xfrm>
              <a:off x="4320" y="1274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000">
                  <a:latin typeface="Times New Roman" panose="02020603050405020304" pitchFamily="18" charset="0"/>
                </a:rPr>
                <a:t>d.F</a:t>
              </a:r>
              <a:endParaRPr lang="en-US" altLang="ar-JO" sz="2000"/>
            </a:p>
          </p:txBody>
        </p:sp>
        <p:sp>
          <p:nvSpPr>
            <p:cNvPr id="219154" name="Text Box 18"/>
            <p:cNvSpPr txBox="1">
              <a:spLocks noChangeArrowheads="1"/>
            </p:cNvSpPr>
            <p:nvPr/>
          </p:nvSpPr>
          <p:spPr bwMode="auto">
            <a:xfrm>
              <a:off x="2863" y="126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n-US" altLang="ar-JO" sz="2800"/>
            </a:p>
          </p:txBody>
        </p:sp>
      </p:grpSp>
      <p:grpSp>
        <p:nvGrpSpPr>
          <p:cNvPr id="219155" name="Group 19"/>
          <p:cNvGrpSpPr>
            <a:grpSpLocks/>
          </p:cNvGrpSpPr>
          <p:nvPr/>
        </p:nvGrpSpPr>
        <p:grpSpPr bwMode="auto">
          <a:xfrm>
            <a:off x="1258888" y="3789363"/>
            <a:ext cx="6192837" cy="2305050"/>
            <a:chOff x="3698" y="2770"/>
            <a:chExt cx="5122" cy="1524"/>
          </a:xfrm>
        </p:grpSpPr>
        <p:sp>
          <p:nvSpPr>
            <p:cNvPr id="219156" name="Line 20"/>
            <p:cNvSpPr>
              <a:spLocks noChangeShapeType="1"/>
            </p:cNvSpPr>
            <p:nvPr/>
          </p:nvSpPr>
          <p:spPr bwMode="auto">
            <a:xfrm>
              <a:off x="3769" y="4109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7" name="Line 21"/>
            <p:cNvSpPr>
              <a:spLocks noChangeShapeType="1"/>
            </p:cNvSpPr>
            <p:nvPr/>
          </p:nvSpPr>
          <p:spPr bwMode="auto">
            <a:xfrm flipV="1">
              <a:off x="4171" y="3954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8" name="Line 22"/>
            <p:cNvSpPr>
              <a:spLocks noChangeShapeType="1"/>
            </p:cNvSpPr>
            <p:nvPr/>
          </p:nvSpPr>
          <p:spPr bwMode="auto">
            <a:xfrm flipV="1">
              <a:off x="8252" y="3954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9" name="Freeform 23"/>
            <p:cNvSpPr>
              <a:spLocks/>
            </p:cNvSpPr>
            <p:nvPr/>
          </p:nvSpPr>
          <p:spPr bwMode="auto">
            <a:xfrm>
              <a:off x="3698" y="2998"/>
              <a:ext cx="2520" cy="1021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60" name="Freeform 24"/>
            <p:cNvSpPr>
              <a:spLocks/>
            </p:cNvSpPr>
            <p:nvPr/>
          </p:nvSpPr>
          <p:spPr bwMode="auto">
            <a:xfrm flipH="1">
              <a:off x="6218" y="300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61" name="Text Box 25"/>
            <p:cNvSpPr txBox="1">
              <a:spLocks noChangeArrowheads="1"/>
            </p:cNvSpPr>
            <p:nvPr/>
          </p:nvSpPr>
          <p:spPr bwMode="auto">
            <a:xfrm>
              <a:off x="5273" y="3040"/>
              <a:ext cx="1889" cy="1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ar-JO" altLang="ar-JO"/>
            </a:p>
          </p:txBody>
        </p:sp>
        <p:sp>
          <p:nvSpPr>
            <p:cNvPr id="219162" name="Text Box 26"/>
            <p:cNvSpPr txBox="1">
              <a:spLocks noChangeArrowheads="1"/>
            </p:cNvSpPr>
            <p:nvPr/>
          </p:nvSpPr>
          <p:spPr bwMode="auto">
            <a:xfrm>
              <a:off x="3698" y="2770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Chance factor</a:t>
              </a:r>
            </a:p>
          </p:txBody>
        </p:sp>
        <p:sp>
          <p:nvSpPr>
            <p:cNvPr id="219163" name="Text Box 27"/>
            <p:cNvSpPr txBox="1">
              <a:spLocks noChangeArrowheads="1"/>
            </p:cNvSpPr>
            <p:nvPr/>
          </p:nvSpPr>
          <p:spPr bwMode="auto">
            <a:xfrm>
              <a:off x="6931" y="2882"/>
              <a:ext cx="1889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</a:rPr>
                <a:t>Chance factor</a:t>
              </a:r>
              <a:endParaRPr lang="en-US" altLang="ar-JO" sz="2800">
                <a:solidFill>
                  <a:srgbClr val="0099FF"/>
                </a:solidFill>
              </a:endParaRPr>
            </a:p>
          </p:txBody>
        </p:sp>
        <p:sp>
          <p:nvSpPr>
            <p:cNvPr id="219164" name="Line 28"/>
            <p:cNvSpPr>
              <a:spLocks noChangeShapeType="1"/>
            </p:cNvSpPr>
            <p:nvPr/>
          </p:nvSpPr>
          <p:spPr bwMode="auto">
            <a:xfrm>
              <a:off x="7934" y="3268"/>
              <a:ext cx="629" cy="7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65" name="Line 29"/>
            <p:cNvSpPr>
              <a:spLocks noChangeShapeType="1"/>
            </p:cNvSpPr>
            <p:nvPr/>
          </p:nvSpPr>
          <p:spPr bwMode="auto">
            <a:xfrm flipH="1">
              <a:off x="3856" y="3216"/>
              <a:ext cx="630" cy="8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19166" name="Rectangle 30"/>
          <p:cNvSpPr>
            <a:spLocks noChangeArrowheads="1"/>
          </p:cNvSpPr>
          <p:nvPr/>
        </p:nvSpPr>
        <p:spPr bwMode="auto">
          <a:xfrm>
            <a:off x="3132138" y="4508500"/>
            <a:ext cx="22320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000"/>
              <a:t>95%</a:t>
            </a:r>
          </a:p>
          <a:p>
            <a:r>
              <a:rPr lang="en-US" altLang="ar-JO" b="0"/>
              <a:t> </a:t>
            </a:r>
            <a:r>
              <a:rPr lang="en-US" altLang="ar-JO" sz="2400">
                <a:solidFill>
                  <a:srgbClr val="FF0000"/>
                </a:solidFill>
              </a:rPr>
              <a:t>influencing factor</a:t>
            </a:r>
          </a:p>
        </p:txBody>
      </p:sp>
      <p:grpSp>
        <p:nvGrpSpPr>
          <p:cNvPr id="219170" name="Group 34"/>
          <p:cNvGrpSpPr>
            <a:grpSpLocks/>
          </p:cNvGrpSpPr>
          <p:nvPr/>
        </p:nvGrpSpPr>
        <p:grpSpPr bwMode="auto">
          <a:xfrm flipH="1" flipV="1">
            <a:off x="1042988" y="5661025"/>
            <a:ext cx="792162" cy="576263"/>
            <a:chOff x="3834" y="6120"/>
            <a:chExt cx="988" cy="661"/>
          </a:xfrm>
        </p:grpSpPr>
        <p:sp>
          <p:nvSpPr>
            <p:cNvPr id="219171" name="Freeform 35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72" name="Freeform 36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19173" name="Rectangle 37"/>
          <p:cNvSpPr>
            <a:spLocks noChangeArrowheads="1"/>
          </p:cNvSpPr>
          <p:nvPr/>
        </p:nvSpPr>
        <p:spPr bwMode="auto">
          <a:xfrm>
            <a:off x="971550" y="6092825"/>
            <a:ext cx="1008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/>
              <a:t>d.F</a:t>
            </a:r>
          </a:p>
        </p:txBody>
      </p:sp>
      <p:sp>
        <p:nvSpPr>
          <p:cNvPr id="219174" name="Rectangle 38"/>
          <p:cNvSpPr>
            <a:spLocks noChangeArrowheads="1"/>
          </p:cNvSpPr>
          <p:nvPr/>
        </p:nvSpPr>
        <p:spPr bwMode="auto">
          <a:xfrm>
            <a:off x="611188" y="5445125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/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1084101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344F-2A65-45A6-AB0E-4F572B89B6E0}" type="slidenum">
              <a:rPr lang="ar-SA" altLang="ar-JO"/>
              <a:pPr/>
              <a:t>22</a:t>
            </a:fld>
            <a:endParaRPr lang="en-US" altLang="ar-JO"/>
          </a:p>
        </p:txBody>
      </p:sp>
      <p:sp>
        <p:nvSpPr>
          <p:cNvPr id="209935" name="Rectangle 15"/>
          <p:cNvSpPr>
            <a:spLocks noChangeArrowheads="1"/>
          </p:cNvSpPr>
          <p:nvPr/>
        </p:nvSpPr>
        <p:spPr bwMode="auto">
          <a:xfrm>
            <a:off x="358775" y="188913"/>
            <a:ext cx="8785225" cy="454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The Proper Test of Significance </a:t>
            </a:r>
          </a:p>
          <a:p>
            <a:r>
              <a:rPr lang="en-US" altLang="ar-JO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test statistics for each set of observation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(data) or (study), </a:t>
            </a:r>
            <a:r>
              <a:rPr lang="en-US" altLang="ar-JO" sz="2800" dirty="0">
                <a:solidFill>
                  <a:srgbClr val="00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might use different test of </a:t>
            </a:r>
            <a:r>
              <a:rPr lang="en-US" altLang="ar-JO" sz="2800" dirty="0" err="1">
                <a:solidFill>
                  <a:srgbClr val="00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1-Depending on the variable that we deal with . </a:t>
            </a:r>
          </a:p>
          <a:p>
            <a:pPr lvl="1"/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Whether data is </a:t>
            </a:r>
          </a:p>
          <a:p>
            <a:pPr eaLnBrk="0" hangingPunct="0"/>
            <a:r>
              <a:rPr lang="en-US" altLang="ar-J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ar-JO" sz="2400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ar-JO" sz="28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Discrete</a:t>
            </a:r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eaLnBrk="0" hangingPunct="0"/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 </a:t>
            </a:r>
            <a:r>
              <a:rPr lang="en-US" altLang="ar-JO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will compute the value of test statistics.</a:t>
            </a:r>
          </a:p>
          <a:p>
            <a:pPr eaLnBrk="0" hangingPunct="0"/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 </a:t>
            </a:r>
            <a:r>
              <a:rPr lang="en-US" altLang="ar-JO" sz="24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 with accept or reject region</a:t>
            </a:r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0" hangingPunct="0"/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 </a:t>
            </a:r>
            <a:r>
              <a:rPr lang="en-US" altLang="ar-JO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by using test of significance</a:t>
            </a:r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0" hangingPunct="0"/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ar-JO" sz="2400" b="1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will able to quantify (measure) the amount</a:t>
            </a:r>
          </a:p>
          <a:p>
            <a:pPr eaLnBrk="0" hangingPunct="0"/>
            <a:r>
              <a:rPr lang="en-US" altLang="ar-JO" sz="2400" b="1" dirty="0">
                <a:solidFill>
                  <a:srgbClr val="33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,   of (α) error or (P) value</a:t>
            </a:r>
            <a:r>
              <a:rPr lang="en-US" altLang="ar-JO" sz="2400" b="1" dirty="0">
                <a:solidFill>
                  <a:srgbClr val="66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09924" name="Group 4"/>
          <p:cNvGrpSpPr>
            <a:grpSpLocks/>
          </p:cNvGrpSpPr>
          <p:nvPr/>
        </p:nvGrpSpPr>
        <p:grpSpPr bwMode="auto">
          <a:xfrm>
            <a:off x="3563938" y="4508500"/>
            <a:ext cx="4464050" cy="2160588"/>
            <a:chOff x="3060" y="3467"/>
            <a:chExt cx="5760" cy="2239"/>
          </a:xfrm>
        </p:grpSpPr>
        <p:sp>
          <p:nvSpPr>
            <p:cNvPr id="209934" name="Line 14"/>
            <p:cNvSpPr>
              <a:spLocks noChangeShapeType="1"/>
            </p:cNvSpPr>
            <p:nvPr/>
          </p:nvSpPr>
          <p:spPr bwMode="auto">
            <a:xfrm>
              <a:off x="3140" y="570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3" name="Line 13"/>
            <p:cNvSpPr>
              <a:spLocks noChangeShapeType="1"/>
            </p:cNvSpPr>
            <p:nvPr/>
          </p:nvSpPr>
          <p:spPr bwMode="auto">
            <a:xfrm flipV="1">
              <a:off x="3600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2" name="Line 12"/>
            <p:cNvSpPr>
              <a:spLocks noChangeShapeType="1"/>
            </p:cNvSpPr>
            <p:nvPr/>
          </p:nvSpPr>
          <p:spPr bwMode="auto">
            <a:xfrm flipV="1">
              <a:off x="8263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1" name="Freeform 11"/>
            <p:cNvSpPr>
              <a:spLocks/>
            </p:cNvSpPr>
            <p:nvPr/>
          </p:nvSpPr>
          <p:spPr bwMode="auto">
            <a:xfrm>
              <a:off x="3060" y="3848"/>
              <a:ext cx="2880" cy="1706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0" name="Freeform 10"/>
            <p:cNvSpPr>
              <a:spLocks/>
            </p:cNvSpPr>
            <p:nvPr/>
          </p:nvSpPr>
          <p:spPr bwMode="auto">
            <a:xfrm flipH="1">
              <a:off x="5940" y="3862"/>
              <a:ext cx="2880" cy="1705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29" name="Text Box 9"/>
            <p:cNvSpPr txBox="1">
              <a:spLocks noChangeArrowheads="1"/>
            </p:cNvSpPr>
            <p:nvPr/>
          </p:nvSpPr>
          <p:spPr bwMode="auto">
            <a:xfrm>
              <a:off x="4860" y="45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33CC33"/>
                  </a:solidFill>
                  <a:cs typeface="Times New Roman" panose="02020603050405020304" pitchFamily="18" charset="0"/>
                </a:rPr>
                <a:t>Accept</a:t>
              </a:r>
              <a:endParaRPr lang="en-US" altLang="ar-JO" sz="2800">
                <a:solidFill>
                  <a:srgbClr val="33CC33"/>
                </a:solidFill>
              </a:endParaRPr>
            </a:p>
          </p:txBody>
        </p:sp>
        <p:sp>
          <p:nvSpPr>
            <p:cNvPr id="209928" name="Text Box 8"/>
            <p:cNvSpPr txBox="1">
              <a:spLocks noChangeArrowheads="1"/>
            </p:cNvSpPr>
            <p:nvPr/>
          </p:nvSpPr>
          <p:spPr bwMode="auto">
            <a:xfrm>
              <a:off x="3060" y="346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400">
                  <a:solidFill>
                    <a:srgbClr val="FF3399"/>
                  </a:solidFill>
                  <a:cs typeface="Times New Roman" panose="02020603050405020304" pitchFamily="18" charset="0"/>
                </a:rPr>
                <a:t>Reject</a:t>
              </a:r>
              <a:endParaRPr lang="en-US" altLang="ar-JO" sz="2400">
                <a:solidFill>
                  <a:srgbClr val="FF3399"/>
                </a:solidFill>
              </a:endParaRPr>
            </a:p>
          </p:txBody>
        </p:sp>
        <p:sp>
          <p:nvSpPr>
            <p:cNvPr id="209927" name="Text Box 7"/>
            <p:cNvSpPr txBox="1">
              <a:spLocks noChangeArrowheads="1"/>
            </p:cNvSpPr>
            <p:nvPr/>
          </p:nvSpPr>
          <p:spPr bwMode="auto">
            <a:xfrm>
              <a:off x="6660" y="36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FF3399"/>
                  </a:solidFill>
                  <a:cs typeface="Times New Roman" panose="02020603050405020304" pitchFamily="18" charset="0"/>
                </a:rPr>
                <a:t>Reject</a:t>
              </a:r>
              <a:endParaRPr lang="en-US" altLang="ar-JO" sz="2800">
                <a:solidFill>
                  <a:srgbClr val="FF3399"/>
                </a:solidFill>
              </a:endParaRPr>
            </a:p>
          </p:txBody>
        </p:sp>
        <p:sp>
          <p:nvSpPr>
            <p:cNvPr id="209926" name="Line 6"/>
            <p:cNvSpPr>
              <a:spLocks noChangeShapeType="1"/>
            </p:cNvSpPr>
            <p:nvPr/>
          </p:nvSpPr>
          <p:spPr bwMode="auto">
            <a:xfrm>
              <a:off x="7920" y="4187"/>
              <a:ext cx="72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25" name="Line 5"/>
            <p:cNvSpPr>
              <a:spLocks noChangeShapeType="1"/>
            </p:cNvSpPr>
            <p:nvPr/>
          </p:nvSpPr>
          <p:spPr bwMode="auto">
            <a:xfrm flipH="1">
              <a:off x="3240" y="4007"/>
              <a:ext cx="72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09939" name="Rectangle 19"/>
          <p:cNvSpPr>
            <a:spLocks noChangeArrowheads="1"/>
          </p:cNvSpPr>
          <p:nvPr/>
        </p:nvSpPr>
        <p:spPr bwMode="auto">
          <a:xfrm>
            <a:off x="-2392363" y="3740150"/>
            <a:ext cx="20732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1100" b="0"/>
              <a:t/>
            </a:r>
            <a:br>
              <a:rPr lang="en-US" altLang="ar-JO" sz="1100" b="0"/>
            </a:br>
            <a:endParaRPr lang="en-US" altLang="ar-JO" b="0"/>
          </a:p>
          <a:p>
            <a:pPr eaLnBrk="0" hangingPunct="0"/>
            <a:r>
              <a:rPr lang="en-US" altLang="ar-JO" sz="1400" b="0">
                <a:cs typeface="Times New Roman" panose="02020603050405020304" pitchFamily="18" charset="0"/>
              </a:rPr>
              <a:t>	 </a:t>
            </a:r>
            <a:endParaRPr lang="en-US" altLang="ar-JO" sz="1100" b="0"/>
          </a:p>
          <a:p>
            <a:pPr eaLnBrk="0" hangingPunct="0"/>
            <a:r>
              <a:rPr lang="en-US" altLang="ar-JO" sz="1400" b="0">
                <a:cs typeface="Times New Roman" panose="02020603050405020304" pitchFamily="18" charset="0"/>
              </a:rPr>
              <a:t> </a:t>
            </a:r>
            <a:endParaRPr lang="en-US" altLang="ar-JO" sz="1100" b="0"/>
          </a:p>
          <a:p>
            <a:pPr eaLnBrk="0" hangingPunct="0"/>
            <a:endParaRPr lang="en-US" altLang="ar-JO" b="0"/>
          </a:p>
        </p:txBody>
      </p:sp>
    </p:spTree>
    <p:extLst>
      <p:ext uri="{BB962C8B-B14F-4D97-AF65-F5344CB8AC3E}">
        <p14:creationId xmlns:p14="http://schemas.microsoft.com/office/powerpoint/2010/main" val="4109433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B2D-EA90-4716-A8E0-8BEFE25FDB01}" type="slidenum">
              <a:rPr lang="ar-SA" altLang="ar-JO"/>
              <a:pPr/>
              <a:t>23</a:t>
            </a:fld>
            <a:endParaRPr lang="en-US" altLang="ar-JO"/>
          </a:p>
        </p:txBody>
      </p:sp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637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u="sng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by using test of sing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found that calculated (P) value is 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larger than 5% </a:t>
            </a:r>
            <a:r>
              <a:rPr lang="en-US" altLang="ar-JO" sz="2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(0.05)</a:t>
            </a:r>
            <a:endParaRPr lang="en-US" altLang="ar-JO" sz="2800" b="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means that chance factor affect more then 5%,</a:t>
            </a:r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another word, the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influencing factor is affecting the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6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less than 95%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altLang="ar-J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we </a:t>
            </a:r>
            <a:r>
              <a:rPr lang="en-US" altLang="ar-JO" sz="2800" b="1" u="sng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 the Ho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or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between these groups is not significance</a:t>
            </a:r>
            <a:r>
              <a:rPr lang="en-US" altLang="ar-JO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US" alt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 a chance factor causing the difference beside the influencing factor</a:t>
            </a:r>
            <a:r>
              <a:rPr lang="en-US" altLang="ar-JO" sz="2800" b="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&gt; 0.05</a:t>
            </a:r>
            <a:r>
              <a:rPr lang="en-US" alt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dirty="0">
                <a:latin typeface="Times New Roman" panose="02020603050405020304" pitchFamily="18" charset="0"/>
              </a:rPr>
              <a:t>→</a:t>
            </a:r>
            <a:r>
              <a:rPr lang="en-US" alt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 Ho</a:t>
            </a:r>
            <a:r>
              <a:rPr lang="en-US" alt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dirty="0">
                <a:latin typeface="Times New Roman" panose="02020603050405020304" pitchFamily="18" charset="0"/>
              </a:rPr>
              <a:t>→</a:t>
            </a:r>
            <a:r>
              <a:rPr lang="en-US" alt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significance difference</a:t>
            </a:r>
            <a:r>
              <a:rPr lang="en-US" altLang="ar-J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endParaRPr lang="en-US" altLang="ar-J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CC00"/>
              </a:buClr>
              <a:buFont typeface="Wingdings" panose="05000000000000000000" pitchFamily="2" charset="2"/>
              <a:buChar char="ü"/>
            </a:pP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mean that the effect of influencing factor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is not significance.</a:t>
            </a:r>
          </a:p>
        </p:txBody>
      </p:sp>
    </p:spTree>
    <p:extLst>
      <p:ext uri="{BB962C8B-B14F-4D97-AF65-F5344CB8AC3E}">
        <p14:creationId xmlns:p14="http://schemas.microsoft.com/office/powerpoint/2010/main" val="1241906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CF64-CE45-47EE-A278-6227577EA53F}" type="slidenum">
              <a:rPr lang="ar-SA" altLang="ar-JO"/>
              <a:pPr/>
              <a:t>24</a:t>
            </a:fld>
            <a:endParaRPr lang="en-US" altLang="ar-JO"/>
          </a:p>
        </p:txBody>
      </p:sp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0" y="479425"/>
            <a:ext cx="9144000" cy="478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If the calculated P value is smaller than 5% (P&lt;0.05) it means that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altLang="ar-JO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effect of the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 under study is larger than </a:t>
            </a:r>
            <a:r>
              <a:rPr lang="en-US" altLang="ar-JO" sz="24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95% (</a:t>
            </a:r>
            <a:r>
              <a:rPr lang="en-US" altLang="ar-JO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0.95)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ar-JO" sz="28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the chance factor is minimal effect </a:t>
            </a:r>
            <a:r>
              <a:rPr lang="en-US" altLang="ar-JO" sz="2800"/>
              <a:t>&lt; 0.05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>
              <a:buClr>
                <a:srgbClr val="CC3300"/>
              </a:buClr>
              <a:buFont typeface="Wingdings" panose="05000000000000000000" pitchFamily="2" charset="2"/>
              <a:buNone/>
            </a:pP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This means that the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influencing factor has significant effect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None/>
            </a:pP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ar-JO" sz="28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&lt; 0.05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>
                <a:latin typeface="Times New Roman" panose="02020603050405020304" pitchFamily="18" charset="0"/>
              </a:rPr>
              <a:t>→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 Ho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>
                <a:latin typeface="Times New Roman" panose="02020603050405020304" pitchFamily="18" charset="0"/>
              </a:rPr>
              <a:t>→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significant difference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0" hangingPunct="0"/>
            <a:endParaRPr lang="en-US" altLang="ar-JO" sz="28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7573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A41AB-2DF3-4975-8BB5-906B4441278E}" type="slidenum">
              <a:rPr lang="ar-SA" altLang="ar-JO"/>
              <a:pPr/>
              <a:t>25</a:t>
            </a:fld>
            <a:endParaRPr lang="en-US" altLang="ar-JO"/>
          </a:p>
        </p:txBody>
      </p:sp>
      <p:sp>
        <p:nvSpPr>
          <p:cNvPr id="222212" name="Rectangle 4"/>
          <p:cNvSpPr>
            <a:spLocks noChangeArrowheads="1"/>
          </p:cNvSpPr>
          <p:nvPr/>
        </p:nvSpPr>
        <p:spPr bwMode="auto">
          <a:xfrm>
            <a:off x="468313" y="479425"/>
            <a:ext cx="8351837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Statistical decision </a:t>
            </a:r>
            <a:endParaRPr lang="en-US" altLang="ar-JO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decision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consist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        </a:t>
            </a:r>
            <a:r>
              <a:rPr lang="en-US" altLang="ar-JO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rejecting or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rejecting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(accepting) Ho.</a:t>
            </a:r>
            <a:endParaRPr lang="en-US" altLang="ar-JO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computed value of test statistical fall in the reject region we reject Ho and taking HA 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rejected if the computed value of test stat. fall in the accept region , we accept Ho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ar-JO" sz="2800" b="1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Ho is rejected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decision is compatible to the HA .</a:t>
            </a:r>
          </a:p>
          <a:p>
            <a:r>
              <a:rPr lang="en-US" altLang="ar-JO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Ho is not reject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clinical decision may take other from such a decision to collect more data .</a:t>
            </a:r>
          </a:p>
          <a:p>
            <a:pPr eaLnBrk="0" hangingPunct="0"/>
            <a:endParaRPr lang="en-US" altLang="ar-J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45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AC15-B8B3-4398-B171-6CBF7BE9521D}" type="slidenum">
              <a:rPr lang="ar-SA" altLang="ar-JO"/>
              <a:pPr/>
              <a:t>26</a:t>
            </a:fld>
            <a:endParaRPr lang="en-US" altLang="ar-JO"/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1763713" y="904875"/>
            <a:ext cx="2447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u="sng"/>
              <a:t>P value</a:t>
            </a:r>
            <a:r>
              <a:rPr lang="en-US" altLang="ar-JO"/>
              <a:t>    </a:t>
            </a: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 bwMode="auto">
          <a:xfrm>
            <a:off x="1692275" y="1700213"/>
            <a:ext cx="2663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9900"/>
                </a:solidFill>
              </a:rPr>
              <a:t>P &lt; 0.05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1763713" y="2420938"/>
            <a:ext cx="2592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CC3300"/>
                </a:solidFill>
              </a:rPr>
              <a:t>P &gt; 0.05</a:t>
            </a:r>
          </a:p>
        </p:txBody>
      </p:sp>
    </p:spTree>
    <p:extLst>
      <p:ext uri="{BB962C8B-B14F-4D97-AF65-F5344CB8AC3E}">
        <p14:creationId xmlns:p14="http://schemas.microsoft.com/office/powerpoint/2010/main" val="302505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7CCF-FE09-46F7-BEBF-4F0D538BF3C1}" type="slidenum">
              <a:rPr lang="ar-SA" altLang="ar-JO"/>
              <a:pPr/>
              <a:t>27</a:t>
            </a:fld>
            <a:endParaRPr lang="en-US" altLang="ar-JO"/>
          </a:p>
        </p:txBody>
      </p:sp>
      <p:graphicFrame>
        <p:nvGraphicFramePr>
          <p:cNvPr id="235057" name="Group 1585"/>
          <p:cNvGraphicFramePr>
            <a:graphicFrameLocks noGrp="1"/>
          </p:cNvGraphicFramePr>
          <p:nvPr/>
        </p:nvGraphicFramePr>
        <p:xfrm>
          <a:off x="395288" y="692150"/>
          <a:ext cx="8353425" cy="5905506"/>
        </p:xfrm>
        <a:graphic>
          <a:graphicData uri="http://schemas.openxmlformats.org/drawingml/2006/table">
            <a:tbl>
              <a:tblPr/>
              <a:tblGrid>
                <a:gridCol w="642937">
                  <a:extLst>
                    <a:ext uri="{9D8B030D-6E8A-4147-A177-3AD203B41FA5}">
                      <a16:colId xmlns:a16="http://schemas.microsoft.com/office/drawing/2014/main" val="219221655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1859038635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637681356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2561577067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93876848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830308414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1080969627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2987608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2194460598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015320207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3469045124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990337041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699681891"/>
                    </a:ext>
                  </a:extLst>
                </a:gridCol>
              </a:tblGrid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df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80576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6.314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15.89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63.66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127.3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318.3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636.6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9219940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.816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4.303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4.849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9.925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31.60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5774683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.978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1.638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7.453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12.92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988533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1.190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2.132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2.999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3.747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4.604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7.173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8.610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631298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.727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4.032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4.773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5.893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6.869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049613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.718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1.440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3.143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3.707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4.317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5.208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5.959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981887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.711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.896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1.119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2.517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4.029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4.785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5.408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4290473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.889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1.860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2.896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3.355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5.041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597008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.703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2.262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3.690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4.781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640262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1.093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1.372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2.764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3.169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3.581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4.144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4.587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1509324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1.088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1.363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1.796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2.718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4.437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196436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2.179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2.303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2.681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3.055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3.930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4.318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882466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2.160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3.372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3.852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4.221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925834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1.345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1.761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2.145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2.264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2.624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2.977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3.326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3.787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4.140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527288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1.753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2.131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2.249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2.602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2.947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4.073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9712461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2.235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3.252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4.015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400009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2.110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2.224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2.567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3.222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3.646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3.965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60500"/>
                  </a:ext>
                </a:extLst>
              </a:tr>
            </a:tbl>
          </a:graphicData>
        </a:graphic>
      </p:graphicFrame>
      <p:sp>
        <p:nvSpPr>
          <p:cNvPr id="235058" name="Rectangle 1586"/>
          <p:cNvSpPr>
            <a:spLocks noChangeArrowheads="1"/>
          </p:cNvSpPr>
          <p:nvPr/>
        </p:nvSpPr>
        <p:spPr bwMode="auto">
          <a:xfrm>
            <a:off x="2339975" y="112713"/>
            <a:ext cx="5545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0">
                <a:solidFill>
                  <a:srgbClr val="00CC00"/>
                </a:solidFill>
              </a:rPr>
              <a:t>t distribution critical values</a:t>
            </a:r>
            <a:r>
              <a:rPr lang="en-US" altLang="ar-JO" sz="2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5072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EB27-8096-41FD-A1BC-35BE28C534CB}" type="slidenum">
              <a:rPr lang="ar-SA" altLang="ar-JO"/>
              <a:pPr/>
              <a:t>28</a:t>
            </a:fld>
            <a:endParaRPr lang="en-US" altLang="ar-JO"/>
          </a:p>
        </p:txBody>
      </p:sp>
      <p:graphicFrame>
        <p:nvGraphicFramePr>
          <p:cNvPr id="236266" name="Group 1770"/>
          <p:cNvGraphicFramePr>
            <a:graphicFrameLocks noGrp="1"/>
          </p:cNvGraphicFramePr>
          <p:nvPr/>
        </p:nvGraphicFramePr>
        <p:xfrm>
          <a:off x="323850" y="188913"/>
          <a:ext cx="8496300" cy="6118230"/>
        </p:xfrm>
        <a:graphic>
          <a:graphicData uri="http://schemas.openxmlformats.org/drawingml/2006/table">
            <a:tbl>
              <a:tblPr/>
              <a:tblGrid>
                <a:gridCol w="465138">
                  <a:extLst>
                    <a:ext uri="{9D8B030D-6E8A-4147-A177-3AD203B41FA5}">
                      <a16:colId xmlns:a16="http://schemas.microsoft.com/office/drawing/2014/main" val="666274238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val="74292040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853995090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2017500286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18324586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val="257671403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3269388989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4191389893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3949979513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3000082099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3527249937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1393590405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3292985154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1.734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2.214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2.552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3.611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3.922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452622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2.539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3.883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62379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2.528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3.552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3.850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305941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.663.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2.518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2.831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3.135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3.527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3.819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253942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2.819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3.119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3.792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365187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2.177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2.807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3.768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605974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2.172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2.492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3.745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960938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2.787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3.725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7477272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3.435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3.707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680775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2.473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3.690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2700026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2.763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3.047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3.408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3.674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03240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1.699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3.038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3.396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3.659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3503578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2.147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3.030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3.646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843741"/>
                  </a:ext>
                </a:extLst>
              </a:tr>
            </a:tbl>
          </a:graphicData>
        </a:graphic>
      </p:graphicFrame>
      <p:sp>
        <p:nvSpPr>
          <p:cNvPr id="236260" name="Rectangle 1764"/>
          <p:cNvSpPr>
            <a:spLocks noChangeArrowheads="1"/>
          </p:cNvSpPr>
          <p:nvPr/>
        </p:nvSpPr>
        <p:spPr bwMode="auto">
          <a:xfrm>
            <a:off x="468313" y="61261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 altLang="ar-JO" b="0"/>
          </a:p>
        </p:txBody>
      </p:sp>
    </p:spTree>
    <p:extLst>
      <p:ext uri="{BB962C8B-B14F-4D97-AF65-F5344CB8AC3E}">
        <p14:creationId xmlns:p14="http://schemas.microsoft.com/office/powerpoint/2010/main" val="26195342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8B96-04A6-4C58-A22C-91E6E65C2277}" type="slidenum">
              <a:rPr lang="ar-SA" altLang="ar-JO"/>
              <a:pPr/>
              <a:t>29</a:t>
            </a:fld>
            <a:endParaRPr lang="en-US" altLang="ar-JO"/>
          </a:p>
        </p:txBody>
      </p:sp>
      <p:graphicFrame>
        <p:nvGraphicFramePr>
          <p:cNvPr id="234002" name="Group 530"/>
          <p:cNvGraphicFramePr>
            <a:graphicFrameLocks noGrp="1"/>
          </p:cNvGraphicFramePr>
          <p:nvPr/>
        </p:nvGraphicFramePr>
        <p:xfrm>
          <a:off x="179388" y="692150"/>
          <a:ext cx="8496300" cy="4219577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759124652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4154757406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652349749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962768250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1495643642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51045401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719401316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1889774197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96244068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303948185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292167864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3174348208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393686255"/>
                    </a:ext>
                  </a:extLst>
                </a:gridCol>
              </a:tblGrid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2.123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2.423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2.704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3.307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3.551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161388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1.676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2.403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3.496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78185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2.390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2.915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3.232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390669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1.990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2.639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2.887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3.195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3.416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564423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2.626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3.390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66792"/>
                  </a:ext>
                </a:extLst>
              </a:tr>
              <a:tr h="844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1.282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1.646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2.330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2.581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2.813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3.300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568503"/>
                  </a:ext>
                </a:extLst>
              </a:tr>
              <a:tr h="844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inf.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1.282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2.326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2.576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2.807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3.291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264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79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F960-4EAB-4448-9271-AE33B01448CA}" type="slidenum">
              <a:rPr lang="ar-SA" altLang="ar-JO"/>
              <a:pPr/>
              <a:t>3</a:t>
            </a:fld>
            <a:endParaRPr lang="en-US" altLang="ar-JO"/>
          </a:p>
        </p:txBody>
      </p:sp>
      <p:sp>
        <p:nvSpPr>
          <p:cNvPr id="211972" name="Oval 4"/>
          <p:cNvSpPr>
            <a:spLocks noChangeArrowheads="1"/>
          </p:cNvSpPr>
          <p:nvPr/>
        </p:nvSpPr>
        <p:spPr bwMode="auto">
          <a:xfrm>
            <a:off x="971550" y="1052513"/>
            <a:ext cx="2592388" cy="2663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3600" b="1" dirty="0">
                <a:solidFill>
                  <a:srgbClr val="FFFF00"/>
                </a:solidFill>
              </a:rPr>
              <a:t>♀</a:t>
            </a:r>
          </a:p>
        </p:txBody>
      </p:sp>
      <p:sp>
        <p:nvSpPr>
          <p:cNvPr id="211973" name="Oval 5"/>
          <p:cNvSpPr>
            <a:spLocks noChangeArrowheads="1"/>
          </p:cNvSpPr>
          <p:nvPr/>
        </p:nvSpPr>
        <p:spPr bwMode="auto">
          <a:xfrm>
            <a:off x="5003800" y="1160462"/>
            <a:ext cx="2879725" cy="2447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4400" b="1" dirty="0">
                <a:solidFill>
                  <a:schemeClr val="bg1"/>
                </a:solidFill>
              </a:rPr>
              <a:t>♂</a:t>
            </a:r>
          </a:p>
        </p:txBody>
      </p:sp>
      <p:graphicFrame>
        <p:nvGraphicFramePr>
          <p:cNvPr id="211975" name="Object 7"/>
          <p:cNvGraphicFramePr>
            <a:graphicFrameLocks noChangeAspect="1"/>
          </p:cNvGraphicFramePr>
          <p:nvPr/>
        </p:nvGraphicFramePr>
        <p:xfrm>
          <a:off x="1619250" y="4076700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3" imgW="139639" imgH="190417" progId="Equation.3">
                  <p:embed/>
                </p:oleObj>
              </mc:Choice>
              <mc:Fallback>
                <p:oleObj name="Equation" r:id="rId3" imgW="139639" imgH="190417" progId="Equation.3">
                  <p:embed/>
                  <p:pic>
                    <p:nvPicPr>
                      <p:cNvPr id="2119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076700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6" name="Object 8"/>
          <p:cNvGraphicFramePr>
            <a:graphicFrameLocks noChangeAspect="1"/>
          </p:cNvGraphicFramePr>
          <p:nvPr/>
        </p:nvGraphicFramePr>
        <p:xfrm>
          <a:off x="5756275" y="4076700"/>
          <a:ext cx="6873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5" imgW="139639" imgH="190417" progId="Equation.3">
                  <p:embed/>
                </p:oleObj>
              </mc:Choice>
              <mc:Fallback>
                <p:oleObj name="Equation" r:id="rId5" imgW="139639" imgH="190417" progId="Equation.3">
                  <p:embed/>
                  <p:pic>
                    <p:nvPicPr>
                      <p:cNvPr id="2119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6275" y="4076700"/>
                        <a:ext cx="68738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977" name="Rectangle 9"/>
          <p:cNvSpPr>
            <a:spLocks noChangeArrowheads="1"/>
          </p:cNvSpPr>
          <p:nvPr/>
        </p:nvSpPr>
        <p:spPr bwMode="auto">
          <a:xfrm>
            <a:off x="6732588" y="4581525"/>
            <a:ext cx="1223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0099"/>
                </a:solidFill>
              </a:rPr>
              <a:t>70 kg</a:t>
            </a:r>
          </a:p>
        </p:txBody>
      </p:sp>
      <p:sp>
        <p:nvSpPr>
          <p:cNvPr id="211978" name="Rectangle 10"/>
          <p:cNvSpPr>
            <a:spLocks noChangeArrowheads="1"/>
          </p:cNvSpPr>
          <p:nvPr/>
        </p:nvSpPr>
        <p:spPr bwMode="auto">
          <a:xfrm>
            <a:off x="2411413" y="4581525"/>
            <a:ext cx="1081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CC3300"/>
                </a:solidFill>
              </a:rPr>
              <a:t>55kg</a:t>
            </a:r>
          </a:p>
        </p:txBody>
      </p:sp>
    </p:spTree>
    <p:extLst>
      <p:ext uri="{BB962C8B-B14F-4D97-AF65-F5344CB8AC3E}">
        <p14:creationId xmlns:p14="http://schemas.microsoft.com/office/powerpoint/2010/main" val="33909794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8B85-6611-45B7-933F-F0A8A3FD0A1E}" type="slidenum">
              <a:rPr lang="ar-SA" altLang="ar-JO"/>
              <a:pPr/>
              <a:t>30</a:t>
            </a:fld>
            <a:endParaRPr lang="en-US" altLang="ar-JO"/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2268538" y="188913"/>
            <a:ext cx="316706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latin typeface="Times New Roman" panose="02020603050405020304" pitchFamily="18" charset="0"/>
              </a:rPr>
              <a:t>             Data</a:t>
            </a:r>
            <a:endParaRPr lang="en-US" altLang="ar-JO" sz="2800"/>
          </a:p>
        </p:txBody>
      </p:sp>
      <p:sp>
        <p:nvSpPr>
          <p:cNvPr id="236549" name="Text Box 5"/>
          <p:cNvSpPr txBox="1">
            <a:spLocks noChangeArrowheads="1"/>
          </p:cNvSpPr>
          <p:nvPr/>
        </p:nvSpPr>
        <p:spPr bwMode="auto">
          <a:xfrm>
            <a:off x="5580063" y="836613"/>
            <a:ext cx="3563937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CC3300"/>
                </a:solidFill>
                <a:latin typeface="Times New Roman" panose="02020603050405020304" pitchFamily="18" charset="0"/>
              </a:rPr>
              <a:t>Continuous Variable</a:t>
            </a:r>
            <a:endParaRPr lang="en-US" altLang="ar-JO" sz="2800">
              <a:solidFill>
                <a:srgbClr val="CC3300"/>
              </a:solidFill>
            </a:endParaRPr>
          </a:p>
        </p:txBody>
      </p:sp>
      <p:sp>
        <p:nvSpPr>
          <p:cNvPr id="236550" name="Text Box 6"/>
          <p:cNvSpPr txBox="1">
            <a:spLocks noChangeArrowheads="1"/>
          </p:cNvSpPr>
          <p:nvPr/>
        </p:nvSpPr>
        <p:spPr bwMode="auto">
          <a:xfrm>
            <a:off x="179388" y="836613"/>
            <a:ext cx="29527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</a:rPr>
              <a:t>Discrete Variable</a:t>
            </a:r>
            <a:endParaRPr lang="en-US" altLang="ar-JO" sz="2800">
              <a:solidFill>
                <a:srgbClr val="008000"/>
              </a:solidFill>
            </a:endParaRPr>
          </a:p>
        </p:txBody>
      </p:sp>
      <p:sp>
        <p:nvSpPr>
          <p:cNvPr id="236555" name="Text Box 11"/>
          <p:cNvSpPr txBox="1">
            <a:spLocks noChangeArrowheads="1"/>
          </p:cNvSpPr>
          <p:nvPr/>
        </p:nvSpPr>
        <p:spPr bwMode="auto">
          <a:xfrm>
            <a:off x="6877050" y="1484313"/>
            <a:ext cx="22669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ar-JO" sz="2400">
                <a:latin typeface="Times New Roman" panose="02020603050405020304" pitchFamily="18" charset="0"/>
              </a:rPr>
              <a:t>Two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CC3300"/>
                </a:solidFill>
                <a:latin typeface="Times New Roman" panose="02020603050405020304" pitchFamily="18" charset="0"/>
              </a:rPr>
              <a:t>cont. var</a:t>
            </a:r>
            <a:r>
              <a:rPr lang="en-US" altLang="ar-JO" sz="2400" b="0">
                <a:latin typeface="Times New Roman" panose="02020603050405020304" pitchFamily="18" charset="0"/>
              </a:rPr>
              <a:t>. </a:t>
            </a:r>
          </a:p>
          <a:p>
            <a:pPr algn="ctr"/>
            <a:r>
              <a:rPr lang="en-US" altLang="ar-JO" sz="2400">
                <a:latin typeface="Times New Roman" panose="02020603050405020304" pitchFamily="18" charset="0"/>
              </a:rPr>
              <a:t>at same time</a:t>
            </a:r>
            <a:endParaRPr lang="en-US" altLang="ar-JO" sz="2400"/>
          </a:p>
        </p:txBody>
      </p:sp>
      <p:sp>
        <p:nvSpPr>
          <p:cNvPr id="236556" name="Text Box 12"/>
          <p:cNvSpPr txBox="1">
            <a:spLocks noChangeArrowheads="1"/>
          </p:cNvSpPr>
          <p:nvPr/>
        </p:nvSpPr>
        <p:spPr bwMode="auto">
          <a:xfrm>
            <a:off x="3276600" y="1484313"/>
            <a:ext cx="23050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ar-JO" sz="2800">
                <a:solidFill>
                  <a:srgbClr val="9900CC"/>
                </a:solidFill>
                <a:latin typeface="Times New Roman" panose="02020603050405020304" pitchFamily="18" charset="0"/>
              </a:rPr>
              <a:t>one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800">
                <a:solidFill>
                  <a:srgbClr val="CC3300"/>
                </a:solidFill>
                <a:latin typeface="Times New Roman" panose="02020603050405020304" pitchFamily="18" charset="0"/>
              </a:rPr>
              <a:t>cont. var</a:t>
            </a:r>
            <a:r>
              <a:rPr lang="en-US" altLang="ar-JO" sz="2400" b="0">
                <a:latin typeface="Times New Roman" panose="02020603050405020304" pitchFamily="18" charset="0"/>
              </a:rPr>
              <a:t>. </a:t>
            </a:r>
          </a:p>
          <a:p>
            <a:pPr algn="ctr"/>
            <a:r>
              <a:rPr lang="en-US" altLang="ar-JO" sz="2400">
                <a:latin typeface="Times New Roman" panose="02020603050405020304" pitchFamily="18" charset="0"/>
              </a:rPr>
              <a:t>at the time</a:t>
            </a:r>
            <a:endParaRPr lang="en-US" altLang="ar-JO" sz="2400"/>
          </a:p>
        </p:txBody>
      </p:sp>
      <p:sp>
        <p:nvSpPr>
          <p:cNvPr id="236557" name="Text Box 13"/>
          <p:cNvSpPr txBox="1">
            <a:spLocks noChangeArrowheads="1"/>
          </p:cNvSpPr>
          <p:nvPr/>
        </p:nvSpPr>
        <p:spPr bwMode="auto">
          <a:xfrm>
            <a:off x="7164388" y="3213100"/>
            <a:ext cx="1728787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660066"/>
                </a:solidFill>
                <a:latin typeface="Times New Roman" panose="02020603050405020304" pitchFamily="18" charset="0"/>
              </a:rPr>
              <a:t>Correlation</a:t>
            </a:r>
          </a:p>
          <a:p>
            <a:r>
              <a:rPr lang="en-US" altLang="ar-JO" sz="2400">
                <a:solidFill>
                  <a:srgbClr val="660066"/>
                </a:solidFill>
                <a:latin typeface="Times New Roman" panose="02020603050405020304" pitchFamily="18" charset="0"/>
              </a:rPr>
              <a:t>Regression </a:t>
            </a:r>
            <a:endParaRPr lang="en-US" altLang="ar-JO" sz="2400">
              <a:solidFill>
                <a:srgbClr val="660066"/>
              </a:solidFill>
            </a:endParaRPr>
          </a:p>
        </p:txBody>
      </p:sp>
      <p:sp>
        <p:nvSpPr>
          <p:cNvPr id="236558" name="Text Box 14"/>
          <p:cNvSpPr txBox="1">
            <a:spLocks noChangeArrowheads="1"/>
          </p:cNvSpPr>
          <p:nvPr/>
        </p:nvSpPr>
        <p:spPr bwMode="auto">
          <a:xfrm>
            <a:off x="4859338" y="2708275"/>
            <a:ext cx="21605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chemeClr val="accent2"/>
                </a:solidFill>
                <a:latin typeface="Times New Roman" panose="02020603050405020304" pitchFamily="18" charset="0"/>
              </a:rPr>
              <a:t>More than Two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chemeClr val="accent2"/>
                </a:solidFill>
                <a:latin typeface="Times New Roman" panose="02020603050405020304" pitchFamily="18" charset="0"/>
              </a:rPr>
              <a:t>Groups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9900CC"/>
                </a:solidFill>
                <a:latin typeface="Times New Roman" panose="02020603050405020304" pitchFamily="18" charset="0"/>
              </a:rPr>
              <a:t>with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9900CC"/>
                </a:solidFill>
                <a:latin typeface="Times New Roman" panose="02020603050405020304" pitchFamily="18" charset="0"/>
              </a:rPr>
              <a:t>one C.V</a:t>
            </a:r>
            <a:r>
              <a:rPr lang="en-US" altLang="ar-JO" sz="2400" b="0">
                <a:latin typeface="Times New Roman" panose="02020603050405020304" pitchFamily="18" charset="0"/>
              </a:rPr>
              <a:t>.</a:t>
            </a:r>
            <a:endParaRPr lang="en-US" altLang="ar-JO" sz="2400"/>
          </a:p>
        </p:txBody>
      </p:sp>
      <p:sp>
        <p:nvSpPr>
          <p:cNvPr id="236559" name="Text Box 15"/>
          <p:cNvSpPr txBox="1">
            <a:spLocks noChangeArrowheads="1"/>
          </p:cNvSpPr>
          <p:nvPr/>
        </p:nvSpPr>
        <p:spPr bwMode="auto">
          <a:xfrm>
            <a:off x="2700338" y="2708275"/>
            <a:ext cx="20161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FF3300"/>
                </a:solidFill>
                <a:latin typeface="Times New Roman" panose="02020603050405020304" pitchFamily="18" charset="0"/>
              </a:rPr>
              <a:t>Two  Groups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9900CC"/>
                </a:solidFill>
                <a:latin typeface="Times New Roman" panose="02020603050405020304" pitchFamily="18" charset="0"/>
              </a:rPr>
              <a:t>with one C.V</a:t>
            </a:r>
            <a:r>
              <a:rPr lang="en-US" altLang="ar-JO" sz="2400" b="0">
                <a:latin typeface="Times New Roman" panose="02020603050405020304" pitchFamily="18" charset="0"/>
              </a:rPr>
              <a:t>.</a:t>
            </a:r>
            <a:endParaRPr lang="en-US" altLang="ar-JO" sz="2400"/>
          </a:p>
        </p:txBody>
      </p:sp>
      <p:sp>
        <p:nvSpPr>
          <p:cNvPr id="236560" name="Text Box 16"/>
          <p:cNvSpPr txBox="1">
            <a:spLocks noChangeArrowheads="1"/>
          </p:cNvSpPr>
          <p:nvPr/>
        </p:nvSpPr>
        <p:spPr bwMode="auto">
          <a:xfrm>
            <a:off x="5076825" y="4005263"/>
            <a:ext cx="173672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ar-JO" altLang="ar-JO"/>
          </a:p>
        </p:txBody>
      </p:sp>
      <p:sp>
        <p:nvSpPr>
          <p:cNvPr id="236561" name="Text Box 17"/>
          <p:cNvSpPr txBox="1">
            <a:spLocks noChangeArrowheads="1"/>
          </p:cNvSpPr>
          <p:nvPr/>
        </p:nvSpPr>
        <p:spPr bwMode="auto">
          <a:xfrm>
            <a:off x="5003800" y="4437063"/>
            <a:ext cx="16557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ar-JO" sz="2400">
                <a:solidFill>
                  <a:srgbClr val="663300"/>
                </a:solidFill>
                <a:latin typeface="Times New Roman" panose="02020603050405020304" pitchFamily="18" charset="0"/>
              </a:rPr>
              <a:t>F   test </a:t>
            </a:r>
          </a:p>
          <a:p>
            <a:pPr algn="ctr"/>
            <a:r>
              <a:rPr lang="en-US" altLang="ar-JO" sz="2400">
                <a:solidFill>
                  <a:srgbClr val="663300"/>
                </a:solidFill>
                <a:latin typeface="Times New Roman" panose="02020603050405020304" pitchFamily="18" charset="0"/>
              </a:rPr>
              <a:t>ANOVA</a:t>
            </a:r>
            <a:endParaRPr lang="en-US" altLang="ar-JO" sz="2400">
              <a:solidFill>
                <a:srgbClr val="663300"/>
              </a:solidFill>
            </a:endParaRPr>
          </a:p>
        </p:txBody>
      </p:sp>
      <p:sp>
        <p:nvSpPr>
          <p:cNvPr id="236562" name="Text Box 18"/>
          <p:cNvSpPr txBox="1">
            <a:spLocks noChangeArrowheads="1"/>
          </p:cNvSpPr>
          <p:nvPr/>
        </p:nvSpPr>
        <p:spPr bwMode="auto">
          <a:xfrm>
            <a:off x="2700338" y="3933825"/>
            <a:ext cx="14509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ar-JO" altLang="ar-JO"/>
          </a:p>
        </p:txBody>
      </p:sp>
      <p:sp>
        <p:nvSpPr>
          <p:cNvPr id="236563" name="Text Box 19"/>
          <p:cNvSpPr txBox="1">
            <a:spLocks noChangeArrowheads="1"/>
          </p:cNvSpPr>
          <p:nvPr/>
        </p:nvSpPr>
        <p:spPr bwMode="auto">
          <a:xfrm>
            <a:off x="179388" y="1916113"/>
            <a:ext cx="26638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Square </a:t>
            </a:r>
          </a:p>
          <a:p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(χ</a:t>
            </a:r>
            <a:r>
              <a:rPr lang="en-US" altLang="ar-JO" sz="2800" baseline="30000">
                <a:solidFill>
                  <a:srgbClr val="008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</a:rPr>
              <a:t> test</a:t>
            </a:r>
            <a:endParaRPr lang="en-US" altLang="ar-JO" sz="2800">
              <a:solidFill>
                <a:srgbClr val="008000"/>
              </a:solidFill>
            </a:endParaRPr>
          </a:p>
        </p:txBody>
      </p:sp>
      <p:sp>
        <p:nvSpPr>
          <p:cNvPr id="236564" name="Text Box 20"/>
          <p:cNvSpPr txBox="1">
            <a:spLocks noChangeArrowheads="1"/>
          </p:cNvSpPr>
          <p:nvPr/>
        </p:nvSpPr>
        <p:spPr bwMode="auto">
          <a:xfrm>
            <a:off x="1485900" y="3022600"/>
            <a:ext cx="5492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 altLang="ar-JO"/>
          </a:p>
        </p:txBody>
      </p:sp>
      <p:sp>
        <p:nvSpPr>
          <p:cNvPr id="236565" name="Text Box 21"/>
          <p:cNvSpPr txBox="1">
            <a:spLocks noChangeArrowheads="1"/>
          </p:cNvSpPr>
          <p:nvPr/>
        </p:nvSpPr>
        <p:spPr bwMode="auto">
          <a:xfrm>
            <a:off x="611188" y="4149725"/>
            <a:ext cx="1584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33CC33"/>
                </a:solidFill>
                <a:latin typeface="Times New Roman" panose="02020603050405020304" pitchFamily="18" charset="0"/>
              </a:rPr>
              <a:t>Goodness</a:t>
            </a:r>
          </a:p>
          <a:p>
            <a:r>
              <a:rPr lang="en-US" altLang="ar-JO" sz="2400">
                <a:solidFill>
                  <a:srgbClr val="33CC33"/>
                </a:solidFill>
                <a:latin typeface="Times New Roman" panose="02020603050405020304" pitchFamily="18" charset="0"/>
              </a:rPr>
              <a:t>of fit</a:t>
            </a:r>
            <a:endParaRPr lang="en-US" altLang="ar-JO" sz="2400">
              <a:solidFill>
                <a:srgbClr val="33CC33"/>
              </a:solidFill>
            </a:endParaRPr>
          </a:p>
        </p:txBody>
      </p:sp>
      <p:sp>
        <p:nvSpPr>
          <p:cNvPr id="236566" name="Text Box 22"/>
          <p:cNvSpPr txBox="1">
            <a:spLocks noChangeArrowheads="1"/>
          </p:cNvSpPr>
          <p:nvPr/>
        </p:nvSpPr>
        <p:spPr bwMode="auto">
          <a:xfrm>
            <a:off x="1701800" y="2852738"/>
            <a:ext cx="85407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 altLang="ar-JO"/>
          </a:p>
        </p:txBody>
      </p:sp>
      <p:sp>
        <p:nvSpPr>
          <p:cNvPr id="236567" name="Text Box 23"/>
          <p:cNvSpPr txBox="1">
            <a:spLocks noChangeArrowheads="1"/>
          </p:cNvSpPr>
          <p:nvPr/>
        </p:nvSpPr>
        <p:spPr bwMode="auto">
          <a:xfrm>
            <a:off x="2700338" y="4437063"/>
            <a:ext cx="14398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CC0000"/>
                </a:solidFill>
                <a:latin typeface="Times New Roman" panose="02020603050405020304" pitchFamily="18" charset="0"/>
              </a:rPr>
              <a:t>t   test</a:t>
            </a:r>
            <a:r>
              <a:rPr lang="en-US" altLang="ar-JO" sz="2800" b="0">
                <a:latin typeface="Times New Roman" panose="02020603050405020304" pitchFamily="18" charset="0"/>
              </a:rPr>
              <a:t> </a:t>
            </a:r>
            <a:endParaRPr lang="en-US" altLang="ar-JO" sz="2800"/>
          </a:p>
        </p:txBody>
      </p:sp>
      <p:sp>
        <p:nvSpPr>
          <p:cNvPr id="236568" name="Text Box 24"/>
          <p:cNvSpPr txBox="1">
            <a:spLocks noChangeArrowheads="1"/>
          </p:cNvSpPr>
          <p:nvPr/>
        </p:nvSpPr>
        <p:spPr bwMode="auto">
          <a:xfrm>
            <a:off x="4427538" y="5805488"/>
            <a:ext cx="2305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One Dependent</a:t>
            </a:r>
          </a:p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sample</a:t>
            </a:r>
            <a:endParaRPr lang="en-US" altLang="ar-JO" sz="2400">
              <a:solidFill>
                <a:srgbClr val="CC0000"/>
              </a:solidFill>
            </a:endParaRPr>
          </a:p>
        </p:txBody>
      </p:sp>
      <p:sp>
        <p:nvSpPr>
          <p:cNvPr id="236569" name="Text Box 25"/>
          <p:cNvSpPr txBox="1">
            <a:spLocks noChangeArrowheads="1"/>
          </p:cNvSpPr>
          <p:nvPr/>
        </p:nvSpPr>
        <p:spPr bwMode="auto">
          <a:xfrm>
            <a:off x="2484438" y="5867400"/>
            <a:ext cx="1728787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Sample and</a:t>
            </a:r>
          </a:p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population</a:t>
            </a:r>
            <a:endParaRPr lang="en-US" altLang="ar-JO" sz="2400">
              <a:solidFill>
                <a:srgbClr val="CC0000"/>
              </a:solidFill>
            </a:endParaRPr>
          </a:p>
        </p:txBody>
      </p:sp>
      <p:sp>
        <p:nvSpPr>
          <p:cNvPr id="236574" name="Text Box 30"/>
          <p:cNvSpPr txBox="1">
            <a:spLocks noChangeArrowheads="1"/>
          </p:cNvSpPr>
          <p:nvPr/>
        </p:nvSpPr>
        <p:spPr bwMode="auto">
          <a:xfrm>
            <a:off x="0" y="6021388"/>
            <a:ext cx="24844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Two independent</a:t>
            </a:r>
          </a:p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samples</a:t>
            </a:r>
            <a:endParaRPr lang="en-US" altLang="ar-JO" sz="2400">
              <a:solidFill>
                <a:srgbClr val="CC0000"/>
              </a:solidFill>
            </a:endParaRPr>
          </a:p>
        </p:txBody>
      </p:sp>
      <p:sp>
        <p:nvSpPr>
          <p:cNvPr id="236576" name="Text Box 32"/>
          <p:cNvSpPr txBox="1">
            <a:spLocks noChangeArrowheads="1"/>
          </p:cNvSpPr>
          <p:nvPr/>
        </p:nvSpPr>
        <p:spPr bwMode="auto">
          <a:xfrm>
            <a:off x="468313" y="4797425"/>
            <a:ext cx="14986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ar-JO" altLang="ar-JO"/>
          </a:p>
        </p:txBody>
      </p:sp>
      <p:sp>
        <p:nvSpPr>
          <p:cNvPr id="236580" name="Rectangle 36"/>
          <p:cNvSpPr>
            <a:spLocks noChangeArrowheads="1"/>
          </p:cNvSpPr>
          <p:nvPr/>
        </p:nvSpPr>
        <p:spPr bwMode="auto">
          <a:xfrm>
            <a:off x="250825" y="45085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ar-JO" altLang="ar-JO" b="0"/>
          </a:p>
        </p:txBody>
      </p:sp>
      <p:sp>
        <p:nvSpPr>
          <p:cNvPr id="236581" name="AutoShape 37"/>
          <p:cNvSpPr>
            <a:spLocks noChangeArrowheads="1"/>
          </p:cNvSpPr>
          <p:nvPr/>
        </p:nvSpPr>
        <p:spPr bwMode="auto">
          <a:xfrm>
            <a:off x="2771775" y="765175"/>
            <a:ext cx="3024188" cy="358775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2" name="AutoShape 38"/>
          <p:cNvSpPr>
            <a:spLocks noChangeArrowheads="1"/>
          </p:cNvSpPr>
          <p:nvPr/>
        </p:nvSpPr>
        <p:spPr bwMode="auto">
          <a:xfrm>
            <a:off x="4140200" y="1268413"/>
            <a:ext cx="3240088" cy="43180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3" name="AutoShape 39"/>
          <p:cNvSpPr>
            <a:spLocks noChangeArrowheads="1"/>
          </p:cNvSpPr>
          <p:nvPr/>
        </p:nvSpPr>
        <p:spPr bwMode="auto">
          <a:xfrm>
            <a:off x="1042988" y="1268413"/>
            <a:ext cx="288925" cy="792162"/>
          </a:xfrm>
          <a:prstGeom prst="downArrow">
            <a:avLst>
              <a:gd name="adj1" fmla="val 50000"/>
              <a:gd name="adj2" fmla="val 685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4" name="AutoShape 40"/>
          <p:cNvSpPr>
            <a:spLocks noChangeArrowheads="1"/>
          </p:cNvSpPr>
          <p:nvPr/>
        </p:nvSpPr>
        <p:spPr bwMode="auto">
          <a:xfrm>
            <a:off x="7596188" y="2205038"/>
            <a:ext cx="288925" cy="1079500"/>
          </a:xfrm>
          <a:prstGeom prst="downArrow">
            <a:avLst>
              <a:gd name="adj1" fmla="val 50000"/>
              <a:gd name="adj2" fmla="val 934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5" name="AutoShape 41"/>
          <p:cNvSpPr>
            <a:spLocks noChangeArrowheads="1"/>
          </p:cNvSpPr>
          <p:nvPr/>
        </p:nvSpPr>
        <p:spPr bwMode="auto">
          <a:xfrm>
            <a:off x="2987675" y="2276475"/>
            <a:ext cx="3240088" cy="504825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6" name="AutoShape 42"/>
          <p:cNvSpPr>
            <a:spLocks noChangeArrowheads="1"/>
          </p:cNvSpPr>
          <p:nvPr/>
        </p:nvSpPr>
        <p:spPr bwMode="auto">
          <a:xfrm>
            <a:off x="6300788" y="3789363"/>
            <a:ext cx="215900" cy="1008062"/>
          </a:xfrm>
          <a:prstGeom prst="downArrow">
            <a:avLst>
              <a:gd name="adj1" fmla="val 50000"/>
              <a:gd name="adj2" fmla="val 116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7" name="AutoShape 43"/>
          <p:cNvSpPr>
            <a:spLocks noChangeArrowheads="1"/>
          </p:cNvSpPr>
          <p:nvPr/>
        </p:nvSpPr>
        <p:spPr bwMode="auto">
          <a:xfrm>
            <a:off x="2771775" y="5013325"/>
            <a:ext cx="288925" cy="1008063"/>
          </a:xfrm>
          <a:prstGeom prst="downArrow">
            <a:avLst>
              <a:gd name="adj1" fmla="val 50000"/>
              <a:gd name="adj2" fmla="val 872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8" name="Text Box 44"/>
          <p:cNvSpPr txBox="1">
            <a:spLocks noChangeArrowheads="1"/>
          </p:cNvSpPr>
          <p:nvPr/>
        </p:nvSpPr>
        <p:spPr bwMode="auto">
          <a:xfrm>
            <a:off x="2051050" y="3789363"/>
            <a:ext cx="9366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33CC33"/>
                </a:solidFill>
                <a:latin typeface="Times New Roman" panose="02020603050405020304" pitchFamily="18" charset="0"/>
              </a:rPr>
              <a:t>2 x 2</a:t>
            </a:r>
          </a:p>
          <a:p>
            <a:endParaRPr lang="en-US" altLang="ar-JO" sz="2400"/>
          </a:p>
        </p:txBody>
      </p:sp>
      <p:sp>
        <p:nvSpPr>
          <p:cNvPr id="236589" name="AutoShape 45"/>
          <p:cNvSpPr>
            <a:spLocks noChangeArrowheads="1"/>
          </p:cNvSpPr>
          <p:nvPr/>
        </p:nvSpPr>
        <p:spPr bwMode="auto">
          <a:xfrm>
            <a:off x="539750" y="4868863"/>
            <a:ext cx="4535488" cy="287337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2" name="AutoShape 48"/>
          <p:cNvSpPr>
            <a:spLocks noChangeArrowheads="1"/>
          </p:cNvSpPr>
          <p:nvPr/>
        </p:nvSpPr>
        <p:spPr bwMode="auto">
          <a:xfrm>
            <a:off x="3348038" y="3429000"/>
            <a:ext cx="288925" cy="1152525"/>
          </a:xfrm>
          <a:prstGeom prst="downArrow">
            <a:avLst>
              <a:gd name="adj1" fmla="val 50000"/>
              <a:gd name="adj2" fmla="val 9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3" name="AutoShape 49"/>
          <p:cNvSpPr>
            <a:spLocks noChangeArrowheads="1"/>
          </p:cNvSpPr>
          <p:nvPr/>
        </p:nvSpPr>
        <p:spPr bwMode="auto">
          <a:xfrm>
            <a:off x="4716463" y="4941888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4" name="AutoShape 50"/>
          <p:cNvSpPr>
            <a:spLocks noChangeArrowheads="1"/>
          </p:cNvSpPr>
          <p:nvPr/>
        </p:nvSpPr>
        <p:spPr bwMode="auto">
          <a:xfrm>
            <a:off x="539750" y="4941888"/>
            <a:ext cx="288925" cy="1150937"/>
          </a:xfrm>
          <a:prstGeom prst="downArrow">
            <a:avLst>
              <a:gd name="adj1" fmla="val 50000"/>
              <a:gd name="adj2" fmla="val 995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5" name="AutoShape 51"/>
          <p:cNvSpPr>
            <a:spLocks noChangeArrowheads="1"/>
          </p:cNvSpPr>
          <p:nvPr/>
        </p:nvSpPr>
        <p:spPr bwMode="auto">
          <a:xfrm>
            <a:off x="0" y="2852738"/>
            <a:ext cx="2411413" cy="21590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6" name="AutoShape 52"/>
          <p:cNvSpPr>
            <a:spLocks noChangeArrowheads="1"/>
          </p:cNvSpPr>
          <p:nvPr/>
        </p:nvSpPr>
        <p:spPr bwMode="auto">
          <a:xfrm>
            <a:off x="2124075" y="2997200"/>
            <a:ext cx="215900" cy="792163"/>
          </a:xfrm>
          <a:prstGeom prst="down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7" name="AutoShape 53"/>
          <p:cNvSpPr>
            <a:spLocks noChangeArrowheads="1"/>
          </p:cNvSpPr>
          <p:nvPr/>
        </p:nvSpPr>
        <p:spPr bwMode="auto">
          <a:xfrm>
            <a:off x="1258888" y="2924175"/>
            <a:ext cx="217487" cy="1225550"/>
          </a:xfrm>
          <a:prstGeom prst="downArrow">
            <a:avLst>
              <a:gd name="adj1" fmla="val 50000"/>
              <a:gd name="adj2" fmla="val 14087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8" name="AutoShape 54"/>
          <p:cNvSpPr>
            <a:spLocks noChangeArrowheads="1"/>
          </p:cNvSpPr>
          <p:nvPr/>
        </p:nvSpPr>
        <p:spPr bwMode="auto">
          <a:xfrm>
            <a:off x="2124075" y="2997200"/>
            <a:ext cx="288925" cy="792163"/>
          </a:xfrm>
          <a:prstGeom prst="downArrow">
            <a:avLst>
              <a:gd name="adj1" fmla="val 50000"/>
              <a:gd name="adj2" fmla="val 685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9" name="AutoShape 55"/>
          <p:cNvSpPr>
            <a:spLocks noChangeArrowheads="1"/>
          </p:cNvSpPr>
          <p:nvPr/>
        </p:nvSpPr>
        <p:spPr bwMode="auto">
          <a:xfrm>
            <a:off x="179388" y="2997200"/>
            <a:ext cx="215900" cy="792163"/>
          </a:xfrm>
          <a:prstGeom prst="down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600" name="Text Box 56"/>
          <p:cNvSpPr txBox="1">
            <a:spLocks noChangeArrowheads="1"/>
          </p:cNvSpPr>
          <p:nvPr/>
        </p:nvSpPr>
        <p:spPr bwMode="auto">
          <a:xfrm>
            <a:off x="0" y="3644900"/>
            <a:ext cx="1116013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33CC33"/>
                </a:solidFill>
              </a:rPr>
              <a:t>a x b</a:t>
            </a:r>
          </a:p>
        </p:txBody>
      </p:sp>
    </p:spTree>
    <p:extLst>
      <p:ext uri="{BB962C8B-B14F-4D97-AF65-F5344CB8AC3E}">
        <p14:creationId xmlns:p14="http://schemas.microsoft.com/office/powerpoint/2010/main" val="3181304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3"/>
          <p:cNvSpPr>
            <a:spLocks noChangeArrowheads="1" noChangeShapeType="1" noTextEdit="1"/>
          </p:cNvSpPr>
          <p:nvPr/>
        </p:nvSpPr>
        <p:spPr bwMode="auto">
          <a:xfrm>
            <a:off x="1596981" y="1322231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THANK   YOU  ALL</a:t>
            </a:r>
            <a:endParaRPr lang="ar-JO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587A-3BAC-4A94-BA1F-ED0ADCC7B495}" type="slidenum">
              <a:rPr lang="ar-SA" altLang="ar-JO"/>
              <a:pPr/>
              <a:t>4</a:t>
            </a:fld>
            <a:endParaRPr lang="en-US" altLang="ar-JO"/>
          </a:p>
        </p:txBody>
      </p:sp>
      <p:sp>
        <p:nvSpPr>
          <p:cNvPr id="212996" name="Oval 4"/>
          <p:cNvSpPr>
            <a:spLocks noChangeArrowheads="1"/>
          </p:cNvSpPr>
          <p:nvPr/>
        </p:nvSpPr>
        <p:spPr bwMode="auto">
          <a:xfrm>
            <a:off x="611188" y="1054100"/>
            <a:ext cx="3240087" cy="2952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4000" b="0" dirty="0">
                <a:solidFill>
                  <a:srgbClr val="FF0000"/>
                </a:solidFill>
              </a:rPr>
              <a:t>♂</a:t>
            </a:r>
          </a:p>
        </p:txBody>
      </p:sp>
      <p:sp>
        <p:nvSpPr>
          <p:cNvPr id="212997" name="Oval 5"/>
          <p:cNvSpPr>
            <a:spLocks noChangeArrowheads="1"/>
          </p:cNvSpPr>
          <p:nvPr/>
        </p:nvSpPr>
        <p:spPr bwMode="auto">
          <a:xfrm>
            <a:off x="5292725" y="1125538"/>
            <a:ext cx="3024188" cy="2881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3600" b="0" dirty="0">
                <a:solidFill>
                  <a:schemeClr val="bg1"/>
                </a:solidFill>
              </a:rPr>
              <a:t>♂</a:t>
            </a:r>
          </a:p>
        </p:txBody>
      </p:sp>
      <p:sp>
        <p:nvSpPr>
          <p:cNvPr id="212998" name="Rectangle 6"/>
          <p:cNvSpPr>
            <a:spLocks noChangeArrowheads="1"/>
          </p:cNvSpPr>
          <p:nvPr/>
        </p:nvSpPr>
        <p:spPr bwMode="auto">
          <a:xfrm>
            <a:off x="4276725" y="3246438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ar-JO"/>
              <a:t> </a:t>
            </a:r>
          </a:p>
        </p:txBody>
      </p:sp>
      <p:graphicFrame>
        <p:nvGraphicFramePr>
          <p:cNvPr id="212999" name="Object 7"/>
          <p:cNvGraphicFramePr>
            <a:graphicFrameLocks noChangeAspect="1"/>
          </p:cNvGraphicFramePr>
          <p:nvPr/>
        </p:nvGraphicFramePr>
        <p:xfrm>
          <a:off x="1331913" y="4292600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3" imgW="139639" imgH="190417" progId="Equation.3">
                  <p:embed/>
                </p:oleObj>
              </mc:Choice>
              <mc:Fallback>
                <p:oleObj name="Equation" r:id="rId3" imgW="139639" imgH="190417" progId="Equation.3">
                  <p:embed/>
                  <p:pic>
                    <p:nvPicPr>
                      <p:cNvPr id="2129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292600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0" name="Object 8"/>
          <p:cNvGraphicFramePr>
            <a:graphicFrameLocks noChangeAspect="1"/>
          </p:cNvGraphicFramePr>
          <p:nvPr/>
        </p:nvGraphicFramePr>
        <p:xfrm>
          <a:off x="5867400" y="4365625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5" imgW="139639" imgH="190417" progId="Equation.3">
                  <p:embed/>
                </p:oleObj>
              </mc:Choice>
              <mc:Fallback>
                <p:oleObj name="Equation" r:id="rId5" imgW="139639" imgH="190417" progId="Equation.3">
                  <p:embed/>
                  <p:pic>
                    <p:nvPicPr>
                      <p:cNvPr id="2130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365625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002" name="Rectangle 10"/>
          <p:cNvSpPr>
            <a:spLocks noChangeArrowheads="1"/>
          </p:cNvSpPr>
          <p:nvPr/>
        </p:nvSpPr>
        <p:spPr bwMode="auto">
          <a:xfrm>
            <a:off x="4479925" y="32448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ar-JO" altLang="ar-JO"/>
          </a:p>
        </p:txBody>
      </p:sp>
      <p:sp>
        <p:nvSpPr>
          <p:cNvPr id="213003" name="Rectangle 11"/>
          <p:cNvSpPr>
            <a:spLocks noChangeArrowheads="1"/>
          </p:cNvSpPr>
          <p:nvPr/>
        </p:nvSpPr>
        <p:spPr bwMode="auto">
          <a:xfrm>
            <a:off x="6732588" y="4868863"/>
            <a:ext cx="1439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0099"/>
                </a:solidFill>
              </a:rPr>
              <a:t>66kg</a:t>
            </a:r>
          </a:p>
        </p:txBody>
      </p:sp>
      <p:sp>
        <p:nvSpPr>
          <p:cNvPr id="213004" name="Rectangle 12"/>
          <p:cNvSpPr>
            <a:spLocks noChangeArrowheads="1"/>
          </p:cNvSpPr>
          <p:nvPr/>
        </p:nvSpPr>
        <p:spPr bwMode="auto">
          <a:xfrm>
            <a:off x="2051050" y="4652963"/>
            <a:ext cx="1225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0099"/>
                </a:solidFill>
              </a:rPr>
              <a:t>70 kg</a:t>
            </a:r>
          </a:p>
        </p:txBody>
      </p:sp>
    </p:spTree>
    <p:extLst>
      <p:ext uri="{BB962C8B-B14F-4D97-AF65-F5344CB8AC3E}">
        <p14:creationId xmlns:p14="http://schemas.microsoft.com/office/powerpoint/2010/main" val="2779269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8668-3F88-4916-89FA-89A5F511AB63}" type="slidenum">
              <a:rPr lang="ar-SA" altLang="ar-JO"/>
              <a:pPr/>
              <a:t>5</a:t>
            </a:fld>
            <a:endParaRPr lang="en-US" altLang="ar-JO"/>
          </a:p>
        </p:txBody>
      </p:sp>
      <p:grpSp>
        <p:nvGrpSpPr>
          <p:cNvPr id="200715" name="Group 11"/>
          <p:cNvGrpSpPr>
            <a:grpSpLocks/>
          </p:cNvGrpSpPr>
          <p:nvPr/>
        </p:nvGrpSpPr>
        <p:grpSpPr bwMode="auto">
          <a:xfrm>
            <a:off x="2987675" y="692150"/>
            <a:ext cx="1439863" cy="779463"/>
            <a:chOff x="3834" y="6120"/>
            <a:chExt cx="988" cy="661"/>
          </a:xfrm>
        </p:grpSpPr>
        <p:sp>
          <p:nvSpPr>
            <p:cNvPr id="200717" name="Freeform 13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0716" name="Freeform 12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00718" name="Rectangle 14"/>
          <p:cNvSpPr>
            <a:spLocks noChangeArrowheads="1"/>
          </p:cNvSpPr>
          <p:nvPr/>
        </p:nvSpPr>
        <p:spPr bwMode="auto">
          <a:xfrm>
            <a:off x="0" y="2108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/>
          </a:p>
        </p:txBody>
      </p:sp>
      <p:sp>
        <p:nvSpPr>
          <p:cNvPr id="200719" name="Rectangle 15"/>
          <p:cNvSpPr>
            <a:spLocks noChangeArrowheads="1"/>
          </p:cNvSpPr>
          <p:nvPr/>
        </p:nvSpPr>
        <p:spPr bwMode="auto">
          <a:xfrm>
            <a:off x="827088" y="368300"/>
            <a:ext cx="7416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1400" b="0" dirty="0">
                <a:cs typeface="Times New Roman" panose="02020603050405020304" pitchFamily="18" charset="0"/>
              </a:rPr>
              <a:t>                           </a:t>
            </a:r>
            <a:r>
              <a:rPr lang="en-US" altLang="ar-JO" sz="2800" b="0" dirty="0">
                <a:cs typeface="Times New Roman" panose="02020603050405020304" pitchFamily="18" charset="0"/>
              </a:rPr>
              <a:t>                    </a:t>
            </a:r>
            <a:r>
              <a:rPr lang="en-US" altLang="ar-JO" sz="2800" dirty="0">
                <a:cs typeface="Times New Roman" panose="02020603050405020304" pitchFamily="18" charset="0"/>
              </a:rPr>
              <a:t>Descriptive</a:t>
            </a:r>
            <a:endParaRPr lang="en-US" altLang="ar-JO" sz="2800" dirty="0"/>
          </a:p>
          <a:p>
            <a:pPr eaLnBrk="0" hangingPunct="0"/>
            <a:r>
              <a:rPr lang="en-US" altLang="ar-JO" sz="2800" dirty="0">
                <a:cs typeface="Times New Roman" panose="02020603050405020304" pitchFamily="18" charset="0"/>
              </a:rPr>
              <a:t>Biostatistics </a:t>
            </a:r>
            <a:endParaRPr lang="en-US" altLang="ar-JO" sz="2800" dirty="0"/>
          </a:p>
          <a:p>
            <a:pPr eaLnBrk="0" hangingPunct="0"/>
            <a:r>
              <a:rPr lang="en-US" altLang="ar-JO" sz="2800" dirty="0">
                <a:cs typeface="Times New Roman" panose="02020603050405020304" pitchFamily="18" charset="0"/>
              </a:rPr>
              <a:t>                                 Inferential</a:t>
            </a:r>
            <a:endParaRPr lang="en-US" altLang="ar-JO" sz="2800" dirty="0"/>
          </a:p>
          <a:p>
            <a:pPr eaLnBrk="0" hangingPunct="0"/>
            <a:endParaRPr lang="en-US" altLang="ar-JO" sz="2800" dirty="0"/>
          </a:p>
        </p:txBody>
      </p:sp>
      <p:sp>
        <p:nvSpPr>
          <p:cNvPr id="200720" name="Rectangle 16"/>
          <p:cNvSpPr>
            <a:spLocks noChangeArrowheads="1"/>
          </p:cNvSpPr>
          <p:nvPr/>
        </p:nvSpPr>
        <p:spPr bwMode="auto">
          <a:xfrm>
            <a:off x="179388" y="2486025"/>
            <a:ext cx="8552488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400" b="0" dirty="0">
                <a:cs typeface="Times New Roman" panose="02020603050405020304" pitchFamily="18" charset="0"/>
              </a:rPr>
              <a:t>  </a:t>
            </a:r>
            <a:r>
              <a:rPr lang="en-US" altLang="ar-JO" sz="2800" b="0" dirty="0">
                <a:cs typeface="Times New Roman" panose="02020603050405020304" pitchFamily="18" charset="0"/>
              </a:rPr>
              <a:t>Sample                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mean  ±  S.D</a:t>
            </a:r>
            <a:r>
              <a:rPr lang="en-US" altLang="ar-JO" sz="2800" b="0" dirty="0">
                <a:cs typeface="Times New Roman" panose="02020603050405020304" pitchFamily="18" charset="0"/>
              </a:rPr>
              <a:t>           sample statistic </a:t>
            </a:r>
            <a:endParaRPr lang="en-US" altLang="ar-JO" sz="2800" b="0" dirty="0"/>
          </a:p>
          <a:p>
            <a:pPr eaLnBrk="0" hangingPunct="0"/>
            <a:r>
              <a:rPr lang="en-US" altLang="ar-JO" sz="2800" b="0" dirty="0">
                <a:cs typeface="Times New Roman" panose="02020603050405020304" pitchFamily="18" charset="0"/>
              </a:rPr>
              <a:t>                                                            sample </a:t>
            </a:r>
            <a:r>
              <a:rPr lang="en-US" altLang="ar-JO" sz="2800" b="0" dirty="0"/>
              <a:t>estimate</a:t>
            </a:r>
          </a:p>
          <a:p>
            <a:pPr eaLnBrk="0" hangingPunct="0"/>
            <a:endParaRPr lang="en-US" altLang="ar-JO" sz="2800" b="0" dirty="0"/>
          </a:p>
          <a:p>
            <a:pPr eaLnBrk="0" hangingPunct="0"/>
            <a:r>
              <a:rPr lang="en-US" altLang="ar-JO" sz="2800" b="0" dirty="0">
                <a:cs typeface="Times New Roman" panose="02020603050405020304" pitchFamily="18" charset="0"/>
              </a:rPr>
              <a:t> Population         </a:t>
            </a:r>
            <a:r>
              <a:rPr lang="en-US" altLang="ar-JO" sz="2800" b="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b="0" dirty="0" err="1" smtClean="0">
                <a:cs typeface="Times New Roman" panose="02020603050405020304" pitchFamily="18" charset="0"/>
              </a:rPr>
              <a:t>population</a:t>
            </a:r>
            <a:r>
              <a:rPr lang="en-US" altLang="ar-JO" sz="2800" b="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cs typeface="Times New Roman" panose="02020603050405020304" pitchFamily="18" charset="0"/>
              </a:rPr>
              <a:t>mean </a:t>
            </a:r>
            <a:r>
              <a:rPr lang="en-US" altLang="ar-JO" sz="2800" dirty="0">
                <a:solidFill>
                  <a:srgbClr val="009900"/>
                </a:solidFill>
                <a:cs typeface="Times New Roman" panose="02020603050405020304" pitchFamily="18" charset="0"/>
              </a:rPr>
              <a:t>μ ±S.E</a:t>
            </a:r>
            <a:r>
              <a:rPr lang="en-US" altLang="ar-JO" sz="2400" b="0" dirty="0">
                <a:cs typeface="Times New Roman" panose="02020603050405020304" pitchFamily="18" charset="0"/>
              </a:rPr>
              <a:t>      </a:t>
            </a:r>
            <a:r>
              <a:rPr lang="en-US" altLang="ar-JO" sz="2400" b="0" dirty="0" smtClean="0">
                <a:cs typeface="Times New Roman" panose="02020603050405020304" pitchFamily="18" charset="0"/>
              </a:rPr>
              <a:t>     </a:t>
            </a:r>
            <a:r>
              <a:rPr lang="en-US" altLang="ar-JO" sz="2800" b="0" dirty="0" smtClean="0"/>
              <a:t>population</a:t>
            </a:r>
            <a:r>
              <a:rPr lang="en-US" altLang="ar-JO" sz="2400" b="0" dirty="0" smtClean="0"/>
              <a:t> </a:t>
            </a:r>
            <a:endParaRPr lang="en-US" altLang="ar-JO" sz="2400" b="0" dirty="0"/>
          </a:p>
          <a:p>
            <a:pPr eaLnBrk="0" hangingPunct="0"/>
            <a:r>
              <a:rPr lang="en-US" altLang="ar-JO" sz="2400" b="0" dirty="0"/>
              <a:t>                                                                           ,       </a:t>
            </a:r>
            <a:r>
              <a:rPr lang="en-US" altLang="ar-JO" sz="2800" b="0" dirty="0"/>
              <a:t>parameter</a:t>
            </a:r>
          </a:p>
          <a:p>
            <a:pPr eaLnBrk="0" hangingPunct="0"/>
            <a:endParaRPr lang="en-US" altLang="ar-JO" sz="2800" b="0" dirty="0"/>
          </a:p>
        </p:txBody>
      </p:sp>
      <p:sp>
        <p:nvSpPr>
          <p:cNvPr id="200721" name="AutoShape 17"/>
          <p:cNvSpPr>
            <a:spLocks noChangeArrowheads="1"/>
          </p:cNvSpPr>
          <p:nvPr/>
        </p:nvSpPr>
        <p:spPr bwMode="auto">
          <a:xfrm>
            <a:off x="1419225" y="2823269"/>
            <a:ext cx="1408113" cy="288925"/>
          </a:xfrm>
          <a:prstGeom prst="rightArrow">
            <a:avLst>
              <a:gd name="adj1" fmla="val 50000"/>
              <a:gd name="adj2" fmla="val 1218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2" name="AutoShape 18"/>
          <p:cNvSpPr>
            <a:spLocks noChangeArrowheads="1"/>
          </p:cNvSpPr>
          <p:nvPr/>
        </p:nvSpPr>
        <p:spPr bwMode="auto">
          <a:xfrm>
            <a:off x="4446599" y="2761379"/>
            <a:ext cx="1008063" cy="288925"/>
          </a:xfrm>
          <a:prstGeom prst="rightArrow">
            <a:avLst>
              <a:gd name="adj1" fmla="val 50000"/>
              <a:gd name="adj2" fmla="val 872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3" name="AutoShape 19"/>
          <p:cNvSpPr>
            <a:spLocks noChangeArrowheads="1"/>
          </p:cNvSpPr>
          <p:nvPr/>
        </p:nvSpPr>
        <p:spPr bwMode="auto">
          <a:xfrm>
            <a:off x="1935140" y="3963897"/>
            <a:ext cx="776288" cy="287338"/>
          </a:xfrm>
          <a:prstGeom prst="rightArrow">
            <a:avLst>
              <a:gd name="adj1" fmla="val 50000"/>
              <a:gd name="adj2" fmla="val 809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4" name="AutoShape 20"/>
          <p:cNvSpPr>
            <a:spLocks noChangeArrowheads="1"/>
          </p:cNvSpPr>
          <p:nvPr/>
        </p:nvSpPr>
        <p:spPr bwMode="auto">
          <a:xfrm>
            <a:off x="6120606" y="4035335"/>
            <a:ext cx="589287" cy="185828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5" name="Rectangle 21"/>
          <p:cNvSpPr>
            <a:spLocks noChangeArrowheads="1"/>
          </p:cNvSpPr>
          <p:nvPr/>
        </p:nvSpPr>
        <p:spPr bwMode="auto">
          <a:xfrm>
            <a:off x="179388" y="5373688"/>
            <a:ext cx="878522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 generalized information about the population from which the sample has been drawn    depending on the evidence of the sample</a:t>
            </a:r>
          </a:p>
        </p:txBody>
      </p:sp>
      <p:sp>
        <p:nvSpPr>
          <p:cNvPr id="200726" name="AutoShape 22"/>
          <p:cNvSpPr>
            <a:spLocks noChangeArrowheads="1"/>
          </p:cNvSpPr>
          <p:nvPr/>
        </p:nvSpPr>
        <p:spPr bwMode="auto">
          <a:xfrm>
            <a:off x="3203575" y="4221163"/>
            <a:ext cx="288925" cy="1263650"/>
          </a:xfrm>
          <a:prstGeom prst="downArrow">
            <a:avLst>
              <a:gd name="adj1" fmla="val 50000"/>
              <a:gd name="adj2" fmla="val 1093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7" name="AutoShape 23"/>
          <p:cNvSpPr>
            <a:spLocks noChangeArrowheads="1"/>
          </p:cNvSpPr>
          <p:nvPr/>
        </p:nvSpPr>
        <p:spPr bwMode="auto">
          <a:xfrm>
            <a:off x="4067175" y="2924175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857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BFF-FCE9-40C1-9990-A2296B85AF3D}" type="slidenum">
              <a:rPr lang="ar-SA" altLang="ar-JO"/>
              <a:pPr/>
              <a:t>6</a:t>
            </a:fld>
            <a:endParaRPr lang="en-US" altLang="ar-JO"/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323850" y="468422"/>
            <a:ext cx="882015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dirty="0"/>
              <a:t> </a:t>
            </a:r>
            <a:r>
              <a:rPr lang="en-US" altLang="ar-JO" sz="2800" dirty="0"/>
              <a:t>Sound generalized information about the population from </a:t>
            </a:r>
            <a:r>
              <a:rPr lang="en-US" altLang="ar-JO" sz="2800" dirty="0" smtClean="0"/>
              <a:t>which the sample has been drawn depending on the evidence of the sample . </a:t>
            </a:r>
            <a:endParaRPr lang="en-US" altLang="ar-JO" sz="2800" b="0" dirty="0"/>
          </a:p>
          <a:p>
            <a:pPr eaLnBrk="0" hangingPunct="0"/>
            <a:endParaRPr lang="en-US" altLang="ar-JO" sz="2800" b="0" dirty="0"/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755650" y="3278188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ar-JO"/>
              <a:t> </a:t>
            </a:r>
            <a:endParaRPr lang="en-US" altLang="ar-JO" b="0"/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323850" y="3716338"/>
            <a:ext cx="8640763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/>
              <a:t>Inferential Biostatistics (Analysis).</a:t>
            </a:r>
          </a:p>
          <a:p>
            <a:r>
              <a:rPr lang="en-US" altLang="ar-JO" sz="2800" b="0" dirty="0"/>
              <a:t>It is used to test specific hypothesis about population by using certain test significance .</a:t>
            </a:r>
          </a:p>
        </p:txBody>
      </p:sp>
      <p:sp>
        <p:nvSpPr>
          <p:cNvPr id="201735" name="AutoShape 7"/>
          <p:cNvSpPr>
            <a:spLocks noChangeArrowheads="1"/>
          </p:cNvSpPr>
          <p:nvPr/>
        </p:nvSpPr>
        <p:spPr bwMode="auto">
          <a:xfrm>
            <a:off x="2843213" y="1844675"/>
            <a:ext cx="360362" cy="1871663"/>
          </a:xfrm>
          <a:prstGeom prst="downArrow">
            <a:avLst>
              <a:gd name="adj1" fmla="val 50000"/>
              <a:gd name="adj2" fmla="val 1298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2508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1421-B8E3-49C8-8228-8638DC66EF93}" type="slidenum">
              <a:rPr lang="ar-SA" altLang="ar-JO"/>
              <a:pPr/>
              <a:t>7</a:t>
            </a:fld>
            <a:endParaRPr lang="en-US" altLang="ar-JO"/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179388" y="517525"/>
            <a:ext cx="8964612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>
                <a:solidFill>
                  <a:srgbClr val="000099"/>
                </a:solidFill>
              </a:rPr>
              <a:t>We expect always that there is a difference between groups .</a:t>
            </a:r>
          </a:p>
          <a:p>
            <a:r>
              <a:rPr lang="en-US" altLang="ar-JO" sz="2800">
                <a:solidFill>
                  <a:srgbClr val="6600FF"/>
                </a:solidFill>
              </a:rPr>
              <a:t>Mean body weight of</a:t>
            </a:r>
            <a:r>
              <a:rPr lang="en-US" altLang="ar-JO" sz="2800" b="0"/>
              <a:t>  </a:t>
            </a:r>
            <a:r>
              <a:rPr lang="en-US" altLang="ar-JO" sz="3200">
                <a:solidFill>
                  <a:srgbClr val="6600FF"/>
                </a:solidFill>
              </a:rPr>
              <a:t>♂</a:t>
            </a:r>
            <a:r>
              <a:rPr lang="en-US" altLang="ar-JO" sz="2800" b="0"/>
              <a:t> = 70 kg .</a:t>
            </a:r>
          </a:p>
          <a:p>
            <a:r>
              <a:rPr lang="en-US" altLang="ar-JO" sz="2800">
                <a:solidFill>
                  <a:srgbClr val="CC3300"/>
                </a:solidFill>
              </a:rPr>
              <a:t>Mean body weight of</a:t>
            </a:r>
            <a:r>
              <a:rPr lang="en-US" altLang="ar-JO" sz="2800" b="0"/>
              <a:t>  </a:t>
            </a:r>
            <a:r>
              <a:rPr lang="en-US" altLang="ar-JO" sz="2800">
                <a:solidFill>
                  <a:srgbClr val="990033"/>
                </a:solidFill>
              </a:rPr>
              <a:t>♀</a:t>
            </a:r>
            <a:r>
              <a:rPr lang="en-US" altLang="ar-JO" sz="2800" b="0"/>
              <a:t> = </a:t>
            </a:r>
            <a:r>
              <a:rPr lang="en-US" altLang="ar-JO" sz="2800" b="0">
                <a:solidFill>
                  <a:srgbClr val="CC3300"/>
                </a:solidFill>
              </a:rPr>
              <a:t>55 kg</a:t>
            </a:r>
            <a:r>
              <a:rPr lang="en-US" altLang="ar-JO" sz="2800"/>
              <a:t> </a:t>
            </a:r>
          </a:p>
        </p:txBody>
      </p:sp>
      <p:grpSp>
        <p:nvGrpSpPr>
          <p:cNvPr id="202757" name="Group 5"/>
          <p:cNvGrpSpPr>
            <a:grpSpLocks/>
          </p:cNvGrpSpPr>
          <p:nvPr/>
        </p:nvGrpSpPr>
        <p:grpSpPr bwMode="auto">
          <a:xfrm>
            <a:off x="1403350" y="2276475"/>
            <a:ext cx="6265863" cy="2449513"/>
            <a:chOff x="2700" y="3632"/>
            <a:chExt cx="6840" cy="2146"/>
          </a:xfrm>
        </p:grpSpPr>
        <p:grpSp>
          <p:nvGrpSpPr>
            <p:cNvPr id="202758" name="Group 6"/>
            <p:cNvGrpSpPr>
              <a:grpSpLocks/>
            </p:cNvGrpSpPr>
            <p:nvPr/>
          </p:nvGrpSpPr>
          <p:grpSpPr bwMode="auto">
            <a:xfrm>
              <a:off x="2700" y="3632"/>
              <a:ext cx="2520" cy="1990"/>
              <a:chOff x="2700" y="3632"/>
              <a:chExt cx="2520" cy="1980"/>
            </a:xfrm>
          </p:grpSpPr>
          <p:sp>
            <p:nvSpPr>
              <p:cNvPr id="202759" name="Oval 7"/>
              <p:cNvSpPr>
                <a:spLocks noChangeArrowheads="1"/>
              </p:cNvSpPr>
              <p:nvPr/>
            </p:nvSpPr>
            <p:spPr bwMode="auto">
              <a:xfrm>
                <a:off x="2700" y="3632"/>
                <a:ext cx="1980" cy="19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202760" name="Text Box 8"/>
              <p:cNvSpPr txBox="1">
                <a:spLocks noChangeArrowheads="1"/>
              </p:cNvSpPr>
              <p:nvPr/>
            </p:nvSpPr>
            <p:spPr bwMode="auto">
              <a:xfrm>
                <a:off x="2880" y="4562"/>
                <a:ext cx="20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1" name="Text Box 9"/>
              <p:cNvSpPr txBox="1">
                <a:spLocks noChangeArrowheads="1"/>
              </p:cNvSpPr>
              <p:nvPr/>
            </p:nvSpPr>
            <p:spPr bwMode="auto">
              <a:xfrm>
                <a:off x="3419" y="4208"/>
                <a:ext cx="20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2" name="Text Box 10"/>
              <p:cNvSpPr txBox="1">
                <a:spLocks noChangeArrowheads="1"/>
              </p:cNvSpPr>
              <p:nvPr/>
            </p:nvSpPr>
            <p:spPr bwMode="auto">
              <a:xfrm>
                <a:off x="3963" y="4533"/>
                <a:ext cx="202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3" name="Text Box 11"/>
              <p:cNvSpPr txBox="1">
                <a:spLocks noChangeArrowheads="1"/>
              </p:cNvSpPr>
              <p:nvPr/>
            </p:nvSpPr>
            <p:spPr bwMode="auto">
              <a:xfrm>
                <a:off x="3600" y="3632"/>
                <a:ext cx="201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4" name="Text Box 12"/>
              <p:cNvSpPr txBox="1">
                <a:spLocks noChangeArrowheads="1"/>
              </p:cNvSpPr>
              <p:nvPr/>
            </p:nvSpPr>
            <p:spPr bwMode="auto">
              <a:xfrm>
                <a:off x="3419" y="4924"/>
                <a:ext cx="201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5" name="Text Box 13"/>
              <p:cNvSpPr txBox="1">
                <a:spLocks noChangeArrowheads="1"/>
              </p:cNvSpPr>
              <p:nvPr/>
            </p:nvSpPr>
            <p:spPr bwMode="auto">
              <a:xfrm>
                <a:off x="3062" y="3809"/>
                <a:ext cx="201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6" name="Text Box 14"/>
              <p:cNvSpPr txBox="1">
                <a:spLocks noChangeArrowheads="1"/>
              </p:cNvSpPr>
              <p:nvPr/>
            </p:nvSpPr>
            <p:spPr bwMode="auto">
              <a:xfrm>
                <a:off x="3963" y="3999"/>
                <a:ext cx="202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7" name="Text Box 15"/>
              <p:cNvSpPr txBox="1">
                <a:spLocks noChangeArrowheads="1"/>
              </p:cNvSpPr>
              <p:nvPr/>
            </p:nvSpPr>
            <p:spPr bwMode="auto">
              <a:xfrm>
                <a:off x="4680" y="4172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ar-JO" sz="4400" b="0">
                    <a:latin typeface="Times New Roman" panose="02020603050405020304" pitchFamily="18" charset="0"/>
                  </a:rPr>
                  <a:t>♀</a:t>
                </a:r>
                <a:endParaRPr lang="en-US" altLang="ar-JO" sz="4400"/>
              </a:p>
            </p:txBody>
          </p:sp>
        </p:grpSp>
        <p:grpSp>
          <p:nvGrpSpPr>
            <p:cNvPr id="202768" name="Group 16"/>
            <p:cNvGrpSpPr>
              <a:grpSpLocks/>
            </p:cNvGrpSpPr>
            <p:nvPr/>
          </p:nvGrpSpPr>
          <p:grpSpPr bwMode="auto">
            <a:xfrm>
              <a:off x="7020" y="3632"/>
              <a:ext cx="2520" cy="2146"/>
              <a:chOff x="7020" y="3872"/>
              <a:chExt cx="2520" cy="1980"/>
            </a:xfrm>
          </p:grpSpPr>
          <p:sp>
            <p:nvSpPr>
              <p:cNvPr id="202769" name="Oval 17"/>
              <p:cNvSpPr>
                <a:spLocks noChangeArrowheads="1"/>
              </p:cNvSpPr>
              <p:nvPr/>
            </p:nvSpPr>
            <p:spPr bwMode="auto">
              <a:xfrm>
                <a:off x="7020" y="3872"/>
                <a:ext cx="1980" cy="19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202770" name="Text Box 18"/>
              <p:cNvSpPr txBox="1">
                <a:spLocks noChangeArrowheads="1"/>
              </p:cNvSpPr>
              <p:nvPr/>
            </p:nvSpPr>
            <p:spPr bwMode="auto">
              <a:xfrm>
                <a:off x="7027" y="4686"/>
                <a:ext cx="619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1" name="Text Box 19"/>
              <p:cNvSpPr txBox="1">
                <a:spLocks noChangeArrowheads="1"/>
              </p:cNvSpPr>
              <p:nvPr/>
            </p:nvSpPr>
            <p:spPr bwMode="auto">
              <a:xfrm>
                <a:off x="7807" y="4322"/>
                <a:ext cx="201" cy="2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2" name="Text Box 20"/>
              <p:cNvSpPr txBox="1">
                <a:spLocks noChangeArrowheads="1"/>
              </p:cNvSpPr>
              <p:nvPr/>
            </p:nvSpPr>
            <p:spPr bwMode="auto">
              <a:xfrm>
                <a:off x="8396" y="4724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3" name="Text Box 21"/>
              <p:cNvSpPr txBox="1">
                <a:spLocks noChangeArrowheads="1"/>
              </p:cNvSpPr>
              <p:nvPr/>
            </p:nvSpPr>
            <p:spPr bwMode="auto">
              <a:xfrm>
                <a:off x="7920" y="3872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4" name="Text Box 22"/>
              <p:cNvSpPr txBox="1">
                <a:spLocks noChangeArrowheads="1"/>
              </p:cNvSpPr>
              <p:nvPr/>
            </p:nvSpPr>
            <p:spPr bwMode="auto">
              <a:xfrm>
                <a:off x="8048" y="5180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5" name="Text Box 23"/>
              <p:cNvSpPr txBox="1">
                <a:spLocks noChangeArrowheads="1"/>
              </p:cNvSpPr>
              <p:nvPr/>
            </p:nvSpPr>
            <p:spPr bwMode="auto">
              <a:xfrm>
                <a:off x="7315" y="4057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6" name="Text Box 24"/>
              <p:cNvSpPr txBox="1">
                <a:spLocks noChangeArrowheads="1"/>
              </p:cNvSpPr>
              <p:nvPr/>
            </p:nvSpPr>
            <p:spPr bwMode="auto">
              <a:xfrm>
                <a:off x="8283" y="4233"/>
                <a:ext cx="28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7" name="Text Box 25"/>
              <p:cNvSpPr txBox="1">
                <a:spLocks noChangeArrowheads="1"/>
              </p:cNvSpPr>
              <p:nvPr/>
            </p:nvSpPr>
            <p:spPr bwMode="auto">
              <a:xfrm>
                <a:off x="9000" y="4412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ar-JO" sz="4400" b="0">
                    <a:latin typeface="Times New Roman" panose="02020603050405020304" pitchFamily="18" charset="0"/>
                  </a:rPr>
                  <a:t>♂</a:t>
                </a:r>
                <a:endParaRPr lang="en-US" altLang="ar-JO" sz="4400"/>
              </a:p>
            </p:txBody>
          </p:sp>
          <p:sp>
            <p:nvSpPr>
              <p:cNvPr id="202778" name="Text Box 26"/>
              <p:cNvSpPr txBox="1">
                <a:spLocks noChangeArrowheads="1"/>
              </p:cNvSpPr>
              <p:nvPr/>
            </p:nvSpPr>
            <p:spPr bwMode="auto">
              <a:xfrm>
                <a:off x="7642" y="4791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9" name="Text Box 27"/>
              <p:cNvSpPr txBox="1">
                <a:spLocks noChangeArrowheads="1"/>
              </p:cNvSpPr>
              <p:nvPr/>
            </p:nvSpPr>
            <p:spPr bwMode="auto">
              <a:xfrm>
                <a:off x="7290" y="5154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</p:grpSp>
      </p:grpSp>
      <p:sp>
        <p:nvSpPr>
          <p:cNvPr id="202781" name="Rectangle 29"/>
          <p:cNvSpPr>
            <a:spLocks noChangeArrowheads="1"/>
          </p:cNvSpPr>
          <p:nvPr/>
        </p:nvSpPr>
        <p:spPr bwMode="auto">
          <a:xfrm>
            <a:off x="0" y="3286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/>
          </a:p>
        </p:txBody>
      </p:sp>
      <p:sp>
        <p:nvSpPr>
          <p:cNvPr id="202782" name="Rectangle 30"/>
          <p:cNvSpPr>
            <a:spLocks noChangeArrowheads="1"/>
          </p:cNvSpPr>
          <p:nvPr/>
        </p:nvSpPr>
        <p:spPr bwMode="auto">
          <a:xfrm>
            <a:off x="0" y="3571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/>
          </a:p>
        </p:txBody>
      </p:sp>
      <p:graphicFrame>
        <p:nvGraphicFramePr>
          <p:cNvPr id="202786" name="Object 34"/>
          <p:cNvGraphicFramePr>
            <a:graphicFrameLocks noChangeAspect="1"/>
          </p:cNvGraphicFramePr>
          <p:nvPr/>
        </p:nvGraphicFramePr>
        <p:xfrm>
          <a:off x="1835150" y="3141663"/>
          <a:ext cx="93662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3" imgW="139639" imgH="190417" progId="Equation.3">
                  <p:embed/>
                </p:oleObj>
              </mc:Choice>
              <mc:Fallback>
                <p:oleObj name="Equation" r:id="rId3" imgW="139639" imgH="190417" progId="Equation.3">
                  <p:embed/>
                  <p:pic>
                    <p:nvPicPr>
                      <p:cNvPr id="202786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141663"/>
                        <a:ext cx="936625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88" name="Object 36"/>
          <p:cNvGraphicFramePr>
            <a:graphicFrameLocks noChangeAspect="1"/>
          </p:cNvGraphicFramePr>
          <p:nvPr/>
        </p:nvGraphicFramePr>
        <p:xfrm>
          <a:off x="5651500" y="2997200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5" imgW="139639" imgH="190417" progId="Equation.3">
                  <p:embed/>
                </p:oleObj>
              </mc:Choice>
              <mc:Fallback>
                <p:oleObj name="Equation" r:id="rId5" imgW="139639" imgH="190417" progId="Equation.3">
                  <p:embed/>
                  <p:pic>
                    <p:nvPicPr>
                      <p:cNvPr id="202788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997200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2789" name="Rectangle 37"/>
          <p:cNvSpPr>
            <a:spLocks noChangeArrowheads="1"/>
          </p:cNvSpPr>
          <p:nvPr/>
        </p:nvSpPr>
        <p:spPr bwMode="auto">
          <a:xfrm>
            <a:off x="179388" y="4608513"/>
            <a:ext cx="417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Mean body weight of </a:t>
            </a:r>
            <a:r>
              <a:rPr lang="en-US" altLang="ar-JO" sz="2400">
                <a:latin typeface="Times New Roman" panose="02020603050405020304" pitchFamily="18" charset="0"/>
              </a:rPr>
              <a:t>♀</a:t>
            </a:r>
            <a:r>
              <a:rPr lang="en-US" altLang="ar-JO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=55 kg</a:t>
            </a:r>
            <a:r>
              <a:rPr lang="en-US" altLang="ar-JO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2790" name="Rectangle 38"/>
          <p:cNvSpPr>
            <a:spLocks noChangeArrowheads="1"/>
          </p:cNvSpPr>
          <p:nvPr/>
        </p:nvSpPr>
        <p:spPr bwMode="auto">
          <a:xfrm>
            <a:off x="4356100" y="4648200"/>
            <a:ext cx="4608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Mean body weight of  </a:t>
            </a:r>
            <a:r>
              <a:rPr lang="en-US" altLang="ar-JO" sz="2800">
                <a:latin typeface="Times New Roman" panose="02020603050405020304" pitchFamily="18" charset="0"/>
              </a:rPr>
              <a:t>♂</a:t>
            </a:r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70 kg</a:t>
            </a:r>
            <a:r>
              <a:rPr lang="en-US" altLang="ar-JO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2791" name="Rectangle 39"/>
          <p:cNvSpPr>
            <a:spLocks noChangeArrowheads="1"/>
          </p:cNvSpPr>
          <p:nvPr/>
        </p:nvSpPr>
        <p:spPr bwMode="auto">
          <a:xfrm>
            <a:off x="395288" y="5800725"/>
            <a:ext cx="3889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b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could be</a:t>
            </a:r>
            <a:r>
              <a:rPr lang="en-US" altLang="ar-JO"/>
              <a:t> ???? </a:t>
            </a:r>
          </a:p>
        </p:txBody>
      </p:sp>
      <p:sp>
        <p:nvSpPr>
          <p:cNvPr id="202792" name="Rectangle 40"/>
          <p:cNvSpPr>
            <a:spLocks noChangeArrowheads="1"/>
          </p:cNvSpPr>
          <p:nvPr/>
        </p:nvSpPr>
        <p:spPr bwMode="auto">
          <a:xfrm>
            <a:off x="4713558" y="5693569"/>
            <a:ext cx="3311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Influencing factor </a:t>
            </a:r>
          </a:p>
        </p:txBody>
      </p:sp>
    </p:spTree>
    <p:extLst>
      <p:ext uri="{BB962C8B-B14F-4D97-AF65-F5344CB8AC3E}">
        <p14:creationId xmlns:p14="http://schemas.microsoft.com/office/powerpoint/2010/main" val="1213502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FF3A-4C2F-4DB2-A848-270F34A3B76B}" type="slidenum">
              <a:rPr lang="ar-SA" altLang="ar-JO"/>
              <a:pPr/>
              <a:t>8</a:t>
            </a:fld>
            <a:endParaRPr lang="en-US" altLang="ar-JO"/>
          </a:p>
        </p:txBody>
      </p:sp>
      <p:grpSp>
        <p:nvGrpSpPr>
          <p:cNvPr id="210948" name="Group 4"/>
          <p:cNvGrpSpPr>
            <a:grpSpLocks/>
          </p:cNvGrpSpPr>
          <p:nvPr/>
        </p:nvGrpSpPr>
        <p:grpSpPr bwMode="auto">
          <a:xfrm>
            <a:off x="755650" y="692150"/>
            <a:ext cx="7129463" cy="2605088"/>
            <a:chOff x="2581" y="6551"/>
            <a:chExt cx="6617" cy="2537"/>
          </a:xfrm>
        </p:grpSpPr>
        <p:sp>
          <p:nvSpPr>
            <p:cNvPr id="210949" name="Oval 5"/>
            <p:cNvSpPr>
              <a:spLocks noChangeArrowheads="1"/>
            </p:cNvSpPr>
            <p:nvPr/>
          </p:nvSpPr>
          <p:spPr bwMode="auto">
            <a:xfrm>
              <a:off x="2581" y="6551"/>
              <a:ext cx="198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JO"/>
            </a:p>
          </p:txBody>
        </p:sp>
        <p:sp>
          <p:nvSpPr>
            <p:cNvPr id="210950" name="Oval 6"/>
            <p:cNvSpPr>
              <a:spLocks noChangeArrowheads="1"/>
            </p:cNvSpPr>
            <p:nvPr/>
          </p:nvSpPr>
          <p:spPr bwMode="auto">
            <a:xfrm>
              <a:off x="6901" y="6551"/>
              <a:ext cx="198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JO"/>
            </a:p>
          </p:txBody>
        </p:sp>
        <p:sp>
          <p:nvSpPr>
            <p:cNvPr id="210951" name="Text Box 7"/>
            <p:cNvSpPr txBox="1">
              <a:spLocks noChangeArrowheads="1"/>
            </p:cNvSpPr>
            <p:nvPr/>
          </p:nvSpPr>
          <p:spPr bwMode="auto">
            <a:xfrm>
              <a:off x="2759" y="7649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2" name="Text Box 8"/>
            <p:cNvSpPr txBox="1">
              <a:spLocks noChangeArrowheads="1"/>
            </p:cNvSpPr>
            <p:nvPr/>
          </p:nvSpPr>
          <p:spPr bwMode="auto">
            <a:xfrm>
              <a:off x="3301" y="7123"/>
              <a:ext cx="62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 altLang="ar-JO"/>
            </a:p>
          </p:txBody>
        </p:sp>
        <p:sp>
          <p:nvSpPr>
            <p:cNvPr id="210953" name="Text Box 9"/>
            <p:cNvSpPr txBox="1">
              <a:spLocks noChangeArrowheads="1"/>
            </p:cNvSpPr>
            <p:nvPr/>
          </p:nvSpPr>
          <p:spPr bwMode="auto">
            <a:xfrm>
              <a:off x="3839" y="7570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4" name="Text Box 10"/>
            <p:cNvSpPr txBox="1">
              <a:spLocks noChangeArrowheads="1"/>
            </p:cNvSpPr>
            <p:nvPr/>
          </p:nvSpPr>
          <p:spPr bwMode="auto">
            <a:xfrm>
              <a:off x="3481" y="6551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5" name="Text Box 11"/>
            <p:cNvSpPr txBox="1">
              <a:spLocks noChangeArrowheads="1"/>
            </p:cNvSpPr>
            <p:nvPr/>
          </p:nvSpPr>
          <p:spPr bwMode="auto">
            <a:xfrm>
              <a:off x="3301" y="7843"/>
              <a:ext cx="616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6" name="Text Box 12"/>
            <p:cNvSpPr txBox="1">
              <a:spLocks noChangeArrowheads="1"/>
            </p:cNvSpPr>
            <p:nvPr/>
          </p:nvSpPr>
          <p:spPr bwMode="auto">
            <a:xfrm>
              <a:off x="2941" y="6732"/>
              <a:ext cx="17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7" name="Text Box 13"/>
            <p:cNvSpPr txBox="1">
              <a:spLocks noChangeArrowheads="1"/>
            </p:cNvSpPr>
            <p:nvPr/>
          </p:nvSpPr>
          <p:spPr bwMode="auto">
            <a:xfrm>
              <a:off x="3876" y="6945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8" name="Text Box 14"/>
            <p:cNvSpPr txBox="1">
              <a:spLocks noChangeArrowheads="1"/>
            </p:cNvSpPr>
            <p:nvPr/>
          </p:nvSpPr>
          <p:spPr bwMode="auto">
            <a:xfrm>
              <a:off x="6911" y="7366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9" name="Text Box 15"/>
            <p:cNvSpPr txBox="1">
              <a:spLocks noChangeArrowheads="1"/>
            </p:cNvSpPr>
            <p:nvPr/>
          </p:nvSpPr>
          <p:spPr bwMode="auto">
            <a:xfrm>
              <a:off x="2585" y="7123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0" name="Text Box 16"/>
            <p:cNvSpPr txBox="1">
              <a:spLocks noChangeArrowheads="1"/>
            </p:cNvSpPr>
            <p:nvPr/>
          </p:nvSpPr>
          <p:spPr bwMode="auto">
            <a:xfrm>
              <a:off x="8282" y="7400"/>
              <a:ext cx="19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1" name="Text Box 17"/>
            <p:cNvSpPr txBox="1">
              <a:spLocks noChangeArrowheads="1"/>
            </p:cNvSpPr>
            <p:nvPr/>
          </p:nvSpPr>
          <p:spPr bwMode="auto">
            <a:xfrm>
              <a:off x="7801" y="6551"/>
              <a:ext cx="20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2" name="Text Box 18"/>
            <p:cNvSpPr txBox="1">
              <a:spLocks noChangeArrowheads="1"/>
            </p:cNvSpPr>
            <p:nvPr/>
          </p:nvSpPr>
          <p:spPr bwMode="auto">
            <a:xfrm>
              <a:off x="7926" y="7860"/>
              <a:ext cx="171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3" name="Text Box 19"/>
            <p:cNvSpPr txBox="1">
              <a:spLocks noChangeArrowheads="1"/>
            </p:cNvSpPr>
            <p:nvPr/>
          </p:nvSpPr>
          <p:spPr bwMode="auto">
            <a:xfrm>
              <a:off x="7193" y="6732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4" name="Text Box 20"/>
            <p:cNvSpPr txBox="1">
              <a:spLocks noChangeArrowheads="1"/>
            </p:cNvSpPr>
            <p:nvPr/>
          </p:nvSpPr>
          <p:spPr bwMode="auto">
            <a:xfrm>
              <a:off x="8161" y="6911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5" name="Text Box 21"/>
            <p:cNvSpPr txBox="1">
              <a:spLocks noChangeArrowheads="1"/>
            </p:cNvSpPr>
            <p:nvPr/>
          </p:nvSpPr>
          <p:spPr bwMode="auto">
            <a:xfrm>
              <a:off x="4320" y="656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4400" b="0">
                  <a:latin typeface="Times New Roman" panose="02020603050405020304" pitchFamily="18" charset="0"/>
                </a:rPr>
                <a:t>♂</a:t>
              </a:r>
              <a:endParaRPr lang="en-US" altLang="ar-JO" sz="4400"/>
            </a:p>
          </p:txBody>
        </p:sp>
        <p:sp>
          <p:nvSpPr>
            <p:cNvPr id="210966" name="Text Box 22"/>
            <p:cNvSpPr txBox="1">
              <a:spLocks noChangeArrowheads="1"/>
            </p:cNvSpPr>
            <p:nvPr/>
          </p:nvSpPr>
          <p:spPr bwMode="auto">
            <a:xfrm>
              <a:off x="7561" y="7295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7" name="Text Box 23"/>
            <p:cNvSpPr txBox="1">
              <a:spLocks noChangeArrowheads="1"/>
            </p:cNvSpPr>
            <p:nvPr/>
          </p:nvSpPr>
          <p:spPr bwMode="auto">
            <a:xfrm>
              <a:off x="7172" y="7836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grpSp>
          <p:nvGrpSpPr>
            <p:cNvPr id="210968" name="Group 24"/>
            <p:cNvGrpSpPr>
              <a:grpSpLocks/>
            </p:cNvGrpSpPr>
            <p:nvPr/>
          </p:nvGrpSpPr>
          <p:grpSpPr bwMode="auto">
            <a:xfrm>
              <a:off x="8820" y="6748"/>
              <a:ext cx="378" cy="180"/>
              <a:chOff x="7020" y="9808"/>
              <a:chExt cx="378" cy="180"/>
            </a:xfrm>
          </p:grpSpPr>
          <p:sp>
            <p:nvSpPr>
              <p:cNvPr id="210969" name="Oval 25"/>
              <p:cNvSpPr>
                <a:spLocks noChangeArrowheads="1"/>
              </p:cNvSpPr>
              <p:nvPr/>
            </p:nvSpPr>
            <p:spPr bwMode="auto">
              <a:xfrm>
                <a:off x="7020" y="9808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210970" name="Line 26"/>
              <p:cNvSpPr>
                <a:spLocks noChangeShapeType="1"/>
              </p:cNvSpPr>
              <p:nvPr/>
            </p:nvSpPr>
            <p:spPr bwMode="auto">
              <a:xfrm>
                <a:off x="7149" y="9808"/>
                <a:ext cx="24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210971" name="Text Box 27"/>
            <p:cNvSpPr txBox="1">
              <a:spLocks noChangeArrowheads="1"/>
            </p:cNvSpPr>
            <p:nvPr/>
          </p:nvSpPr>
          <p:spPr bwMode="auto">
            <a:xfrm>
              <a:off x="2880" y="8548"/>
              <a:ext cx="12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400">
                  <a:solidFill>
                    <a:srgbClr val="6600FF"/>
                  </a:solidFill>
                  <a:latin typeface="Times New Roman" panose="02020603050405020304" pitchFamily="18" charset="0"/>
                </a:rPr>
                <a:t>Group</a:t>
              </a:r>
              <a:r>
                <a:rPr lang="en-US" altLang="ar-JO" sz="2800">
                  <a:solidFill>
                    <a:srgbClr val="6600FF"/>
                  </a:solidFill>
                  <a:latin typeface="Times New Roman" panose="02020603050405020304" pitchFamily="18" charset="0"/>
                </a:rPr>
                <a:t> I</a:t>
              </a:r>
              <a:endParaRPr lang="en-US" altLang="ar-JO" sz="2800">
                <a:solidFill>
                  <a:srgbClr val="6600FF"/>
                </a:solidFill>
              </a:endParaRPr>
            </a:p>
          </p:txBody>
        </p:sp>
        <p:sp>
          <p:nvSpPr>
            <p:cNvPr id="210972" name="Text Box 28"/>
            <p:cNvSpPr txBox="1">
              <a:spLocks noChangeArrowheads="1"/>
            </p:cNvSpPr>
            <p:nvPr/>
          </p:nvSpPr>
          <p:spPr bwMode="auto">
            <a:xfrm>
              <a:off x="7380" y="8548"/>
              <a:ext cx="12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400" b="0" dirty="0">
                  <a:solidFill>
                    <a:srgbClr val="6600FF"/>
                  </a:solidFill>
                  <a:latin typeface="Times New Roman" panose="02020603050405020304" pitchFamily="18" charset="0"/>
                </a:rPr>
                <a:t>Group </a:t>
              </a:r>
              <a:r>
                <a:rPr lang="en-US" altLang="ar-JO" sz="2800" b="0" dirty="0">
                  <a:latin typeface="Times New Roman" panose="02020603050405020304" pitchFamily="18" charset="0"/>
                </a:rPr>
                <a:t>II</a:t>
              </a:r>
              <a:endParaRPr lang="en-US" altLang="ar-JO" sz="2800" dirty="0"/>
            </a:p>
          </p:txBody>
        </p:sp>
      </p:grpSp>
      <p:sp>
        <p:nvSpPr>
          <p:cNvPr id="210973" name="Rectangle 29"/>
          <p:cNvSpPr>
            <a:spLocks noChangeArrowheads="1"/>
          </p:cNvSpPr>
          <p:nvPr/>
        </p:nvSpPr>
        <p:spPr bwMode="auto">
          <a:xfrm>
            <a:off x="250825" y="3141663"/>
            <a:ext cx="8713788" cy="173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0" dirty="0"/>
              <a:t>Mean body weight of grope</a:t>
            </a:r>
          </a:p>
          <a:p>
            <a:r>
              <a:rPr lang="en-US" altLang="ar-JO" sz="2800" b="0" dirty="0"/>
              <a:t>  </a:t>
            </a:r>
            <a:r>
              <a:rPr lang="en-US" altLang="ar-JO" sz="2800" dirty="0">
                <a:solidFill>
                  <a:srgbClr val="000099"/>
                </a:solidFill>
              </a:rPr>
              <a:t>= 65 kg</a:t>
            </a:r>
            <a:r>
              <a:rPr lang="en-US" altLang="ar-JO" sz="2800" b="0" dirty="0"/>
              <a:t> .</a:t>
            </a:r>
          </a:p>
          <a:p>
            <a:r>
              <a:rPr lang="en-US" altLang="ar-JO" b="0" dirty="0"/>
              <a:t>                                                                 </a:t>
            </a:r>
            <a:r>
              <a:rPr lang="en-US" altLang="ar-JO" sz="2400" b="0" dirty="0"/>
              <a:t>Mean body weight of grope II </a:t>
            </a:r>
          </a:p>
          <a:p>
            <a:r>
              <a:rPr lang="en-US" altLang="ar-JO" sz="2400" b="0" dirty="0"/>
              <a:t>                                                         </a:t>
            </a:r>
            <a:r>
              <a:rPr lang="en-US" altLang="ar-JO" sz="2800" dirty="0">
                <a:solidFill>
                  <a:srgbClr val="000099"/>
                </a:solidFill>
              </a:rPr>
              <a:t>=60 kg</a:t>
            </a:r>
            <a:r>
              <a:rPr lang="en-US" altLang="ar-JO" b="0" dirty="0"/>
              <a:t> .</a:t>
            </a:r>
            <a:r>
              <a:rPr lang="en-US" altLang="ar-JO" dirty="0"/>
              <a:t> </a:t>
            </a:r>
          </a:p>
        </p:txBody>
      </p:sp>
      <p:sp>
        <p:nvSpPr>
          <p:cNvPr id="210974" name="Rectangle 30"/>
          <p:cNvSpPr>
            <a:spLocks noChangeArrowheads="1"/>
          </p:cNvSpPr>
          <p:nvPr/>
        </p:nvSpPr>
        <p:spPr bwMode="auto">
          <a:xfrm>
            <a:off x="179388" y="4941888"/>
            <a:ext cx="3816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could be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?? </a:t>
            </a:r>
          </a:p>
        </p:txBody>
      </p:sp>
      <p:sp>
        <p:nvSpPr>
          <p:cNvPr id="210975" name="Rectangle 31"/>
          <p:cNvSpPr>
            <a:spLocks noChangeArrowheads="1"/>
          </p:cNvSpPr>
          <p:nvPr/>
        </p:nvSpPr>
        <p:spPr bwMode="auto">
          <a:xfrm>
            <a:off x="4067175" y="4943475"/>
            <a:ext cx="489743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Chance factor</a:t>
            </a:r>
          </a:p>
          <a:p>
            <a:pPr algn="justLow"/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Sampling variability</a:t>
            </a:r>
          </a:p>
          <a:p>
            <a:pPr algn="justLow"/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Sampling error</a:t>
            </a:r>
          </a:p>
        </p:txBody>
      </p:sp>
    </p:spTree>
    <p:extLst>
      <p:ext uri="{BB962C8B-B14F-4D97-AF65-F5344CB8AC3E}">
        <p14:creationId xmlns:p14="http://schemas.microsoft.com/office/powerpoint/2010/main" val="245467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DF75D3C-8A6B-4233-988E-9EC463D96097}" type="datetime1">
              <a:rPr lang="en-US" sz="1050">
                <a:solidFill>
                  <a:srgbClr val="000000"/>
                </a:solidFill>
              </a:rPr>
              <a:pPr eaLnBrk="1" hangingPunct="1"/>
              <a:t>8/7/2022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6899" name="Slide Number Placeholder 3"/>
          <p:cNvSpPr txBox="1">
            <a:spLocks noGrp="1"/>
          </p:cNvSpPr>
          <p:nvPr/>
        </p:nvSpPr>
        <p:spPr bwMode="auto">
          <a:xfrm>
            <a:off x="6598998" y="6213123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9B91471-40C4-4AFF-81E3-C519856E2977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9</a:t>
            </a:fld>
            <a:endParaRPr lang="en-US" sz="1050">
              <a:solidFill>
                <a:srgbClr val="000000"/>
              </a:solidFill>
            </a:endParaRPr>
          </a:p>
        </p:txBody>
      </p:sp>
      <p:grpSp>
        <p:nvGrpSpPr>
          <p:cNvPr id="336900" name="Group 2"/>
          <p:cNvGrpSpPr>
            <a:grpSpLocks/>
          </p:cNvGrpSpPr>
          <p:nvPr/>
        </p:nvGrpSpPr>
        <p:grpSpPr bwMode="auto">
          <a:xfrm>
            <a:off x="3507674" y="998731"/>
            <a:ext cx="3424833" cy="2846953"/>
            <a:chOff x="4860" y="2880"/>
            <a:chExt cx="2160" cy="1980"/>
          </a:xfrm>
        </p:grpSpPr>
        <p:sp>
          <p:nvSpPr>
            <p:cNvPr id="336927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28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05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6929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0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1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2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3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4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5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6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7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8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9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0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1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2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6901" name="Object 19"/>
          <p:cNvGraphicFramePr>
            <a:graphicFrameLocks noChangeAspect="1"/>
          </p:cNvGraphicFramePr>
          <p:nvPr>
            <p:extLst/>
          </p:nvPr>
        </p:nvGraphicFramePr>
        <p:xfrm>
          <a:off x="5086054" y="3233322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33690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054" y="3233322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2" name="Object 20"/>
          <p:cNvGraphicFramePr>
            <a:graphicFrameLocks noChangeAspect="1"/>
          </p:cNvGraphicFramePr>
          <p:nvPr>
            <p:extLst/>
          </p:nvPr>
        </p:nvGraphicFramePr>
        <p:xfrm>
          <a:off x="4284423" y="2944566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33690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23" y="2944566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3" name="Object 21"/>
          <p:cNvGraphicFramePr>
            <a:graphicFrameLocks noChangeAspect="1"/>
          </p:cNvGraphicFramePr>
          <p:nvPr>
            <p:extLst/>
          </p:nvPr>
        </p:nvGraphicFramePr>
        <p:xfrm>
          <a:off x="5394171" y="1787006"/>
          <a:ext cx="420291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33690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171" y="1787006"/>
                        <a:ext cx="420291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4" name="Object 22"/>
          <p:cNvGraphicFramePr>
            <a:graphicFrameLocks noChangeAspect="1"/>
          </p:cNvGraphicFramePr>
          <p:nvPr/>
        </p:nvGraphicFramePr>
        <p:xfrm>
          <a:off x="4193381" y="1269207"/>
          <a:ext cx="528638" cy="62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33690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381" y="1269207"/>
                        <a:ext cx="528638" cy="627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5" name="Object 23"/>
          <p:cNvGraphicFramePr>
            <a:graphicFrameLocks noChangeAspect="1"/>
          </p:cNvGraphicFramePr>
          <p:nvPr>
            <p:extLst/>
          </p:nvPr>
        </p:nvGraphicFramePr>
        <p:xfrm>
          <a:off x="5958967" y="3204565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33690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8967" y="3204565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6" name="Object 24"/>
          <p:cNvGraphicFramePr>
            <a:graphicFrameLocks noChangeAspect="1"/>
          </p:cNvGraphicFramePr>
          <p:nvPr>
            <p:extLst/>
          </p:nvPr>
        </p:nvGraphicFramePr>
        <p:xfrm>
          <a:off x="3748015" y="2311580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33690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15" y="2311580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7" name="Object 25"/>
          <p:cNvGraphicFramePr>
            <a:graphicFrameLocks noChangeAspect="1"/>
          </p:cNvGraphicFramePr>
          <p:nvPr>
            <p:extLst/>
          </p:nvPr>
        </p:nvGraphicFramePr>
        <p:xfrm>
          <a:off x="5857492" y="1114558"/>
          <a:ext cx="326627" cy="35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33690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492" y="1114558"/>
                        <a:ext cx="326627" cy="358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8" name="Object 26"/>
          <p:cNvGraphicFramePr>
            <a:graphicFrameLocks noChangeAspect="1"/>
          </p:cNvGraphicFramePr>
          <p:nvPr/>
        </p:nvGraphicFramePr>
        <p:xfrm>
          <a:off x="5004199" y="1593056"/>
          <a:ext cx="42029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33690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199" y="1593056"/>
                        <a:ext cx="42029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9" name="Object 27"/>
          <p:cNvGraphicFramePr>
            <a:graphicFrameLocks noChangeAspect="1"/>
          </p:cNvGraphicFramePr>
          <p:nvPr/>
        </p:nvGraphicFramePr>
        <p:xfrm>
          <a:off x="5112544" y="1322785"/>
          <a:ext cx="420291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33690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44" y="1322785"/>
                        <a:ext cx="420291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0" name="Object 28"/>
          <p:cNvGraphicFramePr>
            <a:graphicFrameLocks noChangeAspect="1"/>
          </p:cNvGraphicFramePr>
          <p:nvPr/>
        </p:nvGraphicFramePr>
        <p:xfrm>
          <a:off x="5166124" y="1808561"/>
          <a:ext cx="420290" cy="53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33691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124" y="1808561"/>
                        <a:ext cx="420290" cy="535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1" name="Object 29"/>
          <p:cNvGraphicFramePr>
            <a:graphicFrameLocks noChangeAspect="1"/>
          </p:cNvGraphicFramePr>
          <p:nvPr>
            <p:extLst/>
          </p:nvPr>
        </p:nvGraphicFramePr>
        <p:xfrm>
          <a:off x="6029356" y="1972014"/>
          <a:ext cx="432197" cy="33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33691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356" y="1972014"/>
                        <a:ext cx="432197" cy="330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2" name="Object 30"/>
          <p:cNvGraphicFramePr>
            <a:graphicFrameLocks noChangeAspect="1"/>
          </p:cNvGraphicFramePr>
          <p:nvPr>
            <p:extLst/>
          </p:nvPr>
        </p:nvGraphicFramePr>
        <p:xfrm>
          <a:off x="4689947" y="3368602"/>
          <a:ext cx="420291" cy="43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33691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947" y="3368602"/>
                        <a:ext cx="420291" cy="432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3" name="Object 31"/>
          <p:cNvGraphicFramePr>
            <a:graphicFrameLocks noChangeAspect="1"/>
          </p:cNvGraphicFramePr>
          <p:nvPr>
            <p:extLst/>
          </p:nvPr>
        </p:nvGraphicFramePr>
        <p:xfrm>
          <a:off x="6479273" y="2306554"/>
          <a:ext cx="420291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33691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9273" y="2306554"/>
                        <a:ext cx="420291" cy="34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4" name="Object 32"/>
          <p:cNvGraphicFramePr>
            <a:graphicFrameLocks noChangeAspect="1"/>
          </p:cNvGraphicFramePr>
          <p:nvPr>
            <p:extLst/>
          </p:nvPr>
        </p:nvGraphicFramePr>
        <p:xfrm>
          <a:off x="4627894" y="5393938"/>
          <a:ext cx="395288" cy="405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18" imgW="279279" imgH="241195" progId="Equation.3">
                  <p:embed/>
                </p:oleObj>
              </mc:Choice>
              <mc:Fallback>
                <p:oleObj name="Equation" r:id="rId18" imgW="279279" imgH="241195" progId="Equation.3">
                  <p:embed/>
                  <p:pic>
                    <p:nvPicPr>
                      <p:cNvPr id="33691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894" y="5393938"/>
                        <a:ext cx="395288" cy="4054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33"/>
          <p:cNvGraphicFramePr>
            <a:graphicFrameLocks noChangeAspect="1"/>
          </p:cNvGraphicFramePr>
          <p:nvPr>
            <p:extLst/>
          </p:nvPr>
        </p:nvGraphicFramePr>
        <p:xfrm>
          <a:off x="4864003" y="3858830"/>
          <a:ext cx="43219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20" imgW="279279" imgH="241195" progId="Equation.3">
                  <p:embed/>
                </p:oleObj>
              </mc:Choice>
              <mc:Fallback>
                <p:oleObj name="Equation" r:id="rId20" imgW="279279" imgH="241195" progId="Equation.3">
                  <p:embed/>
                  <p:pic>
                    <p:nvPicPr>
                      <p:cNvPr id="33691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003" y="3858830"/>
                        <a:ext cx="432197" cy="3714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6" name="Rectangle 35"/>
          <p:cNvSpPr>
            <a:spLocks noChangeArrowheads="1"/>
          </p:cNvSpPr>
          <p:nvPr/>
        </p:nvSpPr>
        <p:spPr bwMode="auto">
          <a:xfrm>
            <a:off x="2661239" y="5090361"/>
            <a:ext cx="21512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36917" name="Rectangle 36"/>
          <p:cNvSpPr>
            <a:spLocks noChangeArrowheads="1"/>
          </p:cNvSpPr>
          <p:nvPr/>
        </p:nvSpPr>
        <p:spPr bwMode="auto">
          <a:xfrm>
            <a:off x="2874541" y="5440405"/>
            <a:ext cx="2183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6918" name="Object 38"/>
          <p:cNvGraphicFramePr>
            <a:graphicFrameLocks noChangeAspect="1"/>
          </p:cNvGraphicFramePr>
          <p:nvPr/>
        </p:nvGraphicFramePr>
        <p:xfrm>
          <a:off x="3943350" y="1828800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336918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1828800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9" name="Object 39"/>
          <p:cNvGraphicFramePr>
            <a:graphicFrameLocks noChangeAspect="1"/>
          </p:cNvGraphicFramePr>
          <p:nvPr>
            <p:extLst/>
          </p:nvPr>
        </p:nvGraphicFramePr>
        <p:xfrm>
          <a:off x="4405247" y="2558104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22" imgW="177569" imgH="202936" progId="Equation.3">
                  <p:embed/>
                </p:oleObj>
              </mc:Choice>
              <mc:Fallback>
                <p:oleObj name="Equation" r:id="rId22" imgW="177569" imgH="202936" progId="Equation.3">
                  <p:embed/>
                  <p:pic>
                    <p:nvPicPr>
                      <p:cNvPr id="336919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247" y="2558104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0" name="Rectangle 40"/>
          <p:cNvSpPr>
            <a:spLocks noChangeArrowheads="1"/>
          </p:cNvSpPr>
          <p:nvPr/>
        </p:nvSpPr>
        <p:spPr bwMode="auto">
          <a:xfrm>
            <a:off x="378543" y="3757412"/>
            <a:ext cx="82320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800" b="1" dirty="0"/>
              <a:t>Different samples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</a:t>
            </a:r>
            <a:r>
              <a:rPr lang="en-US" sz="2800" dirty="0"/>
              <a:t> </a:t>
            </a:r>
            <a:r>
              <a:rPr lang="en-US" sz="2800" b="1" dirty="0"/>
              <a:t>different         even if the samples size are equal </a:t>
            </a:r>
            <a:r>
              <a:rPr lang="en-US" sz="2800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36921" name="Rectangle 41"/>
          <p:cNvSpPr>
            <a:spLocks noChangeArrowheads="1"/>
          </p:cNvSpPr>
          <p:nvPr/>
        </p:nvSpPr>
        <p:spPr bwMode="auto">
          <a:xfrm>
            <a:off x="628650" y="5311872"/>
            <a:ext cx="7981942" cy="954107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There is a</a:t>
            </a:r>
            <a:r>
              <a:rPr lang="en-US" sz="2800" dirty="0"/>
              <a:t> </a:t>
            </a:r>
            <a:r>
              <a:rPr lang="en-US" sz="2800" b="1" dirty="0"/>
              <a:t>variation in</a:t>
            </a:r>
            <a:r>
              <a:rPr lang="en-US" sz="2800" dirty="0"/>
              <a:t>  the       </a:t>
            </a:r>
            <a:r>
              <a:rPr lang="en-US" sz="2800" b="1" dirty="0"/>
              <a:t>of  different samples</a:t>
            </a:r>
            <a:endParaRPr lang="en-US" sz="2800" dirty="0"/>
          </a:p>
          <a:p>
            <a:r>
              <a:rPr lang="en-US" sz="2800" b="1" dirty="0"/>
              <a:t>This variation is due to sampling variation.</a:t>
            </a:r>
          </a:p>
        </p:txBody>
      </p:sp>
      <p:graphicFrame>
        <p:nvGraphicFramePr>
          <p:cNvPr id="336922" name="Object 42"/>
          <p:cNvGraphicFramePr>
            <a:graphicFrameLocks noChangeAspect="1"/>
          </p:cNvGraphicFramePr>
          <p:nvPr>
            <p:extLst/>
          </p:nvPr>
        </p:nvGraphicFramePr>
        <p:xfrm>
          <a:off x="6085697" y="2652429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23" imgW="177569" imgH="202936" progId="Equation.3">
                  <p:embed/>
                </p:oleObj>
              </mc:Choice>
              <mc:Fallback>
                <p:oleObj name="Equation" r:id="rId23" imgW="177569" imgH="202936" progId="Equation.3">
                  <p:embed/>
                  <p:pic>
                    <p:nvPicPr>
                      <p:cNvPr id="33692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5697" y="2652429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3" name="Object 43"/>
          <p:cNvGraphicFramePr>
            <a:graphicFrameLocks noChangeAspect="1"/>
          </p:cNvGraphicFramePr>
          <p:nvPr/>
        </p:nvGraphicFramePr>
        <p:xfrm>
          <a:off x="4514850" y="2000250"/>
          <a:ext cx="420291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name="Equation" r:id="rId24" imgW="177569" imgH="202936" progId="Equation.3">
                  <p:embed/>
                </p:oleObj>
              </mc:Choice>
              <mc:Fallback>
                <p:oleObj name="Equation" r:id="rId24" imgW="177569" imgH="202936" progId="Equation.3">
                  <p:embed/>
                  <p:pic>
                    <p:nvPicPr>
                      <p:cNvPr id="336923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000250"/>
                        <a:ext cx="420291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4" name="Rectangle 43"/>
          <p:cNvSpPr>
            <a:spLocks noChangeArrowheads="1"/>
          </p:cNvSpPr>
          <p:nvPr/>
        </p:nvSpPr>
        <p:spPr bwMode="auto">
          <a:xfrm>
            <a:off x="6629400" y="3200400"/>
            <a:ext cx="10287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100" b="1" dirty="0">
                <a:solidFill>
                  <a:srgbClr val="FF0000"/>
                </a:solidFill>
              </a:rPr>
              <a:t>???</a:t>
            </a:r>
            <a:endParaRPr lang="en-US" sz="2100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265388" y="998730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</p:spTree>
    <p:extLst>
      <p:ext uri="{BB962C8B-B14F-4D97-AF65-F5344CB8AC3E}">
        <p14:creationId xmlns:p14="http://schemas.microsoft.com/office/powerpoint/2010/main" val="222326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2138</Words>
  <Application>Microsoft Office PowerPoint</Application>
  <PresentationFormat>On-screen Show (4:3)</PresentationFormat>
  <Paragraphs>777</Paragraphs>
  <Slides>31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</cp:revision>
  <dcterms:created xsi:type="dcterms:W3CDTF">2022-08-05T15:47:17Z</dcterms:created>
  <dcterms:modified xsi:type="dcterms:W3CDTF">2022-08-07T18:56:51Z</dcterms:modified>
</cp:coreProperties>
</file>