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90" r:id="rId2"/>
    <p:sldId id="291" r:id="rId3"/>
    <p:sldId id="257" r:id="rId4"/>
    <p:sldId id="258" r:id="rId5"/>
    <p:sldId id="296" r:id="rId6"/>
    <p:sldId id="29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2" r:id="rId31"/>
    <p:sldId id="285" r:id="rId32"/>
    <p:sldId id="286" r:id="rId33"/>
    <p:sldId id="293" r:id="rId34"/>
    <p:sldId id="294" r:id="rId35"/>
    <p:sldId id="287" r:id="rId36"/>
    <p:sldId id="288" r:id="rId37"/>
    <p:sldId id="289" r:id="rId38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5436A62-B8F0-43F2-BA7B-1EA307EC1D28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CAB986D-95A7-45BE-98B4-71BD75E936A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760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25454445-B45A-4C88-97AF-675D1A8DEE55}" type="slidenum">
              <a:rPr lang="ar-SA" smtClean="0">
                <a:latin typeface="Arial" charset="0"/>
              </a:rPr>
              <a:pPr eaLnBrk="1" hangingPunct="1"/>
              <a:t>13</a:t>
            </a:fld>
            <a:endParaRPr lang="en-GB" smtClean="0">
              <a:latin typeface="Arial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63012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C4D17-D23C-4D43-9D27-268E1F659CD1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97396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4D28C-9D58-4A1F-8D97-8E8C9CDD79D1}" type="slidenum">
              <a:rPr lang="en-MY" smtClean="0"/>
              <a:t>33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4365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7E7F85-45C0-40DB-BE84-7FD00089D663}" type="slidenum">
              <a:rPr lang="ar-SA" smtClean="0"/>
              <a:pPr/>
              <a:t>36</a:t>
            </a:fld>
            <a:endParaRPr lang="en-GB" smtClean="0"/>
          </a:p>
        </p:txBody>
      </p:sp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/>
              <a:t>bacteriuria  is the presence of bacteria in urine</a:t>
            </a:r>
          </a:p>
        </p:txBody>
      </p:sp>
      <p:sp>
        <p:nvSpPr>
          <p:cNvPr id="1187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5930BB3-766D-4C2F-9B06-87BAF1209359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36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855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5487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6305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980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0971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9654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897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0937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9063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4401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0227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3714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85890-B211-4F3C-8326-38584D4D3931}" type="datetimeFigureOut">
              <a:rPr lang="ar-JO" smtClean="0"/>
              <a:t>26/03/1444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0F77-5B59-4A7A-9F15-3729C86CE1E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7530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0405"/>
            <a:ext cx="3048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44821" y="2371372"/>
            <a:ext cx="828092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MEASURES </a:t>
            </a: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OF 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     DISEASE FREQUENCY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436162" y="5791200"/>
            <a:ext cx="8098238" cy="646331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algn="ctr">
              <a:defRPr/>
            </a:pPr>
            <a:r>
              <a:rPr lang="nl-NL" sz="3600" b="1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/>
              </a:rPr>
              <a:t>Prof  DR. Waqar Al – Kubaisy </a:t>
            </a:r>
            <a:endParaRPr lang="en-MY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04299" y="3907279"/>
            <a:ext cx="2674529" cy="605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4000" dirty="0">
                <a:latin typeface="Garamond" pitchFamily="18" charset="0"/>
              </a:rPr>
              <a:t>Part </a:t>
            </a:r>
            <a:r>
              <a:rPr lang="en-GB" sz="4000" dirty="0" smtClean="0">
                <a:latin typeface="Garamond" pitchFamily="18" charset="0"/>
              </a:rPr>
              <a:t>2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03C4-4A20-4C11-946D-BEF0C4847AC2}" type="datetime1">
              <a:rPr lang="en-MY" smtClean="0"/>
              <a:t>21/10/2022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092655" y="4825303"/>
            <a:ext cx="2200561" cy="400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24-10-2022 </a:t>
            </a:r>
          </a:p>
        </p:txBody>
      </p:sp>
    </p:spTree>
    <p:extLst>
      <p:ext uri="{BB962C8B-B14F-4D97-AF65-F5344CB8AC3E}">
        <p14:creationId xmlns:p14="http://schemas.microsoft.com/office/powerpoint/2010/main" val="51433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4516" y="497562"/>
            <a:ext cx="8759971" cy="2062103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is </a:t>
            </a:r>
            <a:r>
              <a:rPr lang="en-US" sz="32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controlled by two </a:t>
            </a:r>
            <a:r>
              <a:rPr lang="en-US" sz="3200" b="1" u="sng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elements </a:t>
            </a:r>
            <a:endParaRPr lang="en-US" sz="3200" b="1" dirty="0">
              <a:solidFill>
                <a:srgbClr val="008000"/>
              </a:solidFill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No. of individuals who have been diseased in the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past</a:t>
            </a:r>
            <a:endParaRPr lang="en-US" sz="3200" b="1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the length or duration of the illness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4080" y="2992260"/>
            <a:ext cx="6194104" cy="55399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atin typeface="Garamond" pitchFamily="18" charset="0"/>
              </a:rPr>
              <a:t>Prevalence will vary in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6483203" y="2766143"/>
            <a:ext cx="2590800" cy="1015663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30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ight Brace 4"/>
          <p:cNvSpPr/>
          <p:nvPr/>
        </p:nvSpPr>
        <p:spPr>
          <a:xfrm rot="10204089">
            <a:off x="6070607" y="2940069"/>
            <a:ext cx="661016" cy="77751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14800" y="4307242"/>
            <a:ext cx="4220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duration of the illness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6761646" y="4305832"/>
            <a:ext cx="22658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Prevalence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4888722" y="5164715"/>
            <a:ext cx="29956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Prevalence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07969" y="5357638"/>
            <a:ext cx="22798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incidence</a:t>
            </a:r>
            <a:endParaRPr lang="en-US" sz="3200" dirty="0">
              <a:latin typeface="Garamond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835013" y="4599629"/>
            <a:ext cx="13088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90800" y="5661248"/>
            <a:ext cx="15931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 rot="16200000">
            <a:off x="6096746" y="4325453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 rot="16200000">
            <a:off x="4142403" y="5187244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ight Arrow 18"/>
          <p:cNvSpPr/>
          <p:nvPr/>
        </p:nvSpPr>
        <p:spPr>
          <a:xfrm rot="16200000">
            <a:off x="202263" y="4404639"/>
            <a:ext cx="576825" cy="2482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ight Arrow 19"/>
          <p:cNvSpPr/>
          <p:nvPr/>
        </p:nvSpPr>
        <p:spPr>
          <a:xfrm rot="16200000">
            <a:off x="202263" y="5564465"/>
            <a:ext cx="576825" cy="248251"/>
          </a:xfrm>
          <a:prstGeom prst="right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6EF-1222-41CB-92C1-29EFE22D7845}" type="datetime1">
              <a:rPr lang="en-US" smtClean="0"/>
              <a:t>10/21/2022</a:t>
            </a:fld>
            <a:endParaRPr lang="en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154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4077072"/>
            <a:ext cx="8915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800" b="1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all new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cases of the disease. </a:t>
            </a:r>
            <a:endParaRPr lang="en-US" sz="2800" dirty="0" smtClean="0">
              <a:latin typeface="Garamond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They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enter the prevalence pot.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If no cases leave the prevalence pot, it continues to Fill, adding to the number of cases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unless</a:t>
            </a:r>
          </a:p>
          <a:p>
            <a:pPr algn="l" rtl="0"/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some cases either</a:t>
            </a:r>
            <a:r>
              <a:rPr lang="en-US" sz="28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Garamond" pitchFamily="18" charset="0"/>
                <a:cs typeface="Times New Roman" pitchFamily="18" charset="0"/>
              </a:rPr>
              <a:t>recover</a:t>
            </a:r>
            <a:r>
              <a:rPr lang="en-US" sz="28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die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reducing the prevalence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. 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2915816" y="1124744"/>
            <a:ext cx="4038600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246658" y="1124744"/>
            <a:ext cx="1862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052888" y="2554577"/>
            <a:ext cx="2119312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Prevalenc</a:t>
            </a:r>
            <a:r>
              <a:rPr lang="en-US" sz="2800" dirty="0">
                <a:latin typeface="Calibri" pitchFamily="34" charset="0"/>
              </a:rPr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1212428" y="1854200"/>
            <a:ext cx="170338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2638425" y="1332254"/>
            <a:ext cx="2047875" cy="1468438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112544" y="1119529"/>
            <a:ext cx="2328863" cy="168116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382609" y="1559531"/>
            <a:ext cx="1941686" cy="136194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3884-8ED6-4E54-BAA7-4D78177E4613}" type="datetime1">
              <a:rPr lang="en-US" smtClean="0"/>
              <a:t>10/21/2022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538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4283968" y="1201839"/>
            <a:ext cx="2592288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124489" y="1265250"/>
            <a:ext cx="1862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533900" y="2513013"/>
            <a:ext cx="1982316" cy="97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400" b="1" dirty="0"/>
              <a:t>Prevalenc</a:t>
            </a:r>
            <a:r>
              <a:rPr lang="en-US" sz="2400" dirty="0"/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400" b="1" dirty="0"/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830512" y="2039649"/>
            <a:ext cx="1703388" cy="4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400" b="1" dirty="0">
                <a:solidFill>
                  <a:srgbClr val="006600"/>
                </a:solidFill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3940882" y="1702513"/>
            <a:ext cx="1584176" cy="976312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798578" y="1496083"/>
            <a:ext cx="1501255" cy="946944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863449" y="1969555"/>
            <a:ext cx="1528159" cy="1030577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228236" y="1239911"/>
            <a:ext cx="3807499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dirty="0">
                <a:latin typeface="Garamond" pitchFamily="18" charset="0"/>
              </a:rPr>
              <a:t>=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I </a:t>
            </a:r>
            <a:r>
              <a:rPr lang="en-US" sz="3200" dirty="0">
                <a:solidFill>
                  <a:srgbClr val="0070C0"/>
                </a:solidFill>
                <a:latin typeface="Garamond" pitchFamily="18" charset="0"/>
              </a:rPr>
              <a:t>*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D</a:t>
            </a:r>
            <a:endParaRPr lang="en-MY" sz="32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36" y="2513013"/>
            <a:ext cx="3695692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>
                <a:latin typeface="Garamond" pitchFamily="18" charset="0"/>
              </a:rPr>
              <a:t>I = incidence</a:t>
            </a:r>
          </a:p>
          <a:p>
            <a:pPr>
              <a:spcBef>
                <a:spcPct val="20000"/>
              </a:spcBef>
            </a:pPr>
            <a:r>
              <a:rPr lang="en-US" sz="3200" b="1" dirty="0">
                <a:latin typeface="Garamond" pitchFamily="18" charset="0"/>
              </a:rPr>
              <a:t>D = duration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52400" y="5029200"/>
            <a:ext cx="5867400" cy="5238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Prevalence </a:t>
            </a:r>
            <a:r>
              <a:rPr lang="en-US" sz="2800" b="1" dirty="0">
                <a:latin typeface="Garamond" pitchFamily="18" charset="0"/>
              </a:rPr>
              <a:t>will vary 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6369852" y="4821000"/>
            <a:ext cx="2590800" cy="954107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800" dirty="0"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63449" y="5395308"/>
            <a:ext cx="1012807" cy="1577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941772" y="5029200"/>
            <a:ext cx="790468" cy="250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FD5F-55D9-488A-87C1-0DECCEE27B50}" type="datetime1">
              <a:rPr lang="en-US" smtClean="0"/>
              <a:t>10/21/2022</a:t>
            </a:fld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97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0"/>
            <a:ext cx="8229600" cy="1096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Factors influencing prevalence rate</a:t>
            </a:r>
            <a:endParaRPr lang="en-AU" sz="2800" dirty="0" smtClean="0">
              <a:solidFill>
                <a:schemeClr val="bg1"/>
              </a:solidFill>
            </a:endParaRPr>
          </a:p>
        </p:txBody>
      </p:sp>
      <p:grpSp>
        <p:nvGrpSpPr>
          <p:cNvPr id="33794" name="Group 4"/>
          <p:cNvGrpSpPr>
            <a:grpSpLocks noChangeAspect="1"/>
          </p:cNvGrpSpPr>
          <p:nvPr/>
        </p:nvGrpSpPr>
        <p:grpSpPr bwMode="auto">
          <a:xfrm>
            <a:off x="-1832638" y="-857031"/>
            <a:ext cx="12684413" cy="8091096"/>
            <a:chOff x="925" y="8355"/>
            <a:chExt cx="11298" cy="5325"/>
          </a:xfrm>
        </p:grpSpPr>
        <p:sp>
          <p:nvSpPr>
            <p:cNvPr id="62468" name="AutoShape 5"/>
            <p:cNvSpPr>
              <a:spLocks noChangeAspect="1" noChangeArrowheads="1"/>
            </p:cNvSpPr>
            <p:nvPr/>
          </p:nvSpPr>
          <p:spPr bwMode="auto">
            <a:xfrm>
              <a:off x="2977" y="8355"/>
              <a:ext cx="76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69" name="Group 6"/>
            <p:cNvGrpSpPr>
              <a:grpSpLocks/>
            </p:cNvGrpSpPr>
            <p:nvPr/>
          </p:nvGrpSpPr>
          <p:grpSpPr bwMode="auto">
            <a:xfrm>
              <a:off x="925" y="8633"/>
              <a:ext cx="11298" cy="5047"/>
              <a:chOff x="925" y="8633"/>
              <a:chExt cx="11298" cy="5047"/>
            </a:xfrm>
          </p:grpSpPr>
          <p:sp>
            <p:nvSpPr>
              <p:cNvPr id="62470" name="Text Box 7"/>
              <p:cNvSpPr txBox="1">
                <a:spLocks noChangeArrowheads="1"/>
              </p:cNvSpPr>
              <p:nvPr/>
            </p:nvSpPr>
            <p:spPr bwMode="auto">
              <a:xfrm>
                <a:off x="5031" y="11513"/>
                <a:ext cx="1852" cy="4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b="1" dirty="0">
                    <a:solidFill>
                      <a:srgbClr val="FF0000"/>
                    </a:solidFill>
                  </a:rPr>
                  <a:t>Prevalence</a:t>
                </a:r>
              </a:p>
            </p:txBody>
          </p:sp>
          <p:sp>
            <p:nvSpPr>
              <p:cNvPr id="62471" name="AutoShape 8"/>
              <p:cNvSpPr>
                <a:spLocks noChangeArrowheads="1"/>
              </p:cNvSpPr>
              <p:nvPr/>
            </p:nvSpPr>
            <p:spPr bwMode="auto">
              <a:xfrm>
                <a:off x="925" y="8633"/>
                <a:ext cx="7558" cy="4710"/>
              </a:xfrm>
              <a:prstGeom prst="upArrow">
                <a:avLst>
                  <a:gd name="adj1" fmla="val 50000"/>
                  <a:gd name="adj2" fmla="val 2500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2800" b="1" u="sng" dirty="0" smtClean="0">
                    <a:solidFill>
                      <a:srgbClr val="FF0000"/>
                    </a:solidFill>
                    <a:latin typeface="Garamond" pitchFamily="18" charset="0"/>
                  </a:rPr>
                  <a:t>Increased  </a:t>
                </a:r>
                <a:r>
                  <a:rPr lang="en-US" sz="2800" b="1" u="sng" dirty="0">
                    <a:solidFill>
                      <a:srgbClr val="FF0000"/>
                    </a:solidFill>
                    <a:latin typeface="Garamond" pitchFamily="18" charset="0"/>
                  </a:rPr>
                  <a:t>by: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>
                    <a:latin typeface="Times New Roman" pitchFamily="18" charset="0"/>
                    <a:cs typeface="Times New Roman" pitchFamily="18" charset="0"/>
                  </a:rPr>
                  <a:t>longer duration of disease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prolongation of life without cure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GB" sz="3000" b="1" dirty="0">
                    <a:solidFill>
                      <a:srgbClr val="008000"/>
                    </a:solidFill>
                    <a:latin typeface="Times New Roman" pitchFamily="18" charset="0"/>
                    <a:cs typeface="Times New Roman" pitchFamily="18" charset="0"/>
                  </a:rPr>
                  <a:t>Increase in the incidence of the disease</a:t>
                </a:r>
                <a:endParaRPr lang="en-US" sz="30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Immigration </a:t>
                </a:r>
                <a:r>
                  <a:rPr lang="en-US" sz="30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of cases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>
                    <a:solidFill>
                      <a:srgbClr val="CC0066"/>
                    </a:solidFill>
                    <a:latin typeface="Times New Roman" pitchFamily="18" charset="0"/>
                    <a:cs typeface="Times New Roman" pitchFamily="18" charset="0"/>
                  </a:rPr>
                  <a:t>out migration of healthy people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improved </a:t>
                </a:r>
                <a:r>
                  <a:rPr lang="en-US" sz="30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diagnosis</a:t>
                </a:r>
                <a:r>
                  <a:rPr lang="en-US" sz="3000" b="1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3000" b="1" dirty="0" smtClean="0">
                    <a:solidFill>
                      <a:srgbClr val="C00000"/>
                    </a:solidFill>
                    <a:latin typeface="Garamond" pitchFamily="18" charset="0"/>
                    <a:cs typeface="Times New Roman" pitchFamily="18" charset="0"/>
                  </a:rPr>
                  <a:t>Better </a:t>
                </a:r>
                <a:r>
                  <a:rPr lang="en-US" sz="3000" b="1" dirty="0">
                    <a:solidFill>
                      <a:srgbClr val="C00000"/>
                    </a:solidFill>
                    <a:latin typeface="Garamond" pitchFamily="18" charset="0"/>
                    <a:cs typeface="Times New Roman" pitchFamily="18" charset="0"/>
                  </a:rPr>
                  <a:t>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endParaRPr lang="en-US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472" name="AutoShape 9"/>
              <p:cNvSpPr>
                <a:spLocks noChangeArrowheads="1"/>
              </p:cNvSpPr>
              <p:nvPr/>
            </p:nvSpPr>
            <p:spPr bwMode="auto">
              <a:xfrm>
                <a:off x="5799" y="8919"/>
                <a:ext cx="6424" cy="4761"/>
              </a:xfrm>
              <a:prstGeom prst="downArrow">
                <a:avLst>
                  <a:gd name="adj1" fmla="val 50000"/>
                  <a:gd name="adj2" fmla="val 2499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3000" b="1" u="sng" dirty="0" smtClean="0">
                    <a:solidFill>
                      <a:srgbClr val="FF0000"/>
                    </a:solidFill>
                  </a:rPr>
                  <a:t>Decreased </a:t>
                </a:r>
                <a:r>
                  <a:rPr lang="en-US" sz="3000" b="1" u="sng" dirty="0">
                    <a:solidFill>
                      <a:srgbClr val="FF0000"/>
                    </a:solidFill>
                  </a:rPr>
                  <a:t>by: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3000" b="1" dirty="0"/>
                  <a:t>short duration of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3000" b="1" dirty="0">
                    <a:solidFill>
                      <a:srgbClr val="0070C0"/>
                    </a:solidFill>
                  </a:rPr>
                  <a:t>high case-fatality rate from </a:t>
                </a:r>
                <a:r>
                  <a:rPr lang="en-US" sz="3000" b="1" dirty="0" smtClean="0">
                    <a:solidFill>
                      <a:srgbClr val="0070C0"/>
                    </a:solidFill>
                  </a:rPr>
                  <a:t>disease</a:t>
                </a:r>
              </a:p>
              <a:p>
                <a:pPr marL="171450" lvl="1"/>
                <a:r>
                  <a:rPr lang="en-US" sz="3000" b="1" dirty="0" smtClean="0">
                    <a:solidFill>
                      <a:srgbClr val="008000"/>
                    </a:solidFill>
                  </a:rPr>
                  <a:t>decrease incidence</a:t>
                </a:r>
                <a:endParaRPr lang="en-US" sz="3000" b="1" dirty="0">
                  <a:solidFill>
                    <a:srgbClr val="008000"/>
                  </a:solidFill>
                </a:endParaRP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3000" b="1" dirty="0">
                    <a:solidFill>
                      <a:srgbClr val="002060"/>
                    </a:solidFill>
                  </a:rPr>
                  <a:t>in-migration of healthy people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3000" b="1" dirty="0">
                    <a:solidFill>
                      <a:srgbClr val="CC0066"/>
                    </a:solidFill>
                  </a:rPr>
                  <a:t>E</a:t>
                </a:r>
                <a:r>
                  <a:rPr lang="en-US" sz="3000" b="1" dirty="0" smtClean="0">
                    <a:solidFill>
                      <a:srgbClr val="CC0066"/>
                    </a:solidFill>
                  </a:rPr>
                  <a:t>migration </a:t>
                </a:r>
                <a:r>
                  <a:rPr lang="en-US" sz="3000" b="1" dirty="0">
                    <a:solidFill>
                      <a:srgbClr val="CC0066"/>
                    </a:solidFill>
                  </a:rPr>
                  <a:t>of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3000" b="1" dirty="0">
                    <a:solidFill>
                      <a:srgbClr val="0070C0"/>
                    </a:solidFill>
                  </a:rPr>
                  <a:t>improved cure </a:t>
                </a:r>
                <a:r>
                  <a:rPr lang="en-US" sz="3000" b="1" dirty="0" smtClean="0">
                    <a:solidFill>
                      <a:srgbClr val="0070C0"/>
                    </a:solidFill>
                  </a:rPr>
                  <a:t>rate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Immunization prevents</a:t>
                </a:r>
                <a:r>
                  <a:rPr lang="en-US" sz="30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new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8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Prolongation of non diseased &amp;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healthy 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population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681761" y="2792020"/>
            <a:ext cx="1966404" cy="5486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Prevalence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CAE1-A5EB-49E3-B0D9-306A255BF566}" type="datetime1">
              <a:rPr lang="en-US" smtClean="0"/>
              <a:t>10/21/2022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036327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9600" y="270269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l" rtl="0"/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Types of Prevalence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682828"/>
            <a:ext cx="4898504" cy="954107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l" rtl="0">
              <a:buFontTx/>
              <a:buAutoNum type="arabicPeriod"/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Period Prevalence</a:t>
            </a:r>
          </a:p>
          <a:p>
            <a:pPr marL="342900" indent="-342900" algn="l" rtl="0">
              <a:buFontTx/>
              <a:buAutoNum type="arabicPeriod"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Point Prevalence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0" y="1636935"/>
            <a:ext cx="8534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A </a:t>
            </a:r>
            <a:r>
              <a:rPr lang="en-US" sz="2800" b="1" dirty="0">
                <a:latin typeface="Garamond" pitchFamily="18" charset="0"/>
              </a:rPr>
              <a:t>study done on  </a:t>
            </a:r>
            <a:r>
              <a:rPr lang="en-US" sz="2800" b="1" dirty="0" smtClean="0">
                <a:latin typeface="Garamond" pitchFamily="18" charset="0"/>
              </a:rPr>
              <a:t>1500 </a:t>
            </a:r>
            <a:r>
              <a:rPr lang="en-US" sz="2800" b="1" dirty="0">
                <a:latin typeface="Garamond" pitchFamily="18" charset="0"/>
              </a:rPr>
              <a:t>school children </a:t>
            </a:r>
            <a:r>
              <a:rPr lang="en-US" sz="2800" b="1" dirty="0" smtClean="0">
                <a:latin typeface="Garamond" pitchFamily="18" charset="0"/>
              </a:rPr>
              <a:t>at Al </a:t>
            </a:r>
            <a:r>
              <a:rPr lang="en-US" sz="2800" b="1" dirty="0" err="1" smtClean="0">
                <a:latin typeface="Garamond" pitchFamily="18" charset="0"/>
              </a:rPr>
              <a:t>Karak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found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20 </a:t>
            </a:r>
            <a:r>
              <a:rPr lang="en-US" sz="2800" b="1" dirty="0">
                <a:latin typeface="Garamond" pitchFamily="18" charset="0"/>
              </a:rPr>
              <a:t>with TB.  By follow up  of school children during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2800" b="1" dirty="0">
                <a:latin typeface="Garamond" pitchFamily="18" charset="0"/>
              </a:rPr>
              <a:t>the number of students with TB was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prevalence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20          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prevalence 28        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endParaRPr lang="en-US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0268" y="4680328"/>
            <a:ext cx="79752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u="sng" dirty="0">
                <a:solidFill>
                  <a:srgbClr val="FF0000"/>
                </a:solidFill>
                <a:latin typeface="Garamond" pitchFamily="18" charset="0"/>
              </a:rPr>
              <a:t>Period prevalence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GB" sz="3200" dirty="0">
                <a:latin typeface="Garamond" pitchFamily="18" charset="0"/>
              </a:rPr>
              <a:t>Number of cases that occur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during a specified period of time</a:t>
            </a:r>
          </a:p>
          <a:p>
            <a:r>
              <a:rPr lang="en-GB" sz="3200" dirty="0" smtClean="0">
                <a:latin typeface="Garamond" pitchFamily="18" charset="0"/>
              </a:rPr>
              <a:t>2020 –2021</a:t>
            </a:r>
            <a:endParaRPr lang="en-GB" sz="3200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728D-C520-4AA2-8C18-A10416152619}" type="datetime1">
              <a:rPr lang="en-US" smtClean="0"/>
              <a:t>10/21/2022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425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04800" y="54429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 rtl="0"/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Period Prevalence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39304" y="794901"/>
            <a:ext cx="8752295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includes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total individuals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who had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 of concern  at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any time  during the specific time period 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2018-2019.     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S0</a:t>
            </a:r>
          </a:p>
          <a:p>
            <a:pPr algn="l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Period .</a:t>
            </a:r>
            <a:r>
              <a:rPr lang="en-US" sz="32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</a:t>
            </a:r>
            <a:endParaRPr lang="en-US" sz="3200" b="1" u="sng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started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at a point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 time and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stop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at a point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 time </a:t>
            </a:r>
          </a:p>
          <a:p>
            <a:pPr algn="l"/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included</a:t>
            </a:r>
            <a:r>
              <a:rPr lang="en-US" sz="28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all persons with the dis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            </a:t>
            </a:r>
            <a:endParaRPr lang="en-US" sz="28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Line 92"/>
          <p:cNvSpPr>
            <a:spLocks noChangeShapeType="1"/>
          </p:cNvSpPr>
          <p:nvPr/>
        </p:nvSpPr>
        <p:spPr bwMode="auto">
          <a:xfrm flipV="1">
            <a:off x="782380" y="3746385"/>
            <a:ext cx="7010400" cy="0"/>
          </a:xfrm>
          <a:prstGeom prst="line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  <a:round/>
            <a:headEnd type="diamond" w="med" len="med"/>
            <a:tailEnd type="diamond" w="med" len="med"/>
          </a:ln>
        </p:spPr>
        <p:txBody>
          <a:bodyPr wrap="none" lIns="111502" tIns="55751" rIns="111502" bIns="55751" anchor="ctr"/>
          <a:lstStyle/>
          <a:p>
            <a:pPr>
              <a:defRPr/>
            </a:pPr>
            <a:endParaRPr lang="en-MY"/>
          </a:p>
        </p:txBody>
      </p:sp>
      <p:sp>
        <p:nvSpPr>
          <p:cNvPr id="5" name="Line 92"/>
          <p:cNvSpPr>
            <a:spLocks noChangeShapeType="1"/>
          </p:cNvSpPr>
          <p:nvPr/>
        </p:nvSpPr>
        <p:spPr bwMode="auto">
          <a:xfrm>
            <a:off x="7164388" y="3933056"/>
            <a:ext cx="1827212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339834" y="3226336"/>
            <a:ext cx="10080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2019. </a:t>
            </a:r>
            <a:endParaRPr lang="en-MY" sz="2800" dirty="0"/>
          </a:p>
        </p:txBody>
      </p:sp>
      <p:sp>
        <p:nvSpPr>
          <p:cNvPr id="7" name="Rectangle 6"/>
          <p:cNvSpPr/>
          <p:nvPr/>
        </p:nvSpPr>
        <p:spPr>
          <a:xfrm>
            <a:off x="1231790" y="3221392"/>
            <a:ext cx="898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2018</a:t>
            </a:r>
            <a:endParaRPr lang="en-MY" sz="2800" dirty="0"/>
          </a:p>
        </p:txBody>
      </p:sp>
      <p:sp>
        <p:nvSpPr>
          <p:cNvPr id="8" name="Line 92"/>
          <p:cNvSpPr>
            <a:spLocks noChangeShapeType="1"/>
          </p:cNvSpPr>
          <p:nvPr/>
        </p:nvSpPr>
        <p:spPr bwMode="auto">
          <a:xfrm>
            <a:off x="2783230" y="3933056"/>
            <a:ext cx="2759919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9" name="Line 92"/>
          <p:cNvSpPr>
            <a:spLocks noChangeShapeType="1"/>
          </p:cNvSpPr>
          <p:nvPr/>
        </p:nvSpPr>
        <p:spPr bwMode="auto">
          <a:xfrm>
            <a:off x="4610100" y="6085238"/>
            <a:ext cx="2604201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0" name="Line 92"/>
          <p:cNvSpPr>
            <a:spLocks noChangeShapeType="1"/>
          </p:cNvSpPr>
          <p:nvPr/>
        </p:nvSpPr>
        <p:spPr bwMode="auto">
          <a:xfrm>
            <a:off x="4924309" y="4437112"/>
            <a:ext cx="2632381" cy="8123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239305" y="4526934"/>
            <a:ext cx="891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that have carried over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the previous time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period  or</a:t>
            </a:r>
          </a:p>
        </p:txBody>
      </p:sp>
      <p:sp>
        <p:nvSpPr>
          <p:cNvPr id="12" name="Line 92"/>
          <p:cNvSpPr>
            <a:spLocks noChangeShapeType="1"/>
          </p:cNvSpPr>
          <p:nvPr/>
        </p:nvSpPr>
        <p:spPr bwMode="auto">
          <a:xfrm flipV="1">
            <a:off x="782380" y="4988599"/>
            <a:ext cx="7010400" cy="0"/>
          </a:xfrm>
          <a:prstGeom prst="line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  <a:round/>
            <a:headEnd type="diamond" w="med" len="med"/>
            <a:tailEnd type="diamond" w="med" len="med"/>
          </a:ln>
        </p:spPr>
        <p:txBody>
          <a:bodyPr wrap="none" lIns="111502" tIns="55751" rIns="111502" bIns="55751" anchor="ctr"/>
          <a:lstStyle/>
          <a:p>
            <a:pPr>
              <a:defRPr/>
            </a:pPr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332971" y="5034145"/>
            <a:ext cx="72237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have become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ill at the end of the time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period</a:t>
            </a:r>
            <a:endParaRPr lang="en-US" sz="2400" b="1" dirty="0">
              <a:latin typeface="Garamond" pitchFamily="18" charset="0"/>
            </a:endParaRPr>
          </a:p>
        </p:txBody>
      </p:sp>
      <p:sp>
        <p:nvSpPr>
          <p:cNvPr id="14" name="Line 92"/>
          <p:cNvSpPr>
            <a:spLocks noChangeShapeType="1"/>
          </p:cNvSpPr>
          <p:nvPr/>
        </p:nvSpPr>
        <p:spPr bwMode="auto">
          <a:xfrm>
            <a:off x="6520628" y="5273312"/>
            <a:ext cx="1827213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5" name="Rectangle 14"/>
          <p:cNvSpPr/>
          <p:nvPr/>
        </p:nvSpPr>
        <p:spPr>
          <a:xfrm>
            <a:off x="154719" y="5643281"/>
            <a:ext cx="8193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New cases (incidence) occurring within the time period </a:t>
            </a:r>
            <a:endParaRPr lang="en-US" sz="24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119922"/>
            <a:ext cx="6748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recurrences during a succeeding time  period         </a:t>
            </a:r>
          </a:p>
        </p:txBody>
      </p:sp>
      <p:sp>
        <p:nvSpPr>
          <p:cNvPr id="17" name="Line 92"/>
          <p:cNvSpPr>
            <a:spLocks noChangeShapeType="1"/>
          </p:cNvSpPr>
          <p:nvPr/>
        </p:nvSpPr>
        <p:spPr bwMode="auto">
          <a:xfrm>
            <a:off x="4994509" y="6583258"/>
            <a:ext cx="2632381" cy="8123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8" name="Line 92"/>
          <p:cNvSpPr>
            <a:spLocks noChangeShapeType="1"/>
          </p:cNvSpPr>
          <p:nvPr/>
        </p:nvSpPr>
        <p:spPr bwMode="auto">
          <a:xfrm>
            <a:off x="5340982" y="4221088"/>
            <a:ext cx="2604201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FA3E-6F92-49BF-A1F6-A7A4833C0913}" type="datetime1">
              <a:rPr lang="en-MY" smtClean="0"/>
              <a:t>21/10/2022</a:t>
            </a:fld>
            <a:endParaRPr lang="en-MY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22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36512" y="301879"/>
            <a:ext cx="9217024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tabLst>
                <a:tab pos="266700" algn="l"/>
              </a:tabLst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Point Prevalence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  <a:p>
            <a:pPr algn="l">
              <a:tabLst>
                <a:tab pos="266700" algn="l"/>
              </a:tabLst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   is the No. of cases of individuals with a disease, condition, or illness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cs typeface="Times New Roman" pitchFamily="18" charset="0"/>
              </a:rPr>
              <a:t>at a </a:t>
            </a:r>
            <a:r>
              <a:rPr lang="en-US" sz="3200" b="1" u="sng" dirty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cs typeface="Times New Roman" pitchFamily="18" charset="0"/>
              </a:rPr>
              <a:t>single specific point in time</a:t>
            </a:r>
          </a:p>
          <a:p>
            <a:pPr algn="l">
              <a:tabLst>
                <a:tab pos="266700" algn="l"/>
              </a:tabLst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The No. of existing cases at point in time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2636911"/>
            <a:ext cx="87630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3000" b="1" dirty="0">
                <a:solidFill>
                  <a:srgbClr val="003399"/>
                </a:solidFill>
              </a:rPr>
              <a:t>P =</a:t>
            </a:r>
            <a:r>
              <a:rPr 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3000" b="1" u="sng" dirty="0">
                <a:solidFill>
                  <a:srgbClr val="003399"/>
                </a:solidFill>
              </a:rPr>
              <a:t> of existing cases of a disease</a:t>
            </a:r>
            <a:r>
              <a:rPr lang="en-US" sz="3000" b="1" dirty="0">
                <a:solidFill>
                  <a:srgbClr val="003399"/>
                </a:solidFill>
              </a:rPr>
              <a:t>    X </a:t>
            </a:r>
            <a:r>
              <a:rPr lang="en-US" sz="3000" b="1" dirty="0" smtClean="0">
                <a:solidFill>
                  <a:srgbClr val="003399"/>
                </a:solidFill>
              </a:rPr>
              <a:t>100</a:t>
            </a:r>
          </a:p>
          <a:p>
            <a:pPr algn="l" rtl="0">
              <a:defRPr/>
            </a:pPr>
            <a:r>
              <a:rPr lang="en-US" sz="3000" b="1" dirty="0">
                <a:solidFill>
                  <a:srgbClr val="003399"/>
                </a:solidFill>
              </a:rPr>
              <a:t> </a:t>
            </a:r>
            <a:r>
              <a:rPr lang="en-US" sz="3000" b="1" dirty="0" smtClean="0">
                <a:solidFill>
                  <a:srgbClr val="003399"/>
                </a:solidFill>
              </a:rPr>
              <a:t>       </a:t>
            </a:r>
            <a:r>
              <a:rPr lang="en-US" sz="3000" b="1" dirty="0">
                <a:solidFill>
                  <a:srgbClr val="003399"/>
                </a:solidFill>
              </a:rPr>
              <a:t>total population  at risk at a given point in time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85750" y="4436817"/>
            <a:ext cx="865676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tabLst>
                <a:tab pos="266700" algn="l"/>
              </a:tabLst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Point .P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tabLst>
                <a:tab pos="266700" algn="l"/>
              </a:tabLst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measure the presence of the disease  or condition on a </a:t>
            </a:r>
            <a:r>
              <a:rPr lang="en-US" sz="32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single short – time point </a:t>
            </a:r>
            <a:endParaRPr lang="en-MY" sz="3200" dirty="0">
              <a:solidFill>
                <a:srgbClr val="990099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6C03-0059-4740-856C-4CFD9597D7A1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18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07" y="260648"/>
            <a:ext cx="8915400" cy="1631216"/>
          </a:xfrm>
          <a:prstGeom prst="rect">
            <a:avLst/>
          </a:prstGeom>
          <a:ln w="15875">
            <a:solidFill>
              <a:srgbClr val="FFC000"/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u="sng" dirty="0"/>
              <a:t>example</a:t>
            </a:r>
            <a:endParaRPr lang="en-US" sz="2800" dirty="0"/>
          </a:p>
          <a:p>
            <a:pPr algn="just">
              <a:defRPr/>
            </a:pPr>
            <a:r>
              <a:rPr lang="en-US" dirty="0"/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visual examination survey  conducted among individuals 52 - 85 years of age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during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2021.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310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2477 persons examined 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had cataracts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 the time of the  survey.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6214" y="2421177"/>
            <a:ext cx="81642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prevalence of cataract in  that age group was</a:t>
            </a:r>
            <a:endParaRPr lang="en-MY" sz="2800" dirty="0">
              <a:solidFill>
                <a:srgbClr val="002060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48513" y="3212976"/>
            <a:ext cx="8801894" cy="1384995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310 / 2477 X100 ,=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12.5%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prevalence of cataract among  population aging  52 - 85 years in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Al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Karak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during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2021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8513" y="4797152"/>
            <a:ext cx="88018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Garamond" pitchFamily="18" charset="0"/>
              </a:rPr>
              <a:t>Point prevalence</a:t>
            </a:r>
            <a:r>
              <a:rPr lang="en-GB" sz="3200" dirty="0" smtClean="0">
                <a:latin typeface="Garamond" pitchFamily="18" charset="0"/>
              </a:rPr>
              <a:t>:</a:t>
            </a:r>
          </a:p>
          <a:p>
            <a:r>
              <a:rPr lang="en-GB" sz="3200" dirty="0" smtClean="0">
                <a:latin typeface="Garamond" pitchFamily="18" charset="0"/>
              </a:rPr>
              <a:t> </a:t>
            </a:r>
            <a:r>
              <a:rPr lang="en-GB" sz="3200" dirty="0">
                <a:latin typeface="Garamond" pitchFamily="18" charset="0"/>
              </a:rPr>
              <a:t>Number of cases present at a specified moment of </a:t>
            </a:r>
            <a:r>
              <a:rPr lang="en-GB" sz="3200" dirty="0" smtClean="0">
                <a:latin typeface="Garamond" pitchFamily="18" charset="0"/>
              </a:rPr>
              <a:t>time   2021</a:t>
            </a:r>
            <a:endParaRPr lang="en-GB" sz="3200" dirty="0"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CB89-C4F1-4B33-8344-9DDBDA7384B4}" type="datetime1">
              <a:rPr lang="en-MY" smtClean="0"/>
              <a:t>21/10/2022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69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08" y="489167"/>
            <a:ext cx="8820472" cy="96302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b="1" dirty="0"/>
              <a:t>  </a:t>
            </a:r>
            <a:r>
              <a:rPr lang="en-US" sz="2400" b="1" dirty="0">
                <a:solidFill>
                  <a:srgbClr val="000000"/>
                </a:solidFill>
              </a:rPr>
              <a:t>Period Prevalence    =   </a:t>
            </a:r>
          </a:p>
          <a:p>
            <a:pPr algn="ctr">
              <a:lnSpc>
                <a:spcPct val="65000"/>
              </a:lnSpc>
            </a:pPr>
            <a:r>
              <a:rPr lang="en-US" sz="2400" b="1" dirty="0">
                <a:solidFill>
                  <a:srgbClr val="006699"/>
                </a:solidFill>
              </a:rPr>
              <a:t>  </a:t>
            </a:r>
            <a:r>
              <a:rPr lang="en-US" sz="2400" b="1" u="sng" dirty="0">
                <a:solidFill>
                  <a:srgbClr val="006699"/>
                </a:solidFill>
              </a:rPr>
              <a:t>№. of existing cases of a  disease </a:t>
            </a:r>
            <a:r>
              <a:rPr lang="en-US" sz="2400" b="1" u="sng" dirty="0">
                <a:solidFill>
                  <a:srgbClr val="FF0000"/>
                </a:solidFill>
              </a:rPr>
              <a:t>within time period </a:t>
            </a:r>
            <a:r>
              <a:rPr lang="en-US" sz="2400" b="1" dirty="0">
                <a:solidFill>
                  <a:srgbClr val="006699"/>
                </a:solidFill>
              </a:rPr>
              <a:t>X1000 Average </a:t>
            </a:r>
            <a:r>
              <a:rPr lang="en-US" sz="2400" b="1" dirty="0" smtClean="0">
                <a:solidFill>
                  <a:srgbClr val="006699"/>
                </a:solidFill>
              </a:rPr>
              <a:t>   study </a:t>
            </a:r>
            <a:r>
              <a:rPr lang="en-US" sz="2400" b="1" dirty="0">
                <a:solidFill>
                  <a:srgbClr val="006699"/>
                </a:solidFill>
              </a:rPr>
              <a:t>population within time period    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2008" y="1855277"/>
            <a:ext cx="8820472" cy="1323439"/>
          </a:xfrm>
          <a:prstGeom prst="rect">
            <a:avLst/>
          </a:prstGeom>
          <a:solidFill>
            <a:srgbClr val="CCFFF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0099"/>
                </a:solidFill>
              </a:rPr>
              <a:t>Point Prevalence  </a:t>
            </a:r>
            <a:r>
              <a:rPr lang="en-US" sz="2400" b="1" dirty="0">
                <a:solidFill>
                  <a:srgbClr val="000099"/>
                </a:solidFill>
              </a:rPr>
              <a:t>=</a:t>
            </a:r>
            <a:r>
              <a:rPr lang="en-US" sz="2400" b="1" dirty="0"/>
              <a:t>  </a:t>
            </a:r>
            <a:endParaRPr lang="en-US" sz="2400" b="1" dirty="0">
              <a:solidFill>
                <a:srgbClr val="002060"/>
              </a:solidFill>
              <a:latin typeface="Garamond" pitchFamily="18" charset="0"/>
            </a:endParaRPr>
          </a:p>
          <a:p>
            <a:pPr algn="l"/>
            <a:r>
              <a:rPr lang="en-US" sz="2600" b="1" u="sng" dirty="0">
                <a:solidFill>
                  <a:srgbClr val="002060"/>
                </a:solidFill>
                <a:latin typeface="Garamond" pitchFamily="18" charset="0"/>
              </a:rPr>
              <a:t>№. of existing cases of  the disease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at a point in time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X1000</a:t>
            </a:r>
            <a:endParaRPr lang="en-US" sz="2600" dirty="0">
              <a:solidFill>
                <a:srgbClr val="002060"/>
              </a:solidFill>
              <a:latin typeface="Garamond" pitchFamily="18" charset="0"/>
            </a:endParaRPr>
          </a:p>
          <a:p>
            <a:pPr algn="l"/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              Total study population at a point in time  </a:t>
            </a:r>
            <a:endParaRPr lang="en-US" sz="26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2018" y="3898465"/>
            <a:ext cx="898198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defRPr/>
            </a:pPr>
            <a:r>
              <a:rPr lang="en-US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      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Factors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affecting the prevalence and incident rate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and out migration of susceptible or of the resistant (immune)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Changes in the environmental quality (air and water sanitation)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Changes in the social customs (tobacco smoke) and travel abroad.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Changes in the reporting system.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Changes in the preventing program (immunizatio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D9E37-18C6-4640-9860-9C46F597761A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86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838200" y="-42889"/>
            <a:ext cx="54466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</a:rPr>
              <a:t>Mortality rates</a:t>
            </a:r>
            <a:endParaRPr lang="en-MY" sz="36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9664" y="541311"/>
            <a:ext cx="91936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>
                <a:latin typeface="Garamond" pitchFamily="18" charset="0"/>
              </a:rPr>
              <a:t>Analogous to incidence but refers to the process </a:t>
            </a:r>
            <a:r>
              <a:rPr lang="en-US" sz="2800" b="1" dirty="0" smtClean="0">
                <a:latin typeface="Garamond" pitchFamily="18" charset="0"/>
              </a:rPr>
              <a:t>of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dying </a:t>
            </a:r>
            <a:r>
              <a:rPr lang="en-US" sz="2800" b="1" dirty="0">
                <a:latin typeface="Garamond" pitchFamily="18" charset="0"/>
              </a:rPr>
              <a:t>rather than the process of becoming ill.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marL="109728" algn="l" rtl="0" fontAlgn="auto">
              <a:spcAft>
                <a:spcPts val="0"/>
              </a:spcAft>
              <a:buClr>
                <a:srgbClr val="C00000"/>
              </a:buClr>
              <a:buSzPct val="100000"/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Crude death rate</a:t>
            </a:r>
            <a:r>
              <a:rPr lang="en-US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: </a:t>
            </a:r>
            <a:r>
              <a:rPr lang="en-US" sz="3200" b="1" dirty="0" smtClean="0">
                <a:latin typeface="Garamond" pitchFamily="18" charset="0"/>
              </a:rPr>
              <a:t> =</a:t>
            </a:r>
            <a:endParaRPr lang="en-US" sz="3200" b="1" dirty="0"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3200" b="1" u="sng" dirty="0" smtClean="0">
                <a:solidFill>
                  <a:srgbClr val="0070C0"/>
                </a:solidFill>
              </a:rPr>
              <a:t>№ </a:t>
            </a:r>
            <a:r>
              <a:rPr lang="en-US" sz="3100" b="1" u="sng" dirty="0">
                <a:solidFill>
                  <a:srgbClr val="0070C0"/>
                </a:solidFill>
              </a:rPr>
              <a:t>of deaths in </a:t>
            </a:r>
            <a:r>
              <a:rPr lang="en-US" sz="3100" b="1" u="sng" dirty="0"/>
              <a:t>certain population </a:t>
            </a:r>
            <a:r>
              <a:rPr lang="en-US" sz="3100" b="1" u="sng" dirty="0">
                <a:solidFill>
                  <a:srgbClr val="FF0000"/>
                </a:solidFill>
              </a:rPr>
              <a:t>in a year </a:t>
            </a:r>
            <a:r>
              <a:rPr lang="en-US" sz="3100" b="1" u="sng" dirty="0">
                <a:solidFill>
                  <a:srgbClr val="0070C0"/>
                </a:solidFill>
              </a:rPr>
              <a:t>&amp; locality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 smtClean="0">
                <a:solidFill>
                  <a:srgbClr val="0070C0"/>
                </a:solidFill>
              </a:rPr>
              <a:t>  № </a:t>
            </a:r>
            <a:r>
              <a:rPr lang="en-US" sz="3200" b="1" dirty="0">
                <a:solidFill>
                  <a:srgbClr val="0070C0"/>
                </a:solidFill>
              </a:rPr>
              <a:t>of population in the same year and </a:t>
            </a:r>
            <a:r>
              <a:rPr lang="en-US" sz="3200" b="1" dirty="0" smtClean="0">
                <a:solidFill>
                  <a:srgbClr val="0070C0"/>
                </a:solidFill>
              </a:rPr>
              <a:t>locality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111" y="3095856"/>
            <a:ext cx="8788221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The </a:t>
            </a: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crude death </a:t>
            </a:r>
            <a:r>
              <a:rPr lang="en-US" sz="3200" b="1" dirty="0" smtClean="0">
                <a:latin typeface="Garamond" pitchFamily="18" charset="0"/>
              </a:rPr>
              <a:t>rate is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calculated for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total population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irrespective </a:t>
            </a:r>
            <a:r>
              <a:rPr lang="en-US" sz="2800" b="1" dirty="0">
                <a:latin typeface="Garamond" pitchFamily="18" charset="0"/>
              </a:rPr>
              <a:t>of age, sex, or any other characteristics of importance in determining death </a:t>
            </a:r>
            <a:endParaRPr lang="en-US" sz="2800" b="1" dirty="0" smtClean="0"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smtClean="0">
                <a:latin typeface="Garamond" pitchFamily="18" charset="0"/>
              </a:rPr>
              <a:t>If </a:t>
            </a:r>
            <a:r>
              <a:rPr lang="en-US" sz="2800" b="1" dirty="0">
                <a:latin typeface="Garamond" pitchFamily="18" charset="0"/>
              </a:rPr>
              <a:t>the population is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growing </a:t>
            </a:r>
            <a:r>
              <a:rPr lang="en-US" sz="2800" b="1" dirty="0">
                <a:latin typeface="Garamond" pitchFamily="18" charset="0"/>
              </a:rPr>
              <a:t>or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shrinking, </a:t>
            </a:r>
            <a:r>
              <a:rPr lang="en-US" sz="2800" b="1" dirty="0">
                <a:latin typeface="Garamond" pitchFamily="18" charset="0"/>
              </a:rPr>
              <a:t>use the population size at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the midpoint of the time interval </a:t>
            </a:r>
            <a:r>
              <a:rPr lang="en-US" sz="2800" b="1" dirty="0" smtClean="0">
                <a:latin typeface="Garamond" pitchFamily="18" charset="0"/>
              </a:rPr>
              <a:t>as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an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estimate of the average population at risk.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latin typeface="Garamond" pitchFamily="18" charset="0"/>
              </a:rPr>
              <a:t>E.g. death rate for </a:t>
            </a:r>
            <a:r>
              <a:rPr lang="en-US" sz="2400" b="1" dirty="0" smtClean="0">
                <a:latin typeface="Garamond" pitchFamily="18" charset="0"/>
              </a:rPr>
              <a:t>1993</a:t>
            </a:r>
            <a:r>
              <a:rPr lang="en-US" sz="2400" b="1" dirty="0">
                <a:latin typeface="Garamond" pitchFamily="18" charset="0"/>
              </a:rPr>
              <a:t>, use population of July 1</a:t>
            </a:r>
            <a:r>
              <a:rPr lang="en-US" sz="2400" b="1" baseline="30000" dirty="0">
                <a:latin typeface="Garamond" pitchFamily="18" charset="0"/>
              </a:rPr>
              <a:t>st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1993 </a:t>
            </a:r>
            <a:r>
              <a:rPr lang="en-US" sz="2400" b="1" dirty="0">
                <a:latin typeface="Garamond" pitchFamily="18" charset="0"/>
              </a:rPr>
              <a:t>for the denominator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US" sz="2400" b="1" dirty="0">
                <a:latin typeface="Garamond" pitchFamily="18" charset="0"/>
              </a:rPr>
              <a:t> </a:t>
            </a:r>
            <a:endParaRPr lang="ar-EG" sz="2400" b="1" dirty="0"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D7D1-5B0B-4F57-B75F-AF1B4B0DA2AA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7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58738"/>
            <a:ext cx="93245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 startAt="2"/>
              <a:defRPr/>
            </a:pPr>
            <a:r>
              <a:rPr lang="en-US" sz="3200" b="1" u="sng" dirty="0">
                <a:solidFill>
                  <a:srgbClr val="C00000"/>
                </a:solidFill>
                <a:latin typeface="Garamond" pitchFamily="18" charset="0"/>
              </a:rPr>
              <a:t>Age and sex specific death rate</a:t>
            </a:r>
            <a:r>
              <a:rPr lang="en-US" sz="3200" b="1" u="sng" dirty="0" smtClean="0">
                <a:solidFill>
                  <a:srgbClr val="C00000"/>
                </a:solidFill>
                <a:latin typeface="Garamond" pitchFamily="18" charset="0"/>
              </a:rPr>
              <a:t>:</a:t>
            </a:r>
            <a:endParaRPr lang="en-US" sz="3200" b="1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           A.  Age   Specific Death Rate</a:t>
            </a:r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: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200" b="1" u="sng" dirty="0" smtClean="0">
                <a:solidFill>
                  <a:srgbClr val="002060"/>
                </a:solidFill>
                <a:latin typeface="Garamond" pitchFamily="18" charset="0"/>
              </a:rPr>
              <a:t> No</a:t>
            </a:r>
            <a:r>
              <a:rPr lang="en-US" sz="2200" b="1" u="sng" dirty="0">
                <a:solidFill>
                  <a:srgbClr val="002060"/>
                </a:solidFill>
                <a:latin typeface="Garamond" pitchFamily="18" charset="0"/>
              </a:rPr>
              <a:t>. of persons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</a:rPr>
              <a:t>dying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 in a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certain age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and a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</a:rPr>
              <a:t>certain year </a:t>
            </a:r>
            <a:r>
              <a:rPr lang="en-US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and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area</a:t>
            </a:r>
            <a:r>
              <a:rPr lang="en-US" sz="2400" dirty="0">
                <a:latin typeface="Garamond" pitchFamily="18" charset="0"/>
              </a:rPr>
              <a:t>X100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0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   </a:t>
            </a:r>
            <a:r>
              <a:rPr lang="en-US" sz="2200" b="1" dirty="0" smtClean="0">
                <a:solidFill>
                  <a:srgbClr val="002060"/>
                </a:solidFill>
                <a:latin typeface="Garamond" pitchFamily="18" charset="0"/>
              </a:rPr>
              <a:t>Total </a:t>
            </a:r>
            <a:r>
              <a:rPr lang="en-US" sz="2200" b="1" u="sng" dirty="0">
                <a:solidFill>
                  <a:srgbClr val="002060"/>
                </a:solidFill>
                <a:latin typeface="Garamond" pitchFamily="18" charset="0"/>
              </a:rPr>
              <a:t>№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same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age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group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 the same year and same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area</a:t>
            </a:r>
            <a:endParaRPr lang="ar-EG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714" y="2060848"/>
            <a:ext cx="90582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Garamond" pitchFamily="18" charset="0"/>
              </a:rPr>
              <a:t>            </a:t>
            </a:r>
            <a:r>
              <a:rPr lang="en-US" sz="2800" b="1" dirty="0" smtClean="0">
                <a:solidFill>
                  <a:srgbClr val="008000"/>
                </a:solidFill>
                <a:latin typeface="Garamond" pitchFamily="18" charset="0"/>
              </a:rPr>
              <a:t>Example </a:t>
            </a:r>
            <a:r>
              <a:rPr lang="en-US" sz="2800" b="1" dirty="0">
                <a:solidFill>
                  <a:srgbClr val="008000"/>
                </a:solidFill>
                <a:latin typeface="Garamond" pitchFamily="18" charset="0"/>
              </a:rPr>
              <a:t>of age specific mortality rates</a:t>
            </a:r>
            <a:r>
              <a:rPr 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2800" dirty="0" smtClean="0">
                <a:solidFill>
                  <a:srgbClr val="008000"/>
                </a:solidFill>
              </a:rPr>
              <a:t>:</a:t>
            </a:r>
            <a:endParaRPr lang="en-US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2628" indent="-342900" algn="l" rtl="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Infant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mortality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rate= </a:t>
            </a:r>
          </a:p>
          <a:p>
            <a:pPr marL="109728" algn="ctr" rtl="0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Total </a:t>
            </a:r>
            <a:r>
              <a:rPr lang="en-US" sz="2800" b="1" dirty="0">
                <a:solidFill>
                  <a:srgbClr val="0070C0"/>
                </a:solidFill>
              </a:rPr>
              <a:t>№ of deaths </a:t>
            </a:r>
            <a:r>
              <a:rPr lang="en-US" sz="2800" b="1" dirty="0">
                <a:solidFill>
                  <a:srgbClr val="FF0000"/>
                </a:solidFill>
              </a:rPr>
              <a:t>aged from zero to </a:t>
            </a:r>
            <a:r>
              <a:rPr lang="en-US" sz="2800" b="1" dirty="0" err="1" smtClean="0">
                <a:solidFill>
                  <a:srgbClr val="FF0000"/>
                </a:solidFill>
              </a:rPr>
              <a:t>lessthan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one </a:t>
            </a:r>
            <a:r>
              <a:rPr lang="en-US" sz="2800" b="1" dirty="0" smtClean="0">
                <a:solidFill>
                  <a:srgbClr val="FF0000"/>
                </a:solidFill>
              </a:rPr>
              <a:t>year  </a:t>
            </a:r>
            <a:r>
              <a:rPr lang="en-US" sz="2800" b="1" u="sng" dirty="0" smtClean="0">
                <a:solidFill>
                  <a:srgbClr val="0070C0"/>
                </a:solidFill>
              </a:rPr>
              <a:t>during  a  year </a:t>
            </a:r>
            <a:r>
              <a:rPr lang="en-US" sz="2800" b="1" u="sng" dirty="0">
                <a:solidFill>
                  <a:srgbClr val="0070C0"/>
                </a:solidFill>
              </a:rPr>
              <a:t>and </a:t>
            </a:r>
            <a:r>
              <a:rPr lang="en-US" sz="2800" b="1" u="sng" dirty="0" smtClean="0">
                <a:solidFill>
                  <a:srgbClr val="0070C0"/>
                </a:solidFill>
              </a:rPr>
              <a:t>a </a:t>
            </a:r>
            <a:r>
              <a:rPr lang="en-US" sz="2800" b="1" u="sng" dirty="0">
                <a:solidFill>
                  <a:srgbClr val="0070C0"/>
                </a:solidFill>
              </a:rPr>
              <a:t>given </a:t>
            </a:r>
            <a:r>
              <a:rPr lang="en-US" sz="2800" b="1" u="sng" dirty="0" smtClean="0">
                <a:solidFill>
                  <a:srgbClr val="0070C0"/>
                </a:solidFill>
              </a:rPr>
              <a:t>locality  </a:t>
            </a:r>
            <a:r>
              <a:rPr lang="en-US" sz="2800" b="1" dirty="0" smtClean="0">
                <a:solidFill>
                  <a:srgbClr val="0070C0"/>
                </a:solidFill>
              </a:rPr>
              <a:t>  X100</a:t>
            </a:r>
            <a:endParaRPr lang="en-US" sz="2800" b="1" dirty="0">
              <a:solidFill>
                <a:srgbClr val="0070C0"/>
              </a:solidFill>
            </a:endParaRPr>
          </a:p>
          <a:p>
            <a:pPr marL="365760" indent="-256032" algn="ctr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800" b="1" dirty="0">
                <a:solidFill>
                  <a:srgbClr val="0070C0"/>
                </a:solidFill>
              </a:rPr>
              <a:t>Total № of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live births in </a:t>
            </a:r>
            <a:r>
              <a:rPr lang="en-US" sz="2800" b="1" dirty="0">
                <a:solidFill>
                  <a:srgbClr val="0070C0"/>
                </a:solidFill>
              </a:rPr>
              <a:t>the same Year and locality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229" y="4474707"/>
            <a:ext cx="8955255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SzPct val="100000"/>
              <a:buFont typeface="+mj-lt"/>
              <a:buAutoNum type="alphaUcPeriod" startAt="2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Sex Specific Death Rate:</a:t>
            </a: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№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of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Garamond" pitchFamily="18" charset="0"/>
              </a:rPr>
              <a:t>deaths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 in 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certain sex 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during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year</a:t>
            </a: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3200" b="1" u="sng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  </a:t>
            </a:r>
            <a:r>
              <a:rPr lang="en-US" sz="32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0070C0"/>
                </a:solidFill>
                <a:latin typeface="Garamond" pitchFamily="18" charset="0"/>
              </a:rPr>
              <a:t>in a certain </a:t>
            </a:r>
            <a:r>
              <a:rPr lang="en-US" sz="3200" b="1" u="sng" dirty="0" smtClean="0">
                <a:solidFill>
                  <a:srgbClr val="0070C0"/>
                </a:solidFill>
                <a:latin typeface="Garamond" pitchFamily="18" charset="0"/>
              </a:rPr>
              <a:t>localit</a:t>
            </a:r>
            <a:r>
              <a:rPr lang="en-US" sz="3200" b="1" u="sng" dirty="0" smtClean="0">
                <a:latin typeface="Garamond" pitchFamily="18" charset="0"/>
              </a:rPr>
              <a:t>y            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X1000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Total 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</a:rPr>
              <a:t>№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 of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same sex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during the same year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&amp;locality</a:t>
            </a:r>
            <a:endParaRPr lang="ar-EG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6A60-B195-4DAC-BBEE-56382922CBE1}" type="datetime1">
              <a:rPr lang="en-MY" smtClean="0"/>
              <a:t>21/10/2022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21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993" y="524546"/>
            <a:ext cx="9155993" cy="184665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SzPct val="100000"/>
              <a:buFont typeface="+mj-lt"/>
              <a:buAutoNum type="arabicPeriod" startAt="3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Cause Specific Mortality Rate=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</a:p>
          <a:p>
            <a:pPr marL="109728" algn="ctr" rtl="0" fontAlgn="auto">
              <a:spcAft>
                <a:spcPts val="0"/>
              </a:spcAft>
              <a:buSzPct val="100000"/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Total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№ of deaths due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to </a:t>
            </a:r>
            <a:r>
              <a:rPr lang="en-US" sz="2800" b="1" dirty="0" smtClean="0">
                <a:latin typeface="Garamond" pitchFamily="18" charset="0"/>
              </a:rPr>
              <a:t>a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certain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cause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during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a year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and  a </a:t>
            </a: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</a:rPr>
              <a:t>given 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locality               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X 100 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600" b="1" dirty="0">
                <a:latin typeface="Garamond" pitchFamily="18" charset="0"/>
              </a:rPr>
              <a:t>Estimated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midyear </a:t>
            </a:r>
            <a:r>
              <a:rPr lang="en-US" sz="2600" b="1" dirty="0">
                <a:latin typeface="Garamond" pitchFamily="18" charset="0"/>
              </a:rPr>
              <a:t>population during the same year </a:t>
            </a:r>
            <a:r>
              <a:rPr lang="en-US" sz="2600" b="1" dirty="0" smtClean="0">
                <a:latin typeface="Garamond" pitchFamily="18" charset="0"/>
              </a:rPr>
              <a:t>&amp; </a:t>
            </a:r>
            <a:r>
              <a:rPr lang="en-US" sz="2600" b="1" dirty="0">
                <a:latin typeface="Garamond" pitchFamily="18" charset="0"/>
              </a:rPr>
              <a:t>locality</a:t>
            </a:r>
            <a:endParaRPr lang="ar-EG" sz="26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77" y="2646760"/>
            <a:ext cx="9341330" cy="183127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marL="109728" rtl="0" fontAlgn="auto">
              <a:spcAft>
                <a:spcPts val="0"/>
              </a:spcAft>
              <a:buSzPct val="101000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4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.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Case Fatality Rate=</a:t>
            </a:r>
          </a:p>
          <a:p>
            <a:pPr marL="109728" rtl="0" fontAlgn="auto">
              <a:spcAft>
                <a:spcPts val="0"/>
              </a:spcAft>
              <a:buSzPct val="101000"/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Total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№. of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deaths from certain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disease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in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specific</a:t>
            </a:r>
          </a:p>
          <a:p>
            <a:pPr marL="109728" rtl="0" fontAlgn="auto">
              <a:spcAft>
                <a:spcPts val="0"/>
              </a:spcAft>
              <a:buSzPct val="101000"/>
              <a:defRPr/>
            </a:pP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800" b="1" u="sng" dirty="0" smtClean="0">
                <a:solidFill>
                  <a:srgbClr val="002060"/>
                </a:solidFill>
                <a:latin typeface="Garamond" pitchFamily="18" charset="0"/>
              </a:rPr>
              <a:t>           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</a:rPr>
              <a:t>time &amp; place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    X1000</a:t>
            </a:r>
            <a:endParaRPr lang="en-US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Total №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of those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having the same disease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in the same time &amp;place</a:t>
            </a:r>
            <a:endParaRPr lang="ar-EG" sz="25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277" y="4664430"/>
            <a:ext cx="9568117" cy="184665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624078" indent="-514350">
              <a:buSzPct val="100000"/>
              <a:buFont typeface="+mj-lt"/>
              <a:buAutoNum type="arabicPeriod" startAt="5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Proportionate Mortality Rates=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</a:p>
          <a:p>
            <a:pPr marL="109728">
              <a:buSzPct val="100000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Total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 of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deaths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due to a </a:t>
            </a:r>
            <a:r>
              <a:rPr lang="en-US" sz="2800" b="1" dirty="0" smtClean="0">
                <a:latin typeface="Garamond" pitchFamily="18" charset="0"/>
              </a:rPr>
              <a:t>certain 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cause during a year </a:t>
            </a:r>
            <a:endParaRPr lang="en-US" sz="28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marL="109728">
              <a:buSzPct val="100000"/>
              <a:defRPr/>
            </a:pP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          in </a:t>
            </a: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</a:rPr>
              <a:t>given 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locality              </a:t>
            </a:r>
            <a:r>
              <a:rPr lang="en-US" sz="2800" b="1" dirty="0" smtClean="0">
                <a:latin typeface="Garamond" pitchFamily="18" charset="0"/>
              </a:rPr>
              <a:t>X1000</a:t>
            </a:r>
            <a:endParaRPr lang="en-US" sz="2800" b="1" u="sng" dirty="0"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600" b="1" dirty="0">
                <a:latin typeface="Garamond" pitchFamily="18" charset="0"/>
              </a:rPr>
              <a:t>Total № 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deaths from all causes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during the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same year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&amp;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locality</a:t>
            </a:r>
            <a:endParaRPr lang="en-US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5217-B285-4051-83E2-2FA8E09DAEEA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MY" dirty="0" smtClean="0"/>
              <a:t>&amp;</a:t>
            </a:r>
            <a:fld id="{F4E7DEFA-908A-471A-B856-B82D583ED095}" type="slidenum">
              <a:rPr lang="en-MY" smtClean="0"/>
              <a:t>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3091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152400"/>
            <a:ext cx="8153400" cy="646113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Uses of Morbidity and Mortality Rates</a:t>
            </a:r>
            <a:endParaRPr lang="en-MY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38" y="936567"/>
            <a:ext cx="9123362" cy="4874668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Case fatality rate </a:t>
            </a:r>
            <a:r>
              <a:rPr lang="en-US" sz="3000" b="1" dirty="0">
                <a:latin typeface="Garamond" pitchFamily="18" charset="0"/>
              </a:rPr>
              <a:t>is used for measuring the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pathogenesis</a:t>
            </a:r>
            <a:r>
              <a:rPr lang="en-US" sz="3000" b="1" dirty="0">
                <a:latin typeface="Garamond" pitchFamily="18" charset="0"/>
              </a:rPr>
              <a:t> and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virulence </a:t>
            </a:r>
            <a:r>
              <a:rPr lang="en-US" sz="3000" b="1" dirty="0">
                <a:latin typeface="Garamond" pitchFamily="18" charset="0"/>
              </a:rPr>
              <a:t>of agent of the disease.</a:t>
            </a:r>
          </a:p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Secondary attack </a:t>
            </a:r>
            <a:r>
              <a:rPr lang="en-US" sz="3000" b="1" dirty="0">
                <a:latin typeface="Garamond" pitchFamily="18" charset="0"/>
              </a:rPr>
              <a:t>rate is used to measure the ease of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communicability</a:t>
            </a:r>
            <a:r>
              <a:rPr lang="en-US" sz="3000" b="1" dirty="0">
                <a:latin typeface="Garamond" pitchFamily="18" charset="0"/>
              </a:rPr>
              <a:t> of communicable diseases.</a:t>
            </a:r>
          </a:p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Morbidity</a:t>
            </a:r>
            <a:r>
              <a:rPr lang="en-US" sz="3000" b="1" dirty="0">
                <a:latin typeface="Garamond" pitchFamily="18" charset="0"/>
              </a:rPr>
              <a:t> and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mortality </a:t>
            </a:r>
            <a:r>
              <a:rPr lang="en-US" sz="3000" b="1" dirty="0">
                <a:latin typeface="Garamond" pitchFamily="18" charset="0"/>
              </a:rPr>
              <a:t>rates can be used to allow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comparison</a:t>
            </a:r>
            <a:r>
              <a:rPr lang="en-US" sz="3000" b="1" dirty="0">
                <a:latin typeface="Garamond" pitchFamily="18" charset="0"/>
              </a:rPr>
              <a:t> of disease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frequencies and deaths </a:t>
            </a:r>
            <a:r>
              <a:rPr lang="en-US" sz="3000" b="1" dirty="0">
                <a:latin typeface="Garamond" pitchFamily="18" charset="0"/>
              </a:rPr>
              <a:t>in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different population </a:t>
            </a:r>
            <a:r>
              <a:rPr lang="en-US" sz="3000" b="1" dirty="0">
                <a:latin typeface="Garamond" pitchFamily="18" charset="0"/>
              </a:rPr>
              <a:t>and all over years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86D45-7804-4CEF-AB2F-423DC73F7595}" type="datetime1">
              <a:rPr lang="en-MY" smtClean="0"/>
              <a:t>21/10/2022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29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1056" y="618729"/>
            <a:ext cx="94299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 startAt="4"/>
              <a:defRPr/>
            </a:pPr>
            <a:r>
              <a:rPr lang="en-US" sz="3000" b="1" dirty="0">
                <a:solidFill>
                  <a:srgbClr val="CC0066"/>
                </a:solidFill>
                <a:latin typeface="Garamond" pitchFamily="18" charset="0"/>
              </a:rPr>
              <a:t>Comparison </a:t>
            </a:r>
            <a:r>
              <a:rPr lang="en-US" sz="3000" b="1" dirty="0">
                <a:solidFill>
                  <a:srgbClr val="FF5050"/>
                </a:solidFill>
                <a:latin typeface="Garamond" pitchFamily="18" charset="0"/>
              </a:rPr>
              <a:t>of two rates </a:t>
            </a:r>
            <a:r>
              <a:rPr lang="en-US" sz="3000" b="1" dirty="0">
                <a:latin typeface="Garamond" pitchFamily="18" charset="0"/>
              </a:rPr>
              <a:t>result in a </a:t>
            </a:r>
            <a:r>
              <a:rPr lang="en-US" sz="3000" b="1" dirty="0">
                <a:solidFill>
                  <a:srgbClr val="CC0066"/>
                </a:solidFill>
                <a:latin typeface="Garamond" pitchFamily="18" charset="0"/>
              </a:rPr>
              <a:t>ratio </a:t>
            </a:r>
            <a:r>
              <a:rPr lang="en-US" sz="3000" b="1" dirty="0">
                <a:solidFill>
                  <a:srgbClr val="00FF00"/>
                </a:solidFill>
                <a:latin typeface="Garamond" pitchFamily="18" charset="0"/>
              </a:rPr>
              <a:t>(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relative</a:t>
            </a:r>
          </a:p>
          <a:p>
            <a:pPr marL="109728" algn="l" rtl="0" fontAlgn="auto">
              <a:spcAft>
                <a:spcPts val="0"/>
              </a:spcAft>
              <a:buClr>
                <a:srgbClr val="C00000"/>
              </a:buClr>
              <a:buSzPct val="100000"/>
              <a:defRPr/>
            </a:pP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         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risk or risk ratio</a:t>
            </a:r>
            <a:r>
              <a:rPr lang="en-US" sz="3000" dirty="0">
                <a:solidFill>
                  <a:srgbClr val="002060"/>
                </a:solidFill>
                <a:latin typeface="Garamond" pitchFamily="18" charset="0"/>
              </a:rPr>
              <a:t>)  e.g</a:t>
            </a:r>
            <a:r>
              <a:rPr lang="en-US" sz="3000" dirty="0" smtClean="0">
                <a:solidFill>
                  <a:srgbClr val="002060"/>
                </a:solidFill>
                <a:latin typeface="Garamond" pitchFamily="18" charset="0"/>
              </a:rPr>
              <a:t>.:</a:t>
            </a:r>
            <a:endParaRPr lang="en-US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If the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incidence rate of diarrheal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disease 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among bottle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fed 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(</a:t>
            </a:r>
            <a:r>
              <a:rPr lang="en-US" sz="3000" b="1" dirty="0" smtClean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)is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20 %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while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among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breast fed 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(</a:t>
            </a:r>
            <a:r>
              <a:rPr lang="en-US" sz="3000" b="1" dirty="0" smtClean="0">
                <a:solidFill>
                  <a:srgbClr val="CC0066"/>
                </a:solidFill>
                <a:latin typeface="Garamond" pitchFamily="18" charset="0"/>
              </a:rPr>
              <a:t>b)</a:t>
            </a:r>
            <a:r>
              <a:rPr lang="en-US" sz="3000" b="1" dirty="0" smtClean="0">
                <a:solidFill>
                  <a:srgbClr val="002060"/>
                </a:solidFill>
                <a:latin typeface="Garamond" pitchFamily="18" charset="0"/>
              </a:rPr>
              <a:t>is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2 %, 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000" b="1" dirty="0">
                <a:latin typeface="Garamond" pitchFamily="18" charset="0"/>
              </a:rPr>
              <a:t>then the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relative risk </a:t>
            </a:r>
            <a:r>
              <a:rPr lang="en-US" sz="3000" b="1" dirty="0">
                <a:latin typeface="Garamond" pitchFamily="18" charset="0"/>
              </a:rPr>
              <a:t>or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risk ratio </a:t>
            </a:r>
            <a:r>
              <a:rPr lang="en-US" sz="3000" b="1" dirty="0">
                <a:latin typeface="Garamond" pitchFamily="18" charset="0"/>
              </a:rPr>
              <a:t>=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20/2</a:t>
            </a:r>
            <a:r>
              <a:rPr lang="en-US" sz="3000" b="1" dirty="0">
                <a:latin typeface="Garamond" pitchFamily="18" charset="0"/>
              </a:rPr>
              <a:t>=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10</a:t>
            </a:r>
            <a:r>
              <a:rPr lang="en-US" sz="3000" b="1" dirty="0">
                <a:latin typeface="Garamond" pitchFamily="18" charset="0"/>
              </a:rPr>
              <a:t>,  </a:t>
            </a:r>
            <a:endParaRPr lang="en-US" sz="3000" b="1" dirty="0" smtClean="0"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000" b="1" dirty="0" err="1" smtClean="0">
                <a:latin typeface="Garamond" pitchFamily="18" charset="0"/>
              </a:rPr>
              <a:t>i</a:t>
            </a:r>
            <a:r>
              <a:rPr lang="en-US" sz="3000" b="1" dirty="0">
                <a:latin typeface="Garamond" pitchFamily="18" charset="0"/>
              </a:rPr>
              <a:t>. e. the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bottle fed children have a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10 times greater risk </a:t>
            </a:r>
            <a:r>
              <a:rPr lang="en-US" sz="3000" b="1" dirty="0">
                <a:latin typeface="Garamond" pitchFamily="18" charset="0"/>
              </a:rPr>
              <a:t>of developing diarrheal disease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than the breast fed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-27384"/>
            <a:ext cx="8153400" cy="646113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Uses of Morbidity and Mortality Rates</a:t>
            </a:r>
            <a:endParaRPr lang="en-MY" sz="3600" b="1" dirty="0">
              <a:solidFill>
                <a:srgbClr val="FFFF00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338623" y="3972443"/>
            <a:ext cx="3281117" cy="58477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interpretation</a:t>
            </a:r>
            <a:endParaRPr lang="en-MY" sz="3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1851" y="4352973"/>
            <a:ext cx="874583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FF0000"/>
                </a:solidFill>
                <a:latin typeface="Garamond" pitchFamily="18" charset="0"/>
              </a:rPr>
              <a:t>      Relative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risk </a:t>
            </a:r>
            <a:r>
              <a:rPr lang="en-US" sz="3000" dirty="0">
                <a:latin typeface="Garamond" pitchFamily="18" charset="0"/>
              </a:rPr>
              <a:t>= </a:t>
            </a:r>
            <a:r>
              <a:rPr lang="en-US" sz="3000" b="1" dirty="0">
                <a:latin typeface="Garamond" pitchFamily="18" charset="0"/>
              </a:rPr>
              <a:t>incidence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a </a:t>
            </a:r>
            <a:r>
              <a:rPr lang="en-US" sz="3000" b="1" dirty="0">
                <a:latin typeface="Garamond" pitchFamily="18" charset="0"/>
              </a:rPr>
              <a:t> / incidence </a:t>
            </a:r>
            <a:r>
              <a:rPr lang="en-US" sz="3000" b="1" dirty="0">
                <a:solidFill>
                  <a:srgbClr val="CC00CC"/>
                </a:solidFill>
                <a:latin typeface="Garamond" pitchFamily="18" charset="0"/>
              </a:rPr>
              <a:t>b</a:t>
            </a:r>
          </a:p>
          <a:p>
            <a:pPr lvl="1"/>
            <a:r>
              <a:rPr lang="en-US" sz="3000" b="1" dirty="0">
                <a:latin typeface="Garamond" pitchFamily="18" charset="0"/>
              </a:rPr>
              <a:t>If both are equal then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it is </a:t>
            </a:r>
            <a:r>
              <a:rPr lang="en-US" sz="3000" b="1" dirty="0">
                <a:latin typeface="Garamond" pitchFamily="18" charset="0"/>
              </a:rPr>
              <a:t>1   </a:t>
            </a:r>
            <a:r>
              <a:rPr lang="en-US" sz="3000" b="1" dirty="0" smtClean="0">
                <a:latin typeface="Garamond" pitchFamily="18" charset="0"/>
              </a:rPr>
              <a:t>       (</a:t>
            </a:r>
            <a:r>
              <a:rPr lang="en-US" sz="3000" b="1" dirty="0">
                <a:latin typeface="Garamond" pitchFamily="18" charset="0"/>
              </a:rPr>
              <a:t>no </a:t>
            </a:r>
            <a:r>
              <a:rPr lang="en-US" sz="3000" b="1" dirty="0" smtClean="0">
                <a:latin typeface="Garamond" pitchFamily="18" charset="0"/>
              </a:rPr>
              <a:t>risk)</a:t>
            </a:r>
          </a:p>
          <a:p>
            <a:pPr lvl="1"/>
            <a:r>
              <a:rPr lang="en-US" sz="3000" b="1" dirty="0" smtClean="0">
                <a:latin typeface="Garamond" pitchFamily="18" charset="0"/>
              </a:rPr>
              <a:t>If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3000" b="1" dirty="0">
                <a:latin typeface="Garamond" pitchFamily="18" charset="0"/>
              </a:rPr>
              <a:t> &gt; </a:t>
            </a:r>
            <a:r>
              <a:rPr lang="en-US" sz="3000" b="1" dirty="0">
                <a:solidFill>
                  <a:srgbClr val="CC00CC"/>
                </a:solidFill>
                <a:latin typeface="Garamond" pitchFamily="18" charset="0"/>
              </a:rPr>
              <a:t>b</a:t>
            </a:r>
            <a:r>
              <a:rPr lang="en-US" sz="3000" dirty="0">
                <a:solidFill>
                  <a:srgbClr val="FF00FF"/>
                </a:solidFill>
                <a:latin typeface="Garamond" pitchFamily="18" charset="0"/>
              </a:rPr>
              <a:t> </a:t>
            </a:r>
            <a:r>
              <a:rPr lang="en-US" sz="3000" dirty="0">
                <a:latin typeface="Garamond" pitchFamily="18" charset="0"/>
              </a:rPr>
              <a:t>then 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it is  </a:t>
            </a:r>
            <a:r>
              <a:rPr lang="en-US" sz="3000" b="1" dirty="0">
                <a:latin typeface="Garamond" pitchFamily="18" charset="0"/>
              </a:rPr>
              <a:t>more than one</a:t>
            </a:r>
            <a:r>
              <a:rPr lang="en-US" sz="3000" dirty="0">
                <a:latin typeface="Garamond" pitchFamily="18" charset="0"/>
              </a:rPr>
              <a:t>, </a:t>
            </a:r>
            <a:r>
              <a:rPr lang="en-US" sz="3000" dirty="0" smtClean="0">
                <a:latin typeface="Garamond" pitchFamily="18" charset="0"/>
              </a:rPr>
              <a:t>          </a:t>
            </a:r>
            <a:r>
              <a:rPr lang="en-US" sz="3000" b="1" dirty="0" smtClean="0">
                <a:solidFill>
                  <a:srgbClr val="FF0000"/>
                </a:solidFill>
                <a:latin typeface="Garamond" pitchFamily="18" charset="0"/>
              </a:rPr>
              <a:t>it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is risky</a:t>
            </a:r>
          </a:p>
          <a:p>
            <a:pPr lvl="1"/>
            <a:r>
              <a:rPr lang="en-US" sz="3000" dirty="0">
                <a:latin typeface="Garamond" pitchFamily="18" charset="0"/>
              </a:rPr>
              <a:t>I</a:t>
            </a:r>
            <a:r>
              <a:rPr lang="en-US" sz="3000" b="1" dirty="0">
                <a:latin typeface="Garamond" pitchFamily="18" charset="0"/>
              </a:rPr>
              <a:t>f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30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3000" b="1" dirty="0">
                <a:latin typeface="Garamond" pitchFamily="18" charset="0"/>
              </a:rPr>
              <a:t>&lt; </a:t>
            </a:r>
            <a:r>
              <a:rPr lang="en-US" sz="3000" b="1" dirty="0">
                <a:solidFill>
                  <a:srgbClr val="CC00CC"/>
                </a:solidFill>
                <a:latin typeface="Garamond" pitchFamily="18" charset="0"/>
              </a:rPr>
              <a:t>b</a:t>
            </a:r>
            <a:r>
              <a:rPr lang="en-US" sz="3000" b="1" dirty="0">
                <a:solidFill>
                  <a:srgbClr val="FF00FF"/>
                </a:solidFill>
                <a:latin typeface="Garamond" pitchFamily="18" charset="0"/>
              </a:rPr>
              <a:t> </a:t>
            </a:r>
            <a:r>
              <a:rPr lang="en-US" sz="3000" b="1" dirty="0">
                <a:latin typeface="Garamond" pitchFamily="18" charset="0"/>
              </a:rPr>
              <a:t>then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</a:rPr>
              <a:t>it is </a:t>
            </a:r>
            <a:r>
              <a:rPr lang="en-US" sz="3000" b="1" dirty="0">
                <a:latin typeface="Garamond" pitchFamily="18" charset="0"/>
              </a:rPr>
              <a:t>less than one</a:t>
            </a:r>
            <a:r>
              <a:rPr lang="en-US" sz="3000" b="1" dirty="0" smtClean="0">
                <a:latin typeface="Garamond" pitchFamily="18" charset="0"/>
              </a:rPr>
              <a:t>,           </a:t>
            </a:r>
            <a:r>
              <a:rPr lang="en-US" sz="3000" b="1" dirty="0" smtClean="0">
                <a:solidFill>
                  <a:srgbClr val="00B050"/>
                </a:solidFill>
                <a:latin typeface="Garamond" pitchFamily="18" charset="0"/>
              </a:rPr>
              <a:t>protective</a:t>
            </a:r>
            <a:endParaRPr lang="en-US" sz="3000" b="1" dirty="0">
              <a:solidFill>
                <a:srgbClr val="00B050"/>
              </a:solidFill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CA97-939D-4C42-9C63-C666908BA755}" type="datetime1">
              <a:rPr lang="en-MY" smtClean="0"/>
              <a:t>21/10/2022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24</a:t>
            </a:fld>
            <a:endParaRPr lang="en-MY"/>
          </a:p>
        </p:txBody>
      </p:sp>
      <p:sp>
        <p:nvSpPr>
          <p:cNvPr id="8" name="Right Arrow 7"/>
          <p:cNvSpPr/>
          <p:nvPr/>
        </p:nvSpPr>
        <p:spPr>
          <a:xfrm>
            <a:off x="5299077" y="5252984"/>
            <a:ext cx="842571" cy="254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9" name="Right Arrow 8"/>
          <p:cNvSpPr/>
          <p:nvPr/>
        </p:nvSpPr>
        <p:spPr>
          <a:xfrm>
            <a:off x="5988062" y="6268635"/>
            <a:ext cx="842571" cy="254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0" name="Right Arrow 9"/>
          <p:cNvSpPr/>
          <p:nvPr/>
        </p:nvSpPr>
        <p:spPr>
          <a:xfrm>
            <a:off x="6141648" y="5762197"/>
            <a:ext cx="842571" cy="254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9391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5836"/>
            <a:ext cx="914400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5. Difference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between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two incidence </a:t>
            </a:r>
            <a:r>
              <a:rPr lang="en-US" sz="2800" b="1" dirty="0">
                <a:latin typeface="Garamond" pitchFamily="18" charset="0"/>
              </a:rPr>
              <a:t>rates is </a:t>
            </a:r>
            <a:r>
              <a:rPr lang="en-US" sz="2800" b="1" dirty="0" smtClean="0">
                <a:latin typeface="Garamond" pitchFamily="18" charset="0"/>
              </a:rPr>
              <a:t>called</a:t>
            </a:r>
          </a:p>
          <a:p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</a:rPr>
              <a:t>       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attributable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risk=</a:t>
            </a:r>
          </a:p>
          <a:p>
            <a:r>
              <a:rPr lang="en-MY" sz="2800" b="1" dirty="0" smtClean="0"/>
              <a:t>Incidence </a:t>
            </a:r>
            <a:r>
              <a:rPr lang="en-MY" sz="2800" b="1" dirty="0"/>
              <a:t>of disease rate among </a:t>
            </a:r>
            <a:r>
              <a:rPr lang="en-MY" sz="2800" b="1" dirty="0" smtClean="0"/>
              <a:t>exposed- </a:t>
            </a:r>
            <a:r>
              <a:rPr lang="en-MY" sz="2800" b="1" dirty="0"/>
              <a:t>incidence </a:t>
            </a:r>
            <a:r>
              <a:rPr lang="en-MY" sz="2800" b="1" dirty="0" smtClean="0"/>
              <a:t>of   </a:t>
            </a:r>
            <a:r>
              <a:rPr lang="en-MY" sz="2800" b="1" u="sng" dirty="0" smtClean="0"/>
              <a:t>disease </a:t>
            </a:r>
            <a:r>
              <a:rPr lang="en-MY" sz="2800" b="1" u="sng" dirty="0"/>
              <a:t>rate among non-exposed </a:t>
            </a:r>
            <a:r>
              <a:rPr lang="en-MY" sz="2800" b="1" u="sng" dirty="0" smtClean="0"/>
              <a:t>            X100</a:t>
            </a:r>
            <a:endParaRPr lang="en-MY" sz="2800" b="1" u="sng" dirty="0"/>
          </a:p>
          <a:p>
            <a:r>
              <a:rPr lang="en-MY" sz="2200" b="1" dirty="0"/>
              <a:t>             </a:t>
            </a:r>
            <a:r>
              <a:rPr lang="en-MY" sz="2800" b="1" dirty="0" smtClean="0"/>
              <a:t> </a:t>
            </a:r>
            <a:r>
              <a:rPr lang="en-MY" sz="2800" b="1" dirty="0"/>
              <a:t>Incidence rate of disease among </a:t>
            </a:r>
            <a:r>
              <a:rPr lang="en-MY" sz="2800" b="1" dirty="0" smtClean="0"/>
              <a:t>exposed</a:t>
            </a: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900" b="1" dirty="0">
              <a:latin typeface="Garamond" pitchFamily="18" charset="0"/>
            </a:endParaRP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800" b="1" dirty="0">
                <a:latin typeface="Garamond" pitchFamily="18" charset="0"/>
              </a:rPr>
              <a:t>In the previous example: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Attributable risk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= </a:t>
            </a:r>
            <a:r>
              <a:rPr lang="en-US" sz="2800" b="1" u="sng" dirty="0" smtClean="0">
                <a:solidFill>
                  <a:srgbClr val="0070C0"/>
                </a:solidFill>
                <a:latin typeface="Garamond" pitchFamily="18" charset="0"/>
              </a:rPr>
              <a:t>20-2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    X100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                                                                                        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= 90%child/year </a:t>
            </a:r>
            <a:r>
              <a:rPr lang="en-US" sz="2800" b="1" dirty="0">
                <a:latin typeface="Garamond" pitchFamily="18" charset="0"/>
              </a:rPr>
              <a:t>(this is the risk diarrhea attributing to bottle feeding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EG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3736" y="4474707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Attributable risk </a:t>
            </a:r>
            <a:r>
              <a:rPr lang="en-US" sz="2800" dirty="0">
                <a:latin typeface="Garamond" pitchFamily="18" charset="0"/>
              </a:rPr>
              <a:t>= </a:t>
            </a:r>
            <a:r>
              <a:rPr lang="en-US" sz="2800" b="1" u="sng" dirty="0">
                <a:latin typeface="Garamond" pitchFamily="18" charset="0"/>
              </a:rPr>
              <a:t>incidence </a:t>
            </a:r>
            <a:r>
              <a:rPr lang="en-US" sz="2800" b="1" u="sng" dirty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2800" b="1" u="sng" dirty="0">
                <a:solidFill>
                  <a:srgbClr val="33CC33"/>
                </a:solidFill>
                <a:latin typeface="Garamond" pitchFamily="18" charset="0"/>
              </a:rPr>
              <a:t> </a:t>
            </a:r>
            <a:r>
              <a:rPr lang="en-US" sz="2800" b="1" u="sng" dirty="0">
                <a:latin typeface="Garamond" pitchFamily="18" charset="0"/>
              </a:rPr>
              <a:t> - incidence</a:t>
            </a: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CC0066"/>
                </a:solidFill>
                <a:latin typeface="Garamond" pitchFamily="18" charset="0"/>
              </a:rPr>
              <a:t>b</a:t>
            </a:r>
          </a:p>
          <a:p>
            <a:pPr algn="ctr"/>
            <a:r>
              <a:rPr lang="en-US" sz="2800" b="1" dirty="0">
                <a:solidFill>
                  <a:srgbClr val="CC0066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</a:rPr>
              <a:t>incidence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a</a:t>
            </a:r>
            <a:endParaRPr lang="en-US" sz="2800" b="1" dirty="0">
              <a:solidFill>
                <a:srgbClr val="CC0066"/>
              </a:solidFill>
              <a:latin typeface="Garamond" pitchFamily="18" charset="0"/>
            </a:endParaRPr>
          </a:p>
          <a:p>
            <a:pPr lvl="1"/>
            <a:r>
              <a:rPr lang="en-US" sz="2800" b="1" dirty="0">
                <a:latin typeface="Garamond" pitchFamily="18" charset="0"/>
              </a:rPr>
              <a:t>If both are equal then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it is 0</a:t>
            </a:r>
            <a:r>
              <a:rPr lang="en-US" sz="2800" b="1" dirty="0">
                <a:latin typeface="Garamond" pitchFamily="18" charset="0"/>
              </a:rPr>
              <a:t>   (no risk)</a:t>
            </a:r>
          </a:p>
          <a:p>
            <a:pPr lvl="1"/>
            <a:r>
              <a:rPr lang="en-US" sz="2800" b="1" dirty="0">
                <a:latin typeface="Garamond" pitchFamily="18" charset="0"/>
              </a:rPr>
              <a:t>If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a </a:t>
            </a:r>
            <a:r>
              <a:rPr lang="en-US" sz="2800" b="1" dirty="0">
                <a:latin typeface="Garamond" pitchFamily="18" charset="0"/>
              </a:rPr>
              <a:t>&gt; </a:t>
            </a:r>
            <a:r>
              <a:rPr lang="en-US" sz="2800" b="1" dirty="0">
                <a:solidFill>
                  <a:srgbClr val="FF00FF"/>
                </a:solidFill>
                <a:latin typeface="Garamond" pitchFamily="18" charset="0"/>
              </a:rPr>
              <a:t>b</a:t>
            </a:r>
            <a:r>
              <a:rPr lang="en-US" sz="2800" b="1" dirty="0">
                <a:latin typeface="Garamond" pitchFamily="18" charset="0"/>
              </a:rPr>
              <a:t> then it is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more than zero</a:t>
            </a:r>
            <a:r>
              <a:rPr lang="en-US" sz="2800" b="1" dirty="0">
                <a:latin typeface="Garamond" pitchFamily="18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it is risky</a:t>
            </a:r>
          </a:p>
          <a:p>
            <a:pPr lvl="1"/>
            <a:r>
              <a:rPr lang="en-US" sz="2800" dirty="0">
                <a:latin typeface="Garamond" pitchFamily="18" charset="0"/>
              </a:rPr>
              <a:t>If</a:t>
            </a:r>
            <a:r>
              <a:rPr lang="en-US" sz="2800" dirty="0">
                <a:solidFill>
                  <a:srgbClr val="0070C0"/>
                </a:solidFill>
                <a:latin typeface="Garamond" pitchFamily="18" charset="0"/>
              </a:rPr>
              <a:t> a </a:t>
            </a:r>
            <a:r>
              <a:rPr lang="en-US" sz="2800" dirty="0">
                <a:latin typeface="Garamond" pitchFamily="18" charset="0"/>
              </a:rPr>
              <a:t>&lt; </a:t>
            </a:r>
            <a:r>
              <a:rPr lang="en-US" sz="2800" dirty="0">
                <a:solidFill>
                  <a:srgbClr val="FF00FF"/>
                </a:solidFill>
                <a:latin typeface="Garamond" pitchFamily="18" charset="0"/>
              </a:rPr>
              <a:t>b </a:t>
            </a:r>
            <a:r>
              <a:rPr lang="en-US" sz="2800" dirty="0">
                <a:latin typeface="Garamond" pitchFamily="18" charset="0"/>
              </a:rPr>
              <a:t>then it is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less than zero</a:t>
            </a:r>
            <a:r>
              <a:rPr lang="en-US" sz="2800" dirty="0">
                <a:latin typeface="Garamond" pitchFamily="18" charset="0"/>
              </a:rPr>
              <a:t>, </a:t>
            </a:r>
            <a:r>
              <a:rPr lang="en-US" sz="2800" b="1" dirty="0" smtClean="0">
                <a:solidFill>
                  <a:srgbClr val="008000"/>
                </a:solidFill>
                <a:latin typeface="Garamond" pitchFamily="18" charset="0"/>
              </a:rPr>
              <a:t>protective                              </a:t>
            </a:r>
            <a:endParaRPr lang="en-US" sz="2800" b="1" dirty="0">
              <a:solidFill>
                <a:srgbClr val="008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95976" y="4074835"/>
            <a:ext cx="2592288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interpretation</a:t>
            </a:r>
            <a:endParaRPr lang="en-MY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25B2-8E03-4D01-A186-A3DF340B97E7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25</a:t>
            </a:fld>
            <a:endParaRPr lang="en-MY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-27384"/>
            <a:ext cx="8153400" cy="52322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Uses of Morbidity and Mortality Rates</a:t>
            </a:r>
            <a:endParaRPr lang="en-MY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80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example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9512" y="862234"/>
            <a:ext cx="89154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latin typeface="Garamond" pitchFamily="18" charset="0"/>
              </a:rPr>
              <a:t>In a study in the United States of America, the incidence rate of stroke was measured in a population of women who were 30–55 years of age and free from coronary heart disease, stroke and cancer in 1976.  A total of 274 stroke cases were identified in eight years of follow-up . </a:t>
            </a:r>
          </a:p>
          <a:p>
            <a:pPr lvl="1" algn="l"/>
            <a:r>
              <a:rPr lang="en-US" sz="3000" b="1" dirty="0">
                <a:latin typeface="Garamond" pitchFamily="18" charset="0"/>
              </a:rPr>
              <a:t>Never smoked :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70</a:t>
            </a:r>
            <a:r>
              <a:rPr lang="en-US" sz="3000" b="1" dirty="0">
                <a:latin typeface="Garamond" pitchFamily="18" charset="0"/>
              </a:rPr>
              <a:t> cases   among 395  594</a:t>
            </a:r>
          </a:p>
          <a:p>
            <a:pPr lvl="1" algn="l"/>
            <a:r>
              <a:rPr lang="en-US" sz="3000" b="1" dirty="0">
                <a:latin typeface="Garamond" pitchFamily="18" charset="0"/>
              </a:rPr>
              <a:t>Ex-smoker :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65 </a:t>
            </a:r>
            <a:r>
              <a:rPr lang="en-US" sz="3000" b="1" dirty="0">
                <a:latin typeface="Garamond" pitchFamily="18" charset="0"/>
              </a:rPr>
              <a:t>cases  among 232 712</a:t>
            </a:r>
          </a:p>
          <a:p>
            <a:pPr lvl="1" algn="l"/>
            <a:r>
              <a:rPr lang="en-US" sz="3000" b="1" dirty="0">
                <a:latin typeface="Garamond" pitchFamily="18" charset="0"/>
              </a:rPr>
              <a:t>Smoker: 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139 </a:t>
            </a:r>
            <a:r>
              <a:rPr lang="en-US" sz="3000" b="1" dirty="0">
                <a:latin typeface="Garamond" pitchFamily="18" charset="0"/>
              </a:rPr>
              <a:t>cases among  280 141</a:t>
            </a:r>
          </a:p>
          <a:p>
            <a:pPr algn="l"/>
            <a:r>
              <a:rPr lang="en-US" sz="2800" b="1" dirty="0">
                <a:solidFill>
                  <a:srgbClr val="CC00CC"/>
                </a:solidFill>
                <a:latin typeface="Garamond" pitchFamily="18" charset="0"/>
              </a:rPr>
              <a:t>Calculate </a:t>
            </a:r>
          </a:p>
          <a:p>
            <a:pPr algn="l"/>
            <a:r>
              <a:rPr lang="en-US" sz="2800" b="1" dirty="0">
                <a:latin typeface="Garamond" pitchFamily="18" charset="0"/>
              </a:rPr>
              <a:t>-</a:t>
            </a:r>
            <a:r>
              <a:rPr lang="en-US" sz="3000" b="1" dirty="0">
                <a:latin typeface="Garamond" pitchFamily="18" charset="0"/>
              </a:rPr>
              <a:t>Incidence for each group</a:t>
            </a:r>
          </a:p>
          <a:p>
            <a:pPr algn="l"/>
            <a:r>
              <a:rPr lang="en-US" sz="3000" b="1" dirty="0">
                <a:latin typeface="Garamond" pitchFamily="18" charset="0"/>
              </a:rPr>
              <a:t>-Relative for smoking </a:t>
            </a:r>
          </a:p>
          <a:p>
            <a:pPr algn="l"/>
            <a:r>
              <a:rPr lang="en-US" sz="3000" b="1" dirty="0">
                <a:latin typeface="Garamond" pitchFamily="18" charset="0"/>
              </a:rPr>
              <a:t>-attributable risk for smoking (ignore ex-smoker</a:t>
            </a:r>
            <a:endParaRPr lang="en-MY" sz="3000" b="1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83E5-A00E-4500-9924-3CABD318F1EE}" type="datetime1">
              <a:rPr lang="en-MY" smtClean="0"/>
              <a:t>21/10/2022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309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63401"/>
            <a:ext cx="8352928" cy="4377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82E1-C61C-43F1-A5FC-AB3D4FB5655A}" type="datetime1">
              <a:rPr lang="en-MY" smtClean="0"/>
              <a:t>21/10/2022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27</a:t>
            </a:fld>
            <a:endParaRPr lang="en-MY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16632"/>
            <a:ext cx="9144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latin typeface="Garamond" pitchFamily="18" charset="0"/>
              </a:rPr>
              <a:t>In a study in the United States of America, the incidence rate of stroke was measured in a population of women who were 30–55 years of age and free from coronary heart disease, stroke and cancer in 1976.  A total of 274 stroke cases were identified in eight years of follow-up . 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Never smoked :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70</a:t>
            </a:r>
            <a:r>
              <a:rPr lang="en-US" sz="1400" b="1" dirty="0">
                <a:latin typeface="Garamond" pitchFamily="18" charset="0"/>
              </a:rPr>
              <a:t> cases   among 395  594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Ex-smoker :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65 </a:t>
            </a:r>
            <a:r>
              <a:rPr lang="en-US" sz="1400" b="1" dirty="0">
                <a:latin typeface="Garamond" pitchFamily="18" charset="0"/>
              </a:rPr>
              <a:t>cases  among 232 712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Smoker: 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139 </a:t>
            </a:r>
            <a:r>
              <a:rPr lang="en-US" sz="1400" b="1" dirty="0">
                <a:latin typeface="Garamond" pitchFamily="18" charset="0"/>
              </a:rPr>
              <a:t>cases among  280 141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Calculate 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-Incidence for each group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-Relative for smoking 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-attributable risk for smoking (ignore ex-smoker</a:t>
            </a:r>
            <a:endParaRPr lang="en-MY" sz="14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70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08719"/>
            <a:ext cx="8616950" cy="3983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5157192"/>
            <a:ext cx="7696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/>
              <a:t>Relative risk = 49.6/ 17.7 = 2.8</a:t>
            </a:r>
            <a:r>
              <a:rPr lang="en-US" sz="2800" dirty="0"/>
              <a:t>0</a:t>
            </a:r>
            <a:endParaRPr lang="en-US" sz="2800" b="1" dirty="0"/>
          </a:p>
          <a:p>
            <a:pPr algn="l"/>
            <a:r>
              <a:rPr lang="en-US" sz="2800" b="1" dirty="0"/>
              <a:t>Attributable risk= </a:t>
            </a:r>
            <a:r>
              <a:rPr lang="en-US" sz="2800" b="1" u="sng" dirty="0"/>
              <a:t>49.6- </a:t>
            </a:r>
            <a:r>
              <a:rPr lang="en-US" sz="2800" b="1" u="sng" dirty="0" smtClean="0"/>
              <a:t>17.7 </a:t>
            </a:r>
            <a:r>
              <a:rPr lang="en-US" sz="2800" b="1" dirty="0" smtClean="0"/>
              <a:t> X100= 46.31 %</a:t>
            </a:r>
          </a:p>
          <a:p>
            <a:pPr algn="l"/>
            <a:r>
              <a:rPr lang="en-US" sz="2800" b="1" dirty="0"/>
              <a:t> </a:t>
            </a:r>
            <a:r>
              <a:rPr lang="en-US" sz="2800" b="1" dirty="0" smtClean="0"/>
              <a:t>                                   49.6</a:t>
            </a:r>
            <a:endParaRPr lang="ar-SA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6F58-AABC-44BF-990B-4B773390BB76}" type="datetime1">
              <a:rPr lang="en-MY" smtClean="0"/>
              <a:t>21/10/2022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939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9930" y="452807"/>
            <a:ext cx="90071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Attributable risk can be useful as a measure of the public health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impact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a particular exposure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19228" y="1912563"/>
            <a:ext cx="86665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Risk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difference (attributable risk)</a:t>
            </a:r>
          </a:p>
          <a:p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risk difference tells you the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amount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disease that potentially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could be prevented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if the risk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factor could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be eliminated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39930" y="4503789"/>
            <a:ext cx="88010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  <a:cs typeface="Times New Roman" pitchFamily="18" charset="0"/>
              </a:rPr>
              <a:t>Attributable risk can be useful as a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measure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of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public health impact of a particular exposure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22820-F8AC-4EC6-A02F-EE6DEFC9FE60}" type="datetime1">
              <a:rPr lang="en-MY" smtClean="0"/>
              <a:t>21/10/2022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9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332656"/>
            <a:ext cx="920459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Population at risk</a:t>
            </a:r>
          </a:p>
          <a:p>
            <a:pPr marL="365760" indent="-256032" algn="l" rtl="0" fontAlgn="auto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The people who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are susceptible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 a given disease are called the </a:t>
            </a:r>
            <a:r>
              <a:rPr lang="en-US" sz="3200" dirty="0">
                <a:latin typeface="Garamond" pitchFamily="18" charset="0"/>
              </a:rPr>
              <a:t>population at risk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and can be defined by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demographic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geographic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or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environmenta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l factors. </a:t>
            </a:r>
            <a:endParaRPr lang="en-US" sz="3200" b="1" dirty="0">
              <a:solidFill>
                <a:srgbClr val="66FF66"/>
              </a:solidFill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solidFill>
                  <a:srgbClr val="7030A0"/>
                </a:solidFill>
                <a:latin typeface="Garamond" pitchFamily="18" charset="0"/>
              </a:rPr>
              <a:t>An important factor in calculating measures </a:t>
            </a:r>
            <a:r>
              <a:rPr lang="en-US" sz="3200" dirty="0">
                <a:latin typeface="Garamond" pitchFamily="18" charset="0"/>
              </a:rPr>
              <a:t>of disease frequency is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the correct estimate of the numbers of people under study. </a:t>
            </a:r>
            <a:endParaRPr lang="en-US" sz="3200" dirty="0"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latin typeface="Garamond" pitchFamily="18" charset="0"/>
              </a:rPr>
              <a:t>Ideally these numbers should only include people who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are potentially susceptible </a:t>
            </a:r>
            <a:r>
              <a:rPr lang="en-US" sz="3200" b="1" dirty="0">
                <a:latin typeface="Garamond" pitchFamily="18" charset="0"/>
              </a:rPr>
              <a:t>to the diseases being studied</a:t>
            </a:r>
            <a:r>
              <a:rPr lang="en-US" sz="3200" dirty="0">
                <a:latin typeface="Garamond" pitchFamily="18" charset="0"/>
              </a:rPr>
              <a:t>.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b="1" dirty="0">
                <a:latin typeface="Garamond" pitchFamily="18" charset="0"/>
              </a:rPr>
              <a:t>For instance, men should not be included when calculating the frequency of cervical cancer</a:t>
            </a:r>
            <a:endParaRPr lang="ar-EG" sz="3200" b="1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27AEA-5DAE-48E5-A182-61C0385F7CED}" type="datetime1">
              <a:rPr lang="en-US" smtClean="0"/>
              <a:t>10/21/2022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018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978" y="765498"/>
            <a:ext cx="8712968" cy="2751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GB" sz="3200" b="1" u="sng" dirty="0">
                <a:solidFill>
                  <a:srgbClr val="FF0000"/>
                </a:solidFill>
              </a:rPr>
              <a:t>Population Attributable Risk </a:t>
            </a:r>
            <a:r>
              <a:rPr lang="en-GB" sz="3200" b="1" dirty="0">
                <a:solidFill>
                  <a:srgbClr val="FF0000"/>
                </a:solidFill>
              </a:rPr>
              <a:t>(</a:t>
            </a:r>
            <a:r>
              <a:rPr lang="en-GB" sz="3200" b="1" dirty="0" smtClean="0">
                <a:solidFill>
                  <a:srgbClr val="FF0000"/>
                </a:solidFill>
              </a:rPr>
              <a:t>PARs)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PAR </a:t>
            </a:r>
            <a:r>
              <a:rPr lang="en-GB" sz="3200" b="1" dirty="0" smtClean="0">
                <a:solidFill>
                  <a:srgbClr val="0070C0"/>
                </a:solidFill>
              </a:rPr>
              <a:t>tells </a:t>
            </a:r>
            <a:r>
              <a:rPr lang="en-GB" sz="3200" b="1" dirty="0">
                <a:solidFill>
                  <a:srgbClr val="0070C0"/>
                </a:solidFill>
              </a:rPr>
              <a:t>us about the amount of extra disease occurring in the exposed group because of exposure.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How </a:t>
            </a:r>
            <a:r>
              <a:rPr lang="en-GB" sz="3200" b="1" dirty="0">
                <a:solidFill>
                  <a:srgbClr val="FF0000"/>
                </a:solidFill>
              </a:rPr>
              <a:t>much of disease in the whole community </a:t>
            </a:r>
            <a:r>
              <a:rPr lang="en-GB" sz="3200" dirty="0"/>
              <a:t>can be attributed to the </a:t>
            </a:r>
            <a:r>
              <a:rPr lang="en-GB" sz="3200" dirty="0" smtClean="0"/>
              <a:t>exposure</a:t>
            </a:r>
            <a:endParaRPr lang="en-GB" sz="3200" dirty="0"/>
          </a:p>
        </p:txBody>
      </p:sp>
      <p:sp>
        <p:nvSpPr>
          <p:cNvPr id="3" name="Rectangle 2"/>
          <p:cNvSpPr/>
          <p:nvPr/>
        </p:nvSpPr>
        <p:spPr>
          <a:xfrm>
            <a:off x="2459865" y="5232788"/>
            <a:ext cx="65220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32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population  </a:t>
            </a:r>
          </a:p>
          <a:p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32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unexposed group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176426"/>
              </p:ext>
            </p:extLst>
          </p:nvPr>
        </p:nvGraphicFramePr>
        <p:xfrm>
          <a:off x="268978" y="4276434"/>
          <a:ext cx="24812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876300" imgH="228600" progId="Equation.3">
                  <p:embed/>
                </p:oleObj>
              </mc:Choice>
              <mc:Fallback>
                <p:oleObj name="Equation" r:id="rId3" imgW="876300" imgH="2286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78" y="4276434"/>
                        <a:ext cx="24812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752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94654"/>
            <a:ext cx="88924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Attributable Risk</a:t>
            </a:r>
          </a:p>
          <a:p>
            <a:r>
              <a:rPr lang="en-GB" sz="2800" b="1" dirty="0">
                <a:latin typeface="Garamond" pitchFamily="18" charset="0"/>
                <a:cs typeface="Times New Roman" pitchFamily="18" charset="0"/>
              </a:rPr>
              <a:t>PAR estimate the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excess rate of disease </a:t>
            </a:r>
            <a:r>
              <a:rPr lang="en-GB" sz="2800" b="1" dirty="0">
                <a:latin typeface="Garamond" pitchFamily="18" charset="0"/>
                <a:cs typeface="Times New Roman" pitchFamily="18" charset="0"/>
              </a:rPr>
              <a:t>in the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total study population </a:t>
            </a:r>
            <a:r>
              <a:rPr lang="en-GB" sz="2800" b="1" dirty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GB" sz="2800" dirty="0">
                <a:latin typeface="Garamond" pitchFamily="18" charset="0"/>
                <a:cs typeface="Times New Roman" pitchFamily="18" charset="0"/>
              </a:rPr>
              <a:t>exposed and non-exposed </a:t>
            </a:r>
            <a:r>
              <a:rPr lang="en-GB" sz="2800" b="1" dirty="0">
                <a:latin typeface="Garamond" pitchFamily="18" charset="0"/>
                <a:cs typeface="Times New Roman" pitchFamily="18" charset="0"/>
              </a:rPr>
              <a:t>individuals that is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attributable to the exposure</a:t>
            </a:r>
            <a:r>
              <a:rPr lang="en-GB" sz="2800" b="1" dirty="0">
                <a:latin typeface="Garamond" pitchFamily="18" charset="0"/>
                <a:cs typeface="Times New Roman" pitchFamily="18" charset="0"/>
              </a:rPr>
              <a:t>.  </a:t>
            </a:r>
            <a:endParaRPr lang="en-GB" sz="2800" b="1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GB" sz="2800" b="1" dirty="0" smtClean="0">
                <a:latin typeface="Garamond" pitchFamily="18" charset="0"/>
                <a:cs typeface="Times New Roman" pitchFamily="18" charset="0"/>
              </a:rPr>
              <a:t>PAR</a:t>
            </a:r>
            <a:r>
              <a:rPr lang="en-GB" sz="2800" b="1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helps determine which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exposures have the most relevance to the health of a community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833404"/>
              </p:ext>
            </p:extLst>
          </p:nvPr>
        </p:nvGraphicFramePr>
        <p:xfrm>
          <a:off x="783189" y="3737041"/>
          <a:ext cx="24812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3" imgW="876300" imgH="228600" progId="Equation.3">
                  <p:embed/>
                </p:oleObj>
              </mc:Choice>
              <mc:Fallback>
                <p:oleObj name="Equation" r:id="rId3" imgW="876300" imgH="228600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189" y="3737041"/>
                        <a:ext cx="24812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228045" y="5096557"/>
            <a:ext cx="62873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population  </a:t>
            </a:r>
          </a:p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unexposed group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32A21-3274-4820-AF66-29869F788D6F}" type="datetime1">
              <a:rPr lang="en-MY" smtClean="0"/>
              <a:t>21/10/2022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207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692696"/>
            <a:ext cx="89644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Population AR Versus AR</a:t>
            </a:r>
          </a:p>
          <a:p>
            <a:r>
              <a:rPr lang="en-GB" sz="2800" b="1" dirty="0">
                <a:latin typeface="Garamond" pitchFamily="18" charset="0"/>
              </a:rPr>
              <a:t>AR tell us how much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disease in exposed group </a:t>
            </a:r>
            <a:r>
              <a:rPr lang="en-GB" sz="2800" b="1" dirty="0">
                <a:latin typeface="Garamond" pitchFamily="18" charset="0"/>
              </a:rPr>
              <a:t>can be attributed to exposure</a:t>
            </a:r>
          </a:p>
          <a:p>
            <a:r>
              <a:rPr lang="en-GB" sz="2800" b="1" dirty="0">
                <a:latin typeface="Garamond" pitchFamily="18" charset="0"/>
              </a:rPr>
              <a:t>PAR: how much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disease in the whole population can be attributed </a:t>
            </a:r>
            <a:r>
              <a:rPr lang="en-GB" sz="2800" b="1" dirty="0">
                <a:latin typeface="Garamond" pitchFamily="18" charset="0"/>
              </a:rPr>
              <a:t>to exposure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4588" y="3204243"/>
            <a:ext cx="88743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population attributable-risk </a:t>
            </a:r>
            <a:r>
              <a:rPr lang="en-GB" sz="28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percent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(PAR%) </a:t>
            </a:r>
          </a:p>
          <a:p>
            <a:r>
              <a:rPr lang="en-GB" sz="2800" dirty="0">
                <a:latin typeface="Garamond" pitchFamily="18" charset="0"/>
                <a:cs typeface="Times New Roman" pitchFamily="18" charset="0"/>
              </a:rPr>
              <a:t>PAR% expresses the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proportion of disease in the study population that is attributable to </a:t>
            </a:r>
            <a:r>
              <a:rPr lang="en-GB" sz="2800" dirty="0">
                <a:latin typeface="Garamond" pitchFamily="18" charset="0"/>
                <a:cs typeface="Times New Roman" pitchFamily="18" charset="0"/>
              </a:rPr>
              <a:t>the exposure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 thus could be eliminated  (</a:t>
            </a:r>
            <a:r>
              <a:rPr lang="en-GB" sz="28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removed) </a:t>
            </a:r>
            <a:r>
              <a:rPr lang="en-GB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if the exposure were eliminated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986635"/>
              </p:ext>
            </p:extLst>
          </p:nvPr>
        </p:nvGraphicFramePr>
        <p:xfrm>
          <a:off x="3902299" y="5190653"/>
          <a:ext cx="3876540" cy="1348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3" imgW="1257300" imgH="431800" progId="Equation.3">
                  <p:embed/>
                </p:oleObj>
              </mc:Choice>
              <mc:Fallback>
                <p:oleObj name="Equation" r:id="rId3" imgW="1257300" imgH="4318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299" y="5190653"/>
                        <a:ext cx="3876540" cy="1348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A24F-766B-4FCA-85CF-0DEB8C4FE403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028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EC7F44E7-61DA-4929-95AA-DA3B4A3D1643}" type="slidenum">
              <a:rPr lang="ar-SA" smtClean="0"/>
              <a:pPr eaLnBrk="1" hangingPunct="1"/>
              <a:t>33</a:t>
            </a:fld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5888" y="2232025"/>
          <a:ext cx="8712200" cy="250031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74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5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357">
                <a:tc gridSpan="2">
                  <a:txBody>
                    <a:bodyPr/>
                    <a:lstStyle/>
                    <a:p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Case (diseases)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 control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MY" sz="2800" dirty="0" smtClean="0"/>
                        <a:t>Total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57">
                <a:tc gridSpan="2">
                  <a:txBody>
                    <a:bodyPr/>
                    <a:lstStyle/>
                    <a:p>
                      <a:r>
                        <a:rPr lang="en-MY" sz="2800" dirty="0" smtClean="0"/>
                        <a:t>Exposed 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a+b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57">
                <a:tc gridSpan="2">
                  <a:txBody>
                    <a:bodyPr/>
                    <a:lstStyle/>
                    <a:p>
                      <a:r>
                        <a:rPr lang="en-MY" sz="2800" dirty="0" smtClean="0"/>
                        <a:t> Unexposed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c+d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2800" dirty="0" smtClean="0"/>
                        <a:t>Total </a:t>
                      </a:r>
                    </a:p>
                    <a:p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a+c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b+d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</a:t>
                      </a:r>
                      <a:endParaRPr lang="en-MY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37" marB="457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5326" name="Rectangle 7"/>
          <p:cNvSpPr>
            <a:spLocks noChangeArrowheads="1"/>
          </p:cNvSpPr>
          <p:nvPr/>
        </p:nvSpPr>
        <p:spPr bwMode="auto">
          <a:xfrm>
            <a:off x="115888" y="1744663"/>
            <a:ext cx="9028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Results of a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study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can be presented in a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2x2 table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 follow</a:t>
            </a:r>
            <a:endParaRPr lang="en-MY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327" name="Rectangle 8"/>
          <p:cNvSpPr>
            <a:spLocks noChangeArrowheads="1"/>
          </p:cNvSpPr>
          <p:nvPr/>
        </p:nvSpPr>
        <p:spPr bwMode="auto">
          <a:xfrm>
            <a:off x="323850" y="473075"/>
            <a:ext cx="7715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ESTIMATES(Odds ratio)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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Odds ratio  (OR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MY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28" name="Rectangle 9"/>
          <p:cNvSpPr>
            <a:spLocks noChangeArrowheads="1"/>
          </p:cNvSpPr>
          <p:nvPr/>
        </p:nvSpPr>
        <p:spPr bwMode="auto">
          <a:xfrm>
            <a:off x="900113" y="4724400"/>
            <a:ext cx="68405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dirty="0"/>
              <a:t>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OR= 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a/(</a:t>
            </a:r>
            <a:r>
              <a:rPr lang="en-MY" sz="2400" b="1" u="sng" dirty="0" err="1">
                <a:latin typeface="Times New Roman" pitchFamily="18" charset="0"/>
                <a:cs typeface="Times New Roman" pitchFamily="18" charset="0"/>
              </a:rPr>
              <a:t>a+c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) ÷ b/(</a:t>
            </a:r>
            <a:r>
              <a:rPr lang="en-MY" sz="2400" b="1" u="sng" dirty="0" err="1">
                <a:latin typeface="Times New Roman" pitchFamily="18" charset="0"/>
                <a:cs typeface="Times New Roman" pitchFamily="18" charset="0"/>
              </a:rPr>
              <a:t>b+d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)= a/c ÷ b/d  </a:t>
            </a:r>
            <a:r>
              <a:rPr lang="en-MY" sz="3600" b="1" dirty="0">
                <a:latin typeface="Times New Roman" pitchFamily="18" charset="0"/>
                <a:cs typeface="Times New Roman" pitchFamily="18" charset="0"/>
              </a:rPr>
              <a:t>=ad/</a:t>
            </a:r>
            <a:r>
              <a:rPr lang="en-MY" sz="3600" b="1" dirty="0" err="1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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en-MY" sz="2400" b="1" dirty="0" err="1">
                <a:latin typeface="Times New Roman" pitchFamily="18" charset="0"/>
                <a:cs typeface="Times New Roman" pitchFamily="18" charset="0"/>
              </a:rPr>
              <a:t>a+c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) d/(</a:t>
            </a:r>
            <a:r>
              <a:rPr lang="en-MY" sz="2400" b="1" dirty="0" err="1">
                <a:latin typeface="Times New Roman" pitchFamily="18" charset="0"/>
                <a:cs typeface="Times New Roman" pitchFamily="18" charset="0"/>
              </a:rPr>
              <a:t>b+d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55329" name="Rectangle 1"/>
          <p:cNvSpPr>
            <a:spLocks noChangeArrowheads="1"/>
          </p:cNvSpPr>
          <p:nvPr/>
        </p:nvSpPr>
        <p:spPr bwMode="auto">
          <a:xfrm>
            <a:off x="3072124" y="5892581"/>
            <a:ext cx="59643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which is the ratio of the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odds of exposure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among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cases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odds of exposure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among the  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controls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341F3-C4C8-43DF-AFB0-9B8513906D35}" type="datetime1">
              <a:rPr lang="en-MY" smtClean="0"/>
              <a:t>21/10/2022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02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68316" y="-44661"/>
            <a:ext cx="9075684" cy="258532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Example: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study was  conducted to test the association  between  smoking and cancer of the pancreas. Of the 100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cancer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pancreas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cases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60 of them were smokers , while  of the  400  have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 cancer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pancreas,  100 were smokers. Calculation of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</a:t>
            </a:r>
            <a:endParaRPr lang="en-MY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Rectangle 7"/>
          <p:cNvSpPr>
            <a:spLocks noChangeArrowheads="1"/>
          </p:cNvSpPr>
          <p:nvPr/>
        </p:nvSpPr>
        <p:spPr bwMode="auto">
          <a:xfrm>
            <a:off x="1629692" y="5223437"/>
            <a:ext cx="230410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OR = 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60 x 300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100 x 40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OR = 4.5 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4" name="Picture 8" descr="Description: https://www.healthknowledge.org.uk/sites/default/files/documents/elearning/epidemiologyp/isdcrossss/formul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112" y="5455006"/>
            <a:ext cx="3042587" cy="93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20A7822-28E8-4EE2-85F2-582104FA56AF}" type="slidenum">
              <a:rPr lang="ar-SA" smtClean="0"/>
              <a:pPr eaLnBrk="1" hangingPunct="1"/>
              <a:t>34</a:t>
            </a:fld>
            <a:endParaRPr lang="en-US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36706"/>
              </p:ext>
            </p:extLst>
          </p:nvPr>
        </p:nvGraphicFramePr>
        <p:xfrm>
          <a:off x="137867" y="2932615"/>
          <a:ext cx="7988702" cy="21304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09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3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1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5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994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Garamond" pitchFamily="18" charset="0"/>
                        </a:rPr>
                        <a:t>Exposure</a:t>
                      </a:r>
                      <a:endParaRPr lang="en-MY" sz="28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Garamond" pitchFamily="18" charset="0"/>
                        </a:rPr>
                        <a:t> Ca</a:t>
                      </a:r>
                      <a:r>
                        <a:rPr lang="en-US" sz="2800" baseline="0" dirty="0" smtClean="0">
                          <a:latin typeface="Garamond" pitchFamily="18" charset="0"/>
                        </a:rPr>
                        <a:t>  </a:t>
                      </a:r>
                      <a:r>
                        <a:rPr lang="en-US" sz="2800" baseline="0" dirty="0" err="1" smtClean="0">
                          <a:latin typeface="Garamond" pitchFamily="18" charset="0"/>
                        </a:rPr>
                        <a:t>pancr</a:t>
                      </a:r>
                      <a:endParaRPr lang="en-MY" sz="28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latin typeface="Garamond" pitchFamily="18" charset="0"/>
                        </a:rPr>
                        <a:t> no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aramond" pitchFamily="18" charset="0"/>
                          <a:ea typeface="+mn-ea"/>
                          <a:cs typeface="+mn-cs"/>
                        </a:rPr>
                        <a:t>Ca </a:t>
                      </a:r>
                      <a:r>
                        <a:rPr kumimoji="0" lang="en-US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aramond" pitchFamily="18" charset="0"/>
                          <a:ea typeface="+mn-ea"/>
                          <a:cs typeface="+mn-cs"/>
                        </a:rPr>
                        <a:t>pancr</a:t>
                      </a:r>
                      <a:endParaRPr lang="en-MY" sz="28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aramond" pitchFamily="18" charset="0"/>
                        </a:rPr>
                        <a:t>Total</a:t>
                      </a:r>
                      <a:endParaRPr lang="en-MY" sz="2800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Smokers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60     (a)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100</a:t>
                      </a:r>
                      <a:r>
                        <a:rPr lang="en-US" sz="2800" b="1" baseline="0" dirty="0" smtClean="0">
                          <a:latin typeface="Garamond" pitchFamily="18" charset="0"/>
                        </a:rPr>
                        <a:t>     </a:t>
                      </a:r>
                      <a:r>
                        <a:rPr lang="en-US" sz="2800" b="1" dirty="0" smtClean="0">
                          <a:latin typeface="Garamond" pitchFamily="18" charset="0"/>
                        </a:rPr>
                        <a:t>(b)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160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Non Smokers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40    </a:t>
                      </a:r>
                      <a:r>
                        <a:rPr lang="en-US" sz="2800" b="1" baseline="0" dirty="0" smtClean="0">
                          <a:latin typeface="Garamond" pitchFamily="18" charset="0"/>
                        </a:rPr>
                        <a:t> </a:t>
                      </a:r>
                      <a:r>
                        <a:rPr lang="en-US" sz="2800" b="1" dirty="0" smtClean="0">
                          <a:latin typeface="Garamond" pitchFamily="18" charset="0"/>
                        </a:rPr>
                        <a:t>(c)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Garamond" pitchFamily="18" charset="0"/>
                        </a:rPr>
                        <a:t>300</a:t>
                      </a:r>
                      <a:r>
                        <a:rPr lang="en-US" sz="2800" b="1" baseline="0" dirty="0" smtClean="0">
                          <a:latin typeface="Garamond" pitchFamily="18" charset="0"/>
                        </a:rPr>
                        <a:t>     </a:t>
                      </a:r>
                      <a:r>
                        <a:rPr lang="en-US" sz="2800" b="1" dirty="0" smtClean="0">
                          <a:latin typeface="Garamond" pitchFamily="18" charset="0"/>
                        </a:rPr>
                        <a:t>(d)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340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Total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100    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400       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Garamond" pitchFamily="18" charset="0"/>
                        </a:rPr>
                        <a:t>500</a:t>
                      </a:r>
                      <a:endParaRPr lang="en-MY" sz="2800" b="1" dirty="0">
                        <a:latin typeface="Garamond" pitchFamily="18" charset="0"/>
                      </a:endParaRPr>
                    </a:p>
                  </a:txBody>
                  <a:tcPr marL="91444" marR="91444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6354" name="Rectangle 2"/>
          <p:cNvSpPr>
            <a:spLocks noChangeArrowheads="1"/>
          </p:cNvSpPr>
          <p:nvPr/>
        </p:nvSpPr>
        <p:spPr bwMode="auto">
          <a:xfrm>
            <a:off x="-14592" y="2582637"/>
            <a:ext cx="61411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itchFamily="18" charset="0"/>
                <a:cs typeface="Times New Roman" pitchFamily="18" charset="0"/>
              </a:rPr>
              <a:t>Table 1.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smoking </a:t>
            </a: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and ca </a:t>
            </a:r>
            <a:r>
              <a:rPr lang="en-US" sz="2000" b="1" dirty="0" smtClean="0">
                <a:latin typeface="Garamond" pitchFamily="18" charset="0"/>
                <a:cs typeface="Times New Roman" pitchFamily="18" charset="0"/>
              </a:rPr>
              <a:t>pancreas</a:t>
            </a:r>
            <a:endParaRPr lang="en-MY" sz="20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44F2-034D-4A13-801D-BD2329562270}" type="datetime1">
              <a:rPr lang="en-MY" smtClean="0"/>
              <a:t>21/10/2022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69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043608" y="1628800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  YOU  ALL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1AC2-7348-467B-A133-AC856F5EC4EC}" type="datetime1">
              <a:rPr lang="en-MY" smtClean="0"/>
              <a:t>21/10/2022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1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993" y="1023560"/>
            <a:ext cx="8247440" cy="226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07504" y="404813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Data from a cohort study of oral contraceptive (OC) use and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bacteriuria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among women aged 16-49 years </a:t>
            </a:r>
          </a:p>
        </p:txBody>
      </p:sp>
      <p:graphicFrame>
        <p:nvGraphicFramePr>
          <p:cNvPr id="5122" name="Object 35"/>
          <p:cNvGraphicFramePr>
            <a:graphicFrameLocks noChangeAspect="1"/>
          </p:cNvGraphicFramePr>
          <p:nvPr>
            <p:extLst/>
          </p:nvPr>
        </p:nvGraphicFramePr>
        <p:xfrm>
          <a:off x="1219201" y="5513388"/>
          <a:ext cx="5441032" cy="867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5" imgW="2260600" imgH="393700" progId="Equation.3">
                  <p:embed/>
                </p:oleObj>
              </mc:Choice>
              <mc:Fallback>
                <p:oleObj name="Equation" r:id="rId5" imgW="2260600" imgH="393700" progId="Equation.3">
                  <p:embed/>
                  <p:pic>
                    <p:nvPicPr>
                      <p:cNvPr id="5122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1" y="5513388"/>
                        <a:ext cx="5441032" cy="86794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28600" y="35481"/>
            <a:ext cx="108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Example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F0280-D85D-4B8E-812E-BB2FDD83FF90}" type="datetime1">
              <a:rPr lang="en-MY" smtClean="0"/>
              <a:t>21/10/2022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36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327627" y="3429000"/>
            <a:ext cx="87740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The population attributable risk of </a:t>
            </a:r>
            <a:r>
              <a:rPr lang="en-GB" b="1" dirty="0" err="1">
                <a:latin typeface="Times New Roman" pitchFamily="18" charset="0"/>
                <a:cs typeface="Times New Roman" pitchFamily="18" charset="0"/>
              </a:rPr>
              <a:t>bacteriuria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associated with OC use can therefore be calculated as: </a:t>
            </a: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PAR=I</a:t>
            </a:r>
            <a:r>
              <a:rPr lang="en-GB" b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- I</a:t>
            </a:r>
            <a:r>
              <a:rPr lang="en-GB" b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= 104/2390  - 77/1908  == 316/10</a:t>
            </a:r>
            <a:r>
              <a:rPr lang="en-GB" b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/year </a:t>
            </a:r>
          </a:p>
          <a:p>
            <a:endParaRPr lang="en-GB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Thus, if OC use were stopped, the-excess annual incidence rate of </a:t>
            </a:r>
            <a:r>
              <a:rPr lang="en-GB" b="1" dirty="0" err="1">
                <a:latin typeface="Times New Roman" pitchFamily="18" charset="0"/>
                <a:cs typeface="Times New Roman" pitchFamily="18" charset="0"/>
              </a:rPr>
              <a:t>bacteriuria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that could be eliminated among women in this study is 316 per 100,000. </a:t>
            </a:r>
          </a:p>
        </p:txBody>
      </p:sp>
    </p:spTree>
    <p:extLst>
      <p:ext uri="{BB962C8B-B14F-4D97-AF65-F5344CB8AC3E}">
        <p14:creationId xmlns:p14="http://schemas.microsoft.com/office/powerpoint/2010/main" val="167263611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4" y="614363"/>
            <a:ext cx="903649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latin typeface="Garamond" pitchFamily="18" charset="0"/>
              </a:rPr>
              <a:t>The following table shows the data concerning a NCD among adults during a year in a certain community. Calculate the prevalence and incidence rates,</a:t>
            </a:r>
            <a:br>
              <a:rPr lang="en-US" sz="2000" b="1" dirty="0">
                <a:latin typeface="Garamond" pitchFamily="18" charset="0"/>
              </a:rPr>
            </a:br>
            <a:r>
              <a:rPr lang="en-US" sz="2000" b="1" dirty="0">
                <a:latin typeface="Garamond" pitchFamily="18" charset="0"/>
              </a:rPr>
              <a:t>If male sex was the risk factor what is the relative and </a:t>
            </a:r>
            <a:r>
              <a:rPr lang="en-US" sz="2000" dirty="0">
                <a:latin typeface="Garamond" pitchFamily="18" charset="0"/>
              </a:rPr>
              <a:t>attributable risks for this factor.</a:t>
            </a:r>
            <a:endParaRPr lang="en-MY" sz="2000" dirty="0">
              <a:latin typeface="Garamon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107504" y="2066894"/>
          <a:ext cx="8759656" cy="21541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83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8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3086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Total population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Old case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New case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endParaRPr lang="ar-SA" sz="1800" dirty="0"/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98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6213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12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4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females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032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5365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24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9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males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032"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11578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36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13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 smtClean="0">
                          <a:latin typeface="Garamond" pitchFamily="18" charset="0"/>
                        </a:rPr>
                        <a:t>Both sexes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6738" y="34925"/>
            <a:ext cx="1592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example</a:t>
            </a:r>
            <a:endParaRPr lang="en-MY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C797-99AB-4035-80AB-76293A4C6C1C}" type="datetime1">
              <a:rPr lang="en-MY" smtClean="0"/>
              <a:t>21/10/2022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37</a:t>
            </a:fld>
            <a:endParaRPr lang="en-MY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9073" y="4437112"/>
            <a:ext cx="301678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b="1" dirty="0"/>
              <a:t>Incidence among males</a:t>
            </a:r>
          </a:p>
          <a:p>
            <a:pPr algn="l"/>
            <a:r>
              <a:rPr lang="en-US" b="1" dirty="0"/>
              <a:t>Incidence among females</a:t>
            </a:r>
          </a:p>
          <a:p>
            <a:pPr algn="l"/>
            <a:r>
              <a:rPr lang="en-US" b="1" dirty="0"/>
              <a:t>Total incidence</a:t>
            </a:r>
          </a:p>
          <a:p>
            <a:pPr algn="l"/>
            <a:r>
              <a:rPr lang="en-US" b="1" dirty="0"/>
              <a:t>Relative risk</a:t>
            </a:r>
          </a:p>
          <a:p>
            <a:pPr algn="l"/>
            <a:r>
              <a:rPr lang="en-US" b="1" dirty="0"/>
              <a:t>Attributable </a:t>
            </a:r>
            <a:r>
              <a:rPr lang="en-US" b="1" dirty="0" smtClean="0"/>
              <a:t>risk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211960" y="4560223"/>
            <a:ext cx="4572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Prevalence among males</a:t>
            </a:r>
          </a:p>
          <a:p>
            <a:r>
              <a:rPr lang="en-US" b="1" dirty="0"/>
              <a:t>Prevalence among females</a:t>
            </a:r>
          </a:p>
          <a:p>
            <a:r>
              <a:rPr lang="en-US" b="1" dirty="0"/>
              <a:t>Total prevalence</a:t>
            </a:r>
          </a:p>
          <a:p>
            <a:r>
              <a:rPr lang="en-US" b="1" dirty="0"/>
              <a:t>(for prevalence  old + new case</a:t>
            </a:r>
            <a:r>
              <a:rPr lang="en-US" sz="2800" b="1" dirty="0"/>
              <a:t>)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1085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32"/>
          <a:stretch>
            <a:fillRect/>
          </a:stretch>
        </p:blipFill>
        <p:spPr bwMode="auto">
          <a:xfrm>
            <a:off x="179512" y="1484784"/>
            <a:ext cx="8346703" cy="491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7846" y="1093324"/>
            <a:ext cx="28638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at risk</a:t>
            </a:r>
            <a:endParaRPr lang="en-MY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0" y="1610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population at risk is the group of people susceptible to develop a characteristic.  </a:t>
            </a:r>
            <a:r>
              <a:rPr lang="en-US" sz="16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For example when studying measles, the population at risk used for the calculation should be the children under five years of age, because measles is rare after that age. </a:t>
            </a:r>
            <a:r>
              <a:rPr lang="en-US" sz="1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population at risk is used as the denominator when calculating proportions or rates</a:t>
            </a:r>
            <a:endParaRPr lang="en-MY" sz="1600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AE70-FDCB-4C1F-A5B3-71B5B9618AA8}" type="datetime1">
              <a:rPr lang="en-US" smtClean="0"/>
              <a:t>10/21/2022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48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225" y="14041"/>
            <a:ext cx="9009063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9728" algn="l" rtl="0" fontAlgn="auto">
              <a:spcAft>
                <a:spcPts val="0"/>
              </a:spcAft>
              <a:buClr>
                <a:schemeClr val="accent2"/>
              </a:buClr>
              <a:buSzPct val="100000"/>
              <a:defRPr/>
            </a:pPr>
            <a:r>
              <a:rPr lang="en-US" sz="2800" b="1" dirty="0">
                <a:latin typeface="Garamond" pitchFamily="18" charset="0"/>
              </a:rPr>
              <a:t>2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Attack rate:</a:t>
            </a:r>
          </a:p>
          <a:p>
            <a:pPr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 3"/>
              <a:buChar char=""/>
              <a:defRPr/>
            </a:pP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A specific  form of incidence rate </a:t>
            </a:r>
            <a:r>
              <a:rPr lang="en-US" sz="3200" b="1" dirty="0">
                <a:latin typeface="Garamond" pitchFamily="18" charset="0"/>
              </a:rPr>
              <a:t>in which there is a limited period of risk as in: </a:t>
            </a:r>
          </a:p>
          <a:p>
            <a:pPr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000" b="1" dirty="0">
                <a:latin typeface="Garamond" pitchFamily="18" charset="0"/>
              </a:rPr>
              <a:t>cases of epidemics</a:t>
            </a:r>
            <a:r>
              <a:rPr lang="en-US" sz="3000" b="1" dirty="0">
                <a:solidFill>
                  <a:srgbClr val="002060"/>
                </a:solidFill>
                <a:latin typeface="Garamond" pitchFamily="18" charset="0"/>
              </a:rPr>
              <a:t> reflecting the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</a:rPr>
              <a:t> virulence of </a:t>
            </a:r>
            <a:r>
              <a:rPr lang="en-US" sz="3000" b="1" dirty="0">
                <a:latin typeface="Garamond" pitchFamily="18" charset="0"/>
              </a:rPr>
              <a:t>the organisms</a:t>
            </a:r>
            <a:r>
              <a:rPr lang="en-US" sz="2400" b="1" dirty="0" smtClean="0">
                <a:latin typeface="Garamond" pitchFamily="18" charset="0"/>
              </a:rPr>
              <a:t>.</a:t>
            </a:r>
            <a:endParaRPr lang="en-US" sz="24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364462"/>
            <a:ext cx="91582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MY" sz="3000" b="1" dirty="0">
                <a:latin typeface="Garamond" pitchFamily="18" charset="0"/>
              </a:rPr>
              <a:t>3</a:t>
            </a:r>
            <a:r>
              <a:rPr lang="en-MY" sz="3000" dirty="0">
                <a:latin typeface="Garamond" pitchFamily="18" charset="0"/>
              </a:rPr>
              <a:t> </a:t>
            </a:r>
            <a:r>
              <a:rPr lang="en-MY" sz="3000" b="1" u="sng" dirty="0">
                <a:solidFill>
                  <a:srgbClr val="FF0000"/>
                </a:solidFill>
                <a:latin typeface="Garamond" pitchFamily="18" charset="0"/>
              </a:rPr>
              <a:t>Secondary attack </a:t>
            </a:r>
            <a:r>
              <a:rPr lang="en-MY" sz="3000" b="1" u="sng" dirty="0" smtClean="0">
                <a:solidFill>
                  <a:srgbClr val="FF0000"/>
                </a:solidFill>
                <a:latin typeface="Garamond" pitchFamily="18" charset="0"/>
              </a:rPr>
              <a:t>rate</a:t>
            </a:r>
            <a:r>
              <a:rPr lang="en-MY" sz="3000" dirty="0">
                <a:latin typeface="Garamond" pitchFamily="18" charset="0"/>
              </a:rPr>
              <a:t>=</a:t>
            </a:r>
            <a:r>
              <a:rPr lang="en-US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 </a:t>
            </a:r>
            <a:r>
              <a:rPr lang="en-MY" sz="3000" b="1" u="sng" dirty="0">
                <a:latin typeface="Garamond" pitchFamily="18" charset="0"/>
              </a:rPr>
              <a:t>of secondary cases  </a:t>
            </a:r>
            <a:r>
              <a:rPr lang="en-MY" sz="3000" b="1" dirty="0">
                <a:latin typeface="Garamond" pitchFamily="18" charset="0"/>
              </a:rPr>
              <a:t>x100</a:t>
            </a:r>
          </a:p>
          <a:p>
            <a:pPr algn="l">
              <a:defRPr/>
            </a:pPr>
            <a:r>
              <a:rPr lang="en-MY" sz="3200" b="1" dirty="0">
                <a:latin typeface="Garamond" pitchFamily="18" charset="0"/>
              </a:rPr>
              <a:t>                                              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</a:t>
            </a:r>
            <a:r>
              <a:rPr lang="en-MY" sz="3200" b="1" dirty="0">
                <a:latin typeface="Garamond" pitchFamily="18" charset="0"/>
              </a:rPr>
              <a:t> of susceptible</a:t>
            </a:r>
          </a:p>
          <a:p>
            <a:pPr marL="457200" indent="-457200" algn="l">
              <a:buFont typeface="Wingdings" panose="05000000000000000000" pitchFamily="2" charset="2"/>
              <a:buChar char="v"/>
              <a:defRPr/>
            </a:pPr>
            <a:r>
              <a:rPr lang="en-MY" sz="3200" dirty="0">
                <a:latin typeface="Garamond" pitchFamily="18" charset="0"/>
              </a:rPr>
              <a:t>This rate is used to </a:t>
            </a:r>
            <a:r>
              <a:rPr lang="en-MY" sz="3200" b="1" dirty="0">
                <a:solidFill>
                  <a:srgbClr val="002060"/>
                </a:solidFill>
                <a:latin typeface="Garamond" pitchFamily="18" charset="0"/>
              </a:rPr>
              <a:t>measure the ease </a:t>
            </a:r>
            <a:r>
              <a:rPr lang="en-MY" sz="3200" b="1" dirty="0">
                <a:latin typeface="Garamond" pitchFamily="18" charset="0"/>
              </a:rPr>
              <a:t>of </a:t>
            </a:r>
            <a:r>
              <a:rPr lang="en-MY" sz="3200" b="1" dirty="0">
                <a:solidFill>
                  <a:srgbClr val="FF0000"/>
                </a:solidFill>
                <a:latin typeface="Garamond" pitchFamily="18" charset="0"/>
              </a:rPr>
              <a:t>communicability </a:t>
            </a:r>
            <a:r>
              <a:rPr lang="en-MY" sz="3200" dirty="0">
                <a:solidFill>
                  <a:srgbClr val="FF0000"/>
                </a:solidFill>
                <a:latin typeface="Garamond" pitchFamily="18" charset="0"/>
              </a:rPr>
              <a:t>i</a:t>
            </a:r>
            <a:r>
              <a:rPr lang="en-MY" sz="3200" dirty="0">
                <a:latin typeface="Garamond" pitchFamily="18" charset="0"/>
              </a:rPr>
              <a:t>n case of communicable diseases</a:t>
            </a:r>
          </a:p>
          <a:p>
            <a:pPr marL="457200" indent="-457200" algn="l">
              <a:buFont typeface="Wingdings" panose="05000000000000000000" pitchFamily="2" charset="2"/>
              <a:buChar char="v"/>
              <a:defRPr/>
            </a:pPr>
            <a:r>
              <a:rPr lang="en-MY" sz="3000" dirty="0" smtClean="0">
                <a:latin typeface="Garamond" pitchFamily="18" charset="0"/>
              </a:rPr>
              <a:t>The </a:t>
            </a:r>
            <a:r>
              <a:rPr lang="en-MY" sz="3000" b="1" dirty="0">
                <a:solidFill>
                  <a:srgbClr val="FF0000"/>
                </a:solidFill>
                <a:latin typeface="Garamond" pitchFamily="18" charset="0"/>
              </a:rPr>
              <a:t>length of incubation period </a:t>
            </a:r>
            <a:r>
              <a:rPr lang="en-MY" sz="3000" dirty="0">
                <a:latin typeface="Garamond" pitchFamily="18" charset="0"/>
              </a:rPr>
              <a:t>is important to identify the secondary cases.</a:t>
            </a:r>
          </a:p>
          <a:p>
            <a:pPr marL="457200" indent="-457200" algn="l">
              <a:buFont typeface="Wingdings" panose="05000000000000000000" pitchFamily="2" charset="2"/>
              <a:buChar char="v"/>
              <a:defRPr/>
            </a:pPr>
            <a:r>
              <a:rPr lang="en-MY" sz="3000" b="1" dirty="0" smtClean="0">
                <a:solidFill>
                  <a:srgbClr val="FF0000"/>
                </a:solidFill>
                <a:latin typeface="Garamond" pitchFamily="18" charset="0"/>
              </a:rPr>
              <a:t>Immune </a:t>
            </a:r>
            <a:r>
              <a:rPr lang="en-MY" sz="3000" b="1" dirty="0">
                <a:solidFill>
                  <a:srgbClr val="FF0000"/>
                </a:solidFill>
                <a:latin typeface="Garamond" pitchFamily="18" charset="0"/>
              </a:rPr>
              <a:t>Individuals </a:t>
            </a:r>
            <a:r>
              <a:rPr lang="en-MY" sz="3000" b="1" dirty="0">
                <a:latin typeface="Garamond" pitchFamily="18" charset="0"/>
              </a:rPr>
              <a:t>(whether due to natural infection or immunization) </a:t>
            </a:r>
            <a:r>
              <a:rPr lang="en-MY" sz="3000" b="1" dirty="0">
                <a:solidFill>
                  <a:srgbClr val="FF0000"/>
                </a:solidFill>
                <a:latin typeface="Garamond" pitchFamily="18" charset="0"/>
              </a:rPr>
              <a:t>should be excluded from the denominator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4D-4E68-41C2-AEE3-3EAA24EC5181}" type="datetime1">
              <a:rPr lang="en-US" smtClean="0"/>
              <a:t>10/21/2022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76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4091" y="502226"/>
            <a:ext cx="8255057" cy="5224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35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MY" sz="3200" dirty="0">
                <a:cs typeface="+mj-cs"/>
              </a:rPr>
              <a:t>Incidence</a:t>
            </a:r>
          </a:p>
          <a:p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+mj-cs"/>
              </a:rPr>
              <a:t>There are three main ways incidence is reported:</a:t>
            </a:r>
          </a:p>
          <a:p>
            <a:endParaRPr lang="ar-JO" sz="3200" dirty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MY" sz="3200" b="1" dirty="0">
                <a:cs typeface="+mj-cs"/>
              </a:rPr>
              <a:t>Incidence rate</a:t>
            </a:r>
          </a:p>
          <a:p>
            <a:pPr marL="514350" indent="-514350">
              <a:buFont typeface="+mj-lt"/>
              <a:buAutoNum type="arabicPeriod"/>
            </a:pPr>
            <a:endParaRPr lang="ar-JO" sz="3200" b="1" dirty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cs typeface="+mj-cs"/>
              </a:rPr>
              <a:t>Cumulative Incidence or attack rate </a:t>
            </a:r>
          </a:p>
          <a:p>
            <a:pPr marL="514350" indent="-514350">
              <a:buFont typeface="+mj-lt"/>
              <a:buAutoNum type="arabicPeriod"/>
            </a:pPr>
            <a:endParaRPr lang="ar-JO" sz="3200" b="1" dirty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MY" sz="3200" b="1" dirty="0">
                <a:cs typeface="+mj-cs"/>
              </a:rPr>
              <a:t>Incidence density</a:t>
            </a:r>
          </a:p>
          <a:p>
            <a:pPr marL="514350" indent="-514350">
              <a:buFont typeface="+mj-lt"/>
              <a:buAutoNum type="arabicPeriod"/>
            </a:pP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013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98516" y="0"/>
            <a:ext cx="297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05" y="178354"/>
            <a:ext cx="8839200" cy="206210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</a:p>
          <a:p>
            <a:pPr algn="l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is the </a:t>
            </a: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All cases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disease,, or condition, present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at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a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particular time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, in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 </a:t>
            </a:r>
            <a:r>
              <a:rPr lang="en-US" sz="32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to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size of population </a:t>
            </a:r>
            <a:r>
              <a:rPr lang="en-US" sz="32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from which it is drown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799258" y="-1"/>
            <a:ext cx="1322784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>
                <a:solidFill>
                  <a:srgbClr val="FF0000"/>
                </a:solidFill>
              </a:rPr>
              <a:t>Prevalence</a:t>
            </a:r>
            <a:endParaRPr lang="en-US" sz="1200" b="1" dirty="0">
              <a:solidFill>
                <a:srgbClr val="FF0000"/>
              </a:solidFill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 </a:t>
            </a:r>
            <a:r>
              <a:rPr lang="en-US" sz="1200" b="1" dirty="0"/>
              <a:t>Attack Rate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3271" y="2240457"/>
            <a:ext cx="6715796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rgbClr val="00B050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/>
          <a:p>
            <a:pPr algn="l" rtl="0"/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b="1" dirty="0">
                <a:latin typeface="Garamond" pitchFamily="18" charset="0"/>
              </a:rPr>
              <a:t>means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ALL. </a:t>
            </a:r>
            <a:r>
              <a:rPr lang="en-US" sz="3200" b="1" dirty="0">
                <a:latin typeface="Garamond" pitchFamily="18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Old+ New</a:t>
            </a:r>
            <a:r>
              <a:rPr lang="en-US" sz="3200" b="1" dirty="0">
                <a:latin typeface="Garamond" pitchFamily="18" charset="0"/>
              </a:rPr>
              <a:t>)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7505" y="2732900"/>
            <a:ext cx="8509296" cy="156966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  <a:p>
            <a:pPr algn="l" rtl="0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individuals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population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who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disease </a:t>
            </a:r>
            <a:r>
              <a:rPr lang="en-US" sz="3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a specific time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505" y="4419358"/>
            <a:ext cx="8646709" cy="2078774"/>
          </a:xfrm>
          <a:prstGeom prst="rect">
            <a:avLst/>
          </a:prstGeom>
          <a:ln w="25400">
            <a:solidFill>
              <a:srgbClr val="CE9EC5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u="sng" dirty="0">
                <a:solidFill>
                  <a:srgbClr val="9900CC"/>
                </a:solidFill>
                <a:latin typeface="Garamond" pitchFamily="18" charset="0"/>
              </a:rPr>
              <a:t>Prevalence</a:t>
            </a:r>
            <a:r>
              <a:rPr lang="en-GB" sz="3200" b="1" dirty="0">
                <a:solidFill>
                  <a:srgbClr val="9900CC"/>
                </a:solidFill>
                <a:latin typeface="Garamond" pitchFamily="18" charset="0"/>
              </a:rPr>
              <a:t>: </a:t>
            </a:r>
            <a:r>
              <a:rPr lang="en-GB" sz="3200" dirty="0">
                <a:latin typeface="Garamond" pitchFamily="18" charset="0"/>
              </a:rPr>
              <a:t>in the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number of cases </a:t>
            </a:r>
            <a:r>
              <a:rPr lang="en-GB" sz="3200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GB" sz="3200" dirty="0">
                <a:latin typeface="Garamond" pitchFamily="18" charset="0"/>
              </a:rPr>
              <a:t>a disease present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in a defined population</a:t>
            </a:r>
            <a:r>
              <a:rPr lang="en-GB" sz="32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GB" sz="3200" dirty="0">
                <a:latin typeface="Garamond" pitchFamily="18" charset="0"/>
              </a:rPr>
              <a:t>at a given </a:t>
            </a:r>
            <a:r>
              <a:rPr lang="en-GB" sz="3200" b="1" dirty="0">
                <a:solidFill>
                  <a:srgbClr val="FF0000"/>
                </a:solidFill>
                <a:latin typeface="Garamond" pitchFamily="18" charset="0"/>
              </a:rPr>
              <a:t>point of time</a:t>
            </a:r>
          </a:p>
          <a:p>
            <a:pPr>
              <a:lnSpc>
                <a:spcPct val="80000"/>
              </a:lnSpc>
            </a:pPr>
            <a:r>
              <a:rPr lang="en-GB" sz="3200" dirty="0">
                <a:latin typeface="Garamond" pitchFamily="18" charset="0"/>
              </a:rPr>
              <a:t>*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Proportion </a:t>
            </a:r>
            <a:r>
              <a:rPr lang="en-GB" sz="3200" b="1" dirty="0">
                <a:latin typeface="Garamond" pitchFamily="18" charset="0"/>
              </a:rPr>
              <a:t>of a population 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already affected by </a:t>
            </a:r>
            <a:r>
              <a:rPr lang="en-GB" sz="3200" b="1" dirty="0">
                <a:latin typeface="Garamond" pitchFamily="18" charset="0"/>
              </a:rPr>
              <a:t>a particular disease </a:t>
            </a:r>
            <a:r>
              <a:rPr lang="en-GB" sz="3200" b="1" dirty="0">
                <a:solidFill>
                  <a:srgbClr val="002060"/>
                </a:solidFill>
                <a:latin typeface="Garamond" pitchFamily="18" charset="0"/>
              </a:rPr>
              <a:t>at a particular time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07828-740D-45EC-B2BA-91E98C507207}" type="datetime1">
              <a:rPr lang="en-US" smtClean="0"/>
              <a:t>10/21/2022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7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2460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14313" y="127000"/>
            <a:ext cx="9082087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800" b="1" dirty="0">
                <a:latin typeface="Garamond" pitchFamily="18" charset="0"/>
              </a:rPr>
              <a:t>A study done on  </a:t>
            </a:r>
            <a:r>
              <a:rPr lang="en-US" sz="2800" b="1" dirty="0" smtClean="0">
                <a:latin typeface="Garamond" pitchFamily="18" charset="0"/>
              </a:rPr>
              <a:t>1500 </a:t>
            </a:r>
            <a:r>
              <a:rPr lang="en-US" sz="2800" b="1" dirty="0">
                <a:latin typeface="Garamond" pitchFamily="18" charset="0"/>
              </a:rPr>
              <a:t>school children </a:t>
            </a:r>
            <a:r>
              <a:rPr lang="en-US" sz="2800" b="1" dirty="0" smtClean="0">
                <a:latin typeface="Garamond" pitchFamily="18" charset="0"/>
              </a:rPr>
              <a:t> at  Al-</a:t>
            </a:r>
            <a:r>
              <a:rPr lang="en-US" sz="2800" b="1" dirty="0" err="1" smtClean="0">
                <a:latin typeface="Garamond" pitchFamily="18" charset="0"/>
              </a:rPr>
              <a:t>Karak</a:t>
            </a:r>
            <a:r>
              <a:rPr lang="en-US" sz="2800" b="1" dirty="0" smtClean="0">
                <a:latin typeface="Garamond" pitchFamily="18" charset="0"/>
              </a:rPr>
              <a:t> , </a:t>
            </a:r>
            <a:r>
              <a:rPr lang="en-US" sz="2800" b="1" dirty="0">
                <a:latin typeface="Garamond" pitchFamily="18" charset="0"/>
              </a:rPr>
              <a:t>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2020 f</a:t>
            </a:r>
            <a:r>
              <a:rPr lang="en-US" sz="2800" b="1" dirty="0" smtClean="0">
                <a:latin typeface="Garamond" pitchFamily="18" charset="0"/>
              </a:rPr>
              <a:t>ound 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20</a:t>
            </a:r>
            <a:r>
              <a:rPr lang="en-US" sz="2800" b="1" dirty="0">
                <a:latin typeface="Garamond" pitchFamily="18" charset="0"/>
              </a:rPr>
              <a:t> with TB.  By follow up during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the number </a:t>
            </a:r>
            <a:r>
              <a:rPr lang="en-US" sz="2800" b="1" dirty="0" smtClean="0">
                <a:latin typeface="Garamond" pitchFamily="18" charset="0"/>
              </a:rPr>
              <a:t>of students </a:t>
            </a:r>
            <a:r>
              <a:rPr lang="en-US" sz="2800" b="1" dirty="0">
                <a:latin typeface="Garamond" pitchFamily="18" charset="0"/>
              </a:rPr>
              <a:t>with TB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28</a:t>
            </a:r>
            <a:endParaRPr lang="en-US" sz="2800" b="1" dirty="0">
              <a:latin typeface="Garamond" pitchFamily="18" charset="0"/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Incidence</a:t>
            </a:r>
            <a:r>
              <a:rPr lang="en-US" sz="3200" b="1" dirty="0">
                <a:latin typeface="Garamond" pitchFamily="18" charset="0"/>
              </a:rPr>
              <a:t>  </a:t>
            </a:r>
            <a:r>
              <a:rPr lang="en-US" sz="3200" b="1" dirty="0">
                <a:solidFill>
                  <a:srgbClr val="008000"/>
                </a:solidFill>
                <a:latin typeface="Garamond" pitchFamily="18" charset="0"/>
              </a:rPr>
              <a:t>new cases </a:t>
            </a:r>
            <a:r>
              <a:rPr lang="en-US" sz="3200" b="1" dirty="0">
                <a:latin typeface="Garamond" pitchFamily="18" charset="0"/>
              </a:rPr>
              <a:t>only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</a:t>
            </a:r>
            <a:r>
              <a:rPr lang="en-US" sz="3200" b="1" dirty="0" smtClean="0">
                <a:latin typeface="Garamond" pitchFamily="18" charset="0"/>
              </a:rPr>
              <a:t>  </a:t>
            </a:r>
            <a:r>
              <a:rPr lang="en-US" sz="3200" b="1" dirty="0">
                <a:latin typeface="Garamond" pitchFamily="18" charset="0"/>
              </a:rPr>
              <a:t>=  </a:t>
            </a:r>
            <a:r>
              <a:rPr lang="en-US" sz="3200" b="1" dirty="0">
                <a:solidFill>
                  <a:srgbClr val="0070C0"/>
                </a:solidFill>
                <a:latin typeface="Garamond" pitchFamily="18" charset="0"/>
              </a:rPr>
              <a:t>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Garamond" pitchFamily="18" charset="0"/>
              </a:rPr>
              <a:t>??  </a:t>
            </a:r>
            <a:r>
              <a:rPr lang="en-US" sz="3200" b="1" dirty="0">
                <a:latin typeface="Garamond" pitchFamily="18" charset="0"/>
              </a:rPr>
              <a:t>       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2020</a:t>
            </a:r>
            <a:endParaRPr lang="en-US" sz="3200" b="1" dirty="0">
              <a:solidFill>
                <a:schemeClr val="accent1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Garamond" pitchFamily="18" charset="0"/>
              </a:rPr>
              <a:t>?? </a:t>
            </a:r>
            <a:r>
              <a:rPr lang="en-US" sz="3200" b="1" dirty="0">
                <a:latin typeface="Garamond" pitchFamily="18" charset="0"/>
              </a:rPr>
              <a:t>       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2021</a:t>
            </a:r>
            <a:endParaRPr lang="en-US" sz="3200" b="1" dirty="0">
              <a:solidFill>
                <a:srgbClr val="FFFF00"/>
              </a:solidFill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3200" b="1" dirty="0" smtClean="0">
                <a:latin typeface="Garamond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2020</a:t>
            </a:r>
            <a:r>
              <a:rPr lang="en-US" sz="3200" b="1" dirty="0" smtClean="0">
                <a:latin typeface="Garamond" pitchFamily="18" charset="0"/>
              </a:rPr>
              <a:t>  </a:t>
            </a:r>
            <a:r>
              <a:rPr lang="en-US" sz="3200" b="1" dirty="0">
                <a:latin typeface="Garamond" pitchFamily="18" charset="0"/>
              </a:rPr>
              <a:t>= 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20/1500</a:t>
            </a:r>
            <a:r>
              <a:rPr lang="en-US" sz="3200" b="1" dirty="0" smtClean="0">
                <a:latin typeface="Garamond" pitchFamily="18" charset="0"/>
              </a:rPr>
              <a:t>x1000=13.33/1000population/year</a:t>
            </a:r>
            <a:endParaRPr lang="en-US" sz="3200" b="1" dirty="0">
              <a:latin typeface="Garamond" pitchFamily="18" charset="0"/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3200" b="1" dirty="0" smtClean="0">
                <a:solidFill>
                  <a:srgbClr val="0070C0"/>
                </a:solidFill>
                <a:latin typeface="Garamond" pitchFamily="18" charset="0"/>
              </a:rPr>
              <a:t>2021  </a:t>
            </a:r>
            <a:r>
              <a:rPr lang="en-US" sz="3200" b="1" dirty="0">
                <a:latin typeface="Garamond" pitchFamily="18" charset="0"/>
              </a:rPr>
              <a:t>=</a:t>
            </a:r>
            <a:r>
              <a:rPr lang="en-US" sz="3200" b="1" dirty="0" smtClean="0">
                <a:solidFill>
                  <a:schemeClr val="accent1"/>
                </a:solidFill>
                <a:latin typeface="Garamond" pitchFamily="18" charset="0"/>
              </a:rPr>
              <a:t>28/1500</a:t>
            </a:r>
            <a:r>
              <a:rPr lang="en-US" sz="3200" b="1" dirty="0" smtClean="0">
                <a:latin typeface="Garamond" pitchFamily="18" charset="0"/>
              </a:rPr>
              <a:t>X1000=18.66/1000population/year</a:t>
            </a:r>
            <a:endParaRPr lang="en-US" sz="32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 smtClean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5616" y="4971355"/>
            <a:ext cx="8610600" cy="153888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2225"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Thus,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can be thought of as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status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of the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disease in a population at a point in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time </a:t>
            </a:r>
            <a:r>
              <a:rPr lang="en-US" sz="3000" b="1" dirty="0">
                <a:latin typeface="Garamond" pitchFamily="18" charset="0"/>
                <a:cs typeface="Times New Roman" pitchFamily="18" charset="0"/>
              </a:rPr>
              <a:t>and as such is also referred to as </a:t>
            </a:r>
            <a:r>
              <a:rPr lang="en-US" sz="3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point prevalence</a:t>
            </a:r>
            <a:endParaRPr lang="en-US" sz="3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A99A-9BDA-45A2-9320-2BB55BF354C3}" type="datetime1">
              <a:rPr lang="en-US" smtClean="0"/>
              <a:t>10/21/2022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683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12857" y="-170239"/>
            <a:ext cx="89154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latin typeface="Garamond" pitchFamily="18" charset="0"/>
              </a:rPr>
              <a:t>example</a:t>
            </a:r>
            <a:r>
              <a:rPr lang="en-US" sz="2400" dirty="0">
                <a:latin typeface="Garamond" pitchFamily="18" charset="0"/>
              </a:rPr>
              <a:t>, </a:t>
            </a:r>
          </a:p>
          <a:p>
            <a:pPr>
              <a:defRPr/>
            </a:pP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visual examination survey conducted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Al </a:t>
            </a:r>
            <a:r>
              <a:rPr lang="en-US" sz="2800" b="1" dirty="0" err="1" smtClean="0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among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individuals , 52 - 85 years of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age,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during 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2021</a:t>
            </a:r>
            <a:endParaRPr lang="en-US" sz="2800" b="1" dirty="0">
              <a:latin typeface="Garamond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310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the 2477 persons examined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had cataracts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at the time of the survey.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The prevalence of cataract in that age group was 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310 / 2477 X100 ,=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12.5%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prevalence of cataract among population aging  52 - 85 years in Al </a:t>
            </a:r>
            <a:r>
              <a:rPr lang="en-US" sz="32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during  2021</a:t>
            </a:r>
            <a:endParaRPr lang="en-US" sz="32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857" y="3068960"/>
            <a:ext cx="8655496" cy="1077218"/>
          </a:xfrm>
          <a:prstGeom prst="rect">
            <a:avLst/>
          </a:prstGeom>
          <a:solidFill>
            <a:srgbClr val="C7D9BD">
              <a:alpha val="18000"/>
            </a:srgb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=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3200" b="1" u="sng" dirty="0">
                <a:solidFill>
                  <a:srgbClr val="003399"/>
                </a:solidFill>
                <a:latin typeface="Garamond" pitchFamily="18" charset="0"/>
              </a:rPr>
              <a:t>of existing cases of a disease</a:t>
            </a: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  X 100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3399"/>
                </a:solidFill>
                <a:latin typeface="Garamond" pitchFamily="18" charset="0"/>
              </a:rPr>
              <a:t>  total population  at risk at a given point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58A5-FADD-44A6-8B3C-41E3CB747E4A}" type="datetime1">
              <a:rPr lang="en-US" smtClean="0"/>
              <a:t>10/21/2022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53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2690</Words>
  <Application>Microsoft Office PowerPoint</Application>
  <PresentationFormat>On-screen Show (4:3)</PresentationFormat>
  <Paragraphs>414</Paragraphs>
  <Slides>37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Arial</vt:lpstr>
      <vt:lpstr>Arial Black</vt:lpstr>
      <vt:lpstr>Calibri</vt:lpstr>
      <vt:lpstr>Calibri Light</vt:lpstr>
      <vt:lpstr>Garamond</vt:lpstr>
      <vt:lpstr>Tahoma</vt:lpstr>
      <vt:lpstr>Times New Roman</vt:lpstr>
      <vt:lpstr>Wingdings</vt:lpstr>
      <vt:lpstr>Wingdings 3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Factors influencing prevalence rate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38</cp:revision>
  <dcterms:created xsi:type="dcterms:W3CDTF">2022-10-18T18:11:09Z</dcterms:created>
  <dcterms:modified xsi:type="dcterms:W3CDTF">2022-10-21T18:37:53Z</dcterms:modified>
</cp:coreProperties>
</file>