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7" r:id="rId2"/>
    <p:sldId id="264" r:id="rId3"/>
    <p:sldId id="273" r:id="rId4"/>
    <p:sldId id="256" r:id="rId5"/>
    <p:sldId id="274" r:id="rId6"/>
    <p:sldId id="278" r:id="rId7"/>
    <p:sldId id="271" r:id="rId8"/>
    <p:sldId id="259" r:id="rId9"/>
    <p:sldId id="260" r:id="rId10"/>
    <p:sldId id="289" r:id="rId11"/>
    <p:sldId id="280" r:id="rId12"/>
    <p:sldId id="279" r:id="rId13"/>
    <p:sldId id="281" r:id="rId14"/>
    <p:sldId id="282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300" r:id="rId23"/>
    <p:sldId id="304" r:id="rId24"/>
    <p:sldId id="283" r:id="rId25"/>
    <p:sldId id="284" r:id="rId26"/>
    <p:sldId id="285" r:id="rId27"/>
    <p:sldId id="286" r:id="rId28"/>
    <p:sldId id="287" r:id="rId29"/>
    <p:sldId id="28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6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056D9-7DBA-4F8F-B41A-81AA14EC0AA1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D6607-388F-49CB-80C2-50CACFC7F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53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2115-419B-485E-B2CF-DCFBE0F1FA5D}" type="datetime1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Mona El Sobky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7251C-E059-4EC7-8F07-C2D1392EB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02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12FC-1698-44BA-8CA9-E2BAF06513FD}" type="datetime1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Mona El Sobky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7251C-E059-4EC7-8F07-C2D1392EB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95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2273-5748-40B5-BC0F-010B89E820BE}" type="datetime1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Mona El Sobky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7251C-E059-4EC7-8F07-C2D1392EB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3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4C00C-9803-431D-B681-0366B1F7E988}" type="datetime1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Mona El Sobky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7251C-E059-4EC7-8F07-C2D1392EB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75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DD44-EE35-4FA5-929C-6F44037A4C44}" type="datetime1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Mona El Sobky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7251C-E059-4EC7-8F07-C2D1392EB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25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51DF1-5C0A-46DE-AC9E-BDCE040C6D1F}" type="datetime1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Mona El Sobky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7251C-E059-4EC7-8F07-C2D1392EB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8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05BE-BA76-49D0-BDDF-239E0C26FB6B}" type="datetime1">
              <a:rPr lang="en-US" smtClean="0"/>
              <a:t>12/27/2022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Mona El Sobky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7251C-E059-4EC7-8F07-C2D1392EB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8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9DE1-CBCE-44AE-8DCD-C80548FCA53B}" type="datetime1">
              <a:rPr lang="en-US" smtClean="0"/>
              <a:t>12/27/2022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Mona El Sobky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7251C-E059-4EC7-8F07-C2D1392EB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87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D7C2-FE2C-411E-94CB-899436588662}" type="datetime1">
              <a:rPr lang="en-US" smtClean="0"/>
              <a:t>12/27/2022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Mona El Sobky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7251C-E059-4EC7-8F07-C2D1392EB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8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24D8-1A61-4B14-91D5-5425668234D8}" type="datetime1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Mona El Sobky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7251C-E059-4EC7-8F07-C2D1392EB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73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D0C5-A910-43AB-BBAC-1D7CF62DE065}" type="datetime1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Mona El Sobky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7251C-E059-4EC7-8F07-C2D1392EB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2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1E514-5EEA-4BC2-924C-0AA0769614D5}" type="datetime1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 Mona El Sobky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7251C-E059-4EC7-8F07-C2D1392EB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2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 /><Relationship Id="rId3" Type="http://schemas.openxmlformats.org/officeDocument/2006/relationships/image" Target="../media/image11.png" /><Relationship Id="rId7" Type="http://schemas.openxmlformats.org/officeDocument/2006/relationships/image" Target="../media/image15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4.png" /><Relationship Id="rId5" Type="http://schemas.openxmlformats.org/officeDocument/2006/relationships/image" Target="../media/image13.png" /><Relationship Id="rId4" Type="http://schemas.openxmlformats.org/officeDocument/2006/relationships/image" Target="../media/image12.png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9.jpeg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4.png" /><Relationship Id="rId4" Type="http://schemas.openxmlformats.org/officeDocument/2006/relationships/image" Target="../media/image23.jpeg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png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6924" y="1524000"/>
            <a:ext cx="9500961" cy="4525962"/>
          </a:xfrm>
        </p:spPr>
        <p:txBody>
          <a:bodyPr rtlCol="0">
            <a:noAutofit/>
          </a:bodyPr>
          <a:lstStyle/>
          <a:p>
            <a:pPr algn="ctr">
              <a:buNone/>
              <a:defRPr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Microbiology Course</a:t>
            </a:r>
          </a:p>
          <a:p>
            <a:pPr algn="ctr">
              <a:buNone/>
              <a:defRPr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23</a:t>
            </a:r>
          </a:p>
          <a:p>
            <a:pPr algn="ctr">
              <a:buNone/>
              <a:defRPr/>
            </a:pP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  <a:defRPr/>
            </a:pPr>
            <a:r>
              <a:rPr lang="en-US" dirty="0"/>
              <a:t>(Plasmodium, Fungi, Mycology , </a:t>
            </a:r>
            <a:r>
              <a:rPr lang="en-US" altLang="en-US" dirty="0"/>
              <a:t>Schistosomiasis</a:t>
            </a:r>
            <a:r>
              <a:rPr lang="en-US" dirty="0"/>
              <a:t>)</a:t>
            </a:r>
          </a:p>
          <a:p>
            <a:pPr algn="ctr">
              <a:buNone/>
              <a:defRPr/>
            </a:pP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buNone/>
              <a:defRPr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Mohammad Odaibat</a:t>
            </a:r>
          </a:p>
          <a:p>
            <a:pPr algn="ctr" rtl="1">
              <a:buNone/>
              <a:defRPr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Microbiology and Pathology </a:t>
            </a:r>
          </a:p>
          <a:p>
            <a:pPr algn="ctr" rtl="1">
              <a:buNone/>
              <a:defRPr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Medicine, Mutah University </a:t>
            </a:r>
          </a:p>
          <a:p>
            <a:pPr algn="ctr" rtl="1">
              <a:defRPr/>
            </a:pP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  <a:defRPr/>
            </a:pPr>
            <a:br>
              <a:rPr lang="en-US" dirty="0"/>
            </a:b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371725" y="6030912"/>
            <a:ext cx="76200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medilogo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0"/>
            <a:ext cx="1524000" cy="152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708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717869" y="2468245"/>
            <a:ext cx="3537857" cy="1325563"/>
          </a:xfrm>
        </p:spPr>
        <p:txBody>
          <a:bodyPr>
            <a:noAutofit/>
          </a:bodyPr>
          <a:lstStyle/>
          <a:p>
            <a:r>
              <a:rPr lang="en-US" sz="9600" dirty="0"/>
              <a:t>Fungi</a:t>
            </a:r>
            <a:endParaRPr lang="ar-SA" sz="9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062" y="169182"/>
            <a:ext cx="5889172" cy="57540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Fungi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62" y="1054915"/>
            <a:ext cx="10515600" cy="5972901"/>
          </a:xfrm>
        </p:spPr>
        <p:txBody>
          <a:bodyPr>
            <a:noAutofit/>
          </a:bodyPr>
          <a:lstStyle/>
          <a:p>
            <a:pPr algn="just"/>
            <a:r>
              <a:rPr lang="en-US" sz="2400" dirty="0"/>
              <a:t>Mycology is the science that deals with the study of fungus.</a:t>
            </a:r>
          </a:p>
          <a:p>
            <a:pPr algn="just"/>
            <a:r>
              <a:rPr lang="en-US" sz="2400" dirty="0"/>
              <a:t>Medical mycology: study of fungi that causes the disease.</a:t>
            </a:r>
          </a:p>
          <a:p>
            <a:pPr marL="0" indent="0" algn="just">
              <a:buNone/>
            </a:pPr>
            <a:r>
              <a:rPr lang="en-US" sz="2400" b="1" dirty="0"/>
              <a:t>General Features Fungus</a:t>
            </a:r>
            <a:endParaRPr lang="en-US" sz="2400" dirty="0"/>
          </a:p>
          <a:p>
            <a:pPr lvl="0" algn="just"/>
            <a:r>
              <a:rPr lang="en-US" sz="2400" dirty="0"/>
              <a:t>The fungi are a group of eukaryotic organisms.</a:t>
            </a:r>
          </a:p>
          <a:p>
            <a:pPr lvl="0" algn="just"/>
            <a:r>
              <a:rPr lang="en-US" sz="2400" dirty="0"/>
              <a:t>They are found in soil, water, air, and decaying matter are the main sources.</a:t>
            </a:r>
          </a:p>
          <a:p>
            <a:pPr lvl="0" algn="just"/>
            <a:r>
              <a:rPr lang="en-US" sz="2400" dirty="0"/>
              <a:t>They have a diversity of morphological appearances, depending on the species.</a:t>
            </a:r>
          </a:p>
          <a:p>
            <a:pPr lvl="0" algn="just"/>
            <a:r>
              <a:rPr lang="en-US" sz="2400" dirty="0"/>
              <a:t>They are heterotrophic organisms that lack the definite root, stem, and leaves of higher plants.</a:t>
            </a:r>
          </a:p>
          <a:p>
            <a:pPr lvl="0" algn="just"/>
            <a:r>
              <a:rPr lang="en-US" sz="2400" dirty="0"/>
              <a:t>They are saprophytic or parasitic because of requiring prepared food.</a:t>
            </a:r>
          </a:p>
          <a:p>
            <a:pPr lvl="0" algn="just"/>
            <a:r>
              <a:rPr lang="en-US" sz="2400" dirty="0"/>
              <a:t>Having more complex structures and greater size, they differ from bacteria.</a:t>
            </a:r>
          </a:p>
          <a:p>
            <a:r>
              <a:rPr lang="en-US" sz="2400" dirty="0"/>
              <a:t>They are mainly found in two forms:  yeast and  Mold as well as the more familiar mushrooms.</a:t>
            </a:r>
          </a:p>
          <a:p>
            <a:pPr algn="just"/>
            <a:r>
              <a:rPr lang="en-US" sz="2400" dirty="0"/>
              <a:t>Yeast is unicellular whereas mold is filamentous and multicellular.</a:t>
            </a:r>
          </a:p>
          <a:p>
            <a:pPr lvl="0" algn="just"/>
            <a:endParaRPr lang="en-US" sz="2400" dirty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839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15252"/>
            <a:ext cx="11953875" cy="644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31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062" y="169182"/>
            <a:ext cx="5889172" cy="57540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Fungi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565" y="989602"/>
            <a:ext cx="967740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Yeast</a:t>
            </a:r>
            <a:endParaRPr lang="en-US" dirty="0"/>
          </a:p>
          <a:p>
            <a:r>
              <a:rPr lang="en-US" dirty="0"/>
              <a:t>Unicellular form</a:t>
            </a:r>
          </a:p>
          <a:p>
            <a:pPr marL="0" indent="0">
              <a:buNone/>
            </a:pPr>
            <a:r>
              <a:rPr lang="en-US" b="1" dirty="0"/>
              <a:t>Size</a:t>
            </a:r>
            <a:endParaRPr lang="en-US" dirty="0"/>
          </a:p>
          <a:p>
            <a:r>
              <a:rPr lang="en-US" dirty="0"/>
              <a:t>Width: 1-5 µm</a:t>
            </a:r>
          </a:p>
          <a:p>
            <a:r>
              <a:rPr lang="en-US" dirty="0"/>
              <a:t>Length: 5-30 µm</a:t>
            </a:r>
          </a:p>
          <a:p>
            <a:pPr marL="0" indent="0">
              <a:buNone/>
            </a:pPr>
            <a:r>
              <a:rPr lang="en-US" b="1" dirty="0"/>
              <a:t>Shape</a:t>
            </a:r>
            <a:endParaRPr lang="en-US" dirty="0"/>
          </a:p>
          <a:p>
            <a:r>
              <a:rPr lang="en-US" dirty="0"/>
              <a:t>Commonly oval shape but some may be elongated or spherical.</a:t>
            </a:r>
          </a:p>
          <a:p>
            <a:r>
              <a:rPr lang="en-US" dirty="0"/>
              <a:t> Each species has a  characteristic shape.</a:t>
            </a:r>
          </a:p>
          <a:p>
            <a:r>
              <a:rPr lang="en-US" dirty="0"/>
              <a:t>Non-motile due to lacking flagella or organ of locomotion.</a:t>
            </a:r>
          </a:p>
          <a:p>
            <a:pPr algn="just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8972" y="744583"/>
            <a:ext cx="3430637" cy="325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5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062" y="169182"/>
            <a:ext cx="5889172" cy="57540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Fungi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567" y="989602"/>
            <a:ext cx="578466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Molds</a:t>
            </a:r>
            <a:endParaRPr lang="en-US" sz="2400" dirty="0"/>
          </a:p>
          <a:p>
            <a:r>
              <a:rPr lang="en-US" sz="2400" dirty="0"/>
              <a:t>Molds are multicellular filamentous fungi consist of mycelium and spores.</a:t>
            </a:r>
          </a:p>
          <a:p>
            <a:r>
              <a:rPr lang="en-US" sz="2400" dirty="0"/>
              <a:t>The mycelium is composed of branching filaments called hyphae</a:t>
            </a:r>
          </a:p>
          <a:p>
            <a:r>
              <a:rPr lang="en-US" sz="2400" dirty="0"/>
              <a:t>The hyphae may be </a:t>
            </a:r>
            <a:r>
              <a:rPr lang="en-US" sz="2400" dirty="0" err="1"/>
              <a:t>aseptate</a:t>
            </a:r>
            <a:r>
              <a:rPr lang="en-US" sz="2400" dirty="0"/>
              <a:t> i.e. without walls or separate with a central pore in each cross wall.</a:t>
            </a:r>
          </a:p>
          <a:p>
            <a:r>
              <a:rPr lang="en-US" sz="2400" dirty="0"/>
              <a:t>Mycelium has two forms-</a:t>
            </a:r>
          </a:p>
          <a:p>
            <a:pPr marL="0" indent="0">
              <a:buNone/>
            </a:pPr>
            <a:r>
              <a:rPr lang="en-US" sz="2400" dirty="0"/>
              <a:t>a) Vegetative mycelium (subsurface hyphae)</a:t>
            </a:r>
          </a:p>
          <a:p>
            <a:pPr marL="0" indent="0">
              <a:buNone/>
            </a:pPr>
            <a:r>
              <a:rPr lang="en-US" sz="2400" dirty="0"/>
              <a:t>b) Reproductive mycelium also called aerial mycelium.</a:t>
            </a:r>
          </a:p>
          <a:p>
            <a:pPr algn="just"/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25653" y="134981"/>
            <a:ext cx="4614739" cy="3993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4926" y="1770103"/>
            <a:ext cx="1314450" cy="2762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22155" y="1067952"/>
            <a:ext cx="914400" cy="571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50768" y="1770103"/>
            <a:ext cx="1171575" cy="3714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50630" y="2361632"/>
            <a:ext cx="1685925" cy="3333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29179" y="2695007"/>
            <a:ext cx="1219200" cy="352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29376" y="4777060"/>
            <a:ext cx="3209925" cy="191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3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3500" y="285752"/>
            <a:ext cx="9810751" cy="250030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i="1" dirty="0">
                <a:solidFill>
                  <a:srgbClr val="0070C0"/>
                </a:solidFill>
                <a:effectLst/>
                <a:latin typeface="Arial Rounded MT Bold" pitchFamily="34" charset="0"/>
              </a:rPr>
              <a:t>General Mycology</a:t>
            </a:r>
          </a:p>
        </p:txBody>
      </p:sp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2"/>
          <p:cNvSpPr>
            <a:spLocks noGrp="1"/>
          </p:cNvSpPr>
          <p:nvPr>
            <p:ph type="subTitle" idx="1"/>
          </p:nvPr>
        </p:nvSpPr>
        <p:spPr>
          <a:xfrm>
            <a:off x="571500" y="689067"/>
            <a:ext cx="11144251" cy="6072188"/>
          </a:xfrm>
        </p:spPr>
        <p:txBody>
          <a:bodyPr>
            <a:normAutofit fontScale="92500" lnSpcReduction="10000"/>
          </a:bodyPr>
          <a:lstStyle/>
          <a:p>
            <a:pPr marR="0" algn="l" eaLnBrk="1" hangingPunct="1">
              <a:lnSpc>
                <a:spcPct val="17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Mycology is the study of fungi.</a:t>
            </a:r>
          </a:p>
          <a:p>
            <a:pPr marR="0" algn="l" eaLnBrk="1" hangingPunct="1">
              <a:lnSpc>
                <a:spcPct val="17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Mycosis is the diseases caused by fungi.</a:t>
            </a:r>
          </a:p>
          <a:p>
            <a:pPr marR="0" algn="l" eaLnBrk="1" hangingPunct="1">
              <a:lnSpc>
                <a:spcPct val="17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 characters of fungi:</a:t>
            </a:r>
          </a:p>
          <a:p>
            <a:pPr marR="0" algn="l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1- 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Most of them </a:t>
            </a:r>
            <a:r>
              <a:rPr lang="en-US" alt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are </a:t>
            </a:r>
            <a:r>
              <a:rPr lang="en-US" alt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saprophyets</a:t>
            </a:r>
            <a:r>
              <a:rPr lang="en-US" alt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 soil(consume dead &amp; decaying matter) and</a:t>
            </a:r>
            <a:r>
              <a:rPr lang="en-US" alt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few of them </a:t>
            </a:r>
            <a:r>
              <a:rPr lang="en-US" alt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are parasitic causing diseases in man &amp; animals.</a:t>
            </a:r>
          </a:p>
          <a:p>
            <a:pPr marR="0" algn="l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2- They are 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eukaryotic cells </a:t>
            </a:r>
            <a:r>
              <a:rPr lang="en-US" alt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(has true nucleus, endoplasmic reticulum &amp; mitochondria ). </a:t>
            </a:r>
          </a:p>
          <a:p>
            <a:pPr marR="0" algn="l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1" y="214314"/>
            <a:ext cx="4476751" cy="523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General Mycology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71500"/>
            <a:ext cx="10972800" cy="5753100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3- Have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cell wall 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consisted primarily of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chitin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So they resist penicillin and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cephalosporins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that inhibit the synthesis of cell wall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peptidoglycan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4- Their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cell membrane  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contains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ergosterol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 contrast to human cell membrane which contains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cholesterol.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5- Most of them are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obligate aerobes 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&amp; need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carbon for growth 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 live on decaying organic matter.   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381000" y="1071564"/>
            <a:ext cx="11430000" cy="5572125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en-US" alt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1-</a:t>
            </a:r>
            <a:r>
              <a:rPr lang="en-US" alt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fermentation </a:t>
            </a:r>
            <a:r>
              <a:rPr lang="en-US" alt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property is used for the industrial production of alcohol, fats, citric acids.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en-US" alt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2-</a:t>
            </a:r>
            <a:r>
              <a:rPr lang="en-US" alt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Sources of antibiotics </a:t>
            </a:r>
            <a:r>
              <a:rPr lang="en-US" alt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such as Penicillin.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en-US" alt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3- Some fungi are edible (</a:t>
            </a:r>
            <a:r>
              <a:rPr lang="en-US" alt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mushrooms</a:t>
            </a:r>
            <a:r>
              <a:rPr lang="en-US" alt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en-US" alt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4- Yeasts provide nutritional supplements such as </a:t>
            </a:r>
            <a:r>
              <a:rPr lang="en-US" alt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vitamins</a:t>
            </a:r>
            <a:r>
              <a:rPr lang="en-US" alt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en-US" alt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5-</a:t>
            </a:r>
            <a:r>
              <a:rPr lang="en-US" alt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Some fungi produce </a:t>
            </a:r>
            <a:r>
              <a:rPr lang="en-US" alt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Ergot alkaloids </a:t>
            </a:r>
            <a:r>
              <a:rPr lang="en-US" alt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that help in inducing uterine contractions, controlling bleeding &amp; treatment of migraine.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en-US" alt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6- Some fungi are </a:t>
            </a:r>
            <a:r>
              <a:rPr lang="en-US" alt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used to trap mosquito larvae </a:t>
            </a:r>
            <a:r>
              <a:rPr lang="en-US" alt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 help in malaria control.</a:t>
            </a:r>
          </a:p>
          <a:p>
            <a:pPr algn="just" eaLnBrk="1" hangingPunct="1">
              <a:buFont typeface="Wingdings 2" pitchFamily="18" charset="2"/>
              <a:buNone/>
            </a:pPr>
            <a:endParaRPr lang="en-US" alt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ar-EG" altLang="en-US" dirty="0">
              <a:ea typeface="Majalla U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6976" y="214290"/>
            <a:ext cx="6858048" cy="584775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rtlCol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Beneficial effects of fungi</a:t>
            </a:r>
            <a:endParaRPr lang="ar-EG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381000" y="1357314"/>
            <a:ext cx="11525251" cy="4967287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alt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1- Destruction of food, lumber, paper &amp; cloth. </a:t>
            </a:r>
          </a:p>
          <a:p>
            <a:pPr algn="just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alt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2- Animal &amp; human diseases.</a:t>
            </a:r>
          </a:p>
          <a:p>
            <a:pPr algn="just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alt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3- Plant diseases.</a:t>
            </a:r>
          </a:p>
          <a:p>
            <a:pPr algn="just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alt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4- Spoilage of vegetables &amp; cereals.</a:t>
            </a:r>
          </a:p>
          <a:p>
            <a:pPr algn="just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alt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5- Toxins production.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62227" y="571480"/>
            <a:ext cx="6381795" cy="584775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rtlCol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Harmful effects of fungi </a:t>
            </a:r>
            <a:endParaRPr lang="ar-EG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971" y="186553"/>
            <a:ext cx="10515600" cy="1325563"/>
          </a:xfrm>
        </p:spPr>
        <p:txBody>
          <a:bodyPr/>
          <a:lstStyle/>
          <a:p>
            <a:r>
              <a:rPr lang="en-US" b="1" dirty="0"/>
              <a:t>Malaria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97" y="1250859"/>
            <a:ext cx="11433810" cy="5345884"/>
          </a:xfrm>
        </p:spPr>
        <p:txBody>
          <a:bodyPr>
            <a:normAutofit/>
          </a:bodyPr>
          <a:lstStyle/>
          <a:p>
            <a:pPr algn="just"/>
            <a:r>
              <a:rPr lang="en-US" b="1" dirty="0"/>
              <a:t>Malaria parasites are intracellular protozoa.</a:t>
            </a:r>
            <a:endParaRPr lang="en-US" dirty="0"/>
          </a:p>
          <a:p>
            <a:pPr algn="just"/>
            <a:r>
              <a:rPr lang="en-US" dirty="0"/>
              <a:t>Malaria is Potentially life-threatening disease caused by protozoa, transmitted to humans from infected female arthropods.</a:t>
            </a:r>
          </a:p>
          <a:p>
            <a:pPr algn="just"/>
            <a:r>
              <a:rPr lang="en-US" dirty="0"/>
              <a:t>Malaria parasites are intracellular protozoa.</a:t>
            </a:r>
          </a:p>
          <a:p>
            <a:pPr algn="just"/>
            <a:r>
              <a:rPr lang="en-US" dirty="0"/>
              <a:t>They infect the red blood cells (RBCs)</a:t>
            </a:r>
          </a:p>
          <a:p>
            <a:pPr algn="just"/>
            <a:r>
              <a:rPr lang="en-US" dirty="0"/>
              <a:t>Malaria is mainly a disease of tropical and subtropical areas.</a:t>
            </a:r>
          </a:p>
          <a:p>
            <a:pPr algn="just"/>
            <a:r>
              <a:rPr lang="en-US" dirty="0"/>
              <a:t>Malaria is preventable and curable. </a:t>
            </a:r>
          </a:p>
          <a:p>
            <a:pPr algn="just"/>
            <a:r>
              <a:rPr lang="en-US" dirty="0"/>
              <a:t>If left untreated, the development of severe complications can cause death.</a:t>
            </a:r>
          </a:p>
          <a:p>
            <a:pPr algn="just"/>
            <a:r>
              <a:rPr lang="en-US" altLang="en-US" dirty="0"/>
              <a:t>Malaria is usually restricted to </a:t>
            </a:r>
            <a:r>
              <a:rPr lang="en-US" altLang="en-US" b="1" dirty="0">
                <a:solidFill>
                  <a:srgbClr val="FF0000"/>
                </a:solidFill>
              </a:rPr>
              <a:t>tropical and subtropical</a:t>
            </a:r>
            <a:r>
              <a:rPr lang="en-US" altLang="en-US" b="1" dirty="0"/>
              <a:t> areas</a:t>
            </a:r>
            <a:r>
              <a:rPr lang="en-US" altLang="en-US" dirty="0"/>
              <a:t> but this distribution might be affected by climatic changes, especially global worming and population movements.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29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500064"/>
            <a:ext cx="5429251" cy="523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Classification of Fungi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5215997" y="1213380"/>
            <a:ext cx="428625" cy="211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21" idx="0"/>
          </p:cNvCxnSpPr>
          <p:nvPr/>
        </p:nvCxnSpPr>
        <p:spPr>
          <a:xfrm>
            <a:off x="5715001" y="1428750"/>
            <a:ext cx="3096684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1809751" y="1428750"/>
            <a:ext cx="40005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8763000" y="1428751"/>
            <a:ext cx="95251" cy="214313"/>
          </a:xfrm>
          <a:prstGeom prst="downArrow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1809752" y="1428751"/>
            <a:ext cx="95249" cy="214313"/>
          </a:xfrm>
          <a:prstGeom prst="downArrow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810500" y="1714500"/>
            <a:ext cx="2000251" cy="4000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Clinically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52501" y="1785938"/>
            <a:ext cx="2571751" cy="4000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Morphological</a:t>
            </a:r>
          </a:p>
        </p:txBody>
      </p:sp>
      <p:sp>
        <p:nvSpPr>
          <p:cNvPr id="10250" name="TextBox 24"/>
          <p:cNvSpPr txBox="1">
            <a:spLocks noChangeArrowheads="1"/>
          </p:cNvSpPr>
          <p:nvPr/>
        </p:nvSpPr>
        <p:spPr bwMode="auto">
          <a:xfrm>
            <a:off x="285751" y="2428876"/>
            <a:ext cx="5715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600" b="1">
                <a:solidFill>
                  <a:srgbClr val="C00000"/>
                </a:solidFill>
              </a:rPr>
              <a:t>1- Yeast: </a:t>
            </a:r>
          </a:p>
          <a:p>
            <a:pPr eaLnBrk="1" hangingPunct="1">
              <a:buFontTx/>
              <a:buChar char="-"/>
            </a:pPr>
            <a:r>
              <a:rPr lang="en-US" altLang="en-US" sz="1600" b="1">
                <a:solidFill>
                  <a:srgbClr val="002060"/>
                </a:solidFill>
              </a:rPr>
              <a:t>Oval or rounded.</a:t>
            </a:r>
          </a:p>
          <a:p>
            <a:pPr eaLnBrk="1" hangingPunct="1">
              <a:buFontTx/>
              <a:buChar char="-"/>
            </a:pPr>
            <a:r>
              <a:rPr lang="en-US" altLang="en-US" sz="1600" b="1">
                <a:solidFill>
                  <a:srgbClr val="002060"/>
                </a:solidFill>
              </a:rPr>
              <a:t> Multiply by budding</a:t>
            </a:r>
            <a:r>
              <a:rPr lang="en-US" altLang="en-US" sz="1600" b="1"/>
              <a:t>.</a:t>
            </a:r>
          </a:p>
          <a:p>
            <a:pPr eaLnBrk="1" hangingPunct="1"/>
            <a:r>
              <a:rPr lang="en-US" altLang="en-US" sz="1600" b="1">
                <a:solidFill>
                  <a:srgbClr val="0070C0"/>
                </a:solidFill>
              </a:rPr>
              <a:t>Ex: </a:t>
            </a:r>
            <a:r>
              <a:rPr lang="en-US" altLang="en-US" sz="1600" b="1" i="1">
                <a:solidFill>
                  <a:srgbClr val="0070C0"/>
                </a:solidFill>
              </a:rPr>
              <a:t>Candida albicans.</a:t>
            </a:r>
          </a:p>
          <a:p>
            <a:pPr eaLnBrk="1" hangingPunct="1"/>
            <a:endParaRPr lang="en-US" altLang="en-US" sz="1600" b="1" i="1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sz="1600" b="1">
                <a:solidFill>
                  <a:srgbClr val="C00000"/>
                </a:solidFill>
              </a:rPr>
              <a:t>2- Mold / Filamentous fungi:</a:t>
            </a:r>
          </a:p>
          <a:p>
            <a:pPr eaLnBrk="1" hangingPunct="1"/>
            <a:r>
              <a:rPr lang="en-US" altLang="en-US" sz="1600">
                <a:solidFill>
                  <a:srgbClr val="002060"/>
                </a:solidFill>
              </a:rPr>
              <a:t>- </a:t>
            </a:r>
            <a:r>
              <a:rPr lang="en-US" altLang="en-US" sz="1600" b="1">
                <a:solidFill>
                  <a:srgbClr val="002060"/>
                </a:solidFill>
              </a:rPr>
              <a:t>Have branching filaments (hyphae).</a:t>
            </a:r>
          </a:p>
          <a:p>
            <a:pPr eaLnBrk="1" hangingPunct="1">
              <a:buFontTx/>
              <a:buChar char="-"/>
            </a:pPr>
            <a:r>
              <a:rPr lang="en-US" altLang="en-US" sz="1600" b="1">
                <a:solidFill>
                  <a:srgbClr val="002060"/>
                </a:solidFill>
              </a:rPr>
              <a:t>They may be septate or non septate.</a:t>
            </a:r>
          </a:p>
          <a:p>
            <a:pPr eaLnBrk="1" hangingPunct="1">
              <a:buFontTx/>
              <a:buChar char="-"/>
            </a:pPr>
            <a:r>
              <a:rPr lang="en-US" altLang="en-US" sz="1600" b="1"/>
              <a:t> </a:t>
            </a:r>
            <a:r>
              <a:rPr lang="en-US" altLang="en-US" sz="1600" b="1">
                <a:solidFill>
                  <a:srgbClr val="0070C0"/>
                </a:solidFill>
              </a:rPr>
              <a:t>Ex: </a:t>
            </a:r>
            <a:r>
              <a:rPr lang="en-US" altLang="en-US" sz="1600" b="1" i="1">
                <a:solidFill>
                  <a:srgbClr val="0070C0"/>
                </a:solidFill>
              </a:rPr>
              <a:t>Dermatophytes </a:t>
            </a:r>
            <a:r>
              <a:rPr lang="en-US" altLang="en-US" sz="1600" b="1">
                <a:solidFill>
                  <a:srgbClr val="0070C0"/>
                </a:solidFill>
              </a:rPr>
              <a:t>&amp; </a:t>
            </a:r>
            <a:r>
              <a:rPr lang="en-US" altLang="en-US" sz="1600" b="1" i="1">
                <a:solidFill>
                  <a:srgbClr val="0070C0"/>
                </a:solidFill>
              </a:rPr>
              <a:t>Aspergillus</a:t>
            </a:r>
            <a:r>
              <a:rPr lang="en-US" altLang="en-US" sz="1600" i="1">
                <a:solidFill>
                  <a:srgbClr val="0070C0"/>
                </a:solidFill>
              </a:rPr>
              <a:t>.</a:t>
            </a:r>
          </a:p>
          <a:p>
            <a:pPr eaLnBrk="1" hangingPunct="1">
              <a:buFontTx/>
              <a:buChar char="-"/>
            </a:pPr>
            <a:endParaRPr lang="en-US" altLang="en-US" sz="1600" i="1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sz="1600" b="1">
                <a:solidFill>
                  <a:srgbClr val="C00000"/>
                </a:solidFill>
              </a:rPr>
              <a:t>3- Dimorphic fungi: occurs in 2 forms:</a:t>
            </a:r>
          </a:p>
          <a:p>
            <a:pPr algn="just" eaLnBrk="1" hangingPunct="1">
              <a:buFontTx/>
              <a:buChar char="-"/>
            </a:pPr>
            <a:r>
              <a:rPr lang="en-US" altLang="en-US" sz="1600"/>
              <a:t> </a:t>
            </a:r>
            <a:r>
              <a:rPr lang="en-US" altLang="en-US" sz="1600" b="1">
                <a:solidFill>
                  <a:srgbClr val="002060"/>
                </a:solidFill>
              </a:rPr>
              <a:t>Yeast form in tissues ( at 37 C).</a:t>
            </a:r>
          </a:p>
          <a:p>
            <a:pPr eaLnBrk="1" hangingPunct="1">
              <a:buFontTx/>
              <a:buChar char="-"/>
            </a:pPr>
            <a:r>
              <a:rPr lang="en-US" altLang="en-US" sz="1600" b="1">
                <a:solidFill>
                  <a:srgbClr val="002060"/>
                </a:solidFill>
              </a:rPr>
              <a:t> Filamentous form in culture &amp; environment ( at 25 C).</a:t>
            </a:r>
          </a:p>
          <a:p>
            <a:pPr eaLnBrk="1" hangingPunct="1">
              <a:buFontTx/>
              <a:buChar char="-"/>
            </a:pPr>
            <a:r>
              <a:rPr lang="en-US" altLang="en-US" sz="1600"/>
              <a:t> </a:t>
            </a:r>
            <a:r>
              <a:rPr lang="en-US" altLang="en-US" sz="1600" b="1">
                <a:solidFill>
                  <a:srgbClr val="0070C0"/>
                </a:solidFill>
              </a:rPr>
              <a:t>Ex: </a:t>
            </a:r>
            <a:r>
              <a:rPr lang="en-US" altLang="en-US" sz="1600" b="1" i="1">
                <a:solidFill>
                  <a:srgbClr val="0070C0"/>
                </a:solidFill>
              </a:rPr>
              <a:t>Histoplasma capsulatum.</a:t>
            </a:r>
          </a:p>
          <a:p>
            <a:pPr eaLnBrk="1" hangingPunct="1">
              <a:buFontTx/>
              <a:buChar char="-"/>
            </a:pPr>
            <a:r>
              <a:rPr lang="en-US" altLang="en-US" sz="1600" b="1" i="1">
                <a:solidFill>
                  <a:srgbClr val="0070C0"/>
                </a:solidFill>
              </a:rPr>
              <a:t> Coccidioides immitis.</a:t>
            </a:r>
          </a:p>
          <a:p>
            <a:pPr eaLnBrk="1" hangingPunct="1"/>
            <a:r>
              <a:rPr lang="en-US" altLang="en-US" sz="1600" b="1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10251" name="TextBox 25"/>
          <p:cNvSpPr txBox="1">
            <a:spLocks noChangeArrowheads="1"/>
          </p:cNvSpPr>
          <p:nvPr/>
        </p:nvSpPr>
        <p:spPr bwMode="auto">
          <a:xfrm>
            <a:off x="5524501" y="2071688"/>
            <a:ext cx="66675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600" b="1">
                <a:solidFill>
                  <a:srgbClr val="C00000"/>
                </a:solidFill>
              </a:rPr>
              <a:t>1- Superficial mycosis:</a:t>
            </a:r>
          </a:p>
          <a:p>
            <a:pPr eaLnBrk="1" hangingPunct="1">
              <a:buFontTx/>
              <a:buChar char="-"/>
            </a:pPr>
            <a:r>
              <a:rPr lang="en-US" altLang="en-US" sz="1600" b="1">
                <a:solidFill>
                  <a:srgbClr val="002060"/>
                </a:solidFill>
              </a:rPr>
              <a:t>Involves stratum corneum without tissue invasion.</a:t>
            </a:r>
          </a:p>
          <a:p>
            <a:pPr eaLnBrk="1" hangingPunct="1">
              <a:buFontTx/>
              <a:buChar char="-"/>
            </a:pPr>
            <a:r>
              <a:rPr lang="en-US" altLang="en-US" sz="1600" b="1"/>
              <a:t> </a:t>
            </a:r>
            <a:r>
              <a:rPr lang="en-US" altLang="en-US" sz="1600" b="1">
                <a:solidFill>
                  <a:srgbClr val="0070C0"/>
                </a:solidFill>
              </a:rPr>
              <a:t>Ex: </a:t>
            </a:r>
            <a:r>
              <a:rPr lang="en-US" altLang="en-US" sz="1600" b="1" i="1">
                <a:solidFill>
                  <a:srgbClr val="0070C0"/>
                </a:solidFill>
              </a:rPr>
              <a:t>Taenia versicolor</a:t>
            </a:r>
            <a:r>
              <a:rPr lang="en-US" altLang="en-US" sz="1600" b="1">
                <a:solidFill>
                  <a:srgbClr val="0070C0"/>
                </a:solidFill>
              </a:rPr>
              <a:t>.</a:t>
            </a:r>
          </a:p>
          <a:p>
            <a:pPr eaLnBrk="1" hangingPunct="1"/>
            <a:endParaRPr lang="en-US" altLang="en-US" sz="1600"/>
          </a:p>
          <a:p>
            <a:pPr eaLnBrk="1" hangingPunct="1"/>
            <a:r>
              <a:rPr lang="en-US" altLang="en-US" sz="1600"/>
              <a:t> </a:t>
            </a:r>
            <a:r>
              <a:rPr lang="en-US" altLang="en-US" sz="1600" b="1">
                <a:solidFill>
                  <a:srgbClr val="C00000"/>
                </a:solidFill>
              </a:rPr>
              <a:t>2- Cutaneous mycosis:</a:t>
            </a:r>
          </a:p>
          <a:p>
            <a:pPr eaLnBrk="1" hangingPunct="1">
              <a:buFontTx/>
              <a:buChar char="-"/>
            </a:pPr>
            <a:r>
              <a:rPr lang="en-US" altLang="en-US" sz="1600" b="1">
                <a:solidFill>
                  <a:srgbClr val="002060"/>
                </a:solidFill>
              </a:rPr>
              <a:t>Involves skin, nail &amp; hair with tissue destruction.</a:t>
            </a:r>
          </a:p>
          <a:p>
            <a:pPr eaLnBrk="1" hangingPunct="1">
              <a:buFontTx/>
              <a:buChar char="-"/>
            </a:pPr>
            <a:r>
              <a:rPr lang="en-US" altLang="en-US" sz="1600" b="1">
                <a:solidFill>
                  <a:srgbClr val="0070C0"/>
                </a:solidFill>
              </a:rPr>
              <a:t>Ex: </a:t>
            </a:r>
            <a:r>
              <a:rPr lang="en-US" altLang="en-US" sz="1600" b="1" i="1">
                <a:solidFill>
                  <a:srgbClr val="0070C0"/>
                </a:solidFill>
              </a:rPr>
              <a:t>Dermatophytes</a:t>
            </a:r>
            <a:r>
              <a:rPr lang="en-US" altLang="en-US" sz="1600" b="1">
                <a:solidFill>
                  <a:srgbClr val="0070C0"/>
                </a:solidFill>
              </a:rPr>
              <a:t> &amp; </a:t>
            </a:r>
            <a:r>
              <a:rPr lang="en-US" altLang="en-US" sz="1600" b="1" i="1">
                <a:solidFill>
                  <a:srgbClr val="0070C0"/>
                </a:solidFill>
              </a:rPr>
              <a:t>Candida</a:t>
            </a:r>
            <a:r>
              <a:rPr lang="en-US" altLang="en-US" sz="1600" b="1">
                <a:solidFill>
                  <a:srgbClr val="0070C0"/>
                </a:solidFill>
              </a:rPr>
              <a:t>.</a:t>
            </a:r>
          </a:p>
          <a:p>
            <a:pPr eaLnBrk="1" hangingPunct="1">
              <a:buFontTx/>
              <a:buChar char="-"/>
            </a:pPr>
            <a:endParaRPr lang="en-US" altLang="en-US" sz="1600"/>
          </a:p>
          <a:p>
            <a:pPr eaLnBrk="1" hangingPunct="1"/>
            <a:r>
              <a:rPr lang="en-US" altLang="en-US" sz="1600" b="1">
                <a:solidFill>
                  <a:srgbClr val="C00000"/>
                </a:solidFill>
              </a:rPr>
              <a:t>3- Subcutaneous mycosis:</a:t>
            </a:r>
          </a:p>
          <a:p>
            <a:pPr eaLnBrk="1" hangingPunct="1">
              <a:buFontTx/>
              <a:buChar char="-"/>
            </a:pPr>
            <a:r>
              <a:rPr lang="en-US" altLang="en-US" sz="1600" b="1">
                <a:solidFill>
                  <a:srgbClr val="002060"/>
                </a:solidFill>
              </a:rPr>
              <a:t>Involves the subcut. tissues, ms &amp; fascia.</a:t>
            </a:r>
          </a:p>
          <a:p>
            <a:pPr eaLnBrk="1" hangingPunct="1">
              <a:buFontTx/>
              <a:buChar char="-"/>
            </a:pPr>
            <a:r>
              <a:rPr lang="en-US" altLang="en-US" sz="1600" b="1">
                <a:solidFill>
                  <a:srgbClr val="002060"/>
                </a:solidFill>
              </a:rPr>
              <a:t> initiated by trauma. </a:t>
            </a:r>
            <a:r>
              <a:rPr lang="en-US" altLang="en-US" sz="1600" b="1">
                <a:solidFill>
                  <a:srgbClr val="0070C0"/>
                </a:solidFill>
              </a:rPr>
              <a:t>Ex. madura foot.</a:t>
            </a:r>
          </a:p>
          <a:p>
            <a:pPr eaLnBrk="1" hangingPunct="1">
              <a:buFontTx/>
              <a:buChar char="-"/>
            </a:pPr>
            <a:endParaRPr lang="en-US" altLang="en-US" sz="1600"/>
          </a:p>
          <a:p>
            <a:pPr eaLnBrk="1" hangingPunct="1">
              <a:buFontTx/>
              <a:buChar char="-"/>
            </a:pPr>
            <a:r>
              <a:rPr lang="en-US" altLang="en-US" sz="1600"/>
              <a:t> </a:t>
            </a:r>
            <a:r>
              <a:rPr lang="en-US" altLang="en-US" sz="1600" b="1">
                <a:solidFill>
                  <a:srgbClr val="C00000"/>
                </a:solidFill>
              </a:rPr>
              <a:t>4- Systemic</a:t>
            </a:r>
            <a:r>
              <a:rPr lang="en-US" altLang="en-US" sz="1600" b="1">
                <a:solidFill>
                  <a:srgbClr val="002060"/>
                </a:solidFill>
              </a:rPr>
              <a:t>: primarily infects the lungs  &amp; can be disseminated to different organs.</a:t>
            </a:r>
          </a:p>
          <a:p>
            <a:pPr eaLnBrk="1" hangingPunct="1"/>
            <a:r>
              <a:rPr lang="en-US" altLang="en-US" sz="1600" b="1">
                <a:solidFill>
                  <a:srgbClr val="002060"/>
                </a:solidFill>
              </a:rPr>
              <a:t>Ex</a:t>
            </a:r>
            <a:r>
              <a:rPr lang="en-US" altLang="en-US" sz="1600" b="1"/>
              <a:t>: </a:t>
            </a:r>
            <a:r>
              <a:rPr lang="en-US" altLang="en-US" sz="1600" b="1">
                <a:solidFill>
                  <a:srgbClr val="C00000"/>
                </a:solidFill>
              </a:rPr>
              <a:t>-</a:t>
            </a:r>
            <a:r>
              <a:rPr lang="en-US" altLang="en-US" sz="1600" b="1"/>
              <a:t> </a:t>
            </a:r>
            <a:r>
              <a:rPr lang="en-US" altLang="en-US" sz="1600" b="1">
                <a:solidFill>
                  <a:srgbClr val="C00000"/>
                </a:solidFill>
              </a:rPr>
              <a:t>Primary pathogens: </a:t>
            </a:r>
            <a:r>
              <a:rPr lang="en-US" altLang="en-US" sz="1600" b="1">
                <a:solidFill>
                  <a:srgbClr val="002060"/>
                </a:solidFill>
              </a:rPr>
              <a:t>as</a:t>
            </a:r>
            <a:r>
              <a:rPr lang="en-US" altLang="en-US" sz="1600" b="1"/>
              <a:t> </a:t>
            </a:r>
            <a:r>
              <a:rPr lang="en-US" altLang="en-US" sz="1600" b="1" i="1">
                <a:solidFill>
                  <a:srgbClr val="0070C0"/>
                </a:solidFill>
              </a:rPr>
              <a:t>Histoplasma</a:t>
            </a:r>
            <a:r>
              <a:rPr lang="en-US" altLang="en-US" sz="1600" b="1">
                <a:solidFill>
                  <a:srgbClr val="0070C0"/>
                </a:solidFill>
              </a:rPr>
              <a:t> </a:t>
            </a:r>
            <a:r>
              <a:rPr lang="en-US" altLang="en-US" sz="1600" b="1">
                <a:solidFill>
                  <a:srgbClr val="002060"/>
                </a:solidFill>
              </a:rPr>
              <a:t>&amp;</a:t>
            </a:r>
          </a:p>
          <a:p>
            <a:pPr eaLnBrk="1" hangingPunct="1"/>
            <a:r>
              <a:rPr lang="en-US" altLang="en-US" sz="1600" b="1" i="1">
                <a:solidFill>
                  <a:srgbClr val="0070C0"/>
                </a:solidFill>
              </a:rPr>
              <a:t>Coccidioides</a:t>
            </a:r>
            <a:r>
              <a:rPr lang="en-US" altLang="en-US" sz="1600" b="1"/>
              <a:t>.</a:t>
            </a:r>
          </a:p>
          <a:p>
            <a:pPr eaLnBrk="1" hangingPunct="1"/>
            <a:r>
              <a:rPr lang="en-US" altLang="en-US" sz="1600" b="1">
                <a:solidFill>
                  <a:srgbClr val="C00000"/>
                </a:solidFill>
              </a:rPr>
              <a:t>-  Opportunistic fungi </a:t>
            </a:r>
            <a:r>
              <a:rPr lang="en-US" altLang="en-US" sz="1600" b="1">
                <a:solidFill>
                  <a:srgbClr val="002060"/>
                </a:solidFill>
              </a:rPr>
              <a:t>as </a:t>
            </a:r>
            <a:r>
              <a:rPr lang="en-US" altLang="en-US" sz="1600" b="1" i="1">
                <a:solidFill>
                  <a:srgbClr val="0070C0"/>
                </a:solidFill>
              </a:rPr>
              <a:t>Aspergillus</a:t>
            </a:r>
            <a:r>
              <a:rPr lang="en-US" altLang="en-US" sz="1600" b="1">
                <a:solidFill>
                  <a:srgbClr val="0070C0"/>
                </a:solidFill>
              </a:rPr>
              <a:t> </a:t>
            </a:r>
            <a:r>
              <a:rPr lang="en-US" altLang="en-US" sz="1600" b="1">
                <a:solidFill>
                  <a:srgbClr val="002060"/>
                </a:solidFill>
              </a:rPr>
              <a:t>&amp;</a:t>
            </a:r>
            <a:r>
              <a:rPr lang="en-US" altLang="en-US" sz="1600" b="1"/>
              <a:t> </a:t>
            </a:r>
            <a:r>
              <a:rPr lang="en-US" altLang="en-US" sz="1600" b="1" i="1">
                <a:solidFill>
                  <a:srgbClr val="0070C0"/>
                </a:solidFill>
              </a:rPr>
              <a:t>Pneumocystis.</a:t>
            </a:r>
          </a:p>
          <a:p>
            <a:pPr eaLnBrk="1" hangingPunct="1"/>
            <a:endParaRPr lang="en-US" altLang="en-US" sz="1600">
              <a:latin typeface="Constantia" pitchFamily="18" charset="0"/>
            </a:endParaRPr>
          </a:p>
          <a:p>
            <a:pPr eaLnBrk="1" hangingPunct="1">
              <a:buFontTx/>
              <a:buChar char="-"/>
            </a:pPr>
            <a:endParaRPr lang="en-US" altLang="en-US" sz="1600">
              <a:latin typeface="Constantia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t="5070" r="64555" b="76324"/>
          <a:stretch>
            <a:fillRect/>
          </a:stretch>
        </p:blipFill>
        <p:spPr bwMode="auto">
          <a:xfrm>
            <a:off x="571501" y="357188"/>
            <a:ext cx="5238751" cy="25003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1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1" y="3643313"/>
            <a:ext cx="6381749" cy="25003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2294" name="Picture 6" descr="نتيجة بحث الصور عن ‪filamentous fungi‬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2" y="357188"/>
            <a:ext cx="5048249" cy="25003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1428751" y="3000376"/>
            <a:ext cx="2571749" cy="461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002060"/>
                </a:solidFill>
              </a:rPr>
              <a:t>Yeast form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0501" y="6396038"/>
            <a:ext cx="3619500" cy="461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002060"/>
                </a:solidFill>
              </a:rPr>
              <a:t>Septate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hyphyae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34252" y="3000376"/>
            <a:ext cx="3905249" cy="461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002060"/>
                </a:solidFill>
              </a:rPr>
              <a:t>Filamentous form</a:t>
            </a:r>
          </a:p>
        </p:txBody>
      </p:sp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1" y="1357314"/>
            <a:ext cx="10972800" cy="503872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1- Direct Microscopic Examination: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C00000"/>
              </a:buClr>
              <a:buFont typeface="Wingdings 2"/>
              <a:buChar char=""/>
              <a:defRPr/>
            </a:pPr>
            <a:r>
              <a:rPr lang="en-US" b="1" dirty="0"/>
              <a:t>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KOH mount.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C00000"/>
              </a:buClr>
              <a:buFont typeface="Wingdings 2"/>
              <a:buChar char=""/>
              <a:defRPr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Gram stain.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C00000"/>
              </a:buClr>
              <a:buFont typeface="Wingdings 2"/>
              <a:buChar char=""/>
              <a:defRPr/>
            </a:pP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Giemsa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stain.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C00000"/>
              </a:buClr>
              <a:buFont typeface="Wingdings 2"/>
              <a:buChar char=""/>
              <a:defRPr/>
            </a:pP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Calcofluor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white stain.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C00000"/>
              </a:buClr>
              <a:buFont typeface="Wingdings 2"/>
              <a:buChar char=""/>
              <a:defRPr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India ink.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C00000"/>
              </a:buClr>
              <a:buFont typeface="Wingdings 2"/>
              <a:buNone/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2- Culture: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C00000"/>
              </a:buClr>
              <a:buFont typeface="Wingdings 2"/>
              <a:buChar char=""/>
              <a:defRPr/>
            </a:pP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Sabouraud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dextrose agar (SDA): either incubated at: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37 C          Body temperature for growth of yeast.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25 C          Room temperature for growth of mold.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ar-EG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05235" y="571480"/>
            <a:ext cx="3143272" cy="584775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Diagnosis</a:t>
            </a:r>
            <a:endParaRPr lang="ar-EG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86000" y="5429250"/>
            <a:ext cx="857251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86000" y="5857875"/>
            <a:ext cx="857251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62942" y="246824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7200" b="1" dirty="0" err="1"/>
              <a:t>Schistosomiasis</a:t>
            </a:r>
            <a:endParaRPr lang="ar-SA" sz="72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CE176-CE87-44C4-973C-03012BFA6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67210"/>
            <a:ext cx="8229600" cy="535531"/>
          </a:xfr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Definition </a:t>
            </a:r>
          </a:p>
        </p:txBody>
      </p:sp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09B2844A-16FA-4C1A-A96D-31AB08634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4" y="1071563"/>
            <a:ext cx="11333744" cy="4525962"/>
          </a:xfrm>
        </p:spPr>
        <p:txBody>
          <a:bodyPr>
            <a:noAutofit/>
          </a:bodyPr>
          <a:lstStyle/>
          <a:p>
            <a:pPr algn="just"/>
            <a:r>
              <a:rPr lang="en-US" altLang="en-US" sz="4400" dirty="0"/>
              <a:t>Schistosomiasis is a chronic and potentially lethal tropical disease, mainly caused by the parasitic blood flukes.</a:t>
            </a:r>
          </a:p>
          <a:p>
            <a:pPr algn="just"/>
            <a:r>
              <a:rPr lang="en-US" altLang="en-US" sz="4400" dirty="0"/>
              <a:t>With untreated infections generally the infection can persist for 3–10 years and a minority of infected individuals developing life-threatening pathology . </a:t>
            </a:r>
            <a:endParaRPr lang="ar-SA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E672ED34-525D-49C5-9806-FF3C9657D237}"/>
              </a:ext>
            </a:extLst>
          </p:cNvPr>
          <p:cNvSpPr/>
          <p:nvPr/>
        </p:nvSpPr>
        <p:spPr>
          <a:xfrm>
            <a:off x="3952876" y="84475"/>
            <a:ext cx="3857625" cy="271462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en-US" sz="2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haematobium</a:t>
            </a:r>
            <a:endParaRPr lang="en-US" sz="2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Inhabits urogenital  veins</a:t>
            </a:r>
          </a:p>
          <a:p>
            <a:pPr algn="ctr">
              <a:defRPr/>
            </a:pP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32771" name="TextBox 5">
            <a:extLst>
              <a:ext uri="{FF2B5EF4-FFF2-40B4-BE49-F238E27FC236}">
                <a16:creationId xmlns:a16="http://schemas.microsoft.com/office/drawing/2014/main" id="{AFBEEE76-E275-4EC2-92C9-0BC600DE1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373" y="2846725"/>
            <a:ext cx="3857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i="1" dirty="0">
                <a:solidFill>
                  <a:srgbClr val="C00000"/>
                </a:solidFill>
              </a:rPr>
              <a:t>Schistosoma</a:t>
            </a:r>
            <a:r>
              <a:rPr lang="en-US" altLang="en-US" sz="2800" b="1" dirty="0">
                <a:solidFill>
                  <a:srgbClr val="C00000"/>
                </a:solidFill>
              </a:rPr>
              <a:t> species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F87123E-5DBF-4884-B3F1-E869D78704A1}"/>
              </a:ext>
            </a:extLst>
          </p:cNvPr>
          <p:cNvSpPr/>
          <p:nvPr/>
        </p:nvSpPr>
        <p:spPr>
          <a:xfrm>
            <a:off x="1809750" y="3643314"/>
            <a:ext cx="4000500" cy="292893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en-US" sz="2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mansoni</a:t>
            </a:r>
            <a:endParaRPr lang="en-US" sz="2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Inhabits inferior mesenteric vein (large intestine)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1609D22-18E9-4DDD-957A-ABE4CDB551EE}"/>
              </a:ext>
            </a:extLst>
          </p:cNvPr>
          <p:cNvSpPr/>
          <p:nvPr/>
        </p:nvSpPr>
        <p:spPr>
          <a:xfrm>
            <a:off x="6524625" y="3643313"/>
            <a:ext cx="3786188" cy="28575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en-US" sz="2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Japonicum</a:t>
            </a:r>
            <a:endParaRPr lang="en-US" sz="2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Inhabits superior &amp; inferior mesenteric veins (small and large intestine)</a:t>
            </a:r>
            <a:endParaRPr lang="en-US" sz="20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771" grpId="0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sz="quarter" idx="1"/>
          </p:nvPr>
        </p:nvSpPr>
        <p:spPr>
          <a:xfrm>
            <a:off x="588909" y="228600"/>
            <a:ext cx="7772400" cy="685800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4000" b="1" u="sng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Trematodes (Flukes)</a:t>
            </a:r>
            <a:endParaRPr lang="ar-SA" sz="4000" b="1" u="sng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657975"/>
              </p:ext>
            </p:extLst>
          </p:nvPr>
        </p:nvGraphicFramePr>
        <p:xfrm>
          <a:off x="2209800" y="3172715"/>
          <a:ext cx="2667000" cy="339851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9244">
                <a:tc>
                  <a:txBody>
                    <a:bodyPr/>
                    <a:lstStyle/>
                    <a:p>
                      <a:pPr rtl="1"/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rtl="1"/>
                      <a:endParaRPr lang="ar-SA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879">
                <a:tc>
                  <a:txBody>
                    <a:bodyPr/>
                    <a:lstStyle/>
                    <a:p>
                      <a:pPr rtl="1"/>
                      <a:endParaRPr lang="ar-SA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87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87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87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87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87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643460"/>
              </p:ext>
            </p:extLst>
          </p:nvPr>
        </p:nvGraphicFramePr>
        <p:xfrm>
          <a:off x="4876800" y="3172715"/>
          <a:ext cx="2667000" cy="339851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9244"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879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879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879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879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879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87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جدول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899788"/>
              </p:ext>
            </p:extLst>
          </p:nvPr>
        </p:nvGraphicFramePr>
        <p:xfrm>
          <a:off x="7543800" y="3172715"/>
          <a:ext cx="2895600" cy="339851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9244"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879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87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879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87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879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87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مستطيل 10"/>
          <p:cNvSpPr/>
          <p:nvPr/>
        </p:nvSpPr>
        <p:spPr>
          <a:xfrm>
            <a:off x="2968696" y="3934716"/>
            <a:ext cx="1037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Shape </a:t>
            </a:r>
            <a:endParaRPr lang="ar-SA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004632" y="4007195"/>
            <a:ext cx="231056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b="1" dirty="0">
                <a:solidFill>
                  <a:schemeClr val="accent2">
                    <a:lumMod val="50000"/>
                  </a:schemeClr>
                </a:solidFill>
              </a:rPr>
              <a:t>Flat and leaf-shaped </a:t>
            </a:r>
            <a:endParaRPr lang="ar-SA" sz="19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7615639" y="4010916"/>
            <a:ext cx="276434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b="1" dirty="0">
                <a:solidFill>
                  <a:schemeClr val="accent2">
                    <a:lumMod val="50000"/>
                  </a:schemeClr>
                </a:solidFill>
              </a:rPr>
              <a:t>Elongated and cylindrical </a:t>
            </a:r>
            <a:endParaRPr lang="ar-SA" sz="19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065158" y="4391916"/>
            <a:ext cx="956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Sexes </a:t>
            </a:r>
            <a:endParaRPr lang="ar-SA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5329927" y="4391916"/>
            <a:ext cx="176067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b="1" dirty="0">
                <a:solidFill>
                  <a:prstClr val="black"/>
                </a:solidFill>
              </a:rPr>
              <a:t>hermaphroditic</a:t>
            </a:r>
            <a:endParaRPr lang="ar-SA" sz="1900" b="1" dirty="0"/>
          </a:p>
        </p:txBody>
      </p:sp>
      <p:sp>
        <p:nvSpPr>
          <p:cNvPr id="16" name="مستطيل 15"/>
          <p:cNvSpPr/>
          <p:nvPr/>
        </p:nvSpPr>
        <p:spPr>
          <a:xfrm>
            <a:off x="8117473" y="4391916"/>
            <a:ext cx="1733873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b="1" dirty="0">
                <a:solidFill>
                  <a:prstClr val="black"/>
                </a:solidFill>
              </a:rPr>
              <a:t>Separate sexes </a:t>
            </a:r>
            <a:endParaRPr lang="ar-SA" sz="1900" b="1" dirty="0"/>
          </a:p>
        </p:txBody>
      </p:sp>
      <p:sp>
        <p:nvSpPr>
          <p:cNvPr id="17" name="مستطيل 16"/>
          <p:cNvSpPr/>
          <p:nvPr/>
        </p:nvSpPr>
        <p:spPr>
          <a:xfrm>
            <a:off x="3188435" y="4849116"/>
            <a:ext cx="724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Egg </a:t>
            </a:r>
            <a:endParaRPr lang="ar-SA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94654" y="4849116"/>
            <a:ext cx="149194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b="1" dirty="0" err="1">
                <a:solidFill>
                  <a:prstClr val="black"/>
                </a:solidFill>
              </a:rPr>
              <a:t>operculated</a:t>
            </a:r>
            <a:r>
              <a:rPr lang="en-US" sz="1900" b="1" dirty="0">
                <a:solidFill>
                  <a:prstClr val="black"/>
                </a:solidFill>
              </a:rPr>
              <a:t> </a:t>
            </a:r>
            <a:endParaRPr lang="ar-SA" sz="1900" b="1" dirty="0"/>
          </a:p>
        </p:txBody>
      </p:sp>
      <p:sp>
        <p:nvSpPr>
          <p:cNvPr id="19" name="مستطيل 18"/>
          <p:cNvSpPr/>
          <p:nvPr/>
        </p:nvSpPr>
        <p:spPr>
          <a:xfrm>
            <a:off x="8135246" y="4849116"/>
            <a:ext cx="192315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b="1" dirty="0" err="1">
                <a:solidFill>
                  <a:prstClr val="black"/>
                </a:solidFill>
              </a:rPr>
              <a:t>Nonoperculated</a:t>
            </a:r>
            <a:r>
              <a:rPr lang="en-US" sz="1900" b="1" dirty="0">
                <a:solidFill>
                  <a:prstClr val="black"/>
                </a:solidFill>
              </a:rPr>
              <a:t> </a:t>
            </a:r>
            <a:endParaRPr lang="ar-SA" sz="1900" b="1" dirty="0"/>
          </a:p>
        </p:txBody>
      </p:sp>
      <p:sp>
        <p:nvSpPr>
          <p:cNvPr id="20" name="مستطيل 19"/>
          <p:cNvSpPr/>
          <p:nvPr/>
        </p:nvSpPr>
        <p:spPr>
          <a:xfrm>
            <a:off x="2530922" y="5230116"/>
            <a:ext cx="1944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Transmission </a:t>
            </a:r>
            <a:endParaRPr lang="ar-SA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5812636" y="5306316"/>
            <a:ext cx="119776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b="1" dirty="0">
                <a:solidFill>
                  <a:prstClr val="black"/>
                </a:solidFill>
              </a:rPr>
              <a:t>ingestion </a:t>
            </a:r>
            <a:endParaRPr lang="ar-SA" sz="1900" b="1" dirty="0"/>
          </a:p>
        </p:txBody>
      </p:sp>
      <p:sp>
        <p:nvSpPr>
          <p:cNvPr id="22" name="مستطيل 21"/>
          <p:cNvSpPr/>
          <p:nvPr/>
        </p:nvSpPr>
        <p:spPr>
          <a:xfrm>
            <a:off x="8140054" y="5302595"/>
            <a:ext cx="191834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b="1" dirty="0">
                <a:solidFill>
                  <a:prstClr val="black"/>
                </a:solidFill>
              </a:rPr>
              <a:t>Skin penetration</a:t>
            </a:r>
            <a:endParaRPr lang="ar-SA" sz="1900" b="1" dirty="0"/>
          </a:p>
        </p:txBody>
      </p:sp>
      <p:sp>
        <p:nvSpPr>
          <p:cNvPr id="23" name="مستطيل 22"/>
          <p:cNvSpPr/>
          <p:nvPr/>
        </p:nvSpPr>
        <p:spPr>
          <a:xfrm>
            <a:off x="2493283" y="5687316"/>
            <a:ext cx="2066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Infective stage</a:t>
            </a:r>
            <a:endParaRPr lang="ar-SA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5555462" y="5687316"/>
            <a:ext cx="168353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b="1" dirty="0" err="1">
                <a:solidFill>
                  <a:prstClr val="black"/>
                </a:solidFill>
              </a:rPr>
              <a:t>metarcercaria</a:t>
            </a:r>
            <a:r>
              <a:rPr lang="en-US" sz="1900" b="1" dirty="0">
                <a:solidFill>
                  <a:prstClr val="black"/>
                </a:solidFill>
              </a:rPr>
              <a:t> </a:t>
            </a:r>
            <a:endParaRPr lang="ar-SA" sz="1900" b="1" dirty="0"/>
          </a:p>
        </p:txBody>
      </p:sp>
      <p:sp>
        <p:nvSpPr>
          <p:cNvPr id="25" name="مستطيل 24"/>
          <p:cNvSpPr/>
          <p:nvPr/>
        </p:nvSpPr>
        <p:spPr>
          <a:xfrm>
            <a:off x="8539627" y="5687316"/>
            <a:ext cx="100694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b="1" dirty="0" err="1">
                <a:solidFill>
                  <a:prstClr val="black"/>
                </a:solidFill>
              </a:rPr>
              <a:t>Cercaria</a:t>
            </a:r>
            <a:endParaRPr lang="ar-SA" sz="1900" b="1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2274204" y="6140051"/>
            <a:ext cx="252639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Intermediate host</a:t>
            </a:r>
            <a:endParaRPr lang="ar-SA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6180123" y="6144516"/>
            <a:ext cx="308098" cy="38472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900" b="1" dirty="0"/>
              <a:t>2</a:t>
            </a:r>
            <a:endParaRPr lang="ar-SA" sz="1900" b="1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8999523" y="6144516"/>
            <a:ext cx="308098" cy="38472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900" b="1" dirty="0"/>
              <a:t>1</a:t>
            </a:r>
            <a:endParaRPr lang="ar-SA" sz="1900" b="1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5638801" y="3325116"/>
            <a:ext cx="98418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Flukes</a:t>
            </a:r>
            <a:endParaRPr lang="ar-SA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7777522" y="3325116"/>
            <a:ext cx="189987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Schistosomes</a:t>
            </a:r>
            <a:endParaRPr lang="ar-SA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3" name="Picture 2" descr="Schistosoma mansoni - Adults - Servier Medical Art">
            <a:extLst>
              <a:ext uri="{FF2B5EF4-FFF2-40B4-BE49-F238E27FC236}">
                <a16:creationId xmlns:a16="http://schemas.microsoft.com/office/drawing/2014/main" id="{A7063007-5EBA-47D1-9B26-4557D00EF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308" y="257785"/>
            <a:ext cx="2314429" cy="279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nfection Landscapes: Liver Flukes Part 1: Clonorchis sinensis">
            <a:extLst>
              <a:ext uri="{FF2B5EF4-FFF2-40B4-BE49-F238E27FC236}">
                <a16:creationId xmlns:a16="http://schemas.microsoft.com/office/drawing/2014/main" id="{FA85327E-E006-4B0B-884A-2A2E87DCD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033" y="328764"/>
            <a:ext cx="1287498" cy="268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60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365D2-9C0A-4DF5-8917-E0C92DAD9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90" y="4470652"/>
            <a:ext cx="3189523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Trematoda (flukes)</a:t>
            </a:r>
          </a:p>
        </p:txBody>
      </p:sp>
      <p:pic>
        <p:nvPicPr>
          <p:cNvPr id="5" name="Picture 2" descr="Schistosoma mansoni - Adults - Servier Medical Art">
            <a:extLst>
              <a:ext uri="{FF2B5EF4-FFF2-40B4-BE49-F238E27FC236}">
                <a16:creationId xmlns:a16="http://schemas.microsoft.com/office/drawing/2014/main" id="{CF85AAA1-6202-437C-8F76-4E7AEB213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536" y="1654863"/>
            <a:ext cx="2299863" cy="277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29911C-03ED-4C9A-8CEC-E26CC2A2C48A}"/>
              </a:ext>
            </a:extLst>
          </p:cNvPr>
          <p:cNvSpPr/>
          <p:nvPr/>
        </p:nvSpPr>
        <p:spPr>
          <a:xfrm>
            <a:off x="5359507" y="537992"/>
            <a:ext cx="6473588" cy="1003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4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Schistosomes(Blood flukes)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86D91C-8B50-4E78-AC9E-1CBCC4FE629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87739" y="2015749"/>
            <a:ext cx="1804327" cy="13803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D41F9D-FDDE-4231-8537-F7E9529718B2}"/>
              </a:ext>
            </a:extLst>
          </p:cNvPr>
          <p:cNvSpPr txBox="1"/>
          <p:nvPr/>
        </p:nvSpPr>
        <p:spPr>
          <a:xfrm>
            <a:off x="9821676" y="5345253"/>
            <a:ext cx="1633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 (</a:t>
            </a:r>
            <a:r>
              <a:rPr lang="en-US" sz="2400" b="1" dirty="0"/>
              <a:t>Nile delta)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1CFB51-3BA8-418C-AB20-E77698AE85C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76583" y="2317285"/>
            <a:ext cx="1665031" cy="1078810"/>
          </a:xfrm>
          <a:prstGeom prst="rect">
            <a:avLst/>
          </a:prstGeom>
        </p:spPr>
      </p:pic>
      <p:pic>
        <p:nvPicPr>
          <p:cNvPr id="12" name="Picture 2" descr="Schistosoma mansoni - Adults - Servier Medical Art">
            <a:extLst>
              <a:ext uri="{FF2B5EF4-FFF2-40B4-BE49-F238E27FC236}">
                <a16:creationId xmlns:a16="http://schemas.microsoft.com/office/drawing/2014/main" id="{7BB00E2C-C855-40D5-B6B2-14EDF99FC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186" y="1740674"/>
            <a:ext cx="2973115" cy="269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2812A55-9A48-44F9-A8CE-9EDCB8CD8F65}"/>
              </a:ext>
            </a:extLst>
          </p:cNvPr>
          <p:cNvSpPr/>
          <p:nvPr/>
        </p:nvSpPr>
        <p:spPr>
          <a:xfrm>
            <a:off x="4882070" y="4798428"/>
            <a:ext cx="4367215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S. Japonicum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E24B38-476E-48E7-860F-121874981073}"/>
              </a:ext>
            </a:extLst>
          </p:cNvPr>
          <p:cNvSpPr/>
          <p:nvPr/>
        </p:nvSpPr>
        <p:spPr>
          <a:xfrm>
            <a:off x="9526430" y="4748257"/>
            <a:ext cx="1824538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en-US" sz="2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mansoni</a:t>
            </a:r>
            <a:endParaRPr lang="en-US" sz="2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Infection Landscapes: Liver Flukes Part 1: Clonorchis sinensis">
            <a:extLst>
              <a:ext uri="{FF2B5EF4-FFF2-40B4-BE49-F238E27FC236}">
                <a16:creationId xmlns:a16="http://schemas.microsoft.com/office/drawing/2014/main" id="{F3743ED4-20FF-4BA2-B791-FED7E962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83" y="1326393"/>
            <a:ext cx="1665031" cy="347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60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B6E883-DB9A-4094-8422-6D0763E4A66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7373" y="1166648"/>
            <a:ext cx="10838004" cy="569135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7403E0-4FEE-4BBE-899B-585A4F26E13A}"/>
              </a:ext>
            </a:extLst>
          </p:cNvPr>
          <p:cNvSpPr txBox="1">
            <a:spLocks/>
          </p:cNvSpPr>
          <p:nvPr/>
        </p:nvSpPr>
        <p:spPr>
          <a:xfrm>
            <a:off x="268014" y="457200"/>
            <a:ext cx="29507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Life  Cycle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E6A938-F980-4B63-90D8-36DF3870E7D3}"/>
              </a:ext>
            </a:extLst>
          </p:cNvPr>
          <p:cNvSpPr txBox="1"/>
          <p:nvPr/>
        </p:nvSpPr>
        <p:spPr>
          <a:xfrm>
            <a:off x="615115" y="68638"/>
            <a:ext cx="1098332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Schistosomiasis</a:t>
            </a: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(Bilharziasis)</a:t>
            </a:r>
          </a:p>
        </p:txBody>
      </p:sp>
    </p:spTree>
    <p:extLst>
      <p:ext uri="{BB962C8B-B14F-4D97-AF65-F5344CB8AC3E}">
        <p14:creationId xmlns:p14="http://schemas.microsoft.com/office/powerpoint/2010/main" val="191445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water2">
            <a:extLst>
              <a:ext uri="{FF2B5EF4-FFF2-40B4-BE49-F238E27FC236}">
                <a16:creationId xmlns:a16="http://schemas.microsoft.com/office/drawing/2014/main" id="{BD62EB83-837C-481B-A48B-EEFCE8C31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326" y="1298689"/>
            <a:ext cx="771525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3E3664-1EA0-479F-9427-0E7ABFD5C445}"/>
              </a:ext>
            </a:extLst>
          </p:cNvPr>
          <p:cNvSpPr txBox="1"/>
          <p:nvPr/>
        </p:nvSpPr>
        <p:spPr>
          <a:xfrm>
            <a:off x="4444564" y="741971"/>
            <a:ext cx="3286125" cy="523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Mode of infection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3BAA3D-78EC-4DE1-9098-8175BE4C0D50}"/>
              </a:ext>
            </a:extLst>
          </p:cNvPr>
          <p:cNvSpPr txBox="1"/>
          <p:nvPr/>
        </p:nvSpPr>
        <p:spPr>
          <a:xfrm>
            <a:off x="1135152" y="5482953"/>
            <a:ext cx="10562893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Man is infected by coming in contact with cercaria in polluted water of canals or drinking polluted canals water containing cercaria. The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cercaria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actively penetrates the skin or the mucous membrane through the action of penetration glands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D9E6A938-F980-4B63-90D8-36DF3870E7D3}"/>
              </a:ext>
            </a:extLst>
          </p:cNvPr>
          <p:cNvSpPr txBox="1"/>
          <p:nvPr/>
        </p:nvSpPr>
        <p:spPr>
          <a:xfrm>
            <a:off x="615115" y="68638"/>
            <a:ext cx="1098332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Schistosomiasis</a:t>
            </a: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(Bilharziasis)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0"/>
            <a:ext cx="2214489" cy="1325563"/>
          </a:xfrm>
        </p:spPr>
        <p:txBody>
          <a:bodyPr/>
          <a:lstStyle/>
          <a:p>
            <a:r>
              <a:rPr lang="en-US" b="1" dirty="0"/>
              <a:t>Malaria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" y="1325562"/>
            <a:ext cx="11403330" cy="5532437"/>
          </a:xfrm>
        </p:spPr>
        <p:txBody>
          <a:bodyPr>
            <a:normAutofit lnSpcReduction="10000"/>
          </a:bodyPr>
          <a:lstStyle/>
          <a:p>
            <a:pPr algn="just">
              <a:spcBef>
                <a:spcPct val="20000"/>
              </a:spcBef>
            </a:pPr>
            <a:r>
              <a:rPr lang="en-US" altLang="en-US" dirty="0"/>
              <a:t>Malaria parasites infecting humans belong to four species: </a:t>
            </a:r>
            <a:endParaRPr lang="ar-JO" altLang="en-US" dirty="0"/>
          </a:p>
          <a:p>
            <a:pPr lvl="1" algn="just">
              <a:spcBef>
                <a:spcPct val="20000"/>
              </a:spcBef>
            </a:pPr>
            <a:r>
              <a:rPr lang="en-US" altLang="en-US" b="1" i="1" dirty="0">
                <a:solidFill>
                  <a:srgbClr val="FF0000"/>
                </a:solidFill>
              </a:rPr>
              <a:t>Plasmodium falciparum (</a:t>
            </a:r>
            <a:r>
              <a:rPr lang="en-US" altLang="en-US" b="1" dirty="0">
                <a:solidFill>
                  <a:srgbClr val="FF0000"/>
                </a:solidFill>
              </a:rPr>
              <a:t>50%</a:t>
            </a:r>
            <a:r>
              <a:rPr lang="en-US" altLang="en-US" dirty="0"/>
              <a:t> of malaria cases).</a:t>
            </a:r>
            <a:endParaRPr lang="ar-JO" altLang="en-US" b="1" i="1" dirty="0">
              <a:solidFill>
                <a:srgbClr val="FF0000"/>
              </a:solidFill>
            </a:endParaRPr>
          </a:p>
          <a:p>
            <a:pPr lvl="1" algn="just">
              <a:spcBef>
                <a:spcPct val="20000"/>
              </a:spcBef>
            </a:pPr>
            <a:r>
              <a:rPr lang="en-US" altLang="en-US" b="1" i="1" dirty="0">
                <a:solidFill>
                  <a:srgbClr val="FF0000"/>
                </a:solidFill>
              </a:rPr>
              <a:t>P. </a:t>
            </a:r>
            <a:r>
              <a:rPr lang="en-US" altLang="en-US" b="1" i="1" dirty="0" err="1">
                <a:solidFill>
                  <a:srgbClr val="FF0000"/>
                </a:solidFill>
              </a:rPr>
              <a:t>vivax</a:t>
            </a:r>
            <a:r>
              <a:rPr lang="en-US" altLang="en-US" b="1" i="1" dirty="0">
                <a:solidFill>
                  <a:srgbClr val="FF0000"/>
                </a:solidFill>
              </a:rPr>
              <a:t> (</a:t>
            </a:r>
            <a:r>
              <a:rPr lang="en-US" altLang="en-US" dirty="0"/>
              <a:t>about </a:t>
            </a:r>
            <a:r>
              <a:rPr lang="en-US" altLang="en-US" b="1" dirty="0">
                <a:solidFill>
                  <a:srgbClr val="FF0000"/>
                </a:solidFill>
              </a:rPr>
              <a:t>40%).</a:t>
            </a:r>
            <a:endParaRPr lang="ar-JO" altLang="en-US" i="1" dirty="0">
              <a:solidFill>
                <a:srgbClr val="FF0000"/>
              </a:solidFill>
            </a:endParaRPr>
          </a:p>
          <a:p>
            <a:pPr lvl="1" algn="just">
              <a:spcBef>
                <a:spcPct val="20000"/>
              </a:spcBef>
            </a:pPr>
            <a:r>
              <a:rPr lang="en-US" altLang="en-US" b="1" i="1" dirty="0">
                <a:solidFill>
                  <a:srgbClr val="FF0000"/>
                </a:solidFill>
              </a:rPr>
              <a:t>P. </a:t>
            </a:r>
            <a:r>
              <a:rPr lang="en-US" altLang="en-US" b="1" i="1" dirty="0" err="1">
                <a:solidFill>
                  <a:srgbClr val="FF0000"/>
                </a:solidFill>
              </a:rPr>
              <a:t>malariae</a:t>
            </a:r>
            <a:r>
              <a:rPr lang="en-US" altLang="en-US" b="1" i="1" dirty="0">
                <a:solidFill>
                  <a:srgbClr val="FF0000"/>
                </a:solidFill>
              </a:rPr>
              <a:t> (</a:t>
            </a:r>
            <a:r>
              <a:rPr lang="en-US" altLang="en-US" dirty="0"/>
              <a:t>about </a:t>
            </a:r>
            <a:r>
              <a:rPr lang="en-US" altLang="en-US" b="1" dirty="0">
                <a:solidFill>
                  <a:srgbClr val="FF0000"/>
                </a:solidFill>
              </a:rPr>
              <a:t>7%).</a:t>
            </a:r>
            <a:endParaRPr lang="ar-JO" altLang="en-US" b="1" dirty="0"/>
          </a:p>
          <a:p>
            <a:pPr lvl="1" algn="just">
              <a:spcBef>
                <a:spcPct val="20000"/>
              </a:spcBef>
            </a:pPr>
            <a:r>
              <a:rPr lang="en-US" altLang="en-US" b="1" i="1" dirty="0">
                <a:solidFill>
                  <a:srgbClr val="FF0000"/>
                </a:solidFill>
              </a:rPr>
              <a:t>P. </a:t>
            </a:r>
            <a:r>
              <a:rPr lang="en-US" altLang="en-US" b="1" i="1" dirty="0" err="1">
                <a:solidFill>
                  <a:srgbClr val="FF0000"/>
                </a:solidFill>
              </a:rPr>
              <a:t>ovale</a:t>
            </a:r>
            <a:r>
              <a:rPr lang="en-US" altLang="en-US" dirty="0"/>
              <a:t> (less than </a:t>
            </a:r>
            <a:r>
              <a:rPr lang="en-US" altLang="en-US" b="1" dirty="0">
                <a:solidFill>
                  <a:srgbClr val="FF0000"/>
                </a:solidFill>
              </a:rPr>
              <a:t>3%)</a:t>
            </a:r>
            <a:r>
              <a:rPr lang="en-US" altLang="en-US" dirty="0"/>
              <a:t>. </a:t>
            </a:r>
          </a:p>
          <a:p>
            <a:pPr algn="just">
              <a:spcBef>
                <a:spcPct val="20000"/>
              </a:spcBef>
            </a:pPr>
            <a:r>
              <a:rPr lang="en-US" altLang="en-US" dirty="0"/>
              <a:t>They cause a life-threatening protozoan disease called malaria. </a:t>
            </a:r>
            <a:endParaRPr lang="ar-JO" altLang="en-US" dirty="0"/>
          </a:p>
          <a:p>
            <a:pPr algn="just">
              <a:spcBef>
                <a:spcPct val="20000"/>
              </a:spcBef>
            </a:pPr>
            <a:r>
              <a:rPr lang="en-US" altLang="en-US" dirty="0"/>
              <a:t>It is the most important of all the tropical diseases in terms of morbidity and mortality.</a:t>
            </a:r>
            <a:endParaRPr lang="ar-JO" altLang="en-US" dirty="0"/>
          </a:p>
          <a:p>
            <a:pPr algn="just">
              <a:spcBef>
                <a:spcPct val="20000"/>
              </a:spcBef>
            </a:pPr>
            <a:r>
              <a:rPr lang="en-US" altLang="en-US" b="1" dirty="0"/>
              <a:t>More than 300-500 million</a:t>
            </a:r>
            <a:r>
              <a:rPr lang="en-US" altLang="en-US" dirty="0"/>
              <a:t> individuals throughout the world are infected with malaria, and </a:t>
            </a:r>
            <a:r>
              <a:rPr lang="en-US" altLang="en-US" b="1" dirty="0"/>
              <a:t>1.5-2.7 million people</a:t>
            </a:r>
            <a:r>
              <a:rPr lang="en-US" altLang="en-US" dirty="0"/>
              <a:t> a year, most of whom are children, are being </a:t>
            </a:r>
            <a:r>
              <a:rPr lang="en-US" altLang="en-US" b="1" dirty="0"/>
              <a:t>killed</a:t>
            </a:r>
            <a:r>
              <a:rPr lang="en-US" altLang="en-US" dirty="0"/>
              <a:t> by the disease.</a:t>
            </a:r>
            <a:endParaRPr lang="en-US" dirty="0"/>
          </a:p>
          <a:p>
            <a:r>
              <a:rPr lang="en-US" dirty="0"/>
              <a:t>Malaria parasites are transmitted to human hosts by </a:t>
            </a:r>
            <a:r>
              <a:rPr lang="en-US" b="1" dirty="0"/>
              <a:t>female mosquitoes of the genus </a:t>
            </a:r>
            <a:r>
              <a:rPr lang="en-US" b="1" dirty="0" err="1"/>
              <a:t>Anophele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6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70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70435"/>
            <a:ext cx="11106150" cy="644725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9890" y="-508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u="sng" dirty="0">
                <a:solidFill>
                  <a:srgbClr val="FF0000"/>
                </a:solidFill>
              </a:rPr>
              <a:t>Life cycle </a:t>
            </a:r>
          </a:p>
        </p:txBody>
      </p:sp>
    </p:spTree>
    <p:extLst>
      <p:ext uri="{BB962C8B-B14F-4D97-AF65-F5344CB8AC3E}">
        <p14:creationId xmlns:p14="http://schemas.microsoft.com/office/powerpoint/2010/main" val="2949912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411" y="0"/>
            <a:ext cx="83892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956" y="2474893"/>
            <a:ext cx="31678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i="1" dirty="0">
                <a:solidFill>
                  <a:srgbClr val="FF0000"/>
                </a:solidFill>
              </a:rPr>
              <a:t>Stages of different </a:t>
            </a:r>
          </a:p>
          <a:p>
            <a:r>
              <a:rPr lang="en-US" altLang="en-US" sz="2800" b="1" i="1" dirty="0">
                <a:solidFill>
                  <a:srgbClr val="FF0000"/>
                </a:solidFill>
              </a:rPr>
              <a:t>Plasmodium species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877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942976"/>
            <a:ext cx="11544300" cy="4351338"/>
          </a:xfrm>
        </p:spPr>
        <p:txBody>
          <a:bodyPr>
            <a:noAutofit/>
          </a:bodyPr>
          <a:lstStyle/>
          <a:p>
            <a:pPr marL="0" indent="0" algn="just">
              <a:spcBef>
                <a:spcPct val="20000"/>
              </a:spcBef>
              <a:buNone/>
            </a:pPr>
            <a:r>
              <a:rPr lang="en-US" altLang="en-US" sz="3200" b="1" dirty="0">
                <a:solidFill>
                  <a:srgbClr val="FF0000"/>
                </a:solidFill>
              </a:rPr>
              <a:t>Pathogenesis</a:t>
            </a:r>
            <a:r>
              <a:rPr lang="en-US" altLang="en-US" sz="3200" dirty="0">
                <a:solidFill>
                  <a:srgbClr val="FF0000"/>
                </a:solidFill>
              </a:rPr>
              <a:t>:</a:t>
            </a:r>
          </a:p>
          <a:p>
            <a:pPr algn="just">
              <a:spcBef>
                <a:spcPct val="20000"/>
              </a:spcBef>
            </a:pPr>
            <a:r>
              <a:rPr lang="en-US" altLang="en-US" sz="3200" dirty="0"/>
              <a:t>Man gets infection by </a:t>
            </a:r>
            <a:r>
              <a:rPr lang="en-US" altLang="en-US" sz="3200" b="1" dirty="0"/>
              <a:t>the </a:t>
            </a:r>
            <a:r>
              <a:rPr lang="en-US" altLang="en-US" sz="3200" b="1" dirty="0">
                <a:solidFill>
                  <a:srgbClr val="FF0000"/>
                </a:solidFill>
              </a:rPr>
              <a:t>bite of infected female anopheles mosquito</a:t>
            </a:r>
            <a:r>
              <a:rPr lang="en-US" altLang="en-US" sz="3200" dirty="0"/>
              <a:t>. However, infection may also be transmitted by:</a:t>
            </a:r>
          </a:p>
          <a:p>
            <a:pPr algn="just">
              <a:spcBef>
                <a:spcPct val="20000"/>
              </a:spcBef>
              <a:buFontTx/>
              <a:buAutoNum type="arabicPeriod"/>
            </a:pPr>
            <a:r>
              <a:rPr lang="en-US" altLang="en-US" sz="3200" dirty="0"/>
              <a:t> Transfusion of blood from a patient of malaria. This is known as </a:t>
            </a:r>
            <a:r>
              <a:rPr lang="en-US" altLang="en-US" sz="3200" dirty="0">
                <a:solidFill>
                  <a:srgbClr val="FF0000"/>
                </a:solidFill>
              </a:rPr>
              <a:t>transfusion malaria</a:t>
            </a:r>
            <a:r>
              <a:rPr lang="en-US" altLang="en-US" sz="3200" dirty="0"/>
              <a:t>.</a:t>
            </a:r>
          </a:p>
          <a:p>
            <a:pPr algn="just">
              <a:spcBef>
                <a:spcPct val="20000"/>
              </a:spcBef>
              <a:buFontTx/>
              <a:buAutoNum type="arabicPeriod"/>
            </a:pPr>
            <a:r>
              <a:rPr lang="en-US" altLang="en-US" sz="3200" dirty="0"/>
              <a:t> Transfusion of infection to fetus </a:t>
            </a:r>
            <a:r>
              <a:rPr lang="en-US" altLang="en-US" sz="3200" i="1" dirty="0"/>
              <a:t>in utero</a:t>
            </a:r>
            <a:r>
              <a:rPr lang="en-US" altLang="en-US" sz="3200" dirty="0"/>
              <a:t> through some placental defect. This is known as </a:t>
            </a:r>
            <a:r>
              <a:rPr lang="en-US" altLang="en-US" sz="3200" dirty="0">
                <a:solidFill>
                  <a:srgbClr val="FF0000"/>
                </a:solidFill>
              </a:rPr>
              <a:t>congenital malaria</a:t>
            </a:r>
            <a:r>
              <a:rPr lang="en-US" altLang="en-US" sz="3200" dirty="0"/>
              <a:t>.</a:t>
            </a:r>
          </a:p>
          <a:p>
            <a:pPr algn="just">
              <a:spcBef>
                <a:spcPct val="20000"/>
              </a:spcBef>
              <a:buFontTx/>
              <a:buAutoNum type="arabicPeriod"/>
            </a:pPr>
            <a:r>
              <a:rPr lang="en-US" altLang="en-US" sz="3200" dirty="0"/>
              <a:t> By the use of contaminated syringes particularly in drug addicts.</a:t>
            </a:r>
          </a:p>
          <a:p>
            <a:endParaRPr lang="en-US" sz="320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tx2"/>
                </a:solidFill>
              </a:rPr>
              <a:t>Malaria</a:t>
            </a:r>
          </a:p>
        </p:txBody>
      </p:sp>
    </p:spTree>
    <p:extLst>
      <p:ext uri="{BB962C8B-B14F-4D97-AF65-F5344CB8AC3E}">
        <p14:creationId xmlns:p14="http://schemas.microsoft.com/office/powerpoint/2010/main" val="307426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5400" b="1" dirty="0">
                <a:solidFill>
                  <a:schemeClr val="tx2"/>
                </a:solidFill>
              </a:rPr>
              <a:t>Malaria, Diagnosis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063625"/>
            <a:ext cx="120015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By making (blood films):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Thick blood films: are frequently used using Giemsa technique. This type allows rapid examination of a large volume of blood in a small area on the slide. These films provide a concentration of the parasites.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Thin blood films: It is stain by Giemsa stain or Right stain</a:t>
            </a:r>
          </a:p>
        </p:txBody>
      </p:sp>
      <p:pic>
        <p:nvPicPr>
          <p:cNvPr id="1026" name="Picture 2" descr="Thick and Thin Blood Smear for Malaria Diagnosis – Microbe On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452835"/>
            <a:ext cx="4945427" cy="209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1492" y="3452835"/>
            <a:ext cx="3313124" cy="2433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35084" y="3452835"/>
            <a:ext cx="2976447" cy="243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7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50" y="1325563"/>
            <a:ext cx="11029950" cy="4351338"/>
          </a:xfrm>
        </p:spPr>
        <p:txBody>
          <a:bodyPr>
            <a:normAutofit/>
          </a:bodyPr>
          <a:lstStyle/>
          <a:p>
            <a:pPr algn="just"/>
            <a:r>
              <a:rPr lang="en-US" sz="3600" dirty="0"/>
              <a:t>All malaria infection except resistant P. falciparum: Chloroquine diphosphate (orally).</a:t>
            </a:r>
          </a:p>
          <a:p>
            <a:pPr algn="just"/>
            <a:r>
              <a:rPr lang="en-US" sz="3600" dirty="0"/>
              <a:t>Treatment of attack: If oral dose can’t be given, Quinine </a:t>
            </a:r>
            <a:r>
              <a:rPr lang="en-US" sz="3600" dirty="0" err="1"/>
              <a:t>dihydrochloride</a:t>
            </a:r>
            <a:r>
              <a:rPr lang="en-US" sz="3600" dirty="0"/>
              <a:t> (IV), Chloroquine hydrochloride (IM).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b="1" dirty="0">
                <a:solidFill>
                  <a:schemeClr val="tx2"/>
                </a:solidFill>
              </a:rPr>
              <a:t>Malaria, </a:t>
            </a:r>
            <a:r>
              <a:rPr lang="en-US" sz="5400" b="1" dirty="0">
                <a:solidFill>
                  <a:schemeClr val="tx2"/>
                </a:solidFill>
              </a:rPr>
              <a:t>Treatment</a:t>
            </a:r>
          </a:p>
        </p:txBody>
      </p:sp>
    </p:spTree>
    <p:extLst>
      <p:ext uri="{BB962C8B-B14F-4D97-AF65-F5344CB8AC3E}">
        <p14:creationId xmlns:p14="http://schemas.microsoft.com/office/powerpoint/2010/main" val="429181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1292</Words>
  <Application>Microsoft Office PowerPoint</Application>
  <PresentationFormat>شاشة عريضة</PresentationFormat>
  <Paragraphs>191</Paragraphs>
  <Slides>29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0" baseType="lpstr">
      <vt:lpstr>Office Theme</vt:lpstr>
      <vt:lpstr>عرض تقديمي في PowerPoint</vt:lpstr>
      <vt:lpstr>Malaria</vt:lpstr>
      <vt:lpstr>Malaria</vt:lpstr>
      <vt:lpstr>عرض تقديمي في PowerPoint</vt:lpstr>
      <vt:lpstr>عرض تقديمي في PowerPoint</vt:lpstr>
      <vt:lpstr>عرض تقديمي في PowerPoint</vt:lpstr>
      <vt:lpstr>Malaria</vt:lpstr>
      <vt:lpstr>Malaria, Diagnosis</vt:lpstr>
      <vt:lpstr>عرض تقديمي في PowerPoint</vt:lpstr>
      <vt:lpstr>Fungi</vt:lpstr>
      <vt:lpstr>Fungi</vt:lpstr>
      <vt:lpstr>عرض تقديمي في PowerPoint</vt:lpstr>
      <vt:lpstr>Fungi</vt:lpstr>
      <vt:lpstr>Fungi</vt:lpstr>
      <vt:lpstr>General Mycology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Schistosomiasis</vt:lpstr>
      <vt:lpstr>Definition </vt:lpstr>
      <vt:lpstr>عرض تقديمي في PowerPoint</vt:lpstr>
      <vt:lpstr>عرض تقديمي في PowerPoint</vt:lpstr>
      <vt:lpstr>Trematoda (flukes)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Qutaipa Borgol</cp:lastModifiedBy>
  <cp:revision>35</cp:revision>
  <dcterms:created xsi:type="dcterms:W3CDTF">2022-12-16T18:39:39Z</dcterms:created>
  <dcterms:modified xsi:type="dcterms:W3CDTF">2022-12-27T03:28:40Z</dcterms:modified>
</cp:coreProperties>
</file>