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7" r:id="rId2"/>
    <p:sldId id="260" r:id="rId3"/>
    <p:sldId id="263" r:id="rId4"/>
    <p:sldId id="264" r:id="rId5"/>
    <p:sldId id="265" r:id="rId6"/>
    <p:sldId id="267" r:id="rId7"/>
    <p:sldId id="269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2" r:id="rId17"/>
    <p:sldId id="341" r:id="rId18"/>
    <p:sldId id="321" r:id="rId19"/>
    <p:sldId id="283" r:id="rId20"/>
    <p:sldId id="284" r:id="rId21"/>
    <p:sldId id="326" r:id="rId22"/>
    <p:sldId id="322" r:id="rId23"/>
    <p:sldId id="323" r:id="rId24"/>
    <p:sldId id="329" r:id="rId25"/>
    <p:sldId id="288" r:id="rId26"/>
    <p:sldId id="324" r:id="rId27"/>
    <p:sldId id="342" r:id="rId28"/>
    <p:sldId id="327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E901-4E40-44B1-AD49-F857DE48FC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55F6C-ADF5-4723-804E-E38C2438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55F6C-ADF5-4723-804E-E38C2438E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63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D8D18-0993-4D53-B832-5E97B16ED2D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D13229-9FB4-4886-9EDD-C87923DB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044" y="985886"/>
            <a:ext cx="9144000" cy="2387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Leukemia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044" y="3509962"/>
            <a:ext cx="6858000" cy="2149523"/>
          </a:xfrm>
        </p:spPr>
        <p:txBody>
          <a:bodyPr>
            <a:normAutofit fontScale="85000" lnSpcReduction="10000"/>
          </a:bodyPr>
          <a:lstStyle/>
          <a:p>
            <a:r>
              <a:rPr lang="en" sz="2800" b="1" dirty="0" smtClean="0">
                <a:solidFill>
                  <a:schemeClr val="tx1"/>
                </a:solidFill>
              </a:rPr>
              <a:t>Dr</a:t>
            </a:r>
            <a:r>
              <a:rPr lang="en" sz="2800" b="1" dirty="0">
                <a:solidFill>
                  <a:schemeClr val="tx1"/>
                </a:solidFill>
              </a:rPr>
              <a:t>. </a:t>
            </a:r>
            <a:r>
              <a:rPr lang="en" sz="2800" b="1" dirty="0" smtClean="0">
                <a:solidFill>
                  <a:schemeClr val="tx1"/>
                </a:solidFill>
              </a:rPr>
              <a:t>Omar Hamdan</a:t>
            </a:r>
            <a:endParaRPr lang="en" sz="28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Gastrointestinal and liver pathologist</a:t>
            </a:r>
            <a:r>
              <a:rPr lang="en" b="1" dirty="0">
                <a:solidFill>
                  <a:schemeClr val="tx1"/>
                </a:solidFill>
              </a:rPr>
              <a:t/>
            </a:r>
            <a:br>
              <a:rPr lang="en" b="1" dirty="0">
                <a:solidFill>
                  <a:schemeClr val="tx1"/>
                </a:solidFill>
              </a:rPr>
            </a:br>
            <a:r>
              <a:rPr lang="en" sz="2800" dirty="0" smtClean="0">
                <a:solidFill>
                  <a:schemeClr val="tx1"/>
                </a:solidFill>
              </a:rPr>
              <a:t>Mutah </a:t>
            </a:r>
            <a:r>
              <a:rPr lang="en" sz="2800" dirty="0">
                <a:solidFill>
                  <a:schemeClr val="tx1"/>
                </a:solidFill>
              </a:rPr>
              <a:t>University</a:t>
            </a:r>
            <a:br>
              <a:rPr lang="en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" sz="2800" dirty="0">
                <a:solidFill>
                  <a:schemeClr val="tx1"/>
                </a:solidFill>
              </a:rPr>
              <a:t>chool of </a:t>
            </a:r>
            <a:r>
              <a:rPr lang="en" sz="2800" dirty="0" smtClean="0">
                <a:solidFill>
                  <a:schemeClr val="tx1"/>
                </a:solidFill>
              </a:rPr>
              <a:t>Medicine-</a:t>
            </a:r>
            <a:r>
              <a:rPr lang="en-US" sz="2800" dirty="0" smtClean="0">
                <a:solidFill>
                  <a:schemeClr val="tx1"/>
                </a:solidFill>
              </a:rPr>
              <a:t>Pathology </a:t>
            </a:r>
            <a:r>
              <a:rPr lang="en" sz="2800" dirty="0" smtClean="0">
                <a:solidFill>
                  <a:schemeClr val="tx1"/>
                </a:solidFill>
              </a:rPr>
              <a:t>Department</a:t>
            </a:r>
            <a:r>
              <a:rPr lang="en" sz="2800" dirty="0">
                <a:solidFill>
                  <a:schemeClr val="tx1"/>
                </a:solidFill>
              </a:rPr>
              <a:t/>
            </a:r>
            <a:br>
              <a:rPr lang="en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U</a:t>
            </a:r>
            <a:r>
              <a:rPr lang="en" sz="2800" dirty="0">
                <a:solidFill>
                  <a:schemeClr val="tx1"/>
                </a:solidFill>
              </a:rPr>
              <a:t>ndergraduate </a:t>
            </a:r>
            <a:r>
              <a:rPr lang="en" sz="2800" dirty="0" smtClean="0">
                <a:solidFill>
                  <a:schemeClr val="tx1"/>
                </a:solidFill>
              </a:rPr>
              <a:t>Lectures 2023</a:t>
            </a:r>
            <a:endParaRPr lang="en-US" sz="2800" dirty="0">
              <a:solidFill>
                <a:schemeClr val="tx1"/>
              </a:solidFill>
            </a:endParaRPr>
          </a:p>
          <a:p>
            <a:endParaRPr lang="en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486770" y="3549981"/>
            <a:ext cx="2081284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45879" cy="910032"/>
          </a:xfrm>
        </p:spPr>
        <p:txBody>
          <a:bodyPr/>
          <a:lstStyle/>
          <a:p>
            <a:pPr algn="ctr"/>
            <a:r>
              <a:rPr lang="en-US" b="1" spc="-280" dirty="0" smtClean="0">
                <a:latin typeface="Trebuchet MS"/>
                <a:cs typeface="Trebuchet MS"/>
              </a:rPr>
              <a:t>Di</a:t>
            </a:r>
            <a:r>
              <a:rPr lang="en-US" b="1" spc="-275" dirty="0" smtClean="0">
                <a:latin typeface="Trebuchet MS"/>
                <a:cs typeface="Trebuchet MS"/>
              </a:rPr>
              <a:t>ff</a:t>
            </a:r>
            <a:r>
              <a:rPr lang="en-US" b="1" spc="-270" dirty="0" smtClean="0">
                <a:latin typeface="Trebuchet MS"/>
                <a:cs typeface="Trebuchet MS"/>
              </a:rPr>
              <a:t>e</a:t>
            </a:r>
            <a:r>
              <a:rPr lang="en-US" b="1" spc="-285" dirty="0" smtClean="0">
                <a:latin typeface="Trebuchet MS"/>
                <a:cs typeface="Trebuchet MS"/>
              </a:rPr>
              <a:t>r</a:t>
            </a:r>
            <a:r>
              <a:rPr lang="en-US" b="1" spc="-270" dirty="0" smtClean="0">
                <a:latin typeface="Trebuchet MS"/>
                <a:cs typeface="Trebuchet MS"/>
              </a:rPr>
              <a:t>e</a:t>
            </a:r>
            <a:r>
              <a:rPr lang="en-US" b="1" spc="-285" dirty="0" smtClean="0">
                <a:latin typeface="Trebuchet MS"/>
                <a:cs typeface="Trebuchet MS"/>
              </a:rPr>
              <a:t>n</a:t>
            </a:r>
            <a:r>
              <a:rPr lang="en-US" b="1" dirty="0" smtClean="0">
                <a:latin typeface="Trebuchet MS"/>
                <a:cs typeface="Trebuchet MS"/>
              </a:rPr>
              <a:t>t</a:t>
            </a:r>
            <a:r>
              <a:rPr lang="en-US" b="1" spc="-505" dirty="0">
                <a:latin typeface="Trebuchet MS"/>
                <a:cs typeface="Trebuchet MS"/>
              </a:rPr>
              <a:t> </a:t>
            </a:r>
            <a:r>
              <a:rPr lang="en-US" b="1" spc="-240" dirty="0" smtClean="0">
                <a:latin typeface="Trebuchet MS"/>
                <a:cs typeface="Trebuchet MS"/>
              </a:rPr>
              <a:t>t</a:t>
            </a:r>
            <a:r>
              <a:rPr lang="en-US" b="1" spc="-245" dirty="0" smtClean="0">
                <a:latin typeface="Trebuchet MS"/>
                <a:cs typeface="Trebuchet MS"/>
              </a:rPr>
              <a:t>y</a:t>
            </a:r>
            <a:r>
              <a:rPr lang="en-US" b="1" spc="-250" dirty="0" smtClean="0">
                <a:latin typeface="Trebuchet MS"/>
                <a:cs typeface="Trebuchet MS"/>
              </a:rPr>
              <a:t>p</a:t>
            </a:r>
            <a:r>
              <a:rPr lang="en-US" b="1" spc="-235" dirty="0" smtClean="0">
                <a:latin typeface="Trebuchet MS"/>
                <a:cs typeface="Trebuchet MS"/>
              </a:rPr>
              <a:t>e</a:t>
            </a:r>
            <a:r>
              <a:rPr lang="en-US" b="1" dirty="0" smtClean="0">
                <a:latin typeface="Trebuchet MS"/>
                <a:cs typeface="Trebuchet MS"/>
              </a:rPr>
              <a:t>s</a:t>
            </a:r>
            <a:r>
              <a:rPr lang="en-US" b="1" spc="-455" dirty="0" smtClean="0">
                <a:latin typeface="Trebuchet MS"/>
                <a:cs typeface="Trebuchet MS"/>
              </a:rPr>
              <a:t> </a:t>
            </a:r>
            <a:r>
              <a:rPr lang="en-US" b="1" spc="-185" dirty="0">
                <a:latin typeface="Trebuchet MS"/>
                <a:cs typeface="Trebuchet MS"/>
              </a:rPr>
              <a:t>o</a:t>
            </a:r>
            <a:r>
              <a:rPr lang="en-US" b="1" dirty="0">
                <a:latin typeface="Trebuchet MS"/>
                <a:cs typeface="Trebuchet MS"/>
              </a:rPr>
              <a:t>f</a:t>
            </a:r>
            <a:r>
              <a:rPr lang="en-US" b="1" spc="-740" dirty="0">
                <a:latin typeface="Trebuchet MS"/>
                <a:cs typeface="Trebuchet MS"/>
              </a:rPr>
              <a:t> </a:t>
            </a:r>
            <a:r>
              <a:rPr lang="en-US" b="1" spc="-270" dirty="0">
                <a:latin typeface="Trebuchet MS"/>
                <a:cs typeface="Trebuchet MS"/>
              </a:rPr>
              <a:t>leu</a:t>
            </a:r>
            <a:r>
              <a:rPr lang="en-US" b="1" spc="-285" dirty="0">
                <a:latin typeface="Trebuchet MS"/>
                <a:cs typeface="Trebuchet MS"/>
              </a:rPr>
              <a:t>k</a:t>
            </a:r>
            <a:r>
              <a:rPr lang="en-US" b="1" spc="-270" dirty="0">
                <a:latin typeface="Trebuchet MS"/>
                <a:cs typeface="Trebuchet MS"/>
              </a:rPr>
              <a:t>e</a:t>
            </a:r>
            <a:r>
              <a:rPr lang="en-US" b="1" spc="-285" dirty="0">
                <a:latin typeface="Trebuchet MS"/>
                <a:cs typeface="Trebuchet MS"/>
              </a:rPr>
              <a:t>m</a:t>
            </a:r>
            <a:r>
              <a:rPr lang="en-US" b="1" spc="-280" dirty="0">
                <a:latin typeface="Trebuchet MS"/>
                <a:cs typeface="Trebuchet MS"/>
              </a:rPr>
              <a:t>i</a:t>
            </a:r>
            <a:r>
              <a:rPr lang="en-US" b="1" dirty="0">
                <a:latin typeface="Trebuchet MS"/>
                <a:cs typeface="Trebuchet MS"/>
              </a:rPr>
              <a:t>a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6189" y="1934808"/>
            <a:ext cx="10515600" cy="4351338"/>
          </a:xfrm>
        </p:spPr>
        <p:txBody>
          <a:bodyPr>
            <a:norm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It may be acute or chronic.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</a:pPr>
            <a:r>
              <a:rPr lang="en-US" b="1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Acute leukemia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gets worse very fast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may make feel sick right away.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b="1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Chronic </a:t>
            </a:r>
            <a:r>
              <a:rPr lang="en-US" b="1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leukemia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gets worse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slowly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may not cause symptoms for years.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Lymphocytic and myelogenous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leukemia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are also subdivided into the type of affected blood cell. 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If  the cancerous transformation occurs in the type of marrow that makes lymphocytes, the disease is called lymphocytic leukemia.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 If the cancerous change occurs in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type of marrow cells that produce red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blood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cells, other types of white cells, and platelets, the disease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called myelogenous leukemia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13899"/>
            <a:ext cx="9144000" cy="5882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2148" y="1201983"/>
            <a:ext cx="7560564" cy="46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0782" y="1245715"/>
            <a:ext cx="11360150" cy="2852737"/>
          </a:xfrm>
        </p:spPr>
        <p:txBody>
          <a:bodyPr/>
          <a:lstStyle/>
          <a:p>
            <a:r>
              <a:rPr lang="en-US" spc="-590" dirty="0" smtClean="0">
                <a:latin typeface="Arial MT"/>
                <a:cs typeface="Arial MT"/>
              </a:rPr>
              <a:t>FRENCH </a:t>
            </a:r>
            <a:r>
              <a:rPr lang="en-US" spc="95" dirty="0" smtClean="0">
                <a:latin typeface="Arial MT"/>
                <a:cs typeface="Arial MT"/>
              </a:rPr>
              <a:t>-</a:t>
            </a:r>
            <a:r>
              <a:rPr lang="en-US" spc="-465" dirty="0" smtClean="0">
                <a:latin typeface="Arial MT"/>
                <a:cs typeface="Arial MT"/>
              </a:rPr>
              <a:t>AME</a:t>
            </a:r>
            <a:r>
              <a:rPr lang="en-US" spc="-459" dirty="0" smtClean="0">
                <a:latin typeface="Arial MT"/>
                <a:cs typeface="Arial MT"/>
              </a:rPr>
              <a:t>RICA</a:t>
            </a:r>
            <a:r>
              <a:rPr lang="en-US" spc="-5" dirty="0" smtClean="0">
                <a:latin typeface="Arial MT"/>
                <a:cs typeface="Arial MT"/>
              </a:rPr>
              <a:t>N</a:t>
            </a:r>
            <a:r>
              <a:rPr lang="en-US" spc="-894" dirty="0" smtClean="0">
                <a:latin typeface="Arial MT"/>
                <a:cs typeface="Arial MT"/>
              </a:rPr>
              <a:t>- </a:t>
            </a:r>
            <a:r>
              <a:rPr lang="en-US" spc="-484" dirty="0" smtClean="0">
                <a:latin typeface="Arial MT"/>
                <a:cs typeface="Arial MT"/>
              </a:rPr>
              <a:t>BRITIS</a:t>
            </a:r>
            <a:r>
              <a:rPr lang="en-US" spc="-5" dirty="0" smtClean="0">
                <a:latin typeface="Arial MT"/>
                <a:cs typeface="Arial MT"/>
              </a:rPr>
              <a:t>H </a:t>
            </a:r>
            <a:r>
              <a:rPr lang="en-US" spc="-434" dirty="0" smtClean="0">
                <a:latin typeface="Arial MT"/>
                <a:cs typeface="Arial MT"/>
              </a:rPr>
              <a:t>(</a:t>
            </a:r>
            <a:r>
              <a:rPr lang="en-US" spc="-434" dirty="0">
                <a:latin typeface="Arial MT"/>
                <a:cs typeface="Arial MT"/>
              </a:rPr>
              <a:t>FAB</a:t>
            </a:r>
            <a:r>
              <a:rPr lang="en-US" dirty="0">
                <a:latin typeface="Arial MT"/>
                <a:cs typeface="Arial MT"/>
              </a:rPr>
              <a:t>)</a:t>
            </a:r>
            <a:r>
              <a:rPr lang="en-US" spc="-880" dirty="0">
                <a:latin typeface="Arial MT"/>
                <a:cs typeface="Arial MT"/>
              </a:rPr>
              <a:t> </a:t>
            </a:r>
            <a:r>
              <a:rPr lang="en-US" spc="-570" dirty="0" smtClean="0">
                <a:latin typeface="Arial MT"/>
                <a:cs typeface="Arial MT"/>
              </a:rPr>
              <a:t>C</a:t>
            </a:r>
            <a:r>
              <a:rPr lang="en-US" spc="-565" dirty="0" smtClean="0">
                <a:latin typeface="Arial MT"/>
                <a:cs typeface="Arial MT"/>
              </a:rPr>
              <a:t>L</a:t>
            </a:r>
            <a:r>
              <a:rPr lang="en-US" spc="-570" dirty="0" smtClean="0">
                <a:latin typeface="Arial MT"/>
                <a:cs typeface="Arial MT"/>
              </a:rPr>
              <a:t>ASSIFICATI</a:t>
            </a:r>
            <a:r>
              <a:rPr lang="en-US" spc="-565" dirty="0" smtClean="0">
                <a:latin typeface="Arial MT"/>
                <a:cs typeface="Arial MT"/>
              </a:rPr>
              <a:t>O</a:t>
            </a:r>
            <a:r>
              <a:rPr lang="en-US" spc="120" dirty="0" smtClean="0">
                <a:latin typeface="Arial MT"/>
                <a:cs typeface="Arial MT"/>
              </a:rPr>
              <a:t>N</a:t>
            </a:r>
            <a:r>
              <a:rPr lang="en-US" spc="-600" dirty="0" smtClean="0">
                <a:latin typeface="Arial MT"/>
                <a:cs typeface="Arial MT"/>
              </a:rPr>
              <a:t> </a:t>
            </a:r>
            <a:r>
              <a:rPr lang="en-US" spc="-415" dirty="0" smtClean="0">
                <a:latin typeface="Arial MT"/>
                <a:cs typeface="Arial MT"/>
              </a:rPr>
              <a:t>LEUKEMIA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2956" y="361665"/>
            <a:ext cx="6707395" cy="62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75246"/>
            <a:ext cx="10515600" cy="7053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500" b="1" spc="-225" dirty="0" smtClean="0">
                <a:latin typeface="Trebuchet MS"/>
                <a:cs typeface="Trebuchet MS"/>
              </a:rPr>
              <a:t>I</a:t>
            </a:r>
            <a:r>
              <a:rPr lang="en-US" sz="4500" b="1" spc="-220" dirty="0" smtClean="0">
                <a:latin typeface="Trebuchet MS"/>
                <a:cs typeface="Trebuchet MS"/>
              </a:rPr>
              <a:t>NC</a:t>
            </a:r>
            <a:r>
              <a:rPr lang="en-US" sz="4500" b="1" spc="-225" dirty="0" smtClean="0">
                <a:latin typeface="Trebuchet MS"/>
                <a:cs typeface="Trebuchet MS"/>
              </a:rPr>
              <a:t>I</a:t>
            </a:r>
            <a:r>
              <a:rPr lang="en-US" sz="4500" b="1" spc="-215" dirty="0" smtClean="0">
                <a:latin typeface="Trebuchet MS"/>
                <a:cs typeface="Trebuchet MS"/>
              </a:rPr>
              <a:t>D</a:t>
            </a:r>
            <a:r>
              <a:rPr lang="en-US" sz="4500" b="1" spc="-220" dirty="0" smtClean="0">
                <a:latin typeface="Trebuchet MS"/>
                <a:cs typeface="Trebuchet MS"/>
              </a:rPr>
              <a:t>ENC</a:t>
            </a:r>
            <a:r>
              <a:rPr lang="en-US" sz="4500" b="1" spc="-225" dirty="0" smtClean="0">
                <a:latin typeface="Trebuchet MS"/>
                <a:cs typeface="Trebuchet MS"/>
              </a:rPr>
              <a:t>E</a:t>
            </a:r>
            <a:endParaRPr sz="4500" b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 adults, chronic lymphocytic leukemia (CLL) and acute myelogenous leukemia (AML) are the most common leukemia.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 children, the most common leukemia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acute lymphoblastic leukemia (ALL).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Childhood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leukemias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also include acute myelogenous leukemia (AML) and other myeloid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leukemias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such as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chronic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myelogenous leukemia (CML)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juvenile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myelomonocytic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leukemia (JMML).</a:t>
            </a:r>
          </a:p>
        </p:txBody>
      </p:sp>
    </p:spTree>
    <p:extLst>
      <p:ext uri="{BB962C8B-B14F-4D97-AF65-F5344CB8AC3E}">
        <p14:creationId xmlns:p14="http://schemas.microsoft.com/office/powerpoint/2010/main" val="1434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-35" dirty="0" smtClean="0">
                <a:latin typeface="Times New Roman"/>
                <a:cs typeface="Times New Roman"/>
              </a:rPr>
              <a:t> 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Relate to problems caused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failure: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SzPct val="88888"/>
              <a:buNone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Overcrowding by abnormal cells, inadequate production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normal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marrow elements, anemia, thrombocytopenia, ↓ number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function of WBCs.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Relate to problems caused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leukemic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infiltrate patient’s organs: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SzPct val="88888"/>
              <a:buNone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Splenomegaly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hepatomegaly, lymphadenopathy, bone pain,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meningeal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irritation and oral lesions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(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chloromas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)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2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-190" dirty="0">
                <a:latin typeface="Arial MT"/>
                <a:cs typeface="Arial MT"/>
              </a:rPr>
              <a:t>C</a:t>
            </a:r>
            <a:r>
              <a:rPr lang="en-US" b="1" spc="-200" dirty="0">
                <a:latin typeface="Arial MT"/>
                <a:cs typeface="Arial MT"/>
              </a:rPr>
              <a:t>l</a:t>
            </a:r>
            <a:r>
              <a:rPr lang="en-US" b="1" spc="-190" dirty="0">
                <a:latin typeface="Arial MT"/>
                <a:cs typeface="Arial MT"/>
              </a:rPr>
              <a:t>ass</a:t>
            </a:r>
            <a:r>
              <a:rPr lang="en-US" b="1" spc="-200" dirty="0">
                <a:latin typeface="Arial MT"/>
                <a:cs typeface="Arial MT"/>
              </a:rPr>
              <a:t>i</a:t>
            </a:r>
            <a:r>
              <a:rPr lang="en-US" b="1" spc="-195" dirty="0">
                <a:latin typeface="Arial MT"/>
                <a:cs typeface="Arial MT"/>
              </a:rPr>
              <a:t>f</a:t>
            </a:r>
            <a:r>
              <a:rPr lang="en-US" b="1" spc="-200" dirty="0">
                <a:latin typeface="Arial MT"/>
                <a:cs typeface="Arial MT"/>
              </a:rPr>
              <a:t>i</a:t>
            </a:r>
            <a:r>
              <a:rPr lang="en-US" b="1" spc="-190" dirty="0">
                <a:latin typeface="Arial MT"/>
                <a:cs typeface="Arial MT"/>
              </a:rPr>
              <a:t>c</a:t>
            </a:r>
            <a:r>
              <a:rPr lang="en-US" b="1" spc="-200" dirty="0">
                <a:latin typeface="Arial MT"/>
                <a:cs typeface="Arial MT"/>
              </a:rPr>
              <a:t>a</a:t>
            </a:r>
            <a:r>
              <a:rPr lang="en-US" b="1" spc="-195" dirty="0">
                <a:latin typeface="Arial MT"/>
                <a:cs typeface="Arial MT"/>
              </a:rPr>
              <a:t>t</a:t>
            </a:r>
            <a:r>
              <a:rPr lang="en-US" b="1" spc="-200" dirty="0">
                <a:latin typeface="Arial MT"/>
                <a:cs typeface="Arial MT"/>
              </a:rPr>
              <a:t>io</a:t>
            </a:r>
            <a:r>
              <a:rPr lang="en-US" b="1" dirty="0">
                <a:latin typeface="Arial MT"/>
                <a:cs typeface="Arial MT"/>
              </a:rPr>
              <a:t>n</a:t>
            </a:r>
            <a:r>
              <a:rPr lang="en-US" b="1" spc="-44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of</a:t>
            </a:r>
            <a:r>
              <a:rPr lang="en-US" b="1" spc="-400" dirty="0">
                <a:latin typeface="Arial MT"/>
                <a:cs typeface="Arial MT"/>
              </a:rPr>
              <a:t> </a:t>
            </a:r>
            <a:r>
              <a:rPr lang="en-US" b="1" spc="-200" dirty="0" smtClean="0">
                <a:latin typeface="Arial MT"/>
                <a:cs typeface="Arial MT"/>
              </a:rPr>
              <a:t>leukemia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23330" y="2033515"/>
            <a:ext cx="10346141" cy="3991047"/>
          </a:xfrm>
        </p:spPr>
        <p:txBody>
          <a:bodyPr>
            <a:no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b="1" u="sng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Acute lymphatic leukemia  (ALL)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ALL is the most common childhood malignancy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accounting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for one-fourth of all childhood cancers and three-fourths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all newly diagnosed patients with acute leukemia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. There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is a peak in the incidence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childhood ALL, between the ages of 2 and 5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yrs. Boys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have higher rates than girls, especially in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adolescents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with T cell ALL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-190" dirty="0">
                <a:latin typeface="Arial MT"/>
                <a:cs typeface="Arial MT"/>
              </a:rPr>
              <a:t>C</a:t>
            </a:r>
            <a:r>
              <a:rPr lang="en-US" b="1" spc="-200" dirty="0">
                <a:latin typeface="Arial MT"/>
                <a:cs typeface="Arial MT"/>
              </a:rPr>
              <a:t>l</a:t>
            </a:r>
            <a:r>
              <a:rPr lang="en-US" b="1" spc="-190" dirty="0">
                <a:latin typeface="Arial MT"/>
                <a:cs typeface="Arial MT"/>
              </a:rPr>
              <a:t>ass</a:t>
            </a:r>
            <a:r>
              <a:rPr lang="en-US" b="1" spc="-200" dirty="0">
                <a:latin typeface="Arial MT"/>
                <a:cs typeface="Arial MT"/>
              </a:rPr>
              <a:t>i</a:t>
            </a:r>
            <a:r>
              <a:rPr lang="en-US" b="1" spc="-195" dirty="0">
                <a:latin typeface="Arial MT"/>
                <a:cs typeface="Arial MT"/>
              </a:rPr>
              <a:t>f</a:t>
            </a:r>
            <a:r>
              <a:rPr lang="en-US" b="1" spc="-200" dirty="0">
                <a:latin typeface="Arial MT"/>
                <a:cs typeface="Arial MT"/>
              </a:rPr>
              <a:t>i</a:t>
            </a:r>
            <a:r>
              <a:rPr lang="en-US" b="1" spc="-190" dirty="0">
                <a:latin typeface="Arial MT"/>
                <a:cs typeface="Arial MT"/>
              </a:rPr>
              <a:t>c</a:t>
            </a:r>
            <a:r>
              <a:rPr lang="en-US" b="1" spc="-200" dirty="0">
                <a:latin typeface="Arial MT"/>
                <a:cs typeface="Arial MT"/>
              </a:rPr>
              <a:t>a</a:t>
            </a:r>
            <a:r>
              <a:rPr lang="en-US" b="1" spc="-195" dirty="0">
                <a:latin typeface="Arial MT"/>
                <a:cs typeface="Arial MT"/>
              </a:rPr>
              <a:t>t</a:t>
            </a:r>
            <a:r>
              <a:rPr lang="en-US" b="1" spc="-200" dirty="0">
                <a:latin typeface="Arial MT"/>
                <a:cs typeface="Arial MT"/>
              </a:rPr>
              <a:t>io</a:t>
            </a:r>
            <a:r>
              <a:rPr lang="en-US" b="1" dirty="0">
                <a:latin typeface="Arial MT"/>
                <a:cs typeface="Arial MT"/>
              </a:rPr>
              <a:t>n</a:t>
            </a:r>
            <a:r>
              <a:rPr lang="en-US" b="1" spc="-44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of</a:t>
            </a:r>
            <a:r>
              <a:rPr lang="en-US" b="1" spc="-400" dirty="0">
                <a:latin typeface="Arial MT"/>
                <a:cs typeface="Arial MT"/>
              </a:rPr>
              <a:t> </a:t>
            </a:r>
            <a:r>
              <a:rPr lang="en-US" b="1" spc="-200" dirty="0" smtClean="0">
                <a:latin typeface="Arial MT"/>
                <a:cs typeface="Arial MT"/>
              </a:rPr>
              <a:t>leukemia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23330" y="2033515"/>
            <a:ext cx="10346141" cy="3991047"/>
          </a:xfrm>
        </p:spPr>
        <p:txBody>
          <a:bodyPr>
            <a:no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b="1" u="sng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Acute lymphatic leukemia  (</a:t>
            </a:r>
            <a:r>
              <a:rPr lang="en-US" b="1" u="sng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ALL) Pathophysiology :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endParaRPr lang="en-US" b="1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arising from a single lymphoid stem cell, with impaired maturation and accumulation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malignant cells in the bone marrow.</a:t>
            </a:r>
          </a:p>
          <a:p>
            <a:pPr marR="5080">
              <a:lnSpc>
                <a:spcPct val="150000"/>
              </a:lnSpc>
              <a:spcBef>
                <a:spcPts val="100"/>
              </a:spcBef>
              <a:buSzPct val="88888"/>
              <a:tabLst>
                <a:tab pos="2959735" algn="l"/>
              </a:tabLst>
            </a:pPr>
            <a:endParaRPr lang="en-US" b="1" u="sng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etiology of 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30835" marR="321945">
              <a:lnSpc>
                <a:spcPct val="100000"/>
              </a:lnSpc>
              <a:spcBef>
                <a:spcPts val="9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unknown in a majority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cases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</a:p>
          <a:p>
            <a:pPr marL="330835" marR="321945">
              <a:lnSpc>
                <a:spcPct val="100000"/>
              </a:lnSpc>
              <a:spcBef>
                <a:spcPts val="9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several genetic syndromes associated with an increased risk of leukemia.</a:t>
            </a:r>
          </a:p>
          <a:p>
            <a:pPr marL="330835" marR="321945">
              <a:lnSpc>
                <a:spcPct val="100000"/>
              </a:lnSpc>
              <a:spcBef>
                <a:spcPts val="9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10-20 fold increased risk of leukemia (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ALL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AML) in children with down syndrome. </a:t>
            </a:r>
          </a:p>
          <a:p>
            <a:pPr marL="330835" marR="321945">
              <a:lnSpc>
                <a:spcPct val="100000"/>
              </a:lnSpc>
              <a:spcBef>
                <a:spcPts val="9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Other genetic syndromes associated with leukemia include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bloom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syndrome,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fanconi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anemia, neurofibromatosis,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klinefelter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syndrome, immunodeficiency and ataxia-telangiectasia. </a:t>
            </a:r>
          </a:p>
          <a:p>
            <a:pPr marL="330835" marR="321945">
              <a:lnSpc>
                <a:spcPct val="100000"/>
              </a:lnSpc>
              <a:spcBef>
                <a:spcPts val="9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Exposure to ionizing radiation, certain pesticides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parental smoking are associated with a higher incidence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ALL.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683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045" y="0"/>
            <a:ext cx="9144000" cy="6857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19619" y="1219683"/>
            <a:ext cx="7294536" cy="970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600" spc="25" dirty="0">
                <a:solidFill>
                  <a:srgbClr val="C00000"/>
                </a:solidFill>
                <a:latin typeface="Times New Roman"/>
                <a:cs typeface="Times New Roman"/>
              </a:rPr>
              <a:t>Signs</a:t>
            </a:r>
            <a:r>
              <a:rPr sz="26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6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C00000"/>
                </a:solidFill>
                <a:latin typeface="Times New Roman"/>
                <a:cs typeface="Times New Roman"/>
              </a:rPr>
              <a:t>symptoms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spcBef>
                <a:spcPts val="600"/>
              </a:spcBef>
            </a:pPr>
            <a:r>
              <a:rPr sz="2600" spc="60" dirty="0" smtClean="0">
                <a:latin typeface="Times New Roman"/>
                <a:cs typeface="Times New Roman"/>
              </a:rPr>
              <a:t>Anemia</a:t>
            </a:r>
            <a:r>
              <a:rPr sz="2600" spc="60" dirty="0">
                <a:latin typeface="Times New Roman"/>
                <a:cs typeface="Times New Roman"/>
              </a:rPr>
              <a:t>,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bleeding,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lymphadenopathy,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infection</a:t>
            </a:r>
            <a:endParaRPr sz="26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0452"/>
              </p:ext>
            </p:extLst>
          </p:nvPr>
        </p:nvGraphicFramePr>
        <p:xfrm>
          <a:off x="1719619" y="2403026"/>
          <a:ext cx="8455736" cy="4352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2207"/>
                <a:gridCol w="4113529"/>
              </a:tblGrid>
              <a:tr h="792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800" b="1" spc="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Clinical</a:t>
                      </a:r>
                      <a:r>
                        <a:rPr sz="2800" b="1" spc="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manifestation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D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800" b="1" spc="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Clinical</a:t>
                      </a:r>
                      <a:r>
                        <a:rPr sz="2800" b="1" spc="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manifestation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DC5"/>
                    </a:solidFill>
                  </a:tcPr>
                </a:tc>
              </a:tr>
              <a:tr h="3560267">
                <a:tc>
                  <a:txBody>
                    <a:bodyPr/>
                    <a:lstStyle/>
                    <a:p>
                      <a:pPr marL="301625" indent="-210820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4444"/>
                        <a:buFont typeface="Wingdings"/>
                        <a:buChar char=""/>
                        <a:tabLst>
                          <a:tab pos="302260" algn="l"/>
                        </a:tabLst>
                      </a:pPr>
                      <a:r>
                        <a:rPr sz="3600" spc="10" dirty="0">
                          <a:latin typeface="Times New Roman"/>
                          <a:cs typeface="Times New Roman"/>
                        </a:rPr>
                        <a:t>Fever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01625" indent="-210820">
                        <a:lnSpc>
                          <a:spcPct val="100000"/>
                        </a:lnSpc>
                        <a:buSzPct val="94444"/>
                        <a:buFont typeface="Wingdings"/>
                        <a:buChar char=""/>
                        <a:tabLst>
                          <a:tab pos="302260" algn="l"/>
                        </a:tabLst>
                      </a:pPr>
                      <a:r>
                        <a:rPr sz="3600" spc="60" dirty="0">
                          <a:latin typeface="Times New Roman"/>
                          <a:cs typeface="Times New Roman"/>
                        </a:rPr>
                        <a:t>Pallor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01625" indent="-210820">
                        <a:lnSpc>
                          <a:spcPct val="100000"/>
                        </a:lnSpc>
                        <a:buSzPct val="94444"/>
                        <a:buFont typeface="Wingdings"/>
                        <a:buChar char=""/>
                        <a:tabLst>
                          <a:tab pos="302260" algn="l"/>
                        </a:tabLst>
                      </a:pPr>
                      <a:r>
                        <a:rPr sz="3600" spc="45" dirty="0">
                          <a:latin typeface="Times New Roman"/>
                          <a:cs typeface="Times New Roman"/>
                        </a:rPr>
                        <a:t>Bleeding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01625" indent="-210820">
                        <a:lnSpc>
                          <a:spcPct val="100000"/>
                        </a:lnSpc>
                        <a:buSzPct val="94444"/>
                        <a:buFont typeface="Wingdings"/>
                        <a:buChar char=""/>
                        <a:tabLst>
                          <a:tab pos="302260" algn="l"/>
                        </a:tabLst>
                      </a:pPr>
                      <a:r>
                        <a:rPr sz="3600" spc="55" dirty="0">
                          <a:latin typeface="Times New Roman"/>
                          <a:cs typeface="Times New Roman"/>
                        </a:rPr>
                        <a:t>Anorexia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01625" indent="-210820">
                        <a:lnSpc>
                          <a:spcPct val="100000"/>
                        </a:lnSpc>
                        <a:buSzPct val="94444"/>
                        <a:buFont typeface="Wingdings"/>
                        <a:buChar char=""/>
                        <a:tabLst>
                          <a:tab pos="302260" algn="l"/>
                        </a:tabLst>
                      </a:pPr>
                      <a:r>
                        <a:rPr sz="3600" spc="65" dirty="0">
                          <a:latin typeface="Times New Roman"/>
                          <a:cs typeface="Times New Roman"/>
                        </a:rPr>
                        <a:t>Fatigue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EA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87960">
                        <a:lnSpc>
                          <a:spcPct val="100000"/>
                        </a:lnSpc>
                        <a:spcBef>
                          <a:spcPts val="65"/>
                        </a:spcBef>
                        <a:buSzPct val="93750"/>
                        <a:buFont typeface="Wingdings"/>
                        <a:buChar char=""/>
                        <a:tabLst>
                          <a:tab pos="280035" algn="l"/>
                        </a:tabLst>
                      </a:pPr>
                      <a:r>
                        <a:rPr sz="3200" spc="90" dirty="0">
                          <a:latin typeface="Times New Roman"/>
                          <a:cs typeface="Times New Roman"/>
                        </a:rPr>
                        <a:t>Weakness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92075" marR="517525">
                        <a:lnSpc>
                          <a:spcPct val="100000"/>
                        </a:lnSpc>
                        <a:buSzPct val="93750"/>
                        <a:buFont typeface="Wingdings"/>
                        <a:buChar char=""/>
                        <a:tabLst>
                          <a:tab pos="273050" algn="l"/>
                          <a:tab pos="2885440" algn="l"/>
                        </a:tabLst>
                      </a:pPr>
                      <a:r>
                        <a:rPr sz="3200" spc="45" dirty="0">
                          <a:latin typeface="Times New Roman"/>
                          <a:cs typeface="Times New Roman"/>
                        </a:rPr>
                        <a:t>Bone,</a:t>
                      </a:r>
                      <a:r>
                        <a:rPr sz="32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95" dirty="0">
                          <a:latin typeface="Times New Roman"/>
                          <a:cs typeface="Times New Roman"/>
                        </a:rPr>
                        <a:t>joint</a:t>
                      </a:r>
                      <a:r>
                        <a:rPr sz="32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13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3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 smtClean="0">
                          <a:latin typeface="Times New Roman"/>
                          <a:cs typeface="Times New Roman"/>
                        </a:rPr>
                        <a:t>abdo</a:t>
                      </a:r>
                      <a:r>
                        <a:rPr sz="3200" spc="-10" dirty="0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3200" spc="-2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200" dirty="0" smtClean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lang="en-US" sz="3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3200" spc="5" dirty="0" smtClean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3200" dirty="0" smtClean="0">
                          <a:latin typeface="Times New Roman"/>
                          <a:cs typeface="Times New Roman"/>
                        </a:rPr>
                        <a:t>in</a:t>
                      </a: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EA"/>
                    </a:solidFill>
                  </a:tcPr>
                </a:tc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pPr algn="ctr"/>
            <a:r>
              <a:rPr lang="en-US" sz="4500" b="1" spc="-295" dirty="0">
                <a:latin typeface="Trebuchet MS"/>
                <a:cs typeface="Trebuchet MS"/>
              </a:rPr>
              <a:t>A</a:t>
            </a:r>
            <a:r>
              <a:rPr lang="en-US" sz="4500" b="1" spc="-290" dirty="0">
                <a:latin typeface="Trebuchet MS"/>
                <a:cs typeface="Trebuchet MS"/>
              </a:rPr>
              <a:t>c</a:t>
            </a:r>
            <a:r>
              <a:rPr lang="en-US" sz="4500" b="1" spc="-285" dirty="0">
                <a:latin typeface="Trebuchet MS"/>
                <a:cs typeface="Trebuchet MS"/>
              </a:rPr>
              <a:t>u</a:t>
            </a:r>
            <a:r>
              <a:rPr lang="en-US" sz="4500" b="1" spc="-290" dirty="0">
                <a:latin typeface="Trebuchet MS"/>
                <a:cs typeface="Trebuchet MS"/>
              </a:rPr>
              <a:t>t</a:t>
            </a:r>
            <a:r>
              <a:rPr lang="en-US" sz="4500" b="1" dirty="0">
                <a:latin typeface="Trebuchet MS"/>
                <a:cs typeface="Trebuchet MS"/>
              </a:rPr>
              <a:t>e</a:t>
            </a:r>
            <a:r>
              <a:rPr lang="en-US" sz="4500" b="1" spc="-555" dirty="0">
                <a:latin typeface="Trebuchet MS"/>
                <a:cs typeface="Trebuchet MS"/>
              </a:rPr>
              <a:t> </a:t>
            </a:r>
            <a:r>
              <a:rPr lang="en-US" sz="4500" b="1" spc="-250" dirty="0">
                <a:latin typeface="Trebuchet MS"/>
                <a:cs typeface="Trebuchet MS"/>
              </a:rPr>
              <a:t>l</a:t>
            </a:r>
            <a:r>
              <a:rPr lang="en-US" sz="4500" b="1" spc="-260" dirty="0">
                <a:latin typeface="Trebuchet MS"/>
                <a:cs typeface="Trebuchet MS"/>
              </a:rPr>
              <a:t>y</a:t>
            </a:r>
            <a:r>
              <a:rPr lang="en-US" sz="4500" b="1" spc="-254" dirty="0">
                <a:latin typeface="Trebuchet MS"/>
                <a:cs typeface="Trebuchet MS"/>
              </a:rPr>
              <a:t>m</a:t>
            </a:r>
            <a:r>
              <a:rPr lang="en-US" sz="4500" b="1" spc="-260" dirty="0">
                <a:latin typeface="Trebuchet MS"/>
                <a:cs typeface="Trebuchet MS"/>
              </a:rPr>
              <a:t>ph</a:t>
            </a:r>
            <a:r>
              <a:rPr lang="en-US" sz="4500" b="1" spc="-254" dirty="0">
                <a:latin typeface="Trebuchet MS"/>
                <a:cs typeface="Trebuchet MS"/>
              </a:rPr>
              <a:t>a</a:t>
            </a:r>
            <a:r>
              <a:rPr lang="en-US" sz="4500" b="1" spc="-250" dirty="0">
                <a:latin typeface="Trebuchet MS"/>
                <a:cs typeface="Trebuchet MS"/>
              </a:rPr>
              <a:t>ti</a:t>
            </a:r>
            <a:r>
              <a:rPr lang="en-US" sz="4500" b="1" dirty="0">
                <a:latin typeface="Trebuchet MS"/>
                <a:cs typeface="Trebuchet MS"/>
              </a:rPr>
              <a:t>c</a:t>
            </a:r>
            <a:r>
              <a:rPr lang="en-US" sz="4500" b="1" spc="-550" dirty="0">
                <a:latin typeface="Trebuchet MS"/>
                <a:cs typeface="Trebuchet MS"/>
              </a:rPr>
              <a:t> </a:t>
            </a:r>
            <a:r>
              <a:rPr lang="en-US" sz="4500" b="1" spc="-250" dirty="0" err="1">
                <a:latin typeface="Trebuchet MS"/>
                <a:cs typeface="Trebuchet MS"/>
              </a:rPr>
              <a:t>leu</a:t>
            </a:r>
            <a:r>
              <a:rPr lang="en-US" sz="4500" b="1" spc="-260" dirty="0" err="1">
                <a:latin typeface="Trebuchet MS"/>
                <a:cs typeface="Trebuchet MS"/>
              </a:rPr>
              <a:t>k</a:t>
            </a:r>
            <a:r>
              <a:rPr lang="en-US" sz="4500" b="1" spc="-254" dirty="0" err="1">
                <a:latin typeface="Trebuchet MS"/>
                <a:cs typeface="Trebuchet MS"/>
              </a:rPr>
              <a:t>a</a:t>
            </a:r>
            <a:r>
              <a:rPr lang="en-US" sz="4500" b="1" spc="-250" dirty="0" err="1">
                <a:latin typeface="Trebuchet MS"/>
                <a:cs typeface="Trebuchet MS"/>
              </a:rPr>
              <a:t>e</a:t>
            </a:r>
            <a:r>
              <a:rPr lang="en-US" sz="4500" b="1" spc="-254" dirty="0" err="1">
                <a:latin typeface="Trebuchet MS"/>
                <a:cs typeface="Trebuchet MS"/>
              </a:rPr>
              <a:t>m</a:t>
            </a:r>
            <a:r>
              <a:rPr lang="en-US" sz="4500" b="1" spc="-250" dirty="0" err="1">
                <a:latin typeface="Trebuchet MS"/>
                <a:cs typeface="Trebuchet MS"/>
              </a:rPr>
              <a:t>i</a:t>
            </a:r>
            <a:r>
              <a:rPr lang="en-US" sz="4500" b="1" dirty="0" err="1">
                <a:latin typeface="Trebuchet MS"/>
                <a:cs typeface="Trebuchet MS"/>
              </a:rPr>
              <a:t>a</a:t>
            </a:r>
            <a:r>
              <a:rPr lang="en-US" sz="4500" b="1" spc="-795" dirty="0">
                <a:latin typeface="Trebuchet MS"/>
                <a:cs typeface="Trebuchet MS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50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9184" y="721740"/>
            <a:ext cx="10364451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380" dirty="0"/>
              <a:t>De</a:t>
            </a:r>
            <a:r>
              <a:rPr sz="5400" b="1" spc="335" dirty="0"/>
              <a:t>f</a:t>
            </a:r>
            <a:r>
              <a:rPr sz="5400" b="1" spc="325" dirty="0"/>
              <a:t>i</a:t>
            </a:r>
            <a:r>
              <a:rPr sz="5400" b="1" spc="320" dirty="0"/>
              <a:t>n</a:t>
            </a:r>
            <a:r>
              <a:rPr sz="5400" b="1" spc="345" dirty="0"/>
              <a:t>i</a:t>
            </a:r>
            <a:r>
              <a:rPr sz="5400" b="1" spc="285" dirty="0"/>
              <a:t>t</a:t>
            </a:r>
            <a:r>
              <a:rPr sz="5400" b="1" spc="415" dirty="0"/>
              <a:t>io</a:t>
            </a:r>
            <a:r>
              <a:rPr sz="5400" b="1" spc="-5" dirty="0"/>
              <a:t>n</a:t>
            </a:r>
            <a:endParaRPr sz="5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34538" y="1752099"/>
            <a:ext cx="10515600" cy="4351338"/>
          </a:xfrm>
        </p:spPr>
        <p:txBody>
          <a:bodyPr/>
          <a:lstStyle/>
          <a:p>
            <a:pPr marL="354965" marR="62230" indent="-342900">
              <a:spcBef>
                <a:spcPts val="95"/>
              </a:spcBef>
              <a:tabLst>
                <a:tab pos="591185" algn="l"/>
              </a:tabLst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lang="en-US" cap="none" spc="15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lang="en-US" cap="none" spc="9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30" dirty="0" smtClean="0">
                <a:solidFill>
                  <a:srgbClr val="0D0D0D"/>
                </a:solidFill>
                <a:latin typeface="Times New Roman"/>
                <a:cs typeface="Times New Roman"/>
              </a:rPr>
              <a:t>group </a:t>
            </a:r>
            <a:r>
              <a:rPr lang="en-US" cap="none" spc="5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1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malignant </a:t>
            </a:r>
            <a:r>
              <a:rPr lang="en-US" cap="none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d</a:t>
            </a:r>
            <a:r>
              <a:rPr lang="en-US" cap="none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</a:t>
            </a:r>
            <a:r>
              <a:rPr lang="en-US" cap="none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o</a:t>
            </a:r>
            <a:r>
              <a:rPr lang="en-US" cap="none" spc="95" dirty="0" smtClean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lang="en-US" cap="none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d</a:t>
            </a:r>
            <a:r>
              <a:rPr lang="en-US" cap="none" spc="95" dirty="0" smtClean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lang="en-US" cap="none" spc="-55" dirty="0" smtClean="0">
                <a:solidFill>
                  <a:srgbClr val="0D0D0D"/>
                </a:solidFill>
                <a:latin typeface="Times New Roman"/>
                <a:cs typeface="Times New Roman"/>
              </a:rPr>
              <a:t>rs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lang="en-US" cap="none" spc="21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75" dirty="0" smtClean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lang="en-US" cap="none" dirty="0" smtClean="0">
                <a:solidFill>
                  <a:srgbClr val="0D0D0D"/>
                </a:solidFill>
                <a:latin typeface="Times New Roman"/>
                <a:cs typeface="Times New Roman"/>
              </a:rPr>
              <a:t>f</a:t>
            </a:r>
            <a:r>
              <a:rPr lang="en-US" cap="none" spc="7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</a:t>
            </a:r>
            <a:r>
              <a:rPr lang="en-US" cap="none" spc="75" dirty="0" smtClean="0">
                <a:solidFill>
                  <a:srgbClr val="0D0D0D"/>
                </a:solidFill>
                <a:latin typeface="Times New Roman"/>
                <a:cs typeface="Times New Roman"/>
              </a:rPr>
              <a:t>ecti</a:t>
            </a:r>
            <a:r>
              <a:rPr lang="en-US" cap="none" spc="80" dirty="0" smtClean="0">
                <a:solidFill>
                  <a:srgbClr val="0D0D0D"/>
                </a:solidFill>
                <a:latin typeface="Times New Roman"/>
                <a:cs typeface="Times New Roman"/>
              </a:rPr>
              <a:t>n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g</a:t>
            </a:r>
            <a:r>
              <a:rPr lang="en-US" cap="none" spc="2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24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e </a:t>
            </a:r>
            <a:r>
              <a:rPr lang="en-US" cap="none" spc="-44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55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bloo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d</a:t>
            </a:r>
            <a:r>
              <a:rPr lang="en-US" cap="none" spc="31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235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</a:t>
            </a:r>
            <a:r>
              <a:rPr lang="en-US" cap="none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d  </a:t>
            </a:r>
            <a:r>
              <a:rPr lang="en-US" cap="none" spc="125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blood</a:t>
            </a:r>
            <a:r>
              <a:rPr lang="en-US" cap="none" spc="13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forming </a:t>
            </a:r>
            <a:r>
              <a:rPr lang="en-US" cap="none" spc="1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tissue</a:t>
            </a:r>
            <a:r>
              <a:rPr lang="en-US" cap="none" spc="-9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lang="en-US" cap="none" spc="6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55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lang="en-US" cap="none" spc="13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bone</a:t>
            </a:r>
            <a:r>
              <a:rPr lang="en-US" cap="none" dirty="0" smtClean="0">
                <a:latin typeface="Times New Roman"/>
                <a:cs typeface="Times New Roman"/>
              </a:rPr>
              <a:t> </a:t>
            </a:r>
            <a:r>
              <a:rPr lang="en-US" cap="none" spc="1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marrow,</a:t>
            </a:r>
            <a:r>
              <a:rPr lang="en-US" cap="none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lymph</a:t>
            </a:r>
            <a:r>
              <a:rPr lang="en-US" cap="none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95" dirty="0" smtClean="0">
                <a:solidFill>
                  <a:srgbClr val="0D0D0D"/>
                </a:solidFill>
                <a:latin typeface="Times New Roman"/>
                <a:cs typeface="Times New Roman"/>
              </a:rPr>
              <a:t>system</a:t>
            </a:r>
            <a:r>
              <a:rPr lang="en-US" cap="none" spc="-2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55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</a:t>
            </a:r>
            <a:r>
              <a:rPr lang="en-US" cap="none" spc="18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105" dirty="0" smtClean="0">
                <a:solidFill>
                  <a:srgbClr val="0D0D0D"/>
                </a:solidFill>
                <a:latin typeface="Times New Roman"/>
                <a:cs typeface="Times New Roman"/>
              </a:rPr>
              <a:t>spleen.</a:t>
            </a:r>
            <a:endParaRPr lang="en-US" cap="none" dirty="0" smtClean="0">
              <a:latin typeface="Times New Roman"/>
              <a:cs typeface="Times New Roman"/>
            </a:endParaRPr>
          </a:p>
          <a:p>
            <a:r>
              <a:rPr lang="en-US" cap="none" spc="-130" dirty="0" smtClean="0">
                <a:latin typeface="Times New Roman"/>
                <a:cs typeface="Times New Roman"/>
              </a:rPr>
              <a:t>  T</a:t>
            </a:r>
            <a:r>
              <a:rPr lang="en-US" cap="none" spc="-125" dirty="0" smtClean="0">
                <a:latin typeface="Times New Roman"/>
                <a:cs typeface="Times New Roman"/>
              </a:rPr>
              <a:t>h</a:t>
            </a:r>
            <a:r>
              <a:rPr lang="en-US" cap="none" spc="-5" dirty="0" smtClean="0">
                <a:latin typeface="Times New Roman"/>
                <a:cs typeface="Times New Roman"/>
              </a:rPr>
              <a:t>e</a:t>
            </a:r>
            <a:r>
              <a:rPr lang="en-US" cap="none" spc="-280" dirty="0" smtClean="0">
                <a:latin typeface="Times New Roman"/>
                <a:cs typeface="Times New Roman"/>
              </a:rPr>
              <a:t>  </a:t>
            </a:r>
            <a:r>
              <a:rPr lang="en-US" cap="none" spc="105" dirty="0" smtClean="0">
                <a:latin typeface="Times New Roman"/>
                <a:cs typeface="Times New Roman"/>
              </a:rPr>
              <a:t>w</a:t>
            </a:r>
            <a:r>
              <a:rPr lang="en-US" cap="none" spc="114" dirty="0" smtClean="0">
                <a:latin typeface="Times New Roman"/>
                <a:cs typeface="Times New Roman"/>
              </a:rPr>
              <a:t>o</a:t>
            </a:r>
            <a:r>
              <a:rPr lang="en-US" cap="none" spc="110" dirty="0" smtClean="0">
                <a:latin typeface="Times New Roman"/>
                <a:cs typeface="Times New Roman"/>
              </a:rPr>
              <a:t>r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spc="290" dirty="0" smtClean="0">
                <a:latin typeface="Times New Roman"/>
                <a:cs typeface="Times New Roman"/>
              </a:rPr>
              <a:t> </a:t>
            </a:r>
            <a:r>
              <a:rPr lang="en-US" cap="none" spc="95" dirty="0" smtClean="0">
                <a:latin typeface="Times New Roman"/>
                <a:cs typeface="Times New Roman"/>
              </a:rPr>
              <a:t>le</a:t>
            </a:r>
            <a:r>
              <a:rPr lang="en-US" cap="none" spc="105" dirty="0" smtClean="0">
                <a:latin typeface="Times New Roman"/>
                <a:cs typeface="Times New Roman"/>
              </a:rPr>
              <a:t>uk</a:t>
            </a:r>
            <a:r>
              <a:rPr lang="en-US" cap="none" spc="95" dirty="0" smtClean="0">
                <a:latin typeface="Times New Roman"/>
                <a:cs typeface="Times New Roman"/>
              </a:rPr>
              <a:t>em</a:t>
            </a:r>
            <a:r>
              <a:rPr lang="en-US" cap="none" spc="100" dirty="0" smtClean="0">
                <a:latin typeface="Times New Roman"/>
                <a:cs typeface="Times New Roman"/>
              </a:rPr>
              <a:t>i</a:t>
            </a:r>
            <a:r>
              <a:rPr lang="en-US" cap="none" spc="-5" dirty="0" smtClean="0">
                <a:latin typeface="Times New Roman"/>
                <a:cs typeface="Times New Roman"/>
              </a:rPr>
              <a:t>a</a:t>
            </a:r>
            <a:r>
              <a:rPr lang="en-US" cap="none" spc="290" dirty="0" smtClean="0">
                <a:latin typeface="Times New Roman"/>
                <a:cs typeface="Times New Roman"/>
              </a:rPr>
              <a:t> </a:t>
            </a:r>
            <a:r>
              <a:rPr lang="en-US" cap="none" spc="135" dirty="0" smtClean="0">
                <a:latin typeface="Times New Roman"/>
                <a:cs typeface="Times New Roman"/>
              </a:rPr>
              <a:t>c</a:t>
            </a:r>
            <a:r>
              <a:rPr lang="en-US" cap="none" spc="140" dirty="0" smtClean="0">
                <a:latin typeface="Times New Roman"/>
                <a:cs typeface="Times New Roman"/>
              </a:rPr>
              <a:t>o</a:t>
            </a:r>
            <a:r>
              <a:rPr lang="en-US" cap="none" spc="135" dirty="0" smtClean="0">
                <a:latin typeface="Times New Roman"/>
                <a:cs typeface="Times New Roman"/>
              </a:rPr>
              <a:t>me</a:t>
            </a:r>
            <a:r>
              <a:rPr lang="en-US" cap="none" spc="-5" dirty="0" smtClean="0">
                <a:latin typeface="Times New Roman"/>
                <a:cs typeface="Times New Roman"/>
              </a:rPr>
              <a:t>s</a:t>
            </a:r>
            <a:r>
              <a:rPr lang="en-US" cap="none" spc="-470" dirty="0" smtClean="0">
                <a:latin typeface="Times New Roman"/>
                <a:cs typeface="Times New Roman"/>
              </a:rPr>
              <a:t>         </a:t>
            </a:r>
            <a:r>
              <a:rPr lang="en-US" cap="none" spc="-45" dirty="0" smtClean="0">
                <a:latin typeface="Times New Roman"/>
                <a:cs typeface="Times New Roman"/>
              </a:rPr>
              <a:t>fr</a:t>
            </a:r>
            <a:r>
              <a:rPr lang="en-US" cap="none" spc="-40" dirty="0" smtClean="0">
                <a:latin typeface="Times New Roman"/>
                <a:cs typeface="Times New Roman"/>
              </a:rPr>
              <a:t>o</a:t>
            </a:r>
            <a:r>
              <a:rPr lang="en-US" cap="none" spc="-5" dirty="0" smtClean="0">
                <a:latin typeface="Times New Roman"/>
                <a:cs typeface="Times New Roman"/>
              </a:rPr>
              <a:t>m </a:t>
            </a:r>
            <a:r>
              <a:rPr lang="en-US" cap="none" spc="235" dirty="0" smtClean="0">
                <a:latin typeface="Times New Roman"/>
                <a:cs typeface="Times New Roman"/>
              </a:rPr>
              <a:t>th</a:t>
            </a:r>
            <a:r>
              <a:rPr lang="en-US" cap="none" spc="-5" dirty="0" smtClean="0">
                <a:latin typeface="Times New Roman"/>
                <a:cs typeface="Times New Roman"/>
              </a:rPr>
              <a:t>e</a:t>
            </a:r>
            <a:r>
              <a:rPr lang="en-US" cap="none" spc="495" dirty="0">
                <a:latin typeface="Times New Roman"/>
                <a:cs typeface="Times New Roman"/>
              </a:rPr>
              <a:t> </a:t>
            </a:r>
            <a:r>
              <a:rPr lang="en-US" cap="none" spc="70" dirty="0" err="1" smtClean="0">
                <a:latin typeface="Times New Roman"/>
                <a:cs typeface="Times New Roman"/>
              </a:rPr>
              <a:t>gr</a:t>
            </a:r>
            <a:r>
              <a:rPr lang="en-US" cap="none" spc="75" dirty="0" err="1" smtClean="0">
                <a:latin typeface="Times New Roman"/>
                <a:cs typeface="Times New Roman"/>
              </a:rPr>
              <a:t>ee</a:t>
            </a:r>
            <a:r>
              <a:rPr lang="en-US" cap="none" spc="-5" dirty="0" err="1" smtClean="0">
                <a:latin typeface="Times New Roman"/>
                <a:cs typeface="Times New Roman"/>
              </a:rPr>
              <a:t>k</a:t>
            </a:r>
            <a:r>
              <a:rPr lang="en-US" cap="none" spc="240" dirty="0" smtClean="0">
                <a:latin typeface="Times New Roman"/>
                <a:cs typeface="Times New Roman"/>
              </a:rPr>
              <a:t> </a:t>
            </a:r>
            <a:r>
              <a:rPr lang="en-US" i="1" cap="none" spc="-90" dirty="0" err="1" smtClean="0">
                <a:latin typeface="Georgia"/>
                <a:cs typeface="Georgia"/>
              </a:rPr>
              <a:t>l</a:t>
            </a:r>
            <a:r>
              <a:rPr lang="en-US" i="1" cap="none" spc="-95" dirty="0" err="1" smtClean="0">
                <a:latin typeface="Georgia"/>
                <a:cs typeface="Georgia"/>
              </a:rPr>
              <a:t>e</a:t>
            </a:r>
            <a:r>
              <a:rPr lang="en-US" i="1" cap="none" spc="-85" dirty="0" err="1" smtClean="0">
                <a:latin typeface="Georgia"/>
                <a:cs typeface="Georgia"/>
              </a:rPr>
              <a:t>uk</a:t>
            </a:r>
            <a:r>
              <a:rPr lang="en-US" i="1" cap="none" spc="-90" dirty="0" err="1" smtClean="0">
                <a:latin typeface="Georgia"/>
                <a:cs typeface="Georgia"/>
              </a:rPr>
              <a:t>o</a:t>
            </a:r>
            <a:r>
              <a:rPr lang="en-US" i="1" cap="none" spc="-5" dirty="0" err="1" smtClean="0">
                <a:latin typeface="Georgia"/>
                <a:cs typeface="Georgia"/>
              </a:rPr>
              <a:t>s</a:t>
            </a:r>
            <a:r>
              <a:rPr lang="en-US" i="1" cap="none" spc="-170" dirty="0">
                <a:latin typeface="Georgia"/>
                <a:cs typeface="Georgia"/>
              </a:rPr>
              <a:t> </a:t>
            </a:r>
            <a:r>
              <a:rPr lang="en-US" cap="none" spc="130" dirty="0" smtClean="0">
                <a:latin typeface="Times New Roman"/>
                <a:cs typeface="Times New Roman"/>
              </a:rPr>
              <a:t>w</a:t>
            </a:r>
            <a:r>
              <a:rPr lang="en-US" cap="none" spc="140" dirty="0" smtClean="0">
                <a:latin typeface="Times New Roman"/>
                <a:cs typeface="Times New Roman"/>
              </a:rPr>
              <a:t>h</a:t>
            </a:r>
            <a:r>
              <a:rPr lang="en-US" cap="none" spc="135" dirty="0" smtClean="0">
                <a:latin typeface="Times New Roman"/>
                <a:cs typeface="Times New Roman"/>
              </a:rPr>
              <a:t>ic</a:t>
            </a:r>
            <a:r>
              <a:rPr lang="en-US" cap="none" spc="-5" dirty="0" smtClean="0">
                <a:latin typeface="Times New Roman"/>
                <a:cs typeface="Times New Roman"/>
              </a:rPr>
              <a:t>h</a:t>
            </a:r>
            <a:r>
              <a:rPr lang="en-US" cap="none" spc="270" dirty="0" smtClean="0">
                <a:latin typeface="Times New Roman"/>
                <a:cs typeface="Times New Roman"/>
              </a:rPr>
              <a:t> </a:t>
            </a:r>
            <a:r>
              <a:rPr lang="en-US" cap="none" spc="180" dirty="0" smtClean="0">
                <a:latin typeface="Times New Roman"/>
                <a:cs typeface="Times New Roman"/>
              </a:rPr>
              <a:t>mea</a:t>
            </a:r>
            <a:r>
              <a:rPr lang="en-US" cap="none" spc="190" dirty="0" smtClean="0">
                <a:latin typeface="Times New Roman"/>
                <a:cs typeface="Times New Roman"/>
              </a:rPr>
              <a:t>n</a:t>
            </a:r>
            <a:r>
              <a:rPr lang="en-US" cap="none" spc="-5" dirty="0" smtClean="0">
                <a:latin typeface="Times New Roman"/>
                <a:cs typeface="Times New Roman"/>
              </a:rPr>
              <a:t>s </a:t>
            </a:r>
            <a:r>
              <a:rPr lang="en-US" cap="none" spc="35" dirty="0" smtClean="0">
                <a:latin typeface="Times New Roman"/>
                <a:cs typeface="Times New Roman"/>
              </a:rPr>
              <a:t>"</a:t>
            </a:r>
            <a:r>
              <a:rPr lang="en-US" cap="none" spc="30" dirty="0" smtClean="0">
                <a:latin typeface="Times New Roman"/>
                <a:cs typeface="Times New Roman"/>
              </a:rPr>
              <a:t>w</a:t>
            </a:r>
            <a:r>
              <a:rPr lang="en-US" cap="none" spc="40" dirty="0" smtClean="0">
                <a:latin typeface="Times New Roman"/>
                <a:cs typeface="Times New Roman"/>
              </a:rPr>
              <a:t>hit</a:t>
            </a:r>
            <a:r>
              <a:rPr lang="en-US" cap="none" spc="35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"</a:t>
            </a:r>
            <a:r>
              <a:rPr lang="en-US" cap="none" spc="110" dirty="0" smtClean="0">
                <a:latin typeface="Times New Roman"/>
                <a:cs typeface="Times New Roman"/>
              </a:rPr>
              <a:t> </a:t>
            </a:r>
            <a:r>
              <a:rPr lang="en-US" cap="none" spc="229" dirty="0" smtClean="0">
                <a:latin typeface="Times New Roman"/>
                <a:cs typeface="Times New Roman"/>
              </a:rPr>
              <a:t>an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dirty="0" smtClean="0">
                <a:latin typeface="Times New Roman"/>
                <a:cs typeface="Times New Roman"/>
              </a:rPr>
              <a:t> </a:t>
            </a:r>
            <a:r>
              <a:rPr lang="en-US" i="1" cap="none" spc="-195" dirty="0" err="1" smtClean="0">
                <a:latin typeface="Georgia"/>
                <a:cs typeface="Georgia"/>
              </a:rPr>
              <a:t>aim</a:t>
            </a:r>
            <a:r>
              <a:rPr lang="en-US" i="1" cap="none" spc="-5" dirty="0" err="1" smtClean="0">
                <a:latin typeface="Georgia"/>
                <a:cs typeface="Georgia"/>
              </a:rPr>
              <a:t>a</a:t>
            </a:r>
            <a:r>
              <a:rPr lang="en-US" i="1" cap="none" spc="-420" dirty="0" smtClean="0">
                <a:latin typeface="Georgia"/>
                <a:cs typeface="Georgia"/>
              </a:rPr>
              <a:t>   </a:t>
            </a:r>
            <a:r>
              <a:rPr lang="en-US" cap="none" spc="125" dirty="0" smtClean="0">
                <a:latin typeface="Times New Roman"/>
                <a:cs typeface="Times New Roman"/>
              </a:rPr>
              <a:t>w</a:t>
            </a:r>
            <a:r>
              <a:rPr lang="en-US" cap="none" spc="135" dirty="0" smtClean="0">
                <a:latin typeface="Times New Roman"/>
                <a:cs typeface="Times New Roman"/>
              </a:rPr>
              <a:t>hic</a:t>
            </a:r>
            <a:r>
              <a:rPr lang="en-US" cap="none" spc="-5" dirty="0" smtClean="0">
                <a:latin typeface="Times New Roman"/>
                <a:cs typeface="Times New Roman"/>
              </a:rPr>
              <a:t>h</a:t>
            </a:r>
            <a:r>
              <a:rPr lang="en-US" cap="none" spc="280" dirty="0" smtClean="0">
                <a:latin typeface="Times New Roman"/>
                <a:cs typeface="Times New Roman"/>
              </a:rPr>
              <a:t> </a:t>
            </a:r>
            <a:r>
              <a:rPr lang="en-US" cap="none" spc="180" dirty="0" smtClean="0">
                <a:latin typeface="Times New Roman"/>
                <a:cs typeface="Times New Roman"/>
              </a:rPr>
              <a:t>mea</a:t>
            </a:r>
            <a:r>
              <a:rPr lang="en-US" cap="none" spc="185" dirty="0" smtClean="0">
                <a:latin typeface="Times New Roman"/>
                <a:cs typeface="Times New Roman"/>
              </a:rPr>
              <a:t>n</a:t>
            </a:r>
            <a:r>
              <a:rPr lang="en-US" cap="none" spc="-5" dirty="0" smtClean="0">
                <a:latin typeface="Times New Roman"/>
                <a:cs typeface="Times New Roman"/>
              </a:rPr>
              <a:t>s </a:t>
            </a:r>
            <a:r>
              <a:rPr lang="en-US" cap="none" spc="45" dirty="0" smtClean="0">
                <a:latin typeface="Times New Roman"/>
                <a:cs typeface="Times New Roman"/>
              </a:rPr>
              <a:t>"blood".</a:t>
            </a:r>
          </a:p>
          <a:p>
            <a:r>
              <a:rPr lang="en-US" cap="none" spc="-130" dirty="0" smtClean="0">
                <a:latin typeface="Times New Roman"/>
                <a:cs typeface="Times New Roman"/>
              </a:rPr>
              <a:t> T</a:t>
            </a:r>
            <a:r>
              <a:rPr lang="en-US" cap="none" spc="-125" dirty="0" smtClean="0">
                <a:latin typeface="Times New Roman"/>
                <a:cs typeface="Times New Roman"/>
              </a:rPr>
              <a:t>h</a:t>
            </a:r>
            <a:r>
              <a:rPr lang="en-US" cap="none" spc="-5" dirty="0" smtClean="0">
                <a:latin typeface="Times New Roman"/>
                <a:cs typeface="Times New Roman"/>
              </a:rPr>
              <a:t>e</a:t>
            </a:r>
            <a:r>
              <a:rPr lang="en-US" cap="none" spc="-280" dirty="0" smtClean="0">
                <a:latin typeface="Times New Roman"/>
                <a:cs typeface="Times New Roman"/>
              </a:rPr>
              <a:t>  </a:t>
            </a:r>
            <a:r>
              <a:rPr lang="en-US" cap="none" spc="185" dirty="0" smtClean="0">
                <a:latin typeface="Times New Roman"/>
                <a:cs typeface="Times New Roman"/>
              </a:rPr>
              <a:t>st</a:t>
            </a:r>
            <a:r>
              <a:rPr lang="en-US" cap="none" spc="180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m</a:t>
            </a:r>
            <a:r>
              <a:rPr lang="en-US" cap="none" spc="420" dirty="0" smtClean="0">
                <a:latin typeface="Times New Roman"/>
                <a:cs typeface="Times New Roman"/>
              </a:rPr>
              <a:t> </a:t>
            </a:r>
            <a:r>
              <a:rPr lang="en-US" cap="none" spc="35" dirty="0" smtClean="0">
                <a:latin typeface="Times New Roman"/>
                <a:cs typeface="Times New Roman"/>
              </a:rPr>
              <a:t>ce</a:t>
            </a:r>
            <a:r>
              <a:rPr lang="en-US" cap="none" spc="40" dirty="0" smtClean="0">
                <a:latin typeface="Times New Roman"/>
                <a:cs typeface="Times New Roman"/>
              </a:rPr>
              <a:t>ll</a:t>
            </a:r>
            <a:r>
              <a:rPr lang="en-US" cap="none" spc="-5" dirty="0" smtClean="0">
                <a:latin typeface="Times New Roman"/>
                <a:cs typeface="Times New Roman"/>
              </a:rPr>
              <a:t>s</a:t>
            </a:r>
            <a:r>
              <a:rPr lang="en-US" cap="none" spc="105" dirty="0" smtClean="0">
                <a:latin typeface="Times New Roman"/>
                <a:cs typeface="Times New Roman"/>
              </a:rPr>
              <a:t> </a:t>
            </a:r>
            <a:r>
              <a:rPr lang="en-US" cap="none" spc="140" dirty="0" smtClean="0">
                <a:latin typeface="Times New Roman"/>
                <a:cs typeface="Times New Roman"/>
              </a:rPr>
              <a:t>ar</a:t>
            </a:r>
            <a:r>
              <a:rPr lang="en-US" cap="none" spc="-5" dirty="0" smtClean="0">
                <a:latin typeface="Times New Roman"/>
                <a:cs typeface="Times New Roman"/>
              </a:rPr>
              <a:t>e</a:t>
            </a:r>
            <a:r>
              <a:rPr lang="en-US" cap="none" spc="270" dirty="0" smtClean="0">
                <a:latin typeface="Times New Roman"/>
                <a:cs typeface="Times New Roman"/>
              </a:rPr>
              <a:t> </a:t>
            </a:r>
            <a:r>
              <a:rPr lang="en-US" cap="none" spc="180" dirty="0" smtClean="0">
                <a:latin typeface="Times New Roman"/>
                <a:cs typeface="Times New Roman"/>
              </a:rPr>
              <a:t>c</a:t>
            </a:r>
            <a:r>
              <a:rPr lang="en-US" cap="none" spc="190" dirty="0" smtClean="0">
                <a:latin typeface="Times New Roman"/>
                <a:cs typeface="Times New Roman"/>
              </a:rPr>
              <a:t>o</a:t>
            </a:r>
            <a:r>
              <a:rPr lang="en-US" cap="none" spc="180" dirty="0" smtClean="0">
                <a:latin typeface="Times New Roman"/>
                <a:cs typeface="Times New Roman"/>
              </a:rPr>
              <a:t>mm</a:t>
            </a:r>
            <a:r>
              <a:rPr lang="en-US" cap="none" spc="185" dirty="0" smtClean="0">
                <a:latin typeface="Times New Roman"/>
                <a:cs typeface="Times New Roman"/>
              </a:rPr>
              <a:t>itt</a:t>
            </a:r>
            <a:r>
              <a:rPr lang="en-US" cap="none" spc="180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spc="400" dirty="0" smtClean="0">
                <a:latin typeface="Times New Roman"/>
                <a:cs typeface="Times New Roman"/>
              </a:rPr>
              <a:t> </a:t>
            </a:r>
            <a:r>
              <a:rPr lang="en-US" cap="none" spc="195" dirty="0" smtClean="0">
                <a:latin typeface="Times New Roman"/>
                <a:cs typeface="Times New Roman"/>
              </a:rPr>
              <a:t>t</a:t>
            </a:r>
            <a:r>
              <a:rPr lang="en-US" cap="none" spc="-5" dirty="0" smtClean="0">
                <a:latin typeface="Times New Roman"/>
                <a:cs typeface="Times New Roman"/>
              </a:rPr>
              <a:t>o </a:t>
            </a:r>
            <a:r>
              <a:rPr lang="en-US" cap="none" spc="150" dirty="0" smtClean="0">
                <a:latin typeface="Times New Roman"/>
                <a:cs typeface="Times New Roman"/>
              </a:rPr>
              <a:t>produce</a:t>
            </a:r>
            <a:r>
              <a:rPr lang="en-US" cap="none" spc="325" dirty="0" smtClean="0">
                <a:latin typeface="Times New Roman"/>
                <a:cs typeface="Times New Roman"/>
              </a:rPr>
              <a:t> </a:t>
            </a:r>
            <a:r>
              <a:rPr lang="en-US" cap="none" spc="55" dirty="0" smtClean="0">
                <a:latin typeface="Times New Roman"/>
                <a:cs typeface="Times New Roman"/>
              </a:rPr>
              <a:t>specific</a:t>
            </a:r>
            <a:r>
              <a:rPr lang="en-US" cap="none" spc="195" dirty="0" smtClean="0">
                <a:latin typeface="Times New Roman"/>
                <a:cs typeface="Times New Roman"/>
              </a:rPr>
              <a:t> </a:t>
            </a:r>
            <a:r>
              <a:rPr lang="en-US" cap="none" spc="90" dirty="0" smtClean="0">
                <a:latin typeface="Times New Roman"/>
                <a:cs typeface="Times New Roman"/>
              </a:rPr>
              <a:t>types</a:t>
            </a:r>
            <a:r>
              <a:rPr lang="en-US" cap="none" spc="275" dirty="0" smtClean="0">
                <a:latin typeface="Times New Roman"/>
                <a:cs typeface="Times New Roman"/>
              </a:rPr>
              <a:t> </a:t>
            </a:r>
            <a:r>
              <a:rPr lang="en-US" cap="none" spc="10" dirty="0" smtClean="0">
                <a:latin typeface="Times New Roman"/>
                <a:cs typeface="Times New Roman"/>
              </a:rPr>
              <a:t>of</a:t>
            </a:r>
            <a:r>
              <a:rPr lang="en-US" cap="none" spc="70" dirty="0" smtClean="0">
                <a:latin typeface="Times New Roman"/>
                <a:cs typeface="Times New Roman"/>
              </a:rPr>
              <a:t> </a:t>
            </a:r>
            <a:r>
              <a:rPr lang="en-US" cap="none" spc="130" dirty="0" smtClean="0">
                <a:latin typeface="Times New Roman"/>
                <a:cs typeface="Times New Roman"/>
              </a:rPr>
              <a:t>blood </a:t>
            </a:r>
            <a:r>
              <a:rPr lang="en-US" cap="none" spc="15" dirty="0" smtClean="0">
                <a:latin typeface="Times New Roman"/>
                <a:cs typeface="Times New Roman"/>
              </a:rPr>
              <a:t>cells</a:t>
            </a:r>
            <a:r>
              <a:rPr lang="en-US" cap="none" spc="-5" dirty="0" smtClean="0">
                <a:latin typeface="Times New Roman"/>
                <a:cs typeface="Times New Roman"/>
              </a:rPr>
              <a:t>.</a:t>
            </a:r>
            <a:r>
              <a:rPr lang="en-US" cap="none" spc="110" dirty="0" smtClean="0">
                <a:latin typeface="Times New Roman"/>
                <a:cs typeface="Times New Roman"/>
              </a:rPr>
              <a:t> </a:t>
            </a:r>
            <a:r>
              <a:rPr lang="en-US" cap="none" spc="-125" dirty="0" smtClean="0">
                <a:latin typeface="Times New Roman"/>
                <a:cs typeface="Times New Roman"/>
              </a:rPr>
              <a:t>L</a:t>
            </a:r>
            <a:r>
              <a:rPr lang="en-US" cap="none" spc="100" dirty="0" smtClean="0">
                <a:latin typeface="Times New Roman"/>
                <a:cs typeface="Times New Roman"/>
              </a:rPr>
              <a:t>y</a:t>
            </a:r>
            <a:r>
              <a:rPr lang="en-US" cap="none" spc="95" dirty="0" smtClean="0">
                <a:latin typeface="Times New Roman"/>
                <a:cs typeface="Times New Roman"/>
              </a:rPr>
              <a:t>m</a:t>
            </a:r>
            <a:r>
              <a:rPr lang="en-US" cap="none" spc="100" dirty="0" smtClean="0">
                <a:latin typeface="Times New Roman"/>
                <a:cs typeface="Times New Roman"/>
              </a:rPr>
              <a:t>phoi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spc="245" dirty="0" smtClean="0">
                <a:latin typeface="Times New Roman"/>
                <a:cs typeface="Times New Roman"/>
              </a:rPr>
              <a:t> </a:t>
            </a:r>
            <a:r>
              <a:rPr lang="en-US" cap="none" spc="190" dirty="0" smtClean="0">
                <a:latin typeface="Times New Roman"/>
                <a:cs typeface="Times New Roman"/>
              </a:rPr>
              <a:t>st</a:t>
            </a:r>
            <a:r>
              <a:rPr lang="en-US" cap="none" spc="185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m </a:t>
            </a:r>
            <a:r>
              <a:rPr lang="en-US" cap="none" spc="-409" dirty="0" smtClean="0">
                <a:latin typeface="Times New Roman"/>
                <a:cs typeface="Times New Roman"/>
              </a:rPr>
              <a:t> </a:t>
            </a:r>
            <a:r>
              <a:rPr lang="en-US" cap="none" spc="35" dirty="0" smtClean="0">
                <a:latin typeface="Times New Roman"/>
                <a:cs typeface="Times New Roman"/>
              </a:rPr>
              <a:t>ce</a:t>
            </a:r>
            <a:r>
              <a:rPr lang="en-US" cap="none" spc="40" dirty="0" smtClean="0">
                <a:latin typeface="Times New Roman"/>
                <a:cs typeface="Times New Roman"/>
              </a:rPr>
              <a:t>ll</a:t>
            </a:r>
            <a:r>
              <a:rPr lang="en-US" cap="none" spc="-5" dirty="0" smtClean="0">
                <a:latin typeface="Times New Roman"/>
                <a:cs typeface="Times New Roman"/>
              </a:rPr>
              <a:t>s</a:t>
            </a:r>
            <a:r>
              <a:rPr lang="en-US" cap="none" spc="95" dirty="0" smtClean="0">
                <a:latin typeface="Times New Roman"/>
                <a:cs typeface="Times New Roman"/>
              </a:rPr>
              <a:t> </a:t>
            </a:r>
            <a:r>
              <a:rPr lang="en-US" cap="none" spc="170" dirty="0" smtClean="0">
                <a:latin typeface="Times New Roman"/>
                <a:cs typeface="Times New Roman"/>
              </a:rPr>
              <a:t>produ</a:t>
            </a:r>
            <a:r>
              <a:rPr lang="en-US" cap="none" spc="155" dirty="0" smtClean="0">
                <a:latin typeface="Times New Roman"/>
                <a:cs typeface="Times New Roman"/>
              </a:rPr>
              <a:t>c</a:t>
            </a:r>
            <a:r>
              <a:rPr lang="en-US" cap="none" spc="-5" dirty="0" smtClean="0">
                <a:latin typeface="Times New Roman"/>
                <a:cs typeface="Times New Roman"/>
              </a:rPr>
              <a:t>e </a:t>
            </a:r>
            <a:r>
              <a:rPr lang="en-US" cap="none" spc="170" dirty="0" smtClean="0">
                <a:latin typeface="Times New Roman"/>
                <a:cs typeface="Times New Roman"/>
              </a:rPr>
              <a:t>e</a:t>
            </a:r>
            <a:r>
              <a:rPr lang="en-US" cap="none" spc="175" dirty="0" smtClean="0">
                <a:latin typeface="Times New Roman"/>
                <a:cs typeface="Times New Roman"/>
              </a:rPr>
              <a:t>ith</a:t>
            </a:r>
            <a:r>
              <a:rPr lang="en-US" cap="none" spc="170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r</a:t>
            </a:r>
            <a:r>
              <a:rPr lang="en-US" cap="none" spc="345" dirty="0" smtClean="0">
                <a:latin typeface="Times New Roman"/>
                <a:cs typeface="Times New Roman"/>
              </a:rPr>
              <a:t> </a:t>
            </a:r>
            <a:r>
              <a:rPr lang="en-US" b="1" cap="none" spc="-5" dirty="0" smtClean="0">
                <a:latin typeface="Times New Roman"/>
                <a:cs typeface="Times New Roman"/>
              </a:rPr>
              <a:t>T</a:t>
            </a:r>
            <a:r>
              <a:rPr lang="en-US" b="1" cap="none" spc="-70" dirty="0" smtClean="0">
                <a:latin typeface="Times New Roman"/>
                <a:cs typeface="Times New Roman"/>
              </a:rPr>
              <a:t> </a:t>
            </a:r>
            <a:r>
              <a:rPr lang="en-US" b="1" cap="none" spc="180" dirty="0" smtClean="0">
                <a:latin typeface="Times New Roman"/>
                <a:cs typeface="Times New Roman"/>
              </a:rPr>
              <a:t>o</a:t>
            </a:r>
            <a:r>
              <a:rPr lang="en-US" b="1" cap="none" spc="-5" dirty="0" smtClean="0">
                <a:latin typeface="Times New Roman"/>
                <a:cs typeface="Times New Roman"/>
              </a:rPr>
              <a:t>r </a:t>
            </a:r>
            <a:r>
              <a:rPr lang="en-US" b="1" cap="none" spc="-280" dirty="0" smtClean="0">
                <a:latin typeface="Times New Roman"/>
                <a:cs typeface="Times New Roman"/>
              </a:rPr>
              <a:t> </a:t>
            </a:r>
            <a:r>
              <a:rPr lang="en-US" b="1" cap="none" spc="-5" dirty="0" smtClean="0">
                <a:latin typeface="Times New Roman"/>
                <a:cs typeface="Times New Roman"/>
              </a:rPr>
              <a:t>B </a:t>
            </a:r>
            <a:r>
              <a:rPr lang="en-US" b="1" cap="none" spc="210" dirty="0" smtClean="0">
                <a:latin typeface="Times New Roman"/>
                <a:cs typeface="Times New Roman"/>
              </a:rPr>
              <a:t>ly</a:t>
            </a:r>
            <a:r>
              <a:rPr lang="en-US" b="1" cap="none" spc="200" dirty="0" smtClean="0">
                <a:latin typeface="Times New Roman"/>
                <a:cs typeface="Times New Roman"/>
              </a:rPr>
              <a:t>m</a:t>
            </a:r>
            <a:r>
              <a:rPr lang="en-US" b="1" cap="none" spc="204" dirty="0" smtClean="0">
                <a:latin typeface="Times New Roman"/>
                <a:cs typeface="Times New Roman"/>
              </a:rPr>
              <a:t>ph</a:t>
            </a:r>
            <a:r>
              <a:rPr lang="en-US" b="1" cap="none" spc="210" dirty="0" smtClean="0">
                <a:latin typeface="Times New Roman"/>
                <a:cs typeface="Times New Roman"/>
              </a:rPr>
              <a:t>o</a:t>
            </a:r>
            <a:r>
              <a:rPr lang="en-US" b="1" cap="none" spc="204" dirty="0" smtClean="0">
                <a:latin typeface="Times New Roman"/>
                <a:cs typeface="Times New Roman"/>
              </a:rPr>
              <a:t>c</a:t>
            </a:r>
            <a:r>
              <a:rPr lang="en-US" b="1" cap="none" spc="210" dirty="0" smtClean="0">
                <a:latin typeface="Times New Roman"/>
                <a:cs typeface="Times New Roman"/>
              </a:rPr>
              <a:t>y</a:t>
            </a:r>
            <a:r>
              <a:rPr lang="en-US" b="1" cap="none" spc="204" dirty="0" smtClean="0">
                <a:latin typeface="Times New Roman"/>
                <a:cs typeface="Times New Roman"/>
              </a:rPr>
              <a:t>te</a:t>
            </a:r>
            <a:r>
              <a:rPr lang="en-US" b="1" cap="none" spc="210" dirty="0" smtClean="0">
                <a:latin typeface="Times New Roman"/>
                <a:cs typeface="Times New Roman"/>
              </a:rPr>
              <a:t>s</a:t>
            </a:r>
            <a:r>
              <a:rPr lang="en-US" b="1" cap="none" spc="-5" dirty="0" smtClean="0">
                <a:latin typeface="Times New Roman"/>
                <a:cs typeface="Times New Roman"/>
              </a:rPr>
              <a:t>.</a:t>
            </a:r>
            <a:endParaRPr lang="en-US" cap="none" dirty="0" smtClean="0">
              <a:latin typeface="Times New Roman"/>
              <a:cs typeface="Times New Roman"/>
            </a:endParaRPr>
          </a:p>
          <a:p>
            <a:r>
              <a:rPr lang="en-US" cap="none" spc="-85" dirty="0" smtClean="0">
                <a:latin typeface="Times New Roman"/>
                <a:cs typeface="Times New Roman"/>
              </a:rPr>
              <a:t> M</a:t>
            </a:r>
            <a:r>
              <a:rPr lang="en-US" cap="none" spc="-75" dirty="0" smtClean="0">
                <a:latin typeface="Times New Roman"/>
                <a:cs typeface="Times New Roman"/>
              </a:rPr>
              <a:t>y</a:t>
            </a:r>
            <a:r>
              <a:rPr lang="en-US" cap="none" spc="-80" dirty="0" smtClean="0">
                <a:latin typeface="Times New Roman"/>
                <a:cs typeface="Times New Roman"/>
              </a:rPr>
              <a:t>e</a:t>
            </a:r>
            <a:r>
              <a:rPr lang="en-US" cap="none" spc="-75" dirty="0" smtClean="0">
                <a:latin typeface="Times New Roman"/>
                <a:cs typeface="Times New Roman"/>
              </a:rPr>
              <a:t>loi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spc="-125" dirty="0" smtClean="0">
                <a:latin typeface="Times New Roman"/>
                <a:cs typeface="Times New Roman"/>
              </a:rPr>
              <a:t> </a:t>
            </a:r>
            <a:r>
              <a:rPr lang="en-US" cap="none" spc="185" dirty="0" smtClean="0">
                <a:latin typeface="Times New Roman"/>
                <a:cs typeface="Times New Roman"/>
              </a:rPr>
              <a:t>st</a:t>
            </a:r>
            <a:r>
              <a:rPr lang="en-US" cap="none" spc="180" dirty="0" smtClean="0">
                <a:latin typeface="Times New Roman"/>
                <a:cs typeface="Times New Roman"/>
              </a:rPr>
              <a:t>e</a:t>
            </a:r>
            <a:r>
              <a:rPr lang="en-US" cap="none" spc="-5" dirty="0" smtClean="0">
                <a:latin typeface="Times New Roman"/>
                <a:cs typeface="Times New Roman"/>
              </a:rPr>
              <a:t>m</a:t>
            </a:r>
            <a:r>
              <a:rPr lang="en-US" cap="none" spc="400" dirty="0" smtClean="0">
                <a:latin typeface="Times New Roman"/>
                <a:cs typeface="Times New Roman"/>
              </a:rPr>
              <a:t> </a:t>
            </a:r>
            <a:r>
              <a:rPr lang="en-US" cap="none" spc="35" dirty="0" smtClean="0">
                <a:latin typeface="Times New Roman"/>
                <a:cs typeface="Times New Roman"/>
              </a:rPr>
              <a:t>ce</a:t>
            </a:r>
            <a:r>
              <a:rPr lang="en-US" cap="none" spc="40" dirty="0" smtClean="0">
                <a:latin typeface="Times New Roman"/>
                <a:cs typeface="Times New Roman"/>
              </a:rPr>
              <a:t>ll</a:t>
            </a:r>
            <a:r>
              <a:rPr lang="en-US" cap="none" spc="-5" dirty="0" smtClean="0">
                <a:latin typeface="Times New Roman"/>
                <a:cs typeface="Times New Roman"/>
              </a:rPr>
              <a:t>s </a:t>
            </a:r>
            <a:r>
              <a:rPr lang="en-US" cap="none" spc="-495" dirty="0" smtClean="0">
                <a:latin typeface="Times New Roman"/>
                <a:cs typeface="Times New Roman"/>
              </a:rPr>
              <a:t> </a:t>
            </a:r>
            <a:r>
              <a:rPr lang="en-US" cap="none" spc="65" dirty="0" smtClean="0">
                <a:latin typeface="Times New Roman"/>
                <a:cs typeface="Times New Roman"/>
              </a:rPr>
              <a:t>di</a:t>
            </a:r>
            <a:r>
              <a:rPr lang="en-US" cap="none" spc="-5" dirty="0" smtClean="0">
                <a:latin typeface="Times New Roman"/>
                <a:cs typeface="Times New Roman"/>
              </a:rPr>
              <a:t>f</a:t>
            </a:r>
            <a:r>
              <a:rPr lang="en-US" cap="none" spc="60" dirty="0" smtClean="0">
                <a:latin typeface="Times New Roman"/>
                <a:cs typeface="Times New Roman"/>
              </a:rPr>
              <a:t>fere</a:t>
            </a:r>
            <a:r>
              <a:rPr lang="en-US" cap="none" spc="65" dirty="0" smtClean="0">
                <a:latin typeface="Times New Roman"/>
                <a:cs typeface="Times New Roman"/>
              </a:rPr>
              <a:t>nti</a:t>
            </a:r>
            <a:r>
              <a:rPr lang="en-US" cap="none" spc="60" dirty="0" smtClean="0">
                <a:latin typeface="Times New Roman"/>
                <a:cs typeface="Times New Roman"/>
              </a:rPr>
              <a:t>a</a:t>
            </a:r>
            <a:r>
              <a:rPr lang="en-US" cap="none" spc="65" dirty="0" smtClean="0">
                <a:latin typeface="Times New Roman"/>
                <a:cs typeface="Times New Roman"/>
              </a:rPr>
              <a:t>t</a:t>
            </a:r>
            <a:r>
              <a:rPr lang="en-US" cap="none" spc="-5" dirty="0" smtClean="0">
                <a:latin typeface="Times New Roman"/>
                <a:cs typeface="Times New Roman"/>
              </a:rPr>
              <a:t>e </a:t>
            </a:r>
            <a:r>
              <a:rPr lang="en-US" cap="none" spc="135" dirty="0" smtClean="0">
                <a:latin typeface="Times New Roman"/>
                <a:cs typeface="Times New Roman"/>
              </a:rPr>
              <a:t>into</a:t>
            </a:r>
            <a:r>
              <a:rPr lang="en-US" cap="none" spc="340" dirty="0" smtClean="0">
                <a:latin typeface="Times New Roman"/>
                <a:cs typeface="Times New Roman"/>
              </a:rPr>
              <a:t> </a:t>
            </a:r>
            <a:r>
              <a:rPr lang="en-US" cap="none" spc="155" dirty="0" smtClean="0">
                <a:latin typeface="Times New Roman"/>
                <a:cs typeface="Times New Roman"/>
              </a:rPr>
              <a:t>three</a:t>
            </a:r>
            <a:r>
              <a:rPr lang="en-US" cap="none" spc="420" dirty="0" smtClean="0">
                <a:latin typeface="Times New Roman"/>
                <a:cs typeface="Times New Roman"/>
              </a:rPr>
              <a:t> </a:t>
            </a:r>
            <a:r>
              <a:rPr lang="en-US" cap="none" spc="140" dirty="0" smtClean="0">
                <a:latin typeface="Times New Roman"/>
                <a:cs typeface="Times New Roman"/>
              </a:rPr>
              <a:t>broad</a:t>
            </a:r>
            <a:r>
              <a:rPr lang="en-US" cap="none" spc="395" dirty="0" smtClean="0">
                <a:latin typeface="Times New Roman"/>
                <a:cs typeface="Times New Roman"/>
              </a:rPr>
              <a:t> </a:t>
            </a:r>
            <a:r>
              <a:rPr lang="en-US" cap="none" spc="20" dirty="0" smtClean="0">
                <a:latin typeface="Times New Roman"/>
                <a:cs typeface="Times New Roman"/>
              </a:rPr>
              <a:t>cell</a:t>
            </a:r>
            <a:r>
              <a:rPr lang="en-US" cap="none" spc="105" dirty="0" smtClean="0">
                <a:latin typeface="Times New Roman"/>
                <a:cs typeface="Times New Roman"/>
              </a:rPr>
              <a:t> </a:t>
            </a:r>
            <a:r>
              <a:rPr lang="en-US" cap="none" spc="65" dirty="0" smtClean="0">
                <a:latin typeface="Times New Roman"/>
                <a:cs typeface="Times New Roman"/>
              </a:rPr>
              <a:t>types:</a:t>
            </a:r>
            <a:r>
              <a:rPr lang="en-US" cap="none" spc="70" dirty="0" smtClean="0">
                <a:latin typeface="Times New Roman"/>
                <a:cs typeface="Times New Roman"/>
              </a:rPr>
              <a:t> </a:t>
            </a:r>
            <a:r>
              <a:rPr lang="en-US" cap="none" spc="-105" dirty="0" smtClean="0">
                <a:latin typeface="Times New Roman"/>
                <a:cs typeface="Times New Roman"/>
              </a:rPr>
              <a:t>RBC</a:t>
            </a:r>
            <a:r>
              <a:rPr lang="en-US" cap="none" spc="-100" dirty="0" smtClean="0">
                <a:latin typeface="Times New Roman"/>
                <a:cs typeface="Times New Roman"/>
              </a:rPr>
              <a:t>S</a:t>
            </a:r>
            <a:r>
              <a:rPr lang="en-US" cap="none" spc="-5" dirty="0" smtClean="0">
                <a:latin typeface="Times New Roman"/>
                <a:cs typeface="Times New Roman"/>
              </a:rPr>
              <a:t>,</a:t>
            </a:r>
            <a:r>
              <a:rPr lang="en-US" cap="none" spc="-265" dirty="0" smtClean="0">
                <a:latin typeface="Times New Roman"/>
                <a:cs typeface="Times New Roman"/>
              </a:rPr>
              <a:t> </a:t>
            </a:r>
            <a:r>
              <a:rPr lang="en-US" cap="none" spc="-5" dirty="0" smtClean="0">
                <a:latin typeface="Times New Roman"/>
                <a:cs typeface="Times New Roman"/>
              </a:rPr>
              <a:t>WBCS,</a:t>
            </a:r>
            <a:r>
              <a:rPr lang="en-US" cap="none" dirty="0" smtClean="0">
                <a:latin typeface="Times New Roman"/>
                <a:cs typeface="Times New Roman"/>
              </a:rPr>
              <a:t> </a:t>
            </a:r>
            <a:r>
              <a:rPr lang="en-US" cap="none" spc="235" dirty="0" smtClean="0">
                <a:latin typeface="Times New Roman"/>
                <a:cs typeface="Times New Roman"/>
              </a:rPr>
              <a:t>an</a:t>
            </a:r>
            <a:r>
              <a:rPr lang="en-US" cap="none" spc="-5" dirty="0" smtClean="0">
                <a:latin typeface="Times New Roman"/>
                <a:cs typeface="Times New Roman"/>
              </a:rPr>
              <a:t>d</a:t>
            </a:r>
            <a:r>
              <a:rPr lang="en-US" cap="none" spc="114" dirty="0" smtClean="0">
                <a:latin typeface="Times New Roman"/>
                <a:cs typeface="Times New Roman"/>
              </a:rPr>
              <a:t> pl</a:t>
            </a:r>
            <a:r>
              <a:rPr lang="en-US" cap="none" spc="110" dirty="0" smtClean="0">
                <a:latin typeface="Times New Roman"/>
                <a:cs typeface="Times New Roman"/>
              </a:rPr>
              <a:t>a</a:t>
            </a:r>
            <a:r>
              <a:rPr lang="en-US" cap="none" spc="114" dirty="0" smtClean="0">
                <a:latin typeface="Times New Roman"/>
                <a:cs typeface="Times New Roman"/>
              </a:rPr>
              <a:t>t</a:t>
            </a:r>
            <a:r>
              <a:rPr lang="en-US" cap="none" spc="110" dirty="0" smtClean="0">
                <a:latin typeface="Times New Roman"/>
                <a:cs typeface="Times New Roman"/>
              </a:rPr>
              <a:t>e</a:t>
            </a:r>
            <a:r>
              <a:rPr lang="en-US" cap="none" spc="114" dirty="0" smtClean="0">
                <a:latin typeface="Times New Roman"/>
                <a:cs typeface="Times New Roman"/>
              </a:rPr>
              <a:t>l</a:t>
            </a:r>
            <a:r>
              <a:rPr lang="en-US" cap="none" spc="110" dirty="0" smtClean="0">
                <a:latin typeface="Times New Roman"/>
                <a:cs typeface="Times New Roman"/>
              </a:rPr>
              <a:t>e</a:t>
            </a:r>
            <a:r>
              <a:rPr lang="en-US" cap="none" spc="114" dirty="0" smtClean="0">
                <a:latin typeface="Times New Roman"/>
                <a:cs typeface="Times New Roman"/>
              </a:rPr>
              <a:t>t</a:t>
            </a:r>
            <a:r>
              <a:rPr lang="en-US" cap="none" spc="110" dirty="0" smtClean="0">
                <a:latin typeface="Times New Roman"/>
                <a:cs typeface="Times New Roman"/>
              </a:rPr>
              <a:t>s</a:t>
            </a:r>
            <a:r>
              <a:rPr lang="en-US" cap="none" spc="-5" dirty="0" smtClean="0">
                <a:latin typeface="Times New Roman"/>
                <a:cs typeface="Times New Roman"/>
              </a:rPr>
              <a:t>.</a:t>
            </a:r>
            <a:endParaRPr lang="en-US" cap="none" dirty="0" smtClean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261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59435" marR="321945" indent="-457200">
              <a:lnSpc>
                <a:spcPct val="100000"/>
              </a:lnSpc>
              <a:spcBef>
                <a:spcPts val="95"/>
              </a:spcBef>
              <a:buSzPct val="88888"/>
              <a:buFont typeface="+mj-lt"/>
              <a:buAutoNum type="arabicPeriod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Generalized lymphadenopathy</a:t>
            </a:r>
          </a:p>
          <a:p>
            <a:pPr marL="559435" marR="321945" indent="-457200">
              <a:lnSpc>
                <a:spcPct val="100000"/>
              </a:lnSpc>
              <a:spcBef>
                <a:spcPts val="95"/>
              </a:spcBef>
              <a:buSzPct val="88888"/>
              <a:buFont typeface="+mj-lt"/>
              <a:buAutoNum type="arabicPeriod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Infection of respiratory tract</a:t>
            </a:r>
          </a:p>
          <a:p>
            <a:pPr marL="559435" marR="321945" indent="-457200">
              <a:lnSpc>
                <a:spcPct val="100000"/>
              </a:lnSpc>
              <a:spcBef>
                <a:spcPts val="95"/>
              </a:spcBef>
              <a:buSzPct val="88888"/>
              <a:buFont typeface="+mj-lt"/>
              <a:buAutoNum type="arabicPeriod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Anemia and bleeding</a:t>
            </a:r>
          </a:p>
          <a:p>
            <a:pPr marL="559435" marR="321945" indent="-457200">
              <a:lnSpc>
                <a:spcPct val="100000"/>
              </a:lnSpc>
              <a:spcBef>
                <a:spcPts val="95"/>
              </a:spcBef>
              <a:buSzPct val="88888"/>
              <a:buFont typeface="+mj-lt"/>
              <a:buAutoNum type="arabicPeriod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Weight loss</a:t>
            </a:r>
          </a:p>
          <a:p>
            <a:pPr marL="559435" marR="321945" indent="-457200">
              <a:lnSpc>
                <a:spcPct val="100000"/>
              </a:lnSpc>
              <a:spcBef>
                <a:spcPts val="95"/>
              </a:spcBef>
              <a:buSzPct val="88888"/>
              <a:buFont typeface="+mj-lt"/>
              <a:buAutoNum type="arabicPeriod"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Mouth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sore</a:t>
            </a:r>
          </a:p>
          <a:p>
            <a:pPr marL="102235" marR="321945" indent="0">
              <a:lnSpc>
                <a:spcPct val="100000"/>
              </a:lnSpc>
              <a:spcBef>
                <a:spcPts val="95"/>
              </a:spcBef>
              <a:buSzPct val="88888"/>
              <a:buNone/>
              <a:tabLst>
                <a:tab pos="2959735" algn="l"/>
              </a:tabLst>
            </a:pPr>
            <a:endParaRPr lang="en-US" cap="none" dirty="0" smtClean="0">
              <a:latin typeface="Georgia"/>
              <a:cs typeface="Georgia"/>
            </a:endParaRPr>
          </a:p>
          <a:p>
            <a:pPr marL="102235" marR="321945" indent="0">
              <a:lnSpc>
                <a:spcPct val="100000"/>
              </a:lnSpc>
              <a:spcBef>
                <a:spcPts val="95"/>
              </a:spcBef>
              <a:buSzPct val="88888"/>
              <a:buNone/>
              <a:tabLst>
                <a:tab pos="2959735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duration of symptoms in a child with ALL may vary from days to weeks and in some cases few months.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clinical features of ALL are attributed to bone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marrow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infiltration with leukemic cells (bone marrow failure) and extramedullary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involvement.</a:t>
            </a: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02235" marR="321945" indent="0">
              <a:lnSpc>
                <a:spcPct val="100000"/>
              </a:lnSpc>
              <a:spcBef>
                <a:spcPts val="95"/>
              </a:spcBef>
              <a:buSzPct val="88888"/>
              <a:buNone/>
              <a:tabLst>
                <a:tab pos="2959735" algn="l"/>
              </a:tabLst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Few patients (2-5%) show central nervous system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involvement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at diagnosis; most are asymptomatic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but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some have features of raised intracranial pressure. </a:t>
            </a: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diagnosis of CNS leukemia is made on examination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cerebrospinal fluid. </a:t>
            </a: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Overt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testicular leukemia may be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seen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 about 1 % of cases. It presents with firm, painless,  unilateral or bilateral swelling of the testes; the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diagnosis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is confirmed by testicular biopsy. </a:t>
            </a: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Other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rare sites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extramedullary involvement include heart, lungs, kidneys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ovaries, skin, eye or the gastrointestinal tract.</a:t>
            </a:r>
          </a:p>
          <a:p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4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L1 morphology: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Lymphoblasts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are the most common subtype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childhood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ALL (80-85%), have scant cytoplasm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inconspicuous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nucleoli; these are associated with a better prognosis.</a:t>
            </a:r>
          </a:p>
          <a:p>
            <a:pPr marR="508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Patients in the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L2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category: accounting for 15% cases,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show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large, pleomorphic blasts with abundant cytoplasm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prominent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nucleoli.</a:t>
            </a:r>
          </a:p>
          <a:p>
            <a:pPr marR="508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Only 1-2% patients with ALL show L3 morphology: in which cells are large, have deep  cytoplasmic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basophilia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prominent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vacuolation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; these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show surface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imrnunoglobulin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should be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treated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as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burkitt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lymphoma</a:t>
            </a:r>
            <a:r>
              <a:rPr lang="en-US" sz="2400" cap="none" spc="-10" dirty="0" smtClean="0">
                <a:latin typeface="Georgia"/>
                <a:cs typeface="Georgia"/>
              </a:rPr>
              <a:t>.</a:t>
            </a:r>
            <a:endParaRPr lang="en-US" sz="2400" cap="none" dirty="0" smtClean="0">
              <a:latin typeface="Georgia"/>
              <a:cs typeface="Georgia"/>
            </a:endParaRPr>
          </a:p>
          <a:p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06800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R="5080"/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Immunophenotype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classification describes ALL as either B cell derived or T cell derived. </a:t>
            </a:r>
          </a:p>
          <a:p>
            <a:pPr marR="508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Progenitor B cell Derived ALL constitutes 80-85% ALL, 15% are derived from 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Cells.</a:t>
            </a: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49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4671" y="717076"/>
            <a:ext cx="6200163" cy="50741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2796" y="1204572"/>
            <a:ext cx="4571625" cy="5214425"/>
          </a:xfrm>
        </p:spPr>
        <p:txBody>
          <a:bodyPr>
            <a:normAutofit/>
          </a:bodyPr>
          <a:lstStyle/>
          <a:p>
            <a:pPr marL="228600" marR="5080" indent="-228600" algn="l">
              <a:buFont typeface="Arial" panose="020B0604020202020204" pitchFamily="34" charset="0"/>
              <a:buChar char="•"/>
            </a:pP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from a child with acute </a:t>
            </a:r>
            <a:r>
              <a:rPr lang="en-US" sz="20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lymphoblastic </a:t>
            </a: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leukemia shows reduced marrow elements and replacement </a:t>
            </a:r>
            <a:r>
              <a:rPr lang="en-US" sz="20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by </a:t>
            </a:r>
            <a:r>
              <a:rPr lang="en-US" sz="2000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lymphoblasts</a:t>
            </a: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 Neoplastic </a:t>
            </a:r>
            <a:r>
              <a:rPr lang="en-US" sz="2000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lymphoblasts</a:t>
            </a: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are slightly larger than lymphocytes and have scant, faintly basophilic cytoplasm and </a:t>
            </a:r>
            <a:r>
              <a:rPr lang="en-US" sz="20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round </a:t>
            </a: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or convoluted nuclei with inconspicuous nucleoli and fine chromatin</a:t>
            </a:r>
            <a:r>
              <a:rPr lang="en-US" sz="20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0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often in a smudged appearance</a:t>
            </a:r>
          </a:p>
        </p:txBody>
      </p:sp>
    </p:spTree>
    <p:extLst>
      <p:ext uri="{BB962C8B-B14F-4D97-AF65-F5344CB8AC3E}">
        <p14:creationId xmlns:p14="http://schemas.microsoft.com/office/powerpoint/2010/main" val="409279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2764" y="205126"/>
            <a:ext cx="335152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340" dirty="0"/>
              <a:t>A</a:t>
            </a:r>
            <a:r>
              <a:rPr b="1" spc="-335" dirty="0"/>
              <a:t>L</a:t>
            </a:r>
            <a:r>
              <a:rPr b="1" spc="-5" dirty="0"/>
              <a:t>L</a:t>
            </a:r>
            <a:r>
              <a:rPr b="1" spc="-484" dirty="0"/>
              <a:t> </a:t>
            </a:r>
            <a:r>
              <a:rPr b="1" spc="225" dirty="0"/>
              <a:t>H</a:t>
            </a:r>
            <a:r>
              <a:rPr b="1" spc="235" dirty="0"/>
              <a:t>i</a:t>
            </a:r>
            <a:r>
              <a:rPr b="1" spc="229" dirty="0"/>
              <a:t>sto</a:t>
            </a:r>
            <a:r>
              <a:rPr b="1" spc="235" dirty="0"/>
              <a:t>l</a:t>
            </a:r>
            <a:r>
              <a:rPr b="1" spc="229" dirty="0"/>
              <a:t>o</a:t>
            </a:r>
            <a:r>
              <a:rPr b="1" spc="220" dirty="0"/>
              <a:t>g</a:t>
            </a:r>
            <a:r>
              <a:rPr b="1" spc="-5" dirty="0"/>
              <a:t>y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8066" y="933437"/>
            <a:ext cx="7924800" cy="57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R="5080">
              <a:lnSpc>
                <a:spcPct val="130000"/>
              </a:lnSpc>
            </a:pPr>
            <a:r>
              <a:rPr lang="en-US" cap="none" spc="-5" dirty="0" smtClean="0">
                <a:latin typeface="Georgia"/>
                <a:cs typeface="Georgia"/>
              </a:rPr>
              <a:t> </a:t>
            </a:r>
            <a:r>
              <a:rPr lang="en-US" sz="32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Specific chromosomal translocations in ALL, including  t(8;14, associated with </a:t>
            </a:r>
            <a:r>
              <a:rPr lang="en-US" sz="3200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burkitt</a:t>
            </a:r>
            <a:r>
              <a:rPr lang="en-US" sz="32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leukemia) in B cell ALL, t(4;11) in infant leukemia and t(9;22) translocation, that forms the </a:t>
            </a:r>
            <a:r>
              <a:rPr lang="en-US" sz="32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Philadelphia </a:t>
            </a:r>
            <a:r>
              <a:rPr lang="en-US" sz="32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chromosome, </a:t>
            </a:r>
            <a:r>
              <a:rPr lang="en-US" sz="3200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are </a:t>
            </a:r>
            <a:r>
              <a:rPr lang="en-US" sz="3200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associated with a poor prognosis.</a:t>
            </a:r>
          </a:p>
          <a:p>
            <a:pPr marR="5080">
              <a:lnSpc>
                <a:spcPct val="130000"/>
              </a:lnSpc>
            </a:pPr>
            <a:endParaRPr lang="en-US" sz="3200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R="5080">
              <a:lnSpc>
                <a:spcPct val="130000"/>
              </a:lnSpc>
            </a:pPr>
            <a:endParaRPr lang="en-US" sz="3200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91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</a:t>
            </a:r>
            <a:r>
              <a:rPr lang="en-US" dirty="0"/>
              <a:t>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The 2 most important prognostic factors are age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diagnosis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the initial leukocyte count. </a:t>
            </a: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Children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less  than 1-yr-old have an unsatisfactory prognosis;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infant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leukemia is often associated with t(4;11) translocation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high leukocyte counts. Children between the ages of 1 and 9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yrs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do well. The presence of leukocyte count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more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than 50,000/mm3 at diagnosis is associated with a bad  prognosis. </a:t>
            </a: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presence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cell leukemia is not a poor prognostic factor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unless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associated with other risk factors, including high leukocyte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count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mediastinal mass or disease affecting the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central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nervous system at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r>
              <a:rPr lang="en-US" b="1" spc="-70" dirty="0"/>
              <a:t> </a:t>
            </a:r>
            <a:r>
              <a:rPr lang="en-US" b="1" dirty="0"/>
              <a:t>and</a:t>
            </a:r>
            <a:r>
              <a:rPr lang="en-US" b="1" spc="-25" dirty="0"/>
              <a:t> </a:t>
            </a:r>
            <a:r>
              <a:rPr lang="en-US" b="1" spc="-5" dirty="0"/>
              <a:t>Differential</a:t>
            </a:r>
            <a:r>
              <a:rPr lang="en-US" b="1" spc="-30" dirty="0"/>
              <a:t> </a:t>
            </a:r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R="17145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Clinical presentation and peripheral blood counts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morphology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are indicative of the diagnosis of ALL.</a:t>
            </a:r>
          </a:p>
          <a:p>
            <a:pPr marR="17145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Children may present with pancytopenia or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hyperleukocytosis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marR="17145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diagnosis is confirmed by peripheral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smear examination,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aspirate and biopsy. It is important to do both an aspirate as well as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biopsy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at time of initial diagnosis. Very rarely leukemic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may be seen only in the biopsy specimen and not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aspirate. Higher white blood cell counts are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more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common with T cell ALL.</a:t>
            </a:r>
          </a:p>
          <a:p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38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r>
              <a:rPr lang="en-US" b="1" spc="-70" dirty="0"/>
              <a:t> </a:t>
            </a:r>
            <a:r>
              <a:rPr lang="en-US" b="1" dirty="0"/>
              <a:t>and</a:t>
            </a:r>
            <a:r>
              <a:rPr lang="en-US" b="1" spc="-25" dirty="0"/>
              <a:t> </a:t>
            </a:r>
            <a:r>
              <a:rPr lang="en-US" b="1" spc="-5" dirty="0"/>
              <a:t>Differential</a:t>
            </a:r>
            <a:r>
              <a:rPr lang="en-US" b="1" spc="-30" dirty="0"/>
              <a:t> </a:t>
            </a:r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4451" cy="3424107"/>
          </a:xfrm>
        </p:spPr>
        <p:txBody>
          <a:bodyPr>
            <a:noAutofit/>
          </a:bodyPr>
          <a:lstStyle/>
          <a:p>
            <a:pPr marR="17145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showing &gt;25%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lymphoblasts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is diagnostic for ALL. </a:t>
            </a:r>
          </a:p>
          <a:p>
            <a:pPr marR="171450"/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clinical profile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acute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lymphoblastic leukemia may mimic many other clinical conditions like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infectious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mononucleosis, acute infectious lymphocytosis, idiopathic  thrombocytopenic purpura, aplastic anemia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viral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infections like cytomegalovirus that result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leukemoid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reactions and pancytopenia. Idiopathic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thrombocytopenic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purpura (ITP)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is the most common cause of acute onset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petechiae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purpura in children. Children with ITP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have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no evidence of anemia and have normal total and differential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leukocyte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count. Bone marrow smear reveals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normal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hematopoiesis and normal or increased number of  megakaryocytes. ALL must be differentiated from a plastic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anemia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which may present with pancytopenia.</a:t>
            </a:r>
          </a:p>
        </p:txBody>
      </p:sp>
    </p:spTree>
    <p:extLst>
      <p:ext uri="{BB962C8B-B14F-4D97-AF65-F5344CB8AC3E}">
        <p14:creationId xmlns:p14="http://schemas.microsoft.com/office/powerpoint/2010/main" val="58065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9788" y="0"/>
              <a:ext cx="4744211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1" y="0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r>
              <a:rPr lang="en-US" b="1" spc="-70" dirty="0"/>
              <a:t> </a:t>
            </a:r>
            <a:r>
              <a:rPr lang="en-US" b="1" dirty="0"/>
              <a:t>and</a:t>
            </a:r>
            <a:r>
              <a:rPr lang="en-US" b="1" spc="-25" dirty="0"/>
              <a:t> </a:t>
            </a:r>
            <a:r>
              <a:rPr lang="en-US" b="1" spc="-5" dirty="0"/>
              <a:t>Differential</a:t>
            </a:r>
            <a:r>
              <a:rPr lang="en-US" b="1" spc="-30" dirty="0"/>
              <a:t> </a:t>
            </a:r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ALL should be distinguished from other malignancies (neuroblastoma, Non-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hodgkin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lymphoma, rhabdomyosarcoma,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Ewing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sarcoma and retinoblastoma) that present with bone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marrow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involvement. </a:t>
            </a: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Morphologic,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cytochemical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immunophenotypic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cytogenetic characteristics of the malignant cells should be done. Occasionally, patient with ALL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present with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hypereosinophilia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or as an emergency with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very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high white cell count (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hyperleukocytosis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TLC &gt;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1,00,000/mm3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), life-threatening infections, hemorrhage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organ dysfunction secondary to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leukostasis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or signs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symptoms of superior vena cava or superior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mediastinal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syndrome.</a:t>
            </a:r>
          </a:p>
        </p:txBody>
      </p:sp>
    </p:spTree>
    <p:extLst>
      <p:ext uri="{BB962C8B-B14F-4D97-AF65-F5344CB8AC3E}">
        <p14:creationId xmlns:p14="http://schemas.microsoft.com/office/powerpoint/2010/main" val="1057552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R="128905"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management of acute leukemia needs the combined  effort of a number of health professionals.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Improvement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 survival from ALL with modern therapy is one of the  greatest successes in the field of pediatric oncology.</a:t>
            </a:r>
          </a:p>
          <a:p>
            <a:pPr marR="128905">
              <a:lnSpc>
                <a:spcPct val="100000"/>
              </a:lnSpc>
              <a:spcBef>
                <a:spcPts val="105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R="128905"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Improvement in supportive care and use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combination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chemotherapy has led to a survival more than 80% overall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greater than 95% in children with low risk all.  Treatment is determined by the risk of relapse in each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patient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988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treatment on ALL is divided into 4 stages: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cap="none" spc="-10" dirty="0" smtClean="0">
                <a:latin typeface="Georgia"/>
                <a:cs typeface="Georgia"/>
              </a:rPr>
              <a:t> </a:t>
            </a:r>
          </a:p>
          <a:p>
            <a:pPr marL="0" marR="12890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(I) Induction therapy (to attain remission)</a:t>
            </a:r>
          </a:p>
          <a:p>
            <a:pPr marL="0" marR="12890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(II) CNS prophylaxis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or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CNS preventive therapy</a:t>
            </a:r>
          </a:p>
          <a:p>
            <a:pPr marL="0" marR="12890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(III) Intensification (consolidation)</a:t>
            </a:r>
          </a:p>
          <a:p>
            <a:pPr marL="0" marR="12890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(IV) Maintenance therapy (continuation). </a:t>
            </a:r>
          </a:p>
          <a:p>
            <a:pPr marR="128905"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average duration of treatment in ALL ranges between 2 and 2.5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yrs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;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there is no advantage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treatment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exceeding 3 yrs.</a:t>
            </a:r>
          </a:p>
        </p:txBody>
      </p:sp>
    </p:spTree>
    <p:extLst>
      <p:ext uri="{BB962C8B-B14F-4D97-AF65-F5344CB8AC3E}">
        <p14:creationId xmlns:p14="http://schemas.microsoft.com/office/powerpoint/2010/main" val="848997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Induction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R="128905">
              <a:lnSpc>
                <a:spcPct val="11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goal of this phase is to eradicate leukemia from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such that at end of this phase there are &lt;5%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leukemic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blasts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bone marrow by morphology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Patients who achieve rapid early remission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(&lt;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5% blasts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marrow) by day 7 or 14 of induction have a better prognosis than slow responders. </a:t>
            </a:r>
          </a:p>
          <a:p>
            <a:pPr marR="128905">
              <a:lnSpc>
                <a:spcPct val="11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drug regimen combining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vincristine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prednisone induces remission in 80-95% patients with ALL. Since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remission rate and duration are improved by the addition Of a third and fourth drug (l-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asparaginase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and/ or anthracycline),</a:t>
            </a:r>
          </a:p>
          <a:p>
            <a:pPr marR="128905">
              <a:lnSpc>
                <a:spcPct val="11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Current induction regimens include vincristine,  prednisone, l-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asparaginase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an anthracycline, with  remission achieved in 95-98% of cases. The induction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therapy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lasts for 4-6 weeks.</a:t>
            </a:r>
          </a:p>
        </p:txBody>
      </p:sp>
    </p:spTree>
    <p:extLst>
      <p:ext uri="{BB962C8B-B14F-4D97-AF65-F5344CB8AC3E}">
        <p14:creationId xmlns:p14="http://schemas.microsoft.com/office/powerpoint/2010/main" val="3351386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CNS Preventive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R="128905">
              <a:lnSpc>
                <a:spcPct val="11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Most children with leukemia have subclinical CNS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involvement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at the time of diagnosis and this acts as a sanctuary site where leukemic cells are protected from systemic  chemotherapy because of the blood brain barrier. The early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institution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of CNS prophylaxis is essential to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eradicate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leukemic cells which have passed the blood brain barrier.</a:t>
            </a:r>
          </a:p>
          <a:p>
            <a:pPr marR="128905">
              <a:lnSpc>
                <a:spcPct val="11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CNS prophylaxis has enabled increased survival rates in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leukemia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 Most children in the past received a combination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intrathecal methotrexate and cranial irradiation. However,  there is considerable concern regarding long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term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neurotoxicity and risk of development of brain tumors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following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this therapy. In order to achieve effective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CNS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prophylaxis while minimizing neurotoxicity, experts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now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recommend a lower dose of cranial irradiation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with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intrathecal methotrexate.</a:t>
            </a:r>
          </a:p>
        </p:txBody>
      </p:sp>
    </p:spTree>
    <p:extLst>
      <p:ext uri="{BB962C8B-B14F-4D97-AF65-F5344CB8AC3E}">
        <p14:creationId xmlns:p14="http://schemas.microsoft.com/office/powerpoint/2010/main" val="3976476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Intensification (Consolidation)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2065" marR="5080" indent="0">
              <a:spcBef>
                <a:spcPts val="100"/>
              </a:spcBef>
              <a:buNone/>
            </a:pPr>
            <a:r>
              <a:rPr lang="en-US" cap="none" spc="-5" dirty="0" smtClean="0">
                <a:latin typeface="Georgia"/>
                <a:cs typeface="Georgia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This is a period of intensified treatment administered  shortly after remission induction with administration of  new chemotherapeutic agents to tackle the problem of  drug resistance. There is clear evidence that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intensification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has improved the long term survival in patients with ALL,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especially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those with high-risk disease. Commonly used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agents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for intensification therapy include high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dose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methotrexate, l-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asparaginase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cytarabine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cyclophosphamide</a:t>
            </a:r>
            <a:r>
              <a:rPr lang="en-US" cap="none" spc="-10" dirty="0" smtClean="0">
                <a:latin typeface="Georgia"/>
                <a:cs typeface="Georgia"/>
              </a:rPr>
              <a:t>.</a:t>
            </a:r>
            <a:endParaRPr lang="en-US" cap="none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59806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It has been estimated that approximately two to three logs of leukemic blasts are killed during the induction therapy.</a:t>
            </a:r>
          </a:p>
          <a:p>
            <a:pPr marL="12700" marR="5080" indent="-1270">
              <a:lnSpc>
                <a:spcPct val="100000"/>
              </a:lnSpc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Additional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therapy is therefore necessary to prevent a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relapse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 Once remission is achieved, maintenance therapy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continued for an additional 2-2.5 yr. Without such therapy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patients of ALL relapse within the next 2-4 months. </a:t>
            </a:r>
          </a:p>
          <a:p>
            <a:pPr marL="12700" marR="5080" indent="-1270">
              <a:lnSpc>
                <a:spcPct val="100000"/>
              </a:lnSpc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A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number of drug combination and schedules are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used.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main agents used include 6-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Mercaptopurine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daily and methotrexate once a week given orally, with or without pulses of vincristine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prednisone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or other cytostatic drugs.</a:t>
            </a:r>
          </a:p>
        </p:txBody>
      </p:sp>
    </p:spTree>
    <p:extLst>
      <p:ext uri="{BB962C8B-B14F-4D97-AF65-F5344CB8AC3E}">
        <p14:creationId xmlns:p14="http://schemas.microsoft.com/office/powerpoint/2010/main" val="249726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0">
              <a:lnSpc>
                <a:spcPct val="100000"/>
              </a:lnSpc>
              <a:spcBef>
                <a:spcPts val="425"/>
              </a:spcBef>
            </a:pPr>
            <a:r>
              <a:rPr lang="en-US" b="1" dirty="0">
                <a:latin typeface="Georgia"/>
                <a:cs typeface="Georgia"/>
              </a:rPr>
              <a:t>Infant</a:t>
            </a:r>
            <a:r>
              <a:rPr lang="en-US" b="1" spc="-70" dirty="0">
                <a:latin typeface="Georgia"/>
                <a:cs typeface="Georgia"/>
              </a:rPr>
              <a:t> </a:t>
            </a:r>
            <a:r>
              <a:rPr lang="en-US" b="1" dirty="0">
                <a:latin typeface="Georgia"/>
                <a:cs typeface="Georgia"/>
              </a:rPr>
              <a:t>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26365" marR="5080" indent="-342900">
              <a:lnSpc>
                <a:spcPct val="100000"/>
              </a:lnSpc>
              <a:spcBef>
                <a:spcPts val="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Outcome of ALL remains poor in this group of patients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even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with very intense therapy including stem cell transplant.</a:t>
            </a:r>
          </a:p>
          <a:p>
            <a:pPr marL="117475" indent="-342900">
              <a:lnSpc>
                <a:spcPct val="100000"/>
              </a:lnSpc>
              <a:spcBef>
                <a:spcPts val="325"/>
              </a:spcBef>
            </a:pP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17475" indent="-342900">
              <a:lnSpc>
                <a:spcPct val="100000"/>
              </a:lnSpc>
              <a:spcBef>
                <a:spcPts val="325"/>
              </a:spcBef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Only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30-40% of children with MLL t(4;11) gene rearrangement are cured. Role of transplantation remains controversial.</a:t>
            </a:r>
          </a:p>
          <a:p>
            <a:pPr marL="117475" indent="-342900">
              <a:lnSpc>
                <a:spcPct val="100000"/>
              </a:lnSpc>
              <a:spcBef>
                <a:spcPts val="325"/>
              </a:spcBef>
            </a:pP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17475" indent="-342900">
              <a:lnSpc>
                <a:spcPct val="100000"/>
              </a:lnSpc>
              <a:spcBef>
                <a:spcPts val="325"/>
              </a:spcBef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Therapy usually includes high dose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Cytarabine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and methotrexate in addition to standard ALL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therapy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468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Supportive Care</a:t>
            </a:r>
            <a:r>
              <a:rPr lang="en-US" dirty="0">
                <a:latin typeface="Georgia"/>
                <a:cs typeface="Georgia"/>
              </a:rPr>
              <a:t/>
            </a:r>
            <a:br>
              <a:rPr lang="en-US" dirty="0">
                <a:latin typeface="Georgia"/>
                <a:cs typeface="Georgi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Because of the complications encountered with treatment and the need for aggressive supportive care like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blood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component therapy, detection and management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infections, nutritional and metabolic needs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psychosocial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support, these children should be treated at centers with appropriate facilities. </a:t>
            </a:r>
          </a:p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These children should be given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cotrimoxazole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as prophylaxis against pneumocystis </a:t>
            </a:r>
            <a:r>
              <a:rPr lang="en-US" cap="none" spc="5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jiroveci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pneumonia.</a:t>
            </a:r>
          </a:p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They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should be vaccinated against hepatitis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infection and screened for HIV infection.</a:t>
            </a:r>
          </a:p>
          <a:p>
            <a:pPr marL="3175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Oral hygiene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should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be taken care of. </a:t>
            </a:r>
          </a:p>
        </p:txBody>
      </p:sp>
    </p:spTree>
    <p:extLst>
      <p:ext uri="{BB962C8B-B14F-4D97-AF65-F5344CB8AC3E}">
        <p14:creationId xmlns:p14="http://schemas.microsoft.com/office/powerpoint/2010/main" val="3099481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b="1" spc="-10" dirty="0">
                <a:latin typeface="Georgia"/>
                <a:cs typeface="Georgia"/>
              </a:rPr>
              <a:t>Prognosis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175" marR="5080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Hypodiploidy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philadelphia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chromosome positivity, T cell  ALL, MLL rearrangement, age &lt;1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yr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 and &gt; 10 </a:t>
            </a:r>
            <a:r>
              <a:rPr lang="en-US" cap="none" spc="50" dirty="0" err="1">
                <a:solidFill>
                  <a:srgbClr val="0D0D0D"/>
                </a:solidFill>
                <a:latin typeface="Times New Roman"/>
                <a:cs typeface="Times New Roman"/>
              </a:rPr>
              <a:t>yr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leukocyte count &gt;50,000 / cu mm and presence of CNS disease are poor prognostic features. </a:t>
            </a:r>
          </a:p>
          <a:p>
            <a:pPr marL="3175" marR="5080" indent="-342900">
              <a:lnSpc>
                <a:spcPct val="100000"/>
              </a:lnSpc>
              <a:spcBef>
                <a:spcPts val="275"/>
              </a:spcBef>
            </a:pPr>
            <a:endParaRPr lang="en-US" cap="none" spc="5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175" marR="5080" indent="-342900">
              <a:lnSpc>
                <a:spcPct val="100000"/>
              </a:lnSpc>
              <a:spcBef>
                <a:spcPts val="275"/>
              </a:spcBef>
            </a:pP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More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that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80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% of children with ALL are long term survivors in the developed countries. However, survival  remains poor in the developing nations, chiefly due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infection related mortality</a:t>
            </a:r>
            <a:r>
              <a:rPr lang="en-US" cap="none" spc="-10" dirty="0" smtClean="0">
                <a:latin typeface="Georgia"/>
                <a:cs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4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68116" y="318266"/>
            <a:ext cx="10364451" cy="1596177"/>
          </a:xfrm>
        </p:spPr>
        <p:txBody>
          <a:bodyPr/>
          <a:lstStyle/>
          <a:p>
            <a:r>
              <a:rPr lang="en-US" b="1" dirty="0" smtClean="0"/>
              <a:t>Function of bone marrow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446405" marR="5080" indent="-342900">
              <a:spcBef>
                <a:spcPts val="725"/>
              </a:spcBef>
              <a:tabLst>
                <a:tab pos="608965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bone marrow is found inside bones. The marrow in the large bones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adults produces blood cells. Approximately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4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% of our total body weight consists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bone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marrow.</a:t>
            </a:r>
          </a:p>
          <a:p>
            <a:pPr marL="446405" marR="5080" indent="-342900">
              <a:spcBef>
                <a:spcPts val="725"/>
              </a:spcBef>
              <a:tabLst>
                <a:tab pos="6089650" algn="l"/>
              </a:tabLst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446405" marR="5080" indent="-342900">
              <a:spcBef>
                <a:spcPts val="725"/>
              </a:spcBef>
              <a:tabLst>
                <a:tab pos="608965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There are two types of bone marrow:</a:t>
            </a:r>
          </a:p>
          <a:p>
            <a:pPr marL="469900" marR="5080" indent="-457200">
              <a:spcBef>
                <a:spcPts val="795"/>
              </a:spcBef>
              <a:buFont typeface="+mj-lt"/>
              <a:buAutoNum type="arabicPeriod"/>
              <a:tabLst>
                <a:tab pos="40894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Red marrow,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made up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mainly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myeloid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tissue.</a:t>
            </a:r>
          </a:p>
          <a:p>
            <a:pPr marL="469900" marR="5080" indent="-457200">
              <a:spcBef>
                <a:spcPts val="795"/>
              </a:spcBef>
              <a:buFont typeface="+mj-lt"/>
              <a:buAutoNum type="arabicPeriod"/>
              <a:tabLst>
                <a:tab pos="40894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Yellow marrow,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made up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mostly of fat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marL="560705" marR="5080" indent="-457200">
              <a:lnSpc>
                <a:spcPct val="100000"/>
              </a:lnSpc>
              <a:spcBef>
                <a:spcPts val="725"/>
              </a:spcBef>
              <a:buFont typeface="Wingdings" panose="05000000000000000000" pitchFamily="2" charset="2"/>
              <a:buChar char="q"/>
              <a:tabLst>
                <a:tab pos="6089650" algn="l"/>
              </a:tabLst>
            </a:pPr>
            <a:endParaRPr lang="en-US" cap="none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335" y="4934458"/>
            <a:ext cx="320040" cy="2392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335" y="5862218"/>
            <a:ext cx="569976" cy="4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b="1" dirty="0">
                <a:latin typeface="Georgia"/>
                <a:cs typeface="Georgia"/>
              </a:rPr>
              <a:t>Down</a:t>
            </a:r>
            <a:r>
              <a:rPr lang="en-US" b="1" spc="-35" dirty="0">
                <a:latin typeface="Georgia"/>
                <a:cs typeface="Georgia"/>
              </a:rPr>
              <a:t> </a:t>
            </a:r>
            <a:r>
              <a:rPr lang="en-US" b="1" spc="-5" dirty="0">
                <a:latin typeface="Georgia"/>
                <a:cs typeface="Georgia"/>
              </a:rPr>
              <a:t>Syndrome</a:t>
            </a:r>
            <a:r>
              <a:rPr lang="en-US" b="1" spc="-25" dirty="0">
                <a:latin typeface="Georgia"/>
                <a:cs typeface="Georgia"/>
              </a:rPr>
              <a:t> </a:t>
            </a:r>
            <a:r>
              <a:rPr lang="en-US" b="1" dirty="0">
                <a:latin typeface="Georgia"/>
                <a:cs typeface="Georgia"/>
              </a:rPr>
              <a:t>and</a:t>
            </a:r>
            <a:r>
              <a:rPr lang="en-US" b="1" spc="-15" dirty="0">
                <a:latin typeface="Georgia"/>
                <a:cs typeface="Georgia"/>
              </a:rPr>
              <a:t> </a:t>
            </a:r>
            <a:r>
              <a:rPr lang="en-US" b="1" spc="-5" dirty="0">
                <a:latin typeface="Georgia"/>
                <a:cs typeface="Georgia"/>
              </a:rPr>
              <a:t>Acute</a:t>
            </a:r>
            <a:r>
              <a:rPr lang="en-US" b="1" spc="-15" dirty="0">
                <a:latin typeface="Georgia"/>
                <a:cs typeface="Georgia"/>
              </a:rPr>
              <a:t> </a:t>
            </a:r>
            <a:r>
              <a:rPr lang="en-US" b="1" dirty="0">
                <a:latin typeface="Georgia"/>
                <a:cs typeface="Georgia"/>
              </a:rPr>
              <a:t>Leukemia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lang="en-US" cap="none" spc="-5" dirty="0" smtClean="0">
                <a:latin typeface="Georgia"/>
                <a:cs typeface="Georgia"/>
              </a:rPr>
              <a:t>Children</a:t>
            </a:r>
            <a:r>
              <a:rPr lang="en-US" cap="none" spc="-1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with</a:t>
            </a:r>
            <a:r>
              <a:rPr lang="en-US" cap="none" spc="1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trisomy</a:t>
            </a:r>
            <a:r>
              <a:rPr lang="en-US" cap="none" spc="-35" dirty="0" smtClean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21</a:t>
            </a:r>
            <a:r>
              <a:rPr lang="en-US" cap="none" spc="-5" dirty="0" smtClean="0">
                <a:latin typeface="Georgia"/>
                <a:cs typeface="Georgia"/>
              </a:rPr>
              <a:t> have</a:t>
            </a:r>
            <a:r>
              <a:rPr lang="en-US" cap="none" spc="-15" dirty="0" smtClean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a</a:t>
            </a:r>
            <a:r>
              <a:rPr lang="en-US" cap="none" spc="-5" dirty="0" smtClean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15-20</a:t>
            </a:r>
            <a:r>
              <a:rPr lang="en-US" cap="none" spc="-5" dirty="0" smtClean="0">
                <a:latin typeface="Georgia"/>
                <a:cs typeface="Georgia"/>
              </a:rPr>
              <a:t> fold</a:t>
            </a:r>
            <a:r>
              <a:rPr lang="en-US" cap="none" spc="-1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higher</a:t>
            </a:r>
            <a:r>
              <a:rPr lang="en-US" cap="none" spc="-20" dirty="0" smtClean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risk o</a:t>
            </a:r>
            <a:r>
              <a:rPr lang="en-US" cap="none" spc="-5" dirty="0" smtClean="0">
                <a:latin typeface="Georgia"/>
                <a:cs typeface="Georgia"/>
              </a:rPr>
              <a:t>f</a:t>
            </a:r>
            <a:r>
              <a:rPr lang="en-US" cap="none" dirty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a</a:t>
            </a:r>
            <a:r>
              <a:rPr lang="en-US" cap="none" spc="-5" dirty="0" smtClean="0">
                <a:latin typeface="Georgia"/>
                <a:cs typeface="Georgia"/>
              </a:rPr>
              <a:t>cute</a:t>
            </a:r>
            <a:r>
              <a:rPr lang="en-US" cap="none" spc="-1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leukemia</a:t>
            </a:r>
            <a:r>
              <a:rPr lang="en-US" cap="none" spc="-20" dirty="0" smtClean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as</a:t>
            </a:r>
            <a:r>
              <a:rPr lang="en-US" cap="none" spc="-1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compared</a:t>
            </a:r>
            <a:r>
              <a:rPr lang="en-US" cap="none" spc="-45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to</a:t>
            </a:r>
            <a:r>
              <a:rPr lang="en-US" cap="none" spc="-15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general</a:t>
            </a:r>
            <a:r>
              <a:rPr lang="en-US" cap="none" spc="-20" dirty="0" smtClean="0">
                <a:latin typeface="Georgia"/>
                <a:cs typeface="Georgia"/>
              </a:rPr>
              <a:t> </a:t>
            </a:r>
            <a:r>
              <a:rPr lang="en-US" cap="none" spc="-5" dirty="0" smtClean="0">
                <a:latin typeface="Georgia"/>
                <a:cs typeface="Georgia"/>
              </a:rPr>
              <a:t>population</a:t>
            </a:r>
            <a:r>
              <a:rPr lang="en-US" cap="none" dirty="0">
                <a:latin typeface="Georgia"/>
                <a:cs typeface="Georgia"/>
              </a:rPr>
              <a:t> </a:t>
            </a:r>
            <a:r>
              <a:rPr lang="en-US" cap="none" dirty="0" smtClean="0">
                <a:latin typeface="Georgia"/>
                <a:cs typeface="Georgia"/>
              </a:rPr>
              <a:t>.</a:t>
            </a:r>
            <a:endParaRPr lang="en-US" cap="none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049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bone marrow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55600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Red marrow can be found in the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flat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bones, such as the skull, vertebrae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shoulder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blades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hip bone and ribs. Red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marrow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can also be found at the ends of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long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bones, such as the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Humerus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femur.</a:t>
            </a:r>
          </a:p>
          <a:p>
            <a:pPr marL="12700" marR="5080">
              <a:spcBef>
                <a:spcPts val="100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54965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White blood cells (lymphocytes), red blood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cells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and platelets are produced in the red  marrow.</a:t>
            </a:r>
          </a:p>
          <a:p>
            <a:pPr marL="12065" marR="5080">
              <a:spcBef>
                <a:spcPts val="100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54965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 Yellow marrow can be found inside the middle section of long bones.</a:t>
            </a:r>
          </a:p>
        </p:txBody>
      </p:sp>
    </p:spTree>
    <p:extLst>
      <p:ext uri="{BB962C8B-B14F-4D97-AF65-F5344CB8AC3E}">
        <p14:creationId xmlns:p14="http://schemas.microsoft.com/office/powerpoint/2010/main" val="23647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bone marrow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55600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WBCS, which help to body fight infection.</a:t>
            </a:r>
          </a:p>
          <a:p>
            <a:pPr marL="355600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RBCs, which carry oxygen to all parts of the body.</a:t>
            </a:r>
          </a:p>
          <a:p>
            <a:pPr marL="355600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Platelets, which help in blood clot.</a:t>
            </a:r>
          </a:p>
          <a:p>
            <a:pPr marL="355600" marR="5080" indent="-342900">
              <a:spcBef>
                <a:spcPts val="100"/>
              </a:spcBef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If a person loses a lot of blood, the body can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convert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yellow marrow to red marrow in order to raise blood cell production.</a:t>
            </a:r>
          </a:p>
          <a:p>
            <a:pPr marL="355600" marR="5080" indent="-342900">
              <a:spcBef>
                <a:spcPts val="100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355600" marR="5080" indent="-342900">
              <a:spcBef>
                <a:spcPts val="100"/>
              </a:spcBef>
            </a:pP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5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0779" y="716189"/>
            <a:ext cx="10515600" cy="7053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500" b="1" u="heavy" spc="-195" dirty="0" smtClean="0"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Risk factors</a:t>
            </a:r>
            <a:endParaRPr sz="4500" b="1" dirty="0">
              <a:latin typeface="Trebuchet MS"/>
              <a:cs typeface="Trebuchet M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  <a:tabLst>
                <a:tab pos="38735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Combination of predisposing factors including genetic and environmental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influences:</a:t>
            </a:r>
            <a:endParaRPr lang="en-US" cap="none" spc="5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SzPct val="88888"/>
              <a:buNone/>
              <a:tabLst>
                <a:tab pos="38735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1. Chronic exposure to chemical such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benzene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SzPct val="88888"/>
              <a:buNone/>
              <a:tabLst>
                <a:tab pos="40132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2. Radiation exposure.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SzPct val="88888"/>
              <a:buNone/>
              <a:tabLst>
                <a:tab pos="387350" algn="l"/>
              </a:tabLst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3. Cytotoxic therapy of breast, lung and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testicular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cancer.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4. Congenital anomaly</a:t>
            </a:r>
          </a:p>
          <a:p>
            <a:pPr marL="12700" marR="5080" indent="0">
              <a:lnSpc>
                <a:spcPct val="130000"/>
              </a:lnSpc>
              <a:spcBef>
                <a:spcPts val="100"/>
              </a:spcBef>
              <a:buNone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5. The presence of primary immunodeficiency and infection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with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human T –cell leukemia  virus type-1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294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24040" y="446157"/>
            <a:ext cx="4593590" cy="7112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50" dirty="0">
                <a:solidFill>
                  <a:srgbClr val="045F79"/>
                </a:solidFill>
                <a:latin typeface="Arial MT"/>
                <a:cs typeface="Arial MT"/>
              </a:rPr>
              <a:t>PATH</a:t>
            </a:r>
            <a:r>
              <a:rPr sz="4500" spc="-645" dirty="0">
                <a:solidFill>
                  <a:srgbClr val="045F79"/>
                </a:solidFill>
                <a:latin typeface="Arial MT"/>
                <a:cs typeface="Arial MT"/>
              </a:rPr>
              <a:t>O</a:t>
            </a:r>
            <a:r>
              <a:rPr sz="4500" spc="-650" dirty="0">
                <a:solidFill>
                  <a:srgbClr val="045F79"/>
                </a:solidFill>
                <a:latin typeface="Arial MT"/>
                <a:cs typeface="Arial MT"/>
              </a:rPr>
              <a:t>PHYS</a:t>
            </a:r>
            <a:r>
              <a:rPr sz="4500" spc="-655" dirty="0">
                <a:solidFill>
                  <a:srgbClr val="045F79"/>
                </a:solidFill>
                <a:latin typeface="Arial MT"/>
                <a:cs typeface="Arial MT"/>
              </a:rPr>
              <a:t>I</a:t>
            </a:r>
            <a:r>
              <a:rPr sz="4500" spc="-645" dirty="0">
                <a:solidFill>
                  <a:srgbClr val="045F79"/>
                </a:solidFill>
                <a:latin typeface="Arial MT"/>
                <a:cs typeface="Arial MT"/>
              </a:rPr>
              <a:t>O</a:t>
            </a:r>
            <a:r>
              <a:rPr sz="4500" spc="-650" dirty="0">
                <a:solidFill>
                  <a:srgbClr val="045F79"/>
                </a:solidFill>
                <a:latin typeface="Arial MT"/>
                <a:cs typeface="Arial MT"/>
              </a:rPr>
              <a:t>L</a:t>
            </a:r>
            <a:r>
              <a:rPr sz="4500" spc="-645" dirty="0">
                <a:solidFill>
                  <a:srgbClr val="045F79"/>
                </a:solidFill>
                <a:latin typeface="Arial MT"/>
                <a:cs typeface="Arial MT"/>
              </a:rPr>
              <a:t>OG</a:t>
            </a:r>
            <a:r>
              <a:rPr sz="4500" dirty="0">
                <a:solidFill>
                  <a:srgbClr val="045F79"/>
                </a:solidFill>
                <a:latin typeface="Arial MT"/>
                <a:cs typeface="Arial MT"/>
              </a:rPr>
              <a:t>Y</a:t>
            </a:r>
            <a:endParaRPr sz="45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9904" y="1629155"/>
            <a:ext cx="7848600" cy="46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The lack of control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causes normal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bone marrow to be replaced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by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immature and undifferentiated leukocytes or blast cells . </a:t>
            </a:r>
          </a:p>
          <a:p>
            <a:pPr marL="355600" marR="5080" indent="-342900">
              <a:lnSpc>
                <a:spcPct val="130000"/>
              </a:lnSpc>
              <a:spcBef>
                <a:spcPts val="100"/>
              </a:spcBef>
              <a:buSzPct val="88888"/>
            </a:pP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Abnormal immature leukocytes then circulates in the blood and infiltrate the blood forming organs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(liver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, spleen, lymph nodes) and other </a:t>
            </a:r>
            <a:r>
              <a:rPr lang="en-US" cap="none" spc="5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sites </a:t>
            </a:r>
            <a:r>
              <a:rPr lang="en-US" cap="none" spc="50" dirty="0">
                <a:solidFill>
                  <a:srgbClr val="0D0D0D"/>
                </a:solidFill>
                <a:latin typeface="Times New Roman"/>
                <a:cs typeface="Times New Roman"/>
              </a:rPr>
              <a:t>throughout the body.</a:t>
            </a:r>
          </a:p>
        </p:txBody>
      </p:sp>
    </p:spTree>
    <p:extLst>
      <p:ext uri="{BB962C8B-B14F-4D97-AF65-F5344CB8AC3E}">
        <p14:creationId xmlns:p14="http://schemas.microsoft.com/office/powerpoint/2010/main" val="34620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825</TotalTime>
  <Words>2496</Words>
  <Application>Microsoft Office PowerPoint</Application>
  <PresentationFormat>Widescreen</PresentationFormat>
  <Paragraphs>156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MT</vt:lpstr>
      <vt:lpstr>Calibri</vt:lpstr>
      <vt:lpstr>Georgia</vt:lpstr>
      <vt:lpstr>Times New Roman</vt:lpstr>
      <vt:lpstr>Trebuchet MS</vt:lpstr>
      <vt:lpstr>Tw Cen MT</vt:lpstr>
      <vt:lpstr>Wingdings</vt:lpstr>
      <vt:lpstr>Droplet</vt:lpstr>
      <vt:lpstr>Leukemia 1</vt:lpstr>
      <vt:lpstr>Definition</vt:lpstr>
      <vt:lpstr>PowerPoint Presentation</vt:lpstr>
      <vt:lpstr>Function of bone marrow</vt:lpstr>
      <vt:lpstr>Function of bone marrow</vt:lpstr>
      <vt:lpstr>Function of bone marrow</vt:lpstr>
      <vt:lpstr>Risk factors</vt:lpstr>
      <vt:lpstr>PATHOPHYSIOLOGY</vt:lpstr>
      <vt:lpstr>Pathophysiology</vt:lpstr>
      <vt:lpstr>Different types of leukemia</vt:lpstr>
      <vt:lpstr>PowerPoint Presentation</vt:lpstr>
      <vt:lpstr>FRENCH -AMERICAN- BRITISH (FAB) CLASSIFICATION LEUKEMIA</vt:lpstr>
      <vt:lpstr>PowerPoint Presentation</vt:lpstr>
      <vt:lpstr>INCIDENCE</vt:lpstr>
      <vt:lpstr>PowerPoint Presentation</vt:lpstr>
      <vt:lpstr>Classification of leukemia</vt:lpstr>
      <vt:lpstr>Classification of leukemia</vt:lpstr>
      <vt:lpstr>The etiology of ALL </vt:lpstr>
      <vt:lpstr>Acute lymphatic leukaemia </vt:lpstr>
      <vt:lpstr>ALL CLINICAL PRESENTATION</vt:lpstr>
      <vt:lpstr>ALL CLINICAL PRESENTATION</vt:lpstr>
      <vt:lpstr>PowerPoint Presentation</vt:lpstr>
      <vt:lpstr>PowerPoint Presentation</vt:lpstr>
      <vt:lpstr>PowerPoint Presentation</vt:lpstr>
      <vt:lpstr>ALL Histology</vt:lpstr>
      <vt:lpstr>PowerPoint Presentation</vt:lpstr>
      <vt:lpstr>prognostic factors </vt:lpstr>
      <vt:lpstr>Diagnosis and Differential Diagnosis</vt:lpstr>
      <vt:lpstr>Diagnosis and Differential Diagnosis</vt:lpstr>
      <vt:lpstr>Diagnosis and Differential Diagnosis</vt:lpstr>
      <vt:lpstr>Management</vt:lpstr>
      <vt:lpstr>The treatment on ALL is divided into 4 stages:</vt:lpstr>
      <vt:lpstr>Induction Therapy</vt:lpstr>
      <vt:lpstr>CNS Preventive Therapy</vt:lpstr>
      <vt:lpstr>Intensification (Consolidation) Therapy</vt:lpstr>
      <vt:lpstr>PowerPoint Presentation</vt:lpstr>
      <vt:lpstr>Infant ALL</vt:lpstr>
      <vt:lpstr>Supportive Care </vt:lpstr>
      <vt:lpstr>Prognosis</vt:lpstr>
      <vt:lpstr>Down Syndrome and Acute Leukemia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Leukemia 1</dc:title>
  <dc:creator>User</dc:creator>
  <cp:lastModifiedBy>User</cp:lastModifiedBy>
  <cp:revision>141</cp:revision>
  <dcterms:created xsi:type="dcterms:W3CDTF">2023-04-07T11:54:17Z</dcterms:created>
  <dcterms:modified xsi:type="dcterms:W3CDTF">2023-04-09T02:15:41Z</dcterms:modified>
</cp:coreProperties>
</file>