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42"/>
  </p:notesMasterIdLst>
  <p:sldIdLst>
    <p:sldId id="257" r:id="rId5"/>
    <p:sldId id="292" r:id="rId6"/>
    <p:sldId id="258" r:id="rId7"/>
    <p:sldId id="259" r:id="rId8"/>
    <p:sldId id="260" r:id="rId9"/>
    <p:sldId id="298" r:id="rId10"/>
    <p:sldId id="262" r:id="rId11"/>
    <p:sldId id="263" r:id="rId12"/>
    <p:sldId id="264" r:id="rId13"/>
    <p:sldId id="265" r:id="rId14"/>
    <p:sldId id="294" r:id="rId15"/>
    <p:sldId id="266" r:id="rId16"/>
    <p:sldId id="267" r:id="rId17"/>
    <p:sldId id="268" r:id="rId18"/>
    <p:sldId id="269" r:id="rId19"/>
    <p:sldId id="295" r:id="rId20"/>
    <p:sldId id="271" r:id="rId21"/>
    <p:sldId id="297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5" r:id="rId35"/>
    <p:sldId id="286" r:id="rId36"/>
    <p:sldId id="287" r:id="rId37"/>
    <p:sldId id="288" r:id="rId38"/>
    <p:sldId id="289" r:id="rId39"/>
    <p:sldId id="299" r:id="rId40"/>
    <p:sldId id="29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FED296-601A-FE4B-B26D-11C27E9448B3}" v="1" dt="2021-03-22T12:30:38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oud Jum'ah AlMa'aitah" userId="05a31a1a-2456-49b3-9135-c74c131a3596" providerId="ADAL" clId="{B0FED296-601A-FE4B-B26D-11C27E9448B3}"/>
    <pc:docChg chg="mod modRtl">
      <pc:chgData name="Anoud Jum'ah AlMa'aitah" userId="05a31a1a-2456-49b3-9135-c74c131a3596" providerId="ADAL" clId="{B0FED296-601A-FE4B-B26D-11C27E9448B3}" dt="2021-03-22T12:30:38.211" v="0" actId="3856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7C464F-E4EC-4FA9-8F5E-97A4A14F3BE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9063B5-57C4-4A1E-97E5-C62C37A74BCB}">
      <dgm:prSet phldrT="[Text]"/>
      <dgm:spPr>
        <a:solidFill>
          <a:schemeClr val="tx2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/>
            <a:t>Digestive system</a:t>
          </a:r>
        </a:p>
      </dgm:t>
    </dgm:pt>
    <dgm:pt modelId="{9FB465CD-7841-4418-A344-02DBFD49BF4A}" type="parTrans" cxnId="{15FDC053-1D25-46C3-B2F2-E2A6BF6388A9}">
      <dgm:prSet/>
      <dgm:spPr/>
      <dgm:t>
        <a:bodyPr/>
        <a:lstStyle/>
        <a:p>
          <a:endParaRPr lang="en-US"/>
        </a:p>
      </dgm:t>
    </dgm:pt>
    <dgm:pt modelId="{462BE329-7416-421C-A49E-66FFB4706DF2}" type="sibTrans" cxnId="{15FDC053-1D25-46C3-B2F2-E2A6BF6388A9}">
      <dgm:prSet/>
      <dgm:spPr/>
      <dgm:t>
        <a:bodyPr/>
        <a:lstStyle/>
        <a:p>
          <a:endParaRPr lang="en-US"/>
        </a:p>
      </dgm:t>
    </dgm:pt>
    <dgm:pt modelId="{7411DF07-A466-4C4E-9867-0AE63B5E1C41}">
      <dgm:prSet phldrT="[Text]"/>
      <dgm:spPr/>
      <dgm:t>
        <a:bodyPr/>
        <a:lstStyle/>
        <a:p>
          <a:r>
            <a:rPr lang="en-US"/>
            <a:t>1. Oral cavity</a:t>
          </a:r>
        </a:p>
      </dgm:t>
    </dgm:pt>
    <dgm:pt modelId="{1B413F5F-BEA5-4414-8F77-20EB0E247D8A}" type="parTrans" cxnId="{B14AACC0-307A-4D07-88FD-773C0FA5DC43}">
      <dgm:prSet/>
      <dgm:spPr/>
      <dgm:t>
        <a:bodyPr/>
        <a:lstStyle/>
        <a:p>
          <a:endParaRPr lang="en-US"/>
        </a:p>
      </dgm:t>
    </dgm:pt>
    <dgm:pt modelId="{BDD9E8B0-EDDF-4F27-B2E5-9F4D9C1D498C}" type="sibTrans" cxnId="{B14AACC0-307A-4D07-88FD-773C0FA5DC43}">
      <dgm:prSet/>
      <dgm:spPr/>
      <dgm:t>
        <a:bodyPr/>
        <a:lstStyle/>
        <a:p>
          <a:endParaRPr lang="en-US"/>
        </a:p>
      </dgm:t>
    </dgm:pt>
    <dgm:pt modelId="{D2F5FEAE-1C17-4B9D-AFF2-C7F47AB46449}">
      <dgm:prSet phldrT="[Text]"/>
      <dgm:spPr/>
      <dgm:t>
        <a:bodyPr/>
        <a:lstStyle/>
        <a:p>
          <a:r>
            <a:rPr lang="en-US"/>
            <a:t>2. Digestive tract</a:t>
          </a:r>
        </a:p>
      </dgm:t>
    </dgm:pt>
    <dgm:pt modelId="{6C3DB9AA-17F1-4C53-8B0C-619D538CFFA5}" type="parTrans" cxnId="{332809B6-FB43-464A-9959-E39BE1498DD0}">
      <dgm:prSet/>
      <dgm:spPr/>
      <dgm:t>
        <a:bodyPr/>
        <a:lstStyle/>
        <a:p>
          <a:endParaRPr lang="en-US"/>
        </a:p>
      </dgm:t>
    </dgm:pt>
    <dgm:pt modelId="{3E5CEAE0-CB2A-4BBA-8618-0EE3D16307CB}" type="sibTrans" cxnId="{332809B6-FB43-464A-9959-E39BE1498DD0}">
      <dgm:prSet/>
      <dgm:spPr/>
      <dgm:t>
        <a:bodyPr/>
        <a:lstStyle/>
        <a:p>
          <a:endParaRPr lang="en-US"/>
        </a:p>
      </dgm:t>
    </dgm:pt>
    <dgm:pt modelId="{BF1452A8-0ECA-4DE5-B968-F4C7692DB96A}">
      <dgm:prSet phldrT="[Text]"/>
      <dgm:spPr/>
      <dgm:t>
        <a:bodyPr/>
        <a:lstStyle/>
        <a:p>
          <a:r>
            <a:rPr lang="en-US"/>
            <a:t>3- glands</a:t>
          </a:r>
        </a:p>
      </dgm:t>
    </dgm:pt>
    <dgm:pt modelId="{A15AC4B5-2B48-416A-A302-E70681EA2BAB}" type="parTrans" cxnId="{569A9EE3-971B-4E93-B2D6-11DFE01AD0F7}">
      <dgm:prSet/>
      <dgm:spPr/>
      <dgm:t>
        <a:bodyPr/>
        <a:lstStyle/>
        <a:p>
          <a:endParaRPr lang="en-US"/>
        </a:p>
      </dgm:t>
    </dgm:pt>
    <dgm:pt modelId="{DED4E605-05CD-41EC-A33A-4B524BEC27DC}" type="sibTrans" cxnId="{569A9EE3-971B-4E93-B2D6-11DFE01AD0F7}">
      <dgm:prSet/>
      <dgm:spPr/>
      <dgm:t>
        <a:bodyPr/>
        <a:lstStyle/>
        <a:p>
          <a:endParaRPr lang="en-US"/>
        </a:p>
      </dgm:t>
    </dgm:pt>
    <dgm:pt modelId="{0A672E8B-C762-4832-AC79-FE2E2566CA29}" type="pres">
      <dgm:prSet presAssocID="{237C464F-E4EC-4FA9-8F5E-97A4A14F3B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534646-9334-4962-8C92-BCF4D59D49D0}" type="pres">
      <dgm:prSet presAssocID="{809063B5-57C4-4A1E-97E5-C62C37A74BCB}" presName="hierRoot1" presStyleCnt="0">
        <dgm:presLayoutVars>
          <dgm:hierBranch val="init"/>
        </dgm:presLayoutVars>
      </dgm:prSet>
      <dgm:spPr/>
    </dgm:pt>
    <dgm:pt modelId="{45767016-DCBA-43B9-8A10-1A2925A908FB}" type="pres">
      <dgm:prSet presAssocID="{809063B5-57C4-4A1E-97E5-C62C37A74BCB}" presName="rootComposite1" presStyleCnt="0"/>
      <dgm:spPr/>
    </dgm:pt>
    <dgm:pt modelId="{C795D89E-1B7C-4074-820C-C0D054C780B9}" type="pres">
      <dgm:prSet presAssocID="{809063B5-57C4-4A1E-97E5-C62C37A74BCB}" presName="rootText1" presStyleLbl="node0" presStyleIdx="0" presStyleCnt="1" custScaleY="147423" custLinFactNeighborY="-75067">
        <dgm:presLayoutVars>
          <dgm:chPref val="3"/>
        </dgm:presLayoutVars>
      </dgm:prSet>
      <dgm:spPr/>
    </dgm:pt>
    <dgm:pt modelId="{87ABFC88-1A4D-489B-9D44-E364CCE1C874}" type="pres">
      <dgm:prSet presAssocID="{809063B5-57C4-4A1E-97E5-C62C37A74BCB}" presName="rootConnector1" presStyleLbl="node1" presStyleIdx="0" presStyleCnt="0"/>
      <dgm:spPr/>
    </dgm:pt>
    <dgm:pt modelId="{C7238774-FDB0-4599-BA33-401E4F1AB43C}" type="pres">
      <dgm:prSet presAssocID="{809063B5-57C4-4A1E-97E5-C62C37A74BCB}" presName="hierChild2" presStyleCnt="0"/>
      <dgm:spPr/>
    </dgm:pt>
    <dgm:pt modelId="{9FFF694D-AB70-43A1-9DDA-9A0E02CB8C03}" type="pres">
      <dgm:prSet presAssocID="{1B413F5F-BEA5-4414-8F77-20EB0E247D8A}" presName="Name37" presStyleLbl="parChTrans1D2" presStyleIdx="0" presStyleCnt="3"/>
      <dgm:spPr/>
    </dgm:pt>
    <dgm:pt modelId="{5E858313-A094-47AB-A987-7188F7206219}" type="pres">
      <dgm:prSet presAssocID="{7411DF07-A466-4C4E-9867-0AE63B5E1C41}" presName="hierRoot2" presStyleCnt="0">
        <dgm:presLayoutVars>
          <dgm:hierBranch val="init"/>
        </dgm:presLayoutVars>
      </dgm:prSet>
      <dgm:spPr/>
    </dgm:pt>
    <dgm:pt modelId="{755FC3DB-B911-450E-95F8-33486908AD0A}" type="pres">
      <dgm:prSet presAssocID="{7411DF07-A466-4C4E-9867-0AE63B5E1C41}" presName="rootComposite" presStyleCnt="0"/>
      <dgm:spPr/>
    </dgm:pt>
    <dgm:pt modelId="{D5C0C3EF-BA34-4A54-B900-092735817DAB}" type="pres">
      <dgm:prSet presAssocID="{7411DF07-A466-4C4E-9867-0AE63B5E1C41}" presName="rootText" presStyleLbl="node2" presStyleIdx="0" presStyleCnt="3">
        <dgm:presLayoutVars>
          <dgm:chPref val="3"/>
        </dgm:presLayoutVars>
      </dgm:prSet>
      <dgm:spPr/>
    </dgm:pt>
    <dgm:pt modelId="{7B423830-0721-442A-BF87-A6044F52B24E}" type="pres">
      <dgm:prSet presAssocID="{7411DF07-A466-4C4E-9867-0AE63B5E1C41}" presName="rootConnector" presStyleLbl="node2" presStyleIdx="0" presStyleCnt="3"/>
      <dgm:spPr/>
    </dgm:pt>
    <dgm:pt modelId="{7A6CB0B0-2A57-4E80-AE2D-D193AEE99AA9}" type="pres">
      <dgm:prSet presAssocID="{7411DF07-A466-4C4E-9867-0AE63B5E1C41}" presName="hierChild4" presStyleCnt="0"/>
      <dgm:spPr/>
    </dgm:pt>
    <dgm:pt modelId="{47AC895F-66A1-43AB-9B70-9437F5557354}" type="pres">
      <dgm:prSet presAssocID="{7411DF07-A466-4C4E-9867-0AE63B5E1C41}" presName="hierChild5" presStyleCnt="0"/>
      <dgm:spPr/>
    </dgm:pt>
    <dgm:pt modelId="{B99209E8-992C-4FB0-A133-E230B7449BDB}" type="pres">
      <dgm:prSet presAssocID="{6C3DB9AA-17F1-4C53-8B0C-619D538CFFA5}" presName="Name37" presStyleLbl="parChTrans1D2" presStyleIdx="1" presStyleCnt="3"/>
      <dgm:spPr/>
    </dgm:pt>
    <dgm:pt modelId="{1009747A-DBC2-495C-BBB5-C347585D3425}" type="pres">
      <dgm:prSet presAssocID="{D2F5FEAE-1C17-4B9D-AFF2-C7F47AB46449}" presName="hierRoot2" presStyleCnt="0">
        <dgm:presLayoutVars>
          <dgm:hierBranch val="init"/>
        </dgm:presLayoutVars>
      </dgm:prSet>
      <dgm:spPr/>
    </dgm:pt>
    <dgm:pt modelId="{FE25441C-F686-47FF-B3FD-1F43678CF0E9}" type="pres">
      <dgm:prSet presAssocID="{D2F5FEAE-1C17-4B9D-AFF2-C7F47AB46449}" presName="rootComposite" presStyleCnt="0"/>
      <dgm:spPr/>
    </dgm:pt>
    <dgm:pt modelId="{E3D5F343-93DE-436C-931D-BFC9B84F1A92}" type="pres">
      <dgm:prSet presAssocID="{D2F5FEAE-1C17-4B9D-AFF2-C7F47AB46449}" presName="rootText" presStyleLbl="node2" presStyleIdx="1" presStyleCnt="3" custLinFactNeighborY="59201">
        <dgm:presLayoutVars>
          <dgm:chPref val="3"/>
        </dgm:presLayoutVars>
      </dgm:prSet>
      <dgm:spPr/>
    </dgm:pt>
    <dgm:pt modelId="{0198ACB5-C2CC-43D7-B676-D369191545F0}" type="pres">
      <dgm:prSet presAssocID="{D2F5FEAE-1C17-4B9D-AFF2-C7F47AB46449}" presName="rootConnector" presStyleLbl="node2" presStyleIdx="1" presStyleCnt="3"/>
      <dgm:spPr/>
    </dgm:pt>
    <dgm:pt modelId="{8E34AEE0-9590-4937-8DF7-CBC4DF0B3454}" type="pres">
      <dgm:prSet presAssocID="{D2F5FEAE-1C17-4B9D-AFF2-C7F47AB46449}" presName="hierChild4" presStyleCnt="0"/>
      <dgm:spPr/>
    </dgm:pt>
    <dgm:pt modelId="{7069DC25-C92E-4D95-AF83-51F15673DC1B}" type="pres">
      <dgm:prSet presAssocID="{D2F5FEAE-1C17-4B9D-AFF2-C7F47AB46449}" presName="hierChild5" presStyleCnt="0"/>
      <dgm:spPr/>
    </dgm:pt>
    <dgm:pt modelId="{63F1BAC9-31B4-42DE-9C9A-6BB4110C7F14}" type="pres">
      <dgm:prSet presAssocID="{A15AC4B5-2B48-416A-A302-E70681EA2BAB}" presName="Name37" presStyleLbl="parChTrans1D2" presStyleIdx="2" presStyleCnt="3"/>
      <dgm:spPr/>
    </dgm:pt>
    <dgm:pt modelId="{86F6005C-611A-40E8-BC70-71B9C238A1E2}" type="pres">
      <dgm:prSet presAssocID="{BF1452A8-0ECA-4DE5-B968-F4C7692DB96A}" presName="hierRoot2" presStyleCnt="0">
        <dgm:presLayoutVars>
          <dgm:hierBranch val="init"/>
        </dgm:presLayoutVars>
      </dgm:prSet>
      <dgm:spPr/>
    </dgm:pt>
    <dgm:pt modelId="{F3BEAEDD-9C78-4DD1-918E-8A7A10427D6D}" type="pres">
      <dgm:prSet presAssocID="{BF1452A8-0ECA-4DE5-B968-F4C7692DB96A}" presName="rootComposite" presStyleCnt="0"/>
      <dgm:spPr/>
    </dgm:pt>
    <dgm:pt modelId="{019AA280-8A44-47E9-86CD-4D7AF3032DD0}" type="pres">
      <dgm:prSet presAssocID="{BF1452A8-0ECA-4DE5-B968-F4C7692DB96A}" presName="rootText" presStyleLbl="node2" presStyleIdx="2" presStyleCnt="3" custLinFactNeighborX="-1933">
        <dgm:presLayoutVars>
          <dgm:chPref val="3"/>
        </dgm:presLayoutVars>
      </dgm:prSet>
      <dgm:spPr/>
    </dgm:pt>
    <dgm:pt modelId="{0EEC734F-343E-41A8-8103-66DB7AF3D1A0}" type="pres">
      <dgm:prSet presAssocID="{BF1452A8-0ECA-4DE5-B968-F4C7692DB96A}" presName="rootConnector" presStyleLbl="node2" presStyleIdx="2" presStyleCnt="3"/>
      <dgm:spPr/>
    </dgm:pt>
    <dgm:pt modelId="{D5707F40-2CC6-49BF-B8DF-633920ACD954}" type="pres">
      <dgm:prSet presAssocID="{BF1452A8-0ECA-4DE5-B968-F4C7692DB96A}" presName="hierChild4" presStyleCnt="0"/>
      <dgm:spPr/>
    </dgm:pt>
    <dgm:pt modelId="{1F61C90E-C78A-4AC6-9FCD-AE012CC679DA}" type="pres">
      <dgm:prSet presAssocID="{BF1452A8-0ECA-4DE5-B968-F4C7692DB96A}" presName="hierChild5" presStyleCnt="0"/>
      <dgm:spPr/>
    </dgm:pt>
    <dgm:pt modelId="{F71C53F8-AB9C-4BBE-ADFD-A1053F0ED5FD}" type="pres">
      <dgm:prSet presAssocID="{809063B5-57C4-4A1E-97E5-C62C37A74BCB}" presName="hierChild3" presStyleCnt="0"/>
      <dgm:spPr/>
    </dgm:pt>
  </dgm:ptLst>
  <dgm:cxnLst>
    <dgm:cxn modelId="{90765203-667E-45D4-9EBD-66D2854B647C}" type="presOf" srcId="{237C464F-E4EC-4FA9-8F5E-97A4A14F3BE3}" destId="{0A672E8B-C762-4832-AC79-FE2E2566CA29}" srcOrd="0" destOrd="0" presId="urn:microsoft.com/office/officeart/2005/8/layout/orgChart1"/>
    <dgm:cxn modelId="{EBB5C10C-893A-492F-B9B6-D38975067989}" type="presOf" srcId="{809063B5-57C4-4A1E-97E5-C62C37A74BCB}" destId="{C795D89E-1B7C-4074-820C-C0D054C780B9}" srcOrd="0" destOrd="0" presId="urn:microsoft.com/office/officeart/2005/8/layout/orgChart1"/>
    <dgm:cxn modelId="{B322B21A-E8D8-41AF-935E-271F1CAB8385}" type="presOf" srcId="{7411DF07-A466-4C4E-9867-0AE63B5E1C41}" destId="{D5C0C3EF-BA34-4A54-B900-092735817DAB}" srcOrd="0" destOrd="0" presId="urn:microsoft.com/office/officeart/2005/8/layout/orgChart1"/>
    <dgm:cxn modelId="{EDF0432A-38C0-40D4-9124-6523EBF6385B}" type="presOf" srcId="{D2F5FEAE-1C17-4B9D-AFF2-C7F47AB46449}" destId="{E3D5F343-93DE-436C-931D-BFC9B84F1A92}" srcOrd="0" destOrd="0" presId="urn:microsoft.com/office/officeart/2005/8/layout/orgChart1"/>
    <dgm:cxn modelId="{8F7A9144-A2CB-4AE6-9553-C5CE58D7609B}" type="presOf" srcId="{BF1452A8-0ECA-4DE5-B968-F4C7692DB96A}" destId="{0EEC734F-343E-41A8-8103-66DB7AF3D1A0}" srcOrd="1" destOrd="0" presId="urn:microsoft.com/office/officeart/2005/8/layout/orgChart1"/>
    <dgm:cxn modelId="{02DB6766-331E-4FA5-BF97-730E5A0D7E75}" type="presOf" srcId="{D2F5FEAE-1C17-4B9D-AFF2-C7F47AB46449}" destId="{0198ACB5-C2CC-43D7-B676-D369191545F0}" srcOrd="1" destOrd="0" presId="urn:microsoft.com/office/officeart/2005/8/layout/orgChart1"/>
    <dgm:cxn modelId="{B2F17D46-B8C5-4069-8B2F-15CD65252202}" type="presOf" srcId="{6C3DB9AA-17F1-4C53-8B0C-619D538CFFA5}" destId="{B99209E8-992C-4FB0-A133-E230B7449BDB}" srcOrd="0" destOrd="0" presId="urn:microsoft.com/office/officeart/2005/8/layout/orgChart1"/>
    <dgm:cxn modelId="{15FDC053-1D25-46C3-B2F2-E2A6BF6388A9}" srcId="{237C464F-E4EC-4FA9-8F5E-97A4A14F3BE3}" destId="{809063B5-57C4-4A1E-97E5-C62C37A74BCB}" srcOrd="0" destOrd="0" parTransId="{9FB465CD-7841-4418-A344-02DBFD49BF4A}" sibTransId="{462BE329-7416-421C-A49E-66FFB4706DF2}"/>
    <dgm:cxn modelId="{3B13798C-EBE2-4611-8D30-3766DE000AAC}" type="presOf" srcId="{BF1452A8-0ECA-4DE5-B968-F4C7692DB96A}" destId="{019AA280-8A44-47E9-86CD-4D7AF3032DD0}" srcOrd="0" destOrd="0" presId="urn:microsoft.com/office/officeart/2005/8/layout/orgChart1"/>
    <dgm:cxn modelId="{8DB1ECAD-351E-48F4-9800-39D73E8898EF}" type="presOf" srcId="{A15AC4B5-2B48-416A-A302-E70681EA2BAB}" destId="{63F1BAC9-31B4-42DE-9C9A-6BB4110C7F14}" srcOrd="0" destOrd="0" presId="urn:microsoft.com/office/officeart/2005/8/layout/orgChart1"/>
    <dgm:cxn modelId="{332809B6-FB43-464A-9959-E39BE1498DD0}" srcId="{809063B5-57C4-4A1E-97E5-C62C37A74BCB}" destId="{D2F5FEAE-1C17-4B9D-AFF2-C7F47AB46449}" srcOrd="1" destOrd="0" parTransId="{6C3DB9AA-17F1-4C53-8B0C-619D538CFFA5}" sibTransId="{3E5CEAE0-CB2A-4BBA-8618-0EE3D16307CB}"/>
    <dgm:cxn modelId="{B14AACC0-307A-4D07-88FD-773C0FA5DC43}" srcId="{809063B5-57C4-4A1E-97E5-C62C37A74BCB}" destId="{7411DF07-A466-4C4E-9867-0AE63B5E1C41}" srcOrd="0" destOrd="0" parTransId="{1B413F5F-BEA5-4414-8F77-20EB0E247D8A}" sibTransId="{BDD9E8B0-EDDF-4F27-B2E5-9F4D9C1D498C}"/>
    <dgm:cxn modelId="{934C24E2-429C-4602-B226-7D5E54E18F11}" type="presOf" srcId="{809063B5-57C4-4A1E-97E5-C62C37A74BCB}" destId="{87ABFC88-1A4D-489B-9D44-E364CCE1C874}" srcOrd="1" destOrd="0" presId="urn:microsoft.com/office/officeart/2005/8/layout/orgChart1"/>
    <dgm:cxn modelId="{569A9EE3-971B-4E93-B2D6-11DFE01AD0F7}" srcId="{809063B5-57C4-4A1E-97E5-C62C37A74BCB}" destId="{BF1452A8-0ECA-4DE5-B968-F4C7692DB96A}" srcOrd="2" destOrd="0" parTransId="{A15AC4B5-2B48-416A-A302-E70681EA2BAB}" sibTransId="{DED4E605-05CD-41EC-A33A-4B524BEC27DC}"/>
    <dgm:cxn modelId="{32BB89EE-92DB-4B8C-A849-3B49A1C93288}" type="presOf" srcId="{1B413F5F-BEA5-4414-8F77-20EB0E247D8A}" destId="{9FFF694D-AB70-43A1-9DDA-9A0E02CB8C03}" srcOrd="0" destOrd="0" presId="urn:microsoft.com/office/officeart/2005/8/layout/orgChart1"/>
    <dgm:cxn modelId="{1582E2F2-AB11-4425-A707-A435A6C57B7D}" type="presOf" srcId="{7411DF07-A466-4C4E-9867-0AE63B5E1C41}" destId="{7B423830-0721-442A-BF87-A6044F52B24E}" srcOrd="1" destOrd="0" presId="urn:microsoft.com/office/officeart/2005/8/layout/orgChart1"/>
    <dgm:cxn modelId="{41903E1A-F7AF-460D-81C6-BDDAFD5A173D}" type="presParOf" srcId="{0A672E8B-C762-4832-AC79-FE2E2566CA29}" destId="{C4534646-9334-4962-8C92-BCF4D59D49D0}" srcOrd="0" destOrd="0" presId="urn:microsoft.com/office/officeart/2005/8/layout/orgChart1"/>
    <dgm:cxn modelId="{BEDE23F6-EC6D-45F8-9FA8-AF137126C668}" type="presParOf" srcId="{C4534646-9334-4962-8C92-BCF4D59D49D0}" destId="{45767016-DCBA-43B9-8A10-1A2925A908FB}" srcOrd="0" destOrd="0" presId="urn:microsoft.com/office/officeart/2005/8/layout/orgChart1"/>
    <dgm:cxn modelId="{6B39E670-223B-4914-B2F0-6CE1BD438277}" type="presParOf" srcId="{45767016-DCBA-43B9-8A10-1A2925A908FB}" destId="{C795D89E-1B7C-4074-820C-C0D054C780B9}" srcOrd="0" destOrd="0" presId="urn:microsoft.com/office/officeart/2005/8/layout/orgChart1"/>
    <dgm:cxn modelId="{9B24EA84-F593-46F4-B531-888B40C99636}" type="presParOf" srcId="{45767016-DCBA-43B9-8A10-1A2925A908FB}" destId="{87ABFC88-1A4D-489B-9D44-E364CCE1C874}" srcOrd="1" destOrd="0" presId="urn:microsoft.com/office/officeart/2005/8/layout/orgChart1"/>
    <dgm:cxn modelId="{77160698-DA77-41CF-BB3D-126A572C5696}" type="presParOf" srcId="{C4534646-9334-4962-8C92-BCF4D59D49D0}" destId="{C7238774-FDB0-4599-BA33-401E4F1AB43C}" srcOrd="1" destOrd="0" presId="urn:microsoft.com/office/officeart/2005/8/layout/orgChart1"/>
    <dgm:cxn modelId="{0D751117-5008-4F62-B4BD-230590DD61A4}" type="presParOf" srcId="{C7238774-FDB0-4599-BA33-401E4F1AB43C}" destId="{9FFF694D-AB70-43A1-9DDA-9A0E02CB8C03}" srcOrd="0" destOrd="0" presId="urn:microsoft.com/office/officeart/2005/8/layout/orgChart1"/>
    <dgm:cxn modelId="{224047C9-A88A-4603-8E62-5625DD9C2B7A}" type="presParOf" srcId="{C7238774-FDB0-4599-BA33-401E4F1AB43C}" destId="{5E858313-A094-47AB-A987-7188F7206219}" srcOrd="1" destOrd="0" presId="urn:microsoft.com/office/officeart/2005/8/layout/orgChart1"/>
    <dgm:cxn modelId="{7B847EC4-6C25-47EC-94C3-0A8B5AA8200D}" type="presParOf" srcId="{5E858313-A094-47AB-A987-7188F7206219}" destId="{755FC3DB-B911-450E-95F8-33486908AD0A}" srcOrd="0" destOrd="0" presId="urn:microsoft.com/office/officeart/2005/8/layout/orgChart1"/>
    <dgm:cxn modelId="{DF9A42A7-4EA6-4018-98D2-2B40BC408C42}" type="presParOf" srcId="{755FC3DB-B911-450E-95F8-33486908AD0A}" destId="{D5C0C3EF-BA34-4A54-B900-092735817DAB}" srcOrd="0" destOrd="0" presId="urn:microsoft.com/office/officeart/2005/8/layout/orgChart1"/>
    <dgm:cxn modelId="{B7C3B927-D108-4C74-8AC1-1490D4E07C74}" type="presParOf" srcId="{755FC3DB-B911-450E-95F8-33486908AD0A}" destId="{7B423830-0721-442A-BF87-A6044F52B24E}" srcOrd="1" destOrd="0" presId="urn:microsoft.com/office/officeart/2005/8/layout/orgChart1"/>
    <dgm:cxn modelId="{3A0979ED-160A-44FD-AC61-CD7C41B46300}" type="presParOf" srcId="{5E858313-A094-47AB-A987-7188F7206219}" destId="{7A6CB0B0-2A57-4E80-AE2D-D193AEE99AA9}" srcOrd="1" destOrd="0" presId="urn:microsoft.com/office/officeart/2005/8/layout/orgChart1"/>
    <dgm:cxn modelId="{5401E333-BB5D-4F3A-BB2F-F668686A7A0A}" type="presParOf" srcId="{5E858313-A094-47AB-A987-7188F7206219}" destId="{47AC895F-66A1-43AB-9B70-9437F5557354}" srcOrd="2" destOrd="0" presId="urn:microsoft.com/office/officeart/2005/8/layout/orgChart1"/>
    <dgm:cxn modelId="{C805FE94-8C27-4FE2-9786-34DA5FE3B17F}" type="presParOf" srcId="{C7238774-FDB0-4599-BA33-401E4F1AB43C}" destId="{B99209E8-992C-4FB0-A133-E230B7449BDB}" srcOrd="2" destOrd="0" presId="urn:microsoft.com/office/officeart/2005/8/layout/orgChart1"/>
    <dgm:cxn modelId="{BA272D6F-5F4B-4AF0-A98B-902E0BAE7B3B}" type="presParOf" srcId="{C7238774-FDB0-4599-BA33-401E4F1AB43C}" destId="{1009747A-DBC2-495C-BBB5-C347585D3425}" srcOrd="3" destOrd="0" presId="urn:microsoft.com/office/officeart/2005/8/layout/orgChart1"/>
    <dgm:cxn modelId="{9A035E7C-099F-43AF-AD79-45E17B8D8123}" type="presParOf" srcId="{1009747A-DBC2-495C-BBB5-C347585D3425}" destId="{FE25441C-F686-47FF-B3FD-1F43678CF0E9}" srcOrd="0" destOrd="0" presId="urn:microsoft.com/office/officeart/2005/8/layout/orgChart1"/>
    <dgm:cxn modelId="{FD402D04-0BB1-4FFF-9619-F8765E905F0E}" type="presParOf" srcId="{FE25441C-F686-47FF-B3FD-1F43678CF0E9}" destId="{E3D5F343-93DE-436C-931D-BFC9B84F1A92}" srcOrd="0" destOrd="0" presId="urn:microsoft.com/office/officeart/2005/8/layout/orgChart1"/>
    <dgm:cxn modelId="{322F658A-B4F8-4317-B770-F743AB6E7E67}" type="presParOf" srcId="{FE25441C-F686-47FF-B3FD-1F43678CF0E9}" destId="{0198ACB5-C2CC-43D7-B676-D369191545F0}" srcOrd="1" destOrd="0" presId="urn:microsoft.com/office/officeart/2005/8/layout/orgChart1"/>
    <dgm:cxn modelId="{54FC2D9F-9370-4B0C-9783-E6D2D2226A15}" type="presParOf" srcId="{1009747A-DBC2-495C-BBB5-C347585D3425}" destId="{8E34AEE0-9590-4937-8DF7-CBC4DF0B3454}" srcOrd="1" destOrd="0" presId="urn:microsoft.com/office/officeart/2005/8/layout/orgChart1"/>
    <dgm:cxn modelId="{A0C4090A-58B7-4D6C-80DE-A2678678EDDE}" type="presParOf" srcId="{1009747A-DBC2-495C-BBB5-C347585D3425}" destId="{7069DC25-C92E-4D95-AF83-51F15673DC1B}" srcOrd="2" destOrd="0" presId="urn:microsoft.com/office/officeart/2005/8/layout/orgChart1"/>
    <dgm:cxn modelId="{237E2FB5-8848-4ADA-84E8-AB4949216FD5}" type="presParOf" srcId="{C7238774-FDB0-4599-BA33-401E4F1AB43C}" destId="{63F1BAC9-31B4-42DE-9C9A-6BB4110C7F14}" srcOrd="4" destOrd="0" presId="urn:microsoft.com/office/officeart/2005/8/layout/orgChart1"/>
    <dgm:cxn modelId="{F364BD96-FD6E-4E9B-9D81-5D5223318DD0}" type="presParOf" srcId="{C7238774-FDB0-4599-BA33-401E4F1AB43C}" destId="{86F6005C-611A-40E8-BC70-71B9C238A1E2}" srcOrd="5" destOrd="0" presId="urn:microsoft.com/office/officeart/2005/8/layout/orgChart1"/>
    <dgm:cxn modelId="{CAD475EF-AF7B-4FE8-979A-140E4F47C368}" type="presParOf" srcId="{86F6005C-611A-40E8-BC70-71B9C238A1E2}" destId="{F3BEAEDD-9C78-4DD1-918E-8A7A10427D6D}" srcOrd="0" destOrd="0" presId="urn:microsoft.com/office/officeart/2005/8/layout/orgChart1"/>
    <dgm:cxn modelId="{B68FF7B6-26BB-4CAF-B4AE-7EC51D01FB41}" type="presParOf" srcId="{F3BEAEDD-9C78-4DD1-918E-8A7A10427D6D}" destId="{019AA280-8A44-47E9-86CD-4D7AF3032DD0}" srcOrd="0" destOrd="0" presId="urn:microsoft.com/office/officeart/2005/8/layout/orgChart1"/>
    <dgm:cxn modelId="{B56DC4B2-4C2C-4E23-8BE2-016B7553459B}" type="presParOf" srcId="{F3BEAEDD-9C78-4DD1-918E-8A7A10427D6D}" destId="{0EEC734F-343E-41A8-8103-66DB7AF3D1A0}" srcOrd="1" destOrd="0" presId="urn:microsoft.com/office/officeart/2005/8/layout/orgChart1"/>
    <dgm:cxn modelId="{7B18573F-4E60-456D-A3D0-8C1262E3DEBF}" type="presParOf" srcId="{86F6005C-611A-40E8-BC70-71B9C238A1E2}" destId="{D5707F40-2CC6-49BF-B8DF-633920ACD954}" srcOrd="1" destOrd="0" presId="urn:microsoft.com/office/officeart/2005/8/layout/orgChart1"/>
    <dgm:cxn modelId="{0D0E1C76-1483-4836-BF42-1DCAD474304A}" type="presParOf" srcId="{86F6005C-611A-40E8-BC70-71B9C238A1E2}" destId="{1F61C90E-C78A-4AC6-9FCD-AE012CC679DA}" srcOrd="2" destOrd="0" presId="urn:microsoft.com/office/officeart/2005/8/layout/orgChart1"/>
    <dgm:cxn modelId="{F92D90B3-7B27-4E1B-B3A8-8234DB3FFA2E}" type="presParOf" srcId="{C4534646-9334-4962-8C92-BCF4D59D49D0}" destId="{F71C53F8-AB9C-4BBE-ADFD-A1053F0ED5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1BAC9-31B4-42DE-9C9A-6BB4110C7F14}">
      <dsp:nvSpPr>
        <dsp:cNvPr id="0" name=""/>
        <dsp:cNvSpPr/>
      </dsp:nvSpPr>
      <dsp:spPr>
        <a:xfrm>
          <a:off x="4152899" y="2169506"/>
          <a:ext cx="2891268" cy="1421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6383"/>
              </a:lnTo>
              <a:lnTo>
                <a:pt x="2891268" y="1166383"/>
              </a:lnTo>
              <a:lnTo>
                <a:pt x="2891268" y="14213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209E8-992C-4FB0-A133-E230B7449BDB}">
      <dsp:nvSpPr>
        <dsp:cNvPr id="0" name=""/>
        <dsp:cNvSpPr/>
      </dsp:nvSpPr>
      <dsp:spPr>
        <a:xfrm>
          <a:off x="4107180" y="2169506"/>
          <a:ext cx="91440" cy="21401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401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F694D-AB70-43A1-9DDA-9A0E02CB8C03}">
      <dsp:nvSpPr>
        <dsp:cNvPr id="0" name=""/>
        <dsp:cNvSpPr/>
      </dsp:nvSpPr>
      <dsp:spPr>
        <a:xfrm>
          <a:off x="1214692" y="2169506"/>
          <a:ext cx="2938207" cy="1421351"/>
        </a:xfrm>
        <a:custGeom>
          <a:avLst/>
          <a:gdLst/>
          <a:ahLst/>
          <a:cxnLst/>
          <a:rect l="0" t="0" r="0" b="0"/>
          <a:pathLst>
            <a:path>
              <a:moveTo>
                <a:pt x="2938207" y="0"/>
              </a:moveTo>
              <a:lnTo>
                <a:pt x="2938207" y="1166383"/>
              </a:lnTo>
              <a:lnTo>
                <a:pt x="0" y="1166383"/>
              </a:lnTo>
              <a:lnTo>
                <a:pt x="0" y="14213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5D89E-1B7C-4074-820C-C0D054C780B9}">
      <dsp:nvSpPr>
        <dsp:cNvPr id="0" name=""/>
        <dsp:cNvSpPr/>
      </dsp:nvSpPr>
      <dsp:spPr>
        <a:xfrm>
          <a:off x="2938764" y="379591"/>
          <a:ext cx="2428270" cy="178991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Digestive system</a:t>
          </a:r>
        </a:p>
      </dsp:txBody>
      <dsp:txXfrm>
        <a:off x="2938764" y="379591"/>
        <a:ext cx="2428270" cy="1789914"/>
      </dsp:txXfrm>
    </dsp:sp>
    <dsp:sp modelId="{D5C0C3EF-BA34-4A54-B900-092735817DAB}">
      <dsp:nvSpPr>
        <dsp:cNvPr id="0" name=""/>
        <dsp:cNvSpPr/>
      </dsp:nvSpPr>
      <dsp:spPr>
        <a:xfrm>
          <a:off x="557" y="3590858"/>
          <a:ext cx="2428270" cy="1214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1. Oral cavity</a:t>
          </a:r>
        </a:p>
      </dsp:txBody>
      <dsp:txXfrm>
        <a:off x="557" y="3590858"/>
        <a:ext cx="2428270" cy="1214135"/>
      </dsp:txXfrm>
    </dsp:sp>
    <dsp:sp modelId="{E3D5F343-93DE-436C-931D-BFC9B84F1A92}">
      <dsp:nvSpPr>
        <dsp:cNvPr id="0" name=""/>
        <dsp:cNvSpPr/>
      </dsp:nvSpPr>
      <dsp:spPr>
        <a:xfrm>
          <a:off x="2938764" y="4309638"/>
          <a:ext cx="2428270" cy="1214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2. Digestive tract</a:t>
          </a:r>
        </a:p>
      </dsp:txBody>
      <dsp:txXfrm>
        <a:off x="2938764" y="4309638"/>
        <a:ext cx="2428270" cy="1214135"/>
      </dsp:txXfrm>
    </dsp:sp>
    <dsp:sp modelId="{019AA280-8A44-47E9-86CD-4D7AF3032DD0}">
      <dsp:nvSpPr>
        <dsp:cNvPr id="0" name=""/>
        <dsp:cNvSpPr/>
      </dsp:nvSpPr>
      <dsp:spPr>
        <a:xfrm>
          <a:off x="5830033" y="3590858"/>
          <a:ext cx="2428270" cy="1214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3- glands</a:t>
          </a:r>
        </a:p>
      </dsp:txBody>
      <dsp:txXfrm>
        <a:off x="5830033" y="3590858"/>
        <a:ext cx="2428270" cy="1214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0023-86D1-4E90-A159-CCE10DD2488B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61C41-7509-44E9-9D9F-2E1DA88E5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7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7409C-2219-478E-97CA-4A6DE2973AD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1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7F5-D510-4220-ABDF-CE0BBEF6C9D6}" type="datetime1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6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2454-9E66-4B06-90E7-8CA342DD0D68}" type="datetime1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42FE-B5B7-43E4-9EC7-12B8A25944EA}" type="datetime1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9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4369F-EE57-4060-98E4-1CF1034B1C35}" type="datetime1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3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D18F-BB6F-411E-8598-91C36A0635A7}" type="datetime1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35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AE40-97CE-4C8C-8894-740206D85FAE}" type="datetime1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0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542E-2293-45B5-AD00-1CB6D3856B5D}" type="datetime1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0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22B2-1BE7-4E51-82CA-E31F5C8113B2}" type="datetime1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5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3629-1D9C-49C7-AFE3-3CB2163B61DC}" type="datetime1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1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BAE6-755B-4718-A307-5C3E3360FA20}" type="datetime1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0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6E-7085-4E5F-9FB1-6AA70A517D79}" type="datetime1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53074-EEDD-4183-A114-3793F66E8F1A}" type="datetime1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microsoft.com/office/2007/relationships/hdphoto" Target="../media/hdphoto10.wdp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27.wdp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7.wdp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0.wdp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/>
              <a:t>The digestive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http://www.helpingyoucare.com/wp-content/uploads/2012/04/Digestive-System-image-courtesy-of-Wikipedia-Commons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67" y="2060848"/>
            <a:ext cx="3400425" cy="4104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91600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>
                <a:solidFill>
                  <a:srgbClr val="FF0000"/>
                </a:solidFill>
              </a:rPr>
              <a:t>Sulcus </a:t>
            </a:r>
            <a:r>
              <a:rPr lang="en-US" sz="2800" u="sng" err="1">
                <a:solidFill>
                  <a:srgbClr val="FF0000"/>
                </a:solidFill>
              </a:rPr>
              <a:t>terminalis</a:t>
            </a:r>
            <a:r>
              <a:rPr lang="en-US" sz="2800" u="sng"/>
              <a:t> </a:t>
            </a:r>
            <a:r>
              <a:rPr lang="en-US" sz="2800"/>
              <a:t>: </a:t>
            </a:r>
            <a:r>
              <a:rPr lang="en-US" sz="2400"/>
              <a:t>V- shaped groove on the dorsal surface of tongue</a:t>
            </a:r>
          </a:p>
          <a:p>
            <a:r>
              <a:rPr lang="en-US" sz="2400"/>
              <a:t>It divides the tongue into:</a:t>
            </a:r>
          </a:p>
          <a:p>
            <a:pPr marL="0" indent="0">
              <a:buNone/>
            </a:pPr>
            <a:r>
              <a:rPr lang="en-US" sz="2400"/>
              <a:t>               body (oral):  ant.  2/3</a:t>
            </a:r>
          </a:p>
          <a:p>
            <a:pPr marL="0" indent="0">
              <a:buNone/>
            </a:pPr>
            <a:r>
              <a:rPr lang="en-US" sz="2400"/>
              <a:t>               base (pharyngeal):  post. 1/3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lnSpc>
                <a:spcPct val="120000"/>
              </a:lnSpc>
              <a:buNone/>
            </a:pPr>
            <a:r>
              <a:rPr lang="en-US" sz="2800" i="1">
                <a:solidFill>
                  <a:srgbClr val="0070C0"/>
                </a:solidFill>
              </a:rPr>
              <a:t>2- The ventral surface </a:t>
            </a:r>
            <a:r>
              <a:rPr lang="en-US" sz="2400"/>
              <a:t>of tongue is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/>
              <a:t>   covered e </a:t>
            </a:r>
            <a:r>
              <a:rPr lang="en-US" sz="2400" err="1"/>
              <a:t>m.m.</a:t>
            </a:r>
            <a:r>
              <a:rPr lang="en-US" sz="2400"/>
              <a:t> loosely attached to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/>
              <a:t>   underlying  C.T. e </a:t>
            </a:r>
            <a:r>
              <a:rPr lang="en-US" sz="2400" u="sng"/>
              <a:t>NO papillae </a:t>
            </a:r>
            <a:r>
              <a:rPr lang="en-US" sz="2400"/>
              <a:t>&amp; is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/>
              <a:t>   covered with </a:t>
            </a:r>
            <a:r>
              <a:rPr lang="en-US" sz="2800" u="sng">
                <a:solidFill>
                  <a:srgbClr val="FF0000"/>
                </a:solidFill>
              </a:rPr>
              <a:t>non- keratinized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u="sng">
                <a:solidFill>
                  <a:srgbClr val="FF0000"/>
                </a:solidFill>
              </a:rPr>
              <a:t>   stratified squamous epithelium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/>
          </a:p>
          <a:p>
            <a:pPr marL="0" indent="0">
              <a:lnSpc>
                <a:spcPct val="120000"/>
              </a:lnSpc>
            </a:pPr>
            <a:r>
              <a:rPr lang="en-US" sz="2400" b="1" u="sng">
                <a:solidFill>
                  <a:srgbClr val="C00000"/>
                </a:solidFill>
              </a:rPr>
              <a:t>Lingual glands </a:t>
            </a:r>
            <a:r>
              <a:rPr lang="en-US" sz="2400"/>
              <a:t>are embedded in C.T. of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/>
              <a:t>  ventral portion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2000"/>
            <a:ext cx="3631704" cy="389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01208"/>
            <a:ext cx="2133600" cy="1420267"/>
          </a:xfrm>
        </p:spPr>
        <p:txBody>
          <a:bodyPr/>
          <a:lstStyle/>
          <a:p>
            <a:fld id="{3A7FFC8F-EF27-41E3-BA28-EC83DA6FE40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2" descr="http://media.dentalcare.com/images/en-US/education/ce337/fig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7152"/>
            <a:ext cx="355969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6176" y="5733256"/>
            <a:ext cx="167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Ventral surface </a:t>
            </a:r>
          </a:p>
        </p:txBody>
      </p:sp>
    </p:spTree>
    <p:extLst>
      <p:ext uri="{BB962C8B-B14F-4D97-AF65-F5344CB8AC3E}">
        <p14:creationId xmlns:p14="http://schemas.microsoft.com/office/powerpoint/2010/main" val="37912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4784-F038-488E-BFB2-29208BC1C2A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2" descr="G:\tongue 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229600" cy="4648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3200" y="5638800"/>
            <a:ext cx="3276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Structure of the tongue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228600"/>
            <a:ext cx="255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{Dorsal ( upper)  surface}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4419600"/>
            <a:ext cx="25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{Ventral ( lower) surface}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29200" y="597932"/>
            <a:ext cx="228600" cy="6212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62200" y="4038600"/>
            <a:ext cx="210472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187624" y="2492896"/>
            <a:ext cx="2952328" cy="154570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8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>
                <a:solidFill>
                  <a:srgbClr val="FF0000"/>
                </a:solidFill>
              </a:rPr>
              <a:t>Lingual papillae:</a:t>
            </a:r>
          </a:p>
          <a:p>
            <a:r>
              <a:rPr lang="en-US" sz="2800"/>
              <a:t>Little projections of the </a:t>
            </a:r>
            <a:r>
              <a:rPr lang="en-US" sz="2800" err="1"/>
              <a:t>m.m.</a:t>
            </a:r>
            <a:r>
              <a:rPr lang="en-US" sz="2800"/>
              <a:t>  </a:t>
            </a:r>
          </a:p>
          <a:p>
            <a:pPr marL="0" indent="0">
              <a:buNone/>
            </a:pPr>
            <a:r>
              <a:rPr lang="en-US" sz="2800"/>
              <a:t>    of the dorsal surface of the tongue </a:t>
            </a:r>
          </a:p>
          <a:p>
            <a:r>
              <a:rPr lang="en-US" sz="2800"/>
              <a:t>Each is formed of central core of C.T. covered with </a:t>
            </a:r>
            <a:r>
              <a:rPr lang="en-US" sz="2800">
                <a:solidFill>
                  <a:srgbClr val="FF0000"/>
                </a:solidFill>
              </a:rPr>
              <a:t>stratified squamous epithelium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 u="sng"/>
              <a:t>There are 4 Types: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err="1"/>
              <a:t>Filiform</a:t>
            </a:r>
            <a:r>
              <a:rPr lang="en-US" sz="2800"/>
              <a:t> papillae</a:t>
            </a:r>
          </a:p>
          <a:p>
            <a:pPr marL="514350" indent="-514350">
              <a:buFont typeface="+mj-lt"/>
              <a:buAutoNum type="arabicPeriod"/>
            </a:pP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Fungiform papillae</a:t>
            </a:r>
          </a:p>
          <a:p>
            <a:pPr marL="514350" indent="-514350">
              <a:buFont typeface="+mj-lt"/>
              <a:buAutoNum type="arabicPeriod"/>
            </a:pP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Circumvallate papillae</a:t>
            </a:r>
          </a:p>
          <a:p>
            <a:pPr marL="514350" indent="-514350">
              <a:buFont typeface="+mj-lt"/>
              <a:buAutoNum type="arabicPeriod"/>
            </a:pP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 Foliate Papillae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2057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4206240"/>
            <a:ext cx="2316480" cy="21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 descr="http://www.harunyahya.com/image/taste_smell_miracle/tongue_tast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9" t="1197" r="16634" b="-1197"/>
          <a:stretch/>
        </p:blipFill>
        <p:spPr bwMode="auto">
          <a:xfrm>
            <a:off x="6444343" y="4149080"/>
            <a:ext cx="2520144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elanniesvobodasnd.org/wp-content/uploads/2014/03/taste-buds-microscop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624"/>
            <a:ext cx="30243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8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b="1" u="sng" err="1">
                <a:solidFill>
                  <a:srgbClr val="FF0000"/>
                </a:solidFill>
              </a:rPr>
              <a:t>Filiform</a:t>
            </a:r>
            <a:r>
              <a:rPr lang="en-US" sz="2800" b="1" u="sng">
                <a:solidFill>
                  <a:srgbClr val="FF0000"/>
                </a:solidFill>
              </a:rPr>
              <a:t> papillae:</a:t>
            </a:r>
          </a:p>
          <a:p>
            <a:r>
              <a:rPr lang="en-US" sz="2400"/>
              <a:t>Conical shape, contain </a:t>
            </a:r>
            <a:r>
              <a:rPr lang="en-US" sz="2400">
                <a:solidFill>
                  <a:srgbClr val="FF0000"/>
                </a:solidFill>
              </a:rPr>
              <a:t>NO taste buds</a:t>
            </a:r>
          </a:p>
          <a:p>
            <a:r>
              <a:rPr lang="en-US" sz="2400"/>
              <a:t>Formed of C.T. core covered e </a:t>
            </a:r>
          </a:p>
          <a:p>
            <a:pPr>
              <a:buNone/>
            </a:pPr>
            <a:r>
              <a:rPr lang="en-US" sz="2400"/>
              <a:t>     </a:t>
            </a:r>
            <a:r>
              <a:rPr lang="en-US" sz="2400" u="sng">
                <a:solidFill>
                  <a:srgbClr val="0070C0"/>
                </a:solidFill>
              </a:rPr>
              <a:t>keratinized stratified </a:t>
            </a:r>
            <a:r>
              <a:rPr lang="en-US" sz="2400" u="sng" err="1">
                <a:solidFill>
                  <a:srgbClr val="0070C0"/>
                </a:solidFill>
              </a:rPr>
              <a:t>squ</a:t>
            </a:r>
            <a:r>
              <a:rPr lang="en-US" sz="2400" u="sng">
                <a:solidFill>
                  <a:srgbClr val="0070C0"/>
                </a:solidFill>
              </a:rPr>
              <a:t>. epithelium</a:t>
            </a:r>
          </a:p>
          <a:p>
            <a:r>
              <a:rPr lang="en-US" sz="2400"/>
              <a:t>Numerous in number found on ant. 2/3 of tongue</a:t>
            </a:r>
          </a:p>
          <a:p>
            <a:pPr marL="0" indent="0">
              <a:buNone/>
            </a:pPr>
            <a:endParaRPr lang="en-US" sz="2400"/>
          </a:p>
          <a:p>
            <a:pPr>
              <a:buFont typeface="Courier New" pitchFamily="49" charset="0"/>
              <a:buChar char="o"/>
            </a:pPr>
            <a:r>
              <a:rPr lang="en-US" sz="2800" b="1" u="sng">
                <a:solidFill>
                  <a:srgbClr val="FF0000"/>
                </a:solidFill>
              </a:rPr>
              <a:t>Fungiform papillae:</a:t>
            </a:r>
          </a:p>
          <a:p>
            <a:r>
              <a:rPr lang="en-US" sz="2400"/>
              <a:t>Mushroom- shaped, very vascular</a:t>
            </a:r>
          </a:p>
          <a:p>
            <a:pPr marL="0" indent="0">
              <a:buNone/>
            </a:pPr>
            <a:r>
              <a:rPr lang="en-US" sz="2400"/>
              <a:t>      found on ant 2/3 of tongue among</a:t>
            </a:r>
          </a:p>
          <a:p>
            <a:pPr marL="0" indent="0">
              <a:buNone/>
            </a:pPr>
            <a:r>
              <a:rPr lang="en-US" sz="2400"/>
              <a:t>       Filiform papillae</a:t>
            </a:r>
          </a:p>
          <a:p>
            <a:r>
              <a:rPr lang="en-US" sz="2400"/>
              <a:t>Their covering </a:t>
            </a:r>
            <a:r>
              <a:rPr lang="en-US" sz="2400" err="1"/>
              <a:t>epith</a:t>
            </a:r>
            <a:r>
              <a:rPr lang="en-US" sz="2400"/>
              <a:t>  is </a:t>
            </a:r>
            <a:r>
              <a:rPr lang="en-US" sz="2400" u="sng">
                <a:solidFill>
                  <a:srgbClr val="0070C0"/>
                </a:solidFill>
              </a:rPr>
              <a:t>Non- </a:t>
            </a:r>
            <a:r>
              <a:rPr lang="en-US" sz="2400" u="sng" err="1">
                <a:solidFill>
                  <a:srgbClr val="0070C0"/>
                </a:solidFill>
              </a:rPr>
              <a:t>k.st.squ</a:t>
            </a:r>
            <a:r>
              <a:rPr lang="en-US" sz="240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en-US" sz="2400"/>
              <a:t>     red due to presence of many B.V. in </a:t>
            </a:r>
          </a:p>
          <a:p>
            <a:pPr marL="0" indent="0">
              <a:buNone/>
            </a:pPr>
            <a:r>
              <a:rPr lang="en-US" sz="2400"/>
              <a:t>    underlying C.T.</a:t>
            </a:r>
          </a:p>
          <a:p>
            <a:r>
              <a:rPr lang="en-US" sz="2400"/>
              <a:t>Contain taste buds on superior surface</a:t>
            </a: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142852"/>
            <a:ext cx="2357454" cy="171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56" y="2204865"/>
            <a:ext cx="2108940" cy="259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5143512"/>
            <a:ext cx="2557466" cy="1500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1816730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09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6256"/>
            <a:ext cx="8915400" cy="653934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2800" b="1" u="sng">
                <a:solidFill>
                  <a:srgbClr val="FF0000"/>
                </a:solidFill>
              </a:rPr>
              <a:t>Circumvallate papillae</a:t>
            </a:r>
            <a:r>
              <a:rPr lang="en-US" sz="2800" u="sng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/>
              <a:t>Largest, circular papillae, 10- 15 in # 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/>
              <a:t>     Found in front of  the sulcus terminals</a:t>
            </a:r>
          </a:p>
          <a:p>
            <a:pPr>
              <a:lnSpc>
                <a:spcPct val="120000"/>
              </a:lnSpc>
            </a:pPr>
            <a:r>
              <a:rPr lang="en-US" sz="2800"/>
              <a:t>They don’t project on the surface</a:t>
            </a:r>
          </a:p>
          <a:p>
            <a:pPr>
              <a:lnSpc>
                <a:spcPct val="120000"/>
              </a:lnSpc>
            </a:pPr>
            <a:r>
              <a:rPr lang="en-US" sz="2800"/>
              <a:t>deep in their C.T. </a:t>
            </a:r>
          </a:p>
          <a:p>
            <a:pPr>
              <a:lnSpc>
                <a:spcPct val="120000"/>
              </a:lnSpc>
            </a:pPr>
            <a:r>
              <a:rPr lang="en-US" sz="2800"/>
              <a:t>Each one is surrounded e groove ( trench = furrow)</a:t>
            </a:r>
          </a:p>
          <a:p>
            <a:pPr>
              <a:lnSpc>
                <a:spcPct val="120000"/>
              </a:lnSpc>
            </a:pPr>
            <a:r>
              <a:rPr lang="en-US" sz="2800"/>
              <a:t>They contain </a:t>
            </a:r>
            <a:r>
              <a:rPr lang="en-US" sz="2800" u="sng">
                <a:solidFill>
                  <a:srgbClr val="FF0000"/>
                </a:solidFill>
              </a:rPr>
              <a:t>Von </a:t>
            </a:r>
            <a:r>
              <a:rPr lang="en-US" sz="2800" u="sng" err="1">
                <a:solidFill>
                  <a:srgbClr val="FF0000"/>
                </a:solidFill>
              </a:rPr>
              <a:t>Ebner</a:t>
            </a:r>
            <a:r>
              <a:rPr lang="en-US" sz="2800" u="sng">
                <a:solidFill>
                  <a:srgbClr val="FF0000"/>
                </a:solidFill>
              </a:rPr>
              <a:t> glands </a:t>
            </a:r>
            <a:r>
              <a:rPr lang="en-US" sz="2800"/>
              <a:t>(serous, begin lipid hydrolysis) </a:t>
            </a:r>
          </a:p>
          <a:p>
            <a:pPr>
              <a:lnSpc>
                <a:spcPct val="120000"/>
              </a:lnSpc>
            </a:pPr>
            <a:r>
              <a:rPr lang="en-US" sz="2800"/>
              <a:t>They covered e </a:t>
            </a:r>
            <a:r>
              <a:rPr lang="en-US" sz="2800" u="sng">
                <a:solidFill>
                  <a:srgbClr val="0070C0"/>
                </a:solidFill>
              </a:rPr>
              <a:t>Non- </a:t>
            </a:r>
            <a:r>
              <a:rPr lang="en-US" sz="2800" u="sng" err="1">
                <a:solidFill>
                  <a:srgbClr val="0070C0"/>
                </a:solidFill>
              </a:rPr>
              <a:t>k.st.squ.epith</a:t>
            </a:r>
            <a:r>
              <a:rPr lang="en-US" sz="2800" u="sng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/>
              <a:t> Taste buds present on </a:t>
            </a:r>
            <a:r>
              <a:rPr lang="en-US" sz="2800" u="sng">
                <a:solidFill>
                  <a:srgbClr val="FF0000"/>
                </a:solidFill>
              </a:rPr>
              <a:t>the lateral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>
                <a:solidFill>
                  <a:srgbClr val="FF0000"/>
                </a:solidFill>
              </a:rPr>
              <a:t>      </a:t>
            </a:r>
            <a:r>
              <a:rPr lang="en-US" sz="2800" u="sng">
                <a:solidFill>
                  <a:srgbClr val="FF0000"/>
                </a:solidFill>
              </a:rPr>
              <a:t>sides of these papillae</a:t>
            </a:r>
            <a:r>
              <a:rPr lang="en-US" sz="280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3127647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 descr="http://www.exploringnature.org/graphics/anatomy/tongue_diagram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3410" r="13326"/>
          <a:stretch/>
        </p:blipFill>
        <p:spPr bwMode="auto">
          <a:xfrm>
            <a:off x="6300192" y="188640"/>
            <a:ext cx="2767607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629400"/>
          </a:xfrm>
        </p:spPr>
        <p:txBody>
          <a:bodyPr>
            <a:normAutofit/>
          </a:bodyPr>
          <a:lstStyle/>
          <a:p>
            <a:pPr marL="0" indent="0">
              <a:buFont typeface="Courier New" pitchFamily="49" charset="0"/>
              <a:buChar char="o"/>
            </a:pPr>
            <a:r>
              <a:rPr lang="en-US" sz="2800" b="1" u="sng">
                <a:solidFill>
                  <a:srgbClr val="FF0000"/>
                </a:solidFill>
              </a:rPr>
              <a:t> Foliate papillae</a:t>
            </a:r>
            <a:r>
              <a:rPr lang="en-US" sz="2800">
                <a:solidFill>
                  <a:srgbClr val="FF0000"/>
                </a:solidFill>
              </a:rPr>
              <a:t>:</a:t>
            </a:r>
          </a:p>
          <a:p>
            <a:r>
              <a:rPr lang="en-US" sz="2800"/>
              <a:t>Formed of short vertical folds, found on sides of tongue </a:t>
            </a:r>
          </a:p>
          <a:p>
            <a:r>
              <a:rPr lang="en-US" sz="2800"/>
              <a:t>covered e </a:t>
            </a:r>
            <a:r>
              <a:rPr lang="en-US" sz="2800" u="sng">
                <a:solidFill>
                  <a:srgbClr val="0070C0"/>
                </a:solidFill>
              </a:rPr>
              <a:t>non- k. stratified squamous epithelium </a:t>
            </a:r>
          </a:p>
          <a:p>
            <a:r>
              <a:rPr lang="en-US" sz="2800"/>
              <a:t>Each papillae is separated by groove and contains </a:t>
            </a:r>
            <a:r>
              <a:rPr lang="en-US" sz="2800">
                <a:solidFill>
                  <a:srgbClr val="FF0000"/>
                </a:solidFill>
              </a:rPr>
              <a:t>many taste buds </a:t>
            </a:r>
          </a:p>
          <a:p>
            <a:r>
              <a:rPr lang="en-US" sz="2800"/>
              <a:t>This type is at high risk for oral cancer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2" name="Picture 2" descr="http://www.harunyahya.com/image/taste_smell_miracle/tongue_tast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2880320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5662" r="4909" b="4329"/>
          <a:stretch/>
        </p:blipFill>
        <p:spPr bwMode="auto">
          <a:xfrm>
            <a:off x="6444208" y="3140969"/>
            <a:ext cx="2592288" cy="266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3312368" cy="266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3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7768"/>
          </a:xfrm>
        </p:spPr>
        <p:txBody>
          <a:bodyPr>
            <a:normAutofit/>
          </a:bodyPr>
          <a:lstStyle/>
          <a:p>
            <a:r>
              <a:rPr lang="en-US" sz="3200" b="1" u="sng"/>
              <a:t>Taste buds </a:t>
            </a:r>
            <a:r>
              <a:rPr lang="en-US" sz="2700" b="1" u="sng"/>
              <a:t>(</a:t>
            </a:r>
            <a:r>
              <a:rPr lang="en-US" sz="2700" b="1" u="sng" err="1"/>
              <a:t>neuroepithelium</a:t>
            </a:r>
            <a:r>
              <a:rPr lang="en-US" sz="2700" b="1" u="sng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838200"/>
            <a:ext cx="8915400" cy="5943600"/>
          </a:xfrm>
        </p:spPr>
        <p:txBody>
          <a:bodyPr>
            <a:noAutofit/>
          </a:bodyPr>
          <a:lstStyle/>
          <a:p>
            <a:r>
              <a:rPr lang="en-US" sz="2800"/>
              <a:t>Oval structures present in the lingual papillae on dorsal surface of tongue  (2000 – 8000)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 sz="2800"/>
          </a:p>
          <a:p>
            <a:endParaRPr lang="en-US" sz="2800"/>
          </a:p>
          <a:p>
            <a:pPr marL="0" indent="0">
              <a:buNone/>
            </a:pPr>
            <a:endParaRPr lang="en-US" sz="2800"/>
          </a:p>
          <a:p>
            <a:r>
              <a:rPr lang="en-US" sz="2800"/>
              <a:t>Each taste bud formed of </a:t>
            </a:r>
            <a:r>
              <a:rPr lang="en-US" sz="2800" b="1" u="sng"/>
              <a:t>3 types of cells </a:t>
            </a:r>
            <a:r>
              <a:rPr lang="en-US" sz="2800" u="sng"/>
              <a:t>&amp; </a:t>
            </a:r>
            <a:r>
              <a:rPr lang="en-US" sz="2800" b="1" u="sng"/>
              <a:t>taste pore </a:t>
            </a:r>
            <a:r>
              <a:rPr lang="en-US" sz="2800"/>
              <a:t>for passage of saliva:</a:t>
            </a:r>
          </a:p>
          <a:p>
            <a:pPr marL="0" indent="0">
              <a:buNone/>
            </a:pPr>
            <a:r>
              <a:rPr lang="en-US" sz="2800"/>
              <a:t>1- </a:t>
            </a:r>
            <a:r>
              <a:rPr lang="en-US" sz="2800" b="1">
                <a:solidFill>
                  <a:srgbClr val="FF0000"/>
                </a:solidFill>
              </a:rPr>
              <a:t>Sensory (taste, gustatory) cells:  50- 100 cells / bud </a:t>
            </a:r>
            <a:endParaRPr lang="en-US" sz="2800"/>
          </a:p>
          <a:p>
            <a:pPr marL="0" indent="0">
              <a:buNone/>
            </a:pPr>
            <a:r>
              <a:rPr lang="en-US" sz="2800"/>
              <a:t>2- </a:t>
            </a:r>
            <a:r>
              <a:rPr lang="en-US" sz="2800" b="1">
                <a:solidFill>
                  <a:srgbClr val="FF0000"/>
                </a:solidFill>
              </a:rPr>
              <a:t>Supporting cells</a:t>
            </a:r>
          </a:p>
          <a:p>
            <a:pPr marL="0" indent="0">
              <a:buNone/>
            </a:pPr>
            <a:r>
              <a:rPr lang="en-US" sz="2800"/>
              <a:t>3- </a:t>
            </a:r>
            <a:r>
              <a:rPr lang="en-US" sz="2800" b="1">
                <a:solidFill>
                  <a:srgbClr val="FF0000"/>
                </a:solidFill>
              </a:rPr>
              <a:t>Basal cells (stem cells)</a:t>
            </a:r>
            <a:endParaRPr lang="en-US" sz="2800"/>
          </a:p>
          <a:p>
            <a:pPr marL="0" indent="0">
              <a:buNone/>
            </a:pP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4784-F038-488E-BFB2-29208BC1C2A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40768"/>
            <a:ext cx="2743200" cy="2400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2.bp.blogspot.com/-L6ZEivYvwbo/UWX1-Nmx3eI/AAAAAAAAACw/NJ1r4yBmsiY/s1600/Picture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425" t="18740"/>
          <a:stretch/>
        </p:blipFill>
        <p:spPr bwMode="auto">
          <a:xfrm>
            <a:off x="611560" y="1700808"/>
            <a:ext cx="5103447" cy="2088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556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10" y="76200"/>
            <a:ext cx="8915400" cy="6781800"/>
          </a:xfrm>
        </p:spPr>
        <p:txBody>
          <a:bodyPr>
            <a:normAutofit fontScale="92500" lnSpcReduction="10000"/>
          </a:bodyPr>
          <a:lstStyle/>
          <a:p>
            <a:r>
              <a:rPr lang="en-US" sz="2800" u="sng" err="1">
                <a:solidFill>
                  <a:srgbClr val="FF0000"/>
                </a:solidFill>
              </a:rPr>
              <a:t>Neuro</a:t>
            </a:r>
            <a:r>
              <a:rPr lang="en-US" sz="2800" u="sng">
                <a:solidFill>
                  <a:srgbClr val="FF0000"/>
                </a:solidFill>
              </a:rPr>
              <a:t>-epithelial (taste, </a:t>
            </a:r>
            <a:r>
              <a:rPr lang="en-US" sz="2800" u="sng" err="1">
                <a:solidFill>
                  <a:srgbClr val="FF0000"/>
                </a:solidFill>
              </a:rPr>
              <a:t>chemoreceptors</a:t>
            </a:r>
            <a:r>
              <a:rPr lang="en-US" sz="2800" u="sng">
                <a:solidFill>
                  <a:srgbClr val="FF0000"/>
                </a:solidFill>
              </a:rPr>
              <a:t>) cells: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/>
              <a:t>Tall columnar cells, central in position, 3 types I, II, III 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/>
              <a:t>Their apical surface terminate e fine filaments called </a:t>
            </a:r>
            <a:r>
              <a:rPr lang="en-US" sz="2800" u="sng">
                <a:solidFill>
                  <a:srgbClr val="FF0000"/>
                </a:solidFill>
              </a:rPr>
              <a:t>gustatory </a:t>
            </a:r>
            <a:r>
              <a:rPr lang="en-US" sz="2800" u="sng" err="1">
                <a:solidFill>
                  <a:srgbClr val="FF0000"/>
                </a:solidFill>
              </a:rPr>
              <a:t>hairlets</a:t>
            </a:r>
            <a:r>
              <a:rPr lang="en-US" sz="2800" u="sng">
                <a:solidFill>
                  <a:srgbClr val="FF0000"/>
                </a:solidFill>
              </a:rPr>
              <a:t>  </a:t>
            </a:r>
            <a:r>
              <a:rPr lang="en-US" sz="2800"/>
              <a:t>which project into the </a:t>
            </a:r>
            <a:r>
              <a:rPr lang="en-US" sz="2800" u="sng">
                <a:solidFill>
                  <a:srgbClr val="FF0000"/>
                </a:solidFill>
              </a:rPr>
              <a:t>gustatory pore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/>
              <a:t>The base of the cells has vesicles that contain neurotransmitter &amp; synapse with afferent nerve fibers</a:t>
            </a:r>
          </a:p>
          <a:p>
            <a:pPr marL="514350" indent="-514350">
              <a:buNone/>
            </a:pPr>
            <a:r>
              <a:rPr lang="en-US" sz="2800"/>
              <a:t> </a:t>
            </a:r>
          </a:p>
          <a:p>
            <a:r>
              <a:rPr lang="en-US" sz="2800" u="sng">
                <a:solidFill>
                  <a:srgbClr val="FF0000"/>
                </a:solidFill>
              </a:rPr>
              <a:t>The supporting cells</a:t>
            </a:r>
          </a:p>
          <a:p>
            <a:pPr marL="0" indent="0">
              <a:buNone/>
            </a:pPr>
            <a:r>
              <a:rPr lang="en-US" sz="2800"/>
              <a:t>  Tall columnar cells form the outer </a:t>
            </a:r>
          </a:p>
          <a:p>
            <a:pPr marL="0" indent="0">
              <a:buNone/>
            </a:pPr>
            <a:r>
              <a:rPr lang="en-US" sz="2800"/>
              <a:t>  wall of the taste buds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 u="sng">
                <a:solidFill>
                  <a:srgbClr val="FF0000"/>
                </a:solidFill>
              </a:rPr>
              <a:t>Basal cells: </a:t>
            </a:r>
          </a:p>
          <a:p>
            <a:pPr marL="0" indent="0">
              <a:buNone/>
            </a:pPr>
            <a:r>
              <a:rPr lang="en-US" sz="2800"/>
              <a:t> found at the base of taste bud act </a:t>
            </a:r>
          </a:p>
          <a:p>
            <a:pPr marL="0" indent="0">
              <a:buNone/>
            </a:pPr>
            <a:r>
              <a:rPr lang="en-US" sz="2800"/>
              <a:t> as a stem cells for regeneration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The average life of a taste bud is 10 days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074" name="Picture 2" descr="http://www.d.umn.edu/%7Ejfitzake/Lectures/DMED/SensoryPhysiology/Chemosensation/Gustation/TasteBu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01" y="2714620"/>
            <a:ext cx="3114317" cy="37913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4784-F038-488E-BFB2-29208BC1C2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7975" y="188640"/>
            <a:ext cx="8621743" cy="638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 sensation of taste can be categorized into five basic tastes: </a:t>
            </a:r>
            <a:r>
              <a:rPr lang="en-US" sz="2800">
                <a:solidFill>
                  <a:srgbClr val="C00000"/>
                </a:solidFill>
              </a:rPr>
              <a:t>sweet, sour, salt, bitter, and umami.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Each taste bud contains a variety of chemoreceptors that recognize all tastants, but each </a:t>
            </a:r>
            <a:r>
              <a:rPr lang="en-US" sz="2800" u="sng"/>
              <a:t>taste cell </a:t>
            </a:r>
            <a:r>
              <a:rPr lang="en-US" sz="2800"/>
              <a:t>appear to be specialized to respond to only </a:t>
            </a:r>
            <a:r>
              <a:rPr lang="en-US" sz="2800" u="sng"/>
              <a:t>one</a:t>
            </a:r>
            <a:r>
              <a:rPr lang="en-US" sz="2800"/>
              <a:t> or </a:t>
            </a:r>
            <a:r>
              <a:rPr lang="en-US" sz="2800" u="sng"/>
              <a:t>two </a:t>
            </a:r>
            <a:r>
              <a:rPr lang="en-US" sz="2800"/>
              <a:t>of the tastants. </a:t>
            </a:r>
          </a:p>
          <a:p>
            <a:pPr marL="0" indent="0">
              <a:buNone/>
            </a:pP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10" name="AutoShape 2" descr="data:image/jpeg;base64,/9j/4AAQSkZJRgABAQAAAQABAAD/2wCEAAkGBxQTEhUUExMWFhUWGRsYGBgYGBgdHBsYHRwcGB8aFxoYHCggGBonHBkYITEhJSorMC4uGSAzODMsNygtLisBCgoKDg0OGxAQGzAkICQ3Ly4tLzQ3NCw0LDQvLCwsMDc0LCwsLCwsLywwNywsNCwsNDQ0LDQ0NCw0LCwsLCwsL//AABEIALQAsAMBIgACEQEDEQH/xAAbAAEAAgMBAQAAAAAAAAAAAAAABAUCAwYBB//EADoQAAEDAgMECAQFAwUBAAAAAAEAAhEDIQQSMQVBUWEGEyJxgZGh8DKxwdEjQlLh8TNichQVFkOCB//EABsBAAIDAQEBAAAAAAAAAAAAAAAEAgMFAQYH/8QANREAAgEDAgQBCgUFAQAAAAAAAAECAwQREiEFMUFREyIjYXGBkaGx4fAVMlLB0RQzNEJDBv/aAAwDAQACEQMRAD8A+4oiIAIiIAIiIAIiIAIiIAIiIAIiIAIiIAIiIAIiIAIiIAIiIAIih7S2g2i2XG5nK3e4jd+6hOcYRcpPCR2MXJ4RKqVA0EuIAFyTuCqq3SOgNHF3+IJ9eC5bH7SfXP4lmg/A3dwPM81ixokEDX2F5q64/LOKEdu76+w0YWUUvLZdYjpM939NgbzcZt3D7qJ/u2IJ/qeTR9lXVD2omIjxlSKbS0gG8+7rHqcSvKjy5v2bfIZVGnFbRRrr4uo596j533IvusLLa9tRur3EG13E24arViaRnML6SJ38QeKxpkyARAHEylvGlJPVJ59ZbhYWDdUcGAQ6OABPjojcWSILnCdJzR4SoVR5z1CNWDsha8LiusJZmzAMlxiIMT77lZGL0vc74e2SyeCD2T2jYkEye8j3ZYYgVGAfiPvp2nR8/BaMM8mkD+bj3L1wc46X4l1u8Diq9bjlZfvOKOHuTcNtKsGjLUdHO/qVvo7drt1LXjgRB8worW5WADu9+q0VqZFyTc2I0lW0766jvGbwitwpye6R0WH6UMPxsc08u0PfgrPB7UpVTDHgnWNDHcVxIMsla6giMoIcCCCPUzuWpQ49cR/uJNe5/wAFErOnLlsfRkXMbE6RE9mtAGgqcdBDvnK6dentbuncw1039DPq0pU3iQRETJUEREAQdr7SbQZmIJJMACBJ7zoFyGK2iajs9SRNmg7uQG7ct3SvEZ8S1mrWC44uO89wjXmqXaLCHAzYgif0ncmXY0a1NRqrORaVzOEvIeCecsgkG+h+netwpgKDRxYjKcu4dm47ydynDS3mvE8Z4I7PzlPeD+H39DWtL1Vlplz+Zpr0STI1MTw/YrYJtO6d6Ob7+iyaV5zUzQzsZB37LwCbr2wXHdKdt16WIrMY4gMworABrSA/MRLp0phoBO+AYurqFF1XhEJTUVk6LFYYh+ZkB2+dDvhaKeEqw8QxrXQXEG5sBZVLOkZznKDUmvQpR2A1vWMa78MzLhEm8XPK+xvS0Q7NQeXdbVpU2MIc53VNzONjrYwOJA4lMqjXSwkTVykjpcPQDWgAQNyyDtQqrZ22BWqvpspVB1ZyvecoaDla8CM03DuGoVvPGYSk4OLxLY5qyYVOGhWms1zjusddT/KkWHitZF+Hv+FVlo6mZNpgAN3Ba6rGgX0Oke9VtC04iu1kH2P4Wnwzh9S9q6I8ur7C9e4VGOpnj3taO1abXVxsfb5a5tKqCQYAdOm7fqN3LmuUxlbNplJjKADM8C61lJxVGKYvcRDt4+vsL6Ha8ItrWKjTW/fqzBqXtSo8t7dj6YihbGxfW0WPOpF+8WPqpqraw8MYTyshERcOnzl1TPiKzzbtuFzMRb6BbyAW5RYaHiQoGDBNR4I/M6Rukki6sTTnW61ZbYMzmaGUxMNaO8Wj9/upNNwHM7ydy1VCBG7kN5WvkYO4MG62pO5V1aUasHCaynsycJODyiSPOf4WRHmtVGrfW+/l3Lbm4TzK+Y8W4VKxrY/1fJ/t60eitrlVo569TAOjRQMZsqhVJdUphznNyE3uyc2U3uJm3NWB5KNisUyn8ThPDf5LPi5Rfk5z6BiTilmRHfsahf8ADbd7ahiR22iGuEGxAt3Lz/YqB7RpgHOakgkHObEtIIiZvHEqLV25JhjN+rt/gNP2QbcdfsNPn7G9MKFd7pv3iru6H2izw+Dp03OcxsF5lx/UYygnwjyUnrbqsw+2WOsZb36ef3ViwWkXB4KiSkn5QxCpTmsxZkPReuEcwvZgW9+KF4AsPA/RSt7SdxVVKnu2FSooRcnyDTHA8uXsrQ9v6bjgsC+b6jc4ajvG9J4kcnDQ9/AL6fw7h8LKiqcOfV92ecuK7rT1MUWD4mwDpYehWVZocDFpsRx5jmtmWe9a8Q0lp38OPvRP53Fy96CViaDmn8jyPOD9V0i5ToASW1id7x5xf6Lq0jcLzjHqP5EERFSWnzh1Pq8TWZf4yRxuZ+qlNfMtsDvW7phh+qxDaoFqgg/5Nt8o74K16gnXmtNPVFSM6S0yaI5BBOgG87/4ssb/AOInfqe8+dluqDj91BfVg7xG7Tnc8fspxWSGTM1rCBDeG93K2g5rHF7TNNl2gnlMARaTv/haX4nX58uDf4WivRzNcAPGbTrE7zxSHFbKNzbSi1y3XrX3gto1pU5ZiyLidrVXWzBo4Nt4E6kc1CynXfoO/mvW27/5MrY3lr8r93JfPlFLkXSlKby3kpsBtfO7q3MDKodcEyDTylwqNNrWjkSpNXbNFrS7MXAFugP53ZWkcWkg30ssquzGF1JzgXOpggOMAkOaWEHl2vMBRDsBmQtzOsKbQ7s2bSOZtiL3sTzTXmG88uX1+H8Hdi1cwW/SdPpM6fys6OIfTMtcR4mPXVZN0jdvn36LEn35XS2CO63RaYXbbwQHNDp3i3LTT5Kwq13EzYTcHlwcPrxVDs2hLpEEATw5e+5WTX5d2tjPyPNer/8AOWUIwlXxu9vZ9/I5WuJzSjJ7E0PkmOy603kH7rMTe0H0I4/sofXgjUx5EfcclKw7p498a38pXpWsIWySKFvt9uX3WFasMhcNN0T7hbWN9yoW1axDQBv3Dw85UUss7nCOl6CUMtBzv1vJ8gG/RdIoeyMF1NFlP9Iv36n1lTFm1JaptmhTjpikERFAmU3S3BdZh3GO0ztjw19JXJbNxGdsE3n6ar6MvmmOw5w2JdT/AC/E3/AzHyI8E7bSynAUuY4akebU2u2jVp0SBne1z25nBuYCBlYTZz5Olu8KM/GMBAc5oIGZwc5vZbYmRNgAfJbdvbG/1dJzHdWWOZlAczMWvv8AiNcHCDcW/tCoz0UIBBqHLnfUAyy7M+iMOZOaCMoLtAZMbpN0HJMpajgnvxdIkxUZAIk52xf4QO/ct7cU0tBYczSLEGxHEHQj91ybeirspa+s3/pFqR/6d16l5jwXUvIhoFmgaAcz3clctT/MiDwuTKuozKSN9/fy9FUdJaTixppuIq05qMAMZshBLeYImyusQIJjift8lEx+0G0W5n5otcCRdwaPUhfNVmFZqO+G9huJz79oltapUcQJoU6mV7rNJcQByMZRbU969PSZ8COqkurCXX/pNzAiHb4APf4LpadbNuLeR17zxH0KGsGwJAzGG31OtudlLxYN7w+Po9R3JW4DadR9RjS1uV9NtUEB3wkdsTMSCWx/lyVrU538PfuVhSoNBc69/ikkjSIE/D9yVm4n0Hv3wVNSSb8lYIsmbPOWTEg8+X7qt2ptGpTrjO1wpvLGMqNALcxsW1WkS0kkQf7grHDNGW2s9/hCyxOFpvdmI7Ryk6wXNAuRv0Hkve8Jg1ZU8dv3Yu2lJ5K3/lFJtPNkebF7fhksa/qSRe3bcLHUHwE+n0pYHZW0ar3OrVKLWjIDnpyTq8Q0wYKYbY1Fwc11IFr7HuJzkD9IzXgb7qywGwaTaucUQIcXsMk9t1i651N5ninZ6+rOrSW77XNuXu38KPsKl1+LbN2sl58Ij1grVtXEQCAb+BXSdCcBkodYfiqw7/yJy+YJPiq5y0U2+r2O046ppHRIiLONAIiIALmOnWBzUm1RrTN/8THyMHzXTrViqAexzHCQ4Fp7jZTpz0SUiM46otHA7OOemQSdITGshsdwCj7Oa5j3UnatJB8JHkpuMpGLTH04LTe0jN6FERBk3PBeEwZkeC9qCDpf6LWTx193V5Ai4g9oqv21gzWouptIBcWGXGPhe1+4bwFPxBlx98lA25iHU8PVeww5rS4HmLiZ13L5lJv+oennnb3jsCBjNlVH4htSWBrXNOrpjqy0g25nSLbtVpo7AeBTEsIp1C4A3IBZkiQ3tEGCDA0E3ussPttzarm1JImk1o7IcDUbqd2WfHWy82j0gmi80WkOgm+XshtQUjI0MkHwVyVfaKxjZe9E9yd0f2YaDTngu0Lg4nPGa5aR2XXvEzxVm+ee76fVRMFtNr6jqcEOZrNpHGNcvA8lKf79+folark5ZlzZF+kmUHdmPfvct1og+Y96LRSdaD77uK2NJ8F9B4V/h0/UJz/MyZgBcTcae/RW7KV80kWiPqqvZ9MzO76fU/ZWlfstneBp75Jmpu8HY8iup4Y4jENp3gmDyaNffcvpbWwIFgFyHQTCS6pXI/sb83H5eq7BJ3U8y09hy3jiOe4RESowEREAEREAfP8ApLS6vGFwB7YDtNToY52UkvlgtFvJSOn1Ijqam4OLT4wR8iomCqgt7+K0YvVTizPmsTaKDFU4dqTvk6idyjlWu1aVp0PdB96KmqcPrf3Kbi8rJTjfBHfqV5Xote0teJadRuI4WU2o87p9Vgx54x4eC8bLgctWVU+H1N5cNf6iqfsunf8ADFy0kic0tsLzNgIWJ2PRIjqxFxF7gnMQb3BdBVrWqmdT3Ty56LGRumddV38Gq9Kvw+p18Pl+oj0MIxrswbDr311Ic4DhJvZbHH+OCliqY1M+c3+awa8zeff8qH4FN/8AT4fUHw1/qMaAstwWFV2nEcT81uwrAXAL1VhR8C3jTbzjr7THuqXhVXAt9ksy3kmeOg3QPXzXu2q0AiNRrr4d6mYRoaJgfKe5VW1CXubTaLucAPEx9fRWLeeSt7Rwdz0Ww+TC0xEEjMe911arCjTDWho0aAB3CyzWXOWqTZpRWEkERFE6EREAEREAVHSvDGphaoGrW5x/57XyBXGbFqZm/tuPv5r6UvmWOw3+mxTqZPZJzN/wdzPAyPBO2ssxcPaJ3McNSJe0MOSCSexGgF7bydwhc/WYRIv5eAsuraQ4ffcfcqg2zRyRFp3cN91ep4i0wt6eutH1lSX3uvWVA0cAJ14RvPmtfVaXgR4cxrPveoe2sFmphuctJc0hwbmyuBzCWzdsgSqHyPTNtInubm+H9uPjbReMB13d/n/HJcxW2hiKdMw0Z5eSWMOV8FgD9JbIJ7MXiZQGoKjy0PYH4thcQ03ZkF7gy3MIlQ1dCHiLJ1hqAStReLn+PsqVj6z21GVNQ/qgQ2A4Og5xGkMPmrl2HgWPvgLqUSepvkbqRJVns2hJ3g7oFv3F1VYcQ4X4TxnTiutwOHyjST5X5e+CYhPEGjE4nT86pej5GZYQ0ZozWn7qH0aodbjWndTBebeAA8T6L3a2IAZvXQdBNnmnQNR3xVjm/wDAs30v4qM5aKbffYQpx1VF6DpURFmmgEREAEREAEREAFznTXZJq0hUZ/UpS7m5u9s+o7l0aKUJuElJEZxUlhnzTYuKBaB7K37bwxeIETaPNQOkeDdgsS4gfhPOZhiwnVvCx3cCOan4TECo2ddx9NOaerNNKcepzh0H4jz0KMbOdyWraRbh6YqVNMzWyTABcYBcfyt4m66SmRvUXauGztAloaT2g9uZrhBGUiRqSDPJUOTNpt42KMvp/mexh1gvZdswHAz8JOh+qVqLRYvZc5fiGthGutx5jitR6FUsjG5uyDWzNaCG5Kn5G3JDWuyO3yW7ptIq9FpNBxqtd1dPq3tqMJzy5r84h4yuztDt48lzWyOqfYhxSoMI6ymxlOGuAI7JJgA3428OSuMPs5rhMzImQZBHeqn/AIllp1KQqtkvDqbyw5gBW/1GR34naGYEWy6krsGtAF9d5RqZ2MpdSoo7Mh7TqAbq9qvDWCeGv35qPTvNlS7a2pHYF7xG+dAPOLK2jmU8CPEVmlq7G/BYQ4vEikLN+KpyYIBkcTYeK+pNaAAAIAsByVD0O2IcNRl/9Wp2qnLgwchJ8yr9V3NXXLC5IQoU9EcvmwiIli8IiIAIiIAIiIAIiIAhbX2a3EUyx0jgRqDxC4HaHRqvhe0z8WmLkgQQJkyO4ahfS0Vkajjt0JQm4PKPl+C2qx2+O/irIV5g5tPUX+66HanRLC1zLqeU2uwlunGLKtxfQKkR+HVqM8c3z8FPVB+gcjcRfMra1RpNp7p92SDBiI9d3ndSaPQqtTJyVw4He6x7rCFud0YxJEdZSHeHH5Qjye5PxqfcidaIABI0vOoF1oxGMDRcj34+i8xfQDEl0sxVMC1jTdE7zZ2uo+i2YT/5qSQa+Lc6NzGZdf7nOd8gpJU+siP9RAocftcHsskkmBxcdIAGpndyXV9DuirmOGIxA/EiWM/TP5nf3buSvNi9GcNhb0qfb3vd2neZ08FcKM6qxiAtVque3QIiKgpCIiACIiACIiACIiACIiACIiACIiACIiACIiACIiACIiACIiACIi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4" descr="http://barbecuebible.com/wp-content/uploads/2014/05/tongue-tast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2343"/>
          <a:stretch>
            <a:fillRect/>
          </a:stretch>
        </p:blipFill>
        <p:spPr bwMode="auto">
          <a:xfrm>
            <a:off x="1331640" y="3660483"/>
            <a:ext cx="2002544" cy="2340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115616" y="3429000"/>
            <a:ext cx="2304256" cy="2952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15616" y="3429000"/>
            <a:ext cx="2304256" cy="2952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Image result for umam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http://image.slidesharecdn.com/umami-151117011454-lva1-app6892/95/umami-2-638.jpg?cb=144772293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" b="10713"/>
          <a:stretch>
            <a:fillRect/>
          </a:stretch>
        </p:blipFill>
        <p:spPr bwMode="auto">
          <a:xfrm>
            <a:off x="4139952" y="3284984"/>
            <a:ext cx="4392488" cy="30729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568" y="6228020"/>
            <a:ext cx="30625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/>
              <a:t>Misconception of Tongue map</a:t>
            </a:r>
            <a:endParaRPr lang="ar-JO" b="1"/>
          </a:p>
        </p:txBody>
      </p:sp>
    </p:spTree>
    <p:extLst>
      <p:ext uri="{BB962C8B-B14F-4D97-AF65-F5344CB8AC3E}">
        <p14:creationId xmlns:p14="http://schemas.microsoft.com/office/powerpoint/2010/main" val="2457531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/>
              <a:t>Lingual tonsil:</a:t>
            </a:r>
          </a:p>
          <a:p>
            <a:r>
              <a:rPr lang="en-US" sz="2800"/>
              <a:t>The post 1/3 of tongue </a:t>
            </a:r>
            <a:r>
              <a:rPr lang="en-US" sz="2800" u="sng"/>
              <a:t>has No tongue papillae 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/>
              <a:t>Under its </a:t>
            </a:r>
            <a:r>
              <a:rPr lang="en-US" sz="2800" u="sng">
                <a:solidFill>
                  <a:srgbClr val="0070C0"/>
                </a:solidFill>
              </a:rPr>
              <a:t>non-keratinized </a:t>
            </a:r>
          </a:p>
          <a:p>
            <a:pPr marL="0" indent="0">
              <a:buNone/>
            </a:pPr>
            <a:r>
              <a:rPr lang="en-US" sz="2800">
                <a:solidFill>
                  <a:srgbClr val="0070C0"/>
                </a:solidFill>
              </a:rPr>
              <a:t>   </a:t>
            </a:r>
            <a:r>
              <a:rPr lang="en-US" sz="2800" u="sng">
                <a:solidFill>
                  <a:srgbClr val="0070C0"/>
                </a:solidFill>
              </a:rPr>
              <a:t> stratified squamous </a:t>
            </a:r>
            <a:r>
              <a:rPr lang="en-US" sz="2800"/>
              <a:t>epithelial </a:t>
            </a:r>
          </a:p>
          <a:p>
            <a:pPr marL="0" indent="0">
              <a:buNone/>
            </a:pPr>
            <a:r>
              <a:rPr lang="en-US" sz="2800"/>
              <a:t>   covering  there is lingual tonsil</a:t>
            </a:r>
          </a:p>
          <a:p>
            <a:endParaRPr lang="en-US" sz="2800"/>
          </a:p>
          <a:p>
            <a:r>
              <a:rPr lang="en-US" sz="2800"/>
              <a:t>It is formed of groups of </a:t>
            </a:r>
          </a:p>
          <a:p>
            <a:pPr marL="0" indent="0">
              <a:buNone/>
            </a:pPr>
            <a:r>
              <a:rPr lang="en-US" sz="2800"/>
              <a:t>    lymphoid follicles 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/>
              <a:t> Assist the immune system in the production of antibodies in response to invading bacteria or viruses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25146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297668"/>
            <a:ext cx="144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Lingual tonsil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14955383"/>
              </p:ext>
            </p:extLst>
          </p:nvPr>
        </p:nvGraphicFramePr>
        <p:xfrm>
          <a:off x="457200" y="228600"/>
          <a:ext cx="8305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4784-F038-488E-BFB2-29208BC1C2A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2" name="Picture 4" descr="http://displays.tpet.co.uk/ResourceImages/Previews/122/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4290"/>
            <a:ext cx="2514599" cy="3124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/>
              <a:t>Pharynx:</a:t>
            </a:r>
            <a:r>
              <a:rPr lang="en-US" sz="2800"/>
              <a:t> </a:t>
            </a:r>
          </a:p>
          <a:p>
            <a:r>
              <a:rPr lang="en-US" sz="2800"/>
              <a:t>Divided into 3 parts:</a:t>
            </a:r>
          </a:p>
          <a:p>
            <a:pPr marL="0" indent="0">
              <a:buNone/>
            </a:pPr>
            <a:endParaRPr lang="en-US" sz="28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1- </a:t>
            </a:r>
            <a:r>
              <a:rPr lang="en-US" sz="2800" u="sng" err="1">
                <a:solidFill>
                  <a:srgbClr val="FF0000"/>
                </a:solidFill>
              </a:rPr>
              <a:t>Nasopharynx</a:t>
            </a:r>
            <a:r>
              <a:rPr lang="en-US" sz="2800">
                <a:solidFill>
                  <a:srgbClr val="FF0000"/>
                </a:solidFill>
              </a:rPr>
              <a:t>: </a:t>
            </a:r>
            <a:r>
              <a:rPr lang="en-US" sz="2800"/>
              <a:t>lined e </a:t>
            </a:r>
            <a:r>
              <a:rPr lang="en-US" sz="2800" u="sng">
                <a:solidFill>
                  <a:srgbClr val="0070C0"/>
                </a:solidFill>
              </a:rPr>
              <a:t>pseudo- stratified columnar ciliated     </a:t>
            </a:r>
          </a:p>
          <a:p>
            <a:pPr marL="0" indent="0">
              <a:buNone/>
            </a:pPr>
            <a:r>
              <a:rPr lang="en-US" sz="2800">
                <a:solidFill>
                  <a:srgbClr val="0070C0"/>
                </a:solidFill>
              </a:rPr>
              <a:t>      </a:t>
            </a:r>
            <a:r>
              <a:rPr lang="en-US" sz="2800" u="sng" err="1">
                <a:solidFill>
                  <a:srgbClr val="0070C0"/>
                </a:solidFill>
              </a:rPr>
              <a:t>epith</a:t>
            </a:r>
            <a:r>
              <a:rPr lang="en-US" sz="280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800"/>
              <a:t>   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2-</a:t>
            </a:r>
            <a:r>
              <a:rPr lang="en-US" sz="2800" u="sng">
                <a:solidFill>
                  <a:srgbClr val="FF0000"/>
                </a:solidFill>
              </a:rPr>
              <a:t> Oropharynx </a:t>
            </a:r>
            <a:r>
              <a:rPr lang="en-US" sz="2800"/>
              <a:t>: lined e </a:t>
            </a:r>
            <a:r>
              <a:rPr lang="en-US" sz="2800">
                <a:solidFill>
                  <a:srgbClr val="0070C0"/>
                </a:solidFill>
              </a:rPr>
              <a:t>non- keratinized</a:t>
            </a:r>
          </a:p>
          <a:p>
            <a:pPr marL="0" indent="0">
              <a:buNone/>
            </a:pPr>
            <a:r>
              <a:rPr lang="en-US" sz="2800">
                <a:solidFill>
                  <a:srgbClr val="0070C0"/>
                </a:solidFill>
              </a:rPr>
              <a:t>   Stratified squamous </a:t>
            </a:r>
            <a:r>
              <a:rPr lang="en-US" sz="2800" err="1">
                <a:solidFill>
                  <a:srgbClr val="0070C0"/>
                </a:solidFill>
              </a:rPr>
              <a:t>epith</a:t>
            </a:r>
            <a:r>
              <a:rPr lang="en-US" sz="2800"/>
              <a:t>. </a:t>
            </a:r>
          </a:p>
          <a:p>
            <a:pPr marL="0" indent="0">
              <a:buNone/>
            </a:pPr>
            <a:endParaRPr lang="en-US" sz="28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3- </a:t>
            </a:r>
            <a:r>
              <a:rPr lang="en-US" sz="2800" u="sng" err="1">
                <a:solidFill>
                  <a:srgbClr val="FF0000"/>
                </a:solidFill>
              </a:rPr>
              <a:t>Laryngo</a:t>
            </a:r>
            <a:r>
              <a:rPr lang="en-US" sz="2800" u="sng">
                <a:solidFill>
                  <a:srgbClr val="FF0000"/>
                </a:solidFill>
              </a:rPr>
              <a:t>-pharynx</a:t>
            </a:r>
            <a:r>
              <a:rPr lang="en-US" sz="2800"/>
              <a:t>:  as oropharynx</a:t>
            </a:r>
          </a:p>
          <a:p>
            <a:pPr marL="0" indent="0">
              <a:buNone/>
            </a:pPr>
            <a:r>
              <a:rPr lang="en-US" sz="280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6" b="10673"/>
          <a:stretch/>
        </p:blipFill>
        <p:spPr bwMode="auto">
          <a:xfrm>
            <a:off x="6019800" y="1988840"/>
            <a:ext cx="2971800" cy="44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19800" y="6324600"/>
            <a:ext cx="29718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8358214" y="2714620"/>
            <a:ext cx="571504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8358214" y="5429263"/>
            <a:ext cx="785818" cy="5000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8286776" y="3857628"/>
            <a:ext cx="571504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25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90678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/>
              <a:t>The palate:</a:t>
            </a:r>
          </a:p>
          <a:p>
            <a:pPr marL="0" indent="0">
              <a:buNone/>
            </a:pPr>
            <a:r>
              <a:rPr lang="en-US" sz="3000"/>
              <a:t> </a:t>
            </a:r>
            <a:r>
              <a:rPr lang="en-US" sz="3000" u="sng"/>
              <a:t>The roof of the oral cavity </a:t>
            </a:r>
            <a:r>
              <a:rPr lang="en-US" sz="3000"/>
              <a:t>composed of:</a:t>
            </a:r>
          </a:p>
          <a:p>
            <a:r>
              <a:rPr lang="en-US" sz="3000"/>
              <a:t>Ant part →  hard palate</a:t>
            </a:r>
          </a:p>
          <a:p>
            <a:r>
              <a:rPr lang="en-US" sz="3000"/>
              <a:t>Post part → soft palate</a:t>
            </a:r>
          </a:p>
          <a:p>
            <a:pPr marL="0" indent="0">
              <a:buNone/>
            </a:pPr>
            <a:endParaRPr lang="en-US" sz="3000"/>
          </a:p>
          <a:p>
            <a:pPr marL="0" indent="0">
              <a:buNone/>
            </a:pPr>
            <a:r>
              <a:rPr lang="en-US" sz="3000" u="sng">
                <a:solidFill>
                  <a:srgbClr val="FF0000"/>
                </a:solidFill>
              </a:rPr>
              <a:t>Hard palate:</a:t>
            </a:r>
          </a:p>
          <a:p>
            <a:r>
              <a:rPr lang="en-US" sz="3000"/>
              <a:t>Formed of bone lined e </a:t>
            </a:r>
            <a:r>
              <a:rPr lang="en-US" sz="3000">
                <a:solidFill>
                  <a:srgbClr val="0070C0"/>
                </a:solidFill>
              </a:rPr>
              <a:t>keratinized </a:t>
            </a:r>
          </a:p>
          <a:p>
            <a:pPr marL="0" indent="0">
              <a:buNone/>
            </a:pPr>
            <a:r>
              <a:rPr lang="en-US" sz="3000">
                <a:solidFill>
                  <a:srgbClr val="0070C0"/>
                </a:solidFill>
              </a:rPr>
              <a:t>    stratified squamous </a:t>
            </a:r>
            <a:r>
              <a:rPr lang="en-US" sz="3000" err="1">
                <a:solidFill>
                  <a:srgbClr val="0070C0"/>
                </a:solidFill>
              </a:rPr>
              <a:t>epith</a:t>
            </a:r>
            <a:r>
              <a:rPr lang="en-US" sz="3000">
                <a:solidFill>
                  <a:srgbClr val="0070C0"/>
                </a:solidFill>
              </a:rPr>
              <a:t>.</a:t>
            </a:r>
            <a:endParaRPr lang="en-US" sz="3000"/>
          </a:p>
          <a:p>
            <a:pPr marL="0" indent="0">
              <a:buNone/>
            </a:pPr>
            <a:endParaRPr lang="en-US" sz="3000"/>
          </a:p>
          <a:p>
            <a:pPr marL="0" indent="0">
              <a:buNone/>
            </a:pPr>
            <a:r>
              <a:rPr lang="en-US" sz="3000" u="sng">
                <a:solidFill>
                  <a:srgbClr val="FF0000"/>
                </a:solidFill>
              </a:rPr>
              <a:t>Soft palate</a:t>
            </a:r>
            <a:r>
              <a:rPr lang="en-US" sz="3000" u="sng"/>
              <a:t>: </a:t>
            </a:r>
          </a:p>
          <a:p>
            <a:pPr marL="0" indent="0"/>
            <a:r>
              <a:rPr lang="en-US" sz="3000"/>
              <a:t> Covered e </a:t>
            </a:r>
            <a:r>
              <a:rPr lang="en-US" sz="3000">
                <a:solidFill>
                  <a:srgbClr val="0070C0"/>
                </a:solidFill>
              </a:rPr>
              <a:t>non – keratinized stratified squamous </a:t>
            </a:r>
            <a:r>
              <a:rPr lang="en-US" sz="3000" err="1">
                <a:solidFill>
                  <a:srgbClr val="0070C0"/>
                </a:solidFill>
              </a:rPr>
              <a:t>epith</a:t>
            </a:r>
            <a:r>
              <a:rPr lang="en-US" sz="3000">
                <a:solidFill>
                  <a:srgbClr val="0070C0"/>
                </a:solidFill>
              </a:rPr>
              <a:t>   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42" y="1124744"/>
            <a:ext cx="2911938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en-US" sz="3200" b="1" u="sng"/>
              <a:t>The salivary glands</a:t>
            </a:r>
            <a:endParaRPr lang="ar-JO" sz="3200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85794"/>
            <a:ext cx="8472518" cy="55721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>
                <a:solidFill>
                  <a:srgbClr val="FF0000"/>
                </a:solidFill>
              </a:rPr>
              <a:t>Types of salivary gland: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000"/>
              <a:t>The main = large = extrinsic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000"/>
              <a:t>The accessory = small = Intrinsic </a:t>
            </a:r>
          </a:p>
          <a:p>
            <a:pPr marL="0" indent="0">
              <a:buNone/>
            </a:pPr>
            <a:r>
              <a:rPr lang="en-US" sz="3000"/>
              <a:t>                </a:t>
            </a:r>
          </a:p>
          <a:p>
            <a:pPr marL="0" indent="0">
              <a:buNone/>
            </a:pPr>
            <a:r>
              <a:rPr lang="en-US" sz="3000"/>
              <a:t> </a:t>
            </a:r>
            <a:r>
              <a:rPr lang="en-US" sz="3000" u="sng">
                <a:solidFill>
                  <a:srgbClr val="FF0000"/>
                </a:solidFill>
              </a:rPr>
              <a:t>A- The main salivary glands</a:t>
            </a:r>
            <a:endParaRPr lang="en-US" sz="3000">
              <a:solidFill>
                <a:srgbClr val="FF0000"/>
              </a:solidFill>
            </a:endParaRPr>
          </a:p>
          <a:p>
            <a:r>
              <a:rPr lang="en-US" sz="3000">
                <a:solidFill>
                  <a:srgbClr val="0070C0"/>
                </a:solidFill>
              </a:rPr>
              <a:t>2 Parotid glands </a:t>
            </a:r>
            <a:r>
              <a:rPr lang="en-US" sz="3000"/>
              <a:t>in front of both ears </a:t>
            </a:r>
          </a:p>
          <a:p>
            <a:endParaRPr lang="en-US" sz="3000"/>
          </a:p>
          <a:p>
            <a:r>
              <a:rPr lang="en-US" sz="3000">
                <a:solidFill>
                  <a:srgbClr val="0070C0"/>
                </a:solidFill>
              </a:rPr>
              <a:t>2 Submandibular gland: </a:t>
            </a:r>
            <a:r>
              <a:rPr lang="en-US" sz="3000"/>
              <a:t>lie against the inner aspect of  the mandible</a:t>
            </a:r>
          </a:p>
          <a:p>
            <a:endParaRPr lang="en-US" sz="3000"/>
          </a:p>
          <a:p>
            <a:r>
              <a:rPr lang="en-US" sz="3000">
                <a:solidFill>
                  <a:srgbClr val="0070C0"/>
                </a:solidFill>
              </a:rPr>
              <a:t>2 Sublingual glands: </a:t>
            </a:r>
            <a:r>
              <a:rPr lang="en-US" sz="3000"/>
              <a:t> lie below the tongue in the mucous membrane of the floor of the mouth</a:t>
            </a:r>
          </a:p>
          <a:p>
            <a:endParaRPr lang="ar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2050" name="Picture 2" descr="http://img.webmd.com/dtmcms/live/webmd/consumer_assets/site_images/media/medical/hw/h9991831_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72198" y="785794"/>
            <a:ext cx="2928958" cy="32147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16632"/>
            <a:ext cx="8472518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>
                <a:solidFill>
                  <a:srgbClr val="FF0000"/>
                </a:solidFill>
              </a:rPr>
              <a:t>B- Accessory salivary gland</a:t>
            </a:r>
            <a:endParaRPr lang="en-US" sz="2800"/>
          </a:p>
          <a:p>
            <a:pPr marL="0" indent="0">
              <a:buFont typeface="Wingdings" pitchFamily="2" charset="2"/>
              <a:buChar char="Ø"/>
            </a:pP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Small</a:t>
            </a:r>
            <a:r>
              <a:rPr lang="en-US" sz="2800"/>
              <a:t>, </a:t>
            </a:r>
            <a:r>
              <a:rPr lang="en-US" sz="2800">
                <a:solidFill>
                  <a:srgbClr val="FF0000"/>
                </a:solidFill>
              </a:rPr>
              <a:t>microscopic glands </a:t>
            </a:r>
            <a:r>
              <a:rPr lang="en-US" sz="2800"/>
              <a:t>scattered in the C.T.  of the oral mucous membrane:</a:t>
            </a:r>
            <a:endParaRPr lang="en-US" sz="2400"/>
          </a:p>
          <a:p>
            <a:pPr marL="571500" indent="-571500">
              <a:buFont typeface="+mj-lt"/>
              <a:buAutoNum type="romanUcPeriod"/>
            </a:pPr>
            <a:r>
              <a:rPr lang="en-US" sz="2400"/>
              <a:t>The lips → labial glands 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400"/>
              <a:t>Tongue → lingual glands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400"/>
              <a:t>The palate → palatine glands</a:t>
            </a:r>
            <a:endParaRPr lang="en-US" sz="2800"/>
          </a:p>
          <a:p>
            <a:pPr marL="571500" indent="-571500">
              <a:buFont typeface="Wingdings" pitchFamily="2" charset="2"/>
              <a:buChar char="Ø"/>
            </a:pPr>
            <a:r>
              <a:rPr lang="en-US" sz="2800"/>
              <a:t>They secret saliva </a:t>
            </a:r>
            <a:r>
              <a:rPr lang="en-US" sz="2800">
                <a:solidFill>
                  <a:srgbClr val="FF0000"/>
                </a:solidFill>
              </a:rPr>
              <a:t>(10%)</a:t>
            </a: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constant rate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800"/>
              <a:t>Their secretion is mainly </a:t>
            </a:r>
            <a:r>
              <a:rPr lang="en-US" sz="2800" u="sng">
                <a:solidFill>
                  <a:srgbClr val="FF0000"/>
                </a:solidFill>
              </a:rPr>
              <a:t>mucous</a:t>
            </a:r>
            <a:endParaRPr lang="ar-JO" sz="2800" u="sn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3" descr="G:\lpi pic 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96" y="1295400"/>
            <a:ext cx="2362200" cy="2493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tongue 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4062434"/>
            <a:ext cx="3590924" cy="243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0.tqn.com/w/experts/Dentistry-966/2010/02/palat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5" r="24913"/>
          <a:stretch/>
        </p:blipFill>
        <p:spPr bwMode="auto">
          <a:xfrm>
            <a:off x="5015345" y="4032198"/>
            <a:ext cx="3561929" cy="27091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2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/>
              <a:t>Salivary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9436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Exocrine glands, produce </a:t>
            </a:r>
            <a:r>
              <a:rPr lang="en-US" sz="2800" u="sng">
                <a:solidFill>
                  <a:srgbClr val="FF0000"/>
                </a:solidFill>
              </a:rPr>
              <a:t>the saliva (90% )</a:t>
            </a:r>
            <a:r>
              <a:rPr lang="en-US" sz="2800">
                <a:solidFill>
                  <a:srgbClr val="FF0000"/>
                </a:solidFill>
              </a:rPr>
              <a:t>   (pH 6.5 – 7.5)</a:t>
            </a:r>
          </a:p>
          <a:p>
            <a:pPr marL="0" indent="0">
              <a:buNone/>
            </a:pPr>
            <a:r>
              <a:rPr lang="en-US" sz="2400" i="1">
                <a:solidFill>
                  <a:srgbClr val="00B050"/>
                </a:solidFill>
              </a:rPr>
              <a:t>           (99.5% :water &amp; 0.5% : electrolytes, mucus,  enzymes &amp; </a:t>
            </a:r>
            <a:r>
              <a:rPr lang="en-US" sz="2400" i="1" err="1">
                <a:solidFill>
                  <a:srgbClr val="00B050"/>
                </a:solidFill>
              </a:rPr>
              <a:t>Ab</a:t>
            </a:r>
            <a:r>
              <a:rPr lang="en-US" sz="2400" i="1">
                <a:solidFill>
                  <a:srgbClr val="00B050"/>
                </a:solidFill>
              </a:rPr>
              <a:t>) </a:t>
            </a:r>
            <a:r>
              <a:rPr lang="en-US" sz="2400" b="1" i="1">
                <a:solidFill>
                  <a:srgbClr val="00B05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en-US" sz="2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u="sng">
                <a:solidFill>
                  <a:srgbClr val="FF0000"/>
                </a:solidFill>
              </a:rPr>
              <a:t>Saliva has the following functions: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Lubricates &amp; cleans the oral mucosa &amp; the lips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Initiate digestion of carbohydrate &amp; lipids (amylase &amp; lipase)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Contains antimicrobial agents I</a:t>
            </a:r>
            <a:r>
              <a:rPr lang="en-US" sz="3000"/>
              <a:t>gA, lysozyme, </a:t>
            </a:r>
            <a:r>
              <a:rPr lang="en-US" sz="3000" err="1"/>
              <a:t>Lactoferrin</a:t>
            </a:r>
            <a:r>
              <a:rPr lang="en-US" sz="3000"/>
              <a:t>  that control the bacterial flora of the oral cavity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/>
              <a:t>Act as solvent substance that stimulate taste buds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/>
              <a:t>Assist in swallowing  </a:t>
            </a:r>
          </a:p>
        </p:txBody>
      </p:sp>
      <p:pic>
        <p:nvPicPr>
          <p:cNvPr id="1026" name="Picture 2" descr="http://www.merckmanuals.com/media/home/figures/DEN_salivary_glands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99719" y="1857364"/>
            <a:ext cx="2286016" cy="1283604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u="sng"/>
              <a:t>Structure of the salivary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943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</a:rPr>
              <a:t>                                  </a:t>
            </a:r>
            <a:r>
              <a:rPr lang="en-US" sz="2800" b="1" err="1">
                <a:solidFill>
                  <a:srgbClr val="FF0000"/>
                </a:solidFill>
              </a:rPr>
              <a:t>Stroma</a:t>
            </a:r>
            <a:r>
              <a:rPr lang="en-US" sz="2800" b="1">
                <a:solidFill>
                  <a:srgbClr val="FF0000"/>
                </a:solidFill>
              </a:rPr>
              <a:t>  &amp;  Parenchyma</a:t>
            </a:r>
          </a:p>
          <a:p>
            <a:pPr marL="0" indent="0">
              <a:buNone/>
            </a:pPr>
            <a:r>
              <a:rPr lang="en-US" sz="2800" b="1"/>
              <a:t>                                      A-  </a:t>
            </a:r>
            <a:r>
              <a:rPr lang="en-US" sz="2800" b="1" u="sng" err="1"/>
              <a:t>Stroma</a:t>
            </a:r>
            <a:endParaRPr lang="en-US" sz="2800" b="1" u="sng"/>
          </a:p>
          <a:p>
            <a:pPr marL="0" indent="0">
              <a:buNone/>
            </a:pPr>
            <a:r>
              <a:rPr lang="en-US" sz="2800"/>
              <a:t>     C.T. framework supports the </a:t>
            </a:r>
          </a:p>
          <a:p>
            <a:pPr marL="0" indent="0">
              <a:buNone/>
            </a:pPr>
            <a:r>
              <a:rPr lang="en-US" sz="2800"/>
              <a:t>     gland and transmit the              </a:t>
            </a:r>
          </a:p>
          <a:p>
            <a:pPr marL="0" indent="0">
              <a:buNone/>
            </a:pPr>
            <a:r>
              <a:rPr lang="en-US" sz="2800"/>
              <a:t>      blood vessels ,nerves, </a:t>
            </a:r>
          </a:p>
          <a:p>
            <a:pPr marL="0" indent="0">
              <a:buNone/>
            </a:pPr>
            <a:r>
              <a:rPr lang="en-US" sz="2800"/>
              <a:t>       </a:t>
            </a:r>
            <a:r>
              <a:rPr lang="en-US" sz="2800" err="1"/>
              <a:t>lymphatics</a:t>
            </a:r>
            <a:r>
              <a:rPr lang="en-US" sz="2800"/>
              <a:t>, &amp; ducts</a:t>
            </a:r>
          </a:p>
          <a:p>
            <a:pPr>
              <a:buNone/>
            </a:pPr>
            <a:endParaRPr lang="en-US" sz="2800"/>
          </a:p>
          <a:p>
            <a:pPr>
              <a:buFont typeface="Wingdings" pitchFamily="2" charset="2"/>
              <a:buChar char="Ø"/>
            </a:pPr>
            <a:r>
              <a:rPr lang="en-US" sz="2800"/>
              <a:t>It consists of:</a:t>
            </a:r>
          </a:p>
          <a:p>
            <a:pPr>
              <a:buFont typeface="Courier New" pitchFamily="49" charset="0"/>
              <a:buChar char="o"/>
            </a:pPr>
            <a:r>
              <a:rPr lang="en-US" sz="2800">
                <a:solidFill>
                  <a:srgbClr val="FF0000"/>
                </a:solidFill>
              </a:rPr>
              <a:t>Capsule</a:t>
            </a:r>
            <a:r>
              <a:rPr lang="en-US" sz="2800"/>
              <a:t>: covers the gland from outside</a:t>
            </a:r>
          </a:p>
          <a:p>
            <a:pPr>
              <a:buFont typeface="Courier New" pitchFamily="49" charset="0"/>
              <a:buChar char="o"/>
            </a:pPr>
            <a:r>
              <a:rPr lang="en-US" sz="2800">
                <a:solidFill>
                  <a:srgbClr val="FF0000"/>
                </a:solidFill>
              </a:rPr>
              <a:t>Septa </a:t>
            </a:r>
            <a:r>
              <a:rPr lang="en-US" sz="2800"/>
              <a:t>: divide the glands into lobes &amp;lobules</a:t>
            </a:r>
          </a:p>
          <a:p>
            <a:pPr>
              <a:buFont typeface="Courier New" pitchFamily="49" charset="0"/>
              <a:buChar char="o"/>
            </a:pPr>
            <a:r>
              <a:rPr lang="en-US" sz="2800">
                <a:solidFill>
                  <a:srgbClr val="FF0000"/>
                </a:solidFill>
              </a:rPr>
              <a:t>Reticular network</a:t>
            </a:r>
            <a:r>
              <a:rPr lang="en-US" sz="2800"/>
              <a:t>: present in the background of the gland (stained e Ag)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1" r="2275" b="10719"/>
          <a:stretch/>
        </p:blipFill>
        <p:spPr bwMode="auto">
          <a:xfrm>
            <a:off x="4932040" y="1707051"/>
            <a:ext cx="4032448" cy="2370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9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/>
              <a:t>                                     B- </a:t>
            </a:r>
            <a:r>
              <a:rPr lang="en-US" sz="2800" b="1" u="sng"/>
              <a:t>Parenchyma</a:t>
            </a:r>
          </a:p>
          <a:p>
            <a:pPr marL="0" indent="0">
              <a:buNone/>
            </a:pPr>
            <a:r>
              <a:rPr lang="en-US" sz="2800" u="sng"/>
              <a:t>Includes</a:t>
            </a:r>
            <a:r>
              <a:rPr lang="en-US" sz="2800"/>
              <a:t>: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        A- Secretory units </a:t>
            </a:r>
            <a:r>
              <a:rPr lang="en-US" sz="2800"/>
              <a:t>(salivary </a:t>
            </a:r>
            <a:r>
              <a:rPr lang="en-US" sz="2800" err="1"/>
              <a:t>acini</a:t>
            </a:r>
            <a:r>
              <a:rPr lang="en-US" sz="2800"/>
              <a:t>) → secrete saliva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        B- Duct system </a:t>
            </a:r>
            <a:r>
              <a:rPr lang="en-US" sz="2800"/>
              <a:t>→ conduct saliva to the oral cavity</a:t>
            </a:r>
          </a:p>
          <a:p>
            <a:pPr marL="0" indent="0">
              <a:buNone/>
            </a:pPr>
            <a:r>
              <a:rPr lang="en-US" sz="2800"/>
              <a:t>      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500306"/>
            <a:ext cx="3429024" cy="35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2" name="Picture 2" descr="http://drbcshah.com/wp-content/uploads/2013/02/salivary-gland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2500306"/>
            <a:ext cx="3500462" cy="33575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43834" y="3071810"/>
            <a:ext cx="81464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err="1"/>
              <a:t>Acinus</a:t>
            </a:r>
            <a:endParaRPr lang="ar-JO" b="1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7429520" y="3500438"/>
            <a:ext cx="714380" cy="500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29322" y="2571744"/>
            <a:ext cx="6303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/>
              <a:t>Duct</a:t>
            </a:r>
            <a:endParaRPr lang="ar-JO" b="1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rot="5400000">
            <a:off x="5771498" y="2884587"/>
            <a:ext cx="416486" cy="5294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4000496" y="3786190"/>
            <a:ext cx="1000132" cy="14287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                             </a:t>
            </a:r>
            <a:r>
              <a:rPr lang="en-US" u="sng"/>
              <a:t>A- Secretory </a:t>
            </a:r>
            <a:r>
              <a:rPr lang="en-US" u="sng" err="1"/>
              <a:t>acini</a:t>
            </a:r>
            <a:r>
              <a:rPr lang="en-US" u="sng"/>
              <a:t> </a:t>
            </a:r>
          </a:p>
          <a:p>
            <a:r>
              <a:rPr lang="en-US" sz="2800"/>
              <a:t>Group of cells encircling  a lumen</a:t>
            </a:r>
          </a:p>
          <a:p>
            <a:r>
              <a:rPr lang="en-US" sz="2800"/>
              <a:t>2 types of cells:</a:t>
            </a:r>
          </a:p>
          <a:p>
            <a:pPr>
              <a:buNone/>
            </a:pPr>
            <a:r>
              <a:rPr lang="en-US" sz="2800"/>
              <a:t>    a-  </a:t>
            </a:r>
            <a:r>
              <a:rPr lang="en-US" sz="2800">
                <a:solidFill>
                  <a:srgbClr val="FF0000"/>
                </a:solidFill>
              </a:rPr>
              <a:t>Secretory cells   </a:t>
            </a:r>
            <a:r>
              <a:rPr lang="en-US" sz="2800"/>
              <a:t>(serous or mucus)</a:t>
            </a:r>
          </a:p>
          <a:p>
            <a:pPr>
              <a:buNone/>
            </a:pPr>
            <a:r>
              <a:rPr lang="en-US" sz="2800"/>
              <a:t>    b- </a:t>
            </a:r>
            <a:r>
              <a:rPr lang="en-US" sz="2800">
                <a:solidFill>
                  <a:srgbClr val="FF0000"/>
                </a:solidFill>
              </a:rPr>
              <a:t>Non- secretory cells </a:t>
            </a:r>
            <a:r>
              <a:rPr lang="en-US" sz="2800"/>
              <a:t>(</a:t>
            </a:r>
            <a:r>
              <a:rPr lang="en-US" sz="2800" err="1"/>
              <a:t>Myoepithelia</a:t>
            </a:r>
            <a:r>
              <a:rPr lang="en-US" sz="2800"/>
              <a:t>)</a:t>
            </a:r>
          </a:p>
          <a:p>
            <a:pPr>
              <a:buNone/>
            </a:pPr>
            <a:endParaRPr lang="en-US" sz="2800"/>
          </a:p>
          <a:p>
            <a:pPr>
              <a:buNone/>
            </a:pPr>
            <a:endParaRPr lang="en-US" sz="2800"/>
          </a:p>
          <a:p>
            <a:r>
              <a:rPr lang="en-US" sz="2800"/>
              <a:t>According to the </a:t>
            </a:r>
            <a:r>
              <a:rPr lang="en-US" sz="2800" b="1" u="sng">
                <a:solidFill>
                  <a:srgbClr val="FF0000"/>
                </a:solidFill>
              </a:rPr>
              <a:t>type</a:t>
            </a:r>
            <a:r>
              <a:rPr lang="en-US" sz="2800" u="sng"/>
              <a:t> of secretion </a:t>
            </a:r>
            <a:r>
              <a:rPr lang="en-US" sz="2800"/>
              <a:t>the </a:t>
            </a:r>
            <a:r>
              <a:rPr lang="en-US" sz="2800" err="1"/>
              <a:t>acini</a:t>
            </a:r>
            <a:r>
              <a:rPr lang="en-US" sz="2800"/>
              <a:t> divide into: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 serous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 mucous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 mixed  (</a:t>
            </a:r>
            <a:r>
              <a:rPr lang="en-US" sz="2800" err="1"/>
              <a:t>muco</a:t>
            </a:r>
            <a:r>
              <a:rPr lang="en-US" sz="2800"/>
              <a:t>-serous)</a:t>
            </a:r>
          </a:p>
          <a:p>
            <a:pPr>
              <a:buNone/>
            </a:pP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12"/>
          <a:stretch/>
        </p:blipFill>
        <p:spPr bwMode="auto">
          <a:xfrm>
            <a:off x="6012160" y="214290"/>
            <a:ext cx="3024336" cy="328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4" name="Picture 4" descr="http://www.histology.leeds.ac.uk/oral/assets/salivarygland_dia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8" y="4143380"/>
            <a:ext cx="4214842" cy="2571768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236296" y="5589240"/>
            <a:ext cx="1440160" cy="11259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948731">
            <a:off x="6544339" y="4473252"/>
            <a:ext cx="1959979" cy="12125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2734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3579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err="1">
                <a:solidFill>
                  <a:srgbClr val="FF0000"/>
                </a:solidFill>
              </a:rPr>
              <a:t>Myoepithelial</a:t>
            </a:r>
            <a:r>
              <a:rPr lang="en-US" sz="2800" u="sng">
                <a:solidFill>
                  <a:srgbClr val="FF0000"/>
                </a:solidFill>
              </a:rPr>
              <a:t> cells (Basket cells)</a:t>
            </a:r>
          </a:p>
          <a:p>
            <a:r>
              <a:rPr lang="en-US" sz="2800"/>
              <a:t>Star –shaped cells present  between </a:t>
            </a:r>
          </a:p>
          <a:p>
            <a:pPr marL="0" indent="0">
              <a:buNone/>
            </a:pPr>
            <a:r>
              <a:rPr lang="en-US" sz="2800"/>
              <a:t>     the base of the secretory cells &amp; their </a:t>
            </a:r>
          </a:p>
          <a:p>
            <a:pPr marL="0" indent="0">
              <a:buNone/>
            </a:pPr>
            <a:r>
              <a:rPr lang="en-US" sz="2800"/>
              <a:t>      basement membrane **</a:t>
            </a:r>
          </a:p>
          <a:p>
            <a:endParaRPr lang="en-US" sz="2800"/>
          </a:p>
          <a:p>
            <a:r>
              <a:rPr lang="en-US" sz="2800"/>
              <a:t>They are branched cells, their cytoplasm </a:t>
            </a:r>
          </a:p>
          <a:p>
            <a:pPr marL="0" indent="0">
              <a:buNone/>
            </a:pPr>
            <a:r>
              <a:rPr lang="en-US" sz="2800"/>
              <a:t>    contain actin &amp; myosin filaments</a:t>
            </a:r>
          </a:p>
          <a:p>
            <a:endParaRPr lang="en-US" sz="2800"/>
          </a:p>
          <a:p>
            <a:r>
              <a:rPr lang="en-US" sz="2800"/>
              <a:t>When contract →</a:t>
            </a:r>
          </a:p>
          <a:p>
            <a:pPr marL="0" indent="0">
              <a:buNone/>
            </a:pPr>
            <a:r>
              <a:rPr lang="en-US" sz="2800"/>
              <a:t>    release secretion </a:t>
            </a: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6"/>
            <a:ext cx="2664296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36442"/>
            <a:ext cx="4248472" cy="283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4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54" y="150734"/>
            <a:ext cx="8229600" cy="1046018"/>
          </a:xfrm>
        </p:spPr>
        <p:txBody>
          <a:bodyPr>
            <a:normAutofit/>
          </a:bodyPr>
          <a:lstStyle/>
          <a:p>
            <a:r>
              <a:rPr lang="en-US" sz="3200" b="1" u="sng"/>
              <a:t>Myoepithelial cells of salivary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 bwMode="auto">
          <a:xfrm>
            <a:off x="457201" y="1219200"/>
            <a:ext cx="8326580" cy="4601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470753">
            <a:off x="6577899" y="2087741"/>
            <a:ext cx="173625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427" y="5981218"/>
            <a:ext cx="8531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err="1"/>
              <a:t>Immunohistochemical</a:t>
            </a:r>
            <a:r>
              <a:rPr lang="en-US" sz="2000" b="1"/>
              <a:t> staining for the myofibrils within the </a:t>
            </a:r>
            <a:r>
              <a:rPr lang="en-US" sz="2000" b="1" err="1"/>
              <a:t>myoepithelial</a:t>
            </a:r>
            <a:r>
              <a:rPr lang="en-US" sz="2000" b="1"/>
              <a:t> cells</a:t>
            </a:r>
          </a:p>
        </p:txBody>
      </p:sp>
    </p:spTree>
    <p:extLst>
      <p:ext uri="{BB962C8B-B14F-4D97-AF65-F5344CB8AC3E}">
        <p14:creationId xmlns:p14="http://schemas.microsoft.com/office/powerpoint/2010/main" val="26372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/>
              <a:t>Parts of the digestive system: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 b="1"/>
              <a:t>The  oral cavity </a:t>
            </a:r>
            <a:r>
              <a:rPr lang="en-US" sz="2800"/>
              <a:t>( lips, tongue, teeth &amp; salivary glands)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 b="1"/>
              <a:t>The alimentary canal </a:t>
            </a:r>
            <a:r>
              <a:rPr lang="en-US" sz="2800"/>
              <a:t>( esophagus</a:t>
            </a:r>
          </a:p>
          <a:p>
            <a:pPr marL="0" indent="0">
              <a:buNone/>
            </a:pPr>
            <a:r>
              <a:rPr lang="en-US" sz="2800"/>
              <a:t>      stomach, small/ large intestine, </a:t>
            </a:r>
          </a:p>
          <a:p>
            <a:pPr marL="0" indent="0">
              <a:buNone/>
            </a:pPr>
            <a:r>
              <a:rPr lang="en-US" sz="2800"/>
              <a:t>        &amp; anal canal)</a:t>
            </a:r>
          </a:p>
          <a:p>
            <a:endParaRPr lang="en-US" sz="2800"/>
          </a:p>
          <a:p>
            <a:r>
              <a:rPr lang="en-US" sz="2800" b="1"/>
              <a:t>The associated glands </a:t>
            </a:r>
            <a:r>
              <a:rPr lang="en-US" sz="2800"/>
              <a:t>(liver, pancreas)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905000"/>
            <a:ext cx="29908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u="sng">
                <a:solidFill>
                  <a:srgbClr val="FF0000"/>
                </a:solidFill>
              </a:rPr>
              <a:t>Crescent of </a:t>
            </a:r>
            <a:r>
              <a:rPr lang="en-US" sz="2800" i="1" u="sng" err="1">
                <a:solidFill>
                  <a:srgbClr val="FF0000"/>
                </a:solidFill>
              </a:rPr>
              <a:t>Gianuzzi</a:t>
            </a:r>
            <a:r>
              <a:rPr lang="en-US" sz="2800" i="1" u="sng">
                <a:solidFill>
                  <a:srgbClr val="FF0000"/>
                </a:solidFill>
              </a:rPr>
              <a:t> ( serous </a:t>
            </a:r>
            <a:r>
              <a:rPr lang="en-US" sz="2800" i="1" u="sng" err="1">
                <a:solidFill>
                  <a:srgbClr val="FF0000"/>
                </a:solidFill>
              </a:rPr>
              <a:t>demilune</a:t>
            </a:r>
            <a:r>
              <a:rPr lang="en-US" sz="2800" i="1" u="sng">
                <a:solidFill>
                  <a:srgbClr val="FF0000"/>
                </a:solidFill>
              </a:rPr>
              <a:t>): </a:t>
            </a:r>
          </a:p>
          <a:p>
            <a:endParaRPr lang="en-US" sz="2800"/>
          </a:p>
          <a:p>
            <a:r>
              <a:rPr lang="en-US" sz="2800"/>
              <a:t>group of </a:t>
            </a:r>
            <a:r>
              <a:rPr lang="en-US" sz="2800" u="sng">
                <a:solidFill>
                  <a:srgbClr val="00B050"/>
                </a:solidFill>
              </a:rPr>
              <a:t>serous cells</a:t>
            </a:r>
            <a:r>
              <a:rPr lang="en-US" sz="2800" i="1" u="sng">
                <a:solidFill>
                  <a:srgbClr val="00B050"/>
                </a:solidFill>
              </a:rPr>
              <a:t> </a:t>
            </a:r>
            <a:r>
              <a:rPr lang="en-US" sz="2800"/>
              <a:t>form a </a:t>
            </a:r>
            <a:r>
              <a:rPr lang="en-US" sz="2800" u="sng">
                <a:solidFill>
                  <a:srgbClr val="00B050"/>
                </a:solidFill>
              </a:rPr>
              <a:t>crescent</a:t>
            </a:r>
            <a:r>
              <a:rPr lang="en-US" sz="2800"/>
              <a:t> </a:t>
            </a:r>
          </a:p>
          <a:p>
            <a:pPr>
              <a:buNone/>
            </a:pPr>
            <a:r>
              <a:rPr lang="en-US" sz="2800"/>
              <a:t>    at one side of a mucous </a:t>
            </a:r>
            <a:r>
              <a:rPr lang="en-US" sz="2800" err="1"/>
              <a:t>acinus</a:t>
            </a:r>
            <a:r>
              <a:rPr lang="en-US" sz="2800"/>
              <a:t>.</a:t>
            </a:r>
          </a:p>
          <a:p>
            <a:pPr>
              <a:buNone/>
            </a:pPr>
            <a:r>
              <a:rPr lang="en-US" sz="2800"/>
              <a:t> </a:t>
            </a:r>
          </a:p>
          <a:p>
            <a:r>
              <a:rPr lang="en-US" sz="2800"/>
              <a:t>The serous secretion of these cells </a:t>
            </a:r>
          </a:p>
          <a:p>
            <a:pPr marL="0" indent="0">
              <a:buNone/>
            </a:pPr>
            <a:r>
              <a:rPr lang="en-US" sz="2800"/>
              <a:t>    reach the lumen of the mucous </a:t>
            </a:r>
            <a:r>
              <a:rPr lang="en-US" sz="2800" err="1"/>
              <a:t>acinus</a:t>
            </a:r>
            <a:r>
              <a:rPr lang="en-US" sz="2800"/>
              <a:t> </a:t>
            </a:r>
          </a:p>
          <a:p>
            <a:pPr marL="0" indent="0">
              <a:buNone/>
            </a:pPr>
            <a:r>
              <a:rPr lang="en-US" sz="2800"/>
              <a:t> by passing through </a:t>
            </a:r>
            <a:r>
              <a:rPr lang="en-US" sz="2800" err="1">
                <a:solidFill>
                  <a:srgbClr val="C00000"/>
                </a:solidFill>
              </a:rPr>
              <a:t>intercelluar</a:t>
            </a:r>
            <a:r>
              <a:rPr lang="en-US" sz="2800">
                <a:solidFill>
                  <a:srgbClr val="C00000"/>
                </a:solidFill>
              </a:rPr>
              <a:t> </a:t>
            </a:r>
            <a:r>
              <a:rPr lang="en-US" sz="2800" err="1">
                <a:solidFill>
                  <a:srgbClr val="C00000"/>
                </a:solidFill>
              </a:rPr>
              <a:t>canlicauli</a:t>
            </a:r>
            <a:r>
              <a:rPr lang="en-US" sz="2800"/>
              <a:t>.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/>
              <a:t> </a:t>
            </a:r>
            <a:r>
              <a:rPr lang="en-US" sz="2800" err="1"/>
              <a:t>demilune</a:t>
            </a:r>
            <a:r>
              <a:rPr lang="en-US" sz="2800"/>
              <a:t> cells secrete the proteins </a:t>
            </a:r>
          </a:p>
          <a:p>
            <a:pPr marL="0" indent="0">
              <a:buNone/>
            </a:pPr>
            <a:r>
              <a:rPr lang="en-US" sz="2800"/>
              <a:t>      that contain the lysozyme →</a:t>
            </a:r>
          </a:p>
          <a:p>
            <a:pPr marL="0" indent="0">
              <a:buNone/>
            </a:pPr>
            <a:r>
              <a:rPr lang="en-US" sz="2800"/>
              <a:t>      add antimicrobial activity to mucus.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4" descr="http://www.histology.leeds.ac.uk/oral/assets/salivarygland_dia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949" t="3251" b="6954"/>
          <a:stretch/>
        </p:blipFill>
        <p:spPr bwMode="auto">
          <a:xfrm>
            <a:off x="6444342" y="1451429"/>
            <a:ext cx="2623457" cy="4310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7308304" y="2420888"/>
            <a:ext cx="1656184" cy="1800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4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en-US" sz="3200" b="1" u="sng"/>
              <a:t>Serous  vs. Mucous acinus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844" y="2928934"/>
            <a:ext cx="4429156" cy="36242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          </a:t>
            </a:r>
            <a:r>
              <a:rPr lang="en-US" u="sng"/>
              <a:t>Serous</a:t>
            </a: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( Parotid)</a:t>
            </a:r>
            <a:endParaRPr lang="en-US" b="1" u="sng">
              <a:solidFill>
                <a:srgbClr val="FF0000"/>
              </a:solidFill>
            </a:endParaRPr>
          </a:p>
          <a:p>
            <a:r>
              <a:rPr lang="en-US"/>
              <a:t>Small diameter </a:t>
            </a:r>
          </a:p>
          <a:p>
            <a:r>
              <a:rPr lang="en-US"/>
              <a:t>Narrow lumen</a:t>
            </a:r>
          </a:p>
          <a:p>
            <a:r>
              <a:rPr lang="en-US"/>
              <a:t>Lined e short pyramidal  cells </a:t>
            </a:r>
          </a:p>
          <a:p>
            <a:r>
              <a:rPr lang="en-US"/>
              <a:t>Nuclei are rounded &amp; central</a:t>
            </a:r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928934"/>
            <a:ext cx="4429156" cy="36242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           </a:t>
            </a:r>
            <a:r>
              <a:rPr lang="en-US" u="sng"/>
              <a:t>Mucous</a:t>
            </a:r>
            <a:r>
              <a:rPr lang="en-US"/>
              <a:t>  </a:t>
            </a:r>
            <a:r>
              <a:rPr lang="en-US" b="1">
                <a:solidFill>
                  <a:srgbClr val="FF0000"/>
                </a:solidFill>
              </a:rPr>
              <a:t>( sublingual)</a:t>
            </a:r>
            <a:endParaRPr lang="en-US" b="1" u="sng">
              <a:solidFill>
                <a:srgbClr val="FF0000"/>
              </a:solidFill>
            </a:endParaRPr>
          </a:p>
          <a:p>
            <a:r>
              <a:rPr lang="en-US"/>
              <a:t>Larger in diameter</a:t>
            </a:r>
          </a:p>
          <a:p>
            <a:r>
              <a:rPr lang="en-US"/>
              <a:t>Wide lumen</a:t>
            </a:r>
          </a:p>
          <a:p>
            <a:r>
              <a:rPr lang="en-US"/>
              <a:t>Lined with tall cells  </a:t>
            </a:r>
          </a:p>
          <a:p>
            <a:r>
              <a:rPr lang="en-US"/>
              <a:t>Nuclei are flat &amp; peripheral</a:t>
            </a:r>
          </a:p>
          <a:p>
            <a:pPr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26" name="Picture 2" descr="Image result for mucous acin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02754"/>
            <a:ext cx="5760639" cy="22501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08920"/>
            <a:ext cx="4038600" cy="37444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/>
              <a:t>Basal cytoplasm is basophilic (↑ in </a:t>
            </a:r>
            <a:r>
              <a:rPr lang="en-US" err="1"/>
              <a:t>rER</a:t>
            </a:r>
            <a:r>
              <a:rPr lang="en-US"/>
              <a:t> )</a:t>
            </a:r>
          </a:p>
          <a:p>
            <a:pPr marL="0" indent="0">
              <a:buNone/>
            </a:pPr>
            <a:r>
              <a:rPr lang="en-US"/>
              <a:t> </a:t>
            </a:r>
          </a:p>
          <a:p>
            <a:r>
              <a:rPr lang="en-US"/>
              <a:t>Basket cells are less</a:t>
            </a:r>
          </a:p>
          <a:p>
            <a:r>
              <a:rPr lang="en-US"/>
              <a:t>Secrete fluid </a:t>
            </a:r>
            <a:r>
              <a:rPr lang="en-US" b="1">
                <a:solidFill>
                  <a:srgbClr val="FF0000"/>
                </a:solidFill>
              </a:rPr>
              <a:t>serous </a:t>
            </a:r>
          </a:p>
          <a:p>
            <a:r>
              <a:rPr lang="en-US"/>
              <a:t>Secrete </a:t>
            </a:r>
            <a:r>
              <a:rPr lang="en-US" b="1" u="sng"/>
              <a:t>amylase</a:t>
            </a:r>
            <a:r>
              <a:rPr lang="en-US" u="sng"/>
              <a:t> </a:t>
            </a:r>
            <a:r>
              <a:rPr lang="en-US" b="1" u="sng"/>
              <a:t>aid in digestion of starch</a:t>
            </a:r>
            <a:endParaRPr lang="ar-JO" b="1" u="sn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14620"/>
            <a:ext cx="4038600" cy="37387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/>
              <a:t>Cytoplasm is pale, foamy  &amp; vacuolated (dissolved mucus)</a:t>
            </a:r>
          </a:p>
          <a:p>
            <a:r>
              <a:rPr lang="en-US"/>
              <a:t>Basket cell are more </a:t>
            </a:r>
          </a:p>
          <a:p>
            <a:r>
              <a:rPr lang="en-US"/>
              <a:t>Secrete viscid </a:t>
            </a:r>
            <a:r>
              <a:rPr lang="en-US" b="1">
                <a:solidFill>
                  <a:srgbClr val="FF0000"/>
                </a:solidFill>
              </a:rPr>
              <a:t>mucous</a:t>
            </a:r>
          </a:p>
          <a:p>
            <a:r>
              <a:rPr lang="en-US"/>
              <a:t>Secrete </a:t>
            </a:r>
            <a:r>
              <a:rPr lang="en-US" b="1" u="sng"/>
              <a:t>mucous for lubrication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43042" y="2214554"/>
            <a:ext cx="82625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>
                <a:solidFill>
                  <a:srgbClr val="FF0000"/>
                </a:solidFill>
              </a:rPr>
              <a:t>Serous</a:t>
            </a:r>
            <a:endParaRPr lang="ar-JO" b="1" u="sng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2214554"/>
            <a:ext cx="9433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>
                <a:solidFill>
                  <a:srgbClr val="FF0000"/>
                </a:solidFill>
              </a:rPr>
              <a:t>Mucous</a:t>
            </a:r>
            <a:endParaRPr lang="ar-JO" b="1" u="sng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214290"/>
            <a:ext cx="82625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/>
              <a:t>Serous</a:t>
            </a:r>
            <a:endParaRPr lang="ar-JO" b="1"/>
          </a:p>
        </p:txBody>
      </p:sp>
      <p:sp>
        <p:nvSpPr>
          <p:cNvPr id="13" name="TextBox 12"/>
          <p:cNvSpPr txBox="1"/>
          <p:nvPr/>
        </p:nvSpPr>
        <p:spPr>
          <a:xfrm>
            <a:off x="7929586" y="142852"/>
            <a:ext cx="9433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/>
              <a:t>Mucous</a:t>
            </a:r>
            <a:endParaRPr lang="ar-JO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6" b="8797"/>
          <a:stretch/>
        </p:blipFill>
        <p:spPr bwMode="auto">
          <a:xfrm>
            <a:off x="4916787" y="332655"/>
            <a:ext cx="2967581" cy="1953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7766233" y="234767"/>
            <a:ext cx="416486" cy="9002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3683"/>
          <a:stretch/>
        </p:blipFill>
        <p:spPr bwMode="auto">
          <a:xfrm>
            <a:off x="971600" y="398956"/>
            <a:ext cx="3312368" cy="1887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>
            <a:stCxn id="10" idx="2"/>
          </p:cNvCxnSpPr>
          <p:nvPr/>
        </p:nvCxnSpPr>
        <p:spPr>
          <a:xfrm>
            <a:off x="448622" y="583622"/>
            <a:ext cx="1408734" cy="6851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72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                          </a:t>
            </a:r>
            <a:r>
              <a:rPr lang="en-US" sz="2800" b="1" u="sng"/>
              <a:t>Mixed (</a:t>
            </a:r>
            <a:r>
              <a:rPr lang="en-US" sz="2800" b="1" u="sng" err="1"/>
              <a:t>muco</a:t>
            </a:r>
            <a:r>
              <a:rPr lang="en-US" sz="2800" b="1" u="sng"/>
              <a:t>-serous) acinus</a:t>
            </a:r>
          </a:p>
          <a:p>
            <a:pPr marL="0" indent="0">
              <a:buNone/>
            </a:pPr>
            <a:r>
              <a:rPr lang="en-US" sz="2800"/>
              <a:t>Is essentially a mucous acinus which is capped by a group of serous cells forming → Crescent of </a:t>
            </a:r>
            <a:r>
              <a:rPr lang="en-US" sz="2800" err="1"/>
              <a:t>Gianuzzi</a:t>
            </a:r>
            <a:r>
              <a:rPr lang="en-US" sz="2800"/>
              <a:t> (serous </a:t>
            </a:r>
            <a:r>
              <a:rPr lang="en-US" sz="2800" err="1"/>
              <a:t>demilune</a:t>
            </a:r>
            <a:r>
              <a:rPr lang="en-US" sz="2800"/>
              <a:t>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050" name="Picture 2" descr="Image result for mucous acin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34"/>
          <a:stretch/>
        </p:blipFill>
        <p:spPr bwMode="auto">
          <a:xfrm>
            <a:off x="755576" y="2348880"/>
            <a:ext cx="3181424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960"/>
          <a:stretch/>
        </p:blipFill>
        <p:spPr bwMode="auto">
          <a:xfrm>
            <a:off x="4355977" y="2348880"/>
            <a:ext cx="3960440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4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                </a:t>
            </a:r>
            <a:r>
              <a:rPr lang="en-US" sz="2800" u="sng"/>
              <a:t>B- the duct system ( branching system)</a:t>
            </a:r>
            <a:endParaRPr lang="en-US" sz="2800" b="1">
              <a:solidFill>
                <a:srgbClr val="FF0000"/>
              </a:solidFill>
            </a:endParaRPr>
          </a:p>
          <a:p>
            <a:r>
              <a:rPr lang="en-US" sz="2800" b="1">
                <a:solidFill>
                  <a:srgbClr val="FF0000"/>
                </a:solidFill>
              </a:rPr>
              <a:t>Intercalated ducts</a:t>
            </a:r>
            <a:r>
              <a:rPr lang="en-US" sz="2800"/>
              <a:t>: </a:t>
            </a:r>
          </a:p>
          <a:p>
            <a:pPr marL="0" indent="0">
              <a:buNone/>
            </a:pPr>
            <a:r>
              <a:rPr lang="en-US" sz="2800"/>
              <a:t>    thin ducts ,</a:t>
            </a:r>
          </a:p>
          <a:p>
            <a:pPr>
              <a:buNone/>
            </a:pPr>
            <a:r>
              <a:rPr lang="en-US" sz="2800"/>
              <a:t>   drain the secretory unit, lined </a:t>
            </a:r>
          </a:p>
          <a:p>
            <a:pPr>
              <a:buNone/>
            </a:pPr>
            <a:r>
              <a:rPr lang="en-US" sz="2800"/>
              <a:t>    with flat or cuboidal cells.</a:t>
            </a:r>
          </a:p>
          <a:p>
            <a:pPr marL="0" indent="0">
              <a:buNone/>
            </a:pPr>
            <a:endParaRPr lang="en-US" sz="2800" b="1">
              <a:solidFill>
                <a:srgbClr val="FF0000"/>
              </a:solidFill>
            </a:endParaRPr>
          </a:p>
          <a:p>
            <a:r>
              <a:rPr lang="en-US" sz="2800" b="1">
                <a:solidFill>
                  <a:srgbClr val="FF0000"/>
                </a:solidFill>
              </a:rPr>
              <a:t>Striated (secretory)ducts: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present inside the lobule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>
                <a:solidFill>
                  <a:srgbClr val="002060"/>
                </a:solidFill>
              </a:rPr>
              <a:t>take part in the secretion of saliva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lined with low columnar cells </a:t>
            </a:r>
          </a:p>
          <a:p>
            <a:pPr marL="514350" indent="-514350">
              <a:buNone/>
            </a:pPr>
            <a:r>
              <a:rPr lang="en-US" sz="2000"/>
              <a:t>   </a:t>
            </a:r>
          </a:p>
          <a:p>
            <a:pPr marL="514350" indent="-514350">
              <a:buNone/>
            </a:pPr>
            <a:r>
              <a:rPr lang="en-US" sz="2000"/>
              <a:t>Has acidophilic cytoplasm e basal acidophilic striations </a:t>
            </a:r>
          </a:p>
          <a:p>
            <a:pPr marL="514350" indent="-514350">
              <a:buNone/>
            </a:pPr>
            <a:r>
              <a:rPr lang="en-US" sz="2000"/>
              <a:t>            (infolded basal lamina e ↑ mitochondria</a:t>
            </a:r>
            <a:r>
              <a:rPr lang="en-US" sz="2800"/>
              <a:t>) </a:t>
            </a:r>
          </a:p>
        </p:txBody>
      </p:sp>
      <p:pic>
        <p:nvPicPr>
          <p:cNvPr id="90114" name="Picture 2" descr="http://www.lab.anhb.uwa.edu.au/mb140/corepages/oral/images/Ducts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176464" cy="3240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242" name="Picture 2" descr="http://www.lab.anhb.uwa.edu.au/mb140/corepages/epithelia/images/par044h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93096"/>
            <a:ext cx="2808312" cy="2258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5517232"/>
            <a:ext cx="5904656" cy="10081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0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4016"/>
            <a:ext cx="5563344" cy="671398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b="1">
              <a:solidFill>
                <a:srgbClr val="FF0000"/>
              </a:solidFill>
            </a:endParaRPr>
          </a:p>
          <a:p>
            <a:r>
              <a:rPr lang="en-US" sz="2800" b="1">
                <a:solidFill>
                  <a:srgbClr val="FF0000"/>
                </a:solidFill>
              </a:rPr>
              <a:t>Inter-lobular ducts (excretory)</a:t>
            </a:r>
            <a:r>
              <a:rPr lang="en-US" sz="2800"/>
              <a:t>: in the septa between lobules lined e columnar cells → drain into </a:t>
            </a:r>
          </a:p>
          <a:p>
            <a:pPr>
              <a:buNone/>
            </a:pPr>
            <a:endParaRPr lang="en-US" sz="2800" b="1">
              <a:solidFill>
                <a:srgbClr val="FF0000"/>
              </a:solidFill>
            </a:endParaRPr>
          </a:p>
          <a:p>
            <a:r>
              <a:rPr lang="en-US" sz="2800" b="1">
                <a:solidFill>
                  <a:srgbClr val="FF0000"/>
                </a:solidFill>
              </a:rPr>
              <a:t>Inter-lobar ducts (excretory)</a:t>
            </a:r>
            <a:r>
              <a:rPr lang="en-US" sz="2800"/>
              <a:t>: in septa between lobes, lined e pseudo-stratified columnar epithelium →</a:t>
            </a:r>
          </a:p>
          <a:p>
            <a:endParaRPr lang="en-US" sz="2800" b="1">
              <a:solidFill>
                <a:srgbClr val="FF0000"/>
              </a:solidFill>
            </a:endParaRPr>
          </a:p>
          <a:p>
            <a:r>
              <a:rPr lang="en-US" sz="2800" b="1">
                <a:solidFill>
                  <a:srgbClr val="FF0000"/>
                </a:solidFill>
              </a:rPr>
              <a:t>the main duct: </a:t>
            </a:r>
            <a:r>
              <a:rPr lang="en-US" sz="2800"/>
              <a:t>drains secretion in oral cavity, lined 1</a:t>
            </a:r>
            <a:r>
              <a:rPr lang="en-US" sz="2800" baseline="30000"/>
              <a:t>st</a:t>
            </a:r>
            <a:r>
              <a:rPr lang="en-US" sz="2800"/>
              <a:t> with stratified columnar → stratified squamous  near its opining in mouth cavity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03848" y="2132856"/>
            <a:ext cx="0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31840" y="4077072"/>
            <a:ext cx="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Image result for parotid gland interlobular duct hist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4" r="6011" b="11751"/>
          <a:stretch/>
        </p:blipFill>
        <p:spPr bwMode="auto">
          <a:xfrm>
            <a:off x="5580112" y="636806"/>
            <a:ext cx="3384375" cy="5744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4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>
                <a:solidFill>
                  <a:srgbClr val="FF0000"/>
                </a:solidFill>
              </a:rPr>
              <a:t> Parotid gland:</a:t>
            </a:r>
            <a:endParaRPr lang="en-US" sz="280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err="1"/>
              <a:t>Acini</a:t>
            </a:r>
            <a:r>
              <a:rPr lang="en-US" sz="2800"/>
              <a:t>: are </a:t>
            </a:r>
            <a:r>
              <a:rPr lang="en-US" sz="2800" b="1"/>
              <a:t>pure </a:t>
            </a:r>
            <a:r>
              <a:rPr lang="en-US" sz="2800" b="1" u="sng"/>
              <a:t>serous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/>
              <a:t>Opens by parotid duct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u="sng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>
                <a:solidFill>
                  <a:srgbClr val="FF0000"/>
                </a:solidFill>
              </a:rPr>
              <a:t> Sublingual gland: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/>
              <a:t> The smallest &amp; the only </a:t>
            </a:r>
            <a:r>
              <a:rPr lang="en-US" sz="2800" err="1"/>
              <a:t>unecapsulated</a:t>
            </a:r>
            <a:endParaRPr lang="en-US" sz="2800"/>
          </a:p>
          <a:p>
            <a:pPr>
              <a:defRPr/>
            </a:pPr>
            <a:r>
              <a:rPr lang="en-US" sz="2800"/>
              <a:t>  </a:t>
            </a:r>
            <a:r>
              <a:rPr lang="en-US" sz="2800" err="1"/>
              <a:t>Acini</a:t>
            </a:r>
            <a:r>
              <a:rPr lang="en-US" sz="2800"/>
              <a:t> :  </a:t>
            </a:r>
            <a:r>
              <a:rPr lang="en-US" sz="2800" b="1" u="sng"/>
              <a:t>mainly mucous </a:t>
            </a:r>
            <a:r>
              <a:rPr lang="en-US" sz="2800" b="1"/>
              <a:t> </a:t>
            </a:r>
            <a:r>
              <a:rPr lang="en-US" sz="2800"/>
              <a:t>cells</a:t>
            </a:r>
            <a:r>
              <a:rPr lang="en-US" sz="2800" b="1"/>
              <a:t> </a:t>
            </a:r>
            <a:r>
              <a:rPr lang="en-US" sz="2800"/>
              <a:t>capped </a:t>
            </a:r>
          </a:p>
          <a:p>
            <a:pPr marL="0" indent="0">
              <a:buNone/>
              <a:defRPr/>
            </a:pPr>
            <a:r>
              <a:rPr lang="en-US" sz="2800"/>
              <a:t>      with serous </a:t>
            </a:r>
            <a:r>
              <a:rPr lang="en-US" sz="2800" err="1"/>
              <a:t>demilunes</a:t>
            </a:r>
            <a:r>
              <a:rPr lang="en-US" sz="2800"/>
              <a:t> </a:t>
            </a:r>
            <a:r>
              <a:rPr lang="en-US" sz="2800" b="1"/>
              <a:t>(mixed)</a:t>
            </a:r>
          </a:p>
          <a:p>
            <a:pPr>
              <a:defRPr/>
            </a:pPr>
            <a:r>
              <a:rPr lang="en-US" sz="2800"/>
              <a:t>Opens by 10-12 mini ducts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>
                <a:solidFill>
                  <a:srgbClr val="FF0000"/>
                </a:solidFill>
              </a:rPr>
              <a:t> Submandibular gland: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err="1"/>
              <a:t>Acini</a:t>
            </a:r>
            <a:r>
              <a:rPr lang="en-US" sz="2800"/>
              <a:t>:   </a:t>
            </a:r>
            <a:r>
              <a:rPr lang="en-US" sz="2800" b="1"/>
              <a:t>mixed</a:t>
            </a:r>
            <a:r>
              <a:rPr lang="en-US" sz="2800"/>
              <a:t> </a:t>
            </a:r>
            <a:r>
              <a:rPr lang="en-US" sz="2800" b="1" u="sng"/>
              <a:t>serous</a:t>
            </a:r>
            <a:r>
              <a:rPr lang="en-US" sz="2800" b="1"/>
              <a:t> </a:t>
            </a:r>
            <a:r>
              <a:rPr lang="en-US" sz="2800"/>
              <a:t>&amp; </a:t>
            </a:r>
            <a:r>
              <a:rPr lang="en-US" sz="2800" b="1" u="sng"/>
              <a:t>mucous</a:t>
            </a:r>
            <a:r>
              <a:rPr lang="en-US" sz="2800" b="1"/>
              <a:t> </a:t>
            </a:r>
            <a:r>
              <a:rPr lang="en-US" sz="2800" err="1"/>
              <a:t>acini</a:t>
            </a:r>
            <a:endParaRPr lang="en-US" sz="280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/>
              <a:t>Opens by Wharton's duct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 Dr H Elmazar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18339-AE8D-411D-88A7-269D19EF0153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68825"/>
            <a:ext cx="3046412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131"/>
          <a:stretch>
            <a:fillRect/>
          </a:stretch>
        </p:blipFill>
        <p:spPr bwMode="auto">
          <a:xfrm>
            <a:off x="5846763" y="115888"/>
            <a:ext cx="3046412" cy="2233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2492375"/>
            <a:ext cx="3046412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9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                </a:t>
            </a:r>
            <a:endParaRPr lang="en-US" sz="880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2915816" y="2852936"/>
            <a:ext cx="3168352" cy="22322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3728" y="1196752"/>
            <a:ext cx="44644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54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4290"/>
            <a:ext cx="8839200" cy="6072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/>
              <a:t>Function of digestive system:</a:t>
            </a:r>
          </a:p>
          <a:p>
            <a:endParaRPr lang="en-US" sz="2800">
              <a:solidFill>
                <a:srgbClr val="FF0000"/>
              </a:solidFill>
            </a:endParaRPr>
          </a:p>
          <a:p>
            <a:r>
              <a:rPr lang="en-US" sz="2800">
                <a:solidFill>
                  <a:srgbClr val="FF0000"/>
                </a:solidFill>
              </a:rPr>
              <a:t>Ingestion &amp; fragmentation of  food</a:t>
            </a:r>
            <a:r>
              <a:rPr lang="en-US" sz="2800"/>
              <a:t>……..oral cavity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>
                <a:solidFill>
                  <a:srgbClr val="FF0000"/>
                </a:solidFill>
              </a:rPr>
              <a:t>Digestion</a:t>
            </a:r>
            <a:r>
              <a:rPr lang="en-US" sz="2800"/>
              <a:t>…… oral cavity, salivary glands, stomach, small intestine, liver &amp; pancreas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>
                <a:solidFill>
                  <a:srgbClr val="FF0000"/>
                </a:solidFill>
              </a:rPr>
              <a:t>Absorption</a:t>
            </a:r>
            <a:r>
              <a:rPr lang="en-US" sz="2800"/>
              <a:t>…… small intestine (food) &amp; large intestine </a:t>
            </a:r>
          </a:p>
          <a:p>
            <a:pPr marL="0" indent="0">
              <a:buNone/>
            </a:pPr>
            <a:r>
              <a:rPr lang="en-US" sz="2800"/>
              <a:t>     (water)</a:t>
            </a:r>
          </a:p>
          <a:p>
            <a:endParaRPr lang="en-US" sz="2800"/>
          </a:p>
          <a:p>
            <a:r>
              <a:rPr lang="en-US" sz="2800">
                <a:solidFill>
                  <a:srgbClr val="FF0000"/>
                </a:solidFill>
              </a:rPr>
              <a:t>Elimination of waste products</a:t>
            </a:r>
            <a:r>
              <a:rPr lang="en-US" sz="2800"/>
              <a:t>…… anal canal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-99392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u="sng"/>
              <a:t>The mouth (oral) cavity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943600"/>
          </a:xfrm>
        </p:spPr>
        <p:txBody>
          <a:bodyPr>
            <a:normAutofit lnSpcReduction="10000"/>
          </a:bodyPr>
          <a:lstStyle/>
          <a:p>
            <a:r>
              <a:rPr lang="en-US" sz="2800"/>
              <a:t>contains the lips, tongue, gingiva , the teeth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/>
              <a:t>The ducts of </a:t>
            </a:r>
            <a:r>
              <a:rPr lang="en-US" sz="2800" b="1"/>
              <a:t>major</a:t>
            </a:r>
            <a:r>
              <a:rPr lang="en-US" sz="2800"/>
              <a:t> &amp; </a:t>
            </a:r>
            <a:r>
              <a:rPr lang="en-US" sz="2800" b="1"/>
              <a:t>minor</a:t>
            </a:r>
            <a:r>
              <a:rPr lang="en-US" sz="2800"/>
              <a:t> salivary </a:t>
            </a:r>
          </a:p>
          <a:p>
            <a:pPr marL="0" indent="0">
              <a:buNone/>
            </a:pPr>
            <a:r>
              <a:rPr lang="en-US" sz="2800"/>
              <a:t>     glands open into the oral cavity</a:t>
            </a:r>
          </a:p>
          <a:p>
            <a:endParaRPr lang="en-US" sz="2800"/>
          </a:p>
          <a:p>
            <a:r>
              <a:rPr lang="en-US" sz="2800"/>
              <a:t>The oral cavity is lined by </a:t>
            </a:r>
            <a:r>
              <a:rPr lang="en-US" sz="2800" i="1" u="sng">
                <a:solidFill>
                  <a:srgbClr val="FF0000"/>
                </a:solidFill>
              </a:rPr>
              <a:t>mucous </a:t>
            </a:r>
          </a:p>
          <a:p>
            <a:pPr marL="0" indent="0">
              <a:buNone/>
            </a:pPr>
            <a:r>
              <a:rPr lang="en-US" sz="2800" i="1">
                <a:solidFill>
                  <a:srgbClr val="FF0000"/>
                </a:solidFill>
              </a:rPr>
              <a:t>     </a:t>
            </a:r>
            <a:r>
              <a:rPr lang="en-US" sz="2800" i="1" u="sng">
                <a:solidFill>
                  <a:srgbClr val="FF0000"/>
                </a:solidFill>
              </a:rPr>
              <a:t>membrane</a:t>
            </a:r>
            <a:r>
              <a:rPr lang="en-US" sz="2800" i="1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  </a:t>
            </a:r>
            <a:r>
              <a:rPr lang="en-US" sz="2800"/>
              <a:t>→ formed of 2 layers: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a- </a:t>
            </a:r>
            <a:r>
              <a:rPr lang="en-US" sz="2800" b="1" u="sng" err="1"/>
              <a:t>Epith</a:t>
            </a:r>
            <a:r>
              <a:rPr lang="en-US" sz="2800">
                <a:solidFill>
                  <a:srgbClr val="00B05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: stratified squamous</a:t>
            </a:r>
            <a:r>
              <a:rPr lang="en-US" sz="2800"/>
              <a:t>. its cells rich in glycogen</a:t>
            </a:r>
          </a:p>
          <a:p>
            <a:pPr marL="0" indent="0">
              <a:buNone/>
            </a:pPr>
            <a:r>
              <a:rPr lang="en-US" sz="2800"/>
              <a:t>                  ( </a:t>
            </a:r>
            <a:r>
              <a:rPr lang="en-US" sz="2800">
                <a:solidFill>
                  <a:srgbClr val="FF0000"/>
                </a:solidFill>
              </a:rPr>
              <a:t>Keratinized   or  non- keratinized</a:t>
            </a:r>
            <a:r>
              <a:rPr lang="en-US" sz="2800"/>
              <a:t>)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b- </a:t>
            </a:r>
            <a:r>
              <a:rPr lang="en-US" sz="2800" b="1" u="sng"/>
              <a:t>Lamina propria</a:t>
            </a:r>
            <a:r>
              <a:rPr lang="en-US" sz="2800">
                <a:solidFill>
                  <a:srgbClr val="FF0000"/>
                </a:solidFill>
              </a:rPr>
              <a:t>: </a:t>
            </a:r>
            <a:r>
              <a:rPr lang="en-US" sz="2800"/>
              <a:t> loose C.T. under the </a:t>
            </a:r>
            <a:r>
              <a:rPr lang="en-US" sz="2800" err="1"/>
              <a:t>epith</a:t>
            </a:r>
            <a:r>
              <a:rPr lang="en-US" sz="2800"/>
              <a:t>. contains    </a:t>
            </a:r>
          </a:p>
          <a:p>
            <a:pPr marL="0" indent="0">
              <a:buNone/>
            </a:pPr>
            <a:r>
              <a:rPr lang="en-US" sz="2800"/>
              <a:t>               minor salivary glands , B.V. &amp; </a:t>
            </a:r>
            <a:r>
              <a:rPr lang="en-US" sz="2800" err="1"/>
              <a:t>lymphatics</a:t>
            </a:r>
            <a:r>
              <a:rPr lang="en-US" sz="2800"/>
              <a:t> ,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895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2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534400" cy="6629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>
                <a:solidFill>
                  <a:srgbClr val="FF0000"/>
                </a:solidFill>
              </a:rPr>
              <a:t>Gum</a:t>
            </a:r>
            <a:r>
              <a:rPr lang="en-US" sz="2800">
                <a:solidFill>
                  <a:srgbClr val="FF0000"/>
                </a:solidFill>
              </a:rPr>
              <a:t> (gingiva): </a:t>
            </a:r>
            <a:r>
              <a:rPr lang="en-US" sz="2800"/>
              <a:t>is the mucous membrane (</a:t>
            </a:r>
            <a:r>
              <a:rPr lang="en-US" sz="2800" err="1"/>
              <a:t>m.m.</a:t>
            </a:r>
            <a:r>
              <a:rPr lang="en-US" sz="2800"/>
              <a:t>) which adherent to the </a:t>
            </a:r>
            <a:r>
              <a:rPr lang="en-US" sz="2800" u="sng" err="1"/>
              <a:t>periosteum</a:t>
            </a:r>
            <a:r>
              <a:rPr lang="en-US" sz="2800" u="sng"/>
              <a:t> of the alveolar bone </a:t>
            </a:r>
            <a:r>
              <a:rPr lang="en-US" sz="2800"/>
              <a:t>of the teeth. Covered with </a:t>
            </a:r>
            <a:r>
              <a:rPr lang="en-US" sz="2800">
                <a:solidFill>
                  <a:srgbClr val="FF0000"/>
                </a:solidFill>
              </a:rPr>
              <a:t>keratinized stratified squamous epithelium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>
                <a:solidFill>
                  <a:srgbClr val="FF0000"/>
                </a:solidFill>
              </a:rPr>
              <a:t>The lip</a:t>
            </a:r>
            <a:r>
              <a:rPr lang="en-US" sz="2800"/>
              <a:t>: has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/>
              <a:t>    a- </a:t>
            </a:r>
            <a:r>
              <a:rPr lang="en-US" sz="2800" b="1"/>
              <a:t>External surface </a:t>
            </a:r>
            <a:r>
              <a:rPr lang="en-US" sz="2800"/>
              <a:t>covered by </a:t>
            </a:r>
            <a:r>
              <a:rPr lang="en-US" sz="2800">
                <a:solidFill>
                  <a:srgbClr val="FF0000"/>
                </a:solidFill>
              </a:rPr>
              <a:t>skin</a:t>
            </a:r>
            <a:r>
              <a:rPr lang="en-US" sz="280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/>
              <a:t>    b- </a:t>
            </a:r>
            <a:r>
              <a:rPr lang="en-US" sz="2800" b="1"/>
              <a:t>Internal surface </a:t>
            </a:r>
            <a:r>
              <a:rPr lang="en-US" sz="2800"/>
              <a:t>covered by </a:t>
            </a:r>
            <a:r>
              <a:rPr lang="en-US" sz="2800" err="1">
                <a:solidFill>
                  <a:srgbClr val="FF0000"/>
                </a:solidFill>
              </a:rPr>
              <a:t>m.m.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/>
              <a:t>    c- </a:t>
            </a:r>
            <a:r>
              <a:rPr lang="en-US" sz="2800" b="1"/>
              <a:t>The inside </a:t>
            </a:r>
            <a:r>
              <a:rPr lang="en-US" sz="2800"/>
              <a:t>of the lip contains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/>
              <a:t>    bundles of skeletal </a:t>
            </a:r>
            <a:r>
              <a:rPr lang="en-US" sz="2800" err="1"/>
              <a:t>ms</a:t>
            </a:r>
            <a:r>
              <a:rPr lang="en-US" sz="280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>
                <a:solidFill>
                  <a:srgbClr val="FF0000"/>
                </a:solidFill>
              </a:rPr>
              <a:t>    (orbicularis </a:t>
            </a:r>
            <a:r>
              <a:rPr lang="en-US" sz="2800" err="1">
                <a:solidFill>
                  <a:srgbClr val="FF0000"/>
                </a:solidFill>
              </a:rPr>
              <a:t>oris</a:t>
            </a:r>
            <a:r>
              <a:rPr lang="en-US" sz="2800">
                <a:solidFill>
                  <a:srgbClr val="FF0000"/>
                </a:solidFill>
              </a:rPr>
              <a:t>)</a:t>
            </a:r>
            <a:r>
              <a:rPr lang="en-US" sz="2800"/>
              <a:t> &amp;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/>
              <a:t>     fibro-elastic C.T.</a:t>
            </a:r>
            <a:r>
              <a:rPr lang="en-US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 Dr H Elmazar 2021</a:t>
            </a:r>
            <a:endParaRPr lang="en-US"/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5364088" y="4603030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/>
              <a:t>(Inside)</a:t>
            </a:r>
            <a:endParaRPr lang="ar-JO" sz="1600" b="1"/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8229600" y="4733925"/>
            <a:ext cx="949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/>
              <a:t>(outside)</a:t>
            </a:r>
            <a:endParaRPr lang="ar-JO" sz="1600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0089E-822C-4163-A265-651DAA43CF25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7176" name="Picture 2" descr="http://upload.wikimedia.org/wikipedia/en/9/92/Ging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666875"/>
            <a:ext cx="32924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http://www.toothmingle.com/wp-content/uploads/2009/09/exercise2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29200"/>
            <a:ext cx="237626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8298" r="24881"/>
          <a:stretch/>
        </p:blipFill>
        <p:spPr bwMode="auto">
          <a:xfrm>
            <a:off x="6156176" y="3284984"/>
            <a:ext cx="20734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90678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/>
              <a:t>Structure of lip: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A- </a:t>
            </a:r>
            <a:r>
              <a:rPr lang="en-US" sz="2800" u="sng">
                <a:solidFill>
                  <a:srgbClr val="FF0000"/>
                </a:solidFill>
              </a:rPr>
              <a:t>Internal surface</a:t>
            </a:r>
            <a:r>
              <a:rPr lang="en-US" sz="2800"/>
              <a:t>: covered by </a:t>
            </a:r>
            <a:r>
              <a:rPr lang="en-US" sz="2800">
                <a:solidFill>
                  <a:srgbClr val="FF0000"/>
                </a:solidFill>
              </a:rPr>
              <a:t>m. m. </a:t>
            </a:r>
            <a:endParaRPr lang="en-US" sz="2800"/>
          </a:p>
          <a:p>
            <a:r>
              <a:rPr lang="en-US" sz="2800" err="1">
                <a:solidFill>
                  <a:srgbClr val="00B050"/>
                </a:solidFill>
              </a:rPr>
              <a:t>Epith</a:t>
            </a:r>
            <a:r>
              <a:rPr lang="en-US" sz="2800">
                <a:solidFill>
                  <a:schemeClr val="tx2"/>
                </a:solidFill>
              </a:rPr>
              <a:t>: Non- keratinized stratified squamous </a:t>
            </a:r>
          </a:p>
          <a:p>
            <a:r>
              <a:rPr lang="en-US" sz="2800">
                <a:solidFill>
                  <a:srgbClr val="00B050"/>
                </a:solidFill>
              </a:rPr>
              <a:t>Lamina propria</a:t>
            </a:r>
            <a:r>
              <a:rPr lang="en-US" sz="2800"/>
              <a:t>:  loose C.T.,  contains </a:t>
            </a:r>
            <a:r>
              <a:rPr lang="en-US" sz="2800">
                <a:solidFill>
                  <a:srgbClr val="FF0000"/>
                </a:solidFill>
              </a:rPr>
              <a:t>B.V</a:t>
            </a:r>
            <a:r>
              <a:rPr lang="en-US" sz="2800"/>
              <a:t>., </a:t>
            </a:r>
            <a:r>
              <a:rPr lang="en-US" sz="2800" err="1"/>
              <a:t>lymphatics</a:t>
            </a:r>
            <a:r>
              <a:rPr lang="en-US" sz="2800"/>
              <a:t>,  </a:t>
            </a:r>
          </a:p>
          <a:p>
            <a:pPr marL="0" indent="0">
              <a:buNone/>
            </a:pPr>
            <a:r>
              <a:rPr lang="en-US" sz="2800"/>
              <a:t>                                    nerves,  </a:t>
            </a:r>
            <a:r>
              <a:rPr lang="en-US" sz="2800" u="sng">
                <a:solidFill>
                  <a:srgbClr val="FF0000"/>
                </a:solidFill>
              </a:rPr>
              <a:t>labial glands </a:t>
            </a:r>
            <a:r>
              <a:rPr lang="en-US" sz="2800"/>
              <a:t>*</a:t>
            </a:r>
          </a:p>
          <a:p>
            <a:pPr marL="0" indent="0">
              <a:buNone/>
            </a:pPr>
            <a:endParaRPr lang="en-US" sz="28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B- </a:t>
            </a:r>
            <a:r>
              <a:rPr lang="en-US" sz="2800" u="sng">
                <a:solidFill>
                  <a:srgbClr val="FF0000"/>
                </a:solidFill>
              </a:rPr>
              <a:t>External surface</a:t>
            </a:r>
            <a:r>
              <a:rPr lang="en-US" sz="2800"/>
              <a:t>: covered with thin </a:t>
            </a:r>
            <a:r>
              <a:rPr lang="en-US" sz="2800">
                <a:solidFill>
                  <a:srgbClr val="FF0000"/>
                </a:solidFill>
              </a:rPr>
              <a:t>skin</a:t>
            </a:r>
            <a:r>
              <a:rPr lang="en-US" sz="2800"/>
              <a:t> (</a:t>
            </a:r>
            <a:r>
              <a:rPr lang="en-US" sz="2800">
                <a:solidFill>
                  <a:schemeClr val="tx2"/>
                </a:solidFill>
              </a:rPr>
              <a:t>keratinized stratified squamous </a:t>
            </a:r>
            <a:r>
              <a:rPr lang="en-US" sz="2800" err="1">
                <a:solidFill>
                  <a:schemeClr val="tx2"/>
                </a:solidFill>
              </a:rPr>
              <a:t>epith</a:t>
            </a:r>
            <a:r>
              <a:rPr lang="en-US" sz="2800">
                <a:solidFill>
                  <a:schemeClr val="tx2"/>
                </a:solidFill>
              </a:rPr>
              <a:t>. </a:t>
            </a:r>
            <a:r>
              <a:rPr lang="en-US" sz="2800"/>
              <a:t>) contains hair follicles, sebaceous, &amp; sweat glands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C- </a:t>
            </a:r>
            <a:r>
              <a:rPr lang="en-US" sz="2800" u="sng">
                <a:solidFill>
                  <a:srgbClr val="FF0000"/>
                </a:solidFill>
              </a:rPr>
              <a:t>Red margin of lip </a:t>
            </a:r>
            <a:r>
              <a:rPr lang="en-US" sz="2800"/>
              <a:t>: covered with </a:t>
            </a:r>
            <a:r>
              <a:rPr lang="en-US" sz="2800">
                <a:solidFill>
                  <a:srgbClr val="FF0000"/>
                </a:solidFill>
              </a:rPr>
              <a:t>modified skin,  </a:t>
            </a:r>
            <a:r>
              <a:rPr lang="en-US" sz="2800" i="1">
                <a:solidFill>
                  <a:schemeClr val="tx2"/>
                </a:solidFill>
              </a:rPr>
              <a:t>thin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/>
              <a:t>(less keratinized, </a:t>
            </a:r>
            <a:r>
              <a:rPr lang="en-US" sz="2800" u="sng"/>
              <a:t>No</a:t>
            </a:r>
            <a:r>
              <a:rPr lang="en-US" sz="2800"/>
              <a:t> hair follicles, </a:t>
            </a:r>
            <a:r>
              <a:rPr lang="en-US" sz="2800" u="sng"/>
              <a:t>No</a:t>
            </a:r>
            <a:r>
              <a:rPr lang="en-US" sz="2800"/>
              <a:t> sebaceous or sweet gland. </a:t>
            </a:r>
            <a:r>
              <a:rPr lang="en-US" sz="2800" i="1">
                <a:solidFill>
                  <a:schemeClr val="tx2"/>
                </a:solidFill>
              </a:rPr>
              <a:t>Transparent</a:t>
            </a:r>
            <a:r>
              <a:rPr lang="en-US" sz="2800"/>
              <a:t>. </a:t>
            </a:r>
            <a:r>
              <a:rPr lang="en-US" sz="2800" i="1">
                <a:solidFill>
                  <a:schemeClr val="tx2"/>
                </a:solidFill>
              </a:rPr>
              <a:t>Red</a:t>
            </a:r>
            <a:r>
              <a:rPr lang="en-US" sz="2800"/>
              <a:t> due to the reflection of the underlying B.V.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http://www.nidcr.nih.gov/oralhealth/Topics/OralCancer/PublishingImages/labialmucos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624"/>
            <a:ext cx="232863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.ivsky.com/Photo/UploadFiles/2007-3-17/2007317193735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216024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AutoShape 2" descr="نتيجة بحث الصور عن ‪lip with mustache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2772" name="AutoShape 4" descr="نتيجة بحث الصور عن ‪lip with mustache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2774" name="AutoShape 6" descr="نتيجة بحث الصور عن ‪lip with mustache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2776" name="AutoShape 8" descr="نتيجة بحث الصور عن ‪lip with mustache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8" r="24108" b="8151"/>
          <a:stretch/>
        </p:blipFill>
        <p:spPr bwMode="auto">
          <a:xfrm>
            <a:off x="5772737" y="4040155"/>
            <a:ext cx="2327655" cy="104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264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562600"/>
            <a:ext cx="396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332656"/>
            <a:ext cx="8407237" cy="224676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/>
              <a:t>The lip margin (</a:t>
            </a:r>
            <a:r>
              <a:rPr lang="en-US" sz="2800">
                <a:solidFill>
                  <a:srgbClr val="FF0000"/>
                </a:solidFill>
              </a:rPr>
              <a:t>vermilion</a:t>
            </a:r>
            <a:r>
              <a:rPr lang="en-US" sz="2800"/>
              <a:t>) represent  the change in the</a:t>
            </a:r>
          </a:p>
          <a:p>
            <a:r>
              <a:rPr lang="en-US" sz="2800"/>
              <a:t> epidermis from </a:t>
            </a:r>
            <a:r>
              <a:rPr lang="en-US" sz="2800" u="sng"/>
              <a:t>highly keratinized </a:t>
            </a:r>
            <a:r>
              <a:rPr lang="en-US" sz="2800"/>
              <a:t>face skin to </a:t>
            </a:r>
            <a:r>
              <a:rPr lang="en-US" sz="2800" u="sng"/>
              <a:t>less </a:t>
            </a:r>
          </a:p>
          <a:p>
            <a:r>
              <a:rPr lang="en-US" sz="2800" u="sng"/>
              <a:t>Keratinized</a:t>
            </a:r>
            <a:r>
              <a:rPr lang="en-US" sz="2800"/>
              <a:t> lip skin. richly supplied e free nerve </a:t>
            </a:r>
          </a:p>
          <a:p>
            <a:r>
              <a:rPr lang="en-US" sz="2800"/>
              <a:t>endings. So it is </a:t>
            </a:r>
            <a:r>
              <a:rPr lang="en-US" sz="2800" i="1">
                <a:solidFill>
                  <a:schemeClr val="tx2"/>
                </a:solidFill>
              </a:rPr>
              <a:t>highly sensitive</a:t>
            </a:r>
            <a:r>
              <a:rPr lang="en-US" sz="2800" b="1"/>
              <a:t>. </a:t>
            </a:r>
          </a:p>
          <a:p>
            <a:r>
              <a:rPr lang="en-US" sz="2800"/>
              <a:t>                                            (herpetic stomatitis : HSV type I)</a:t>
            </a:r>
            <a:endParaRPr lang="ar-JO" sz="28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2" name="Picture 4" descr="http://ycdinsiders.digitalchainsaw.com/InsidersArtistLoft/images5/11172vermill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4620"/>
            <a:ext cx="4042350" cy="3594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AutoShape 2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1748" name="AutoShape 4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1750" name="AutoShape 6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02" y="2697705"/>
            <a:ext cx="3027914" cy="166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72972"/>
            <a:ext cx="3024336" cy="1908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81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686800" cy="655320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/>
              <a:t>The tongue</a:t>
            </a:r>
            <a:r>
              <a:rPr lang="en-US" sz="2800"/>
              <a:t>:   </a:t>
            </a:r>
            <a:r>
              <a:rPr lang="en-US" sz="2000" b="1">
                <a:solidFill>
                  <a:srgbClr val="FF0000"/>
                </a:solidFill>
              </a:rPr>
              <a:t>(highly mobile muscular organ)</a:t>
            </a:r>
          </a:p>
          <a:p>
            <a:r>
              <a:rPr lang="en-US" sz="2800"/>
              <a:t>Made of  interlacing bundles of </a:t>
            </a:r>
            <a:r>
              <a:rPr lang="en-US" sz="2800" b="1">
                <a:solidFill>
                  <a:srgbClr val="FF0000"/>
                </a:solidFill>
              </a:rPr>
              <a:t>skeletal </a:t>
            </a:r>
            <a:r>
              <a:rPr lang="en-US" sz="2800" b="1" err="1">
                <a:solidFill>
                  <a:srgbClr val="FF0000"/>
                </a:solidFill>
              </a:rPr>
              <a:t>ms</a:t>
            </a:r>
            <a:r>
              <a:rPr lang="en-US" sz="2800" err="1">
                <a:solidFill>
                  <a:srgbClr val="FF0000"/>
                </a:solidFill>
              </a:rPr>
              <a:t>.</a:t>
            </a:r>
            <a:r>
              <a:rPr lang="en-US" sz="2800">
                <a:solidFill>
                  <a:srgbClr val="FF0000"/>
                </a:solidFill>
              </a:rPr>
              <a:t> ( 4 intrinsic &amp; 4 extrinsic) </a:t>
            </a:r>
            <a:r>
              <a:rPr lang="en-US" sz="2800"/>
              <a:t>covered on both surfaces with </a:t>
            </a:r>
            <a:r>
              <a:rPr lang="en-US" sz="2800" err="1"/>
              <a:t>m.m</a:t>
            </a:r>
            <a:r>
              <a:rPr lang="en-US" sz="2800"/>
              <a:t>.</a:t>
            </a:r>
          </a:p>
          <a:p>
            <a:pPr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 i="1">
                <a:solidFill>
                  <a:srgbClr val="0070C0"/>
                </a:solidFill>
              </a:rPr>
              <a:t>1- The dorsum </a:t>
            </a:r>
            <a:r>
              <a:rPr lang="en-US" sz="2800"/>
              <a:t>of the tongue </a:t>
            </a:r>
          </a:p>
          <a:p>
            <a:pPr marL="0" indent="0">
              <a:buNone/>
            </a:pPr>
            <a:r>
              <a:rPr lang="en-US" sz="2800"/>
              <a:t>     is covered e </a:t>
            </a:r>
            <a:r>
              <a:rPr lang="en-US" sz="2800" u="sng" err="1">
                <a:solidFill>
                  <a:srgbClr val="FF0000"/>
                </a:solidFill>
              </a:rPr>
              <a:t>parakeratinized</a:t>
            </a:r>
            <a:r>
              <a:rPr lang="en-US" sz="2800" u="sng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sz="2800">
                <a:solidFill>
                  <a:srgbClr val="FF0000"/>
                </a:solidFill>
              </a:rPr>
              <a:t>   </a:t>
            </a:r>
            <a:r>
              <a:rPr lang="en-US" sz="2800" u="sng">
                <a:solidFill>
                  <a:srgbClr val="FF0000"/>
                </a:solidFill>
              </a:rPr>
              <a:t>stratified </a:t>
            </a:r>
            <a:r>
              <a:rPr lang="en-US" sz="2800" u="sng" err="1">
                <a:solidFill>
                  <a:srgbClr val="FF0000"/>
                </a:solidFill>
              </a:rPr>
              <a:t>squamous</a:t>
            </a:r>
            <a:r>
              <a:rPr lang="en-US" sz="2800" u="sng">
                <a:solidFill>
                  <a:srgbClr val="FF0000"/>
                </a:solidFill>
              </a:rPr>
              <a:t> epithelium </a:t>
            </a:r>
          </a:p>
          <a:p>
            <a:pPr>
              <a:buNone/>
            </a:pPr>
            <a:r>
              <a:rPr lang="en-US" sz="2800"/>
              <a:t>    firmly attached to underlying  </a:t>
            </a:r>
          </a:p>
          <a:p>
            <a:pPr>
              <a:buNone/>
            </a:pPr>
            <a:r>
              <a:rPr lang="en-US" sz="2800"/>
              <a:t>    C.T. that contains B.V., nerves, </a:t>
            </a:r>
          </a:p>
          <a:p>
            <a:pPr>
              <a:buNone/>
            </a:pPr>
            <a:r>
              <a:rPr lang="en-US" sz="2800"/>
              <a:t>    </a:t>
            </a:r>
            <a:r>
              <a:rPr lang="en-US" sz="2800" err="1"/>
              <a:t>lymphatics</a:t>
            </a:r>
            <a:r>
              <a:rPr lang="en-US" sz="2800"/>
              <a:t>  (</a:t>
            </a:r>
            <a:r>
              <a:rPr lang="en-US" sz="2400" b="1" u="sng"/>
              <a:t>minor Salivary gland</a:t>
            </a:r>
            <a:r>
              <a:rPr lang="en-US" sz="2800"/>
              <a:t>)</a:t>
            </a:r>
          </a:p>
          <a:p>
            <a:r>
              <a:rPr lang="en-US" sz="2800"/>
              <a:t>The ant 2/3 of  dorsum of the tongue contains projections called </a:t>
            </a:r>
            <a:r>
              <a:rPr lang="en-US" sz="2800" u="sng">
                <a:solidFill>
                  <a:srgbClr val="FF0000"/>
                </a:solidFill>
              </a:rPr>
              <a:t>papillae</a:t>
            </a:r>
            <a:r>
              <a:rPr lang="en-US" sz="2800"/>
              <a:t> &amp; post 1/3 contains </a:t>
            </a:r>
            <a:r>
              <a:rPr lang="en-US" sz="2800" u="sng">
                <a:solidFill>
                  <a:srgbClr val="FF0000"/>
                </a:solidFill>
              </a:rPr>
              <a:t>lingual tonsil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6415110" y="4800599"/>
            <a:ext cx="1371600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2" descr="http://howshealth.com/wp-content/uploads/2011/03/tongue-pap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827697"/>
            <a:ext cx="2967030" cy="33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4E3F62F58E31954599AF5D7BF24514D4" ma:contentTypeVersion="0" ma:contentTypeDescription="إنشاء مستند جديد." ma:contentTypeScope="" ma:versionID="9ea03b022dd3dad230abba9a0920a6a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ba50dd329a3f3791566a96226e6ef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CF2E4E-6B4E-4C8D-9218-11918CC3741F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7443510-3848-4089-B15B-B02294C651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9CA6AA-67C7-4370-850B-71811C53D533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The digestive system</vt:lpstr>
      <vt:lpstr>PowerPoint Presentation</vt:lpstr>
      <vt:lpstr>PowerPoint Presentation</vt:lpstr>
      <vt:lpstr>PowerPoint Presentation</vt:lpstr>
      <vt:lpstr>The mouth (oral) cavity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Taste buds (neuroepithelium)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salivary glands</vt:lpstr>
      <vt:lpstr>PowerPoint Presentation</vt:lpstr>
      <vt:lpstr>Salivary glands</vt:lpstr>
      <vt:lpstr>Structure of the salivary glands</vt:lpstr>
      <vt:lpstr>PowerPoint Presentation</vt:lpstr>
      <vt:lpstr>PowerPoint Presentation</vt:lpstr>
      <vt:lpstr>PowerPoint Presentation</vt:lpstr>
      <vt:lpstr>Myoepithelial cells of salivary glands</vt:lpstr>
      <vt:lpstr>PowerPoint Presentation</vt:lpstr>
      <vt:lpstr>Serous  vs. Mucous acinus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lion</dc:creator>
  <cp:revision>1</cp:revision>
  <dcterms:created xsi:type="dcterms:W3CDTF">2014-03-16T19:34:10Z</dcterms:created>
  <dcterms:modified xsi:type="dcterms:W3CDTF">2021-03-22T12:30:41Z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