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9" r:id="rId2"/>
    <p:sldId id="257" r:id="rId3"/>
    <p:sldId id="263" r:id="rId4"/>
    <p:sldId id="264" r:id="rId5"/>
    <p:sldId id="265" r:id="rId6"/>
    <p:sldId id="266" r:id="rId7"/>
    <p:sldId id="288" r:id="rId8"/>
    <p:sldId id="282" r:id="rId9"/>
    <p:sldId id="259" r:id="rId10"/>
    <p:sldId id="260" r:id="rId11"/>
    <p:sldId id="261" r:id="rId12"/>
    <p:sldId id="262" r:id="rId13"/>
    <p:sldId id="267" r:id="rId14"/>
    <p:sldId id="268" r:id="rId15"/>
    <p:sldId id="269" r:id="rId16"/>
    <p:sldId id="270" r:id="rId17"/>
    <p:sldId id="271" r:id="rId18"/>
    <p:sldId id="287" r:id="rId19"/>
    <p:sldId id="272" r:id="rId20"/>
    <p:sldId id="274" r:id="rId21"/>
    <p:sldId id="281" r:id="rId22"/>
    <p:sldId id="275" r:id="rId23"/>
    <p:sldId id="283" r:id="rId24"/>
    <p:sldId id="276" r:id="rId25"/>
    <p:sldId id="284" r:id="rId26"/>
    <p:sldId id="285" r:id="rId27"/>
    <p:sldId id="258" r:id="rId28"/>
    <p:sldId id="286" r:id="rId29"/>
    <p:sldId id="280"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80"/>
    <a:srgbClr val="000000"/>
    <a:srgbClr val="7DD581"/>
    <a:srgbClr val="39B1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09245A-BAE7-45C5-994F-37953DDB8B52}" type="datetimeFigureOut">
              <a:rPr lang="en-US" smtClean="0"/>
              <a:pPr/>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B27AC-13EE-44DF-A7DA-E2D676AB35A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09245A-BAE7-45C5-994F-37953DDB8B52}" type="datetimeFigureOut">
              <a:rPr lang="en-US" smtClean="0"/>
              <a:pPr/>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B27AC-13EE-44DF-A7DA-E2D676AB35A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09245A-BAE7-45C5-994F-37953DDB8B52}" type="datetimeFigureOut">
              <a:rPr lang="en-US" smtClean="0"/>
              <a:pPr/>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B27AC-13EE-44DF-A7DA-E2D676AB35A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09245A-BAE7-45C5-994F-37953DDB8B52}" type="datetimeFigureOut">
              <a:rPr lang="en-US" smtClean="0"/>
              <a:pPr/>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B27AC-13EE-44DF-A7DA-E2D676AB35A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09245A-BAE7-45C5-994F-37953DDB8B52}" type="datetimeFigureOut">
              <a:rPr lang="en-US" smtClean="0"/>
              <a:pPr/>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FB27AC-13EE-44DF-A7DA-E2D676AB35A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09245A-BAE7-45C5-994F-37953DDB8B52}" type="datetimeFigureOut">
              <a:rPr lang="en-US" smtClean="0"/>
              <a:pPr/>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B27AC-13EE-44DF-A7DA-E2D676AB35A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09245A-BAE7-45C5-994F-37953DDB8B52}" type="datetimeFigureOut">
              <a:rPr lang="en-US" smtClean="0"/>
              <a:pPr/>
              <a:t>12/4/2022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FB27AC-13EE-44DF-A7DA-E2D676AB35A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09245A-BAE7-45C5-994F-37953DDB8B52}" type="datetimeFigureOut">
              <a:rPr lang="en-US" smtClean="0"/>
              <a:pPr/>
              <a:t>12/4/2022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FB27AC-13EE-44DF-A7DA-E2D676AB35A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09245A-BAE7-45C5-994F-37953DDB8B52}" type="datetimeFigureOut">
              <a:rPr lang="en-US" smtClean="0"/>
              <a:pPr/>
              <a:t>12/4/2022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FB27AC-13EE-44DF-A7DA-E2D676AB35A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09245A-BAE7-45C5-994F-37953DDB8B52}" type="datetimeFigureOut">
              <a:rPr lang="en-US" smtClean="0"/>
              <a:pPr/>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B27AC-13EE-44DF-A7DA-E2D676AB35A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09245A-BAE7-45C5-994F-37953DDB8B52}" type="datetimeFigureOut">
              <a:rPr lang="en-US" smtClean="0"/>
              <a:pPr/>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FB27AC-13EE-44DF-A7DA-E2D676AB35A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09245A-BAE7-45C5-994F-37953DDB8B52}" type="datetimeFigureOut">
              <a:rPr lang="en-US" smtClean="0"/>
              <a:pPr/>
              <a:t>12/4/2022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FB27AC-13EE-44DF-A7DA-E2D676AB35A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001962"/>
          </a:xfrm>
        </p:spPr>
        <p:txBody>
          <a:bodyPr>
            <a:normAutofit/>
          </a:bodyPr>
          <a:lstStyle/>
          <a:p>
            <a:r>
              <a:rPr lang="en-US" sz="6000" b="1" u="sng" smtClean="0">
                <a:solidFill>
                  <a:schemeClr val="accent3">
                    <a:lumMod val="50000"/>
                  </a:schemeClr>
                </a:solidFill>
                <a:latin typeface="Times New Roman" panose="02020603050405020304" pitchFamily="18" charset="0"/>
                <a:cs typeface="Times New Roman" panose="02020603050405020304" pitchFamily="18" charset="0"/>
              </a:rPr>
              <a:t>Psychopathology.</a:t>
            </a:r>
            <a:br>
              <a:rPr lang="en-US" sz="6000" b="1" u="sng" smtClean="0">
                <a:solidFill>
                  <a:schemeClr val="accent3">
                    <a:lumMod val="50000"/>
                  </a:schemeClr>
                </a:solidFill>
                <a:latin typeface="Times New Roman" panose="02020603050405020304" pitchFamily="18" charset="0"/>
                <a:cs typeface="Times New Roman" panose="02020603050405020304" pitchFamily="18" charset="0"/>
              </a:rPr>
            </a:br>
            <a:r>
              <a:rPr lang="en-US" sz="6000" b="1" u="sng" smtClean="0">
                <a:solidFill>
                  <a:schemeClr val="accent3">
                    <a:lumMod val="50000"/>
                  </a:schemeClr>
                </a:solidFill>
                <a:latin typeface="Times New Roman" panose="02020603050405020304" pitchFamily="18" charset="0"/>
                <a:cs typeface="Times New Roman" panose="02020603050405020304" pitchFamily="18" charset="0"/>
              </a:rPr>
              <a:t>Signs </a:t>
            </a:r>
            <a:r>
              <a:rPr lang="en-US" sz="6000" b="1" u="sng" dirty="0" smtClean="0">
                <a:solidFill>
                  <a:schemeClr val="accent3">
                    <a:lumMod val="50000"/>
                  </a:schemeClr>
                </a:solidFill>
                <a:latin typeface="Times New Roman" panose="02020603050405020304" pitchFamily="18" charset="0"/>
                <a:cs typeface="Times New Roman" panose="02020603050405020304" pitchFamily="18" charset="0"/>
              </a:rPr>
              <a:t>and symptoms of Psychiatric illness</a:t>
            </a:r>
            <a:endParaRPr lang="en-US" sz="6000" b="1" u="sng" dirty="0">
              <a:solidFill>
                <a:schemeClr val="accent3">
                  <a:lumMod val="50000"/>
                </a:schemeClr>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495800" y="5257800"/>
            <a:ext cx="4648200" cy="1447800"/>
          </a:xfrm>
        </p:spPr>
        <p:txBody>
          <a:bodyPr/>
          <a:lstStyle/>
          <a:p>
            <a:pPr marL="0" indent="0">
              <a:buNone/>
            </a:pPr>
            <a:r>
              <a:rPr lang="en-US" sz="2400" b="1" dirty="0" smtClean="0">
                <a:latin typeface="Times New Roman" panose="02020603050405020304" pitchFamily="18" charset="0"/>
                <a:cs typeface="Times New Roman" panose="02020603050405020304" pitchFamily="18" charset="0"/>
              </a:rPr>
              <a:t>   Maxim Obaisat , MD</a:t>
            </a:r>
          </a:p>
          <a:p>
            <a:pPr marL="0" indent="0">
              <a:buNone/>
            </a:pPr>
            <a:r>
              <a:rPr lang="en-US" sz="2400" b="1" dirty="0" smtClean="0">
                <a:latin typeface="Times New Roman" panose="02020603050405020304" pitchFamily="18" charset="0"/>
                <a:cs typeface="Times New Roman" panose="02020603050405020304" pitchFamily="18" charset="0"/>
              </a:rPr>
              <a:t>                RMS</a:t>
            </a:r>
            <a:br>
              <a:rPr lang="en-US" sz="2400" b="1" dirty="0" smtClean="0">
                <a:latin typeface="Times New Roman" panose="02020603050405020304" pitchFamily="18" charset="0"/>
                <a:cs typeface="Times New Roman" panose="02020603050405020304" pitchFamily="18" charset="0"/>
              </a:rPr>
            </a:br>
            <a:r>
              <a:rPr lang="en-US" sz="2400" b="1" dirty="0" smtClean="0">
                <a:latin typeface="Times New Roman" panose="02020603050405020304" pitchFamily="18" charset="0"/>
                <a:cs typeface="Times New Roman" panose="02020603050405020304" pitchFamily="18" charset="0"/>
              </a:rPr>
              <a:t>Department of Psychiatry</a:t>
            </a:r>
          </a:p>
          <a:p>
            <a:endParaRPr lang="en-US" dirty="0"/>
          </a:p>
          <a:p>
            <a:endParaRPr lang="en-US"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3429000"/>
            <a:ext cx="3352800" cy="33528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3200" b="1" dirty="0"/>
          </a:p>
        </p:txBody>
      </p:sp>
      <p:sp>
        <p:nvSpPr>
          <p:cNvPr id="3" name="Content Placeholder 2"/>
          <p:cNvSpPr>
            <a:spLocks noGrp="1"/>
          </p:cNvSpPr>
          <p:nvPr>
            <p:ph idx="1"/>
          </p:nvPr>
        </p:nvSpPr>
        <p:spPr>
          <a:xfrm>
            <a:off x="152400" y="1219200"/>
            <a:ext cx="8534400" cy="5486400"/>
          </a:xfrm>
        </p:spPr>
        <p:txBody>
          <a:bodyPr>
            <a:normAutofit/>
          </a:bodyPr>
          <a:lstStyle/>
          <a:p>
            <a:pPr marL="0" indent="0">
              <a:buNone/>
            </a:pPr>
            <a:r>
              <a:rPr lang="en-US" sz="2800" b="1" dirty="0" smtClean="0">
                <a:solidFill>
                  <a:srgbClr val="008080"/>
                </a:solidFill>
              </a:rPr>
              <a:t>2</a:t>
            </a:r>
            <a:r>
              <a:rPr lang="en-US" sz="2800" b="1" dirty="0" smtClean="0">
                <a:solidFill>
                  <a:srgbClr val="008080"/>
                </a:solidFill>
                <a:latin typeface="Times New Roman" panose="02020603050405020304" pitchFamily="18" charset="0"/>
                <a:cs typeface="Times New Roman" panose="02020603050405020304" pitchFamily="18" charset="0"/>
              </a:rPr>
              <a:t>.   Blunted affect</a:t>
            </a:r>
            <a:r>
              <a:rPr lang="en-US" sz="2800"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a disturbance in affect manifested by a severe reduction &amp; diminution in the intensity of externalized feeling tone &amp; emotional response.</a:t>
            </a:r>
          </a:p>
          <a:p>
            <a:pPr marL="514350" indent="-514350">
              <a:buAutoNum type="arabicPeriod" startAt="3"/>
            </a:pPr>
            <a:r>
              <a:rPr lang="en-US" sz="2800" b="1" dirty="0" smtClean="0">
                <a:solidFill>
                  <a:srgbClr val="008080"/>
                </a:solidFill>
                <a:latin typeface="Times New Roman" panose="02020603050405020304" pitchFamily="18" charset="0"/>
                <a:cs typeface="Times New Roman" panose="02020603050405020304" pitchFamily="18" charset="0"/>
              </a:rPr>
              <a:t>Restricted or constricted affect</a:t>
            </a:r>
            <a:r>
              <a:rPr lang="en-US" sz="2800"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reduction in intensity of feeling tone less severe than blunted affect but clearly reduced</a:t>
            </a:r>
          </a:p>
          <a:p>
            <a:pPr marL="514350" indent="-514350">
              <a:buAutoNum type="arabicPeriod" startAt="3"/>
            </a:pPr>
            <a:r>
              <a:rPr lang="en-US" sz="2800" b="1" dirty="0" smtClean="0">
                <a:solidFill>
                  <a:srgbClr val="008080"/>
                </a:solidFill>
                <a:latin typeface="Times New Roman" panose="02020603050405020304" pitchFamily="18" charset="0"/>
                <a:cs typeface="Times New Roman" panose="02020603050405020304" pitchFamily="18" charset="0"/>
              </a:rPr>
              <a:t>Flat affect</a:t>
            </a:r>
            <a:r>
              <a:rPr lang="en-US" sz="2800"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absence or near absence of any signs of affective expression; voice monotonous, face immobile.</a:t>
            </a:r>
          </a:p>
          <a:p>
            <a:pPr marL="514350" indent="-514350">
              <a:buAutoNum type="arabicPeriod" startAt="3"/>
            </a:pPr>
            <a:r>
              <a:rPr lang="en-US" sz="2800" b="1" dirty="0" smtClean="0">
                <a:solidFill>
                  <a:srgbClr val="008080"/>
                </a:solidFill>
                <a:latin typeface="Times New Roman" panose="02020603050405020304" pitchFamily="18" charset="0"/>
                <a:cs typeface="Times New Roman" panose="02020603050405020304" pitchFamily="18" charset="0"/>
              </a:rPr>
              <a:t>Labile affect</a:t>
            </a:r>
            <a:r>
              <a:rPr lang="en-US" sz="2800"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rapid and abrupt changes in emotional feeling tone, unrelated to external stimuli.</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762000"/>
          </a:xfrm>
        </p:spPr>
        <p:txBody>
          <a:bodyPr>
            <a:normAutofit/>
          </a:bodyPr>
          <a:lstStyle/>
          <a:p>
            <a:endParaRPr lang="en-US" sz="3200" dirty="0"/>
          </a:p>
        </p:txBody>
      </p:sp>
      <p:sp>
        <p:nvSpPr>
          <p:cNvPr id="3" name="Content Placeholder 2"/>
          <p:cNvSpPr>
            <a:spLocks noGrp="1"/>
          </p:cNvSpPr>
          <p:nvPr>
            <p:ph idx="1"/>
          </p:nvPr>
        </p:nvSpPr>
        <p:spPr>
          <a:xfrm>
            <a:off x="0" y="762000"/>
            <a:ext cx="9144000" cy="6096000"/>
          </a:xfrm>
        </p:spPr>
        <p:txBody>
          <a:bodyPr>
            <a:normAutofit/>
          </a:bodyPr>
          <a:lstStyle/>
          <a:p>
            <a:pPr>
              <a:buNone/>
            </a:pPr>
            <a:r>
              <a:rPr lang="en-US" sz="2800" b="1" u="sng" dirty="0" smtClean="0">
                <a:solidFill>
                  <a:srgbClr val="C00000"/>
                </a:solidFill>
                <a:latin typeface="Times New Roman" panose="02020603050405020304" pitchFamily="18" charset="0"/>
                <a:cs typeface="Times New Roman" panose="02020603050405020304" pitchFamily="18" charset="0"/>
              </a:rPr>
              <a:t>B. </a:t>
            </a:r>
            <a:r>
              <a:rPr lang="en-US" sz="2800" b="1" u="sng" dirty="0" err="1" smtClean="0">
                <a:solidFill>
                  <a:srgbClr val="C00000"/>
                </a:solidFill>
                <a:latin typeface="Times New Roman" panose="02020603050405020304" pitchFamily="18" charset="0"/>
                <a:cs typeface="Times New Roman" panose="02020603050405020304" pitchFamily="18" charset="0"/>
              </a:rPr>
              <a:t>Mood:</a:t>
            </a:r>
            <a:r>
              <a:rPr lang="en-US" sz="2800" dirty="0" err="1" smtClean="0">
                <a:latin typeface="Times New Roman" panose="02020603050405020304" pitchFamily="18" charset="0"/>
                <a:cs typeface="Times New Roman" panose="02020603050405020304" pitchFamily="18" charset="0"/>
              </a:rPr>
              <a:t>A</a:t>
            </a:r>
            <a:r>
              <a:rPr lang="en-US" sz="2800" dirty="0" smtClean="0">
                <a:latin typeface="Times New Roman" panose="02020603050405020304" pitchFamily="18" charset="0"/>
                <a:cs typeface="Times New Roman" panose="02020603050405020304" pitchFamily="18" charset="0"/>
              </a:rPr>
              <a:t> pervasive and sustained emotion, subjectively experienced and reported by the patient and observed by others; examples include depression, elation, anger</a:t>
            </a:r>
          </a:p>
          <a:p>
            <a:pPr marL="514350" indent="-514350">
              <a:buFont typeface="+mj-lt"/>
              <a:buAutoNum type="arabicPeriod"/>
            </a:pPr>
            <a:r>
              <a:rPr lang="en-US" sz="2800" b="1" dirty="0" smtClean="0">
                <a:solidFill>
                  <a:srgbClr val="008080"/>
                </a:solidFill>
                <a:latin typeface="Times New Roman" panose="02020603050405020304" pitchFamily="18" charset="0"/>
                <a:cs typeface="Times New Roman" panose="02020603050405020304" pitchFamily="18" charset="0"/>
              </a:rPr>
              <a:t>Dysphoric mood</a:t>
            </a:r>
            <a:r>
              <a:rPr lang="en-US" sz="2800"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an unpleasant mood.</a:t>
            </a:r>
          </a:p>
          <a:p>
            <a:pPr marL="514350" indent="-514350">
              <a:buFont typeface="+mj-lt"/>
              <a:buAutoNum type="arabicPeriod"/>
            </a:pPr>
            <a:r>
              <a:rPr lang="en-US" sz="2800" b="1" dirty="0" smtClean="0">
                <a:solidFill>
                  <a:srgbClr val="008080"/>
                </a:solidFill>
                <a:latin typeface="Times New Roman" panose="02020603050405020304" pitchFamily="18" charset="0"/>
                <a:cs typeface="Times New Roman" panose="02020603050405020304" pitchFamily="18" charset="0"/>
              </a:rPr>
              <a:t>Euthymic mood</a:t>
            </a:r>
            <a:r>
              <a:rPr lang="en-US" sz="2800"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normal range of mood, implying absence of depressed or elevated mood.</a:t>
            </a:r>
          </a:p>
          <a:p>
            <a:pPr marL="514350" indent="-514350">
              <a:buFont typeface="+mj-lt"/>
              <a:buAutoNum type="arabicPeriod"/>
            </a:pPr>
            <a:r>
              <a:rPr lang="en-US" sz="2800" b="1" dirty="0" smtClean="0">
                <a:solidFill>
                  <a:srgbClr val="008080"/>
                </a:solidFill>
                <a:latin typeface="Times New Roman" panose="02020603050405020304" pitchFamily="18" charset="0"/>
                <a:cs typeface="Times New Roman" panose="02020603050405020304" pitchFamily="18" charset="0"/>
              </a:rPr>
              <a:t>Expansive mood</a:t>
            </a:r>
            <a:r>
              <a:rPr lang="en-US" sz="2800"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expression of one’s feelings without restraint, frequently with an overestimation of one’s significance or importance.</a:t>
            </a:r>
          </a:p>
          <a:p>
            <a:pPr marL="514350" indent="-514350">
              <a:buFont typeface="+mj-lt"/>
              <a:buAutoNum type="arabicPeriod"/>
            </a:pPr>
            <a:r>
              <a:rPr lang="en-US" sz="2800" b="1" dirty="0" smtClean="0">
                <a:solidFill>
                  <a:srgbClr val="008080"/>
                </a:solidFill>
                <a:latin typeface="Times New Roman" panose="02020603050405020304" pitchFamily="18" charset="0"/>
                <a:cs typeface="Times New Roman" panose="02020603050405020304" pitchFamily="18" charset="0"/>
              </a:rPr>
              <a:t>Irritable mood</a:t>
            </a:r>
            <a:r>
              <a:rPr lang="en-US" sz="2800"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easily annoyed and provoked to anger </a:t>
            </a:r>
          </a:p>
          <a:p>
            <a:pPr marL="514350" indent="-514350">
              <a:buFont typeface="+mj-lt"/>
              <a:buAutoNum type="arabicPeriod"/>
            </a:pPr>
            <a:r>
              <a:rPr lang="en-US" sz="2800" b="1" dirty="0" smtClean="0">
                <a:solidFill>
                  <a:srgbClr val="008080"/>
                </a:solidFill>
                <a:latin typeface="Times New Roman" panose="02020603050405020304" pitchFamily="18" charset="0"/>
                <a:cs typeface="Times New Roman" panose="02020603050405020304" pitchFamily="18" charset="0"/>
              </a:rPr>
              <a:t>Mood swings </a:t>
            </a:r>
            <a:r>
              <a:rPr lang="en-US" sz="2800" dirty="0" smtClean="0">
                <a:latin typeface="Times New Roman" panose="02020603050405020304" pitchFamily="18" charset="0"/>
                <a:cs typeface="Times New Roman" panose="02020603050405020304" pitchFamily="18" charset="0"/>
              </a:rPr>
              <a:t>(labile mood): oscillations between euphoria and depression or anxiety.</a:t>
            </a:r>
            <a:endParaRPr lang="en-US"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endParaRPr lang="en-US" sz="3200" dirty="0"/>
          </a:p>
        </p:txBody>
      </p:sp>
      <p:sp>
        <p:nvSpPr>
          <p:cNvPr id="3" name="Content Placeholder 2"/>
          <p:cNvSpPr>
            <a:spLocks noGrp="1"/>
          </p:cNvSpPr>
          <p:nvPr>
            <p:ph idx="1"/>
          </p:nvPr>
        </p:nvSpPr>
        <p:spPr>
          <a:xfrm>
            <a:off x="0" y="685800"/>
            <a:ext cx="9144000" cy="6172200"/>
          </a:xfrm>
        </p:spPr>
        <p:txBody>
          <a:bodyPr>
            <a:normAutofit lnSpcReduction="10000"/>
          </a:bodyPr>
          <a:lstStyle/>
          <a:p>
            <a:pPr marL="514350" indent="-514350">
              <a:buAutoNum type="arabicPeriod" startAt="6"/>
            </a:pPr>
            <a:r>
              <a:rPr lang="en-US" sz="2800" b="1" dirty="0" smtClean="0">
                <a:solidFill>
                  <a:srgbClr val="008080"/>
                </a:solidFill>
                <a:latin typeface="Times New Roman" panose="02020603050405020304" pitchFamily="18" charset="0"/>
                <a:cs typeface="Times New Roman" panose="02020603050405020304" pitchFamily="18" charset="0"/>
              </a:rPr>
              <a:t>Elevated mood</a:t>
            </a:r>
            <a:r>
              <a:rPr lang="en-US" sz="2800"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air of confidence and enjoyment; a mood more cheerful than usual </a:t>
            </a:r>
          </a:p>
          <a:p>
            <a:pPr marL="514350" indent="-514350">
              <a:buAutoNum type="arabicPeriod" startAt="6"/>
            </a:pPr>
            <a:r>
              <a:rPr lang="en-US" sz="2800" b="1" dirty="0" smtClean="0">
                <a:solidFill>
                  <a:srgbClr val="008080"/>
                </a:solidFill>
                <a:latin typeface="Times New Roman" panose="02020603050405020304" pitchFamily="18" charset="0"/>
                <a:cs typeface="Times New Roman" panose="02020603050405020304" pitchFamily="18" charset="0"/>
              </a:rPr>
              <a:t>Euphoria</a:t>
            </a:r>
            <a:r>
              <a:rPr lang="en-US" sz="2800" dirty="0" smtClean="0">
                <a:solidFill>
                  <a:srgbClr val="008080"/>
                </a:solidFill>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a:t>
            </a:r>
            <a:r>
              <a:rPr lang="en-GB" altLang="en-US" sz="2800" dirty="0">
                <a:solidFill>
                  <a:srgbClr val="000000"/>
                </a:solidFill>
                <a:latin typeface="Times New Roman" panose="02020603050405020304" pitchFamily="18" charset="0"/>
                <a:cs typeface="Times New Roman" panose="02020603050405020304" pitchFamily="18" charset="0"/>
              </a:rPr>
              <a:t>Exaggerated feeling of well-being that is inappropriate to real events. Can occur with drugs such as </a:t>
            </a:r>
            <a:r>
              <a:rPr lang="en-GB" altLang="en-US" sz="2800" b="1" dirty="0">
                <a:solidFill>
                  <a:srgbClr val="000000"/>
                </a:solidFill>
                <a:latin typeface="Times New Roman" panose="02020603050405020304" pitchFamily="18" charset="0"/>
                <a:cs typeface="Times New Roman" panose="02020603050405020304" pitchFamily="18" charset="0"/>
              </a:rPr>
              <a:t>opiates, amphetamines, and alcohol</a:t>
            </a:r>
            <a:r>
              <a:rPr lang="en-GB" altLang="en-US" sz="2800" dirty="0">
                <a:solidFill>
                  <a:srgbClr val="000000"/>
                </a:solidFill>
                <a:latin typeface="Times New Roman" panose="02020603050405020304" pitchFamily="18" charset="0"/>
                <a:cs typeface="Times New Roman" panose="02020603050405020304" pitchFamily="18" charset="0"/>
              </a:rPr>
              <a:t>.</a:t>
            </a:r>
            <a:endParaRPr lang="en-US" sz="2800" dirty="0" smtClean="0">
              <a:latin typeface="Times New Roman" panose="02020603050405020304" pitchFamily="18" charset="0"/>
              <a:cs typeface="Times New Roman" panose="02020603050405020304" pitchFamily="18" charset="0"/>
            </a:endParaRPr>
          </a:p>
          <a:p>
            <a:pPr marL="514350" indent="-514350">
              <a:buAutoNum type="arabicPeriod" startAt="6"/>
            </a:pPr>
            <a:r>
              <a:rPr lang="en-US" sz="2800" b="1" dirty="0" smtClean="0">
                <a:solidFill>
                  <a:srgbClr val="008080"/>
                </a:solidFill>
                <a:latin typeface="Times New Roman" panose="02020603050405020304" pitchFamily="18" charset="0"/>
                <a:cs typeface="Times New Roman" panose="02020603050405020304" pitchFamily="18" charset="0"/>
              </a:rPr>
              <a:t>Depression</a:t>
            </a:r>
            <a:r>
              <a:rPr lang="en-US" sz="2800" dirty="0" smtClean="0">
                <a:solidFill>
                  <a:srgbClr val="008080"/>
                </a:solidFill>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psychopathological feeling of sadness </a:t>
            </a:r>
          </a:p>
          <a:p>
            <a:pPr marL="514350" indent="-514350">
              <a:buAutoNum type="arabicPeriod" startAt="6"/>
            </a:pPr>
            <a:r>
              <a:rPr lang="en-US" sz="2800" b="1" dirty="0" smtClean="0">
                <a:solidFill>
                  <a:srgbClr val="008080"/>
                </a:solidFill>
                <a:latin typeface="Times New Roman" panose="02020603050405020304" pitchFamily="18" charset="0"/>
                <a:cs typeface="Times New Roman" panose="02020603050405020304" pitchFamily="18" charset="0"/>
              </a:rPr>
              <a:t>Anhedonia</a:t>
            </a:r>
            <a:r>
              <a:rPr lang="en-US" sz="2800" dirty="0" smtClean="0">
                <a:solidFill>
                  <a:srgbClr val="008080"/>
                </a:solidFill>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loss of interest in and withdrawal from all regular and pleasurable activities, often associated with depression</a:t>
            </a:r>
          </a:p>
          <a:p>
            <a:pPr marL="514350" indent="-514350">
              <a:buFont typeface="Arial" pitchFamily="34" charset="0"/>
              <a:buAutoNum type="arabicPeriod" startAt="6"/>
            </a:pPr>
            <a:r>
              <a:rPr lang="en-US" sz="2800" b="1" dirty="0">
                <a:solidFill>
                  <a:srgbClr val="008080"/>
                </a:solidFill>
                <a:latin typeface="Times New Roman" panose="02020603050405020304" pitchFamily="18" charset="0"/>
                <a:cs typeface="Times New Roman" panose="02020603050405020304" pitchFamily="18" charset="0"/>
              </a:rPr>
              <a:t> </a:t>
            </a:r>
            <a:r>
              <a:rPr lang="en-GB" altLang="en-US" sz="2800" b="1" dirty="0">
                <a:solidFill>
                  <a:srgbClr val="008080"/>
                </a:solidFill>
                <a:latin typeface="Times New Roman" panose="02020603050405020304" pitchFamily="18" charset="0"/>
                <a:cs typeface="Times New Roman" panose="02020603050405020304" pitchFamily="18" charset="0"/>
              </a:rPr>
              <a:t>Apathy:</a:t>
            </a:r>
            <a:r>
              <a:rPr lang="en-GB" altLang="en-US" sz="2800" b="1" dirty="0">
                <a:solidFill>
                  <a:srgbClr val="000000"/>
                </a:solidFill>
                <a:latin typeface="Times New Roman" panose="02020603050405020304" pitchFamily="18" charset="0"/>
                <a:cs typeface="Times New Roman" panose="02020603050405020304" pitchFamily="18" charset="0"/>
              </a:rPr>
              <a:t> </a:t>
            </a:r>
            <a:r>
              <a:rPr lang="en-GB" altLang="en-US" sz="2800" dirty="0">
                <a:solidFill>
                  <a:srgbClr val="000000"/>
                </a:solidFill>
                <a:latin typeface="Times New Roman" panose="02020603050405020304" pitchFamily="18" charset="0"/>
                <a:cs typeface="Times New Roman" panose="02020603050405020304" pitchFamily="18" charset="0"/>
              </a:rPr>
              <a:t>Dulled emotional tone associated with detachment or indifference; observed in certain types of </a:t>
            </a:r>
            <a:r>
              <a:rPr lang="en-GB" altLang="en-US" sz="2800" b="1" dirty="0">
                <a:solidFill>
                  <a:srgbClr val="000000"/>
                </a:solidFill>
                <a:latin typeface="Times New Roman" panose="02020603050405020304" pitchFamily="18" charset="0"/>
                <a:cs typeface="Times New Roman" panose="02020603050405020304" pitchFamily="18" charset="0"/>
              </a:rPr>
              <a:t>schizophrenia</a:t>
            </a:r>
            <a:r>
              <a:rPr lang="en-GB" altLang="en-US" sz="2800" dirty="0">
                <a:solidFill>
                  <a:srgbClr val="000000"/>
                </a:solidFill>
                <a:latin typeface="Times New Roman" panose="02020603050405020304" pitchFamily="18" charset="0"/>
                <a:cs typeface="Times New Roman" panose="02020603050405020304" pitchFamily="18" charset="0"/>
              </a:rPr>
              <a:t> and </a:t>
            </a:r>
            <a:r>
              <a:rPr lang="en-GB" altLang="en-US" sz="2800" b="1" dirty="0">
                <a:solidFill>
                  <a:srgbClr val="000000"/>
                </a:solidFill>
                <a:latin typeface="Times New Roman" panose="02020603050405020304" pitchFamily="18" charset="0"/>
                <a:cs typeface="Times New Roman" panose="02020603050405020304" pitchFamily="18" charset="0"/>
              </a:rPr>
              <a:t>depression</a:t>
            </a:r>
            <a:endParaRPr lang="en-US" altLang="en-US" sz="2800" b="1" dirty="0">
              <a:latin typeface="Times New Roman" panose="02020603050405020304" pitchFamily="18" charset="0"/>
              <a:cs typeface="Times New Roman" panose="02020603050405020304" pitchFamily="18" charset="0"/>
            </a:endParaRPr>
          </a:p>
          <a:p>
            <a:pPr marL="514350" indent="-514350">
              <a:buAutoNum type="arabicPeriod" startAt="6"/>
            </a:pPr>
            <a:r>
              <a:rPr lang="en-US" sz="2800" b="1" dirty="0" smtClean="0">
                <a:solidFill>
                  <a:srgbClr val="008080"/>
                </a:solidFill>
                <a:latin typeface="Times New Roman" panose="02020603050405020304" pitchFamily="18" charset="0"/>
                <a:cs typeface="Times New Roman" panose="02020603050405020304" pitchFamily="18" charset="0"/>
              </a:rPr>
              <a:t>Alexithymia</a:t>
            </a:r>
            <a:r>
              <a:rPr lang="en-US" sz="2800" dirty="0" smtClean="0">
                <a:solidFill>
                  <a:srgbClr val="008080"/>
                </a:solidFill>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inability or difficulty in describing or being aware of one’s emotions or moods.</a:t>
            </a:r>
          </a:p>
          <a:p>
            <a:pPr marL="514350" indent="-514350">
              <a:buAutoNum type="arabicPeriod" startAt="6"/>
            </a:pPr>
            <a:endParaRPr lang="en-US" sz="2800" dirty="0" smtClean="0">
              <a:latin typeface="Times New Roman" panose="02020603050405020304" pitchFamily="18" charset="0"/>
              <a:cs typeface="Times New Roman" panose="02020603050405020304" pitchFamily="18" charset="0"/>
            </a:endParaRPr>
          </a:p>
          <a:p>
            <a:pPr marL="514350" indent="-514350">
              <a:buAutoNum type="arabicPeriod" startAt="6"/>
            </a:pPr>
            <a:endParaRPr lang="en-US" sz="2800" dirty="0" smtClean="0">
              <a:latin typeface="Times New Roman" panose="02020603050405020304" pitchFamily="18" charset="0"/>
              <a:cs typeface="Times New Roman" panose="02020603050405020304" pitchFamily="18" charset="0"/>
            </a:endParaRPr>
          </a:p>
          <a:p>
            <a:pPr marL="514350" indent="-514350">
              <a:buAutoNum type="arabicPeriod" startAt="6"/>
            </a:pPr>
            <a:endParaRPr lang="en-US"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Autofit/>
          </a:bodyPr>
          <a:lstStyle/>
          <a:p>
            <a:r>
              <a:rPr lang="en-US" sz="7200" b="1" u="sng" dirty="0" smtClean="0">
                <a:solidFill>
                  <a:srgbClr val="008080"/>
                </a:solidFill>
                <a:latin typeface="Times New Roman" panose="02020603050405020304" pitchFamily="18" charset="0"/>
                <a:cs typeface="Times New Roman" panose="02020603050405020304" pitchFamily="18" charset="0"/>
              </a:rPr>
              <a:t>Thoughts </a:t>
            </a:r>
            <a:endParaRPr lang="en-US" sz="7200" b="1" u="sng" dirty="0">
              <a:solidFill>
                <a:srgbClr val="00808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143000"/>
            <a:ext cx="8686800" cy="5715000"/>
          </a:xfrm>
        </p:spPr>
        <p:txBody>
          <a:bodyPr>
            <a:normAutofit/>
          </a:bodyPr>
          <a:lstStyle/>
          <a:p>
            <a:pPr>
              <a:buNone/>
            </a:pPr>
            <a:r>
              <a:rPr lang="en-US" sz="2800" b="1" u="sng" dirty="0" smtClean="0">
                <a:solidFill>
                  <a:srgbClr val="008080"/>
                </a:solidFill>
                <a:latin typeface="Times New Roman" panose="02020603050405020304" pitchFamily="18" charset="0"/>
                <a:cs typeface="Times New Roman" panose="02020603050405020304" pitchFamily="18" charset="0"/>
              </a:rPr>
              <a:t>Thinking:</a:t>
            </a:r>
            <a:r>
              <a:rPr lang="en-US" sz="2800" b="1"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goal-directed flow of ideas, symbols, and associations initiated by a problem or a task and leading toward a reality-oriented conclusion; when a logical sequence occurs, thinking is normal.</a:t>
            </a:r>
          </a:p>
          <a:p>
            <a:pPr marL="514350" indent="-514350">
              <a:buAutoNum type="alphaUcPeriod"/>
            </a:pPr>
            <a:r>
              <a:rPr lang="en-US" sz="2800" b="1" u="sng" dirty="0" smtClean="0">
                <a:solidFill>
                  <a:srgbClr val="008080"/>
                </a:solidFill>
                <a:latin typeface="Times New Roman" panose="02020603050405020304" pitchFamily="18" charset="0"/>
                <a:cs typeface="Times New Roman" panose="02020603050405020304" pitchFamily="18" charset="0"/>
              </a:rPr>
              <a:t>General disturbances in form or process of thinking</a:t>
            </a:r>
          </a:p>
          <a:p>
            <a:pPr>
              <a:buFontTx/>
              <a:buChar char="-"/>
            </a:pPr>
            <a:r>
              <a:rPr lang="en-US" sz="2800" b="1" dirty="0" smtClean="0">
                <a:solidFill>
                  <a:srgbClr val="008080"/>
                </a:solidFill>
                <a:latin typeface="Times New Roman" panose="02020603050405020304" pitchFamily="18" charset="0"/>
                <a:cs typeface="Times New Roman" panose="02020603050405020304" pitchFamily="18" charset="0"/>
              </a:rPr>
              <a:t>Psychosis</a:t>
            </a:r>
            <a:r>
              <a:rPr lang="en-US" sz="2800" dirty="0" smtClean="0">
                <a:solidFill>
                  <a:srgbClr val="008080"/>
                </a:solidFill>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inability to distinguish reality from fantasy.</a:t>
            </a:r>
          </a:p>
          <a:p>
            <a:pPr marL="0" indent="0">
              <a:buNone/>
            </a:pPr>
            <a:endParaRPr lang="en-US" sz="2800" dirty="0" smtClean="0">
              <a:latin typeface="Times New Roman" panose="02020603050405020304" pitchFamily="18" charset="0"/>
              <a:cs typeface="Times New Roman" panose="02020603050405020304" pitchFamily="18" charset="0"/>
            </a:endParaRPr>
          </a:p>
          <a:p>
            <a:pPr marL="514350" indent="-514350">
              <a:buNone/>
            </a:pPr>
            <a:r>
              <a:rPr lang="en-US" sz="2800" b="1" dirty="0" smtClean="0">
                <a:solidFill>
                  <a:srgbClr val="008080"/>
                </a:solidFill>
                <a:latin typeface="Times New Roman" panose="02020603050405020304" pitchFamily="18" charset="0"/>
                <a:cs typeface="Times New Roman" panose="02020603050405020304" pitchFamily="18" charset="0"/>
              </a:rPr>
              <a:t>- Illogical thinking</a:t>
            </a:r>
            <a:r>
              <a:rPr lang="en-US" sz="2800" dirty="0" smtClean="0">
                <a:solidFill>
                  <a:srgbClr val="008080"/>
                </a:solidFill>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thinking containing erroneous conclusions or internal contradictions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067800" cy="457200"/>
          </a:xfrm>
        </p:spPr>
        <p:txBody>
          <a:bodyPr>
            <a:noAutofit/>
          </a:bodyPr>
          <a:lstStyle/>
          <a:p>
            <a:r>
              <a:rPr lang="en-US" sz="3200" b="1" u="sng" dirty="0" smtClean="0">
                <a:solidFill>
                  <a:srgbClr val="008080"/>
                </a:solidFill>
                <a:latin typeface="Times New Roman" panose="02020603050405020304" pitchFamily="18" charset="0"/>
                <a:cs typeface="Times New Roman" panose="02020603050405020304" pitchFamily="18" charset="0"/>
              </a:rPr>
              <a:t>Thought FORM</a:t>
            </a:r>
            <a:endParaRPr lang="en-US" sz="3200" b="1" u="sng" dirty="0">
              <a:solidFill>
                <a:srgbClr val="00808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457200"/>
            <a:ext cx="9144000" cy="6324600"/>
          </a:xfrm>
        </p:spPr>
        <p:txBody>
          <a:bodyPr>
            <a:normAutofit/>
          </a:bodyPr>
          <a:lstStyle/>
          <a:p>
            <a:pPr>
              <a:buNone/>
            </a:pPr>
            <a:r>
              <a:rPr lang="en-US" sz="2800" b="1" dirty="0" smtClean="0">
                <a:solidFill>
                  <a:srgbClr val="008080"/>
                </a:solidFill>
                <a:latin typeface="Times New Roman" panose="02020603050405020304" pitchFamily="18" charset="0"/>
                <a:cs typeface="Times New Roman" panose="02020603050405020304" pitchFamily="18" charset="0"/>
              </a:rPr>
              <a:t>- Magical thinking (superstitious thinking</a:t>
            </a:r>
            <a:r>
              <a:rPr lang="en-US" b="1" dirty="0">
                <a:solidFill>
                  <a:srgbClr val="008080"/>
                </a:solidFill>
                <a:latin typeface="Times New Roman" panose="02020603050405020304" pitchFamily="18" charset="0"/>
                <a:cs typeface="Times New Roman" panose="02020603050405020304" pitchFamily="18" charset="0"/>
              </a:rPr>
              <a:t>)</a:t>
            </a:r>
            <a:r>
              <a:rPr lang="en-US" sz="2800"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a form of </a:t>
            </a:r>
            <a:r>
              <a:rPr lang="en-US" sz="2800" dirty="0" err="1" smtClean="0">
                <a:latin typeface="Times New Roman" panose="02020603050405020304" pitchFamily="18" charset="0"/>
                <a:cs typeface="Times New Roman" panose="02020603050405020304" pitchFamily="18" charset="0"/>
              </a:rPr>
              <a:t>dereistic</a:t>
            </a:r>
            <a:r>
              <a:rPr lang="en-US" sz="2800" dirty="0" smtClean="0">
                <a:latin typeface="Times New Roman" panose="02020603050405020304" pitchFamily="18" charset="0"/>
                <a:cs typeface="Times New Roman" panose="02020603050405020304" pitchFamily="18" charset="0"/>
              </a:rPr>
              <a:t> thought, in which thoughts, words , or actions assume power (for example, they can cause or prevent events),or </a:t>
            </a:r>
            <a:r>
              <a:rPr lang="en-US" dirty="0">
                <a:latin typeface="Times New Roman" panose="02020603050405020304" pitchFamily="18" charset="0"/>
                <a:cs typeface="Times New Roman" panose="02020603050405020304" pitchFamily="18" charset="0"/>
              </a:rPr>
              <a:t>belief that unrelated events are causally connected despite the absence of any plausible causal link between them, particularly as a result of supernatural effects.</a:t>
            </a:r>
            <a:endParaRPr lang="en-US" sz="2800" dirty="0" smtClean="0">
              <a:latin typeface="Times New Roman" panose="02020603050405020304" pitchFamily="18" charset="0"/>
              <a:cs typeface="Times New Roman" panose="02020603050405020304" pitchFamily="18" charset="0"/>
            </a:endParaRPr>
          </a:p>
          <a:p>
            <a:pPr>
              <a:buNone/>
            </a:pPr>
            <a:r>
              <a:rPr lang="en-US" sz="2800" b="1" dirty="0" smtClean="0">
                <a:solidFill>
                  <a:srgbClr val="008080"/>
                </a:solidFill>
                <a:latin typeface="Times New Roman" panose="02020603050405020304" pitchFamily="18" charset="0"/>
                <a:cs typeface="Times New Roman" panose="02020603050405020304" pitchFamily="18" charset="0"/>
              </a:rPr>
              <a:t>B. </a:t>
            </a:r>
            <a:r>
              <a:rPr lang="en-US" sz="2800" b="1" u="sng" dirty="0" smtClean="0">
                <a:solidFill>
                  <a:srgbClr val="008080"/>
                </a:solidFill>
                <a:latin typeface="Times New Roman" panose="02020603050405020304" pitchFamily="18" charset="0"/>
                <a:cs typeface="Times New Roman" panose="02020603050405020304" pitchFamily="18" charset="0"/>
              </a:rPr>
              <a:t>Specific disturbances in form of thought</a:t>
            </a:r>
          </a:p>
          <a:p>
            <a:pPr>
              <a:buNone/>
            </a:pPr>
            <a:endParaRPr lang="en-US" sz="2800" b="1" u="sng" dirty="0" smtClean="0">
              <a:solidFill>
                <a:srgbClr val="008080"/>
              </a:solidFill>
              <a:latin typeface="Times New Roman" panose="02020603050405020304" pitchFamily="18" charset="0"/>
              <a:cs typeface="Times New Roman" panose="02020603050405020304" pitchFamily="18" charset="0"/>
            </a:endParaRPr>
          </a:p>
          <a:p>
            <a:pPr marL="0" indent="0">
              <a:lnSpc>
                <a:spcPct val="90000"/>
              </a:lnSpc>
              <a:buNone/>
            </a:pPr>
            <a:r>
              <a:rPr lang="en-US" altLang="en-US" sz="2800" b="1" dirty="0" smtClean="0">
                <a:solidFill>
                  <a:srgbClr val="008080"/>
                </a:solidFill>
                <a:latin typeface="Times New Roman" panose="02020603050405020304" pitchFamily="18" charset="0"/>
                <a:cs typeface="Times New Roman" panose="02020603050405020304" pitchFamily="18" charset="0"/>
              </a:rPr>
              <a:t>1)    </a:t>
            </a:r>
            <a:r>
              <a:rPr lang="en-US" altLang="en-US" sz="2800" b="1" u="sng" dirty="0" smtClean="0">
                <a:solidFill>
                  <a:srgbClr val="008080"/>
                </a:solidFill>
                <a:latin typeface="Times New Roman" panose="02020603050405020304" pitchFamily="18" charset="0"/>
                <a:cs typeface="Times New Roman" panose="02020603050405020304" pitchFamily="18" charset="0"/>
              </a:rPr>
              <a:t>Pressure </a:t>
            </a:r>
            <a:r>
              <a:rPr lang="en-US" altLang="en-US" sz="2800" b="1" u="sng" dirty="0">
                <a:solidFill>
                  <a:srgbClr val="008080"/>
                </a:solidFill>
                <a:latin typeface="Times New Roman" panose="02020603050405020304" pitchFamily="18" charset="0"/>
                <a:cs typeface="Times New Roman" panose="02020603050405020304" pitchFamily="18" charset="0"/>
              </a:rPr>
              <a:t>of thought</a:t>
            </a:r>
            <a:r>
              <a:rPr lang="en-US" altLang="en-US" sz="2800" dirty="0">
                <a:solidFill>
                  <a:srgbClr val="008080"/>
                </a:solidFill>
                <a:latin typeface="Times New Roman" panose="02020603050405020304" pitchFamily="18" charset="0"/>
                <a:cs typeface="Times New Roman" panose="02020603050405020304" pitchFamily="18" charset="0"/>
              </a:rPr>
              <a:t> – </a:t>
            </a:r>
            <a:r>
              <a:rPr lang="en-US" altLang="en-US" sz="2800" dirty="0">
                <a:latin typeface="Times New Roman" panose="02020603050405020304" pitchFamily="18" charset="0"/>
                <a:cs typeface="Times New Roman" panose="02020603050405020304" pitchFamily="18" charset="0"/>
              </a:rPr>
              <a:t>Ideas arise in unusual variety and abundance, and pass through the mind rapidly</a:t>
            </a:r>
            <a:r>
              <a:rPr lang="en-US" altLang="en-US" sz="2800" dirty="0" smtClean="0">
                <a:latin typeface="Times New Roman" panose="02020603050405020304" pitchFamily="18" charset="0"/>
                <a:cs typeface="Times New Roman" panose="02020603050405020304" pitchFamily="18" charset="0"/>
              </a:rPr>
              <a:t>.</a:t>
            </a:r>
            <a:endParaRPr lang="en-US" altLang="en-US" sz="28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Autofit/>
          </a:bodyPr>
          <a:lstStyle/>
          <a:p>
            <a:r>
              <a:rPr lang="en-US" sz="4800" b="1" u="sng" dirty="0" smtClean="0">
                <a:solidFill>
                  <a:srgbClr val="008080"/>
                </a:solidFill>
                <a:latin typeface="Times New Roman" panose="02020603050405020304" pitchFamily="18" charset="0"/>
                <a:cs typeface="Times New Roman" panose="02020603050405020304" pitchFamily="18" charset="0"/>
              </a:rPr>
              <a:t>Thought FORM</a:t>
            </a:r>
            <a:endParaRPr lang="en-US" sz="4800" b="1" u="sng" dirty="0">
              <a:solidFill>
                <a:srgbClr val="00808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685800"/>
            <a:ext cx="9144000" cy="6172200"/>
          </a:xfrm>
        </p:spPr>
        <p:txBody>
          <a:bodyPr>
            <a:normAutofit/>
          </a:bodyPr>
          <a:lstStyle/>
          <a:p>
            <a:pPr marL="0" indent="0">
              <a:lnSpc>
                <a:spcPct val="90000"/>
              </a:lnSpc>
              <a:buNone/>
            </a:pPr>
            <a:r>
              <a:rPr lang="en-US" sz="2800" b="1" dirty="0" smtClean="0">
                <a:solidFill>
                  <a:srgbClr val="008080"/>
                </a:solidFill>
                <a:latin typeface="Times New Roman" panose="02020603050405020304" pitchFamily="18" charset="0"/>
                <a:cs typeface="Times New Roman" panose="02020603050405020304" pitchFamily="18" charset="0"/>
              </a:rPr>
              <a:t>2) </a:t>
            </a:r>
            <a:r>
              <a:rPr lang="en-US" altLang="en-US" sz="2800" b="1" u="sng" dirty="0">
                <a:solidFill>
                  <a:srgbClr val="008080"/>
                </a:solidFill>
                <a:latin typeface="Times New Roman" panose="02020603050405020304" pitchFamily="18" charset="0"/>
                <a:cs typeface="Times New Roman" panose="02020603050405020304" pitchFamily="18" charset="0"/>
              </a:rPr>
              <a:t>Poverty of thought</a:t>
            </a:r>
            <a:r>
              <a:rPr lang="en-US" altLang="en-US" sz="2800" dirty="0">
                <a:solidFill>
                  <a:srgbClr val="008080"/>
                </a:solidFill>
                <a:latin typeface="Times New Roman" panose="02020603050405020304" pitchFamily="18" charset="0"/>
                <a:cs typeface="Times New Roman" panose="02020603050405020304" pitchFamily="18" charset="0"/>
              </a:rPr>
              <a:t> – </a:t>
            </a:r>
            <a:r>
              <a:rPr lang="en-US" altLang="en-US" sz="2800" dirty="0">
                <a:latin typeface="Times New Roman" panose="02020603050405020304" pitchFamily="18" charset="0"/>
                <a:cs typeface="Times New Roman" panose="02020603050405020304" pitchFamily="18" charset="0"/>
              </a:rPr>
              <a:t>The patient has only a few ideas, which lack variety and abundance, and pass through the mind slowly</a:t>
            </a:r>
            <a:r>
              <a:rPr lang="en-US" altLang="en-US" sz="2800" dirty="0" smtClean="0">
                <a:latin typeface="Times New Roman" panose="02020603050405020304" pitchFamily="18" charset="0"/>
                <a:cs typeface="Times New Roman" panose="02020603050405020304" pitchFamily="18" charset="0"/>
              </a:rPr>
              <a:t>.</a:t>
            </a:r>
          </a:p>
          <a:p>
            <a:pPr marL="0" indent="0">
              <a:lnSpc>
                <a:spcPct val="90000"/>
              </a:lnSpc>
              <a:buNone/>
            </a:pPr>
            <a:endParaRPr lang="en-US" altLang="en-US" sz="2800" b="1" dirty="0">
              <a:latin typeface="Times New Roman" panose="02020603050405020304" pitchFamily="18" charset="0"/>
              <a:cs typeface="Times New Roman" panose="02020603050405020304" pitchFamily="18" charset="0"/>
            </a:endParaRPr>
          </a:p>
          <a:p>
            <a:pPr marL="0" indent="0">
              <a:buNone/>
              <a:defRPr/>
            </a:pPr>
            <a:r>
              <a:rPr lang="en-US" sz="2800" dirty="0" smtClean="0">
                <a:solidFill>
                  <a:srgbClr val="008080"/>
                </a:solidFill>
                <a:latin typeface="Times New Roman" panose="02020603050405020304" pitchFamily="18" charset="0"/>
                <a:cs typeface="Times New Roman" panose="02020603050405020304" pitchFamily="18" charset="0"/>
              </a:rPr>
              <a:t>3) </a:t>
            </a:r>
            <a:r>
              <a:rPr lang="en-US" sz="2800" b="1" dirty="0">
                <a:solidFill>
                  <a:srgbClr val="008080"/>
                </a:solidFill>
              </a:rPr>
              <a:t>Circumstantiality </a:t>
            </a:r>
            <a:r>
              <a:rPr lang="en-US" sz="2800" dirty="0"/>
              <a:t>is when the point of the conversation is </a:t>
            </a:r>
            <a:r>
              <a:rPr lang="en-US" sz="2800" dirty="0" smtClean="0"/>
              <a:t>eventually </a:t>
            </a:r>
            <a:r>
              <a:rPr lang="en-US" sz="2800" dirty="0"/>
              <a:t>reached but with </a:t>
            </a:r>
            <a:r>
              <a:rPr lang="en-US" sz="2800" dirty="0" err="1"/>
              <a:t>overinclusion</a:t>
            </a:r>
            <a:r>
              <a:rPr lang="en-US" sz="2800" dirty="0"/>
              <a:t> of trivial or irrelevant details.</a:t>
            </a:r>
          </a:p>
          <a:p>
            <a:pPr>
              <a:buNone/>
            </a:pPr>
            <a:endParaRPr lang="en-US" sz="2800" dirty="0" smtClean="0">
              <a:latin typeface="Times New Roman" panose="02020603050405020304" pitchFamily="18" charset="0"/>
              <a:cs typeface="Times New Roman" panose="02020603050405020304" pitchFamily="18" charset="0"/>
            </a:endParaRPr>
          </a:p>
          <a:p>
            <a:pPr>
              <a:buNone/>
            </a:pPr>
            <a:r>
              <a:rPr lang="en-US" sz="2800" b="1" dirty="0">
                <a:solidFill>
                  <a:srgbClr val="008080"/>
                </a:solidFill>
                <a:latin typeface="Times New Roman" panose="02020603050405020304" pitchFamily="18" charset="0"/>
                <a:cs typeface="Times New Roman" panose="02020603050405020304" pitchFamily="18" charset="0"/>
              </a:rPr>
              <a:t>4</a:t>
            </a:r>
            <a:r>
              <a:rPr lang="en-US" sz="2800" b="1" dirty="0" smtClean="0">
                <a:solidFill>
                  <a:srgbClr val="008080"/>
                </a:solidFill>
                <a:latin typeface="Times New Roman" panose="02020603050405020304" pitchFamily="18" charset="0"/>
                <a:cs typeface="Times New Roman" panose="02020603050405020304" pitchFamily="18" charset="0"/>
              </a:rPr>
              <a:t>) </a:t>
            </a:r>
            <a:r>
              <a:rPr lang="en-US" sz="2800" b="1" dirty="0">
                <a:solidFill>
                  <a:srgbClr val="008080"/>
                </a:solidFill>
                <a:latin typeface="Times New Roman" panose="02020603050405020304" pitchFamily="18" charset="0"/>
                <a:cs typeface="Times New Roman" panose="02020603050405020304" pitchFamily="18" charset="0"/>
              </a:rPr>
              <a:t>Tangentiality</a:t>
            </a:r>
            <a:r>
              <a:rPr lang="en-US" sz="2800" dirty="0">
                <a:solidFill>
                  <a:srgbClr val="008080"/>
                </a:solidFill>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inability to have goal-directed associations of thought; patient never gets from desired point to desired goal</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381000"/>
          </a:xfrm>
        </p:spPr>
        <p:txBody>
          <a:bodyPr>
            <a:noAutofit/>
          </a:bodyPr>
          <a:lstStyle/>
          <a:p>
            <a:r>
              <a:rPr lang="en-US" sz="3200" b="1" u="sng" dirty="0" smtClean="0">
                <a:solidFill>
                  <a:srgbClr val="008080"/>
                </a:solidFill>
                <a:latin typeface="Times New Roman" panose="02020603050405020304" pitchFamily="18" charset="0"/>
                <a:cs typeface="Times New Roman" panose="02020603050405020304" pitchFamily="18" charset="0"/>
              </a:rPr>
              <a:t>Thought FORM</a:t>
            </a:r>
            <a:endParaRPr lang="en-US" sz="3200" b="1" u="sng" dirty="0">
              <a:solidFill>
                <a:srgbClr val="00808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381000"/>
            <a:ext cx="9144000" cy="6477000"/>
          </a:xfrm>
        </p:spPr>
        <p:txBody>
          <a:bodyPr>
            <a:normAutofit fontScale="92500"/>
          </a:bodyPr>
          <a:lstStyle/>
          <a:p>
            <a:pPr>
              <a:buNone/>
            </a:pPr>
            <a:r>
              <a:rPr lang="en-US" sz="2800" b="1" dirty="0" smtClean="0">
                <a:solidFill>
                  <a:srgbClr val="008080"/>
                </a:solidFill>
                <a:latin typeface="Times New Roman" panose="02020603050405020304" pitchFamily="18" charset="0"/>
                <a:cs typeface="Times New Roman" panose="02020603050405020304" pitchFamily="18" charset="0"/>
              </a:rPr>
              <a:t>5) Loosening of associations (Derailment)</a:t>
            </a:r>
            <a:r>
              <a:rPr lang="en-US" sz="2800"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flow of thought in which ideas shift from one subject to another in a completely unrelated way; when severe, speech may be incoherent.</a:t>
            </a:r>
          </a:p>
          <a:p>
            <a:pPr>
              <a:buNone/>
            </a:pPr>
            <a:endParaRPr lang="en-US" sz="2800" dirty="0" smtClean="0">
              <a:latin typeface="Times New Roman" panose="02020603050405020304" pitchFamily="18" charset="0"/>
              <a:cs typeface="Times New Roman" panose="02020603050405020304" pitchFamily="18" charset="0"/>
            </a:endParaRPr>
          </a:p>
          <a:p>
            <a:pPr>
              <a:buNone/>
            </a:pPr>
            <a:r>
              <a:rPr lang="en-US" sz="2800" b="1" dirty="0" smtClean="0">
                <a:solidFill>
                  <a:srgbClr val="008080"/>
                </a:solidFill>
                <a:latin typeface="Times New Roman" panose="02020603050405020304" pitchFamily="18" charset="0"/>
                <a:cs typeface="Times New Roman" panose="02020603050405020304" pitchFamily="18" charset="0"/>
              </a:rPr>
              <a:t>6) Flight of ideas</a:t>
            </a:r>
            <a:r>
              <a:rPr lang="en-US" sz="2800"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rapid, continuous verbalizations or plays on words produce constant shifting from one idea to another; the ideas tend to be connected, and in the less severe form a listener may be able to follow them</a:t>
            </a:r>
          </a:p>
          <a:p>
            <a:pPr>
              <a:buNone/>
            </a:pPr>
            <a:r>
              <a:rPr lang="en-US" altLang="en-US" sz="2800" b="1" dirty="0" smtClean="0">
                <a:solidFill>
                  <a:srgbClr val="008080"/>
                </a:solidFill>
                <a:latin typeface="Times New Roman" panose="02020603050405020304" pitchFamily="18" charset="0"/>
                <a:cs typeface="Times New Roman" panose="02020603050405020304" pitchFamily="18" charset="0"/>
              </a:rPr>
              <a:t>7) Thought </a:t>
            </a:r>
            <a:r>
              <a:rPr lang="en-US" altLang="en-US" sz="2800" b="1" dirty="0">
                <a:solidFill>
                  <a:srgbClr val="008080"/>
                </a:solidFill>
                <a:latin typeface="Times New Roman" panose="02020603050405020304" pitchFamily="18" charset="0"/>
                <a:cs typeface="Times New Roman" panose="02020603050405020304" pitchFamily="18" charset="0"/>
              </a:rPr>
              <a:t>blocking</a:t>
            </a:r>
            <a:r>
              <a:rPr lang="en-US" altLang="en-US" sz="2800" dirty="0">
                <a:solidFill>
                  <a:srgbClr val="008080"/>
                </a:solidFill>
                <a:latin typeface="Times New Roman" panose="02020603050405020304" pitchFamily="18" charset="0"/>
                <a:cs typeface="Times New Roman" panose="02020603050405020304" pitchFamily="18" charset="0"/>
              </a:rPr>
              <a:t> – </a:t>
            </a:r>
            <a:r>
              <a:rPr lang="en-US" altLang="en-US" sz="2800" dirty="0">
                <a:latin typeface="Times New Roman" panose="02020603050405020304" pitchFamily="18" charset="0"/>
                <a:cs typeface="Times New Roman" panose="02020603050405020304" pitchFamily="18" charset="0"/>
              </a:rPr>
              <a:t>The experience of the patient’s mind going entirely blank in the middle of a train of thought.</a:t>
            </a:r>
          </a:p>
          <a:p>
            <a:pPr>
              <a:buNone/>
            </a:pPr>
            <a:r>
              <a:rPr lang="en-US" altLang="en-US" b="1" dirty="0" smtClean="0">
                <a:solidFill>
                  <a:srgbClr val="008080"/>
                </a:solidFill>
                <a:latin typeface="Times New Roman" panose="02020603050405020304" pitchFamily="18" charset="0"/>
                <a:cs typeface="Times New Roman" panose="02020603050405020304" pitchFamily="18" charset="0"/>
              </a:rPr>
              <a:t>8) Perseveration</a:t>
            </a:r>
            <a:r>
              <a:rPr lang="en-US" altLang="en-US" sz="2800" b="1" dirty="0" smtClean="0">
                <a:solidFill>
                  <a:srgbClr val="008080"/>
                </a:solidFill>
                <a:latin typeface="Times New Roman" panose="02020603050405020304" pitchFamily="18" charset="0"/>
                <a:cs typeface="Times New Roman" panose="02020603050405020304" pitchFamily="18" charset="0"/>
              </a:rPr>
              <a:t> </a:t>
            </a:r>
            <a:r>
              <a:rPr lang="en-US" altLang="en-US" sz="2800" b="1" dirty="0">
                <a:solidFill>
                  <a:srgbClr val="008080"/>
                </a:solidFill>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The persistent and inappropriate repetition of same thoughts. In response to a series of different questions the patient gives the correct answer to the first, but continues to answer subsequent questions with the answer to the first question.</a:t>
            </a:r>
          </a:p>
          <a:p>
            <a:pPr>
              <a:buNone/>
            </a:pPr>
            <a:endParaRPr lang="en-US" sz="28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US" sz="4800" b="1" u="sng" dirty="0" smtClean="0">
                <a:solidFill>
                  <a:srgbClr val="008080"/>
                </a:solidFill>
                <a:latin typeface="Times New Roman" panose="02020603050405020304" pitchFamily="18" charset="0"/>
                <a:cs typeface="Times New Roman" panose="02020603050405020304" pitchFamily="18" charset="0"/>
              </a:rPr>
              <a:t>Thought CONTENT</a:t>
            </a:r>
            <a:endParaRPr lang="en-US" sz="4800" b="1" u="sng" dirty="0">
              <a:solidFill>
                <a:srgbClr val="00808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533400"/>
            <a:ext cx="9144000" cy="6324600"/>
          </a:xfrm>
        </p:spPr>
        <p:txBody>
          <a:bodyPr>
            <a:normAutofit/>
          </a:bodyPr>
          <a:lstStyle/>
          <a:p>
            <a:pPr>
              <a:buNone/>
            </a:pPr>
            <a:r>
              <a:rPr lang="en-US" sz="2800" b="1" u="sng" dirty="0" smtClean="0">
                <a:solidFill>
                  <a:srgbClr val="008080"/>
                </a:solidFill>
                <a:latin typeface="Times New Roman" panose="02020603050405020304" pitchFamily="18" charset="0"/>
                <a:cs typeface="Times New Roman" panose="02020603050405020304" pitchFamily="18" charset="0"/>
              </a:rPr>
              <a:t>Specific disturbances in content of though</a:t>
            </a:r>
          </a:p>
          <a:p>
            <a:pPr>
              <a:buNone/>
            </a:pPr>
            <a:r>
              <a:rPr lang="en-US" sz="2800" b="1" i="1" dirty="0" smtClean="0">
                <a:solidFill>
                  <a:srgbClr val="008080"/>
                </a:solidFill>
                <a:latin typeface="Times New Roman" panose="02020603050405020304" pitchFamily="18" charset="0"/>
                <a:cs typeface="Times New Roman" panose="02020603050405020304" pitchFamily="18" charset="0"/>
              </a:rPr>
              <a:t>Delusion</a:t>
            </a:r>
            <a:r>
              <a:rPr lang="en-US" sz="2800" i="1" dirty="0" smtClean="0">
                <a:solidFill>
                  <a:srgbClr val="008080"/>
                </a:solidFill>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Fixed false belief, based on incorrect inference about external reality, not consistent with patient’s intelligence and cultural background, that cannot be corrected by reasoning</a:t>
            </a:r>
          </a:p>
          <a:p>
            <a:pPr>
              <a:buNone/>
            </a:pP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a:t>
            </a:r>
            <a:r>
              <a:rPr lang="en-US" sz="3600" b="1" u="sng" dirty="0" smtClean="0">
                <a:solidFill>
                  <a:srgbClr val="008080"/>
                </a:solidFill>
                <a:latin typeface="Times New Roman" panose="02020603050405020304" pitchFamily="18" charset="0"/>
                <a:cs typeface="Times New Roman" panose="02020603050405020304" pitchFamily="18" charset="0"/>
              </a:rPr>
              <a:t>Types of Delusions</a:t>
            </a:r>
          </a:p>
          <a:p>
            <a:pPr>
              <a:buNone/>
            </a:pPr>
            <a:r>
              <a:rPr lang="en-US" sz="2800" b="1" i="1" dirty="0" smtClean="0">
                <a:solidFill>
                  <a:srgbClr val="008080"/>
                </a:solidFill>
                <a:latin typeface="Times New Roman" panose="02020603050405020304" pitchFamily="18" charset="0"/>
                <a:cs typeface="Times New Roman" panose="02020603050405020304" pitchFamily="18" charset="0"/>
              </a:rPr>
              <a:t>Bizarre delusion</a:t>
            </a:r>
            <a:r>
              <a:rPr lang="en-US" sz="2800" i="1" dirty="0" smtClean="0">
                <a:solidFill>
                  <a:srgbClr val="008080"/>
                </a:solidFill>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an absurd, totally implausible, strange false belief</a:t>
            </a:r>
          </a:p>
          <a:p>
            <a:pPr>
              <a:buNone/>
            </a:pPr>
            <a:r>
              <a:rPr lang="en-US" sz="2800" b="1" i="1" dirty="0" smtClean="0">
                <a:solidFill>
                  <a:srgbClr val="008080"/>
                </a:solidFill>
                <a:latin typeface="Times New Roman" panose="02020603050405020304" pitchFamily="18" charset="0"/>
                <a:cs typeface="Times New Roman" panose="02020603050405020304" pitchFamily="18" charset="0"/>
              </a:rPr>
              <a:t>Nihilistic delusion</a:t>
            </a:r>
            <a:r>
              <a:rPr lang="en-US" sz="2800" i="1"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false feeling that self, others, or the world is nonexistent or ending (Cotard </a:t>
            </a:r>
            <a:r>
              <a:rPr lang="en-US" sz="2800" dirty="0" err="1" smtClean="0">
                <a:latin typeface="Times New Roman" panose="02020603050405020304" pitchFamily="18" charset="0"/>
                <a:cs typeface="Times New Roman" panose="02020603050405020304" pitchFamily="18" charset="0"/>
              </a:rPr>
              <a:t>Syndrom</a:t>
            </a:r>
            <a:r>
              <a:rPr lang="en-US" sz="2800" dirty="0" smtClean="0">
                <a:latin typeface="Times New Roman" panose="02020603050405020304" pitchFamily="18" charset="0"/>
                <a:cs typeface="Times New Roman" panose="02020603050405020304" pitchFamily="18" charset="0"/>
              </a:rPr>
              <a:t>)</a:t>
            </a:r>
          </a:p>
          <a:p>
            <a:pPr>
              <a:buNone/>
            </a:pPr>
            <a:r>
              <a:rPr lang="en-US" sz="2800" b="1" i="1" dirty="0" err="1" smtClean="0">
                <a:solidFill>
                  <a:srgbClr val="008080"/>
                </a:solidFill>
                <a:latin typeface="Times New Roman" panose="02020603050405020304" pitchFamily="18" charset="0"/>
                <a:cs typeface="Times New Roman" panose="02020603050405020304" pitchFamily="18" charset="0"/>
              </a:rPr>
              <a:t>Persecutary</a:t>
            </a:r>
            <a:r>
              <a:rPr lang="en-US" sz="2800" b="1" i="1"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Fixed false belief that one is being harmed or harm is impending &amp; that the perpetrators of that harm are causing it intentionally.</a:t>
            </a:r>
            <a:endParaRPr lang="en-US"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Autofit/>
          </a:bodyPr>
          <a:lstStyle/>
          <a:p>
            <a:r>
              <a:rPr lang="en-US" sz="4800" b="1" u="sng" dirty="0">
                <a:solidFill>
                  <a:srgbClr val="008080"/>
                </a:solidFill>
                <a:latin typeface="Times New Roman" panose="02020603050405020304" pitchFamily="18" charset="0"/>
                <a:cs typeface="Times New Roman" panose="02020603050405020304" pitchFamily="18" charset="0"/>
              </a:rPr>
              <a:t>Types of Delusions</a:t>
            </a:r>
          </a:p>
        </p:txBody>
      </p:sp>
      <p:sp>
        <p:nvSpPr>
          <p:cNvPr id="3" name="Content Placeholder 2"/>
          <p:cNvSpPr>
            <a:spLocks noGrp="1"/>
          </p:cNvSpPr>
          <p:nvPr>
            <p:ph idx="1"/>
          </p:nvPr>
        </p:nvSpPr>
        <p:spPr>
          <a:xfrm>
            <a:off x="0" y="533400"/>
            <a:ext cx="9144000" cy="6324600"/>
          </a:xfrm>
        </p:spPr>
        <p:txBody>
          <a:bodyPr>
            <a:normAutofit/>
          </a:bodyPr>
          <a:lstStyle/>
          <a:p>
            <a:pPr>
              <a:buNone/>
            </a:pPr>
            <a:r>
              <a:rPr lang="en-US" sz="2800" dirty="0" smtClean="0">
                <a:latin typeface="Times New Roman" panose="02020603050405020304" pitchFamily="18" charset="0"/>
                <a:cs typeface="Times New Roman" panose="02020603050405020304" pitchFamily="18" charset="0"/>
              </a:rPr>
              <a:t> </a:t>
            </a:r>
            <a:endParaRPr lang="en-US" sz="3600" b="1" u="sng" dirty="0" smtClean="0">
              <a:solidFill>
                <a:srgbClr val="008080"/>
              </a:solidFill>
              <a:latin typeface="Times New Roman" panose="02020603050405020304" pitchFamily="18" charset="0"/>
              <a:cs typeface="Times New Roman" panose="02020603050405020304" pitchFamily="18" charset="0"/>
            </a:endParaRPr>
          </a:p>
          <a:p>
            <a:pPr>
              <a:buNone/>
            </a:pPr>
            <a:r>
              <a:rPr lang="en-US" sz="2400" b="1" i="1" dirty="0" smtClean="0">
                <a:solidFill>
                  <a:srgbClr val="008080"/>
                </a:solidFill>
                <a:latin typeface="Times New Roman" panose="02020603050405020304" pitchFamily="18" charset="0"/>
                <a:cs typeface="Times New Roman" panose="02020603050405020304" pitchFamily="18" charset="0"/>
              </a:rPr>
              <a:t>Grandiose: </a:t>
            </a:r>
            <a:r>
              <a:rPr lang="en-US" sz="2400" dirty="0" smtClean="0">
                <a:latin typeface="Times New Roman" panose="02020603050405020304" pitchFamily="18" charset="0"/>
                <a:cs typeface="Times New Roman" panose="02020603050405020304" pitchFamily="18" charset="0"/>
              </a:rPr>
              <a:t>Insightless &amp; unshakable conviction that one possesses special powers, knowledge, talents or abilities, is famous  or holds a special relationship with a famous person.</a:t>
            </a:r>
          </a:p>
          <a:p>
            <a:pPr>
              <a:buNone/>
            </a:pPr>
            <a:r>
              <a:rPr lang="en-US" sz="2400" b="1" i="1" dirty="0" smtClean="0">
                <a:solidFill>
                  <a:srgbClr val="008080"/>
                </a:solidFill>
                <a:latin typeface="Times New Roman" panose="02020603050405020304" pitchFamily="18" charset="0"/>
                <a:cs typeface="Times New Roman" panose="02020603050405020304" pitchFamily="18" charset="0"/>
              </a:rPr>
              <a:t>Religious: </a:t>
            </a:r>
            <a:r>
              <a:rPr lang="en-US" sz="2400" dirty="0" smtClean="0">
                <a:latin typeface="Times New Roman" panose="02020603050405020304" pitchFamily="18" charset="0"/>
                <a:cs typeface="Times New Roman" panose="02020603050405020304" pitchFamily="18" charset="0"/>
              </a:rPr>
              <a:t>Any delusion with religious content, especially beliefs that one is God, Angel, Devil, Prophet or son or daughter of God.</a:t>
            </a:r>
          </a:p>
          <a:p>
            <a:pPr>
              <a:buNone/>
            </a:pPr>
            <a:r>
              <a:rPr lang="en-US" sz="2400" b="1" i="1" dirty="0" smtClean="0">
                <a:solidFill>
                  <a:srgbClr val="008080"/>
                </a:solidFill>
                <a:latin typeface="Times New Roman" panose="02020603050405020304" pitchFamily="18" charset="0"/>
                <a:cs typeface="Times New Roman" panose="02020603050405020304" pitchFamily="18" charset="0"/>
              </a:rPr>
              <a:t>Delusions of reference: </a:t>
            </a:r>
            <a:r>
              <a:rPr lang="en-US" sz="2400" dirty="0" smtClean="0">
                <a:latin typeface="Times New Roman" panose="02020603050405020304" pitchFamily="18" charset="0"/>
                <a:cs typeface="Times New Roman" panose="02020603050405020304" pitchFamily="18" charset="0"/>
              </a:rPr>
              <a:t>fixed false belief that remarks, events, objects or other phenomena are directed at oneself.</a:t>
            </a:r>
          </a:p>
          <a:p>
            <a:pPr>
              <a:buNone/>
            </a:pPr>
            <a:r>
              <a:rPr lang="en-US" sz="2400" b="1" i="1" dirty="0" smtClean="0">
                <a:solidFill>
                  <a:srgbClr val="008080"/>
                </a:solidFill>
                <a:latin typeface="Times New Roman" panose="02020603050405020304" pitchFamily="18" charset="0"/>
                <a:cs typeface="Times New Roman" panose="02020603050405020304" pitchFamily="18" charset="0"/>
              </a:rPr>
              <a:t>Delusional Perception : </a:t>
            </a:r>
            <a:r>
              <a:rPr lang="en-US" sz="2400" dirty="0" smtClean="0">
                <a:latin typeface="Times New Roman" panose="02020603050405020304" pitchFamily="18" charset="0"/>
                <a:cs typeface="Times New Roman" panose="02020603050405020304" pitchFamily="18" charset="0"/>
              </a:rPr>
              <a:t>Linking a normal percept to a bizarre conclusion.</a:t>
            </a:r>
          </a:p>
          <a:p>
            <a:pPr>
              <a:buNone/>
            </a:pPr>
            <a:r>
              <a:rPr lang="en-US" sz="2400" b="1" i="1" dirty="0" smtClean="0">
                <a:solidFill>
                  <a:srgbClr val="008080"/>
                </a:solidFill>
                <a:latin typeface="Times New Roman" panose="02020603050405020304" pitchFamily="18" charset="0"/>
                <a:cs typeface="Times New Roman" panose="02020603050405020304" pitchFamily="18" charset="0"/>
              </a:rPr>
              <a:t>Morbid jealousy : </a:t>
            </a:r>
            <a:r>
              <a:rPr lang="en-US" sz="2400" dirty="0" smtClean="0">
                <a:latin typeface="Times New Roman" panose="02020603050405020304" pitchFamily="18" charset="0"/>
                <a:cs typeface="Times New Roman" panose="02020603050405020304" pitchFamily="18" charset="0"/>
              </a:rPr>
              <a:t>fixed false belief that a spouse or lover is unfaithful, also called “Delusion of infidelity” , “Othello’s Syndrome” </a:t>
            </a:r>
          </a:p>
          <a:p>
            <a:pPr>
              <a:buNone/>
            </a:pPr>
            <a:r>
              <a:rPr lang="en-US" sz="2400" b="1" i="1" dirty="0" smtClean="0">
                <a:solidFill>
                  <a:srgbClr val="008080"/>
                </a:solidFill>
                <a:latin typeface="Times New Roman" panose="02020603050405020304" pitchFamily="18" charset="0"/>
                <a:cs typeface="Times New Roman" panose="02020603050405020304" pitchFamily="18" charset="0"/>
              </a:rPr>
              <a:t>Erotomania : </a:t>
            </a:r>
            <a:r>
              <a:rPr lang="en-US" sz="2400" dirty="0" smtClean="0">
                <a:latin typeface="Times New Roman" panose="02020603050405020304" pitchFamily="18" charset="0"/>
                <a:cs typeface="Times New Roman" panose="02020603050405020304" pitchFamily="18" charset="0"/>
              </a:rPr>
              <a:t>Delusion that one is loved by another person (usually celebrity or higher status)</a:t>
            </a:r>
          </a:p>
          <a:p>
            <a:pPr>
              <a:buNone/>
            </a:pPr>
            <a:endParaRPr lang="en-US" sz="2000" b="1" i="1" dirty="0" smtClean="0">
              <a:solidFill>
                <a:srgbClr val="008080"/>
              </a:solidFill>
              <a:latin typeface="Times New Roman" panose="02020603050405020304" pitchFamily="18" charset="0"/>
              <a:cs typeface="Times New Roman" panose="02020603050405020304" pitchFamily="18" charset="0"/>
            </a:endParaRPr>
          </a:p>
          <a:p>
            <a:pPr>
              <a:buNone/>
            </a:pPr>
            <a:endParaRPr lang="en-US" sz="2800" b="1" i="1" dirty="0">
              <a:solidFill>
                <a:srgbClr val="00808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37768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8610600" cy="990600"/>
          </a:xfrm>
        </p:spPr>
        <p:txBody>
          <a:bodyPr>
            <a:normAutofit/>
          </a:bodyPr>
          <a:lstStyle/>
          <a:p>
            <a:pPr algn="l"/>
            <a:r>
              <a:rPr lang="en-US" sz="3200" b="1" i="1" dirty="0" smtClean="0">
                <a:solidFill>
                  <a:srgbClr val="008080"/>
                </a:solidFill>
                <a:latin typeface="Times New Roman" panose="02020603050405020304" pitchFamily="18" charset="0"/>
                <a:cs typeface="Times New Roman" panose="02020603050405020304" pitchFamily="18" charset="0"/>
              </a:rPr>
              <a:t>Passivity phenomena</a:t>
            </a:r>
            <a:endParaRPr lang="en-US" sz="3200" i="1" dirty="0">
              <a:solidFill>
                <a:srgbClr val="00808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66800"/>
            <a:ext cx="9144000" cy="5791200"/>
          </a:xfrm>
        </p:spPr>
        <p:txBody>
          <a:bodyPr>
            <a:normAutofit/>
          </a:bodyPr>
          <a:lstStyle/>
          <a:p>
            <a:pPr>
              <a:buNone/>
            </a:pPr>
            <a:r>
              <a:rPr lang="en-US" sz="2800" b="1" u="sng" dirty="0" smtClean="0">
                <a:solidFill>
                  <a:srgbClr val="008080"/>
                </a:solidFill>
                <a:latin typeface="Times New Roman" panose="02020603050405020304" pitchFamily="18" charset="0"/>
                <a:cs typeface="Times New Roman" panose="02020603050405020304" pitchFamily="18" charset="0"/>
              </a:rPr>
              <a:t>1-Delusion of control “</a:t>
            </a:r>
            <a:r>
              <a:rPr lang="en-US" sz="2800" b="1" u="sng" dirty="0">
                <a:solidFill>
                  <a:srgbClr val="008080"/>
                </a:solidFill>
                <a:latin typeface="Times New Roman" panose="02020603050405020304" pitchFamily="18" charset="0"/>
                <a:cs typeface="Times New Roman" panose="02020603050405020304" pitchFamily="18" charset="0"/>
              </a:rPr>
              <a:t>Made volition ” </a:t>
            </a:r>
            <a:r>
              <a:rPr lang="en-US" sz="2800" u="sng"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false feeling that one’s will, thoughts, or feeling are being controlled by external forces</a:t>
            </a:r>
          </a:p>
          <a:p>
            <a:pPr>
              <a:buNone/>
            </a:pPr>
            <a:r>
              <a:rPr lang="en-US" sz="2800" b="1" u="sng" dirty="0" smtClean="0">
                <a:solidFill>
                  <a:srgbClr val="008080"/>
                </a:solidFill>
                <a:latin typeface="Times New Roman" panose="02020603050405020304" pitchFamily="18" charset="0"/>
                <a:cs typeface="Times New Roman" panose="02020603050405020304" pitchFamily="18" charset="0"/>
              </a:rPr>
              <a:t>2-Thought withdrawal</a:t>
            </a:r>
            <a:r>
              <a:rPr lang="en-US" sz="2800" u="sng"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delusion that one’s thoughts are being removed from one’s mind by other people or forces</a:t>
            </a:r>
          </a:p>
          <a:p>
            <a:pPr>
              <a:buNone/>
            </a:pPr>
            <a:r>
              <a:rPr lang="en-US" sz="2800" b="1" u="sng" dirty="0" smtClean="0">
                <a:solidFill>
                  <a:srgbClr val="008080"/>
                </a:solidFill>
                <a:latin typeface="Times New Roman" panose="02020603050405020304" pitchFamily="18" charset="0"/>
                <a:cs typeface="Times New Roman" panose="02020603050405020304" pitchFamily="18" charset="0"/>
              </a:rPr>
              <a:t>3-Thought insertion</a:t>
            </a:r>
            <a:r>
              <a:rPr lang="en-US" sz="2800" u="sng"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delusion that thoughts are being implanted in one’s mind by other people or forces</a:t>
            </a:r>
          </a:p>
          <a:p>
            <a:pPr>
              <a:buNone/>
            </a:pPr>
            <a:r>
              <a:rPr lang="en-US" sz="2800" b="1" u="sng" dirty="0" smtClean="0">
                <a:solidFill>
                  <a:srgbClr val="008080"/>
                </a:solidFill>
                <a:latin typeface="Times New Roman" panose="02020603050405020304" pitchFamily="18" charset="0"/>
                <a:cs typeface="Times New Roman" panose="02020603050405020304" pitchFamily="18" charset="0"/>
              </a:rPr>
              <a:t>4-Though broadcasting</a:t>
            </a:r>
            <a:r>
              <a:rPr lang="en-US" sz="2800" u="sng"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delusion that one’s thoughts can be heard by others, as though they were being broadcast into the air.</a:t>
            </a:r>
          </a:p>
          <a:p>
            <a:pPr>
              <a:buNone/>
            </a:pPr>
            <a:endParaRPr lang="en-US" sz="28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r>
              <a:rPr lang="en-US" sz="3200" b="1" dirty="0" smtClean="0">
                <a:latin typeface="Times New Roman" panose="02020603050405020304" pitchFamily="18" charset="0"/>
                <a:cs typeface="Times New Roman" panose="02020603050405020304" pitchFamily="18" charset="0"/>
              </a:rPr>
              <a:t>Signs and symptoms of psychiatric illness</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76200" y="1143000"/>
            <a:ext cx="9067800" cy="5715000"/>
          </a:xfrm>
        </p:spPr>
        <p:txBody>
          <a:bodyPr>
            <a:normAutofit/>
          </a:bodyPr>
          <a:lstStyle/>
          <a:p>
            <a:pPr>
              <a:buNone/>
            </a:pPr>
            <a:r>
              <a:rPr lang="en-US" sz="2800" b="1" i="1" dirty="0" smtClean="0">
                <a:solidFill>
                  <a:schemeClr val="accent3">
                    <a:lumMod val="50000"/>
                  </a:schemeClr>
                </a:solidFill>
                <a:latin typeface="Times New Roman" panose="02020603050405020304" pitchFamily="18" charset="0"/>
                <a:cs typeface="Times New Roman" panose="02020603050405020304" pitchFamily="18" charset="0"/>
              </a:rPr>
              <a:t>Signs</a:t>
            </a:r>
            <a:r>
              <a:rPr lang="en-US" sz="2800" i="1"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are objective findings observed by the clinician.</a:t>
            </a:r>
          </a:p>
          <a:p>
            <a:pPr>
              <a:buNone/>
            </a:pPr>
            <a:r>
              <a:rPr lang="en-US" sz="2800" b="1" i="1" dirty="0" smtClean="0">
                <a:solidFill>
                  <a:schemeClr val="accent3">
                    <a:lumMod val="50000"/>
                  </a:schemeClr>
                </a:solidFill>
                <a:latin typeface="Times New Roman" panose="02020603050405020304" pitchFamily="18" charset="0"/>
                <a:cs typeface="Times New Roman" panose="02020603050405020304" pitchFamily="18" charset="0"/>
              </a:rPr>
              <a:t>Symptoms</a:t>
            </a:r>
            <a:r>
              <a:rPr lang="en-US" sz="2800" i="1"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are subjective experiences described by the patient.</a:t>
            </a:r>
          </a:p>
          <a:p>
            <a:pPr>
              <a:buNone/>
            </a:pPr>
            <a:r>
              <a:rPr lang="en-US" sz="2800" dirty="0" smtClean="0">
                <a:latin typeface="Times New Roman" panose="02020603050405020304" pitchFamily="18" charset="0"/>
                <a:cs typeface="Times New Roman" panose="02020603050405020304" pitchFamily="18" charset="0"/>
              </a:rPr>
              <a:t> A </a:t>
            </a:r>
            <a:r>
              <a:rPr lang="en-US" sz="2800" b="1" i="1" dirty="0" smtClean="0">
                <a:solidFill>
                  <a:schemeClr val="accent3">
                    <a:lumMod val="50000"/>
                  </a:schemeClr>
                </a:solidFill>
                <a:latin typeface="Times New Roman" panose="02020603050405020304" pitchFamily="18" charset="0"/>
                <a:cs typeface="Times New Roman" panose="02020603050405020304" pitchFamily="18" charset="0"/>
              </a:rPr>
              <a:t>syndrome</a:t>
            </a:r>
            <a:r>
              <a:rPr lang="en-US" sz="2800" i="1" dirty="0" smtClean="0">
                <a:latin typeface="Times New Roman" panose="02020603050405020304" pitchFamily="18" charset="0"/>
                <a:cs typeface="Times New Roman" panose="02020603050405020304" pitchFamily="18" charset="0"/>
              </a:rPr>
              <a:t> is </a:t>
            </a:r>
            <a:r>
              <a:rPr lang="en-US" sz="2800" dirty="0" smtClean="0">
                <a:latin typeface="Times New Roman" panose="02020603050405020304" pitchFamily="18" charset="0"/>
                <a:cs typeface="Times New Roman" panose="02020603050405020304" pitchFamily="18" charset="0"/>
              </a:rPr>
              <a:t>a group of signs and symptoms that occur together as a recognized condition that may be less than specific than a clear-cut disorder or disease.</a:t>
            </a:r>
          </a:p>
          <a:p>
            <a:pPr marL="0" indent="0">
              <a:buNone/>
            </a:pPr>
            <a:r>
              <a:rPr lang="en-US" sz="2800" b="1" dirty="0" smtClean="0">
                <a:solidFill>
                  <a:srgbClr val="000000"/>
                </a:solidFill>
                <a:latin typeface="Times New Roman" panose="02020603050405020304" pitchFamily="18" charset="0"/>
                <a:cs typeface="Times New Roman" panose="02020603050405020304" pitchFamily="18" charset="0"/>
              </a:rPr>
              <a:t>Making a diagnosis in Psychiatry is based on :</a:t>
            </a:r>
            <a:br>
              <a:rPr lang="en-US" sz="2800" b="1" dirty="0" smtClean="0">
                <a:solidFill>
                  <a:srgbClr val="000000"/>
                </a:solidFill>
                <a:latin typeface="Times New Roman" panose="02020603050405020304" pitchFamily="18" charset="0"/>
                <a:cs typeface="Times New Roman" panose="02020603050405020304" pitchFamily="18" charset="0"/>
              </a:rPr>
            </a:br>
            <a:r>
              <a:rPr lang="en-US" altLang="en-US" sz="2800" b="1" i="1" u="sng" dirty="0">
                <a:solidFill>
                  <a:schemeClr val="accent5">
                    <a:lumMod val="50000"/>
                  </a:schemeClr>
                </a:solidFill>
                <a:latin typeface="Times New Roman" panose="02020603050405020304" pitchFamily="18" charset="0"/>
                <a:cs typeface="Times New Roman" panose="02020603050405020304" pitchFamily="18" charset="0"/>
              </a:rPr>
              <a:t>Eliciting the symptoms </a:t>
            </a:r>
            <a:r>
              <a:rPr lang="en-US" altLang="en-US" sz="2800" i="1" u="sng" dirty="0">
                <a:solidFill>
                  <a:schemeClr val="accent5">
                    <a:lumMod val="50000"/>
                  </a:schemeClr>
                </a:solidFill>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By asking the patient about the presenting complaint and the history of the presenting complaint.</a:t>
            </a:r>
          </a:p>
          <a:p>
            <a:pPr marL="0" indent="0">
              <a:buNone/>
            </a:pPr>
            <a:r>
              <a:rPr lang="en-US" altLang="en-US" sz="2800" b="1" i="1" u="sng" dirty="0">
                <a:solidFill>
                  <a:schemeClr val="accent5">
                    <a:lumMod val="50000"/>
                  </a:schemeClr>
                </a:solidFill>
                <a:latin typeface="Times New Roman" panose="02020603050405020304" pitchFamily="18" charset="0"/>
                <a:cs typeface="Times New Roman" panose="02020603050405020304" pitchFamily="18" charset="0"/>
              </a:rPr>
              <a:t>Eliciting the signs</a:t>
            </a:r>
            <a:r>
              <a:rPr lang="en-US" altLang="en-US" sz="2800" i="1" u="sng" dirty="0">
                <a:solidFill>
                  <a:schemeClr val="accent5">
                    <a:lumMod val="50000"/>
                  </a:schemeClr>
                </a:solidFill>
                <a:latin typeface="Times New Roman" panose="02020603050405020304" pitchFamily="18" charset="0"/>
                <a:cs typeface="Times New Roman" panose="02020603050405020304" pitchFamily="18" charset="0"/>
              </a:rPr>
              <a:t> – </a:t>
            </a:r>
            <a:r>
              <a:rPr lang="en-US" altLang="en-US" sz="2800" dirty="0">
                <a:latin typeface="Times New Roman" panose="02020603050405020304" pitchFamily="18" charset="0"/>
                <a:cs typeface="Times New Roman" panose="02020603050405020304" pitchFamily="18" charset="0"/>
              </a:rPr>
              <a:t>By examining the mental state of the patient for psychopathological features. </a:t>
            </a:r>
          </a:p>
          <a:p>
            <a:pPr>
              <a:buNone/>
            </a:pPr>
            <a:endParaRPr lang="en-US" sz="2800" b="1" dirty="0" smtClean="0"/>
          </a:p>
          <a:p>
            <a:pPr>
              <a:buNone/>
            </a:pPr>
            <a:endParaRPr lang="en-US" sz="2800"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609600"/>
          </a:xfrm>
        </p:spPr>
        <p:txBody>
          <a:bodyPr>
            <a:noAutofit/>
          </a:bodyPr>
          <a:lstStyle/>
          <a:p>
            <a:r>
              <a:rPr lang="en-US" sz="4800" b="1" u="sng" dirty="0" smtClean="0">
                <a:solidFill>
                  <a:srgbClr val="008080"/>
                </a:solidFill>
                <a:latin typeface="Times New Roman" panose="02020603050405020304" pitchFamily="18" charset="0"/>
                <a:cs typeface="Times New Roman" panose="02020603050405020304" pitchFamily="18" charset="0"/>
              </a:rPr>
              <a:t>Perception</a:t>
            </a:r>
            <a:endParaRPr lang="en-US" sz="4800" u="sng" dirty="0">
              <a:solidFill>
                <a:srgbClr val="00808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457200"/>
            <a:ext cx="9144000" cy="6400800"/>
          </a:xfrm>
        </p:spPr>
        <p:txBody>
          <a:bodyPr>
            <a:normAutofit fontScale="40000" lnSpcReduction="20000"/>
          </a:bodyPr>
          <a:lstStyle/>
          <a:p>
            <a:pPr>
              <a:buNone/>
            </a:pPr>
            <a:r>
              <a:rPr lang="en-US" altLang="en-US" sz="4000" b="1" dirty="0">
                <a:latin typeface="Times New Roman" panose="02020603050405020304" pitchFamily="18" charset="0"/>
                <a:cs typeface="Times New Roman" panose="02020603050405020304" pitchFamily="18" charset="0"/>
              </a:rPr>
              <a:t>Perception :</a:t>
            </a:r>
          </a:p>
          <a:p>
            <a:pPr>
              <a:buNone/>
            </a:pPr>
            <a:r>
              <a:rPr lang="en-US" altLang="en-US" sz="4000" dirty="0">
                <a:latin typeface="Times New Roman" panose="02020603050405020304" pitchFamily="18" charset="0"/>
                <a:cs typeface="Times New Roman" panose="02020603050405020304" pitchFamily="18" charset="0"/>
              </a:rPr>
              <a:t>Process of transferring physical stimulation into psychological </a:t>
            </a:r>
            <a:r>
              <a:rPr lang="en-US" altLang="en-US" sz="4000" dirty="0" smtClean="0">
                <a:latin typeface="Times New Roman" panose="02020603050405020304" pitchFamily="18" charset="0"/>
                <a:cs typeface="Times New Roman" panose="02020603050405020304" pitchFamily="18" charset="0"/>
              </a:rPr>
              <a:t>information's.</a:t>
            </a:r>
          </a:p>
          <a:p>
            <a:pPr>
              <a:buNone/>
            </a:pPr>
            <a:r>
              <a:rPr lang="en-US" sz="4000" b="1" dirty="0">
                <a:latin typeface="Times New Roman" panose="02020603050405020304" pitchFamily="18" charset="0"/>
                <a:cs typeface="Times New Roman" panose="02020603050405020304" pitchFamily="18" charset="0"/>
              </a:rPr>
              <a:t> </a:t>
            </a:r>
            <a:r>
              <a:rPr lang="en-US" sz="4000" b="1" dirty="0" smtClean="0">
                <a:latin typeface="Times New Roman" panose="02020603050405020304" pitchFamily="18" charset="0"/>
                <a:cs typeface="Times New Roman" panose="02020603050405020304" pitchFamily="18" charset="0"/>
              </a:rPr>
              <a:t>           </a:t>
            </a:r>
            <a:r>
              <a:rPr lang="en-US" sz="4000" b="1" u="sng" dirty="0" smtClean="0">
                <a:latin typeface="Times New Roman" panose="02020603050405020304" pitchFamily="18" charset="0"/>
                <a:cs typeface="Times New Roman" panose="02020603050405020304" pitchFamily="18" charset="0"/>
              </a:rPr>
              <a:t>Disturbances of perception</a:t>
            </a:r>
          </a:p>
          <a:p>
            <a:pPr>
              <a:buNone/>
            </a:pPr>
            <a:r>
              <a:rPr lang="en-US" altLang="en-US" sz="4000" b="1" dirty="0" smtClean="0">
                <a:solidFill>
                  <a:srgbClr val="008080"/>
                </a:solidFill>
                <a:latin typeface="Times New Roman" panose="02020603050405020304" pitchFamily="18" charset="0"/>
                <a:cs typeface="Times New Roman" panose="02020603050405020304" pitchFamily="18" charset="0"/>
              </a:rPr>
              <a:t>1- </a:t>
            </a:r>
            <a:r>
              <a:rPr lang="en-US" altLang="en-US" sz="4000" b="1" dirty="0">
                <a:solidFill>
                  <a:srgbClr val="008080"/>
                </a:solidFill>
                <a:latin typeface="Times New Roman" panose="02020603050405020304" pitchFamily="18" charset="0"/>
                <a:cs typeface="Times New Roman" panose="02020603050405020304" pitchFamily="18" charset="0"/>
              </a:rPr>
              <a:t>Sensory Distortion (Altered)</a:t>
            </a:r>
          </a:p>
          <a:p>
            <a:pPr>
              <a:buNone/>
            </a:pPr>
            <a:r>
              <a:rPr lang="en-US" altLang="en-US" sz="4000" dirty="0">
                <a:latin typeface="Times New Roman" panose="02020603050405020304" pitchFamily="18" charset="0"/>
                <a:cs typeface="Times New Roman" panose="02020603050405020304" pitchFamily="18" charset="0"/>
              </a:rPr>
              <a:t>There is constant real perception object which is perceived in a distorted way</a:t>
            </a:r>
            <a:r>
              <a:rPr lang="en-US" altLang="en-US" sz="4000" dirty="0" smtClean="0">
                <a:latin typeface="Times New Roman" panose="02020603050405020304" pitchFamily="18" charset="0"/>
                <a:cs typeface="Times New Roman" panose="02020603050405020304" pitchFamily="18" charset="0"/>
              </a:rPr>
              <a:t>.</a:t>
            </a:r>
          </a:p>
          <a:p>
            <a:pPr>
              <a:buNone/>
            </a:pPr>
            <a:endParaRPr lang="en-US" altLang="en-US" sz="4000" dirty="0">
              <a:latin typeface="Times New Roman" panose="02020603050405020304" pitchFamily="18" charset="0"/>
              <a:cs typeface="Times New Roman" panose="02020603050405020304" pitchFamily="18" charset="0"/>
            </a:endParaRPr>
          </a:p>
          <a:p>
            <a:pPr>
              <a:buNone/>
            </a:pPr>
            <a:r>
              <a:rPr lang="en-US" sz="4000" b="1" i="1" dirty="0" smtClean="0">
                <a:solidFill>
                  <a:srgbClr val="008080"/>
                </a:solidFill>
                <a:latin typeface="Times New Roman" panose="02020603050405020304" pitchFamily="18" charset="0"/>
                <a:cs typeface="Times New Roman" panose="02020603050405020304" pitchFamily="18" charset="0"/>
              </a:rPr>
              <a:t>Illusion</a:t>
            </a:r>
            <a:r>
              <a:rPr lang="en-US" sz="4000" b="1" i="1" dirty="0">
                <a:solidFill>
                  <a:srgbClr val="008080"/>
                </a:solidFill>
                <a:latin typeface="Times New Roman" panose="02020603050405020304" pitchFamily="18" charset="0"/>
                <a:cs typeface="Times New Roman" panose="02020603050405020304" pitchFamily="18" charset="0"/>
              </a:rPr>
              <a:t>:</a:t>
            </a:r>
            <a:r>
              <a:rPr lang="en-US" sz="4000" dirty="0">
                <a:latin typeface="Times New Roman" panose="02020603050405020304" pitchFamily="18" charset="0"/>
                <a:cs typeface="Times New Roman" panose="02020603050405020304" pitchFamily="18" charset="0"/>
              </a:rPr>
              <a:t> misperception or misinterpretation of real external sensory </a:t>
            </a:r>
            <a:r>
              <a:rPr lang="en-US" sz="4000" dirty="0" smtClean="0">
                <a:latin typeface="Times New Roman" panose="02020603050405020304" pitchFamily="18" charset="0"/>
                <a:cs typeface="Times New Roman" panose="02020603050405020304" pitchFamily="18" charset="0"/>
              </a:rPr>
              <a:t>stimuli.</a:t>
            </a:r>
          </a:p>
          <a:p>
            <a:pPr>
              <a:buNone/>
            </a:pPr>
            <a:endParaRPr lang="en-US" sz="4000" dirty="0" smtClean="0">
              <a:latin typeface="Times New Roman" panose="02020603050405020304" pitchFamily="18" charset="0"/>
              <a:cs typeface="Times New Roman" panose="02020603050405020304" pitchFamily="18" charset="0"/>
            </a:endParaRPr>
          </a:p>
          <a:p>
            <a:pPr>
              <a:buNone/>
            </a:pPr>
            <a:r>
              <a:rPr lang="en-US" altLang="en-US" sz="4000" b="1" dirty="0">
                <a:solidFill>
                  <a:srgbClr val="008080"/>
                </a:solidFill>
                <a:latin typeface="Times New Roman" panose="02020603050405020304" pitchFamily="18" charset="0"/>
                <a:cs typeface="Times New Roman" panose="02020603050405020304" pitchFamily="18" charset="0"/>
              </a:rPr>
              <a:t>2- Sensory Deception (False</a:t>
            </a:r>
            <a:r>
              <a:rPr lang="en-US" altLang="en-US" sz="4000" b="1" dirty="0" smtClean="0">
                <a:solidFill>
                  <a:srgbClr val="008080"/>
                </a:solidFill>
                <a:latin typeface="Times New Roman" panose="02020603050405020304" pitchFamily="18" charset="0"/>
                <a:cs typeface="Times New Roman" panose="02020603050405020304" pitchFamily="18" charset="0"/>
              </a:rPr>
              <a:t>)</a:t>
            </a:r>
            <a:endParaRPr lang="en-US" altLang="en-US" sz="4000" b="1" dirty="0">
              <a:solidFill>
                <a:srgbClr val="008080"/>
              </a:solidFill>
              <a:latin typeface="Times New Roman" panose="02020603050405020304" pitchFamily="18" charset="0"/>
              <a:cs typeface="Times New Roman" panose="02020603050405020304" pitchFamily="18" charset="0"/>
            </a:endParaRPr>
          </a:p>
          <a:p>
            <a:pPr>
              <a:buNone/>
            </a:pPr>
            <a:r>
              <a:rPr lang="en-US" altLang="en-US" sz="4000" dirty="0">
                <a:latin typeface="Times New Roman" panose="02020603050405020304" pitchFamily="18" charset="0"/>
                <a:cs typeface="Times New Roman" panose="02020603050405020304" pitchFamily="18" charset="0"/>
              </a:rPr>
              <a:t>A new perception occur which may or may not be in response to an external stimulus.</a:t>
            </a:r>
          </a:p>
          <a:p>
            <a:pPr>
              <a:buNone/>
            </a:pPr>
            <a:endParaRPr lang="en-US" sz="4000" dirty="0">
              <a:latin typeface="Times New Roman" panose="02020603050405020304" pitchFamily="18" charset="0"/>
              <a:cs typeface="Times New Roman" panose="02020603050405020304" pitchFamily="18" charset="0"/>
            </a:endParaRPr>
          </a:p>
          <a:p>
            <a:pPr>
              <a:buNone/>
            </a:pPr>
            <a:r>
              <a:rPr lang="en-US" sz="4000" b="1" i="1" u="sng" dirty="0" smtClean="0">
                <a:solidFill>
                  <a:srgbClr val="008080"/>
                </a:solidFill>
                <a:latin typeface="Times New Roman" panose="02020603050405020304" pitchFamily="18" charset="0"/>
                <a:cs typeface="Times New Roman" panose="02020603050405020304" pitchFamily="18" charset="0"/>
              </a:rPr>
              <a:t>Hallucination:</a:t>
            </a:r>
            <a:r>
              <a:rPr lang="en-US" sz="4000" dirty="0" smtClean="0">
                <a:latin typeface="Times New Roman" panose="02020603050405020304" pitchFamily="18" charset="0"/>
                <a:cs typeface="Times New Roman" panose="02020603050405020304" pitchFamily="18" charset="0"/>
              </a:rPr>
              <a:t> false sensory perception not associated with real external stimuli; there may or may not be a delusional interpretation of the hallucinatory experience.</a:t>
            </a:r>
          </a:p>
          <a:p>
            <a:pPr>
              <a:lnSpc>
                <a:spcPct val="80000"/>
              </a:lnSpc>
              <a:buNone/>
            </a:pPr>
            <a:r>
              <a:rPr lang="en-US" altLang="en-US" sz="4000" u="sng" dirty="0">
                <a:latin typeface="Times New Roman" panose="02020603050405020304" pitchFamily="18" charset="0"/>
                <a:cs typeface="Times New Roman" panose="02020603050405020304" pitchFamily="18" charset="0"/>
              </a:rPr>
              <a:t>Characteristics</a:t>
            </a:r>
          </a:p>
          <a:p>
            <a:pPr>
              <a:lnSpc>
                <a:spcPct val="80000"/>
              </a:lnSpc>
              <a:buNone/>
            </a:pPr>
            <a:r>
              <a:rPr lang="en-US" altLang="en-US" sz="4000" dirty="0">
                <a:latin typeface="Times New Roman" panose="02020603050405020304" pitchFamily="18" charset="0"/>
                <a:cs typeface="Times New Roman" panose="02020603050405020304" pitchFamily="18" charset="0"/>
              </a:rPr>
              <a:t>1- Delineated &amp; clear</a:t>
            </a:r>
          </a:p>
          <a:p>
            <a:pPr>
              <a:lnSpc>
                <a:spcPct val="80000"/>
              </a:lnSpc>
              <a:buNone/>
            </a:pPr>
            <a:r>
              <a:rPr lang="en-US" altLang="en-US" sz="4000" dirty="0">
                <a:latin typeface="Times New Roman" panose="02020603050405020304" pitchFamily="18" charset="0"/>
                <a:cs typeface="Times New Roman" panose="02020603050405020304" pitchFamily="18" charset="0"/>
              </a:rPr>
              <a:t>2- In object space</a:t>
            </a:r>
          </a:p>
          <a:p>
            <a:pPr>
              <a:lnSpc>
                <a:spcPct val="80000"/>
              </a:lnSpc>
              <a:buNone/>
            </a:pPr>
            <a:r>
              <a:rPr lang="en-US" altLang="en-US" sz="4000" dirty="0">
                <a:latin typeface="Times New Roman" panose="02020603050405020304" pitchFamily="18" charset="0"/>
                <a:cs typeface="Times New Roman" panose="02020603050405020304" pitchFamily="18" charset="0"/>
              </a:rPr>
              <a:t>3- Constant (independent of the will)</a:t>
            </a:r>
          </a:p>
          <a:p>
            <a:pPr>
              <a:lnSpc>
                <a:spcPct val="80000"/>
              </a:lnSpc>
              <a:buNone/>
            </a:pPr>
            <a:r>
              <a:rPr lang="en-US" altLang="en-US" sz="4000" dirty="0">
                <a:latin typeface="Times New Roman" panose="02020603050405020304" pitchFamily="18" charset="0"/>
                <a:cs typeface="Times New Roman" panose="02020603050405020304" pitchFamily="18" charset="0"/>
              </a:rPr>
              <a:t>4- Patient reacts to them as if they are true</a:t>
            </a:r>
          </a:p>
          <a:p>
            <a:pPr>
              <a:lnSpc>
                <a:spcPct val="80000"/>
              </a:lnSpc>
              <a:buNone/>
            </a:pPr>
            <a:r>
              <a:rPr lang="en-US" altLang="en-US" sz="4000" dirty="0">
                <a:latin typeface="Times New Roman" panose="02020603050405020304" pitchFamily="18" charset="0"/>
                <a:cs typeface="Times New Roman" panose="02020603050405020304" pitchFamily="18" charset="0"/>
              </a:rPr>
              <a:t>5- Perception coming from outside</a:t>
            </a:r>
          </a:p>
          <a:p>
            <a:pPr>
              <a:lnSpc>
                <a:spcPct val="80000"/>
              </a:lnSpc>
              <a:buNone/>
            </a:pPr>
            <a:r>
              <a:rPr lang="en-US" altLang="en-US" sz="4000" dirty="0">
                <a:latin typeface="Times New Roman" panose="02020603050405020304" pitchFamily="18" charset="0"/>
                <a:cs typeface="Times New Roman" panose="02020603050405020304" pitchFamily="18" charset="0"/>
              </a:rPr>
              <a:t>6- No stimulus</a:t>
            </a:r>
          </a:p>
          <a:p>
            <a:pPr>
              <a:buNone/>
            </a:pPr>
            <a:r>
              <a:rPr lang="en-US" altLang="en-US" sz="4000" b="1" dirty="0" smtClean="0">
                <a:latin typeface="Times New Roman" panose="02020603050405020304" pitchFamily="18" charset="0"/>
                <a:cs typeface="Times New Roman" panose="02020603050405020304" pitchFamily="18" charset="0"/>
              </a:rPr>
              <a:t>                             </a:t>
            </a:r>
            <a:r>
              <a:rPr lang="en-US" altLang="en-US" sz="4000" b="1" u="sng" dirty="0" smtClean="0">
                <a:latin typeface="Times New Roman" panose="02020603050405020304" pitchFamily="18" charset="0"/>
                <a:cs typeface="Times New Roman" panose="02020603050405020304" pitchFamily="18" charset="0"/>
              </a:rPr>
              <a:t>Non </a:t>
            </a:r>
            <a:r>
              <a:rPr lang="en-US" altLang="en-US" sz="4000" b="1" u="sng" dirty="0">
                <a:latin typeface="Times New Roman" panose="02020603050405020304" pitchFamily="18" charset="0"/>
                <a:cs typeface="Times New Roman" panose="02020603050405020304" pitchFamily="18" charset="0"/>
              </a:rPr>
              <a:t>pathological </a:t>
            </a:r>
            <a:r>
              <a:rPr lang="en-US" altLang="en-US" sz="4000" b="1" u="sng" dirty="0" smtClean="0">
                <a:latin typeface="Times New Roman" panose="02020603050405020304" pitchFamily="18" charset="0"/>
                <a:cs typeface="Times New Roman" panose="02020603050405020304" pitchFamily="18" charset="0"/>
              </a:rPr>
              <a:t>Hallucinations</a:t>
            </a:r>
            <a:endParaRPr lang="en-US" sz="4000" u="sng" dirty="0" smtClean="0">
              <a:latin typeface="Times New Roman" panose="02020603050405020304" pitchFamily="18" charset="0"/>
              <a:cs typeface="Times New Roman" panose="02020603050405020304" pitchFamily="18" charset="0"/>
            </a:endParaRPr>
          </a:p>
          <a:p>
            <a:pPr>
              <a:buNone/>
            </a:pPr>
            <a:r>
              <a:rPr lang="en-US" sz="4000" b="1" dirty="0" smtClean="0">
                <a:solidFill>
                  <a:srgbClr val="008080"/>
                </a:solidFill>
                <a:latin typeface="Times New Roman" panose="02020603050405020304" pitchFamily="18" charset="0"/>
                <a:cs typeface="Times New Roman" panose="02020603050405020304" pitchFamily="18" charset="0"/>
              </a:rPr>
              <a:t>Hypnagogic hallucination</a:t>
            </a:r>
            <a:r>
              <a:rPr lang="en-US" sz="4000" dirty="0" smtClean="0">
                <a:solidFill>
                  <a:srgbClr val="008080"/>
                </a:solidFill>
                <a:latin typeface="Times New Roman" panose="02020603050405020304" pitchFamily="18" charset="0"/>
                <a:cs typeface="Times New Roman" panose="02020603050405020304" pitchFamily="18" charset="0"/>
              </a:rPr>
              <a:t>: </a:t>
            </a:r>
            <a:r>
              <a:rPr lang="en-US" sz="4000" dirty="0" smtClean="0">
                <a:latin typeface="Times New Roman" panose="02020603050405020304" pitchFamily="18" charset="0"/>
                <a:cs typeface="Times New Roman" panose="02020603050405020304" pitchFamily="18" charset="0"/>
              </a:rPr>
              <a:t>false sensory perception occurring while falling asleep ; generally considered  </a:t>
            </a:r>
            <a:r>
              <a:rPr lang="en-US" sz="4000" dirty="0" err="1" smtClean="0">
                <a:latin typeface="Times New Roman" panose="02020603050405020304" pitchFamily="18" charset="0"/>
                <a:cs typeface="Times New Roman" panose="02020603050405020304" pitchFamily="18" charset="0"/>
              </a:rPr>
              <a:t>nonpathological</a:t>
            </a:r>
            <a:r>
              <a:rPr lang="en-US" sz="4000" dirty="0" smtClean="0">
                <a:latin typeface="Times New Roman" panose="02020603050405020304" pitchFamily="18" charset="0"/>
                <a:cs typeface="Times New Roman" panose="02020603050405020304" pitchFamily="18" charset="0"/>
              </a:rPr>
              <a:t> phenomenon when this happens upon awakening it’s called</a:t>
            </a:r>
            <a:r>
              <a:rPr lang="en-US" sz="4000" dirty="0">
                <a:latin typeface="Times New Roman" panose="02020603050405020304" pitchFamily="18" charset="0"/>
                <a:cs typeface="Times New Roman" panose="02020603050405020304" pitchFamily="18" charset="0"/>
              </a:rPr>
              <a:t> </a:t>
            </a:r>
            <a:r>
              <a:rPr lang="en-US" sz="4000" dirty="0" smtClean="0">
                <a:latin typeface="Times New Roman" panose="02020603050405020304" pitchFamily="18" charset="0"/>
                <a:cs typeface="Times New Roman" panose="02020603050405020304" pitchFamily="18" charset="0"/>
              </a:rPr>
              <a:t>- </a:t>
            </a:r>
            <a:r>
              <a:rPr lang="en-US" sz="4000" b="1" dirty="0" smtClean="0">
                <a:solidFill>
                  <a:srgbClr val="008080"/>
                </a:solidFill>
                <a:latin typeface="Times New Roman" panose="02020603050405020304" pitchFamily="18" charset="0"/>
                <a:cs typeface="Times New Roman" panose="02020603050405020304" pitchFamily="18" charset="0"/>
              </a:rPr>
              <a:t>Hypnopompic hallucinations</a:t>
            </a:r>
          </a:p>
          <a:p>
            <a:pPr>
              <a:buNone/>
            </a:pPr>
            <a:r>
              <a:rPr lang="en-US" sz="4000" b="1" dirty="0">
                <a:solidFill>
                  <a:srgbClr val="008080"/>
                </a:solidFill>
                <a:latin typeface="Times New Roman" panose="02020603050405020304" pitchFamily="18" charset="0"/>
                <a:cs typeface="Times New Roman" panose="02020603050405020304" pitchFamily="18" charset="0"/>
              </a:rPr>
              <a:t> </a:t>
            </a:r>
            <a:r>
              <a:rPr lang="en-US" sz="4000" b="1" dirty="0" smtClean="0">
                <a:solidFill>
                  <a:srgbClr val="008080"/>
                </a:solidFill>
                <a:latin typeface="Times New Roman" panose="02020603050405020304" pitchFamily="18" charset="0"/>
                <a:cs typeface="Times New Roman" panose="02020603050405020304" pitchFamily="18" charset="0"/>
              </a:rPr>
              <a:t>                            </a:t>
            </a:r>
            <a:r>
              <a:rPr lang="en-US" altLang="en-US" sz="4000" b="1" u="sng" dirty="0" smtClean="0">
                <a:latin typeface="Times New Roman" panose="02020603050405020304" pitchFamily="18" charset="0"/>
                <a:cs typeface="Times New Roman" panose="02020603050405020304" pitchFamily="18" charset="0"/>
              </a:rPr>
              <a:t>Types </a:t>
            </a:r>
            <a:r>
              <a:rPr lang="en-US" altLang="en-US" sz="4000" b="1" u="sng" dirty="0">
                <a:latin typeface="Times New Roman" panose="02020603050405020304" pitchFamily="18" charset="0"/>
                <a:cs typeface="Times New Roman" panose="02020603050405020304" pitchFamily="18" charset="0"/>
              </a:rPr>
              <a:t>of hallucinations</a:t>
            </a:r>
            <a:endParaRPr lang="en-US" sz="4000" b="1" u="sng" dirty="0" smtClean="0">
              <a:solidFill>
                <a:srgbClr val="008080"/>
              </a:solidFill>
              <a:latin typeface="Times New Roman" panose="02020603050405020304" pitchFamily="18" charset="0"/>
              <a:cs typeface="Times New Roman" panose="02020603050405020304" pitchFamily="18" charset="0"/>
            </a:endParaRPr>
          </a:p>
          <a:p>
            <a:pPr>
              <a:buNone/>
            </a:pPr>
            <a:r>
              <a:rPr lang="en-US" sz="4000" b="1" dirty="0" smtClean="0">
                <a:solidFill>
                  <a:srgbClr val="C00000"/>
                </a:solidFill>
                <a:latin typeface="Times New Roman" panose="02020603050405020304" pitchFamily="18" charset="0"/>
                <a:cs typeface="Times New Roman" panose="02020603050405020304" pitchFamily="18" charset="0"/>
              </a:rPr>
              <a:t>1- Auditory hallucination</a:t>
            </a:r>
            <a:r>
              <a:rPr lang="en-US" sz="4000" dirty="0" smtClean="0">
                <a:solidFill>
                  <a:srgbClr val="C00000"/>
                </a:solidFill>
                <a:latin typeface="Times New Roman" panose="02020603050405020304" pitchFamily="18" charset="0"/>
                <a:cs typeface="Times New Roman" panose="02020603050405020304" pitchFamily="18" charset="0"/>
              </a:rPr>
              <a:t>: </a:t>
            </a:r>
            <a:r>
              <a:rPr lang="en-US" sz="4000" dirty="0" smtClean="0">
                <a:latin typeface="Times New Roman" panose="02020603050405020304" pitchFamily="18" charset="0"/>
                <a:cs typeface="Times New Roman" panose="02020603050405020304" pitchFamily="18" charset="0"/>
              </a:rPr>
              <a:t>false perception of sound, usually voices but also other noises, such as music; most common hallucination in psychiatric disorders</a:t>
            </a:r>
          </a:p>
          <a:p>
            <a:pPr>
              <a:buNone/>
            </a:pPr>
            <a:endParaRPr lang="en-US" sz="2800"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9067800" cy="609600"/>
          </a:xfrm>
        </p:spPr>
        <p:txBody>
          <a:bodyPr>
            <a:normAutofit fontScale="90000"/>
          </a:bodyPr>
          <a:lstStyle/>
          <a:p>
            <a:r>
              <a:rPr lang="en-US" altLang="en-US" b="1" dirty="0">
                <a:solidFill>
                  <a:srgbClr val="C00000"/>
                </a:solidFill>
                <a:latin typeface="Times New Roman" panose="02020603050405020304" pitchFamily="18" charset="0"/>
                <a:cs typeface="Times New Roman" panose="02020603050405020304" pitchFamily="18" charset="0"/>
              </a:rPr>
              <a:t>Types of Auditory </a:t>
            </a:r>
            <a:r>
              <a:rPr lang="en-US" altLang="en-US" b="1" dirty="0" smtClean="0">
                <a:solidFill>
                  <a:srgbClr val="C00000"/>
                </a:solidFill>
                <a:latin typeface="Times New Roman" panose="02020603050405020304" pitchFamily="18" charset="0"/>
                <a:cs typeface="Times New Roman" panose="02020603050405020304" pitchFamily="18" charset="0"/>
              </a:rPr>
              <a:t>hallucinations</a:t>
            </a:r>
            <a:endParaRPr lang="en-US" dirty="0">
              <a:solidFill>
                <a:srgbClr val="C00000"/>
              </a:solidFill>
            </a:endParaRPr>
          </a:p>
        </p:txBody>
      </p:sp>
      <p:sp>
        <p:nvSpPr>
          <p:cNvPr id="3" name="Content Placeholder 2"/>
          <p:cNvSpPr>
            <a:spLocks noGrp="1"/>
          </p:cNvSpPr>
          <p:nvPr>
            <p:ph idx="1"/>
          </p:nvPr>
        </p:nvSpPr>
        <p:spPr>
          <a:xfrm>
            <a:off x="0" y="762000"/>
            <a:ext cx="9144000" cy="6096000"/>
          </a:xfrm>
        </p:spPr>
        <p:txBody>
          <a:bodyPr>
            <a:normAutofit fontScale="92500"/>
          </a:bodyPr>
          <a:lstStyle/>
          <a:p>
            <a:pPr>
              <a:lnSpc>
                <a:spcPct val="90000"/>
              </a:lnSpc>
              <a:buNone/>
            </a:pPr>
            <a:endParaRPr lang="en-US" altLang="en-US" sz="2400" dirty="0">
              <a:latin typeface="Times New Roman" panose="02020603050405020304" pitchFamily="18" charset="0"/>
              <a:cs typeface="Times New Roman" panose="02020603050405020304" pitchFamily="18" charset="0"/>
            </a:endParaRPr>
          </a:p>
          <a:p>
            <a:pPr>
              <a:lnSpc>
                <a:spcPct val="90000"/>
              </a:lnSpc>
              <a:buNone/>
            </a:pPr>
            <a:r>
              <a:rPr lang="en-US" altLang="en-US" sz="2400" b="1" dirty="0" smtClean="0">
                <a:solidFill>
                  <a:srgbClr val="008080"/>
                </a:solidFill>
                <a:latin typeface="Times New Roman" panose="02020603050405020304" pitchFamily="18" charset="0"/>
                <a:cs typeface="Times New Roman" panose="02020603050405020304" pitchFamily="18" charset="0"/>
              </a:rPr>
              <a:t>A-  </a:t>
            </a:r>
            <a:r>
              <a:rPr lang="en-US" altLang="en-US" sz="2400" b="1" dirty="0">
                <a:solidFill>
                  <a:srgbClr val="008080"/>
                </a:solidFill>
                <a:latin typeface="Times New Roman" panose="02020603050405020304" pitchFamily="18" charset="0"/>
                <a:cs typeface="Times New Roman" panose="02020603050405020304" pitchFamily="18" charset="0"/>
              </a:rPr>
              <a:t>Elementary :</a:t>
            </a:r>
          </a:p>
          <a:p>
            <a:pPr>
              <a:lnSpc>
                <a:spcPct val="90000"/>
              </a:lnSpc>
              <a:buNone/>
            </a:pPr>
            <a:r>
              <a:rPr lang="en-US" altLang="en-US" sz="2400" dirty="0">
                <a:latin typeface="Times New Roman" panose="02020603050405020304" pitchFamily="18" charset="0"/>
                <a:cs typeface="Times New Roman" panose="02020603050405020304" pitchFamily="18" charset="0"/>
              </a:rPr>
              <a:t>Are perception of sounds such as hissing, whistling, an extended tone</a:t>
            </a:r>
            <a:r>
              <a:rPr lang="en-US" altLang="en-US" sz="2400" dirty="0" smtClean="0">
                <a:latin typeface="Times New Roman" panose="02020603050405020304" pitchFamily="18" charset="0"/>
                <a:cs typeface="Times New Roman" panose="02020603050405020304" pitchFamily="18" charset="0"/>
              </a:rPr>
              <a:t>.</a:t>
            </a:r>
            <a:br>
              <a:rPr lang="en-US" altLang="en-US" sz="2400" dirty="0" smtClean="0">
                <a:latin typeface="Times New Roman" panose="02020603050405020304" pitchFamily="18" charset="0"/>
                <a:cs typeface="Times New Roman" panose="02020603050405020304" pitchFamily="18" charset="0"/>
              </a:rPr>
            </a:br>
            <a:endParaRPr lang="en-US" altLang="en-US" sz="2400" dirty="0">
              <a:latin typeface="Times New Roman" panose="02020603050405020304" pitchFamily="18" charset="0"/>
              <a:cs typeface="Times New Roman" panose="02020603050405020304" pitchFamily="18" charset="0"/>
            </a:endParaRPr>
          </a:p>
          <a:p>
            <a:pPr>
              <a:lnSpc>
                <a:spcPct val="80000"/>
              </a:lnSpc>
              <a:buNone/>
            </a:pPr>
            <a:r>
              <a:rPr lang="en-US" altLang="en-US" sz="2400" b="1" dirty="0">
                <a:solidFill>
                  <a:srgbClr val="008080"/>
                </a:solidFill>
                <a:latin typeface="Times New Roman" panose="02020603050405020304" pitchFamily="18" charset="0"/>
                <a:ea typeface="Batang" pitchFamily="18" charset="-127"/>
                <a:cs typeface="Times New Roman" panose="02020603050405020304" pitchFamily="18" charset="0"/>
              </a:rPr>
              <a:t>B- Complex</a:t>
            </a:r>
            <a:r>
              <a:rPr lang="en-US" altLang="en-US" sz="2400" b="1" dirty="0" smtClean="0">
                <a:solidFill>
                  <a:srgbClr val="008080"/>
                </a:solidFill>
                <a:latin typeface="Times New Roman" panose="02020603050405020304" pitchFamily="18" charset="0"/>
                <a:ea typeface="Batang" pitchFamily="18" charset="-127"/>
                <a:cs typeface="Times New Roman" panose="02020603050405020304" pitchFamily="18" charset="0"/>
              </a:rPr>
              <a:t>:</a:t>
            </a:r>
            <a:br>
              <a:rPr lang="en-US" altLang="en-US" sz="2400" b="1" dirty="0" smtClean="0">
                <a:solidFill>
                  <a:srgbClr val="008080"/>
                </a:solidFill>
                <a:latin typeface="Times New Roman" panose="02020603050405020304" pitchFamily="18" charset="0"/>
                <a:ea typeface="Batang" pitchFamily="18" charset="-127"/>
                <a:cs typeface="Times New Roman" panose="02020603050405020304" pitchFamily="18" charset="0"/>
              </a:rPr>
            </a:br>
            <a:endParaRPr lang="en-US" altLang="en-US" sz="2400" b="1" dirty="0">
              <a:solidFill>
                <a:srgbClr val="008080"/>
              </a:solidFill>
              <a:latin typeface="Times New Roman" panose="02020603050405020304" pitchFamily="18" charset="0"/>
              <a:ea typeface="Batang" pitchFamily="18" charset="-127"/>
              <a:cs typeface="Times New Roman" panose="02020603050405020304" pitchFamily="18" charset="0"/>
            </a:endParaRPr>
          </a:p>
          <a:p>
            <a:pPr>
              <a:lnSpc>
                <a:spcPct val="80000"/>
              </a:lnSpc>
              <a:buNone/>
            </a:pPr>
            <a:r>
              <a:rPr lang="en-US" altLang="en-US" sz="2400" b="1" dirty="0" smtClean="0">
                <a:solidFill>
                  <a:schemeClr val="accent4">
                    <a:lumMod val="75000"/>
                  </a:schemeClr>
                </a:solidFill>
                <a:latin typeface="Times New Roman" panose="02020603050405020304" pitchFamily="18" charset="0"/>
                <a:ea typeface="Batang" pitchFamily="18" charset="-127"/>
                <a:cs typeface="Times New Roman" panose="02020603050405020304" pitchFamily="18" charset="0"/>
              </a:rPr>
              <a:t>1- </a:t>
            </a:r>
            <a:r>
              <a:rPr lang="en-US" altLang="en-US" sz="2400" b="1" dirty="0">
                <a:solidFill>
                  <a:schemeClr val="accent4">
                    <a:lumMod val="75000"/>
                  </a:schemeClr>
                </a:solidFill>
                <a:latin typeface="Times New Roman" panose="02020603050405020304" pitchFamily="18" charset="0"/>
                <a:ea typeface="Batang" pitchFamily="18" charset="-127"/>
                <a:cs typeface="Times New Roman" panose="02020603050405020304" pitchFamily="18" charset="0"/>
              </a:rPr>
              <a:t>Second person hallucination</a:t>
            </a:r>
          </a:p>
          <a:p>
            <a:pPr>
              <a:lnSpc>
                <a:spcPct val="80000"/>
              </a:lnSpc>
              <a:buNone/>
            </a:pPr>
            <a:r>
              <a:rPr lang="en-US" altLang="en-US" sz="2400" dirty="0">
                <a:latin typeface="Times New Roman" panose="02020603050405020304" pitchFamily="18" charset="0"/>
                <a:ea typeface="Batang" pitchFamily="18" charset="-127"/>
                <a:cs typeface="Times New Roman" panose="02020603050405020304" pitchFamily="18" charset="0"/>
              </a:rPr>
              <a:t>One voice only may seem address the patient directly.</a:t>
            </a:r>
          </a:p>
          <a:p>
            <a:pPr>
              <a:lnSpc>
                <a:spcPct val="80000"/>
              </a:lnSpc>
              <a:buNone/>
            </a:pPr>
            <a:endParaRPr lang="en-US" altLang="en-US" sz="2400" dirty="0">
              <a:latin typeface="Times New Roman" panose="02020603050405020304" pitchFamily="18" charset="0"/>
              <a:ea typeface="Batang" pitchFamily="18" charset="-127"/>
              <a:cs typeface="Times New Roman" panose="02020603050405020304" pitchFamily="18" charset="0"/>
            </a:endParaRPr>
          </a:p>
          <a:p>
            <a:pPr>
              <a:lnSpc>
                <a:spcPct val="80000"/>
              </a:lnSpc>
              <a:buNone/>
            </a:pPr>
            <a:r>
              <a:rPr lang="en-US" altLang="en-US" sz="2400" b="1" dirty="0">
                <a:solidFill>
                  <a:schemeClr val="accent4">
                    <a:lumMod val="75000"/>
                  </a:schemeClr>
                </a:solidFill>
                <a:latin typeface="Times New Roman" panose="02020603050405020304" pitchFamily="18" charset="0"/>
                <a:ea typeface="Batang" pitchFamily="18" charset="-127"/>
                <a:cs typeface="Times New Roman" panose="02020603050405020304" pitchFamily="18" charset="0"/>
              </a:rPr>
              <a:t>2- Third person hallucination</a:t>
            </a:r>
            <a:r>
              <a:rPr lang="ar-JO" altLang="en-US" sz="2400" dirty="0">
                <a:solidFill>
                  <a:schemeClr val="accent4">
                    <a:lumMod val="75000"/>
                  </a:schemeClr>
                </a:solidFill>
                <a:latin typeface="Times New Roman" panose="02020603050405020304" pitchFamily="18" charset="0"/>
                <a:ea typeface="Batang" pitchFamily="18" charset="-127"/>
                <a:cs typeface="Times New Roman" panose="02020603050405020304" pitchFamily="18" charset="0"/>
              </a:rPr>
              <a:t> </a:t>
            </a:r>
            <a:endParaRPr lang="en-US" altLang="en-US" sz="2400" dirty="0">
              <a:solidFill>
                <a:schemeClr val="accent4">
                  <a:lumMod val="75000"/>
                </a:schemeClr>
              </a:solidFill>
              <a:latin typeface="Times New Roman" panose="02020603050405020304" pitchFamily="18" charset="0"/>
              <a:ea typeface="Batang" pitchFamily="18" charset="-127"/>
              <a:cs typeface="Times New Roman" panose="02020603050405020304" pitchFamily="18" charset="0"/>
            </a:endParaRPr>
          </a:p>
          <a:p>
            <a:pPr>
              <a:lnSpc>
                <a:spcPct val="80000"/>
              </a:lnSpc>
              <a:buNone/>
            </a:pPr>
            <a:r>
              <a:rPr lang="en-US" altLang="en-US" sz="2400" dirty="0">
                <a:latin typeface="Times New Roman" panose="02020603050405020304" pitchFamily="18" charset="0"/>
                <a:ea typeface="Batang" pitchFamily="18" charset="-127"/>
                <a:cs typeface="Times New Roman" panose="02020603050405020304" pitchFamily="18" charset="0"/>
              </a:rPr>
              <a:t>Two voices or more talk to one another referring to the patient as “he” or “she" and may give a running commentary on the  patient s action or intention.</a:t>
            </a:r>
          </a:p>
          <a:p>
            <a:pPr>
              <a:lnSpc>
                <a:spcPct val="80000"/>
              </a:lnSpc>
              <a:buNone/>
            </a:pPr>
            <a:endParaRPr lang="en-US" altLang="en-US" sz="2400" dirty="0">
              <a:latin typeface="Times New Roman" panose="02020603050405020304" pitchFamily="18" charset="0"/>
              <a:ea typeface="Batang" pitchFamily="18" charset="-127"/>
              <a:cs typeface="Times New Roman" panose="02020603050405020304" pitchFamily="18" charset="0"/>
            </a:endParaRPr>
          </a:p>
          <a:p>
            <a:pPr>
              <a:lnSpc>
                <a:spcPct val="80000"/>
              </a:lnSpc>
              <a:buNone/>
            </a:pPr>
            <a:r>
              <a:rPr lang="en-US" altLang="en-US" sz="2400" b="1" dirty="0">
                <a:solidFill>
                  <a:schemeClr val="accent4">
                    <a:lumMod val="75000"/>
                  </a:schemeClr>
                </a:solidFill>
                <a:latin typeface="Times New Roman" panose="02020603050405020304" pitchFamily="18" charset="0"/>
                <a:ea typeface="Batang" pitchFamily="18" charset="-127"/>
                <a:cs typeface="Times New Roman" panose="02020603050405020304" pitchFamily="18" charset="0"/>
              </a:rPr>
              <a:t>3- Thoughts are spoken aloud</a:t>
            </a:r>
            <a:endParaRPr lang="ar-JO" altLang="en-US" sz="2400" b="1" dirty="0">
              <a:solidFill>
                <a:schemeClr val="accent4">
                  <a:lumMod val="75000"/>
                </a:schemeClr>
              </a:solidFill>
              <a:latin typeface="Times New Roman" panose="02020603050405020304" pitchFamily="18" charset="0"/>
              <a:ea typeface="Batang" pitchFamily="18" charset="-127"/>
              <a:cs typeface="Times New Roman" panose="02020603050405020304" pitchFamily="18" charset="0"/>
            </a:endParaRPr>
          </a:p>
          <a:p>
            <a:pPr>
              <a:lnSpc>
                <a:spcPct val="80000"/>
              </a:lnSpc>
              <a:buNone/>
            </a:pPr>
            <a:r>
              <a:rPr lang="en-US" altLang="en-US" sz="2400" dirty="0">
                <a:latin typeface="Times New Roman" panose="02020603050405020304" pitchFamily="18" charset="0"/>
                <a:ea typeface="Batang" pitchFamily="18" charset="-127"/>
                <a:cs typeface="Times New Roman" panose="02020603050405020304" pitchFamily="18" charset="0"/>
              </a:rPr>
              <a:t>Patient hears his own thoughts as he thinks them.</a:t>
            </a:r>
          </a:p>
          <a:p>
            <a:pPr>
              <a:lnSpc>
                <a:spcPct val="80000"/>
              </a:lnSpc>
              <a:buNone/>
            </a:pPr>
            <a:endParaRPr lang="en-US" altLang="en-US" sz="2400" dirty="0">
              <a:latin typeface="Times New Roman" panose="02020603050405020304" pitchFamily="18" charset="0"/>
              <a:ea typeface="Batang" pitchFamily="18" charset="-127"/>
              <a:cs typeface="Times New Roman" panose="02020603050405020304" pitchFamily="18" charset="0"/>
            </a:endParaRPr>
          </a:p>
          <a:p>
            <a:pPr>
              <a:lnSpc>
                <a:spcPct val="80000"/>
              </a:lnSpc>
              <a:buNone/>
            </a:pPr>
            <a:r>
              <a:rPr lang="en-US" altLang="en-US" sz="2400" b="1" dirty="0">
                <a:solidFill>
                  <a:schemeClr val="accent4">
                    <a:lumMod val="75000"/>
                  </a:schemeClr>
                </a:solidFill>
                <a:latin typeface="Times New Roman" panose="02020603050405020304" pitchFamily="18" charset="0"/>
                <a:ea typeface="Batang" pitchFamily="18" charset="-127"/>
                <a:cs typeface="Times New Roman" panose="02020603050405020304" pitchFamily="18" charset="0"/>
              </a:rPr>
              <a:t>4- Thought echo</a:t>
            </a:r>
          </a:p>
          <a:p>
            <a:pPr>
              <a:lnSpc>
                <a:spcPct val="80000"/>
              </a:lnSpc>
              <a:buNone/>
            </a:pPr>
            <a:r>
              <a:rPr lang="en-US" altLang="en-US" sz="2400" dirty="0">
                <a:latin typeface="Times New Roman" panose="02020603050405020304" pitchFamily="18" charset="0"/>
                <a:ea typeface="Batang" pitchFamily="18" charset="-127"/>
                <a:cs typeface="Times New Roman" panose="02020603050405020304" pitchFamily="18" charset="0"/>
              </a:rPr>
              <a:t>Patient hears his own thoughts after he has thought of them.</a:t>
            </a:r>
          </a:p>
          <a:p>
            <a:pPr>
              <a:lnSpc>
                <a:spcPct val="80000"/>
              </a:lnSpc>
            </a:pPr>
            <a:endParaRPr lang="en-US" altLang="en-US" sz="2000" dirty="0">
              <a:latin typeface="Times New Roman" panose="02020603050405020304" pitchFamily="18" charset="0"/>
              <a:ea typeface="Batang" pitchFamily="18" charset="-127"/>
              <a:cs typeface="Times New Roman" panose="02020603050405020304" pitchFamily="18" charset="0"/>
            </a:endParaRPr>
          </a:p>
          <a:p>
            <a:pPr marL="0" indent="0">
              <a:buNone/>
            </a:pPr>
            <a:endParaRPr lang="en-US" altLang="en-US" sz="2400" b="1" dirty="0">
              <a:latin typeface="Times New Roman" panose="02020603050405020304" pitchFamily="18" charset="0"/>
              <a:ea typeface="Batang" pitchFamily="18" charset="-127"/>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6387170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a:bodyPr>
          <a:lstStyle/>
          <a:p>
            <a:endParaRPr lang="en-US" sz="3200" dirty="0"/>
          </a:p>
        </p:txBody>
      </p:sp>
      <p:sp>
        <p:nvSpPr>
          <p:cNvPr id="3" name="Content Placeholder 2"/>
          <p:cNvSpPr>
            <a:spLocks noGrp="1"/>
          </p:cNvSpPr>
          <p:nvPr>
            <p:ph idx="1"/>
          </p:nvPr>
        </p:nvSpPr>
        <p:spPr>
          <a:xfrm>
            <a:off x="0" y="838200"/>
            <a:ext cx="9144000" cy="6019800"/>
          </a:xfrm>
        </p:spPr>
        <p:txBody>
          <a:bodyPr>
            <a:normAutofit fontScale="70000" lnSpcReduction="20000"/>
          </a:bodyPr>
          <a:lstStyle/>
          <a:p>
            <a:pPr>
              <a:buNone/>
            </a:pPr>
            <a:r>
              <a:rPr lang="en-US" sz="2800" b="1" i="1" dirty="0" smtClean="0">
                <a:solidFill>
                  <a:srgbClr val="C00000"/>
                </a:solidFill>
                <a:latin typeface="Times New Roman" panose="02020603050405020304" pitchFamily="18" charset="0"/>
                <a:cs typeface="Times New Roman" panose="02020603050405020304" pitchFamily="18" charset="0"/>
              </a:rPr>
              <a:t>2- Visual hallucination</a:t>
            </a:r>
            <a:r>
              <a:rPr lang="en-US" sz="2800" i="1" dirty="0" smtClean="0">
                <a:solidFill>
                  <a:srgbClr val="C0000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false perception involving sight, consisting of both formed images (for example, people) and unformed images (for example, flashes of light); most common in medically determined disorders &amp; acute organic states.</a:t>
            </a:r>
          </a:p>
          <a:p>
            <a:pPr>
              <a:buNone/>
            </a:pPr>
            <a:r>
              <a:rPr lang="en-US" sz="2800" b="1" dirty="0" smtClean="0">
                <a:solidFill>
                  <a:schemeClr val="accent4">
                    <a:lumMod val="75000"/>
                  </a:schemeClr>
                </a:solidFill>
                <a:latin typeface="Times New Roman" panose="02020603050405020304" pitchFamily="18" charset="0"/>
                <a:cs typeface="Times New Roman" panose="02020603050405020304" pitchFamily="18" charset="0"/>
              </a:rPr>
              <a:t>-Lilliputian </a:t>
            </a:r>
            <a:r>
              <a:rPr lang="en-US" sz="2800" b="1" dirty="0">
                <a:solidFill>
                  <a:schemeClr val="accent4">
                    <a:lumMod val="75000"/>
                  </a:schemeClr>
                </a:solidFill>
                <a:latin typeface="Times New Roman" panose="02020603050405020304" pitchFamily="18" charset="0"/>
                <a:cs typeface="Times New Roman" panose="02020603050405020304" pitchFamily="18" charset="0"/>
              </a:rPr>
              <a:t>hallucination</a:t>
            </a:r>
            <a:r>
              <a:rPr lang="en-US" sz="2800" dirty="0">
                <a:solidFill>
                  <a:schemeClr val="accent4">
                    <a:lumMod val="75000"/>
                  </a:schemeClr>
                </a:solidFill>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false perception in which objects are seen as reduced in </a:t>
            </a:r>
            <a:r>
              <a:rPr lang="en-US" sz="2800" dirty="0" smtClean="0">
                <a:latin typeface="Times New Roman" panose="02020603050405020304" pitchFamily="18" charset="0"/>
                <a:cs typeface="Times New Roman" panose="02020603050405020304" pitchFamily="18" charset="0"/>
              </a:rPr>
              <a:t>size.</a:t>
            </a:r>
          </a:p>
          <a:p>
            <a:pPr>
              <a:buNone/>
            </a:pPr>
            <a:endParaRPr lang="en-US" sz="2800" dirty="0">
              <a:latin typeface="Times New Roman" panose="02020603050405020304" pitchFamily="18" charset="0"/>
              <a:cs typeface="Times New Roman" panose="02020603050405020304" pitchFamily="18" charset="0"/>
            </a:endParaRPr>
          </a:p>
          <a:p>
            <a:pPr>
              <a:lnSpc>
                <a:spcPct val="90000"/>
              </a:lnSpc>
              <a:buNone/>
            </a:pPr>
            <a:r>
              <a:rPr lang="en-US" altLang="en-US" sz="2800" b="1" dirty="0" smtClean="0">
                <a:solidFill>
                  <a:schemeClr val="accent4">
                    <a:lumMod val="75000"/>
                  </a:schemeClr>
                </a:solidFill>
                <a:latin typeface="Times New Roman" panose="02020603050405020304" pitchFamily="18" charset="0"/>
                <a:cs typeface="Times New Roman" panose="02020603050405020304" pitchFamily="18" charset="0"/>
              </a:rPr>
              <a:t>-</a:t>
            </a:r>
            <a:r>
              <a:rPr lang="en-US" altLang="en-US" sz="2800" b="1" dirty="0" err="1" smtClean="0">
                <a:solidFill>
                  <a:schemeClr val="accent4">
                    <a:lumMod val="75000"/>
                  </a:schemeClr>
                </a:solidFill>
                <a:latin typeface="Times New Roman" panose="02020603050405020304" pitchFamily="18" charset="0"/>
                <a:cs typeface="Times New Roman" panose="02020603050405020304" pitchFamily="18" charset="0"/>
              </a:rPr>
              <a:t>Extracampine</a:t>
            </a:r>
            <a:r>
              <a:rPr lang="en-US" altLang="en-US" sz="2800" b="1" dirty="0" smtClean="0">
                <a:solidFill>
                  <a:schemeClr val="accent4">
                    <a:lumMod val="75000"/>
                  </a:schemeClr>
                </a:solidFill>
                <a:latin typeface="Times New Roman" panose="02020603050405020304" pitchFamily="18" charset="0"/>
                <a:cs typeface="Times New Roman" panose="02020603050405020304" pitchFamily="18" charset="0"/>
              </a:rPr>
              <a:t> </a:t>
            </a:r>
            <a:r>
              <a:rPr lang="en-US" altLang="en-US" sz="2800" b="1" dirty="0">
                <a:solidFill>
                  <a:schemeClr val="accent4">
                    <a:lumMod val="75000"/>
                  </a:schemeClr>
                </a:solidFill>
                <a:latin typeface="Times New Roman" panose="02020603050405020304" pitchFamily="18" charset="0"/>
                <a:cs typeface="Times New Roman" panose="02020603050405020304" pitchFamily="18" charset="0"/>
              </a:rPr>
              <a:t>visual hallucination</a:t>
            </a:r>
          </a:p>
          <a:p>
            <a:pPr>
              <a:lnSpc>
                <a:spcPct val="90000"/>
              </a:lnSpc>
              <a:buNone/>
            </a:pPr>
            <a:r>
              <a:rPr lang="en-US" altLang="en-US" sz="2800" dirty="0">
                <a:latin typeface="Times New Roman" panose="02020603050405020304" pitchFamily="18" charset="0"/>
                <a:cs typeface="Times New Roman" panose="02020603050405020304" pitchFamily="18" charset="0"/>
              </a:rPr>
              <a:t>Are experienced as located outside the field of vision ,behind the head</a:t>
            </a:r>
            <a:r>
              <a:rPr lang="en-US" altLang="en-US" sz="2800" dirty="0" smtClean="0">
                <a:latin typeface="Times New Roman" panose="02020603050405020304" pitchFamily="18" charset="0"/>
                <a:cs typeface="Times New Roman" panose="02020603050405020304" pitchFamily="18" charset="0"/>
              </a:rPr>
              <a:t>.</a:t>
            </a:r>
          </a:p>
          <a:p>
            <a:pPr>
              <a:lnSpc>
                <a:spcPct val="90000"/>
              </a:lnSpc>
              <a:buNone/>
            </a:pPr>
            <a:endParaRPr lang="en-US" altLang="en-US" sz="2800" dirty="0">
              <a:latin typeface="Times New Roman" panose="02020603050405020304" pitchFamily="18" charset="0"/>
              <a:cs typeface="Times New Roman" panose="02020603050405020304" pitchFamily="18" charset="0"/>
            </a:endParaRPr>
          </a:p>
          <a:p>
            <a:pPr>
              <a:lnSpc>
                <a:spcPct val="90000"/>
              </a:lnSpc>
              <a:buNone/>
            </a:pPr>
            <a:r>
              <a:rPr lang="en-US" altLang="en-US" sz="2800" b="1" dirty="0" smtClean="0">
                <a:solidFill>
                  <a:schemeClr val="accent4">
                    <a:lumMod val="75000"/>
                  </a:schemeClr>
                </a:solidFill>
                <a:latin typeface="Times New Roman" panose="02020603050405020304" pitchFamily="18" charset="0"/>
                <a:cs typeface="Times New Roman" panose="02020603050405020304" pitchFamily="18" charset="0"/>
              </a:rPr>
              <a:t>-</a:t>
            </a:r>
            <a:r>
              <a:rPr lang="en-US" altLang="en-US" sz="2800" b="1" dirty="0" err="1" smtClean="0">
                <a:solidFill>
                  <a:schemeClr val="accent4">
                    <a:lumMod val="75000"/>
                  </a:schemeClr>
                </a:solidFill>
                <a:latin typeface="Times New Roman" panose="02020603050405020304" pitchFamily="18" charset="0"/>
                <a:cs typeface="Times New Roman" panose="02020603050405020304" pitchFamily="18" charset="0"/>
              </a:rPr>
              <a:t>Autoscopic</a:t>
            </a:r>
            <a:r>
              <a:rPr lang="en-US" altLang="en-US" sz="2800" b="1" dirty="0" smtClean="0">
                <a:solidFill>
                  <a:schemeClr val="accent4">
                    <a:lumMod val="75000"/>
                  </a:schemeClr>
                </a:solidFill>
                <a:latin typeface="Times New Roman" panose="02020603050405020304" pitchFamily="18" charset="0"/>
                <a:cs typeface="Times New Roman" panose="02020603050405020304" pitchFamily="18" charset="0"/>
              </a:rPr>
              <a:t> Hallucination</a:t>
            </a:r>
            <a:r>
              <a:rPr lang="en-US" altLang="en-US" sz="2800" dirty="0" smtClean="0">
                <a:latin typeface="Times New Roman" panose="02020603050405020304" pitchFamily="18" charset="0"/>
                <a:cs typeface="Times New Roman" panose="02020603050405020304" pitchFamily="18" charset="0"/>
              </a:rPr>
              <a:t/>
            </a:r>
            <a:br>
              <a:rPr lang="en-US" altLang="en-US" sz="2800"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experience of seeing one’s own body in external space</a:t>
            </a:r>
            <a:endParaRPr lang="en-US" altLang="en-US" sz="2800" dirty="0" smtClean="0">
              <a:latin typeface="Times New Roman" panose="02020603050405020304" pitchFamily="18" charset="0"/>
              <a:cs typeface="Times New Roman" panose="02020603050405020304" pitchFamily="18" charset="0"/>
            </a:endParaRPr>
          </a:p>
          <a:p>
            <a:pPr>
              <a:lnSpc>
                <a:spcPct val="90000"/>
              </a:lnSpc>
              <a:buNone/>
            </a:pPr>
            <a:endParaRPr lang="en-US" altLang="en-US" sz="2800" dirty="0" smtClean="0">
              <a:latin typeface="Times New Roman" panose="02020603050405020304" pitchFamily="18" charset="0"/>
              <a:cs typeface="Times New Roman" panose="02020603050405020304" pitchFamily="18" charset="0"/>
            </a:endParaRPr>
          </a:p>
          <a:p>
            <a:pPr algn="just">
              <a:buNone/>
            </a:pPr>
            <a:r>
              <a:rPr lang="en-US" altLang="en-US" sz="2800" dirty="0">
                <a:latin typeface="Times New Roman" panose="02020603050405020304" pitchFamily="18" charset="0"/>
                <a:cs typeface="Times New Roman" panose="02020603050405020304" pitchFamily="18" charset="0"/>
              </a:rPr>
              <a:t>Often, visual hallucinations are isolated and do not have any accompanying voices. Sometimes, however, visual and auditory hallucinations co-occur to form a coherent whole</a:t>
            </a:r>
          </a:p>
          <a:p>
            <a:pPr algn="just">
              <a:buNone/>
            </a:pPr>
            <a:r>
              <a:rPr lang="en-US" altLang="en-US" sz="2800" dirty="0">
                <a:latin typeface="Times New Roman" panose="02020603050405020304" pitchFamily="18" charset="0"/>
                <a:cs typeface="Times New Roman" panose="02020603050405020304" pitchFamily="18" charset="0"/>
              </a:rPr>
              <a:t>    Patients with temporal-lobe epilepsy may have combined auditory and visual hallucinations and some patients with schizophrenia of late onset (especially when the illness is protracted) may see and hear people being tortured, murdered and mutilated</a:t>
            </a:r>
          </a:p>
          <a:p>
            <a:pPr algn="just">
              <a:buNone/>
            </a:pPr>
            <a:r>
              <a:rPr lang="en-US" altLang="en-US" sz="2800" dirty="0">
                <a:latin typeface="Times New Roman" panose="02020603050405020304" pitchFamily="18" charset="0"/>
                <a:cs typeface="Times New Roman" panose="02020603050405020304" pitchFamily="18" charset="0"/>
              </a:rPr>
              <a:t>    Visual hallucinations are rare in schizophrenia, so much so that they should raise a doubt about the diagnosis</a:t>
            </a:r>
          </a:p>
          <a:p>
            <a:pPr>
              <a:lnSpc>
                <a:spcPct val="90000"/>
              </a:lnSpc>
              <a:buNone/>
            </a:pPr>
            <a:endParaRPr lang="en-US" altLang="en-US" sz="2800" dirty="0">
              <a:latin typeface="Times New Roman" panose="02020603050405020304" pitchFamily="18" charset="0"/>
              <a:cs typeface="Times New Roman" panose="02020603050405020304" pitchFamily="18" charset="0"/>
            </a:endParaRPr>
          </a:p>
          <a:p>
            <a:pPr>
              <a:buNone/>
            </a:pPr>
            <a:endParaRPr lang="en-US" sz="2800" dirty="0">
              <a:latin typeface="Times New Roman" panose="02020603050405020304" pitchFamily="18" charset="0"/>
              <a:cs typeface="Times New Roman" panose="02020603050405020304" pitchFamily="18" charset="0"/>
            </a:endParaRPr>
          </a:p>
          <a:p>
            <a:pPr>
              <a:buNone/>
            </a:pPr>
            <a:endParaRPr lang="en-US" sz="28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fontScale="90000"/>
          </a:bodyPr>
          <a:lstStyle/>
          <a:p>
            <a:endParaRPr lang="en-US" dirty="0"/>
          </a:p>
        </p:txBody>
      </p:sp>
      <p:sp>
        <p:nvSpPr>
          <p:cNvPr id="3" name="Content Placeholder 2"/>
          <p:cNvSpPr>
            <a:spLocks noGrp="1"/>
          </p:cNvSpPr>
          <p:nvPr>
            <p:ph idx="1"/>
          </p:nvPr>
        </p:nvSpPr>
        <p:spPr>
          <a:xfrm>
            <a:off x="0" y="838200"/>
            <a:ext cx="9144000" cy="6019800"/>
          </a:xfrm>
        </p:spPr>
        <p:txBody>
          <a:bodyPr>
            <a:normAutofit/>
          </a:bodyPr>
          <a:lstStyle/>
          <a:p>
            <a:pPr>
              <a:lnSpc>
                <a:spcPct val="80000"/>
              </a:lnSpc>
              <a:buNone/>
            </a:pPr>
            <a:r>
              <a:rPr lang="en-US" b="1" i="1" dirty="0">
                <a:solidFill>
                  <a:srgbClr val="C00000"/>
                </a:solidFill>
                <a:latin typeface="Times New Roman" panose="02020603050405020304" pitchFamily="18" charset="0"/>
                <a:cs typeface="Times New Roman" panose="02020603050405020304" pitchFamily="18" charset="0"/>
              </a:rPr>
              <a:t>3- Olfactory hallucination</a:t>
            </a:r>
            <a:r>
              <a:rPr lang="en-US" i="1" dirty="0">
                <a:solidFill>
                  <a:srgbClr val="C0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false perception of smell; most common in </a:t>
            </a:r>
            <a:r>
              <a:rPr lang="en-US" altLang="en-US" dirty="0">
                <a:latin typeface="Times New Roman" panose="02020603050405020304" pitchFamily="18" charset="0"/>
                <a:cs typeface="Times New Roman" panose="02020603050405020304" pitchFamily="18" charset="0"/>
              </a:rPr>
              <a:t>viral infection, brain tumor, trauma, surgery, and possibly exposure to toxins or drugs and uncommonly in depressive psychosis</a:t>
            </a:r>
          </a:p>
          <a:p>
            <a:pPr>
              <a:buNone/>
            </a:pPr>
            <a:r>
              <a:rPr lang="en-US" b="1" i="1" dirty="0">
                <a:solidFill>
                  <a:srgbClr val="C00000"/>
                </a:solidFill>
                <a:latin typeface="Times New Roman" panose="02020603050405020304" pitchFamily="18" charset="0"/>
                <a:cs typeface="Times New Roman" panose="02020603050405020304" pitchFamily="18" charset="0"/>
              </a:rPr>
              <a:t>4- Gustatory hallucination</a:t>
            </a:r>
            <a:r>
              <a:rPr lang="en-US" i="1" dirty="0">
                <a:solidFill>
                  <a:srgbClr val="C0000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false perception of taste, such as unpleasant taste caused </a:t>
            </a:r>
            <a:r>
              <a:rPr lang="en-US" altLang="en-US" dirty="0">
                <a:latin typeface="Times New Roman" panose="02020603050405020304" pitchFamily="18" charset="0"/>
                <a:cs typeface="Times New Roman" panose="02020603050405020304" pitchFamily="18" charset="0"/>
              </a:rPr>
              <a:t>by schizophrenia, acute organic states focal epilepsy, especially temporal lobe epilepsy. The regions of the brain responsible for gustatory hallucination in this case are the insula and the superior bank of the Sylvian fissure.</a:t>
            </a:r>
          </a:p>
          <a:p>
            <a:pPr marL="0" indent="0">
              <a:buNone/>
            </a:pPr>
            <a:endParaRPr lang="en-US" dirty="0"/>
          </a:p>
        </p:txBody>
      </p:sp>
    </p:spTree>
    <p:extLst>
      <p:ext uri="{BB962C8B-B14F-4D97-AF65-F5344CB8AC3E}">
        <p14:creationId xmlns:p14="http://schemas.microsoft.com/office/powerpoint/2010/main" val="20235114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39762"/>
          </a:xfrm>
        </p:spPr>
        <p:txBody>
          <a:bodyPr>
            <a:normAutofit/>
          </a:bodyPr>
          <a:lstStyle/>
          <a:p>
            <a:r>
              <a:rPr lang="en-US" sz="3200" b="1" dirty="0" smtClean="0"/>
              <a:t>Signs and symptoms of psychiatric illness</a:t>
            </a:r>
            <a:endParaRPr lang="en-US" sz="3200" dirty="0"/>
          </a:p>
        </p:txBody>
      </p:sp>
      <p:sp>
        <p:nvSpPr>
          <p:cNvPr id="3" name="Content Placeholder 2"/>
          <p:cNvSpPr>
            <a:spLocks noGrp="1"/>
          </p:cNvSpPr>
          <p:nvPr>
            <p:ph idx="1"/>
          </p:nvPr>
        </p:nvSpPr>
        <p:spPr>
          <a:xfrm>
            <a:off x="0" y="533400"/>
            <a:ext cx="9144000" cy="6324600"/>
          </a:xfrm>
        </p:spPr>
        <p:txBody>
          <a:bodyPr>
            <a:normAutofit fontScale="92500"/>
          </a:bodyPr>
          <a:lstStyle/>
          <a:p>
            <a:pPr>
              <a:buNone/>
            </a:pPr>
            <a:r>
              <a:rPr lang="en-US" sz="2800" b="1" dirty="0" smtClean="0">
                <a:solidFill>
                  <a:srgbClr val="C00000"/>
                </a:solidFill>
                <a:latin typeface="Times New Roman" panose="02020603050405020304" pitchFamily="18" charset="0"/>
                <a:cs typeface="Times New Roman" panose="02020603050405020304" pitchFamily="18" charset="0"/>
              </a:rPr>
              <a:t>5- Tactile (haptic) hallucination</a:t>
            </a:r>
            <a:r>
              <a:rPr lang="en-US" sz="2800" dirty="0" smtClean="0">
                <a:solidFill>
                  <a:srgbClr val="C0000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false perception of touch or surface sensation, as from an amputated limb (phantom limb), or crawling sensation on or under the skin (formication).</a:t>
            </a:r>
          </a:p>
          <a:p>
            <a:pPr>
              <a:buNone/>
            </a:pPr>
            <a:endParaRPr lang="en-US" sz="2800" dirty="0" smtClean="0">
              <a:latin typeface="Times New Roman" panose="02020603050405020304" pitchFamily="18" charset="0"/>
              <a:cs typeface="Times New Roman" panose="02020603050405020304" pitchFamily="18" charset="0"/>
            </a:endParaRPr>
          </a:p>
          <a:p>
            <a:pPr>
              <a:lnSpc>
                <a:spcPct val="80000"/>
              </a:lnSpc>
              <a:buNone/>
            </a:pPr>
            <a:r>
              <a:rPr lang="en-US" altLang="en-US" sz="2800" dirty="0" smtClean="0">
                <a:latin typeface="Times New Roman" panose="02020603050405020304" pitchFamily="18" charset="0"/>
                <a:cs typeface="Times New Roman" panose="02020603050405020304" pitchFamily="18" charset="0"/>
              </a:rPr>
              <a:t>Although </a:t>
            </a:r>
            <a:r>
              <a:rPr lang="en-US" altLang="en-US" sz="2800" dirty="0">
                <a:latin typeface="Times New Roman" panose="02020603050405020304" pitchFamily="18" charset="0"/>
                <a:cs typeface="Times New Roman" panose="02020603050405020304" pitchFamily="18" charset="0"/>
              </a:rPr>
              <a:t>it may occur in schizophrenia, but it is more common in acute brain </a:t>
            </a:r>
            <a:r>
              <a:rPr lang="en-US" altLang="en-US" sz="2800" dirty="0" smtClean="0">
                <a:latin typeface="Times New Roman" panose="02020603050405020304" pitchFamily="18" charset="0"/>
                <a:cs typeface="Times New Roman" panose="02020603050405020304" pitchFamily="18" charset="0"/>
              </a:rPr>
              <a:t>syndrome.</a:t>
            </a:r>
            <a:endParaRPr lang="en-US" altLang="en-US" sz="2800" dirty="0">
              <a:latin typeface="Times New Roman" panose="02020603050405020304" pitchFamily="18" charset="0"/>
              <a:cs typeface="Times New Roman" panose="02020603050405020304" pitchFamily="18" charset="0"/>
            </a:endParaRPr>
          </a:p>
          <a:p>
            <a:pPr>
              <a:lnSpc>
                <a:spcPct val="80000"/>
              </a:lnSpc>
              <a:buNone/>
            </a:pPr>
            <a:r>
              <a:rPr lang="en-US" altLang="en-US" sz="2800" dirty="0" smtClean="0">
                <a:latin typeface="Times New Roman" panose="02020603050405020304" pitchFamily="18" charset="0"/>
                <a:cs typeface="Times New Roman" panose="02020603050405020304" pitchFamily="18" charset="0"/>
              </a:rPr>
              <a:t>Occurs </a:t>
            </a:r>
            <a:r>
              <a:rPr lang="en-US" altLang="en-US" sz="2800" dirty="0">
                <a:latin typeface="Times New Roman" panose="02020603050405020304" pitchFamily="18" charset="0"/>
                <a:cs typeface="Times New Roman" panose="02020603050405020304" pitchFamily="18" charset="0"/>
              </a:rPr>
              <a:t>in organic states</a:t>
            </a:r>
            <a:r>
              <a:rPr lang="en-US" altLang="en-US" sz="2800" dirty="0" smtClean="0">
                <a:latin typeface="Times New Roman" panose="02020603050405020304" pitchFamily="18" charset="0"/>
                <a:cs typeface="Times New Roman" panose="02020603050405020304" pitchFamily="18" charset="0"/>
              </a:rPr>
              <a:t>,</a:t>
            </a:r>
            <a:r>
              <a:rPr lang="en-GB" altLang="en-US" sz="2800" dirty="0" smtClean="0">
                <a:solidFill>
                  <a:srgbClr val="000000"/>
                </a:solidFill>
                <a:latin typeface="Times New Roman" panose="02020603050405020304" pitchFamily="18" charset="0"/>
                <a:cs typeface="Times New Roman" panose="02020603050405020304" pitchFamily="18" charset="0"/>
              </a:rPr>
              <a:t> </a:t>
            </a:r>
            <a:r>
              <a:rPr lang="en-GB" altLang="en-US" sz="2800" dirty="0">
                <a:solidFill>
                  <a:srgbClr val="000000"/>
                </a:solidFill>
                <a:latin typeface="Times New Roman" panose="02020603050405020304" pitchFamily="18" charset="0"/>
                <a:cs typeface="Times New Roman" panose="02020603050405020304" pitchFamily="18" charset="0"/>
              </a:rPr>
              <a:t>delirium tremens, </a:t>
            </a:r>
            <a:r>
              <a:rPr lang="en-US" altLang="en-US" sz="2800" dirty="0">
                <a:latin typeface="Times New Roman" panose="02020603050405020304" pitchFamily="18" charset="0"/>
                <a:cs typeface="Times New Roman" panose="02020603050405020304" pitchFamily="18" charset="0"/>
              </a:rPr>
              <a:t>in </a:t>
            </a:r>
            <a:r>
              <a:rPr lang="en-US" altLang="en-US" sz="2800" dirty="0" smtClean="0">
                <a:latin typeface="Times New Roman" panose="02020603050405020304" pitchFamily="18" charset="0"/>
                <a:cs typeface="Times New Roman" panose="02020603050405020304" pitchFamily="18" charset="0"/>
              </a:rPr>
              <a:t>cocaine </a:t>
            </a:r>
            <a:r>
              <a:rPr lang="en-US" altLang="en-US" sz="2800" dirty="0">
                <a:latin typeface="Times New Roman" panose="02020603050405020304" pitchFamily="18" charset="0"/>
                <a:cs typeface="Times New Roman" panose="02020603050405020304" pitchFamily="18" charset="0"/>
              </a:rPr>
              <a:t>psychosis </a:t>
            </a:r>
            <a:r>
              <a:rPr lang="en-US" altLang="en-US" sz="2800" dirty="0" smtClean="0">
                <a:latin typeface="Times New Roman" panose="02020603050405020304" pitchFamily="18" charset="0"/>
                <a:cs typeface="Times New Roman" panose="02020603050405020304" pitchFamily="18" charset="0"/>
              </a:rPr>
              <a:t>&amp; </a:t>
            </a:r>
            <a:r>
              <a:rPr lang="en-US" altLang="en-US" sz="2800" dirty="0">
                <a:latin typeface="Times New Roman" panose="02020603050405020304" pitchFamily="18" charset="0"/>
                <a:cs typeface="Times New Roman" panose="02020603050405020304" pitchFamily="18" charset="0"/>
              </a:rPr>
              <a:t>called “cocaine </a:t>
            </a:r>
            <a:r>
              <a:rPr lang="en-US" altLang="en-US" sz="2800" dirty="0" smtClean="0">
                <a:latin typeface="Times New Roman" panose="02020603050405020304" pitchFamily="18" charset="0"/>
                <a:cs typeface="Times New Roman" panose="02020603050405020304" pitchFamily="18" charset="0"/>
              </a:rPr>
              <a:t>bugs”, also </a:t>
            </a:r>
            <a:r>
              <a:rPr lang="en-US" altLang="en-US" sz="2800" dirty="0">
                <a:latin typeface="Times New Roman" panose="02020603050405020304" pitchFamily="18" charset="0"/>
                <a:cs typeface="Times New Roman" panose="02020603050405020304" pitchFamily="18" charset="0"/>
              </a:rPr>
              <a:t>in withdrawal from alcohol or </a:t>
            </a:r>
            <a:r>
              <a:rPr lang="en-US" altLang="en-US" sz="2800" dirty="0" smtClean="0">
                <a:latin typeface="Times New Roman" panose="02020603050405020304" pitchFamily="18" charset="0"/>
                <a:cs typeface="Times New Roman" panose="02020603050405020304" pitchFamily="18" charset="0"/>
              </a:rPr>
              <a:t>benzodiazepines.</a:t>
            </a:r>
            <a:endParaRPr lang="ar-JO" altLang="en-US" sz="2800" dirty="0">
              <a:latin typeface="Times New Roman" panose="02020603050405020304" pitchFamily="18" charset="0"/>
              <a:cs typeface="Times New Roman" panose="02020603050405020304" pitchFamily="18" charset="0"/>
            </a:endParaRPr>
          </a:p>
          <a:p>
            <a:pPr>
              <a:lnSpc>
                <a:spcPct val="80000"/>
              </a:lnSpc>
              <a:buNone/>
            </a:pPr>
            <a:r>
              <a:rPr lang="en-US" altLang="en-US" sz="2800" dirty="0" smtClean="0">
                <a:latin typeface="Times New Roman" panose="02020603050405020304" pitchFamily="18" charset="0"/>
                <a:cs typeface="Times New Roman" panose="02020603050405020304" pitchFamily="18" charset="0"/>
              </a:rPr>
              <a:t>Formication </a:t>
            </a:r>
            <a:r>
              <a:rPr lang="en-US" altLang="en-US" sz="2800" dirty="0">
                <a:latin typeface="Times New Roman" panose="02020603050405020304" pitchFamily="18" charset="0"/>
                <a:cs typeface="Times New Roman" panose="02020603050405020304" pitchFamily="18" charset="0"/>
              </a:rPr>
              <a:t>may also be the result of normal hormonal changes such as menopause, or disorders such as peripheral neuropathy, high fevers, Lyme disease, skin cancer</a:t>
            </a:r>
            <a:endParaRPr lang="ar-JO" altLang="en-US" sz="2800" dirty="0">
              <a:latin typeface="Times New Roman" panose="02020603050405020304" pitchFamily="18" charset="0"/>
              <a:cs typeface="Times New Roman" panose="02020603050405020304" pitchFamily="18" charset="0"/>
            </a:endParaRPr>
          </a:p>
          <a:p>
            <a:pPr>
              <a:buNone/>
            </a:pPr>
            <a:endParaRPr lang="en-US" sz="2800" dirty="0" smtClean="0">
              <a:latin typeface="Times New Roman" panose="02020603050405020304" pitchFamily="18" charset="0"/>
              <a:cs typeface="Times New Roman" panose="02020603050405020304" pitchFamily="18" charset="0"/>
            </a:endParaRPr>
          </a:p>
          <a:p>
            <a:pPr>
              <a:buNone/>
            </a:pPr>
            <a:r>
              <a:rPr lang="en-US" sz="2800" b="1" dirty="0" smtClean="0">
                <a:solidFill>
                  <a:srgbClr val="C00000"/>
                </a:solidFill>
                <a:latin typeface="Times New Roman" panose="02020603050405020304" pitchFamily="18" charset="0"/>
                <a:cs typeface="Times New Roman" panose="02020603050405020304" pitchFamily="18" charset="0"/>
              </a:rPr>
              <a:t>6- Somatic hallucination</a:t>
            </a:r>
            <a:r>
              <a:rPr lang="en-US" sz="2800" dirty="0" smtClean="0">
                <a:solidFill>
                  <a:srgbClr val="C0000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false sensation of things occurring in or to the body, most often as visceral, sexual stimulation or electrical shock.</a:t>
            </a:r>
          </a:p>
          <a:p>
            <a:pPr>
              <a:buNone/>
            </a:pPr>
            <a:endParaRPr lang="en-US"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067800" cy="685800"/>
          </a:xfrm>
        </p:spPr>
        <p:txBody>
          <a:bodyPr>
            <a:noAutofit/>
          </a:bodyPr>
          <a:lstStyle/>
          <a:p>
            <a:r>
              <a:rPr lang="en-US" sz="5400" b="1" u="sng" dirty="0" smtClean="0">
                <a:solidFill>
                  <a:srgbClr val="008080"/>
                </a:solidFill>
                <a:latin typeface="Times New Roman" panose="02020603050405020304" pitchFamily="18" charset="0"/>
                <a:cs typeface="Times New Roman" panose="02020603050405020304" pitchFamily="18" charset="0"/>
              </a:rPr>
              <a:t>Memory</a:t>
            </a:r>
            <a:endParaRPr lang="en-US" sz="5400" b="1" u="sng" dirty="0">
              <a:solidFill>
                <a:srgbClr val="00808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762000"/>
            <a:ext cx="9144000" cy="6096000"/>
          </a:xfrm>
        </p:spPr>
        <p:txBody>
          <a:bodyPr>
            <a:normAutofit fontScale="92500" lnSpcReduction="20000"/>
          </a:bodyPr>
          <a:lstStyle/>
          <a:p>
            <a:pPr>
              <a:buNone/>
            </a:pPr>
            <a:r>
              <a:rPr lang="en-US" altLang="en-US" b="1" u="sng" dirty="0">
                <a:solidFill>
                  <a:srgbClr val="008080"/>
                </a:solidFill>
                <a:latin typeface="Times New Roman" panose="02020603050405020304" pitchFamily="18" charset="0"/>
                <a:cs typeface="Times New Roman" panose="02020603050405020304" pitchFamily="18" charset="0"/>
              </a:rPr>
              <a:t>Memory :</a:t>
            </a:r>
            <a:r>
              <a:rPr lang="en-US" altLang="en-US" b="1" dirty="0">
                <a:latin typeface="Times New Roman" panose="02020603050405020304" pitchFamily="18" charset="0"/>
                <a:cs typeface="Times New Roman" panose="02020603050405020304" pitchFamily="18" charset="0"/>
              </a:rPr>
              <a:t> </a:t>
            </a:r>
            <a:r>
              <a:rPr lang="en-US" altLang="en-US" dirty="0">
                <a:latin typeface="Times New Roman" panose="02020603050405020304" pitchFamily="18" charset="0"/>
                <a:cs typeface="Times New Roman" panose="02020603050405020304" pitchFamily="18" charset="0"/>
              </a:rPr>
              <a:t>Function by which information stored in the brain , is latter recalled to consciousness</a:t>
            </a:r>
            <a:r>
              <a:rPr lang="en-US" altLang="en-US" dirty="0" smtClean="0">
                <a:latin typeface="Times New Roman" panose="02020603050405020304" pitchFamily="18" charset="0"/>
                <a:cs typeface="Times New Roman" panose="02020603050405020304" pitchFamily="18" charset="0"/>
              </a:rPr>
              <a:t>.</a:t>
            </a:r>
          </a:p>
          <a:p>
            <a:pPr>
              <a:buNone/>
            </a:pPr>
            <a:r>
              <a:rPr lang="en-US" altLang="en-US" b="1" u="sng" dirty="0" smtClean="0">
                <a:solidFill>
                  <a:srgbClr val="FF0000"/>
                </a:solidFill>
                <a:latin typeface="Times New Roman" panose="02020603050405020304" pitchFamily="18" charset="0"/>
                <a:cs typeface="Times New Roman" panose="02020603050405020304" pitchFamily="18" charset="0"/>
              </a:rPr>
              <a:t>Types of memory:</a:t>
            </a:r>
          </a:p>
          <a:p>
            <a:pPr>
              <a:buNone/>
            </a:pPr>
            <a:r>
              <a:rPr lang="en-US" altLang="en-US" sz="3000" dirty="0" smtClean="0">
                <a:solidFill>
                  <a:schemeClr val="accent5">
                    <a:lumMod val="50000"/>
                  </a:schemeClr>
                </a:solidFill>
                <a:latin typeface="Times New Roman" panose="02020603050405020304" pitchFamily="18" charset="0"/>
                <a:cs typeface="Times New Roman" panose="02020603050405020304" pitchFamily="18" charset="0"/>
              </a:rPr>
              <a:t>-</a:t>
            </a:r>
            <a:r>
              <a:rPr lang="en-US" altLang="en-US" sz="3000" u="sng" dirty="0" smtClean="0">
                <a:solidFill>
                  <a:schemeClr val="accent5">
                    <a:lumMod val="50000"/>
                  </a:schemeClr>
                </a:solidFill>
                <a:latin typeface="Times New Roman" panose="02020603050405020304" pitchFamily="18" charset="0"/>
                <a:cs typeface="Times New Roman" panose="02020603050405020304" pitchFamily="18" charset="0"/>
              </a:rPr>
              <a:t>Immediate</a:t>
            </a:r>
            <a:r>
              <a:rPr lang="en-US" altLang="en-US" sz="3000" u="sng" dirty="0">
                <a:solidFill>
                  <a:schemeClr val="accent5">
                    <a:lumMod val="50000"/>
                  </a:schemeClr>
                </a:solidFill>
                <a:latin typeface="Times New Roman" panose="02020603050405020304" pitchFamily="18" charset="0"/>
                <a:cs typeface="Times New Roman" panose="02020603050405020304" pitchFamily="18" charset="0"/>
              </a:rPr>
              <a:t>:</a:t>
            </a:r>
            <a:r>
              <a:rPr lang="en-US" altLang="en-US" dirty="0">
                <a:latin typeface="Times New Roman" panose="02020603050405020304" pitchFamily="18" charset="0"/>
                <a:cs typeface="Times New Roman" panose="02020603050405020304" pitchFamily="18" charset="0"/>
              </a:rPr>
              <a:t> </a:t>
            </a:r>
            <a:r>
              <a:rPr lang="en-US" altLang="en-US" dirty="0" smtClean="0">
                <a:latin typeface="Times New Roman" panose="02020603050405020304" pitchFamily="18" charset="0"/>
                <a:cs typeface="Times New Roman" panose="02020603050405020304" pitchFamily="18" charset="0"/>
              </a:rPr>
              <a:t>reproduction or recall of perceived material within seconds to minutes</a:t>
            </a:r>
            <a:endParaRPr lang="en-US" altLang="en-US" dirty="0">
              <a:latin typeface="Times New Roman" panose="02020603050405020304" pitchFamily="18" charset="0"/>
              <a:cs typeface="Times New Roman" panose="02020603050405020304" pitchFamily="18" charset="0"/>
            </a:endParaRPr>
          </a:p>
          <a:p>
            <a:pPr>
              <a:buNone/>
            </a:pPr>
            <a:r>
              <a:rPr lang="en-US" altLang="en-US" sz="3000" dirty="0" smtClean="0">
                <a:solidFill>
                  <a:schemeClr val="accent5">
                    <a:lumMod val="50000"/>
                  </a:schemeClr>
                </a:solidFill>
                <a:latin typeface="Times New Roman" panose="02020603050405020304" pitchFamily="18" charset="0"/>
                <a:cs typeface="Times New Roman" panose="02020603050405020304" pitchFamily="18" charset="0"/>
              </a:rPr>
              <a:t>-</a:t>
            </a:r>
            <a:r>
              <a:rPr lang="en-US" altLang="en-US" sz="3000" u="sng" dirty="0" smtClean="0">
                <a:solidFill>
                  <a:schemeClr val="accent5">
                    <a:lumMod val="50000"/>
                  </a:schemeClr>
                </a:solidFill>
                <a:latin typeface="Times New Roman" panose="02020603050405020304" pitchFamily="18" charset="0"/>
                <a:cs typeface="Times New Roman" panose="02020603050405020304" pitchFamily="18" charset="0"/>
              </a:rPr>
              <a:t>Recent</a:t>
            </a:r>
            <a:r>
              <a:rPr lang="en-US" altLang="en-US" sz="3000" u="sng" dirty="0">
                <a:solidFill>
                  <a:schemeClr val="accent5">
                    <a:lumMod val="50000"/>
                  </a:schemeClr>
                </a:solidFill>
                <a:latin typeface="Times New Roman" panose="02020603050405020304" pitchFamily="18" charset="0"/>
                <a:cs typeface="Times New Roman" panose="02020603050405020304" pitchFamily="18" charset="0"/>
              </a:rPr>
              <a:t>:</a:t>
            </a:r>
            <a:r>
              <a:rPr lang="en-US" altLang="en-US" dirty="0">
                <a:latin typeface="Times New Roman" panose="02020603050405020304" pitchFamily="18" charset="0"/>
                <a:cs typeface="Times New Roman" panose="02020603050405020304" pitchFamily="18" charset="0"/>
              </a:rPr>
              <a:t> events within past few days</a:t>
            </a:r>
          </a:p>
          <a:p>
            <a:pPr>
              <a:buNone/>
            </a:pPr>
            <a:r>
              <a:rPr lang="en-US" altLang="en-US" sz="3000" dirty="0" smtClean="0">
                <a:solidFill>
                  <a:schemeClr val="accent5">
                    <a:lumMod val="50000"/>
                  </a:schemeClr>
                </a:solidFill>
                <a:latin typeface="Times New Roman" panose="02020603050405020304" pitchFamily="18" charset="0"/>
                <a:cs typeface="Times New Roman" panose="02020603050405020304" pitchFamily="18" charset="0"/>
              </a:rPr>
              <a:t>-</a:t>
            </a:r>
            <a:r>
              <a:rPr lang="en-US" altLang="en-US" sz="3000" u="sng" dirty="0" smtClean="0">
                <a:solidFill>
                  <a:schemeClr val="accent5">
                    <a:lumMod val="50000"/>
                  </a:schemeClr>
                </a:solidFill>
                <a:latin typeface="Times New Roman" panose="02020603050405020304" pitchFamily="18" charset="0"/>
                <a:cs typeface="Times New Roman" panose="02020603050405020304" pitchFamily="18" charset="0"/>
              </a:rPr>
              <a:t>Recent </a:t>
            </a:r>
            <a:r>
              <a:rPr lang="en-US" altLang="en-US" sz="3000" u="sng" dirty="0">
                <a:solidFill>
                  <a:schemeClr val="accent5">
                    <a:lumMod val="50000"/>
                  </a:schemeClr>
                </a:solidFill>
                <a:latin typeface="Times New Roman" panose="02020603050405020304" pitchFamily="18" charset="0"/>
                <a:cs typeface="Times New Roman" panose="02020603050405020304" pitchFamily="18" charset="0"/>
              </a:rPr>
              <a:t>past: </a:t>
            </a:r>
            <a:r>
              <a:rPr lang="en-US" altLang="en-US" dirty="0">
                <a:latin typeface="Times New Roman" panose="02020603050405020304" pitchFamily="18" charset="0"/>
                <a:cs typeface="Times New Roman" panose="02020603050405020304" pitchFamily="18" charset="0"/>
              </a:rPr>
              <a:t>events within past few months</a:t>
            </a:r>
          </a:p>
          <a:p>
            <a:pPr>
              <a:buNone/>
            </a:pPr>
            <a:r>
              <a:rPr lang="en-US" altLang="en-US" sz="3000" dirty="0" smtClean="0">
                <a:solidFill>
                  <a:schemeClr val="accent5">
                    <a:lumMod val="50000"/>
                  </a:schemeClr>
                </a:solidFill>
                <a:latin typeface="Times New Roman" panose="02020603050405020304" pitchFamily="18" charset="0"/>
                <a:cs typeface="Times New Roman" panose="02020603050405020304" pitchFamily="18" charset="0"/>
              </a:rPr>
              <a:t>-</a:t>
            </a:r>
            <a:r>
              <a:rPr lang="en-US" altLang="en-US" sz="3000" u="sng" dirty="0" smtClean="0">
                <a:solidFill>
                  <a:schemeClr val="accent5">
                    <a:lumMod val="50000"/>
                  </a:schemeClr>
                </a:solidFill>
                <a:latin typeface="Times New Roman" panose="02020603050405020304" pitchFamily="18" charset="0"/>
                <a:cs typeface="Times New Roman" panose="02020603050405020304" pitchFamily="18" charset="0"/>
              </a:rPr>
              <a:t>Remote</a:t>
            </a:r>
            <a:r>
              <a:rPr lang="en-US" altLang="en-US" sz="3000" u="sng" dirty="0">
                <a:solidFill>
                  <a:schemeClr val="accent5">
                    <a:lumMod val="50000"/>
                  </a:schemeClr>
                </a:solidFill>
                <a:latin typeface="Times New Roman" panose="02020603050405020304" pitchFamily="18" charset="0"/>
                <a:cs typeface="Times New Roman" panose="02020603050405020304" pitchFamily="18" charset="0"/>
              </a:rPr>
              <a:t>:</a:t>
            </a:r>
            <a:r>
              <a:rPr lang="en-US" altLang="en-US" dirty="0">
                <a:latin typeface="Times New Roman" panose="02020603050405020304" pitchFamily="18" charset="0"/>
                <a:cs typeface="Times New Roman" panose="02020603050405020304" pitchFamily="18" charset="0"/>
              </a:rPr>
              <a:t> events from </a:t>
            </a:r>
            <a:r>
              <a:rPr lang="en-US" altLang="en-US" dirty="0" smtClean="0">
                <a:latin typeface="Times New Roman" panose="02020603050405020304" pitchFamily="18" charset="0"/>
                <a:cs typeface="Times New Roman" panose="02020603050405020304" pitchFamily="18" charset="0"/>
              </a:rPr>
              <a:t>childhood &amp; distant past</a:t>
            </a:r>
            <a:endParaRPr lang="en-US" altLang="en-US" b="1" dirty="0">
              <a:latin typeface="Times New Roman" panose="02020603050405020304" pitchFamily="18" charset="0"/>
              <a:cs typeface="Times New Roman" panose="02020603050405020304" pitchFamily="18" charset="0"/>
            </a:endParaRPr>
          </a:p>
          <a:p>
            <a:pPr>
              <a:buNone/>
            </a:pPr>
            <a:r>
              <a:rPr lang="en-US" altLang="en-US" sz="3000" dirty="0" smtClean="0">
                <a:solidFill>
                  <a:schemeClr val="accent5">
                    <a:lumMod val="50000"/>
                  </a:schemeClr>
                </a:solidFill>
                <a:latin typeface="Times New Roman" panose="02020603050405020304" pitchFamily="18" charset="0"/>
                <a:cs typeface="Times New Roman" panose="02020603050405020304" pitchFamily="18" charset="0"/>
              </a:rPr>
              <a:t>-</a:t>
            </a:r>
            <a:r>
              <a:rPr lang="en-US" altLang="en-US" sz="3000" u="sng" dirty="0" smtClean="0">
                <a:solidFill>
                  <a:schemeClr val="accent5">
                    <a:lumMod val="50000"/>
                  </a:schemeClr>
                </a:solidFill>
                <a:latin typeface="Times New Roman" panose="02020603050405020304" pitchFamily="18" charset="0"/>
                <a:cs typeface="Times New Roman" panose="02020603050405020304" pitchFamily="18" charset="0"/>
              </a:rPr>
              <a:t>declarative </a:t>
            </a:r>
            <a:r>
              <a:rPr lang="en-US" altLang="en-US" sz="3000" u="sng" dirty="0">
                <a:solidFill>
                  <a:schemeClr val="accent5">
                    <a:lumMod val="50000"/>
                  </a:schemeClr>
                </a:solidFill>
                <a:latin typeface="Times New Roman" panose="02020603050405020304" pitchFamily="18" charset="0"/>
                <a:cs typeface="Times New Roman" panose="02020603050405020304" pitchFamily="18" charset="0"/>
              </a:rPr>
              <a:t>(explicit) memory: </a:t>
            </a:r>
            <a:r>
              <a:rPr lang="en-US" altLang="en-US" dirty="0">
                <a:latin typeface="Times New Roman" panose="02020603050405020304" pitchFamily="18" charset="0"/>
                <a:cs typeface="Times New Roman" panose="02020603050405020304" pitchFamily="18" charset="0"/>
              </a:rPr>
              <a:t>episodic (for events) or semantic (for language and knowledge)</a:t>
            </a:r>
          </a:p>
          <a:p>
            <a:pPr>
              <a:buNone/>
            </a:pPr>
            <a:r>
              <a:rPr lang="en-US" altLang="en-US" sz="3000" dirty="0" smtClean="0">
                <a:solidFill>
                  <a:schemeClr val="accent5">
                    <a:lumMod val="50000"/>
                  </a:schemeClr>
                </a:solidFill>
                <a:latin typeface="Times New Roman" panose="02020603050405020304" pitchFamily="18" charset="0"/>
                <a:cs typeface="Times New Roman" panose="02020603050405020304" pitchFamily="18" charset="0"/>
              </a:rPr>
              <a:t>-</a:t>
            </a:r>
            <a:r>
              <a:rPr lang="en-US" altLang="en-US" sz="3000" u="sng" dirty="0" smtClean="0">
                <a:solidFill>
                  <a:schemeClr val="accent5">
                    <a:lumMod val="50000"/>
                  </a:schemeClr>
                </a:solidFill>
                <a:latin typeface="Times New Roman" panose="02020603050405020304" pitchFamily="18" charset="0"/>
                <a:cs typeface="Times New Roman" panose="02020603050405020304" pitchFamily="18" charset="0"/>
              </a:rPr>
              <a:t>procedural </a:t>
            </a:r>
            <a:r>
              <a:rPr lang="en-US" altLang="en-US" sz="3000" u="sng" dirty="0">
                <a:solidFill>
                  <a:schemeClr val="accent5">
                    <a:lumMod val="50000"/>
                  </a:schemeClr>
                </a:solidFill>
                <a:latin typeface="Times New Roman" panose="02020603050405020304" pitchFamily="18" charset="0"/>
                <a:cs typeface="Times New Roman" panose="02020603050405020304" pitchFamily="18" charset="0"/>
              </a:rPr>
              <a:t>memory: </a:t>
            </a:r>
            <a:r>
              <a:rPr lang="en-US" altLang="en-US" dirty="0">
                <a:latin typeface="Times New Roman" panose="02020603050405020304" pitchFamily="18" charset="0"/>
                <a:cs typeface="Times New Roman" panose="02020603050405020304" pitchFamily="18" charset="0"/>
              </a:rPr>
              <a:t>for motor arts</a:t>
            </a:r>
          </a:p>
          <a:p>
            <a:pPr>
              <a:buNone/>
            </a:pPr>
            <a:r>
              <a:rPr lang="en-US" altLang="en-US" sz="3000" dirty="0" smtClean="0">
                <a:solidFill>
                  <a:schemeClr val="accent5">
                    <a:lumMod val="50000"/>
                  </a:schemeClr>
                </a:solidFill>
                <a:latin typeface="Times New Roman" panose="02020603050405020304" pitchFamily="18" charset="0"/>
                <a:cs typeface="Times New Roman" panose="02020603050405020304" pitchFamily="18" charset="0"/>
              </a:rPr>
              <a:t>-</a:t>
            </a:r>
            <a:r>
              <a:rPr lang="en-US" altLang="en-US" sz="3000" u="sng" dirty="0" smtClean="0">
                <a:solidFill>
                  <a:schemeClr val="accent5">
                    <a:lumMod val="50000"/>
                  </a:schemeClr>
                </a:solidFill>
                <a:latin typeface="Times New Roman" panose="02020603050405020304" pitchFamily="18" charset="0"/>
                <a:cs typeface="Times New Roman" panose="02020603050405020304" pitchFamily="18" charset="0"/>
              </a:rPr>
              <a:t>Priming</a:t>
            </a:r>
            <a:r>
              <a:rPr lang="en-US" altLang="en-US" sz="3000" u="sng" dirty="0">
                <a:solidFill>
                  <a:schemeClr val="accent5">
                    <a:lumMod val="50000"/>
                  </a:schemeClr>
                </a:solidFill>
                <a:latin typeface="Times New Roman" panose="02020603050405020304" pitchFamily="18" charset="0"/>
                <a:cs typeface="Times New Roman" panose="02020603050405020304" pitchFamily="18" charset="0"/>
              </a:rPr>
              <a:t>:</a:t>
            </a:r>
            <a:r>
              <a:rPr lang="en-US" altLang="en-US" b="1" dirty="0">
                <a:latin typeface="Times New Roman" panose="02020603050405020304" pitchFamily="18" charset="0"/>
                <a:cs typeface="Times New Roman" panose="02020603050405020304" pitchFamily="18" charset="0"/>
              </a:rPr>
              <a:t> </a:t>
            </a:r>
            <a:r>
              <a:rPr lang="en-US" altLang="en-US" dirty="0">
                <a:latin typeface="Times New Roman" panose="02020603050405020304" pitchFamily="18" charset="0"/>
                <a:cs typeface="Times New Roman" panose="02020603050405020304" pitchFamily="18" charset="0"/>
              </a:rPr>
              <a:t>unconscious memory</a:t>
            </a:r>
          </a:p>
          <a:p>
            <a:pPr>
              <a:buNone/>
            </a:pPr>
            <a:r>
              <a:rPr lang="en-US" altLang="en-US" sz="3000" dirty="0" smtClean="0">
                <a:solidFill>
                  <a:schemeClr val="accent5">
                    <a:lumMod val="50000"/>
                  </a:schemeClr>
                </a:solidFill>
                <a:latin typeface="Times New Roman" panose="02020603050405020304" pitchFamily="18" charset="0"/>
                <a:cs typeface="Times New Roman" panose="02020603050405020304" pitchFamily="18" charset="0"/>
              </a:rPr>
              <a:t>-</a:t>
            </a:r>
            <a:r>
              <a:rPr lang="en-US" altLang="en-US" sz="3000" u="sng" dirty="0" smtClean="0">
                <a:solidFill>
                  <a:schemeClr val="accent5">
                    <a:lumMod val="50000"/>
                  </a:schemeClr>
                </a:solidFill>
                <a:latin typeface="Times New Roman" panose="02020603050405020304" pitchFamily="18" charset="0"/>
                <a:cs typeface="Times New Roman" panose="02020603050405020304" pitchFamily="18" charset="0"/>
              </a:rPr>
              <a:t>Conditioning</a:t>
            </a:r>
            <a:r>
              <a:rPr lang="en-US" altLang="en-US" sz="3000" u="sng" dirty="0">
                <a:solidFill>
                  <a:schemeClr val="accent5">
                    <a:lumMod val="50000"/>
                  </a:schemeClr>
                </a:solidFill>
                <a:latin typeface="Times New Roman" panose="02020603050405020304" pitchFamily="18" charset="0"/>
                <a:cs typeface="Times New Roman" panose="02020603050405020304" pitchFamily="18" charset="0"/>
              </a:rPr>
              <a:t>:</a:t>
            </a:r>
            <a:r>
              <a:rPr lang="en-US" altLang="en-US" b="1" dirty="0">
                <a:latin typeface="Times New Roman" panose="02020603050405020304" pitchFamily="18" charset="0"/>
                <a:cs typeface="Times New Roman" panose="02020603050405020304" pitchFamily="18" charset="0"/>
              </a:rPr>
              <a:t> </a:t>
            </a:r>
            <a:r>
              <a:rPr lang="en-US" altLang="en-US" dirty="0">
                <a:latin typeface="Times New Roman" panose="02020603050405020304" pitchFamily="18" charset="0"/>
                <a:cs typeface="Times New Roman" panose="02020603050405020304" pitchFamily="18" charset="0"/>
              </a:rPr>
              <a:t>classic or emotional.</a:t>
            </a:r>
            <a:endParaRPr lang="en-US" altLang="en-US" u="sng" dirty="0">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5899017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067800" cy="457200"/>
          </a:xfrm>
        </p:spPr>
        <p:txBody>
          <a:bodyPr>
            <a:noAutofit/>
          </a:bodyPr>
          <a:lstStyle/>
          <a:p>
            <a:r>
              <a:rPr lang="en-US" altLang="en-US" sz="4800" b="1" u="sng" dirty="0">
                <a:solidFill>
                  <a:srgbClr val="00808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Disorders of memory</a:t>
            </a:r>
            <a:endParaRPr lang="en-US" sz="48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0" y="609600"/>
            <a:ext cx="9144000" cy="6248400"/>
          </a:xfrm>
        </p:spPr>
        <p:txBody>
          <a:bodyPr>
            <a:normAutofit/>
          </a:bodyPr>
          <a:lstStyle/>
          <a:p>
            <a:pPr marL="0" indent="0">
              <a:buNone/>
            </a:pPr>
            <a:r>
              <a:rPr lang="en-US" altLang="en-US" sz="2800" b="1" u="sng" dirty="0" smtClean="0">
                <a:solidFill>
                  <a:srgbClr val="008080"/>
                </a:solidFill>
                <a:latin typeface="Times New Roman" panose="02020603050405020304" pitchFamily="18" charset="0"/>
                <a:cs typeface="Times New Roman" panose="02020603050405020304" pitchFamily="18" charset="0"/>
              </a:rPr>
              <a:t>1-Amnesia</a:t>
            </a:r>
            <a:r>
              <a:rPr lang="en-US" altLang="en-US" sz="2800" u="sng" dirty="0" smtClean="0">
                <a:solidFill>
                  <a:srgbClr val="008080"/>
                </a:solidFill>
              </a:rPr>
              <a:t>:</a:t>
            </a:r>
            <a:r>
              <a:rPr lang="en-US" altLang="en-US" sz="2800" dirty="0" smtClean="0"/>
              <a:t> </a:t>
            </a:r>
            <a:r>
              <a:rPr lang="en-GB" sz="2800" dirty="0">
                <a:latin typeface="Times New Roman" pitchFamily="18" charset="0"/>
                <a:cs typeface="Times New Roman" pitchFamily="18" charset="0"/>
              </a:rPr>
              <a:t>Partial or total inability to recall past experiences; may be organic (amnestic disorder) or emotional (dissociative amnesia) in origin.</a:t>
            </a:r>
          </a:p>
          <a:p>
            <a:pPr marL="0" indent="0">
              <a:buNone/>
            </a:pPr>
            <a:r>
              <a:rPr lang="en-US" sz="2800" b="1" i="1" dirty="0" smtClean="0">
                <a:solidFill>
                  <a:srgbClr val="C00000"/>
                </a:solidFill>
                <a:latin typeface="Times New Roman" pitchFamily="18" charset="0"/>
                <a:cs typeface="Times New Roman" pitchFamily="18" charset="0"/>
              </a:rPr>
              <a:t>-Psychogenic </a:t>
            </a:r>
            <a:r>
              <a:rPr lang="en-US" sz="2800" b="1" i="1" dirty="0">
                <a:solidFill>
                  <a:srgbClr val="C00000"/>
                </a:solidFill>
                <a:latin typeface="Times New Roman" pitchFamily="18" charset="0"/>
                <a:cs typeface="Times New Roman" pitchFamily="18" charset="0"/>
              </a:rPr>
              <a:t>amnesias: </a:t>
            </a:r>
            <a:r>
              <a:rPr lang="en-US" sz="2800" dirty="0">
                <a:latin typeface="Times New Roman" pitchFamily="18" charset="0"/>
                <a:cs typeface="Times New Roman" pitchFamily="18" charset="0"/>
              </a:rPr>
              <a:t>Dissociative or hysterical amnesia is the sudden amnesia that occurs  during periods of extreme trauma and can last for hours or even days.</a:t>
            </a:r>
          </a:p>
          <a:p>
            <a:pPr>
              <a:buNone/>
            </a:pPr>
            <a:r>
              <a:rPr lang="en-GB" altLang="en-US" sz="2800" b="1" i="1" dirty="0" smtClean="0">
                <a:solidFill>
                  <a:srgbClr val="C00000"/>
                </a:solidFill>
                <a:latin typeface="Times New Roman" panose="02020603050405020304" pitchFamily="18" charset="0"/>
                <a:cs typeface="Times New Roman" panose="02020603050405020304" pitchFamily="18" charset="0"/>
              </a:rPr>
              <a:t>-Anterograde </a:t>
            </a:r>
            <a:r>
              <a:rPr lang="en-GB" altLang="en-US" sz="2800" b="1" i="1" dirty="0">
                <a:solidFill>
                  <a:srgbClr val="C00000"/>
                </a:solidFill>
                <a:latin typeface="Times New Roman" panose="02020603050405020304" pitchFamily="18" charset="0"/>
                <a:cs typeface="Times New Roman" panose="02020603050405020304" pitchFamily="18" charset="0"/>
              </a:rPr>
              <a:t>amnesia: </a:t>
            </a:r>
            <a:r>
              <a:rPr lang="en-GB" altLang="en-US" sz="2800" dirty="0">
                <a:latin typeface="Times New Roman" panose="02020603050405020304" pitchFamily="18" charset="0"/>
                <a:cs typeface="Times New Roman" panose="02020603050405020304" pitchFamily="18" charset="0"/>
              </a:rPr>
              <a:t>Loss of memory for events </a:t>
            </a:r>
            <a:r>
              <a:rPr lang="en-GB" altLang="en-US" sz="2800" dirty="0" smtClean="0">
                <a:latin typeface="Times New Roman" panose="02020603050405020304" pitchFamily="18" charset="0"/>
                <a:cs typeface="Times New Roman" panose="02020603050405020304" pitchFamily="18" charset="0"/>
              </a:rPr>
              <a:t>after </a:t>
            </a:r>
            <a:r>
              <a:rPr lang="en-GB" altLang="en-US" sz="2800" dirty="0">
                <a:latin typeface="Times New Roman" panose="02020603050405020304" pitchFamily="18" charset="0"/>
                <a:cs typeface="Times New Roman" panose="02020603050405020304" pitchFamily="18" charset="0"/>
              </a:rPr>
              <a:t>to the </a:t>
            </a:r>
            <a:r>
              <a:rPr lang="en-GB" altLang="en-US" sz="2800" dirty="0" smtClean="0">
                <a:latin typeface="Times New Roman" panose="02020603050405020304" pitchFamily="18" charset="0"/>
                <a:cs typeface="Times New Roman" panose="02020603050405020304" pitchFamily="18" charset="0"/>
              </a:rPr>
              <a:t>event; </a:t>
            </a:r>
            <a:r>
              <a:rPr lang="en-GB" altLang="en-US" sz="2800" dirty="0">
                <a:latin typeface="Times New Roman" panose="02020603050405020304" pitchFamily="18" charset="0"/>
                <a:cs typeface="Times New Roman" panose="02020603050405020304" pitchFamily="18" charset="0"/>
              </a:rPr>
              <a:t>common after trauma. </a:t>
            </a:r>
          </a:p>
          <a:p>
            <a:pPr>
              <a:lnSpc>
                <a:spcPct val="80000"/>
              </a:lnSpc>
              <a:buNone/>
            </a:pPr>
            <a:r>
              <a:rPr lang="en-US" altLang="en-US" sz="2800" b="1" i="1" dirty="0" smtClean="0">
                <a:solidFill>
                  <a:srgbClr val="C00000"/>
                </a:solidFill>
                <a:latin typeface="Times New Roman" panose="02020603050405020304" pitchFamily="18" charset="0"/>
                <a:cs typeface="Times New Roman" panose="02020603050405020304" pitchFamily="18" charset="0"/>
              </a:rPr>
              <a:t>-Retrograde </a:t>
            </a:r>
            <a:r>
              <a:rPr lang="en-US" altLang="en-US" sz="2800" b="1" i="1" dirty="0">
                <a:solidFill>
                  <a:srgbClr val="C00000"/>
                </a:solidFill>
                <a:latin typeface="Times New Roman" panose="02020603050405020304" pitchFamily="18" charset="0"/>
                <a:cs typeface="Times New Roman" panose="02020603050405020304" pitchFamily="18" charset="0"/>
              </a:rPr>
              <a:t>amnesia </a:t>
            </a:r>
            <a:r>
              <a:rPr lang="en-US" altLang="en-US" sz="2800" b="1" i="1" dirty="0" smtClean="0">
                <a:solidFill>
                  <a:srgbClr val="C00000"/>
                </a:solidFill>
                <a:latin typeface="Times New Roman" panose="02020603050405020304" pitchFamily="18" charset="0"/>
                <a:cs typeface="Times New Roman" panose="02020603050405020304" pitchFamily="18" charset="0"/>
              </a:rPr>
              <a:t>: </a:t>
            </a:r>
            <a:r>
              <a:rPr lang="en-US" altLang="en-US" sz="2800" dirty="0" smtClean="0">
                <a:latin typeface="Times New Roman" panose="02020603050405020304" pitchFamily="18" charset="0"/>
                <a:cs typeface="Times New Roman" panose="02020603050405020304" pitchFamily="18" charset="0"/>
              </a:rPr>
              <a:t>Amnesia for events occurring before a point in time</a:t>
            </a:r>
            <a:r>
              <a:rPr lang="en-US" altLang="en-US" sz="2800" b="1" i="1" dirty="0">
                <a:solidFill>
                  <a:srgbClr val="008080"/>
                </a:solidFill>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a:t>
            </a:r>
            <a:r>
              <a:rPr lang="en-US" altLang="en-US" sz="2800" dirty="0" smtClean="0">
                <a:latin typeface="Times New Roman" panose="02020603050405020304" pitchFamily="18" charset="0"/>
                <a:cs typeface="Times New Roman" panose="02020603050405020304" pitchFamily="18" charset="0"/>
              </a:rPr>
              <a:t>Inability </a:t>
            </a:r>
            <a:r>
              <a:rPr lang="en-US" altLang="en-US" sz="2800" dirty="0">
                <a:latin typeface="Times New Roman" panose="02020603050405020304" pitchFamily="18" charset="0"/>
                <a:cs typeface="Times New Roman" panose="02020603050405020304" pitchFamily="18" charset="0"/>
              </a:rPr>
              <a:t>to recall </a:t>
            </a:r>
            <a:r>
              <a:rPr lang="en-US" altLang="en-US" sz="2800" dirty="0" smtClean="0">
                <a:latin typeface="Times New Roman" panose="02020603050405020304" pitchFamily="18" charset="0"/>
                <a:cs typeface="Times New Roman" panose="02020603050405020304" pitchFamily="18" charset="0"/>
              </a:rPr>
              <a:t>remote events)</a:t>
            </a:r>
          </a:p>
          <a:p>
            <a:pPr>
              <a:lnSpc>
                <a:spcPct val="80000"/>
              </a:lnSpc>
              <a:buNone/>
            </a:pPr>
            <a:r>
              <a:rPr lang="en-US" altLang="en-US" sz="2800" b="1" i="1" dirty="0" smtClean="0">
                <a:solidFill>
                  <a:srgbClr val="C00000"/>
                </a:solidFill>
                <a:latin typeface="Times New Roman" panose="02020603050405020304" pitchFamily="18" charset="0"/>
                <a:cs typeface="Times New Roman" panose="02020603050405020304" pitchFamily="18" charset="0"/>
              </a:rPr>
              <a:t>- Total amnesia: </a:t>
            </a:r>
            <a:r>
              <a:rPr lang="en-US" altLang="en-US" sz="2800" dirty="0" smtClean="0">
                <a:latin typeface="Times New Roman" panose="02020603050405020304" pitchFamily="18" charset="0"/>
                <a:cs typeface="Times New Roman" panose="02020603050405020304" pitchFamily="18" charset="0"/>
              </a:rPr>
              <a:t>loss of memory for recent events &amp; remote events </a:t>
            </a:r>
            <a:endParaRPr lang="en-US" altLang="en-US" sz="2800" b="1" i="1" dirty="0">
              <a:solidFill>
                <a:srgbClr val="00808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03950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sz="4800" b="1" dirty="0" smtClean="0">
                <a:solidFill>
                  <a:srgbClr val="008080"/>
                </a:solidFill>
                <a:latin typeface="Times New Roman" panose="02020603050405020304" pitchFamily="18" charset="0"/>
                <a:cs typeface="Times New Roman" panose="02020603050405020304" pitchFamily="18" charset="0"/>
              </a:rPr>
              <a:t>Attention</a:t>
            </a:r>
            <a:endParaRPr lang="en-US" sz="4800" b="1" dirty="0">
              <a:solidFill>
                <a:srgbClr val="00808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762000"/>
            <a:ext cx="9144000" cy="6096000"/>
          </a:xfrm>
        </p:spPr>
        <p:txBody>
          <a:bodyPr>
            <a:normAutofit/>
          </a:bodyPr>
          <a:lstStyle/>
          <a:p>
            <a:pPr>
              <a:buNone/>
            </a:pPr>
            <a:r>
              <a:rPr lang="en-US" sz="2800" dirty="0" smtClean="0">
                <a:latin typeface="Times New Roman" panose="02020603050405020304" pitchFamily="18" charset="0"/>
                <a:cs typeface="Times New Roman" panose="02020603050405020304" pitchFamily="18" charset="0"/>
              </a:rPr>
              <a:t> </a:t>
            </a:r>
            <a:r>
              <a:rPr lang="en-US" sz="2800" b="1" dirty="0">
                <a:solidFill>
                  <a:srgbClr val="008080"/>
                </a:solidFill>
                <a:latin typeface="Times New Roman" panose="02020603050405020304" pitchFamily="18" charset="0"/>
                <a:cs typeface="Times New Roman" panose="02020603050405020304" pitchFamily="18" charset="0"/>
              </a:rPr>
              <a:t>A</a:t>
            </a:r>
            <a:r>
              <a:rPr lang="en-US" sz="2800" b="1" dirty="0" smtClean="0">
                <a:solidFill>
                  <a:srgbClr val="008080"/>
                </a:solidFill>
                <a:latin typeface="Times New Roman" panose="02020603050405020304" pitchFamily="18" charset="0"/>
                <a:cs typeface="Times New Roman" panose="02020603050405020304" pitchFamily="18" charset="0"/>
              </a:rPr>
              <a:t>ttention</a:t>
            </a:r>
            <a:r>
              <a:rPr lang="en-US" sz="2800" dirty="0" smtClean="0">
                <a:latin typeface="Times New Roman" panose="02020603050405020304" pitchFamily="18" charset="0"/>
                <a:cs typeface="Times New Roman" panose="02020603050405020304" pitchFamily="18" charset="0"/>
              </a:rPr>
              <a:t> is the amount of effort exerted in focusing on certain portions of an experience; ability to sustain a focus on one activity; ability to concentrate.</a:t>
            </a:r>
          </a:p>
          <a:p>
            <a:pPr marL="514350" indent="-514350">
              <a:buFont typeface="+mj-lt"/>
              <a:buAutoNum type="arabicPeriod"/>
            </a:pPr>
            <a:r>
              <a:rPr lang="en-US" sz="2800" b="1" dirty="0" smtClean="0">
                <a:solidFill>
                  <a:srgbClr val="008080"/>
                </a:solidFill>
                <a:latin typeface="Times New Roman" panose="02020603050405020304" pitchFamily="18" charset="0"/>
                <a:cs typeface="Times New Roman" panose="02020603050405020304" pitchFamily="18" charset="0"/>
              </a:rPr>
              <a:t>Distractibility</a:t>
            </a:r>
            <a:r>
              <a:rPr lang="en-US" sz="2800"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inability to concentrate attention; attention drawn to unimportant or irrelevant external stimuli</a:t>
            </a:r>
          </a:p>
          <a:p>
            <a:pPr marL="514350" indent="-514350">
              <a:buFont typeface="+mj-lt"/>
              <a:buAutoNum type="arabicPeriod"/>
            </a:pPr>
            <a:r>
              <a:rPr lang="en-US" sz="2800" b="1" dirty="0" smtClean="0">
                <a:solidFill>
                  <a:srgbClr val="008080"/>
                </a:solidFill>
                <a:latin typeface="Times New Roman" panose="02020603050405020304" pitchFamily="18" charset="0"/>
                <a:cs typeface="Times New Roman" panose="02020603050405020304" pitchFamily="18" charset="0"/>
              </a:rPr>
              <a:t>Selective inattention</a:t>
            </a:r>
            <a:r>
              <a:rPr lang="en-US" sz="2800"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blocking out only those things that generate anxiety</a:t>
            </a:r>
          </a:p>
          <a:p>
            <a:pPr marL="514350" indent="-514350">
              <a:buFont typeface="+mj-lt"/>
              <a:buAutoNum type="arabicPeriod"/>
            </a:pPr>
            <a:r>
              <a:rPr lang="en-US" sz="2800" b="1" dirty="0" smtClean="0">
                <a:solidFill>
                  <a:srgbClr val="008080"/>
                </a:solidFill>
                <a:latin typeface="Times New Roman" panose="02020603050405020304" pitchFamily="18" charset="0"/>
                <a:cs typeface="Times New Roman" panose="02020603050405020304" pitchFamily="18" charset="0"/>
              </a:rPr>
              <a:t>Hypervigilance</a:t>
            </a:r>
            <a:r>
              <a:rPr lang="en-US" sz="2800"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excessive attention and focus on all internal and external stimuli, usually secondary to delusional or paranoid states</a:t>
            </a:r>
          </a:p>
          <a:p>
            <a:pPr marL="514350" indent="-514350">
              <a:buFont typeface="+mj-lt"/>
              <a:buAutoNum type="arabicPeriod"/>
            </a:pPr>
            <a:r>
              <a:rPr lang="en-US" sz="2800" b="1" dirty="0" smtClean="0">
                <a:solidFill>
                  <a:srgbClr val="008080"/>
                </a:solidFill>
                <a:latin typeface="Times New Roman" panose="02020603050405020304" pitchFamily="18" charset="0"/>
                <a:cs typeface="Times New Roman" panose="02020603050405020304" pitchFamily="18" charset="0"/>
              </a:rPr>
              <a:t>Trance</a:t>
            </a:r>
            <a:r>
              <a:rPr lang="en-US" sz="2800"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focused attention and altered consciousness, usually seen in hypnosis, dissociative disorders, and ecstatic religious experiences</a:t>
            </a:r>
            <a:endParaRPr lang="en-US"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304800"/>
          </a:xfrm>
        </p:spPr>
        <p:txBody>
          <a:bodyPr>
            <a:noAutofit/>
          </a:bodyPr>
          <a:lstStyle/>
          <a:p>
            <a:pPr algn="l"/>
            <a:r>
              <a:rPr lang="en-US" sz="2800" b="1" dirty="0" smtClean="0">
                <a:solidFill>
                  <a:srgbClr val="008080"/>
                </a:solidFill>
                <a:latin typeface="Times New Roman" panose="02020603050405020304" pitchFamily="18" charset="0"/>
                <a:cs typeface="Times New Roman" panose="02020603050405020304" pitchFamily="18" charset="0"/>
              </a:rPr>
              <a:t>2-</a:t>
            </a:r>
            <a:r>
              <a:rPr lang="en-US" altLang="en-US" sz="2800" b="1" u="sng" dirty="0">
                <a:solidFill>
                  <a:srgbClr val="008080"/>
                </a:solidFill>
                <a:latin typeface="Times New Roman" panose="02020603050405020304" pitchFamily="18" charset="0"/>
                <a:cs typeface="Times New Roman" panose="02020603050405020304" pitchFamily="18" charset="0"/>
              </a:rPr>
              <a:t>Distortions of memory or </a:t>
            </a:r>
            <a:r>
              <a:rPr lang="en-US" altLang="en-US" sz="2800" b="1" u="sng" dirty="0" smtClean="0">
                <a:solidFill>
                  <a:srgbClr val="008080"/>
                </a:solidFill>
                <a:latin typeface="Times New Roman" panose="02020603050405020304" pitchFamily="18" charset="0"/>
                <a:cs typeface="Times New Roman" panose="02020603050405020304" pitchFamily="18" charset="0"/>
              </a:rPr>
              <a:t>paramnesia:</a:t>
            </a:r>
            <a:r>
              <a:rPr lang="en-US" altLang="en-US" sz="5400" b="1" u="sng"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falsification of memory by distortion of recall</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914400"/>
            <a:ext cx="9144000" cy="5943600"/>
          </a:xfrm>
        </p:spPr>
        <p:txBody>
          <a:bodyPr>
            <a:normAutofit fontScale="62500" lnSpcReduction="20000"/>
          </a:bodyPr>
          <a:lstStyle/>
          <a:p>
            <a:pPr marL="0" indent="0">
              <a:buNone/>
            </a:pPr>
            <a:r>
              <a:rPr lang="en-US" altLang="en-US" dirty="0" smtClean="0">
                <a:latin typeface="Times New Roman" panose="02020603050405020304" pitchFamily="18" charset="0"/>
                <a:cs typeface="Times New Roman" panose="02020603050405020304" pitchFamily="18" charset="0"/>
              </a:rPr>
              <a:t>It </a:t>
            </a:r>
            <a:r>
              <a:rPr lang="en-US" altLang="en-US" dirty="0">
                <a:latin typeface="Times New Roman" panose="02020603050405020304" pitchFamily="18" charset="0"/>
                <a:cs typeface="Times New Roman" panose="02020603050405020304" pitchFamily="18" charset="0"/>
              </a:rPr>
              <a:t>can occur in those with emotional problems as well as in organic states</a:t>
            </a:r>
            <a:r>
              <a:rPr lang="en-US" altLang="en-US" dirty="0" smtClean="0">
                <a:latin typeface="Times New Roman" panose="02020603050405020304" pitchFamily="18" charset="0"/>
                <a:cs typeface="Times New Roman" panose="02020603050405020304" pitchFamily="18" charset="0"/>
              </a:rPr>
              <a:t>. </a:t>
            </a:r>
            <a:endParaRPr lang="en-US" altLang="en-US" dirty="0">
              <a:latin typeface="Times New Roman" panose="02020603050405020304" pitchFamily="18" charset="0"/>
              <a:cs typeface="Times New Roman" panose="02020603050405020304" pitchFamily="18" charset="0"/>
            </a:endParaRPr>
          </a:p>
          <a:p>
            <a:pPr>
              <a:buNone/>
            </a:pPr>
            <a:r>
              <a:rPr lang="en-US" altLang="en-US" b="1" u="sng" dirty="0" smtClean="0">
                <a:solidFill>
                  <a:srgbClr val="C00000"/>
                </a:solidFill>
                <a:latin typeface="Times New Roman" panose="02020603050405020304" pitchFamily="18" charset="0"/>
                <a:cs typeface="Times New Roman" panose="02020603050405020304" pitchFamily="18" charset="0"/>
              </a:rPr>
              <a:t>- Confabulation</a:t>
            </a:r>
            <a:r>
              <a:rPr lang="en-US" altLang="en-US" b="1" u="sng" dirty="0">
                <a:solidFill>
                  <a:srgbClr val="C00000"/>
                </a:solidFill>
                <a:latin typeface="Times New Roman" panose="02020603050405020304" pitchFamily="18" charset="0"/>
                <a:cs typeface="Times New Roman" panose="02020603050405020304" pitchFamily="18" charset="0"/>
              </a:rPr>
              <a:t>:</a:t>
            </a:r>
            <a:r>
              <a:rPr lang="en-US" altLang="en-US" u="sng" dirty="0">
                <a:solidFill>
                  <a:srgbClr val="C00000"/>
                </a:solidFill>
                <a:latin typeface="Times New Roman" panose="02020603050405020304" pitchFamily="18" charset="0"/>
                <a:cs typeface="Times New Roman" panose="02020603050405020304" pitchFamily="18" charset="0"/>
              </a:rPr>
              <a:t> </a:t>
            </a:r>
            <a:r>
              <a:rPr lang="en-US" altLang="en-US" dirty="0">
                <a:latin typeface="Times New Roman" panose="02020603050405020304" pitchFamily="18" charset="0"/>
                <a:cs typeface="Times New Roman" panose="02020603050405020304" pitchFamily="18" charset="0"/>
              </a:rPr>
              <a:t>Conscious filling of gaps in memory by imagined or untrue </a:t>
            </a:r>
            <a:r>
              <a:rPr lang="en-US" altLang="en-US" dirty="0" smtClean="0">
                <a:latin typeface="Times New Roman" panose="02020603050405020304" pitchFamily="18" charset="0"/>
                <a:cs typeface="Times New Roman" panose="02020603050405020304" pitchFamily="18" charset="0"/>
              </a:rPr>
              <a:t>experience</a:t>
            </a:r>
            <a:endParaRPr lang="en-US" altLang="en-US" u="sng" dirty="0" smtClean="0">
              <a:latin typeface="Times New Roman" panose="02020603050405020304" pitchFamily="18" charset="0"/>
              <a:cs typeface="Times New Roman" panose="02020603050405020304" pitchFamily="18" charset="0"/>
            </a:endParaRPr>
          </a:p>
          <a:p>
            <a:pPr marL="0" indent="0">
              <a:buNone/>
            </a:pPr>
            <a:r>
              <a:rPr lang="en-US" altLang="en-US" b="1" u="sng" dirty="0" smtClean="0">
                <a:solidFill>
                  <a:srgbClr val="C00000"/>
                </a:solidFill>
                <a:latin typeface="Times New Roman" panose="02020603050405020304" pitchFamily="18" charset="0"/>
                <a:cs typeface="Times New Roman" panose="02020603050405020304" pitchFamily="18" charset="0"/>
              </a:rPr>
              <a:t>- Retrospective </a:t>
            </a:r>
            <a:r>
              <a:rPr lang="en-US" altLang="en-US" b="1" u="sng" dirty="0">
                <a:solidFill>
                  <a:srgbClr val="C00000"/>
                </a:solidFill>
                <a:latin typeface="Times New Roman" panose="02020603050405020304" pitchFamily="18" charset="0"/>
                <a:cs typeface="Times New Roman" panose="02020603050405020304" pitchFamily="18" charset="0"/>
              </a:rPr>
              <a:t>falsification :</a:t>
            </a:r>
            <a:r>
              <a:rPr lang="en-US" altLang="en-US" dirty="0">
                <a:solidFill>
                  <a:srgbClr val="C00000"/>
                </a:solidFill>
                <a:latin typeface="Times New Roman" panose="02020603050405020304" pitchFamily="18" charset="0"/>
                <a:cs typeface="Times New Roman" panose="02020603050405020304" pitchFamily="18" charset="0"/>
              </a:rPr>
              <a:t> </a:t>
            </a:r>
            <a:r>
              <a:rPr lang="en-US" altLang="en-US" dirty="0">
                <a:latin typeface="Times New Roman" panose="02020603050405020304" pitchFamily="18" charset="0"/>
                <a:cs typeface="Times New Roman" panose="02020603050405020304" pitchFamily="18" charset="0"/>
              </a:rPr>
              <a:t>Memory becomes unintentionally (unconsciously) distorted by being filtered thought a person’s present emotional &amp; cognitive state</a:t>
            </a:r>
            <a:r>
              <a:rPr lang="en-US" altLang="en-US" dirty="0" smtClean="0">
                <a:latin typeface="Times New Roman" panose="02020603050405020304" pitchFamily="18" charset="0"/>
                <a:cs typeface="Times New Roman" panose="02020603050405020304" pitchFamily="18" charset="0"/>
              </a:rPr>
              <a:t>.</a:t>
            </a:r>
            <a:endParaRPr lang="en-US" altLang="en-US" dirty="0">
              <a:latin typeface="Times New Roman" panose="02020603050405020304" pitchFamily="18" charset="0"/>
              <a:cs typeface="Times New Roman" panose="02020603050405020304" pitchFamily="18" charset="0"/>
            </a:endParaRPr>
          </a:p>
          <a:p>
            <a:pPr marL="0" indent="0">
              <a:buNone/>
            </a:pPr>
            <a:r>
              <a:rPr lang="en-US" altLang="en-US" sz="3800" b="1" dirty="0" smtClean="0">
                <a:solidFill>
                  <a:srgbClr val="C00000"/>
                </a:solidFill>
                <a:latin typeface="Times New Roman" panose="02020603050405020304" pitchFamily="18" charset="0"/>
                <a:cs typeface="Times New Roman" panose="02020603050405020304" pitchFamily="18" charset="0"/>
              </a:rPr>
              <a:t>- </a:t>
            </a:r>
            <a:r>
              <a:rPr lang="en-US" altLang="en-US" sz="3800" b="1" u="sng" dirty="0" smtClean="0">
                <a:solidFill>
                  <a:srgbClr val="C00000"/>
                </a:solidFill>
                <a:latin typeface="Times New Roman" panose="02020603050405020304" pitchFamily="18" charset="0"/>
                <a:cs typeface="Times New Roman" panose="02020603050405020304" pitchFamily="18" charset="0"/>
              </a:rPr>
              <a:t>Anxiety amnesia </a:t>
            </a:r>
            <a:r>
              <a:rPr lang="en-US" altLang="en-US" b="1" u="sng" dirty="0" smtClean="0">
                <a:solidFill>
                  <a:srgbClr val="008080"/>
                </a:solidFill>
                <a:latin typeface="Times New Roman" panose="02020603050405020304" pitchFamily="18" charset="0"/>
                <a:cs typeface="Times New Roman" panose="02020603050405020304" pitchFamily="18" charset="0"/>
              </a:rPr>
              <a:t/>
            </a:r>
            <a:br>
              <a:rPr lang="en-US" altLang="en-US" b="1" u="sng" dirty="0" smtClean="0">
                <a:solidFill>
                  <a:srgbClr val="008080"/>
                </a:solidFill>
                <a:latin typeface="Times New Roman" panose="02020603050405020304" pitchFamily="18" charset="0"/>
                <a:cs typeface="Times New Roman" panose="02020603050405020304" pitchFamily="18" charset="0"/>
              </a:rPr>
            </a:br>
            <a:r>
              <a:rPr lang="en-US" altLang="en-US" b="1" u="sng" dirty="0" smtClean="0">
                <a:solidFill>
                  <a:srgbClr val="008080"/>
                </a:solidFill>
                <a:latin typeface="Times New Roman" panose="02020603050405020304" pitchFamily="18" charset="0"/>
                <a:cs typeface="Times New Roman" panose="02020603050405020304" pitchFamily="18" charset="0"/>
              </a:rPr>
              <a:t/>
            </a:r>
            <a:br>
              <a:rPr lang="en-US" altLang="en-US" b="1" u="sng" dirty="0" smtClean="0">
                <a:solidFill>
                  <a:srgbClr val="008080"/>
                </a:solidFill>
                <a:latin typeface="Times New Roman" panose="02020603050405020304" pitchFamily="18" charset="0"/>
                <a:cs typeface="Times New Roman" panose="02020603050405020304" pitchFamily="18" charset="0"/>
              </a:rPr>
            </a:br>
            <a:r>
              <a:rPr lang="en-US" altLang="en-US" sz="3800" dirty="0" smtClean="0">
                <a:latin typeface="Times New Roman" panose="02020603050405020304" pitchFamily="18" charset="0"/>
                <a:cs typeface="Times New Roman" panose="02020603050405020304" pitchFamily="18" charset="0"/>
              </a:rPr>
              <a:t>occurs </a:t>
            </a:r>
            <a:r>
              <a:rPr lang="en-US" altLang="en-US" sz="3800" dirty="0">
                <a:latin typeface="Times New Roman" panose="02020603050405020304" pitchFamily="18" charset="0"/>
                <a:cs typeface="Times New Roman" panose="02020603050405020304" pitchFamily="18" charset="0"/>
              </a:rPr>
              <a:t>when there is anxious preoccupation or poor concentration in disorders such as depressive illness or </a:t>
            </a:r>
            <a:r>
              <a:rPr lang="en-US" altLang="en-US" sz="3800" dirty="0" smtClean="0">
                <a:latin typeface="Times New Roman" panose="02020603050405020304" pitchFamily="18" charset="0"/>
                <a:cs typeface="Times New Roman" panose="02020603050405020304" pitchFamily="18" charset="0"/>
              </a:rPr>
              <a:t>generalized  </a:t>
            </a:r>
            <a:r>
              <a:rPr lang="en-US" altLang="en-US" sz="3800" dirty="0">
                <a:latin typeface="Times New Roman" panose="02020603050405020304" pitchFamily="18" charset="0"/>
                <a:cs typeface="Times New Roman" panose="02020603050405020304" pitchFamily="18" charset="0"/>
              </a:rPr>
              <a:t>anxiety. Initially it may wrongly suggest </a:t>
            </a:r>
            <a:r>
              <a:rPr lang="en-US" altLang="en-US" sz="3800" b="1" dirty="0" smtClean="0">
                <a:latin typeface="Times New Roman" panose="02020603050405020304" pitchFamily="18" charset="0"/>
                <a:cs typeface="Times New Roman" panose="02020603050405020304" pitchFamily="18" charset="0"/>
              </a:rPr>
              <a:t>dissociative </a:t>
            </a:r>
            <a:r>
              <a:rPr lang="en-US" altLang="en-US" sz="3800" b="1" dirty="0">
                <a:latin typeface="Times New Roman" panose="02020603050405020304" pitchFamily="18" charset="0"/>
                <a:cs typeface="Times New Roman" panose="02020603050405020304" pitchFamily="18" charset="0"/>
              </a:rPr>
              <a:t>amnesia</a:t>
            </a:r>
            <a:r>
              <a:rPr lang="en-US" altLang="en-US" sz="3800" dirty="0">
                <a:latin typeface="Times New Roman" panose="02020603050405020304" pitchFamily="18" charset="0"/>
                <a:cs typeface="Times New Roman" panose="02020603050405020304" pitchFamily="18" charset="0"/>
              </a:rPr>
              <a:t>. More severe forms of amnesia in depressive disorders resemble dementia and are known as </a:t>
            </a:r>
            <a:r>
              <a:rPr lang="en-US" altLang="en-US" sz="3800" b="1" dirty="0">
                <a:latin typeface="Times New Roman" panose="02020603050405020304" pitchFamily="18" charset="0"/>
                <a:cs typeface="Times New Roman" panose="02020603050405020304" pitchFamily="18" charset="0"/>
              </a:rPr>
              <a:t>depressive pseudodementia</a:t>
            </a:r>
            <a:r>
              <a:rPr lang="en-US" altLang="en-US" sz="3800" dirty="0">
                <a:latin typeface="Times New Roman" panose="02020603050405020304" pitchFamily="18" charset="0"/>
                <a:cs typeface="Times New Roman" panose="02020603050405020304" pitchFamily="18" charset="0"/>
              </a:rPr>
              <a:t>. Amnesias in anxiety and depressive disorders are generally caused by impaired concentration and resolve once the underlying disorder is treated</a:t>
            </a:r>
            <a:r>
              <a:rPr lang="en-US" altLang="en-US" sz="3800" dirty="0" smtClean="0">
                <a:latin typeface="Times New Roman" panose="02020603050405020304" pitchFamily="18" charset="0"/>
                <a:cs typeface="Times New Roman" panose="02020603050405020304" pitchFamily="18" charset="0"/>
              </a:rPr>
              <a:t>.</a:t>
            </a:r>
          </a:p>
          <a:p>
            <a:pPr>
              <a:lnSpc>
                <a:spcPct val="80000"/>
              </a:lnSpc>
              <a:buNone/>
            </a:pPr>
            <a:r>
              <a:rPr lang="en-US" altLang="en-US" b="1" dirty="0" smtClean="0">
                <a:latin typeface="Times New Roman" panose="02020603050405020304" pitchFamily="18" charset="0"/>
                <a:cs typeface="Times New Roman" panose="02020603050405020304" pitchFamily="18" charset="0"/>
              </a:rPr>
              <a:t> </a:t>
            </a:r>
          </a:p>
          <a:p>
            <a:pPr>
              <a:lnSpc>
                <a:spcPct val="80000"/>
              </a:lnSpc>
              <a:buNone/>
            </a:pPr>
            <a:r>
              <a:rPr lang="en-US" altLang="en-US" b="1" dirty="0" smtClean="0">
                <a:solidFill>
                  <a:srgbClr val="008080"/>
                </a:solidFill>
                <a:latin typeface="Times New Roman" panose="02020603050405020304" pitchFamily="18" charset="0"/>
                <a:cs typeface="Times New Roman" panose="02020603050405020304" pitchFamily="18" charset="0"/>
              </a:rPr>
              <a:t>3-</a:t>
            </a:r>
            <a:r>
              <a:rPr lang="en-US" altLang="en-US" b="1" u="sng" dirty="0" smtClean="0">
                <a:solidFill>
                  <a:srgbClr val="008080"/>
                </a:solidFill>
                <a:latin typeface="Times New Roman" panose="02020603050405020304" pitchFamily="18" charset="0"/>
                <a:cs typeface="Times New Roman" panose="02020603050405020304" pitchFamily="18" charset="0"/>
              </a:rPr>
              <a:t>Hyperamnesia:</a:t>
            </a:r>
          </a:p>
          <a:p>
            <a:pPr>
              <a:buNone/>
            </a:pPr>
            <a:r>
              <a:rPr lang="en-US" altLang="en-US" dirty="0">
                <a:latin typeface="Times New Roman" panose="02020603050405020304" pitchFamily="18" charset="0"/>
                <a:cs typeface="Times New Roman" panose="02020603050405020304" pitchFamily="18" charset="0"/>
              </a:rPr>
              <a:t>exaggerated registration, retention and recall. Flashbulb memories are those memories that are associated with intense emotion. It is regarded as one of the characteristic symptoms of </a:t>
            </a:r>
            <a:r>
              <a:rPr lang="en-US" altLang="en-US" b="1" dirty="0">
                <a:latin typeface="Times New Roman" panose="02020603050405020304" pitchFamily="18" charset="0"/>
                <a:cs typeface="Times New Roman" panose="02020603050405020304" pitchFamily="18" charset="0"/>
              </a:rPr>
              <a:t>post-traumatic stress disorder </a:t>
            </a:r>
            <a:r>
              <a:rPr lang="en-US" altLang="en-US" dirty="0">
                <a:latin typeface="Times New Roman" panose="02020603050405020304" pitchFamily="18" charset="0"/>
                <a:cs typeface="Times New Roman" panose="02020603050405020304" pitchFamily="18" charset="0"/>
              </a:rPr>
              <a:t>but is also associated </a:t>
            </a:r>
            <a:r>
              <a:rPr lang="en-US" altLang="en-US" dirty="0" smtClean="0">
                <a:latin typeface="Times New Roman" panose="02020603050405020304" pitchFamily="18" charset="0"/>
                <a:cs typeface="Times New Roman" panose="02020603050405020304" pitchFamily="18" charset="0"/>
              </a:rPr>
              <a:t>with emotional </a:t>
            </a:r>
            <a:r>
              <a:rPr lang="en-US" altLang="en-US" dirty="0">
                <a:latin typeface="Times New Roman" panose="02020603050405020304" pitchFamily="18" charset="0"/>
                <a:cs typeface="Times New Roman" panose="02020603050405020304" pitchFamily="18" charset="0"/>
              </a:rPr>
              <a:t>events</a:t>
            </a:r>
            <a:endParaRPr lang="en-US" altLang="en-US" b="1" dirty="0">
              <a:solidFill>
                <a:schemeClr val="hlink"/>
              </a:solidFill>
              <a:latin typeface="Times New Roman" panose="02020603050405020304" pitchFamily="18" charset="0"/>
              <a:cs typeface="Times New Roman" panose="02020603050405020304" pitchFamily="18" charset="0"/>
            </a:endParaRPr>
          </a:p>
          <a:p>
            <a:pPr>
              <a:lnSpc>
                <a:spcPct val="80000"/>
              </a:lnSpc>
              <a:buNone/>
            </a:pPr>
            <a:endParaRPr lang="en-US" altLang="en-US" b="1" i="1" u="sng" dirty="0" smtClean="0">
              <a:solidFill>
                <a:srgbClr val="00808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a:lnSpc>
                <a:spcPct val="80000"/>
              </a:lnSpc>
              <a:buNone/>
            </a:pPr>
            <a:endParaRPr lang="en-US" altLang="en-US" i="1" u="sng" dirty="0">
              <a:solidFill>
                <a:srgbClr val="00808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buNone/>
            </a:pPr>
            <a:endParaRPr lang="en-US" altLang="en-US" b="1" dirty="0" smtClean="0">
              <a:latin typeface="Times New Roman" panose="02020603050405020304" pitchFamily="18" charset="0"/>
              <a:cs typeface="Times New Roman" panose="02020603050405020304" pitchFamily="18" charset="0"/>
            </a:endParaRPr>
          </a:p>
          <a:p>
            <a:pPr marL="0" indent="0">
              <a:buNone/>
            </a:pPr>
            <a:endParaRPr lang="en-US" altLang="en-US" b="1" dirty="0">
              <a:latin typeface="Times New Roman" panose="02020603050405020304" pitchFamily="18" charset="0"/>
              <a:cs typeface="Times New Roman" panose="02020603050405020304" pitchFamily="18" charset="0"/>
            </a:endParaRPr>
          </a:p>
          <a:p>
            <a:pPr marL="0" indent="0">
              <a:buNone/>
            </a:pPr>
            <a:endParaRPr lang="en-GB" altLang="en-US" dirty="0">
              <a:solidFill>
                <a:srgbClr val="000000"/>
              </a:solidFill>
              <a:latin typeface="Times New Roman" panose="02020603050405020304" pitchFamily="18"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6406345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sp>
        <p:nvSpPr>
          <p:cNvPr id="3" name="Content Placeholder 2"/>
          <p:cNvSpPr>
            <a:spLocks noGrp="1"/>
          </p:cNvSpPr>
          <p:nvPr>
            <p:ph idx="1"/>
          </p:nvPr>
        </p:nvSpPr>
        <p:spPr/>
        <p:txBody>
          <a:bodyPr/>
          <a:lstStyle/>
          <a:p>
            <a:pPr algn="ctr">
              <a:buNone/>
            </a:pPr>
            <a:endParaRPr lang="en-US" dirty="0" smtClean="0"/>
          </a:p>
          <a:p>
            <a:pPr algn="ctr">
              <a:buNone/>
            </a:pPr>
            <a:endParaRPr lang="en-US" dirty="0"/>
          </a:p>
          <a:p>
            <a:pPr algn="ctr">
              <a:buNone/>
            </a:pPr>
            <a:r>
              <a:rPr lang="en-US" sz="4400" dirty="0" smtClean="0">
                <a:latin typeface="Times New Roman" panose="02020603050405020304" pitchFamily="18" charset="0"/>
                <a:cs typeface="Times New Roman" panose="02020603050405020304" pitchFamily="18" charset="0"/>
              </a:rPr>
              <a:t>Any Questions ?</a:t>
            </a:r>
          </a:p>
          <a:p>
            <a:pPr algn="ct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220200" cy="1143000"/>
          </a:xfrm>
        </p:spPr>
        <p:txBody>
          <a:bodyPr>
            <a:normAutofit/>
          </a:bodyPr>
          <a:lstStyle/>
          <a:p>
            <a:r>
              <a:rPr lang="en-US" sz="4800" b="1" dirty="0" smtClean="0">
                <a:solidFill>
                  <a:srgbClr val="008080"/>
                </a:solidFill>
                <a:latin typeface="Times New Roman" panose="02020603050405020304" pitchFamily="18" charset="0"/>
                <a:cs typeface="Times New Roman" panose="02020603050405020304" pitchFamily="18" charset="0"/>
              </a:rPr>
              <a:t>Behavior &amp; Motor Signs</a:t>
            </a:r>
            <a:endParaRPr lang="en-US" sz="4800" b="1" dirty="0">
              <a:solidFill>
                <a:srgbClr val="00808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066800"/>
            <a:ext cx="9144000" cy="5791200"/>
          </a:xfrm>
        </p:spPr>
        <p:txBody>
          <a:bodyPr>
            <a:normAutofit fontScale="92500"/>
          </a:bodyPr>
          <a:lstStyle/>
          <a:p>
            <a:pPr>
              <a:buNone/>
            </a:pPr>
            <a:r>
              <a:rPr lang="en-US" sz="2800" b="1" i="1" u="sng" dirty="0" smtClean="0">
                <a:solidFill>
                  <a:srgbClr val="008080"/>
                </a:solidFill>
                <a:latin typeface="Times New Roman" panose="02020603050405020304" pitchFamily="18" charset="0"/>
                <a:cs typeface="Times New Roman" panose="02020603050405020304" pitchFamily="18" charset="0"/>
              </a:rPr>
              <a:t>Motor behavior : </a:t>
            </a:r>
            <a:r>
              <a:rPr lang="en-US" sz="2800" dirty="0" smtClean="0">
                <a:latin typeface="Times New Roman" panose="02020603050405020304" pitchFamily="18" charset="0"/>
                <a:cs typeface="Times New Roman" panose="02020603050405020304" pitchFamily="18" charset="0"/>
              </a:rPr>
              <a:t>the aspect of the psyche that includes impulses, motivations, wishes, drives, instincts, and cravings, as expressed by a person’s behaviour or motor activity</a:t>
            </a:r>
          </a:p>
          <a:p>
            <a:pPr marL="514350" indent="-514350">
              <a:buFont typeface="+mj-lt"/>
              <a:buAutoNum type="arabicPeriod"/>
            </a:pPr>
            <a:r>
              <a:rPr lang="en-US" sz="2800" b="1" u="sng" dirty="0" smtClean="0">
                <a:solidFill>
                  <a:srgbClr val="008080"/>
                </a:solidFill>
                <a:latin typeface="Times New Roman" panose="02020603050405020304" pitchFamily="18" charset="0"/>
                <a:cs typeface="Times New Roman" panose="02020603050405020304" pitchFamily="18" charset="0"/>
              </a:rPr>
              <a:t>Echopraxia:</a:t>
            </a:r>
            <a:r>
              <a:rPr lang="en-US" sz="2800" u="sng"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pathological imitation of movements of one person by another even when asked not to.</a:t>
            </a:r>
          </a:p>
          <a:p>
            <a:pPr marL="514350" indent="-514350">
              <a:buFont typeface="+mj-lt"/>
              <a:buAutoNum type="arabicPeriod"/>
            </a:pPr>
            <a:r>
              <a:rPr lang="en-US" sz="2800" b="1" u="sng" dirty="0" smtClean="0">
                <a:solidFill>
                  <a:srgbClr val="008080"/>
                </a:solidFill>
                <a:latin typeface="Times New Roman" panose="02020603050405020304" pitchFamily="18" charset="0"/>
                <a:cs typeface="Times New Roman" panose="02020603050405020304" pitchFamily="18" charset="0"/>
              </a:rPr>
              <a:t>Catatonia (</a:t>
            </a:r>
            <a:r>
              <a:rPr lang="en-US" sz="2800" b="1" u="sng" dirty="0" err="1" smtClean="0">
                <a:solidFill>
                  <a:srgbClr val="008080"/>
                </a:solidFill>
                <a:latin typeface="Times New Roman" panose="02020603050405020304" pitchFamily="18" charset="0"/>
                <a:cs typeface="Times New Roman" panose="02020603050405020304" pitchFamily="18" charset="0"/>
              </a:rPr>
              <a:t>Schizophrenia,encephalitis</a:t>
            </a:r>
            <a:r>
              <a:rPr lang="en-US" sz="2800" b="1" u="sng"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motor anomalies in nonorganic disorders (as opposed to disturbances of consciousness and motor activity secondary to organic pathology)</a:t>
            </a:r>
          </a:p>
          <a:p>
            <a:pPr marL="514350" indent="-514350">
              <a:buFont typeface="+mj-lt"/>
              <a:buAutoNum type="alphaLcParenR"/>
            </a:pPr>
            <a:r>
              <a:rPr lang="en-US" sz="2800" b="1" dirty="0" smtClean="0">
                <a:solidFill>
                  <a:srgbClr val="C00000"/>
                </a:solidFill>
                <a:latin typeface="Times New Roman" panose="02020603050405020304" pitchFamily="18" charset="0"/>
                <a:cs typeface="Times New Roman" panose="02020603050405020304" pitchFamily="18" charset="0"/>
              </a:rPr>
              <a:t>Catalepsy (posturing)</a:t>
            </a:r>
            <a:r>
              <a:rPr lang="en-US" sz="2800" dirty="0" smtClean="0">
                <a:solidFill>
                  <a:srgbClr val="C00000"/>
                </a:solidFill>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Sustained immobile position. The patient initiate positions by himself.</a:t>
            </a:r>
          </a:p>
          <a:p>
            <a:pPr marL="514350" indent="-514350">
              <a:buFont typeface="+mj-lt"/>
              <a:buAutoNum type="alphaLcParenR"/>
            </a:pPr>
            <a:r>
              <a:rPr lang="en-US" sz="2800" b="1" dirty="0" smtClean="0">
                <a:solidFill>
                  <a:srgbClr val="C00000"/>
                </a:solidFill>
                <a:latin typeface="Times New Roman" panose="02020603050405020304" pitchFamily="18" charset="0"/>
                <a:cs typeface="Times New Roman" panose="02020603050405020304" pitchFamily="18" charset="0"/>
              </a:rPr>
              <a:t>Catatonic excitement</a:t>
            </a:r>
            <a:r>
              <a:rPr lang="en-US" sz="2800" dirty="0" smtClean="0">
                <a:solidFill>
                  <a:srgbClr val="C0000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agitated, purposeless motor activity, uninfluenced by external stimuli</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a:bodyPr>
          <a:lstStyle/>
          <a:p>
            <a:endParaRPr lang="en-US" sz="3200" b="1" dirty="0"/>
          </a:p>
        </p:txBody>
      </p:sp>
      <p:sp>
        <p:nvSpPr>
          <p:cNvPr id="3" name="Content Placeholder 2"/>
          <p:cNvSpPr>
            <a:spLocks noGrp="1"/>
          </p:cNvSpPr>
          <p:nvPr>
            <p:ph idx="1"/>
          </p:nvPr>
        </p:nvSpPr>
        <p:spPr>
          <a:xfrm>
            <a:off x="37641" y="652749"/>
            <a:ext cx="9144000" cy="6172200"/>
          </a:xfrm>
        </p:spPr>
        <p:txBody>
          <a:bodyPr>
            <a:normAutofit/>
          </a:bodyPr>
          <a:lstStyle/>
          <a:p>
            <a:pPr>
              <a:buNone/>
            </a:pPr>
            <a:r>
              <a:rPr lang="en-US" sz="2800" dirty="0" smtClean="0">
                <a:solidFill>
                  <a:srgbClr val="FF0000"/>
                </a:solidFill>
                <a:latin typeface="Times New Roman" panose="02020603050405020304" pitchFamily="18" charset="0"/>
                <a:cs typeface="Times New Roman" panose="02020603050405020304" pitchFamily="18" charset="0"/>
              </a:rPr>
              <a:t>c) </a:t>
            </a:r>
            <a:r>
              <a:rPr lang="en-US" sz="2800" b="1" dirty="0" smtClean="0">
                <a:solidFill>
                  <a:srgbClr val="C00000"/>
                </a:solidFill>
                <a:latin typeface="Times New Roman" panose="02020603050405020304" pitchFamily="18" charset="0"/>
                <a:cs typeface="Times New Roman" panose="02020603050405020304" pitchFamily="18" charset="0"/>
              </a:rPr>
              <a:t>Catatonic stupor</a:t>
            </a:r>
            <a:r>
              <a:rPr lang="en-US" sz="2800" dirty="0" smtClean="0">
                <a:solidFill>
                  <a:srgbClr val="C0000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markedly slowed motor activity, often to a point of immobility and seeming unawareness of surroundings</a:t>
            </a:r>
          </a:p>
          <a:p>
            <a:pPr>
              <a:buNone/>
            </a:pPr>
            <a:r>
              <a:rPr lang="en-US" sz="2800" dirty="0" smtClean="0">
                <a:solidFill>
                  <a:srgbClr val="FF0000"/>
                </a:solidFill>
                <a:latin typeface="Times New Roman" panose="02020603050405020304" pitchFamily="18" charset="0"/>
                <a:cs typeface="Times New Roman" panose="02020603050405020304" pitchFamily="18" charset="0"/>
              </a:rPr>
              <a:t>d) </a:t>
            </a:r>
            <a:r>
              <a:rPr lang="en-US" sz="2800" b="1" dirty="0" smtClean="0">
                <a:solidFill>
                  <a:srgbClr val="C00000"/>
                </a:solidFill>
                <a:latin typeface="Times New Roman" panose="02020603050405020304" pitchFamily="18" charset="0"/>
                <a:cs typeface="Times New Roman" panose="02020603050405020304" pitchFamily="18" charset="0"/>
              </a:rPr>
              <a:t>Catatonic rigidity</a:t>
            </a:r>
            <a:r>
              <a:rPr lang="en-US" sz="2800" dirty="0" smtClean="0">
                <a:solidFill>
                  <a:srgbClr val="C0000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voluntary assumption of a rigid posture, held against all efforts to be moved</a:t>
            </a:r>
          </a:p>
          <a:p>
            <a:pPr>
              <a:buNone/>
            </a:pPr>
            <a:r>
              <a:rPr lang="en-US" sz="2800" dirty="0" smtClean="0">
                <a:solidFill>
                  <a:srgbClr val="FF0000"/>
                </a:solidFill>
                <a:latin typeface="Times New Roman" panose="02020603050405020304" pitchFamily="18" charset="0"/>
                <a:cs typeface="Times New Roman" panose="02020603050405020304" pitchFamily="18" charset="0"/>
              </a:rPr>
              <a:t>e) </a:t>
            </a:r>
            <a:r>
              <a:rPr lang="en-US" sz="2800" b="1" dirty="0" smtClean="0">
                <a:solidFill>
                  <a:srgbClr val="C00000"/>
                </a:solidFill>
                <a:latin typeface="Times New Roman" panose="02020603050405020304" pitchFamily="18" charset="0"/>
                <a:cs typeface="Times New Roman" panose="02020603050405020304" pitchFamily="18" charset="0"/>
              </a:rPr>
              <a:t>Waxy flexibility</a:t>
            </a:r>
            <a:r>
              <a:rPr lang="en-US" sz="2800" dirty="0" smtClean="0">
                <a:solidFill>
                  <a:srgbClr val="C0000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the person can be molded into a position that is then maintained; when the examiner moves the person’s limb, the limb feels as if it were made of </a:t>
            </a:r>
            <a:r>
              <a:rPr lang="en-US" sz="2800" dirty="0" err="1" smtClean="0">
                <a:latin typeface="Times New Roman" panose="02020603050405020304" pitchFamily="18" charset="0"/>
                <a:cs typeface="Times New Roman" panose="02020603050405020304" pitchFamily="18" charset="0"/>
              </a:rPr>
              <a:t>wax.Also</a:t>
            </a:r>
            <a:r>
              <a:rPr lang="en-US" sz="2800" dirty="0" smtClean="0">
                <a:latin typeface="Times New Roman" panose="02020603050405020304" pitchFamily="18" charset="0"/>
                <a:cs typeface="Times New Roman" panose="02020603050405020304" pitchFamily="18" charset="0"/>
              </a:rPr>
              <a:t> called “Psychological pillow”</a:t>
            </a:r>
            <a:endParaRPr lang="en-US"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a:bodyPr>
          <a:lstStyle/>
          <a:p>
            <a:endParaRPr lang="en-US" sz="3200" b="1" dirty="0"/>
          </a:p>
        </p:txBody>
      </p:sp>
      <p:sp>
        <p:nvSpPr>
          <p:cNvPr id="3" name="Content Placeholder 2"/>
          <p:cNvSpPr>
            <a:spLocks noGrp="1"/>
          </p:cNvSpPr>
          <p:nvPr>
            <p:ph idx="1"/>
          </p:nvPr>
        </p:nvSpPr>
        <p:spPr>
          <a:xfrm>
            <a:off x="0" y="457200"/>
            <a:ext cx="9144000" cy="6400800"/>
          </a:xfrm>
        </p:spPr>
        <p:txBody>
          <a:bodyPr>
            <a:normAutofit lnSpcReduction="10000"/>
          </a:bodyPr>
          <a:lstStyle/>
          <a:p>
            <a:pPr marL="514350" indent="-514350">
              <a:buAutoNum type="arabicPeriod" startAt="3"/>
            </a:pPr>
            <a:r>
              <a:rPr lang="en-US" sz="2800" b="1" u="sng" dirty="0" smtClean="0">
                <a:solidFill>
                  <a:srgbClr val="008080"/>
                </a:solidFill>
                <a:latin typeface="Times New Roman" panose="02020603050405020304" pitchFamily="18" charset="0"/>
                <a:cs typeface="Times New Roman" panose="02020603050405020304" pitchFamily="18" charset="0"/>
              </a:rPr>
              <a:t>Negativism</a:t>
            </a:r>
            <a:r>
              <a:rPr lang="en-US" sz="2800" u="sng"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motiveless resistance to all attempts to be moved or to all instructions</a:t>
            </a:r>
          </a:p>
          <a:p>
            <a:pPr marL="514350" indent="-514350">
              <a:buAutoNum type="arabicPeriod" startAt="3"/>
            </a:pPr>
            <a:r>
              <a:rPr lang="en-US" sz="2800" b="1" u="sng" dirty="0" smtClean="0">
                <a:solidFill>
                  <a:srgbClr val="008080"/>
                </a:solidFill>
                <a:latin typeface="Times New Roman" panose="02020603050405020304" pitchFamily="18" charset="0"/>
                <a:cs typeface="Times New Roman" panose="02020603050405020304" pitchFamily="18" charset="0"/>
              </a:rPr>
              <a:t>Cataplexy</a:t>
            </a:r>
            <a:r>
              <a:rPr lang="en-US" sz="2800" u="sng" dirty="0" smtClean="0">
                <a:solidFill>
                  <a:srgbClr val="008080"/>
                </a:solidFill>
                <a:latin typeface="Times New Roman" panose="02020603050405020304" pitchFamily="18" charset="0"/>
                <a:cs typeface="Times New Roman" panose="02020603050405020304" pitchFamily="18" charset="0"/>
              </a:rPr>
              <a:t>:</a:t>
            </a:r>
            <a:r>
              <a:rPr lang="en-US" sz="2800" u="sng"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temporary loss of muscle tone and weakness precipitated by a variety of emotional states</a:t>
            </a:r>
          </a:p>
          <a:p>
            <a:pPr marL="514350" indent="-514350">
              <a:buAutoNum type="arabicPeriod" startAt="3"/>
            </a:pPr>
            <a:r>
              <a:rPr lang="en-US" sz="2800" b="1" dirty="0" smtClean="0">
                <a:solidFill>
                  <a:srgbClr val="008080"/>
                </a:solidFill>
                <a:latin typeface="Times New Roman" panose="02020603050405020304" pitchFamily="18" charset="0"/>
                <a:cs typeface="Times New Roman" panose="02020603050405020304" pitchFamily="18" charset="0"/>
              </a:rPr>
              <a:t>Stereotypy</a:t>
            </a:r>
            <a:r>
              <a:rPr lang="en-US" sz="2800" dirty="0" smtClean="0">
                <a:solidFill>
                  <a:srgbClr val="008080"/>
                </a:solidFill>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repetitive, monotonous non goal directed fixed pattern of physical action(body rocking, foot tapping) </a:t>
            </a:r>
            <a:endParaRPr lang="en-US" sz="2800" dirty="0">
              <a:latin typeface="Times New Roman" panose="02020603050405020304" pitchFamily="18" charset="0"/>
              <a:cs typeface="Times New Roman" panose="02020603050405020304" pitchFamily="18" charset="0"/>
            </a:endParaRPr>
          </a:p>
          <a:p>
            <a:pPr marL="0" indent="0">
              <a:buNone/>
            </a:pPr>
            <a:r>
              <a:rPr lang="en-US" sz="2800" b="1" dirty="0" smtClean="0">
                <a:solidFill>
                  <a:srgbClr val="008080"/>
                </a:solidFill>
                <a:latin typeface="Times New Roman" panose="02020603050405020304" pitchFamily="18" charset="0"/>
                <a:cs typeface="Times New Roman" panose="02020603050405020304" pitchFamily="18" charset="0"/>
              </a:rPr>
              <a:t>6.   </a:t>
            </a:r>
            <a:r>
              <a:rPr lang="en-US" sz="2800" b="1" u="sng" dirty="0" smtClean="0">
                <a:solidFill>
                  <a:srgbClr val="008080"/>
                </a:solidFill>
                <a:latin typeface="Times New Roman" panose="02020603050405020304" pitchFamily="18" charset="0"/>
                <a:cs typeface="Times New Roman" panose="02020603050405020304" pitchFamily="18" charset="0"/>
              </a:rPr>
              <a:t>Mannerism</a:t>
            </a:r>
            <a:r>
              <a:rPr lang="en-US" sz="2800" u="sng" dirty="0" smtClean="0">
                <a:solidFill>
                  <a:srgbClr val="008080"/>
                </a:solidFill>
                <a:latin typeface="Times New Roman" panose="02020603050405020304" pitchFamily="18" charset="0"/>
                <a:cs typeface="Times New Roman" panose="02020603050405020304" pitchFamily="18" charset="0"/>
              </a:rPr>
              <a:t>:</a:t>
            </a:r>
            <a:r>
              <a:rPr lang="en-US" sz="2800" u="sng" dirty="0" smtClean="0">
                <a:latin typeface="Times New Roman" panose="02020603050405020304" pitchFamily="18" charset="0"/>
                <a:cs typeface="Times New Roman" panose="02020603050405020304" pitchFamily="18" charset="0"/>
              </a:rPr>
              <a:t> </a:t>
            </a:r>
            <a:r>
              <a:rPr lang="en-US" altLang="en-US" sz="2800" dirty="0">
                <a:latin typeface="Times New Roman" panose="02020603050405020304" pitchFamily="18" charset="0"/>
                <a:cs typeface="Times New Roman" panose="02020603050405020304" pitchFamily="18" charset="0"/>
              </a:rPr>
              <a:t>Abnormal, repetitive goal-directed movement </a:t>
            </a:r>
            <a:r>
              <a:rPr lang="en-US" altLang="en-US" sz="2800" dirty="0" smtClean="0">
                <a:latin typeface="Times New Roman" panose="02020603050405020304" pitchFamily="18" charset="0"/>
                <a:cs typeface="Times New Roman" panose="02020603050405020304" pitchFamily="18" charset="0"/>
              </a:rPr>
              <a:t>(of </a:t>
            </a:r>
            <a:r>
              <a:rPr lang="en-US" altLang="en-US" sz="2800" dirty="0">
                <a:latin typeface="Times New Roman" panose="02020603050405020304" pitchFamily="18" charset="0"/>
                <a:cs typeface="Times New Roman" panose="02020603050405020304" pitchFamily="18" charset="0"/>
              </a:rPr>
              <a:t>some functional </a:t>
            </a:r>
            <a:r>
              <a:rPr lang="en-US" altLang="en-US" sz="2800" dirty="0" smtClean="0">
                <a:latin typeface="Times New Roman" panose="02020603050405020304" pitchFamily="18" charset="0"/>
                <a:cs typeface="Times New Roman" panose="02020603050405020304" pitchFamily="18" charset="0"/>
              </a:rPr>
              <a:t>significance).</a:t>
            </a:r>
            <a:endParaRPr lang="en-US" altLang="en-US" sz="2800" dirty="0">
              <a:latin typeface="Times New Roman" panose="02020603050405020304" pitchFamily="18" charset="0"/>
              <a:cs typeface="Times New Roman" panose="02020603050405020304" pitchFamily="18" charset="0"/>
            </a:endParaRPr>
          </a:p>
          <a:p>
            <a:pPr marL="0" indent="0">
              <a:buNone/>
            </a:pPr>
            <a:r>
              <a:rPr lang="en-US" sz="2800" b="1" dirty="0" smtClean="0">
                <a:solidFill>
                  <a:srgbClr val="008080"/>
                </a:solidFill>
                <a:latin typeface="Times New Roman" panose="02020603050405020304" pitchFamily="18" charset="0"/>
                <a:cs typeface="Times New Roman" panose="02020603050405020304" pitchFamily="18" charset="0"/>
              </a:rPr>
              <a:t>7.   </a:t>
            </a:r>
            <a:r>
              <a:rPr lang="en-US" sz="2800" b="1" u="sng" dirty="0" smtClean="0">
                <a:solidFill>
                  <a:srgbClr val="008080"/>
                </a:solidFill>
                <a:latin typeface="Times New Roman" panose="02020603050405020304" pitchFamily="18" charset="0"/>
                <a:cs typeface="Times New Roman" panose="02020603050405020304" pitchFamily="18" charset="0"/>
              </a:rPr>
              <a:t>Automatic obedience</a:t>
            </a:r>
            <a:r>
              <a:rPr lang="en-US" sz="2800" u="sng"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automatic following of suggestions; </a:t>
            </a:r>
            <a:r>
              <a:rPr lang="en-US" altLang="en-US" sz="2800" dirty="0">
                <a:latin typeface="Times New Roman" panose="02020603050405020304" pitchFamily="18" charset="0"/>
                <a:cs typeface="Times New Roman" panose="02020603050405020304" pitchFamily="18" charset="0"/>
              </a:rPr>
              <a:t>The patient does whatever the interviewer asks of him irrespective of the consequences</a:t>
            </a:r>
            <a:r>
              <a:rPr lang="en-US" altLang="en-US" sz="2800" dirty="0" smtClean="0">
                <a:latin typeface="Times New Roman" panose="02020603050405020304" pitchFamily="18" charset="0"/>
                <a:cs typeface="Times New Roman" panose="02020603050405020304" pitchFamily="18" charset="0"/>
              </a:rPr>
              <a:t>.</a:t>
            </a:r>
            <a:endParaRPr lang="en-US" sz="2800" dirty="0" smtClean="0">
              <a:latin typeface="Times New Roman" panose="02020603050405020304" pitchFamily="18" charset="0"/>
              <a:cs typeface="Times New Roman" panose="02020603050405020304" pitchFamily="18" charset="0"/>
            </a:endParaRPr>
          </a:p>
          <a:p>
            <a:pPr marL="0" indent="0">
              <a:lnSpc>
                <a:spcPct val="90000"/>
              </a:lnSpc>
              <a:buNone/>
            </a:pPr>
            <a:r>
              <a:rPr lang="en-US" altLang="en-US" sz="2800" b="1" dirty="0" smtClean="0">
                <a:solidFill>
                  <a:srgbClr val="008080"/>
                </a:solidFill>
                <a:latin typeface="Times New Roman" panose="02020603050405020304" pitchFamily="18" charset="0"/>
                <a:cs typeface="Times New Roman" panose="02020603050405020304" pitchFamily="18" charset="0"/>
              </a:rPr>
              <a:t>8.   </a:t>
            </a:r>
            <a:r>
              <a:rPr lang="en-US" altLang="en-US" sz="2800" b="1" u="sng" dirty="0" smtClean="0">
                <a:solidFill>
                  <a:srgbClr val="008080"/>
                </a:solidFill>
                <a:latin typeface="Times New Roman" panose="02020603050405020304" pitchFamily="18" charset="0"/>
                <a:cs typeface="Times New Roman" panose="02020603050405020304" pitchFamily="18" charset="0"/>
              </a:rPr>
              <a:t>Ambitendence : </a:t>
            </a:r>
            <a:r>
              <a:rPr lang="en-US" altLang="en-US" sz="2800" dirty="0">
                <a:latin typeface="Times New Roman" panose="02020603050405020304" pitchFamily="18" charset="0"/>
                <a:cs typeface="Times New Roman" panose="02020603050405020304" pitchFamily="18" charset="0"/>
              </a:rPr>
              <a:t>The patient begins to make a movement but, before completing it, starts the opposite movement.</a:t>
            </a:r>
          </a:p>
          <a:p>
            <a:pPr>
              <a:buNone/>
            </a:pPr>
            <a:r>
              <a:rPr lang="en-US" sz="2800" dirty="0" smtClean="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2400"/>
          </a:xfrm>
        </p:spPr>
        <p:txBody>
          <a:bodyPr>
            <a:normAutofit fontScale="90000"/>
          </a:bodyPr>
          <a:lstStyle/>
          <a:p>
            <a:endParaRPr lang="en-US" sz="3200" dirty="0"/>
          </a:p>
        </p:txBody>
      </p:sp>
      <p:sp>
        <p:nvSpPr>
          <p:cNvPr id="3" name="Content Placeholder 2"/>
          <p:cNvSpPr>
            <a:spLocks noGrp="1"/>
          </p:cNvSpPr>
          <p:nvPr>
            <p:ph idx="1"/>
          </p:nvPr>
        </p:nvSpPr>
        <p:spPr>
          <a:xfrm>
            <a:off x="0" y="152400"/>
            <a:ext cx="9144000" cy="6705600"/>
          </a:xfrm>
        </p:spPr>
        <p:txBody>
          <a:bodyPr>
            <a:normAutofit/>
          </a:bodyPr>
          <a:lstStyle/>
          <a:p>
            <a:pPr marL="514350" indent="-514350">
              <a:buNone/>
            </a:pPr>
            <a:r>
              <a:rPr lang="en-US" sz="2800" b="1" dirty="0" smtClean="0">
                <a:solidFill>
                  <a:srgbClr val="008080"/>
                </a:solidFill>
                <a:latin typeface="Times New Roman" panose="02020603050405020304" pitchFamily="18" charset="0"/>
                <a:cs typeface="Times New Roman" panose="02020603050405020304" pitchFamily="18" charset="0"/>
              </a:rPr>
              <a:t>10.</a:t>
            </a:r>
            <a:r>
              <a:rPr lang="en-US" sz="2800" b="1" dirty="0" smtClean="0">
                <a:latin typeface="Times New Roman" panose="02020603050405020304" pitchFamily="18" charset="0"/>
                <a:cs typeface="Times New Roman" panose="02020603050405020304" pitchFamily="18" charset="0"/>
              </a:rPr>
              <a:t> </a:t>
            </a:r>
            <a:r>
              <a:rPr lang="en-US" sz="2800" b="1" u="sng" dirty="0" smtClean="0">
                <a:solidFill>
                  <a:srgbClr val="008080"/>
                </a:solidFill>
                <a:latin typeface="Times New Roman" panose="02020603050405020304" pitchFamily="18" charset="0"/>
                <a:cs typeface="Times New Roman" panose="02020603050405020304" pitchFamily="18" charset="0"/>
              </a:rPr>
              <a:t>Overactivity</a:t>
            </a:r>
          </a:p>
          <a:p>
            <a:pPr marL="514350" indent="-514350">
              <a:buAutoNum type="alphaLcPeriod"/>
            </a:pPr>
            <a:r>
              <a:rPr lang="en-US" sz="2800" b="1" i="1" dirty="0" smtClean="0">
                <a:solidFill>
                  <a:srgbClr val="008080"/>
                </a:solidFill>
                <a:latin typeface="Times New Roman" panose="02020603050405020304" pitchFamily="18" charset="0"/>
                <a:cs typeface="Times New Roman" panose="02020603050405020304" pitchFamily="18" charset="0"/>
              </a:rPr>
              <a:t>Psychomotor agitation</a:t>
            </a:r>
            <a:r>
              <a:rPr lang="en-US" sz="2800" dirty="0" smtClean="0">
                <a:latin typeface="Times New Roman" panose="02020603050405020304" pitchFamily="18" charset="0"/>
                <a:cs typeface="Times New Roman" panose="02020603050405020304" pitchFamily="18" charset="0"/>
              </a:rPr>
              <a:t>: excessive motor and cognitive overactivity, usually nonproductive and in response to inner tension</a:t>
            </a:r>
          </a:p>
          <a:p>
            <a:pPr marL="514350" indent="-514350">
              <a:buAutoNum type="alphaLcPeriod"/>
            </a:pPr>
            <a:r>
              <a:rPr lang="en-US" sz="2800" b="1" i="1" dirty="0" smtClean="0">
                <a:solidFill>
                  <a:srgbClr val="008080"/>
                </a:solidFill>
                <a:latin typeface="Times New Roman" panose="02020603050405020304" pitchFamily="18" charset="0"/>
                <a:cs typeface="Times New Roman" panose="02020603050405020304" pitchFamily="18" charset="0"/>
              </a:rPr>
              <a:t>Hyperactivity</a:t>
            </a:r>
            <a:r>
              <a:rPr lang="en-US" sz="2800" dirty="0" smtClean="0">
                <a:latin typeface="Times New Roman" panose="02020603050405020304" pitchFamily="18" charset="0"/>
                <a:cs typeface="Times New Roman" panose="02020603050405020304" pitchFamily="18" charset="0"/>
              </a:rPr>
              <a:t> (hyperkinesis): restless, aggressive, destructive activity, often associated with some underlying brain pathology</a:t>
            </a:r>
          </a:p>
          <a:p>
            <a:pPr marL="514350" indent="-514350">
              <a:buAutoNum type="alphaLcPeriod"/>
            </a:pPr>
            <a:r>
              <a:rPr lang="en-US" sz="2800" b="1" i="1" dirty="0" smtClean="0">
                <a:solidFill>
                  <a:srgbClr val="008080"/>
                </a:solidFill>
                <a:latin typeface="Times New Roman" panose="02020603050405020304" pitchFamily="18" charset="0"/>
                <a:cs typeface="Times New Roman" panose="02020603050405020304" pitchFamily="18" charset="0"/>
              </a:rPr>
              <a:t>Tics</a:t>
            </a:r>
            <a:r>
              <a:rPr lang="en-US" sz="2800" i="1" dirty="0" smtClean="0">
                <a:solidFill>
                  <a:srgbClr val="008080"/>
                </a:solidFill>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sudden, involuntary, spasmodic motor movement of small groups of muscle.</a:t>
            </a:r>
          </a:p>
          <a:p>
            <a:pPr marL="514350" indent="-514350">
              <a:buAutoNum type="alphaLcPeriod"/>
            </a:pPr>
            <a:r>
              <a:rPr lang="en-US" sz="2800" dirty="0">
                <a:solidFill>
                  <a:srgbClr val="008080"/>
                </a:solidFill>
                <a:latin typeface="Times New Roman" panose="02020603050405020304" pitchFamily="18" charset="0"/>
                <a:cs typeface="Times New Roman" panose="02020603050405020304" pitchFamily="18" charset="0"/>
              </a:rPr>
              <a:t> </a:t>
            </a:r>
            <a:r>
              <a:rPr lang="en-US" sz="2800" b="1" i="1" dirty="0" smtClean="0">
                <a:solidFill>
                  <a:srgbClr val="008080"/>
                </a:solidFill>
                <a:latin typeface="Times New Roman" panose="02020603050405020304" pitchFamily="18" charset="0"/>
                <a:cs typeface="Times New Roman" panose="02020603050405020304" pitchFamily="18" charset="0"/>
              </a:rPr>
              <a:t>Akathisia:</a:t>
            </a:r>
            <a:r>
              <a:rPr lang="en-US" sz="2800" dirty="0" smtClean="0">
                <a:solidFill>
                  <a:srgbClr val="008080"/>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Subjective feeling of muscular tension secondary to antipsychotic or other medication, which can cause restlessness, pacing, repeated sitting &amp; standing.</a:t>
            </a:r>
          </a:p>
          <a:p>
            <a:pPr marL="514350" indent="-514350">
              <a:buAutoNum type="alphaLcPeriod"/>
            </a:pPr>
            <a:r>
              <a:rPr lang="en-US" sz="2800" b="1" i="1" dirty="0" smtClean="0">
                <a:solidFill>
                  <a:srgbClr val="008080"/>
                </a:solidFill>
                <a:latin typeface="Times New Roman" panose="02020603050405020304" pitchFamily="18" charset="0"/>
                <a:cs typeface="Times New Roman" panose="02020603050405020304" pitchFamily="18" charset="0"/>
              </a:rPr>
              <a:t>Compulsion : </a:t>
            </a:r>
            <a:r>
              <a:rPr lang="en-US" sz="2800" dirty="0" smtClean="0">
                <a:latin typeface="Times New Roman" panose="02020603050405020304" pitchFamily="18" charset="0"/>
                <a:cs typeface="Times New Roman" panose="02020603050405020304" pitchFamily="18" charset="0"/>
              </a:rPr>
              <a:t>Uncontrollable impulse to perform an act repetitively </a:t>
            </a:r>
            <a:endParaRPr lang="en-US" sz="2800" b="1" i="1" dirty="0" smtClean="0">
              <a:solidFill>
                <a:srgbClr val="008080"/>
              </a:solidFill>
              <a:latin typeface="Times New Roman" panose="02020603050405020304" pitchFamily="18" charset="0"/>
              <a:cs typeface="Times New Roman" panose="02020603050405020304" pitchFamily="18" charset="0"/>
            </a:endParaRPr>
          </a:p>
          <a:p>
            <a:pPr marL="514350" indent="-514350">
              <a:buAutoNum type="alphaLcPeriod"/>
            </a:pPr>
            <a:endParaRPr lang="en-US" sz="2800" i="1" dirty="0" smtClean="0">
              <a:solidFill>
                <a:srgbClr val="008080"/>
              </a:solidFill>
              <a:latin typeface="Times New Roman" panose="02020603050405020304" pitchFamily="18" charset="0"/>
              <a:cs typeface="Times New Roman" panose="02020603050405020304" pitchFamily="18" charset="0"/>
            </a:endParaRPr>
          </a:p>
          <a:p>
            <a:pPr marL="514350" indent="-514350">
              <a:buAutoNum type="alphaLcPeriod"/>
            </a:pPr>
            <a:endParaRPr lang="en-US" sz="2800" u="sng" dirty="0" smtClean="0">
              <a:solidFill>
                <a:srgbClr val="008080"/>
              </a:solidFill>
              <a:latin typeface="Times New Roman" panose="02020603050405020304" pitchFamily="18" charset="0"/>
              <a:cs typeface="Times New Roman" panose="02020603050405020304" pitchFamily="18" charset="0"/>
            </a:endParaRPr>
          </a:p>
          <a:p>
            <a:pPr marL="0" indent="0">
              <a:buNone/>
            </a:pPr>
            <a:endParaRPr lang="en-US" altLang="en-US" sz="2800" dirty="0">
              <a:latin typeface="Times New Roman" panose="02020603050405020304" pitchFamily="18" charset="0"/>
              <a:cs typeface="Times New Roman" panose="02020603050405020304" pitchFamily="18" charset="0"/>
            </a:endParaRPr>
          </a:p>
          <a:p>
            <a:pPr marL="0" indent="0">
              <a:buNone/>
            </a:pPr>
            <a:endParaRPr lang="en-US" sz="28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u="sng" dirty="0">
                <a:solidFill>
                  <a:srgbClr val="008080"/>
                </a:solidFill>
                <a:latin typeface="Times New Roman" panose="02020603050405020304" pitchFamily="18" charset="0"/>
                <a:cs typeface="Times New Roman" panose="02020603050405020304" pitchFamily="18" charset="0"/>
              </a:rPr>
              <a:t>11. </a:t>
            </a:r>
            <a:r>
              <a:rPr lang="en-US" altLang="en-US" b="1" u="sng" dirty="0">
                <a:solidFill>
                  <a:srgbClr val="008080"/>
                </a:solidFill>
                <a:latin typeface="Times New Roman" panose="02020603050405020304" pitchFamily="18" charset="0"/>
                <a:cs typeface="Times New Roman" panose="02020603050405020304" pitchFamily="18" charset="0"/>
              </a:rPr>
              <a:t>Chorea</a:t>
            </a:r>
            <a:r>
              <a:rPr lang="en-US" altLang="en-US" u="sng" dirty="0">
                <a:solidFill>
                  <a:srgbClr val="008080"/>
                </a:solidFill>
                <a:latin typeface="Times New Roman" panose="02020603050405020304" pitchFamily="18" charset="0"/>
                <a:cs typeface="Times New Roman" panose="02020603050405020304" pitchFamily="18" charset="0"/>
              </a:rPr>
              <a:t> </a:t>
            </a:r>
            <a:r>
              <a:rPr lang="en-US" altLang="en-US" dirty="0">
                <a:latin typeface="Times New Roman" panose="02020603050405020304" pitchFamily="18" charset="0"/>
                <a:cs typeface="Times New Roman" panose="02020603050405020304" pitchFamily="18" charset="0"/>
              </a:rPr>
              <a:t>– Random, jerky movements, resembling fragments of goal-directed behavior (i.e., semi-purposeful</a:t>
            </a:r>
            <a:endParaRPr lang="en-US" dirty="0"/>
          </a:p>
        </p:txBody>
      </p:sp>
    </p:spTree>
    <p:extLst>
      <p:ext uri="{BB962C8B-B14F-4D97-AF65-F5344CB8AC3E}">
        <p14:creationId xmlns:p14="http://schemas.microsoft.com/office/powerpoint/2010/main" val="11215249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19200"/>
          </a:xfrm>
        </p:spPr>
        <p:txBody>
          <a:bodyPr>
            <a:noAutofit/>
          </a:bodyPr>
          <a:lstStyle/>
          <a:p>
            <a:r>
              <a:rPr lang="en-US" sz="7200" b="1" dirty="0" smtClean="0">
                <a:solidFill>
                  <a:srgbClr val="008080"/>
                </a:solidFill>
                <a:latin typeface="Times New Roman" panose="02020603050405020304" pitchFamily="18" charset="0"/>
                <a:cs typeface="Times New Roman" panose="02020603050405020304" pitchFamily="18" charset="0"/>
              </a:rPr>
              <a:t>Speech</a:t>
            </a:r>
            <a:endParaRPr lang="en-US" sz="7200" b="1" dirty="0">
              <a:solidFill>
                <a:srgbClr val="00808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219200"/>
            <a:ext cx="9144000" cy="5638800"/>
          </a:xfrm>
        </p:spPr>
        <p:txBody>
          <a:bodyPr>
            <a:normAutofit fontScale="77500" lnSpcReduction="20000"/>
          </a:bodyPr>
          <a:lstStyle/>
          <a:p>
            <a:pPr marL="0" indent="0">
              <a:buNone/>
            </a:pPr>
            <a:r>
              <a:rPr lang="en-US" b="1" u="sng" dirty="0">
                <a:solidFill>
                  <a:srgbClr val="008080"/>
                </a:solidFill>
                <a:latin typeface="Times New Roman" panose="02020603050405020304" pitchFamily="18" charset="0"/>
                <a:cs typeface="Times New Roman" panose="02020603050405020304" pitchFamily="18" charset="0"/>
              </a:rPr>
              <a:t>Speech</a:t>
            </a:r>
            <a:r>
              <a:rPr lang="en-US" b="1" dirty="0">
                <a:solidFill>
                  <a:srgbClr val="00808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ideas, thoughts, feelings as expressed through language; communication through the use of words and language</a:t>
            </a:r>
          </a:p>
          <a:p>
            <a:pPr marL="0" indent="0">
              <a:buNone/>
            </a:pPr>
            <a:endParaRPr lang="en-US" b="1" dirty="0" smtClean="0">
              <a:solidFill>
                <a:srgbClr val="008080"/>
              </a:solidFill>
              <a:latin typeface="Times New Roman" panose="02020603050405020304" pitchFamily="18" charset="0"/>
              <a:cs typeface="Times New Roman" panose="02020603050405020304" pitchFamily="18" charset="0"/>
            </a:endParaRPr>
          </a:p>
          <a:p>
            <a:pPr marL="514350" indent="-514350">
              <a:buFont typeface="+mj-lt"/>
              <a:buAutoNum type="arabicParenR"/>
            </a:pPr>
            <a:r>
              <a:rPr lang="en-US" b="1" dirty="0" smtClean="0">
                <a:solidFill>
                  <a:srgbClr val="008080"/>
                </a:solidFill>
                <a:latin typeface="Times New Roman" panose="02020603050405020304" pitchFamily="18" charset="0"/>
                <a:cs typeface="Times New Roman" panose="02020603050405020304" pitchFamily="18" charset="0"/>
              </a:rPr>
              <a:t>Pressure of speech – </a:t>
            </a:r>
            <a:r>
              <a:rPr lang="en-US" dirty="0" smtClean="0">
                <a:latin typeface="Times New Roman" panose="02020603050405020304" pitchFamily="18" charset="0"/>
                <a:cs typeface="Times New Roman" panose="02020603050405020304" pitchFamily="18" charset="0"/>
              </a:rPr>
              <a:t>Rapid &amp; copious speech, as thoughts crowd into the patients mind in quick succession.</a:t>
            </a:r>
          </a:p>
          <a:p>
            <a:pPr marL="514350" indent="-514350">
              <a:buFont typeface="+mj-lt"/>
              <a:buAutoNum type="arabicParenR"/>
            </a:pPr>
            <a:r>
              <a:rPr lang="en-US" b="1" dirty="0" smtClean="0">
                <a:solidFill>
                  <a:srgbClr val="008080"/>
                </a:solidFill>
                <a:latin typeface="Times New Roman" panose="02020603050405020304" pitchFamily="18" charset="0"/>
                <a:cs typeface="Times New Roman" panose="02020603050405020304" pitchFamily="18" charset="0"/>
              </a:rPr>
              <a:t>Poverty of speech – </a:t>
            </a:r>
            <a:r>
              <a:rPr lang="en-US" dirty="0" smtClean="0">
                <a:latin typeface="Times New Roman" panose="02020603050405020304" pitchFamily="18" charset="0"/>
                <a:cs typeface="Times New Roman" panose="02020603050405020304" pitchFamily="18" charset="0"/>
              </a:rPr>
              <a:t>Slow, monotonous and sparse speech, as thoughts enter the patient’s mind only occasionally.</a:t>
            </a:r>
          </a:p>
          <a:p>
            <a:pPr marL="514350" indent="-514350">
              <a:buFont typeface="+mj-lt"/>
              <a:buAutoNum type="arabicParenR"/>
            </a:pPr>
            <a:r>
              <a:rPr lang="en-US" b="1" dirty="0" smtClean="0">
                <a:solidFill>
                  <a:srgbClr val="008080"/>
                </a:solidFill>
                <a:latin typeface="Times New Roman" panose="02020603050405020304" pitchFamily="18" charset="0"/>
                <a:cs typeface="Times New Roman" panose="02020603050405020304" pitchFamily="18" charset="0"/>
              </a:rPr>
              <a:t>Neologism –</a:t>
            </a:r>
            <a:r>
              <a:rPr lang="en-US" dirty="0" smtClean="0">
                <a:latin typeface="Times New Roman" panose="02020603050405020304" pitchFamily="18" charset="0"/>
                <a:cs typeface="Times New Roman" panose="02020603050405020304" pitchFamily="18" charset="0"/>
              </a:rPr>
              <a:t> The patient uses words or phrases invented by himself/herself.</a:t>
            </a:r>
          </a:p>
          <a:p>
            <a:pPr marL="514350" indent="-514350">
              <a:buFont typeface="+mj-lt"/>
              <a:buAutoNum type="arabicParenR"/>
            </a:pPr>
            <a:r>
              <a:rPr lang="en-US" b="1" dirty="0" smtClean="0">
                <a:solidFill>
                  <a:srgbClr val="008080"/>
                </a:solidFill>
                <a:latin typeface="Times New Roman" panose="02020603050405020304" pitchFamily="18" charset="0"/>
                <a:cs typeface="Times New Roman" panose="02020603050405020304" pitchFamily="18" charset="0"/>
              </a:rPr>
              <a:t>Mutism –</a:t>
            </a:r>
            <a:r>
              <a:rPr lang="en-US" dirty="0" smtClean="0">
                <a:latin typeface="Times New Roman" panose="02020603050405020304" pitchFamily="18" charset="0"/>
                <a:cs typeface="Times New Roman" panose="02020603050405020304" pitchFamily="18" charset="0"/>
              </a:rPr>
              <a:t> The total loss of speech.</a:t>
            </a:r>
          </a:p>
          <a:p>
            <a:pPr marL="514350" indent="-514350">
              <a:buFont typeface="+mj-lt"/>
              <a:buAutoNum type="arabicParenR"/>
            </a:pPr>
            <a:r>
              <a:rPr lang="en-US" b="1" dirty="0">
                <a:solidFill>
                  <a:srgbClr val="008080"/>
                </a:solidFill>
                <a:latin typeface="Times New Roman" panose="02020603050405020304" pitchFamily="18" charset="0"/>
                <a:cs typeface="Times New Roman" panose="02020603050405020304" pitchFamily="18" charset="0"/>
              </a:rPr>
              <a:t>Word salad</a:t>
            </a:r>
            <a:r>
              <a:rPr lang="en-US" dirty="0">
                <a:solidFill>
                  <a:srgbClr val="00808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incoherent mixture of words and </a:t>
            </a:r>
            <a:r>
              <a:rPr lang="en-US" dirty="0" smtClean="0">
                <a:latin typeface="Times New Roman" panose="02020603050405020304" pitchFamily="18" charset="0"/>
                <a:cs typeface="Times New Roman" panose="02020603050405020304" pitchFamily="18" charset="0"/>
              </a:rPr>
              <a:t>phrases</a:t>
            </a:r>
          </a:p>
          <a:p>
            <a:pPr marL="514350" indent="-514350">
              <a:buFont typeface="+mj-lt"/>
              <a:buAutoNum type="arabicParenR"/>
            </a:pPr>
            <a:r>
              <a:rPr lang="en-US" b="1" dirty="0">
                <a:solidFill>
                  <a:srgbClr val="008080"/>
                </a:solidFill>
                <a:latin typeface="Times New Roman" panose="02020603050405020304" pitchFamily="18" charset="0"/>
                <a:cs typeface="Times New Roman" panose="02020603050405020304" pitchFamily="18" charset="0"/>
              </a:rPr>
              <a:t>Nonspontaneous speech</a:t>
            </a:r>
            <a:r>
              <a:rPr lang="en-US" dirty="0">
                <a:solidFill>
                  <a:srgbClr val="00808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verbal responses given only when asked or spoken to directly; no self-initiation of </a:t>
            </a:r>
            <a:r>
              <a:rPr lang="en-US" dirty="0" smtClean="0">
                <a:latin typeface="Times New Roman" panose="02020603050405020304" pitchFamily="18" charset="0"/>
                <a:cs typeface="Times New Roman" panose="02020603050405020304" pitchFamily="18" charset="0"/>
              </a:rPr>
              <a:t>speech.</a:t>
            </a:r>
          </a:p>
          <a:p>
            <a:pPr marL="514350" indent="-514350">
              <a:buFont typeface="+mj-lt"/>
              <a:buAutoNum type="arabicParenR"/>
            </a:pPr>
            <a:r>
              <a:rPr lang="en-US" b="1" dirty="0">
                <a:solidFill>
                  <a:srgbClr val="008080"/>
                </a:solidFill>
                <a:latin typeface="Times New Roman" panose="02020603050405020304" pitchFamily="18" charset="0"/>
                <a:cs typeface="Times New Roman" panose="02020603050405020304" pitchFamily="18" charset="0"/>
              </a:rPr>
              <a:t>Poverty of content of speech</a:t>
            </a:r>
            <a:r>
              <a:rPr lang="en-US" dirty="0">
                <a:solidFill>
                  <a:srgbClr val="008080"/>
                </a:solidFill>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speech that is adequate in amount but conveys little information because of vagueness, emptiness, or stereotyped </a:t>
            </a:r>
            <a:r>
              <a:rPr lang="en-US" dirty="0" smtClean="0">
                <a:latin typeface="Times New Roman" panose="02020603050405020304" pitchFamily="18" charset="0"/>
                <a:cs typeface="Times New Roman" panose="02020603050405020304" pitchFamily="18" charset="0"/>
              </a:rPr>
              <a:t>phrases</a:t>
            </a:r>
          </a:p>
          <a:p>
            <a:pPr marL="514350" indent="-514350">
              <a:buFont typeface="+mj-lt"/>
              <a:buAutoNum type="arabicParenR"/>
            </a:pPr>
            <a:endParaRPr lang="en-US" dirty="0">
              <a:latin typeface="Times New Roman" panose="02020603050405020304" pitchFamily="18" charset="0"/>
              <a:cs typeface="Times New Roman" panose="02020603050405020304" pitchFamily="18" charset="0"/>
            </a:endParaRPr>
          </a:p>
          <a:p>
            <a:pPr marL="514350" indent="-514350">
              <a:buFont typeface="+mj-lt"/>
              <a:buAutoNum type="arabicParenR"/>
            </a:pPr>
            <a:endParaRPr lang="en-US" dirty="0">
              <a:latin typeface="Times New Roman" panose="02020603050405020304" pitchFamily="18" charset="0"/>
              <a:cs typeface="Times New Roman" panose="02020603050405020304" pitchFamily="18" charset="0"/>
            </a:endParaRPr>
          </a:p>
          <a:p>
            <a:pPr marL="514350" indent="-514350">
              <a:buFont typeface="+mj-lt"/>
              <a:buAutoNum type="arabicParenR"/>
            </a:pPr>
            <a:endParaRPr lang="en-US" dirty="0" smtClean="0">
              <a:latin typeface="Times New Roman" panose="02020603050405020304" pitchFamily="18" charset="0"/>
              <a:cs typeface="Times New Roman" panose="02020603050405020304" pitchFamily="18" charset="0"/>
            </a:endParaRPr>
          </a:p>
          <a:p>
            <a:pPr marL="514350" indent="-514350">
              <a:buFont typeface="+mj-lt"/>
              <a:buAutoNum type="arabicParenR"/>
            </a:pPr>
            <a:endParaRPr lang="en-US" dirty="0" smtClean="0"/>
          </a:p>
          <a:p>
            <a:pPr marL="0" indent="0">
              <a:buNone/>
            </a:pPr>
            <a:endParaRPr lang="en-US" dirty="0"/>
          </a:p>
        </p:txBody>
      </p:sp>
    </p:spTree>
    <p:extLst>
      <p:ext uri="{BB962C8B-B14F-4D97-AF65-F5344CB8AC3E}">
        <p14:creationId xmlns:p14="http://schemas.microsoft.com/office/powerpoint/2010/main" val="28935781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a:bodyPr>
          <a:lstStyle/>
          <a:p>
            <a:r>
              <a:rPr lang="en-US" sz="5400" b="1" dirty="0">
                <a:solidFill>
                  <a:srgbClr val="008080"/>
                </a:solidFill>
                <a:latin typeface="Times New Roman" panose="02020603050405020304" pitchFamily="18" charset="0"/>
                <a:cs typeface="Times New Roman" panose="02020603050405020304" pitchFamily="18" charset="0"/>
              </a:rPr>
              <a:t>M</a:t>
            </a:r>
            <a:r>
              <a:rPr lang="en-US" sz="5400" b="1" dirty="0" smtClean="0">
                <a:solidFill>
                  <a:srgbClr val="008080"/>
                </a:solidFill>
                <a:latin typeface="Times New Roman" panose="02020603050405020304" pitchFamily="18" charset="0"/>
                <a:cs typeface="Times New Roman" panose="02020603050405020304" pitchFamily="18" charset="0"/>
              </a:rPr>
              <a:t>ood &amp; Affect</a:t>
            </a:r>
            <a:endParaRPr lang="en-US" sz="5400" b="1" dirty="0">
              <a:solidFill>
                <a:srgbClr val="00808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04800" y="1066800"/>
            <a:ext cx="8229600" cy="5638800"/>
          </a:xfrm>
        </p:spPr>
        <p:txBody>
          <a:bodyPr>
            <a:normAutofit fontScale="85000" lnSpcReduction="10000"/>
          </a:bodyPr>
          <a:lstStyle/>
          <a:p>
            <a:pPr marL="533400" indent="-533400">
              <a:buNone/>
            </a:pPr>
            <a:r>
              <a:rPr lang="en-US" sz="2800" b="1" dirty="0" smtClean="0">
                <a:solidFill>
                  <a:srgbClr val="008080"/>
                </a:solidFill>
                <a:latin typeface="Times New Roman" panose="02020603050405020304" pitchFamily="18" charset="0"/>
                <a:cs typeface="Times New Roman" panose="02020603050405020304" pitchFamily="18" charset="0"/>
              </a:rPr>
              <a:t>Emotion:</a:t>
            </a:r>
            <a:r>
              <a:rPr lang="en-US" sz="2800" b="1"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a complex feeling state with psychic, somatic, and behavioral components that is related to affect and mood.</a:t>
            </a:r>
            <a:br>
              <a:rPr lang="en-US" sz="2800" dirty="0" smtClean="0">
                <a:latin typeface="Times New Roman" panose="02020603050405020304" pitchFamily="18" charset="0"/>
                <a:cs typeface="Times New Roman" panose="02020603050405020304" pitchFamily="18" charset="0"/>
              </a:rPr>
            </a:br>
            <a:r>
              <a:rPr lang="en-US" sz="2800" dirty="0" smtClean="0">
                <a:latin typeface="Times New Roman" panose="02020603050405020304" pitchFamily="18" charset="0"/>
                <a:cs typeface="Times New Roman" panose="02020603050405020304" pitchFamily="18" charset="0"/>
              </a:rPr>
              <a:t/>
            </a:r>
            <a:br>
              <a:rPr lang="en-US" sz="2800" dirty="0" smtClean="0">
                <a:latin typeface="Times New Roman" panose="02020603050405020304" pitchFamily="18" charset="0"/>
                <a:cs typeface="Times New Roman" panose="02020603050405020304" pitchFamily="18" charset="0"/>
              </a:rPr>
            </a:br>
            <a:r>
              <a:rPr lang="en-US" altLang="en-US" sz="2400" b="1" u="sng" dirty="0">
                <a:latin typeface="Times New Roman" panose="02020603050405020304" pitchFamily="18" charset="0"/>
                <a:cs typeface="Times New Roman" panose="02020603050405020304" pitchFamily="18" charset="0"/>
              </a:rPr>
              <a:t>N.B.</a:t>
            </a:r>
            <a:r>
              <a:rPr lang="en-US" altLang="en-US" sz="2400" b="1" dirty="0">
                <a:latin typeface="Times New Roman" panose="02020603050405020304" pitchFamily="18" charset="0"/>
                <a:cs typeface="Times New Roman" panose="02020603050405020304" pitchFamily="18" charset="0"/>
              </a:rPr>
              <a:t> Mood and affect are often used interchangeably to mean the same thing. Technically, however, there is a difference between them:</a:t>
            </a:r>
          </a:p>
          <a:p>
            <a:pPr marL="533400" indent="-533400">
              <a:buNone/>
            </a:pPr>
            <a:endParaRPr lang="en-US" altLang="en-US" sz="2400" b="1" dirty="0">
              <a:latin typeface="Times New Roman" panose="02020603050405020304" pitchFamily="18" charset="0"/>
              <a:cs typeface="Times New Roman" panose="02020603050405020304" pitchFamily="18" charset="0"/>
            </a:endParaRPr>
          </a:p>
          <a:p>
            <a:pPr marL="533400" indent="-533400"/>
            <a:r>
              <a:rPr lang="en-US" altLang="en-US" sz="2400" b="1" u="sng" dirty="0">
                <a:latin typeface="Times New Roman" panose="02020603050405020304" pitchFamily="18" charset="0"/>
                <a:cs typeface="Times New Roman" panose="02020603050405020304" pitchFamily="18" charset="0"/>
              </a:rPr>
              <a:t>Affect</a:t>
            </a:r>
            <a:r>
              <a:rPr lang="en-US" altLang="en-US" sz="2400" b="1" dirty="0">
                <a:latin typeface="Times New Roman" panose="02020603050405020304" pitchFamily="18" charset="0"/>
                <a:cs typeface="Times New Roman" panose="02020603050405020304" pitchFamily="18" charset="0"/>
              </a:rPr>
              <a:t> – A short-lived emotion</a:t>
            </a:r>
          </a:p>
          <a:p>
            <a:pPr marL="533400" indent="-533400"/>
            <a:r>
              <a:rPr lang="en-US" altLang="en-US" sz="2400" b="1" u="sng" dirty="0">
                <a:latin typeface="Times New Roman" panose="02020603050405020304" pitchFamily="18" charset="0"/>
                <a:cs typeface="Times New Roman" panose="02020603050405020304" pitchFamily="18" charset="0"/>
              </a:rPr>
              <a:t>Mood</a:t>
            </a:r>
            <a:r>
              <a:rPr lang="en-US" altLang="en-US" sz="2400" b="1" dirty="0">
                <a:latin typeface="Times New Roman" panose="02020603050405020304" pitchFamily="18" charset="0"/>
                <a:cs typeface="Times New Roman" panose="02020603050405020304" pitchFamily="18" charset="0"/>
              </a:rPr>
              <a:t> – A sustained emotion</a:t>
            </a:r>
          </a:p>
          <a:p>
            <a:pPr>
              <a:buNone/>
            </a:pPr>
            <a:endParaRPr lang="en-US" sz="2800" dirty="0" smtClean="0">
              <a:latin typeface="Times New Roman" panose="02020603050405020304" pitchFamily="18" charset="0"/>
              <a:cs typeface="Times New Roman" panose="02020603050405020304" pitchFamily="18" charset="0"/>
            </a:endParaRPr>
          </a:p>
          <a:p>
            <a:pPr>
              <a:buNone/>
            </a:pPr>
            <a:r>
              <a:rPr lang="en-US" sz="2800" b="1" u="sng" dirty="0" smtClean="0">
                <a:solidFill>
                  <a:srgbClr val="C00000"/>
                </a:solidFill>
                <a:latin typeface="Times New Roman" panose="02020603050405020304" pitchFamily="18" charset="0"/>
                <a:cs typeface="Times New Roman" panose="02020603050405020304" pitchFamily="18" charset="0"/>
              </a:rPr>
              <a:t>A.  Affect: </a:t>
            </a:r>
            <a:r>
              <a:rPr lang="en-US" sz="2800" dirty="0">
                <a:latin typeface="Times New Roman" panose="02020603050405020304" pitchFamily="18" charset="0"/>
                <a:cs typeface="Times New Roman" panose="02020603050405020304" pitchFamily="18" charset="0"/>
              </a:rPr>
              <a:t>O</a:t>
            </a:r>
            <a:r>
              <a:rPr lang="en-US" sz="2800" dirty="0" smtClean="0">
                <a:latin typeface="Times New Roman" panose="02020603050405020304" pitchFamily="18" charset="0"/>
                <a:cs typeface="Times New Roman" panose="02020603050405020304" pitchFamily="18" charset="0"/>
              </a:rPr>
              <a:t>bserved expression of emotion; may be inconsistent with patient’s description of emotion</a:t>
            </a:r>
            <a:br>
              <a:rPr lang="en-US" sz="2800" dirty="0" smtClean="0">
                <a:latin typeface="Times New Roman" panose="02020603050405020304" pitchFamily="18" charset="0"/>
                <a:cs typeface="Times New Roman" panose="02020603050405020304" pitchFamily="18" charset="0"/>
              </a:rPr>
            </a:br>
            <a:r>
              <a:rPr lang="en-US" sz="2800" dirty="0" smtClean="0">
                <a:latin typeface="Times New Roman" panose="02020603050405020304" pitchFamily="18" charset="0"/>
                <a:cs typeface="Times New Roman" panose="02020603050405020304" pitchFamily="18" charset="0"/>
              </a:rPr>
              <a:t/>
            </a:r>
            <a:br>
              <a:rPr lang="en-US" sz="2800" dirty="0" smtClean="0">
                <a:latin typeface="Times New Roman" panose="02020603050405020304" pitchFamily="18" charset="0"/>
                <a:cs typeface="Times New Roman" panose="02020603050405020304" pitchFamily="18" charset="0"/>
              </a:rPr>
            </a:br>
            <a:r>
              <a:rPr lang="en-US" sz="2800" dirty="0" smtClean="0">
                <a:solidFill>
                  <a:srgbClr val="008080"/>
                </a:solidFill>
                <a:latin typeface="Times New Roman" panose="02020603050405020304" pitchFamily="18" charset="0"/>
                <a:cs typeface="Times New Roman" panose="02020603050405020304" pitchFamily="18" charset="0"/>
              </a:rPr>
              <a:t>1) </a:t>
            </a:r>
            <a:r>
              <a:rPr lang="en-US" altLang="en-US" sz="2800" b="1" dirty="0" smtClean="0">
                <a:solidFill>
                  <a:srgbClr val="008080"/>
                </a:solidFill>
                <a:latin typeface="Times New Roman" panose="02020603050405020304" pitchFamily="18" charset="0"/>
                <a:cs typeface="Times New Roman" panose="02020603050405020304" pitchFamily="18" charset="0"/>
              </a:rPr>
              <a:t>Incongruity </a:t>
            </a:r>
            <a:r>
              <a:rPr lang="en-US" altLang="en-US" sz="2800" b="1" dirty="0">
                <a:solidFill>
                  <a:srgbClr val="008080"/>
                </a:solidFill>
                <a:latin typeface="Times New Roman" panose="02020603050405020304" pitchFamily="18" charset="0"/>
                <a:cs typeface="Times New Roman" panose="02020603050405020304" pitchFamily="18" charset="0"/>
              </a:rPr>
              <a:t>of affect (inappropriate affect)</a:t>
            </a:r>
            <a:r>
              <a:rPr lang="en-US" altLang="en-US" sz="2800" dirty="0">
                <a:solidFill>
                  <a:srgbClr val="008080"/>
                </a:solidFill>
                <a:latin typeface="Times New Roman" panose="02020603050405020304" pitchFamily="18" charset="0"/>
                <a:cs typeface="Times New Roman" panose="02020603050405020304" pitchFamily="18" charset="0"/>
              </a:rPr>
              <a:t> – </a:t>
            </a:r>
            <a:r>
              <a:rPr lang="en-US" altLang="en-US" sz="2800" dirty="0">
                <a:latin typeface="Times New Roman" panose="02020603050405020304" pitchFamily="18" charset="0"/>
                <a:cs typeface="Times New Roman" panose="02020603050405020304" pitchFamily="18" charset="0"/>
              </a:rPr>
              <a:t>The </a:t>
            </a:r>
            <a:r>
              <a:rPr lang="en-US" altLang="en-US" sz="2800" dirty="0" smtClean="0">
                <a:latin typeface="Times New Roman" panose="02020603050405020304" pitchFamily="18" charset="0"/>
                <a:cs typeface="Times New Roman" panose="02020603050405020304" pitchFamily="18" charset="0"/>
              </a:rPr>
              <a:t>affect </a:t>
            </a:r>
            <a:r>
              <a:rPr lang="en-US" altLang="en-US" sz="2800" dirty="0">
                <a:latin typeface="Times New Roman" panose="02020603050405020304" pitchFamily="18" charset="0"/>
                <a:cs typeface="Times New Roman" panose="02020603050405020304" pitchFamily="18" charset="0"/>
              </a:rPr>
              <a:t>is not in keeping with the mood that would ordinarily be expected, e.g., the patient may laugh when told about a bereavement</a:t>
            </a:r>
            <a:r>
              <a:rPr lang="en-US" altLang="en-US" sz="2800" dirty="0"/>
              <a:t>.</a:t>
            </a:r>
            <a:endParaRPr lang="en-US" altLang="en-US" sz="2800" b="1" dirty="0"/>
          </a:p>
          <a:p>
            <a:pPr>
              <a:buNone/>
            </a:pPr>
            <a:endParaRPr lang="en-US" sz="28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1320</TotalTime>
  <Words>2499</Words>
  <Application>Microsoft Office PowerPoint</Application>
  <PresentationFormat>On-screen Show (4:3)</PresentationFormat>
  <Paragraphs>215</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Psychopathology. Signs and symptoms of Psychiatric illness</vt:lpstr>
      <vt:lpstr>Signs and symptoms of psychiatric illness</vt:lpstr>
      <vt:lpstr>Behavior &amp; Motor Signs</vt:lpstr>
      <vt:lpstr>PowerPoint Presentation</vt:lpstr>
      <vt:lpstr>PowerPoint Presentation</vt:lpstr>
      <vt:lpstr>PowerPoint Presentation</vt:lpstr>
      <vt:lpstr>PowerPoint Presentation</vt:lpstr>
      <vt:lpstr>Speech</vt:lpstr>
      <vt:lpstr>Mood &amp; Affect</vt:lpstr>
      <vt:lpstr>PowerPoint Presentation</vt:lpstr>
      <vt:lpstr>PowerPoint Presentation</vt:lpstr>
      <vt:lpstr>PowerPoint Presentation</vt:lpstr>
      <vt:lpstr>Thoughts </vt:lpstr>
      <vt:lpstr>Thought FORM</vt:lpstr>
      <vt:lpstr>Thought FORM</vt:lpstr>
      <vt:lpstr>Thought FORM</vt:lpstr>
      <vt:lpstr>Thought CONTENT</vt:lpstr>
      <vt:lpstr>Types of Delusions</vt:lpstr>
      <vt:lpstr>Passivity phenomena</vt:lpstr>
      <vt:lpstr>Perception</vt:lpstr>
      <vt:lpstr>Types of Auditory hallucinations</vt:lpstr>
      <vt:lpstr>PowerPoint Presentation</vt:lpstr>
      <vt:lpstr>PowerPoint Presentation</vt:lpstr>
      <vt:lpstr>Signs and symptoms of psychiatric illness</vt:lpstr>
      <vt:lpstr>Memory</vt:lpstr>
      <vt:lpstr>Disorders of memory</vt:lpstr>
      <vt:lpstr>Attention</vt:lpstr>
      <vt:lpstr>2-Distortions of memory or paramnesia: falsification of memory by distortion of recall</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Signs and symptoms of psychiatric illness</dc:title>
  <dc:creator>Boss</dc:creator>
  <cp:lastModifiedBy>Windows User</cp:lastModifiedBy>
  <cp:revision>111</cp:revision>
  <dcterms:created xsi:type="dcterms:W3CDTF">2012-05-01T13:37:12Z</dcterms:created>
  <dcterms:modified xsi:type="dcterms:W3CDTF">2022-12-04T07:14:43Z</dcterms:modified>
</cp:coreProperties>
</file>