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emf" ContentType="image/x-emf"/>
  <Default Extension="xml" ContentType="application/xml"/>
  <Default Extension="WAV" ContentType="audio/x-wav"/>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s/slide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 id="304" r:id="rId15"/>
    <p:sldId id="279" r:id="rId16"/>
    <p:sldId id="281" r:id="rId17"/>
    <p:sldId id="282" r:id="rId18"/>
    <p:sldId id="283" r:id="rId19"/>
    <p:sldId id="278" r:id="rId20"/>
    <p:sldId id="272" r:id="rId21"/>
    <p:sldId id="269" r:id="rId22"/>
    <p:sldId id="270" r:id="rId23"/>
    <p:sldId id="271" r:id="rId24"/>
    <p:sldId id="273" r:id="rId25"/>
    <p:sldId id="275" r:id="rId26"/>
    <p:sldId id="299" r:id="rId27"/>
    <p:sldId id="300" r:id="rId28"/>
    <p:sldId id="303" r:id="rId29"/>
    <p:sldId id="302" r:id="rId30"/>
    <p:sldId id="262" r:id="rId31"/>
    <p:sldId id="264" r:id="rId32"/>
    <p:sldId id="258" r:id="rId33"/>
    <p:sldId id="305" r:id="rId34"/>
  </p:sldIdLst>
  <p:sldSz cx="9144000" cy="6858000" type="screen4x3"/>
  <p:notesSz cx="6858000" cy="9144000"/>
  <p:defaultTex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412" autoAdjust="0"/>
    <p:restoredTop sz="94291" autoAdjust="0"/>
  </p:normalViewPr>
  <p:slideViewPr>
    <p:cSldViewPr>
      <p:cViewPr>
        <p:scale>
          <a:sx n="66" d="100"/>
          <a:sy n="66" d="100"/>
        </p:scale>
        <p:origin x="-1236" y="-258"/>
      </p:cViewPr>
      <p:guideLst>
        <p:guide orient="horz" pos="2160"/>
        <p:guide pos="2880"/>
      </p:guideLst>
    </p:cSldViewPr>
  </p:slideViewPr>
  <p:outlineViewPr>
    <p:cViewPr>
      <p:scale>
        <a:sx n="33" d="100"/>
        <a:sy n="33" d="100"/>
      </p:scale>
      <p:origin x="132"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5FA3C4A1-A995-4B25-AE2C-D7CCF6D9CD8A}" type="datetimeFigureOut">
              <a:rPr lang="ar-JO"/>
              <a:pPr>
                <a:defRPr/>
              </a:pPr>
              <a:t>06/10/1442</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JO"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9B20A77B-41B4-4ECE-9C2A-CAEA259E1B36}" type="slidenum">
              <a:rPr lang="ar-JO"/>
              <a:pPr>
                <a:defRPr/>
              </a:pPr>
              <a:t>‹#›</a:t>
            </a:fld>
            <a:endParaRPr lang="ar-JO"/>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a:cs typeface="Arial" pitchFamily="34" charset="0"/>
              </a:rPr>
              <a:t>An axostyle is a sheet of microtubules found in certain microbial eukaryotes. It arises from the bases of the flagella, sometimes projecting beyond the end of the cell, and is often flexible or contractile, and so may be involved in movement and provides support for the cell.</a:t>
            </a:r>
          </a:p>
        </p:txBody>
      </p:sp>
      <p:sp>
        <p:nvSpPr>
          <p:cNvPr id="4" name="Slide Number Placeholder 3"/>
          <p:cNvSpPr>
            <a:spLocks noGrp="1"/>
          </p:cNvSpPr>
          <p:nvPr>
            <p:ph type="sldNum" sz="quarter" idx="5"/>
          </p:nvPr>
        </p:nvSpPr>
        <p:spPr/>
        <p:txBody>
          <a:bodyPr/>
          <a:lstStyle/>
          <a:p>
            <a:pPr>
              <a:defRPr/>
            </a:pPr>
            <a:fld id="{F8E48907-8A8C-44D0-ABB4-A46813AA8DF4}" type="slidenum">
              <a:rPr lang="ar-EG" smtClean="0"/>
              <a:pPr>
                <a:defRPr/>
              </a:pPr>
              <a:t>9</a:t>
            </a:fld>
            <a:endParaRPr lang="ar-E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pPr>
              <a:spcBef>
                <a:spcPct val="0"/>
              </a:spcBef>
            </a:pPr>
            <a:endParaRPr lang="en-US" dirty="0">
              <a:cs typeface="Arial" charset="0"/>
            </a:endParaRP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9654E0-9375-405E-A0F7-651EBB1ED02B}" type="slidenum">
              <a:rPr lang="ar-JO"/>
              <a:pPr fontAlgn="base">
                <a:spcBef>
                  <a:spcPct val="0"/>
                </a:spcBef>
                <a:spcAft>
                  <a:spcPct val="0"/>
                </a:spcAft>
              </a:pPr>
              <a:t>30</a:t>
            </a:fld>
            <a:endParaRPr lang="ar-J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pPr algn="l" rtl="0">
              <a:spcBef>
                <a:spcPct val="0"/>
              </a:spcBef>
            </a:pPr>
            <a:endParaRPr lang="ar-JO" dirty="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01B283-9805-4817-973E-C6BD6CDF6770}" type="slidenum">
              <a:rPr lang="ar-JO"/>
              <a:pPr fontAlgn="base">
                <a:spcBef>
                  <a:spcPct val="0"/>
                </a:spcBef>
                <a:spcAft>
                  <a:spcPct val="0"/>
                </a:spcAft>
              </a:pPr>
              <a:t>31</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ar-JO"/>
          </a:p>
        </p:txBody>
      </p:sp>
      <p:sp>
        <p:nvSpPr>
          <p:cNvPr id="4" name="Slide Number Placeholder 3"/>
          <p:cNvSpPr>
            <a:spLocks noGrp="1"/>
          </p:cNvSpPr>
          <p:nvPr>
            <p:ph type="sldNum" sz="quarter" idx="5"/>
          </p:nvPr>
        </p:nvSpPr>
        <p:spPr/>
        <p:txBody>
          <a:bodyPr/>
          <a:lstStyle/>
          <a:p>
            <a:pPr>
              <a:defRPr/>
            </a:pPr>
            <a:fld id="{ADD95AF6-13AA-4822-8AFD-10C5E27CFCEC}" type="slidenum">
              <a:rPr lang="ar-EG" smtClean="0"/>
              <a:pPr>
                <a:defRPr/>
              </a:pPr>
              <a:t>12</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rtlCol="1">
            <a:normAutofit/>
          </a:bodyPr>
          <a:lstStyle/>
          <a:p>
            <a:pPr fontAlgn="auto">
              <a:spcBef>
                <a:spcPts val="0"/>
              </a:spcBef>
              <a:spcAft>
                <a:spcPts val="0"/>
              </a:spcAft>
              <a:defRPr/>
            </a:pPr>
            <a:endParaRPr lang="en-US" dirty="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4B504D-B7EE-4279-AA36-387E114C516E}"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a:spcBef>
                <a:spcPct val="0"/>
              </a:spcBef>
            </a:pPr>
            <a:r>
              <a:rPr lang="en-US" b="1" dirty="0">
                <a:cs typeface="Arial" charset="0"/>
              </a:rPr>
              <a:t>SPS</a:t>
            </a:r>
            <a:r>
              <a:rPr lang="en-US" dirty="0">
                <a:cs typeface="Arial" charset="0"/>
              </a:rPr>
              <a:t> Identification Disks evaluate the ability of an organism to grow in the presence of </a:t>
            </a:r>
            <a:r>
              <a:rPr lang="en-US" b="1" dirty="0">
                <a:cs typeface="Arial" charset="0"/>
              </a:rPr>
              <a:t>Sodium </a:t>
            </a:r>
            <a:r>
              <a:rPr lang="en-US" b="1" dirty="0" err="1">
                <a:cs typeface="Arial" charset="0"/>
              </a:rPr>
              <a:t>Polyanethol</a:t>
            </a:r>
            <a:r>
              <a:rPr lang="en-US" b="1" dirty="0">
                <a:cs typeface="Arial" charset="0"/>
              </a:rPr>
              <a:t> </a:t>
            </a:r>
            <a:r>
              <a:rPr lang="en-US" b="1" dirty="0" err="1">
                <a:cs typeface="Arial" charset="0"/>
              </a:rPr>
              <a:t>Sulfonate</a:t>
            </a:r>
            <a:r>
              <a:rPr lang="en-US" dirty="0">
                <a:cs typeface="Arial" charset="0"/>
              </a:rPr>
              <a:t>.</a:t>
            </a:r>
            <a:endParaRPr lang="ar-JO"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BF840C-8055-4E02-96E3-E45FF188B50A}" type="slidenum">
              <a:rPr lang="ar-JO"/>
              <a:pPr fontAlgn="base">
                <a:spcBef>
                  <a:spcPct val="0"/>
                </a:spcBef>
                <a:spcAft>
                  <a:spcPct val="0"/>
                </a:spcAft>
              </a:pPr>
              <a:t>17</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pPr>
              <a:spcBef>
                <a:spcPct val="0"/>
              </a:spcBef>
            </a:pPr>
            <a:endParaRPr lang="en-US">
              <a:cs typeface="Arial" charset="0"/>
            </a:endParaRP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C25CC7-7039-4E8C-A037-979C8482018B}"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B5DB8B-615A-4BB5-9460-DB065A9F72D8}" type="slidenum">
              <a:rPr lang="en-US">
                <a:cs typeface="Arial" charset="0"/>
              </a:rPr>
              <a:pPr fontAlgn="base">
                <a:spcBef>
                  <a:spcPct val="0"/>
                </a:spcBef>
                <a:spcAft>
                  <a:spcPct val="0"/>
                </a:spcAft>
              </a:pPr>
              <a:t>21</a:t>
            </a:fld>
            <a:endParaRPr lang="en-US">
              <a:cs typeface="Arial"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pPr>
              <a:spcBef>
                <a:spcPct val="0"/>
              </a:spcBef>
            </a:pPr>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44FDAE-C78B-4C78-9CB0-E6E0B1621A67}" type="slidenum">
              <a:rPr lang="en-US">
                <a:cs typeface="Arial" charset="0"/>
              </a:rPr>
              <a:pPr fontAlgn="base">
                <a:spcBef>
                  <a:spcPct val="0"/>
                </a:spcBef>
                <a:spcAft>
                  <a:spcPct val="0"/>
                </a:spcAft>
              </a:pPr>
              <a:t>22</a:t>
            </a:fld>
            <a:endParaRPr lang="en-US">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p:txBody>
          <a:bodyPr rtlCol="1"/>
          <a:lstStyle/>
          <a:p>
            <a:pPr fontAlgn="auto">
              <a:spcBef>
                <a:spcPts val="0"/>
              </a:spcBef>
              <a:spcAft>
                <a:spcPts val="0"/>
              </a:spcAft>
              <a:defRPr/>
            </a:pPr>
            <a:endParaRPr lang="ar-JO"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D1133F-2253-47EF-9472-D3C7F6E71173}" type="slidenum">
              <a:rPr lang="en-US">
                <a:cs typeface="Arial" charset="0"/>
              </a:rPr>
              <a:pPr fontAlgn="base">
                <a:spcBef>
                  <a:spcPct val="0"/>
                </a:spcBef>
                <a:spcAft>
                  <a:spcPct val="0"/>
                </a:spcAft>
              </a:pPr>
              <a:t>23</a:t>
            </a:fld>
            <a:endParaRPr lang="en-US">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a:lstStyle/>
          <a:p>
            <a:pPr>
              <a:spcBef>
                <a:spcPct val="0"/>
              </a:spcBef>
            </a:pPr>
            <a:endParaRPr lang="ar-J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1" eaLnBrk="1" fontAlgn="base" latinLnBrk="0" hangingPunct="1">
              <a:lnSpc>
                <a:spcPct val="100000"/>
              </a:lnSpc>
              <a:spcBef>
                <a:spcPct val="30000"/>
              </a:spcBef>
              <a:spcAft>
                <a:spcPct val="0"/>
              </a:spcAft>
              <a:buClrTx/>
              <a:buSzTx/>
              <a:buFontTx/>
              <a:buNone/>
              <a:tabLst/>
              <a:defRPr/>
            </a:pPr>
            <a:r>
              <a:rPr lang="en-US" sz="1200" dirty="0"/>
              <a:t>These observations may explain why patients with autoimmune diseases, such as systemic lupus erythematosus,</a:t>
            </a:r>
          </a:p>
          <a:p>
            <a:endParaRPr lang="en-US" dirty="0"/>
          </a:p>
        </p:txBody>
      </p:sp>
      <p:sp>
        <p:nvSpPr>
          <p:cNvPr id="4" name="Slide Number Placeholder 3"/>
          <p:cNvSpPr>
            <a:spLocks noGrp="1"/>
          </p:cNvSpPr>
          <p:nvPr>
            <p:ph type="sldNum" sz="quarter" idx="5"/>
          </p:nvPr>
        </p:nvSpPr>
        <p:spPr/>
        <p:txBody>
          <a:bodyPr/>
          <a:lstStyle/>
          <a:p>
            <a:pPr>
              <a:defRPr/>
            </a:pPr>
            <a:fld id="{9B20A77B-41B4-4ECE-9C2A-CAEA259E1B36}" type="slidenum">
              <a:rPr lang="ar-JO" smtClean="0"/>
              <a:pPr>
                <a:defRPr/>
              </a:pPr>
              <a:t>28</a:t>
            </a:fld>
            <a:endParaRPr lang="ar-JO"/>
          </a:p>
        </p:txBody>
      </p:sp>
    </p:spTree>
    <p:extLst>
      <p:ext uri="{BB962C8B-B14F-4D97-AF65-F5344CB8AC3E}">
        <p14:creationId xmlns:p14="http://schemas.microsoft.com/office/powerpoint/2010/main" xmlns="" val="403074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lvl1pPr>
              <a:defRPr/>
            </a:lvl1pPr>
          </a:lstStyle>
          <a:p>
            <a:pPr>
              <a:defRPr/>
            </a:pPr>
            <a:fld id="{D587679F-A0E6-4849-9950-06FC51CECB63}" type="datetime8">
              <a:rPr lang="ar-JO" smtClean="0"/>
              <a:t>17 أيار، 21</a:t>
            </a:fld>
            <a:endParaRPr lang="ar-JO"/>
          </a:p>
        </p:txBody>
      </p:sp>
      <p:sp>
        <p:nvSpPr>
          <p:cNvPr id="5" name="Footer Placeholder 4"/>
          <p:cNvSpPr>
            <a:spLocks noGrp="1"/>
          </p:cNvSpPr>
          <p:nvPr>
            <p:ph type="ftr" sz="quarter" idx="11"/>
          </p:nvPr>
        </p:nvSpPr>
        <p:spPr/>
        <p:txBody>
          <a:bodyPr/>
          <a:lstStyle>
            <a:lvl1pPr>
              <a:defRPr/>
            </a:lvl1pPr>
          </a:lstStyle>
          <a:p>
            <a:pPr>
              <a:defRPr/>
            </a:pPr>
            <a:r>
              <a:rPr lang="en-US" smtClean="0"/>
              <a:t>Dr. Mona El Sobky</a:t>
            </a:r>
            <a:endParaRPr lang="ar-JO"/>
          </a:p>
        </p:txBody>
      </p:sp>
      <p:sp>
        <p:nvSpPr>
          <p:cNvPr id="6" name="Slide Number Placeholder 5"/>
          <p:cNvSpPr>
            <a:spLocks noGrp="1"/>
          </p:cNvSpPr>
          <p:nvPr>
            <p:ph type="sldNum" sz="quarter" idx="12"/>
          </p:nvPr>
        </p:nvSpPr>
        <p:spPr/>
        <p:txBody>
          <a:bodyPr/>
          <a:lstStyle>
            <a:lvl1pPr>
              <a:defRPr/>
            </a:lvl1pPr>
          </a:lstStyle>
          <a:p>
            <a:pPr>
              <a:defRPr/>
            </a:pPr>
            <a:fld id="{09A22B4A-AB2C-4742-88BA-1B0DF5B22B9E}" type="slidenum">
              <a:rPr lang="ar-JO"/>
              <a:pPr>
                <a:defRPr/>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lvl1pPr>
              <a:defRPr/>
            </a:lvl1pPr>
          </a:lstStyle>
          <a:p>
            <a:pPr>
              <a:defRPr/>
            </a:pPr>
            <a:fld id="{C0F5E33F-1D3C-4931-909F-7EB230A8E561}" type="datetime8">
              <a:rPr lang="ar-JO" smtClean="0"/>
              <a:t>17 أيار، 21</a:t>
            </a:fld>
            <a:endParaRPr lang="ar-JO"/>
          </a:p>
        </p:txBody>
      </p:sp>
      <p:sp>
        <p:nvSpPr>
          <p:cNvPr id="5" name="Footer Placeholder 4"/>
          <p:cNvSpPr>
            <a:spLocks noGrp="1"/>
          </p:cNvSpPr>
          <p:nvPr>
            <p:ph type="ftr" sz="quarter" idx="11"/>
          </p:nvPr>
        </p:nvSpPr>
        <p:spPr/>
        <p:txBody>
          <a:bodyPr/>
          <a:lstStyle>
            <a:lvl1pPr>
              <a:defRPr/>
            </a:lvl1pPr>
          </a:lstStyle>
          <a:p>
            <a:pPr>
              <a:defRPr/>
            </a:pPr>
            <a:r>
              <a:rPr lang="en-US" smtClean="0"/>
              <a:t>Dr. Mona El Sobky</a:t>
            </a:r>
            <a:endParaRPr lang="ar-JO"/>
          </a:p>
        </p:txBody>
      </p:sp>
      <p:sp>
        <p:nvSpPr>
          <p:cNvPr id="6" name="Slide Number Placeholder 5"/>
          <p:cNvSpPr>
            <a:spLocks noGrp="1"/>
          </p:cNvSpPr>
          <p:nvPr>
            <p:ph type="sldNum" sz="quarter" idx="12"/>
          </p:nvPr>
        </p:nvSpPr>
        <p:spPr/>
        <p:txBody>
          <a:bodyPr/>
          <a:lstStyle>
            <a:lvl1pPr>
              <a:defRPr/>
            </a:lvl1pPr>
          </a:lstStyle>
          <a:p>
            <a:pPr>
              <a:defRPr/>
            </a:pPr>
            <a:fld id="{85D19686-67AB-454E-AA92-559A46843BD7}" type="slidenum">
              <a:rPr lang="ar-JO"/>
              <a:pPr>
                <a:defRPr/>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lvl1pPr>
              <a:defRPr/>
            </a:lvl1pPr>
          </a:lstStyle>
          <a:p>
            <a:pPr>
              <a:defRPr/>
            </a:pPr>
            <a:fld id="{22E27885-94E7-405A-9573-F4E7EAC8A6CC}" type="datetime8">
              <a:rPr lang="ar-JO" smtClean="0"/>
              <a:t>17 أيار، 21</a:t>
            </a:fld>
            <a:endParaRPr lang="ar-JO"/>
          </a:p>
        </p:txBody>
      </p:sp>
      <p:sp>
        <p:nvSpPr>
          <p:cNvPr id="5" name="Footer Placeholder 4"/>
          <p:cNvSpPr>
            <a:spLocks noGrp="1"/>
          </p:cNvSpPr>
          <p:nvPr>
            <p:ph type="ftr" sz="quarter" idx="11"/>
          </p:nvPr>
        </p:nvSpPr>
        <p:spPr/>
        <p:txBody>
          <a:bodyPr/>
          <a:lstStyle>
            <a:lvl1pPr>
              <a:defRPr/>
            </a:lvl1pPr>
          </a:lstStyle>
          <a:p>
            <a:pPr>
              <a:defRPr/>
            </a:pPr>
            <a:r>
              <a:rPr lang="en-US" smtClean="0"/>
              <a:t>Dr. Mona El Sobky</a:t>
            </a:r>
            <a:endParaRPr lang="ar-JO"/>
          </a:p>
        </p:txBody>
      </p:sp>
      <p:sp>
        <p:nvSpPr>
          <p:cNvPr id="6" name="Slide Number Placeholder 5"/>
          <p:cNvSpPr>
            <a:spLocks noGrp="1"/>
          </p:cNvSpPr>
          <p:nvPr>
            <p:ph type="sldNum" sz="quarter" idx="12"/>
          </p:nvPr>
        </p:nvSpPr>
        <p:spPr/>
        <p:txBody>
          <a:bodyPr/>
          <a:lstStyle>
            <a:lvl1pPr>
              <a:defRPr/>
            </a:lvl1pPr>
          </a:lstStyle>
          <a:p>
            <a:pPr>
              <a:defRPr/>
            </a:pPr>
            <a:fld id="{3F47A365-4602-4495-A52F-7853AA2766D5}" type="slidenum">
              <a:rPr lang="ar-JO"/>
              <a:pPr>
                <a:defRPr/>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lvl1pPr>
              <a:defRPr/>
            </a:lvl1pPr>
          </a:lstStyle>
          <a:p>
            <a:pPr>
              <a:defRPr/>
            </a:pPr>
            <a:fld id="{1EDD4277-77EE-4750-8098-861EA6FD5110}" type="datetime8">
              <a:rPr lang="ar-JO" smtClean="0"/>
              <a:t>17 أيار، 21</a:t>
            </a:fld>
            <a:endParaRPr lang="ar-JO"/>
          </a:p>
        </p:txBody>
      </p:sp>
      <p:sp>
        <p:nvSpPr>
          <p:cNvPr id="5" name="Footer Placeholder 4"/>
          <p:cNvSpPr>
            <a:spLocks noGrp="1"/>
          </p:cNvSpPr>
          <p:nvPr>
            <p:ph type="ftr" sz="quarter" idx="11"/>
          </p:nvPr>
        </p:nvSpPr>
        <p:spPr/>
        <p:txBody>
          <a:bodyPr/>
          <a:lstStyle>
            <a:lvl1pPr>
              <a:defRPr/>
            </a:lvl1pPr>
          </a:lstStyle>
          <a:p>
            <a:pPr>
              <a:defRPr/>
            </a:pPr>
            <a:r>
              <a:rPr lang="en-US" smtClean="0"/>
              <a:t>Dr. Mona El Sobky</a:t>
            </a:r>
            <a:endParaRPr lang="ar-JO"/>
          </a:p>
        </p:txBody>
      </p:sp>
      <p:sp>
        <p:nvSpPr>
          <p:cNvPr id="6" name="Slide Number Placeholder 5"/>
          <p:cNvSpPr>
            <a:spLocks noGrp="1"/>
          </p:cNvSpPr>
          <p:nvPr>
            <p:ph type="sldNum" sz="quarter" idx="12"/>
          </p:nvPr>
        </p:nvSpPr>
        <p:spPr/>
        <p:txBody>
          <a:bodyPr/>
          <a:lstStyle>
            <a:lvl1pPr>
              <a:defRPr/>
            </a:lvl1pPr>
          </a:lstStyle>
          <a:p>
            <a:pPr>
              <a:defRPr/>
            </a:pPr>
            <a:fld id="{0F80CC69-53F9-4C6B-8BA1-CB082203CBBB}" type="slidenum">
              <a:rPr lang="ar-JO"/>
              <a:pPr>
                <a:defRPr/>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D4E10F2-53DC-41C2-B94B-FAA97D47FE36}" type="datetime8">
              <a:rPr lang="ar-JO" smtClean="0"/>
              <a:t>17 أيار، 21</a:t>
            </a:fld>
            <a:endParaRPr lang="ar-JO"/>
          </a:p>
        </p:txBody>
      </p:sp>
      <p:sp>
        <p:nvSpPr>
          <p:cNvPr id="5" name="Footer Placeholder 4"/>
          <p:cNvSpPr>
            <a:spLocks noGrp="1"/>
          </p:cNvSpPr>
          <p:nvPr>
            <p:ph type="ftr" sz="quarter" idx="11"/>
          </p:nvPr>
        </p:nvSpPr>
        <p:spPr/>
        <p:txBody>
          <a:bodyPr/>
          <a:lstStyle>
            <a:lvl1pPr>
              <a:defRPr/>
            </a:lvl1pPr>
          </a:lstStyle>
          <a:p>
            <a:pPr>
              <a:defRPr/>
            </a:pPr>
            <a:r>
              <a:rPr lang="en-US" smtClean="0"/>
              <a:t>Dr. Mona El Sobky</a:t>
            </a:r>
            <a:endParaRPr lang="ar-JO"/>
          </a:p>
        </p:txBody>
      </p:sp>
      <p:sp>
        <p:nvSpPr>
          <p:cNvPr id="6" name="Slide Number Placeholder 5"/>
          <p:cNvSpPr>
            <a:spLocks noGrp="1"/>
          </p:cNvSpPr>
          <p:nvPr>
            <p:ph type="sldNum" sz="quarter" idx="12"/>
          </p:nvPr>
        </p:nvSpPr>
        <p:spPr/>
        <p:txBody>
          <a:bodyPr/>
          <a:lstStyle>
            <a:lvl1pPr>
              <a:defRPr/>
            </a:lvl1pPr>
          </a:lstStyle>
          <a:p>
            <a:pPr>
              <a:defRPr/>
            </a:pPr>
            <a:fld id="{9FF6F2AB-FBDF-479E-BE05-1D0C63C80E16}" type="slidenum">
              <a:rPr lang="ar-JO"/>
              <a:pPr>
                <a:defRPr/>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3"/>
          <p:cNvSpPr>
            <a:spLocks noGrp="1"/>
          </p:cNvSpPr>
          <p:nvPr>
            <p:ph type="dt" sz="half" idx="10"/>
          </p:nvPr>
        </p:nvSpPr>
        <p:spPr/>
        <p:txBody>
          <a:bodyPr/>
          <a:lstStyle>
            <a:lvl1pPr>
              <a:defRPr/>
            </a:lvl1pPr>
          </a:lstStyle>
          <a:p>
            <a:pPr>
              <a:defRPr/>
            </a:pPr>
            <a:fld id="{8D45A719-3D11-4431-AB29-D33AF339F120}" type="datetime8">
              <a:rPr lang="ar-JO" smtClean="0"/>
              <a:t>17 أيار، 21</a:t>
            </a:fld>
            <a:endParaRPr lang="ar-JO"/>
          </a:p>
        </p:txBody>
      </p:sp>
      <p:sp>
        <p:nvSpPr>
          <p:cNvPr id="6" name="Footer Placeholder 4"/>
          <p:cNvSpPr>
            <a:spLocks noGrp="1"/>
          </p:cNvSpPr>
          <p:nvPr>
            <p:ph type="ftr" sz="quarter" idx="11"/>
          </p:nvPr>
        </p:nvSpPr>
        <p:spPr/>
        <p:txBody>
          <a:bodyPr/>
          <a:lstStyle>
            <a:lvl1pPr>
              <a:defRPr/>
            </a:lvl1pPr>
          </a:lstStyle>
          <a:p>
            <a:pPr>
              <a:defRPr/>
            </a:pPr>
            <a:r>
              <a:rPr lang="en-US" smtClean="0"/>
              <a:t>Dr. Mona El Sobky</a:t>
            </a:r>
            <a:endParaRPr lang="ar-JO"/>
          </a:p>
        </p:txBody>
      </p:sp>
      <p:sp>
        <p:nvSpPr>
          <p:cNvPr id="7" name="Slide Number Placeholder 5"/>
          <p:cNvSpPr>
            <a:spLocks noGrp="1"/>
          </p:cNvSpPr>
          <p:nvPr>
            <p:ph type="sldNum" sz="quarter" idx="12"/>
          </p:nvPr>
        </p:nvSpPr>
        <p:spPr/>
        <p:txBody>
          <a:bodyPr/>
          <a:lstStyle>
            <a:lvl1pPr>
              <a:defRPr/>
            </a:lvl1pPr>
          </a:lstStyle>
          <a:p>
            <a:pPr>
              <a:defRPr/>
            </a:pPr>
            <a:fld id="{5FA29348-C7CD-45D0-92E7-76CA33ABD41C}" type="slidenum">
              <a:rPr lang="ar-JO"/>
              <a:pPr>
                <a:defRPr/>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3"/>
          <p:cNvSpPr>
            <a:spLocks noGrp="1"/>
          </p:cNvSpPr>
          <p:nvPr>
            <p:ph type="dt" sz="half" idx="10"/>
          </p:nvPr>
        </p:nvSpPr>
        <p:spPr/>
        <p:txBody>
          <a:bodyPr/>
          <a:lstStyle>
            <a:lvl1pPr>
              <a:defRPr/>
            </a:lvl1pPr>
          </a:lstStyle>
          <a:p>
            <a:pPr>
              <a:defRPr/>
            </a:pPr>
            <a:fld id="{A6EF0E18-29E1-4D44-9BB2-1BB8B8B204AF}" type="datetime8">
              <a:rPr lang="ar-JO" smtClean="0"/>
              <a:t>17 أيار، 21</a:t>
            </a:fld>
            <a:endParaRPr lang="ar-JO"/>
          </a:p>
        </p:txBody>
      </p:sp>
      <p:sp>
        <p:nvSpPr>
          <p:cNvPr id="8" name="Footer Placeholder 4"/>
          <p:cNvSpPr>
            <a:spLocks noGrp="1"/>
          </p:cNvSpPr>
          <p:nvPr>
            <p:ph type="ftr" sz="quarter" idx="11"/>
          </p:nvPr>
        </p:nvSpPr>
        <p:spPr/>
        <p:txBody>
          <a:bodyPr/>
          <a:lstStyle>
            <a:lvl1pPr>
              <a:defRPr/>
            </a:lvl1pPr>
          </a:lstStyle>
          <a:p>
            <a:pPr>
              <a:defRPr/>
            </a:pPr>
            <a:r>
              <a:rPr lang="en-US" smtClean="0"/>
              <a:t>Dr. Mona El Sobky</a:t>
            </a:r>
            <a:endParaRPr lang="ar-JO"/>
          </a:p>
        </p:txBody>
      </p:sp>
      <p:sp>
        <p:nvSpPr>
          <p:cNvPr id="9" name="Slide Number Placeholder 5"/>
          <p:cNvSpPr>
            <a:spLocks noGrp="1"/>
          </p:cNvSpPr>
          <p:nvPr>
            <p:ph type="sldNum" sz="quarter" idx="12"/>
          </p:nvPr>
        </p:nvSpPr>
        <p:spPr/>
        <p:txBody>
          <a:bodyPr/>
          <a:lstStyle>
            <a:lvl1pPr>
              <a:defRPr/>
            </a:lvl1pPr>
          </a:lstStyle>
          <a:p>
            <a:pPr>
              <a:defRPr/>
            </a:pPr>
            <a:fld id="{20C4C70B-C69E-4336-AD40-185BC080EF09}" type="slidenum">
              <a:rPr lang="ar-JO"/>
              <a:pPr>
                <a:defRPr/>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3"/>
          <p:cNvSpPr>
            <a:spLocks noGrp="1"/>
          </p:cNvSpPr>
          <p:nvPr>
            <p:ph type="dt" sz="half" idx="10"/>
          </p:nvPr>
        </p:nvSpPr>
        <p:spPr/>
        <p:txBody>
          <a:bodyPr/>
          <a:lstStyle>
            <a:lvl1pPr>
              <a:defRPr/>
            </a:lvl1pPr>
          </a:lstStyle>
          <a:p>
            <a:pPr>
              <a:defRPr/>
            </a:pPr>
            <a:fld id="{411BF2D7-1344-4453-991E-1C3F0F2FE59F}" type="datetime8">
              <a:rPr lang="ar-JO" smtClean="0"/>
              <a:t>17 أيار، 21</a:t>
            </a:fld>
            <a:endParaRPr lang="ar-JO"/>
          </a:p>
        </p:txBody>
      </p:sp>
      <p:sp>
        <p:nvSpPr>
          <p:cNvPr id="4" name="Footer Placeholder 4"/>
          <p:cNvSpPr>
            <a:spLocks noGrp="1"/>
          </p:cNvSpPr>
          <p:nvPr>
            <p:ph type="ftr" sz="quarter" idx="11"/>
          </p:nvPr>
        </p:nvSpPr>
        <p:spPr/>
        <p:txBody>
          <a:bodyPr/>
          <a:lstStyle>
            <a:lvl1pPr>
              <a:defRPr/>
            </a:lvl1pPr>
          </a:lstStyle>
          <a:p>
            <a:pPr>
              <a:defRPr/>
            </a:pPr>
            <a:r>
              <a:rPr lang="en-US" smtClean="0"/>
              <a:t>Dr. Mona El Sobky</a:t>
            </a:r>
            <a:endParaRPr lang="ar-JO"/>
          </a:p>
        </p:txBody>
      </p:sp>
      <p:sp>
        <p:nvSpPr>
          <p:cNvPr id="5" name="Slide Number Placeholder 5"/>
          <p:cNvSpPr>
            <a:spLocks noGrp="1"/>
          </p:cNvSpPr>
          <p:nvPr>
            <p:ph type="sldNum" sz="quarter" idx="12"/>
          </p:nvPr>
        </p:nvSpPr>
        <p:spPr/>
        <p:txBody>
          <a:bodyPr/>
          <a:lstStyle>
            <a:lvl1pPr>
              <a:defRPr/>
            </a:lvl1pPr>
          </a:lstStyle>
          <a:p>
            <a:pPr>
              <a:defRPr/>
            </a:pPr>
            <a:fld id="{584B644B-69B9-462B-8914-510235E97F47}" type="slidenum">
              <a:rPr lang="ar-JO"/>
              <a:pPr>
                <a:defRPr/>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429DC5-2CE6-41CB-B6F1-62BE9757F4B8}" type="datetime8">
              <a:rPr lang="ar-JO" smtClean="0"/>
              <a:t>17 أيار، 21</a:t>
            </a:fld>
            <a:endParaRPr lang="ar-JO"/>
          </a:p>
        </p:txBody>
      </p:sp>
      <p:sp>
        <p:nvSpPr>
          <p:cNvPr id="3" name="Footer Placeholder 4"/>
          <p:cNvSpPr>
            <a:spLocks noGrp="1"/>
          </p:cNvSpPr>
          <p:nvPr>
            <p:ph type="ftr" sz="quarter" idx="11"/>
          </p:nvPr>
        </p:nvSpPr>
        <p:spPr/>
        <p:txBody>
          <a:bodyPr/>
          <a:lstStyle>
            <a:lvl1pPr>
              <a:defRPr/>
            </a:lvl1pPr>
          </a:lstStyle>
          <a:p>
            <a:pPr>
              <a:defRPr/>
            </a:pPr>
            <a:r>
              <a:rPr lang="en-US" smtClean="0"/>
              <a:t>Dr. Mona El Sobky</a:t>
            </a:r>
            <a:endParaRPr lang="ar-JO"/>
          </a:p>
        </p:txBody>
      </p:sp>
      <p:sp>
        <p:nvSpPr>
          <p:cNvPr id="4" name="Slide Number Placeholder 5"/>
          <p:cNvSpPr>
            <a:spLocks noGrp="1"/>
          </p:cNvSpPr>
          <p:nvPr>
            <p:ph type="sldNum" sz="quarter" idx="12"/>
          </p:nvPr>
        </p:nvSpPr>
        <p:spPr/>
        <p:txBody>
          <a:bodyPr/>
          <a:lstStyle>
            <a:lvl1pPr>
              <a:defRPr/>
            </a:lvl1pPr>
          </a:lstStyle>
          <a:p>
            <a:pPr>
              <a:defRPr/>
            </a:pPr>
            <a:fld id="{116ABFAA-8532-4941-8EE4-B6A36B46A7FB}" type="slidenum">
              <a:rPr lang="ar-JO"/>
              <a:pPr>
                <a:defRPr/>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ACC7C23-B952-49BA-A2C4-449030DD4438}" type="datetime8">
              <a:rPr lang="ar-JO" smtClean="0"/>
              <a:t>17 أيار، 21</a:t>
            </a:fld>
            <a:endParaRPr lang="ar-JO"/>
          </a:p>
        </p:txBody>
      </p:sp>
      <p:sp>
        <p:nvSpPr>
          <p:cNvPr id="6" name="Footer Placeholder 4"/>
          <p:cNvSpPr>
            <a:spLocks noGrp="1"/>
          </p:cNvSpPr>
          <p:nvPr>
            <p:ph type="ftr" sz="quarter" idx="11"/>
          </p:nvPr>
        </p:nvSpPr>
        <p:spPr/>
        <p:txBody>
          <a:bodyPr/>
          <a:lstStyle>
            <a:lvl1pPr>
              <a:defRPr/>
            </a:lvl1pPr>
          </a:lstStyle>
          <a:p>
            <a:pPr>
              <a:defRPr/>
            </a:pPr>
            <a:r>
              <a:rPr lang="en-US" smtClean="0"/>
              <a:t>Dr. Mona El Sobky</a:t>
            </a:r>
            <a:endParaRPr lang="ar-JO"/>
          </a:p>
        </p:txBody>
      </p:sp>
      <p:sp>
        <p:nvSpPr>
          <p:cNvPr id="7" name="Slide Number Placeholder 5"/>
          <p:cNvSpPr>
            <a:spLocks noGrp="1"/>
          </p:cNvSpPr>
          <p:nvPr>
            <p:ph type="sldNum" sz="quarter" idx="12"/>
          </p:nvPr>
        </p:nvSpPr>
        <p:spPr/>
        <p:txBody>
          <a:bodyPr/>
          <a:lstStyle>
            <a:lvl1pPr>
              <a:defRPr/>
            </a:lvl1pPr>
          </a:lstStyle>
          <a:p>
            <a:pPr>
              <a:defRPr/>
            </a:pPr>
            <a:fld id="{2E63D1C8-34B0-4C70-A568-38F1F5DB564B}" type="slidenum">
              <a:rPr lang="ar-JO"/>
              <a:pPr>
                <a:defRPr/>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891EAB-497D-4DCD-9FFD-88FC5A01B16E}" type="datetime8">
              <a:rPr lang="ar-JO" smtClean="0"/>
              <a:t>17 أيار، 21</a:t>
            </a:fld>
            <a:endParaRPr lang="ar-JO"/>
          </a:p>
        </p:txBody>
      </p:sp>
      <p:sp>
        <p:nvSpPr>
          <p:cNvPr id="6" name="Footer Placeholder 4"/>
          <p:cNvSpPr>
            <a:spLocks noGrp="1"/>
          </p:cNvSpPr>
          <p:nvPr>
            <p:ph type="ftr" sz="quarter" idx="11"/>
          </p:nvPr>
        </p:nvSpPr>
        <p:spPr/>
        <p:txBody>
          <a:bodyPr/>
          <a:lstStyle>
            <a:lvl1pPr>
              <a:defRPr/>
            </a:lvl1pPr>
          </a:lstStyle>
          <a:p>
            <a:pPr>
              <a:defRPr/>
            </a:pPr>
            <a:r>
              <a:rPr lang="en-US" smtClean="0"/>
              <a:t>Dr. Mona El Sobky</a:t>
            </a:r>
            <a:endParaRPr lang="ar-JO"/>
          </a:p>
        </p:txBody>
      </p:sp>
      <p:sp>
        <p:nvSpPr>
          <p:cNvPr id="7" name="Slide Number Placeholder 5"/>
          <p:cNvSpPr>
            <a:spLocks noGrp="1"/>
          </p:cNvSpPr>
          <p:nvPr>
            <p:ph type="sldNum" sz="quarter" idx="12"/>
          </p:nvPr>
        </p:nvSpPr>
        <p:spPr/>
        <p:txBody>
          <a:bodyPr/>
          <a:lstStyle>
            <a:lvl1pPr>
              <a:defRPr/>
            </a:lvl1pPr>
          </a:lstStyle>
          <a:p>
            <a:pPr>
              <a:defRPr/>
            </a:pPr>
            <a:fld id="{86BA13AA-4850-41BE-9752-99AA7C698191}" type="slidenum">
              <a:rPr lang="ar-JO"/>
              <a:pPr>
                <a:defRPr/>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AF8EC88-FF66-4991-B2D0-F2FBC6D9B1AB}" type="datetime8">
              <a:rPr lang="ar-JO" smtClean="0"/>
              <a:t>17 أيار، 21</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Dr. Mona El Sobky</a:t>
            </a:r>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4F2D080-C75D-44F0-AD58-0F45F3191254}" type="slidenum">
              <a:rPr lang="ar-JO"/>
              <a:pPr>
                <a:defRPr/>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media1.WAV"/><Relationship Id="rId6" Type="http://schemas.openxmlformats.org/officeDocument/2006/relationships/image" Target="../media/image43.png"/><Relationship Id="rId5" Type="http://schemas.microsoft.com/office/2007/relationships/media" Target="../media/media1.WAV"/><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285875" y="2000250"/>
            <a:ext cx="6858000" cy="2308225"/>
          </a:xfrm>
          <a:prstGeom prst="rect">
            <a:avLst/>
          </a:prstGeom>
          <a:noFill/>
          <a:ln w="9525">
            <a:noFill/>
            <a:miter lim="800000"/>
            <a:headEnd/>
            <a:tailEnd/>
          </a:ln>
        </p:spPr>
        <p:txBody>
          <a:bodyPr>
            <a:spAutoFit/>
          </a:bodyPr>
          <a:lstStyle/>
          <a:p>
            <a:pPr algn="ctr"/>
            <a:r>
              <a:rPr lang="en-US" sz="3600" dirty="0">
                <a:cs typeface="Times New Roman" pitchFamily="18" charset="0"/>
              </a:rPr>
              <a:t>UGT Module Lab </a:t>
            </a:r>
            <a:r>
              <a:rPr lang="en-US" sz="3600" dirty="0" smtClean="0">
                <a:cs typeface="Times New Roman" pitchFamily="18" charset="0"/>
              </a:rPr>
              <a:t>2</a:t>
            </a:r>
            <a:br>
              <a:rPr lang="en-US" sz="3600" dirty="0" smtClean="0">
                <a:cs typeface="Times New Roman" pitchFamily="18" charset="0"/>
              </a:rPr>
            </a:br>
            <a:r>
              <a:rPr lang="en-US" sz="3600" dirty="0" smtClean="0">
                <a:cs typeface="Times New Roman" pitchFamily="18" charset="0"/>
              </a:rPr>
              <a:t>2020-2021</a:t>
            </a:r>
            <a:r>
              <a:rPr lang="en-US" sz="3600" dirty="0">
                <a:cs typeface="Times New Roman" pitchFamily="18" charset="0"/>
              </a:rPr>
              <a:t/>
            </a:r>
            <a:br>
              <a:rPr lang="en-US" sz="3600" dirty="0">
                <a:cs typeface="Times New Roman" pitchFamily="18" charset="0"/>
              </a:rPr>
            </a:br>
            <a:r>
              <a:rPr lang="en-US" sz="3600" dirty="0">
                <a:cs typeface="Times New Roman" pitchFamily="18" charset="0"/>
              </a:rPr>
              <a:t/>
            </a:r>
            <a:br>
              <a:rPr lang="en-US" sz="3600" dirty="0">
                <a:cs typeface="Times New Roman" pitchFamily="18" charset="0"/>
              </a:rPr>
            </a:br>
            <a:endParaRPr lang="en-US" sz="3600" dirty="0"/>
          </a:p>
        </p:txBody>
      </p:sp>
      <p:sp>
        <p:nvSpPr>
          <p:cNvPr id="4" name="TextBox 3">
            <a:extLst>
              <a:ext uri="{FF2B5EF4-FFF2-40B4-BE49-F238E27FC236}"/>
            </a:extLst>
          </p:cNvPr>
          <p:cNvSpPr txBox="1"/>
          <p:nvPr/>
        </p:nvSpPr>
        <p:spPr>
          <a:xfrm>
            <a:off x="2209800" y="4114800"/>
            <a:ext cx="5335588" cy="1631950"/>
          </a:xfrm>
          <a:prstGeom prst="rect">
            <a:avLst/>
          </a:prstGeom>
          <a:noFill/>
          <a:effectLst/>
        </p:spPr>
        <p:txBody>
          <a:bodyPr wrap="none">
            <a:spAutoFit/>
          </a:bodyPr>
          <a:lstStyle/>
          <a:p>
            <a:pPr algn="ctr">
              <a:defRPr/>
            </a:pPr>
            <a:r>
              <a:rPr lang="en-US" sz="2000" dirty="0">
                <a:effectLst>
                  <a:outerShdw blurRad="38100" dist="38100" dir="2700000" algn="tl">
                    <a:srgbClr val="000000">
                      <a:alpha val="43137"/>
                    </a:srgbClr>
                  </a:outerShdw>
                </a:effectLst>
                <a:latin typeface="Century Schoolbook" pitchFamily="18" charset="0"/>
                <a:cs typeface="Arial" charset="0"/>
              </a:rPr>
              <a:t>Dr. Mohammad </a:t>
            </a:r>
            <a:r>
              <a:rPr lang="en-US" sz="2000" dirty="0" err="1">
                <a:effectLst>
                  <a:outerShdw blurRad="38100" dist="38100" dir="2700000" algn="tl">
                    <a:srgbClr val="000000">
                      <a:alpha val="43137"/>
                    </a:srgbClr>
                  </a:outerShdw>
                </a:effectLst>
                <a:latin typeface="Century Schoolbook" pitchFamily="18" charset="0"/>
                <a:cs typeface="Arial" charset="0"/>
              </a:rPr>
              <a:t>Odaibat</a:t>
            </a:r>
            <a:endParaRPr lang="en-US" sz="2000" dirty="0">
              <a:effectLst>
                <a:outerShdw blurRad="38100" dist="38100" dir="2700000" algn="tl">
                  <a:srgbClr val="000000">
                    <a:alpha val="43137"/>
                  </a:srgbClr>
                </a:outerShdw>
              </a:effectLst>
              <a:latin typeface="Century Schoolbook" pitchFamily="18" charset="0"/>
              <a:cs typeface="Arial" charset="0"/>
            </a:endParaRPr>
          </a:p>
          <a:p>
            <a:pPr algn="ctr">
              <a:defRPr/>
            </a:pPr>
            <a:r>
              <a:rPr lang="en-US" sz="2000" dirty="0">
                <a:effectLst>
                  <a:outerShdw blurRad="38100" dist="38100" dir="2700000" algn="tl">
                    <a:srgbClr val="000000">
                      <a:alpha val="43137"/>
                    </a:srgbClr>
                  </a:outerShdw>
                </a:effectLst>
                <a:latin typeface="Century Schoolbook" pitchFamily="18" charset="0"/>
                <a:cs typeface="Arial" charset="0"/>
              </a:rPr>
              <a:t>Department of Microbiology and Pathology </a:t>
            </a:r>
          </a:p>
          <a:p>
            <a:pPr algn="ctr">
              <a:defRPr/>
            </a:pPr>
            <a:r>
              <a:rPr lang="en-US" sz="2000" dirty="0">
                <a:effectLst>
                  <a:outerShdw blurRad="38100" dist="38100" dir="2700000" algn="tl">
                    <a:srgbClr val="000000">
                      <a:alpha val="43137"/>
                    </a:srgbClr>
                  </a:outerShdw>
                </a:effectLst>
                <a:latin typeface="Century Schoolbook" pitchFamily="18" charset="0"/>
                <a:cs typeface="Arial" charset="0"/>
              </a:rPr>
              <a:t>Faculty of Medicine, </a:t>
            </a:r>
            <a:r>
              <a:rPr lang="en-US" sz="2000" dirty="0" err="1">
                <a:effectLst>
                  <a:outerShdw blurRad="38100" dist="38100" dir="2700000" algn="tl">
                    <a:srgbClr val="000000">
                      <a:alpha val="43137"/>
                    </a:srgbClr>
                  </a:outerShdw>
                </a:effectLst>
                <a:latin typeface="Century Schoolbook" pitchFamily="18" charset="0"/>
                <a:cs typeface="Arial" charset="0"/>
              </a:rPr>
              <a:t>Mu’tah</a:t>
            </a:r>
            <a:r>
              <a:rPr lang="en-US" sz="2000" dirty="0">
                <a:effectLst>
                  <a:outerShdw blurRad="38100" dist="38100" dir="2700000" algn="tl">
                    <a:srgbClr val="000000">
                      <a:alpha val="43137"/>
                    </a:srgbClr>
                  </a:outerShdw>
                </a:effectLst>
                <a:latin typeface="Century Schoolbook" pitchFamily="18" charset="0"/>
                <a:cs typeface="Arial" charset="0"/>
              </a:rPr>
              <a:t> University </a:t>
            </a:r>
          </a:p>
          <a:p>
            <a:pPr algn="ctr">
              <a:defRPr/>
            </a:pPr>
            <a:endParaRPr lang="en-US" sz="2000" dirty="0">
              <a:effectLst>
                <a:outerShdw blurRad="38100" dist="38100" dir="2700000" algn="tl">
                  <a:srgbClr val="000000">
                    <a:alpha val="43137"/>
                  </a:srgbClr>
                </a:outerShdw>
              </a:effectLst>
              <a:latin typeface="Century Schoolbook" pitchFamily="18" charset="0"/>
              <a:cs typeface="Arial" charset="0"/>
            </a:endParaRPr>
          </a:p>
          <a:p>
            <a:pPr algn="ctr">
              <a:defRPr/>
            </a:pPr>
            <a:endParaRPr lang="en-US" sz="2000" dirty="0">
              <a:effectLst>
                <a:outerShdw blurRad="38100" dist="38100" dir="2700000" algn="tl">
                  <a:srgbClr val="000000">
                    <a:alpha val="43137"/>
                  </a:srgbClr>
                </a:outerShdw>
              </a:effectLst>
              <a:latin typeface="Century Schoolbook" pitchFamily="18" charset="0"/>
              <a:cs typeface="Arial"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2" descr="Image result for  Trichomonas vaginalis image"/>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endParaRPr lang="ar-JO"/>
          </a:p>
        </p:txBody>
      </p:sp>
      <p:sp>
        <p:nvSpPr>
          <p:cNvPr id="12293" name="AutoShape 4" descr="Image result for  Trichomonas vaginalis image"/>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endParaRPr lang="ar-JO"/>
          </a:p>
        </p:txBody>
      </p:sp>
      <p:sp>
        <p:nvSpPr>
          <p:cNvPr id="12294" name="AutoShape 6" descr="Image result for  Trichomonas vaginalis image"/>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endParaRPr lang="ar-JO"/>
          </a:p>
        </p:txBody>
      </p:sp>
      <p:sp>
        <p:nvSpPr>
          <p:cNvPr id="10" name="TextBox 9"/>
          <p:cNvSpPr txBox="1"/>
          <p:nvPr/>
        </p:nvSpPr>
        <p:spPr>
          <a:xfrm>
            <a:off x="1928813" y="214313"/>
            <a:ext cx="5715000" cy="830262"/>
          </a:xfrm>
          <a:prstGeom prst="rect">
            <a:avLst/>
          </a:prstGeom>
        </p:spPr>
        <p:style>
          <a:lnRef idx="1">
            <a:schemeClr val="accent5"/>
          </a:lnRef>
          <a:fillRef idx="2">
            <a:schemeClr val="accent5"/>
          </a:fillRef>
          <a:effectRef idx="1">
            <a:schemeClr val="accent5"/>
          </a:effectRef>
          <a:fontRef idx="minor">
            <a:schemeClr val="dk1"/>
          </a:fontRef>
        </p:style>
        <p:txBody>
          <a:bodyPr rtlCol="1">
            <a:spAutoFit/>
          </a:bodyPr>
          <a:lstStyle/>
          <a:p>
            <a:pPr algn="ctr" rtl="0" fontAlgn="auto">
              <a:spcBef>
                <a:spcPts val="0"/>
              </a:spcBef>
              <a:spcAft>
                <a:spcPts val="0"/>
              </a:spcAft>
              <a:defRPr/>
            </a:pPr>
            <a:r>
              <a:rPr lang="en-US" sz="2400" b="1" dirty="0" err="1">
                <a:solidFill>
                  <a:srgbClr val="002060"/>
                </a:solidFill>
                <a:latin typeface="Arial" pitchFamily="34" charset="0"/>
                <a:cs typeface="Arial" pitchFamily="34" charset="0"/>
              </a:rPr>
              <a:t>Trophozoite</a:t>
            </a:r>
            <a:r>
              <a:rPr lang="en-US" sz="2400" b="1" dirty="0">
                <a:solidFill>
                  <a:srgbClr val="002060"/>
                </a:solidFill>
                <a:latin typeface="Arial" pitchFamily="34" charset="0"/>
                <a:cs typeface="Arial" pitchFamily="34" charset="0"/>
              </a:rPr>
              <a:t> of </a:t>
            </a:r>
            <a:r>
              <a:rPr lang="en-US" sz="2400" b="1" i="1" dirty="0" err="1">
                <a:solidFill>
                  <a:srgbClr val="002060"/>
                </a:solidFill>
                <a:latin typeface="Arial" pitchFamily="34" charset="0"/>
                <a:cs typeface="Arial" pitchFamily="34" charset="0"/>
              </a:rPr>
              <a:t>Trichomonas</a:t>
            </a:r>
            <a:r>
              <a:rPr lang="en-US" sz="2400" b="1" i="1" dirty="0">
                <a:solidFill>
                  <a:srgbClr val="002060"/>
                </a:solidFill>
                <a:latin typeface="Arial" pitchFamily="34" charset="0"/>
                <a:cs typeface="Arial" pitchFamily="34" charset="0"/>
              </a:rPr>
              <a:t> </a:t>
            </a:r>
            <a:r>
              <a:rPr lang="en-US" sz="2400" b="1" i="1" dirty="0" err="1">
                <a:solidFill>
                  <a:srgbClr val="002060"/>
                </a:solidFill>
                <a:latin typeface="Arial" pitchFamily="34" charset="0"/>
                <a:cs typeface="Arial" pitchFamily="34" charset="0"/>
              </a:rPr>
              <a:t>vaginalis</a:t>
            </a:r>
            <a:r>
              <a:rPr lang="en-US" sz="2400" b="1" i="1" dirty="0">
                <a:solidFill>
                  <a:srgbClr val="002060"/>
                </a:solidFill>
                <a:latin typeface="Arial" pitchFamily="34" charset="0"/>
                <a:cs typeface="Arial" pitchFamily="34" charset="0"/>
              </a:rPr>
              <a:t> </a:t>
            </a:r>
            <a:r>
              <a:rPr lang="en-US" sz="2400" b="1" dirty="0">
                <a:solidFill>
                  <a:srgbClr val="002060"/>
                </a:solidFill>
                <a:latin typeface="Arial" pitchFamily="34" charset="0"/>
                <a:cs typeface="Arial" pitchFamily="34" charset="0"/>
              </a:rPr>
              <a:t>(D.s &amp; I.S)</a:t>
            </a:r>
            <a:endParaRPr lang="ar-EG" sz="2400" b="1" dirty="0">
              <a:solidFill>
                <a:srgbClr val="002060"/>
              </a:solidFill>
              <a:latin typeface="Arial" pitchFamily="34" charset="0"/>
            </a:endParaRPr>
          </a:p>
        </p:txBody>
      </p:sp>
      <p:cxnSp>
        <p:nvCxnSpPr>
          <p:cNvPr id="14" name="Straight Arrow Connector 13"/>
          <p:cNvCxnSpPr/>
          <p:nvPr/>
        </p:nvCxnSpPr>
        <p:spPr>
          <a:xfrm rot="16200000" flipH="1">
            <a:off x="1643063" y="2571750"/>
            <a:ext cx="1143000" cy="85725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309938" y="2476500"/>
            <a:ext cx="1416050" cy="606425"/>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298" name="TextBox 21"/>
          <p:cNvSpPr txBox="1">
            <a:spLocks noChangeArrowheads="1"/>
          </p:cNvSpPr>
          <p:nvPr/>
        </p:nvSpPr>
        <p:spPr bwMode="auto">
          <a:xfrm>
            <a:off x="3071813" y="5572125"/>
            <a:ext cx="1143000" cy="369888"/>
          </a:xfrm>
          <a:prstGeom prst="rect">
            <a:avLst/>
          </a:prstGeom>
          <a:noFill/>
          <a:ln w="9525">
            <a:noFill/>
            <a:miter lim="800000"/>
            <a:headEnd/>
            <a:tailEnd/>
          </a:ln>
        </p:spPr>
        <p:txBody>
          <a:bodyPr>
            <a:spAutoFit/>
          </a:bodyPr>
          <a:lstStyle/>
          <a:p>
            <a:pPr algn="l" rtl="0"/>
            <a:r>
              <a:rPr lang="en-US" b="1">
                <a:solidFill>
                  <a:srgbClr val="002060"/>
                </a:solidFill>
              </a:rPr>
              <a:t>Axostyle</a:t>
            </a:r>
            <a:endParaRPr lang="ar-EG" b="1">
              <a:solidFill>
                <a:srgbClr val="002060"/>
              </a:solidFill>
            </a:endParaRPr>
          </a:p>
        </p:txBody>
      </p:sp>
      <p:sp>
        <p:nvSpPr>
          <p:cNvPr id="12299" name="TextBox 15"/>
          <p:cNvSpPr txBox="1">
            <a:spLocks noChangeArrowheads="1"/>
          </p:cNvSpPr>
          <p:nvPr/>
        </p:nvSpPr>
        <p:spPr bwMode="auto">
          <a:xfrm>
            <a:off x="4429125" y="5143500"/>
            <a:ext cx="1143000" cy="369888"/>
          </a:xfrm>
          <a:prstGeom prst="rect">
            <a:avLst/>
          </a:prstGeom>
          <a:noFill/>
          <a:ln w="9525">
            <a:noFill/>
            <a:miter lim="800000"/>
            <a:headEnd/>
            <a:tailEnd/>
          </a:ln>
        </p:spPr>
        <p:txBody>
          <a:bodyPr>
            <a:spAutoFit/>
          </a:bodyPr>
          <a:lstStyle/>
          <a:p>
            <a:pPr algn="ctr" rtl="0"/>
            <a:r>
              <a:rPr lang="en-US" b="1">
                <a:solidFill>
                  <a:srgbClr val="002060"/>
                </a:solidFill>
                <a:latin typeface="Calibri" pitchFamily="34" charset="0"/>
              </a:rPr>
              <a:t>Nucleus</a:t>
            </a:r>
            <a:endParaRPr lang="ar-EG" b="1">
              <a:solidFill>
                <a:srgbClr val="002060"/>
              </a:solidFill>
              <a:latin typeface="Calibri" pitchFamily="34" charset="0"/>
            </a:endParaRPr>
          </a:p>
        </p:txBody>
      </p:sp>
      <p:sp>
        <p:nvSpPr>
          <p:cNvPr id="12300" name="Rectangle 32"/>
          <p:cNvSpPr>
            <a:spLocks noChangeArrowheads="1"/>
          </p:cNvSpPr>
          <p:nvPr/>
        </p:nvSpPr>
        <p:spPr bwMode="auto">
          <a:xfrm>
            <a:off x="6486525" y="4214813"/>
            <a:ext cx="1042988" cy="369887"/>
          </a:xfrm>
          <a:prstGeom prst="rect">
            <a:avLst/>
          </a:prstGeom>
          <a:noFill/>
          <a:ln w="9525">
            <a:noFill/>
            <a:miter lim="800000"/>
            <a:headEnd/>
            <a:tailEnd/>
          </a:ln>
        </p:spPr>
        <p:txBody>
          <a:bodyPr wrap="none">
            <a:spAutoFit/>
          </a:bodyPr>
          <a:lstStyle/>
          <a:p>
            <a:r>
              <a:rPr lang="en-US" b="1">
                <a:solidFill>
                  <a:srgbClr val="002060"/>
                </a:solidFill>
              </a:rPr>
              <a:t>Flagella</a:t>
            </a:r>
            <a:endParaRPr lang="ar-EG"/>
          </a:p>
        </p:txBody>
      </p:sp>
      <p:sp>
        <p:nvSpPr>
          <p:cNvPr id="12301" name="TextBox 14"/>
          <p:cNvSpPr txBox="1">
            <a:spLocks noChangeArrowheads="1"/>
          </p:cNvSpPr>
          <p:nvPr/>
        </p:nvSpPr>
        <p:spPr bwMode="auto">
          <a:xfrm>
            <a:off x="3714750" y="1643063"/>
            <a:ext cx="1928813" cy="369887"/>
          </a:xfrm>
          <a:prstGeom prst="rect">
            <a:avLst/>
          </a:prstGeom>
          <a:noFill/>
          <a:ln w="9525">
            <a:noFill/>
            <a:miter lim="800000"/>
            <a:headEnd/>
            <a:tailEnd/>
          </a:ln>
        </p:spPr>
        <p:txBody>
          <a:bodyPr>
            <a:spAutoFit/>
          </a:bodyPr>
          <a:lstStyle/>
          <a:p>
            <a:pPr algn="ctr"/>
            <a:r>
              <a:rPr lang="en-US" b="1">
                <a:solidFill>
                  <a:srgbClr val="002060"/>
                </a:solidFill>
                <a:latin typeface="Calibri" pitchFamily="34" charset="0"/>
              </a:rPr>
              <a:t>Parabasal body</a:t>
            </a:r>
            <a:endParaRPr lang="ar-EG" b="1">
              <a:solidFill>
                <a:srgbClr val="002060"/>
              </a:solidFill>
              <a:latin typeface="Calibri" pitchFamily="34" charset="0"/>
            </a:endParaRPr>
          </a:p>
        </p:txBody>
      </p:sp>
      <p:sp>
        <p:nvSpPr>
          <p:cNvPr id="12302" name="TextBox 34"/>
          <p:cNvSpPr txBox="1">
            <a:spLocks noChangeArrowheads="1"/>
          </p:cNvSpPr>
          <p:nvPr/>
        </p:nvSpPr>
        <p:spPr bwMode="auto">
          <a:xfrm>
            <a:off x="928688" y="1500188"/>
            <a:ext cx="2143125" cy="923925"/>
          </a:xfrm>
          <a:prstGeom prst="rect">
            <a:avLst/>
          </a:prstGeom>
          <a:noFill/>
          <a:ln w="9525">
            <a:noFill/>
            <a:miter lim="800000"/>
            <a:headEnd/>
            <a:tailEnd/>
          </a:ln>
        </p:spPr>
        <p:txBody>
          <a:bodyPr>
            <a:spAutoFit/>
          </a:bodyPr>
          <a:lstStyle/>
          <a:p>
            <a:pPr algn="l" rtl="0"/>
            <a:r>
              <a:rPr lang="en-US" b="1">
                <a:solidFill>
                  <a:srgbClr val="002060"/>
                </a:solidFill>
                <a:latin typeface="Calibri" pitchFamily="34" charset="0"/>
              </a:rPr>
              <a:t>Marginal flagella with undulating membrane </a:t>
            </a:r>
            <a:endParaRPr lang="ar-EG" b="1">
              <a:solidFill>
                <a:srgbClr val="002060"/>
              </a:solidFill>
              <a:latin typeface="Calibri" pitchFamily="34" charset="0"/>
            </a:endParaRPr>
          </a:p>
        </p:txBody>
      </p:sp>
      <p:grpSp>
        <p:nvGrpSpPr>
          <p:cNvPr id="2" name="Group 48"/>
          <p:cNvGrpSpPr>
            <a:grpSpLocks/>
          </p:cNvGrpSpPr>
          <p:nvPr/>
        </p:nvGrpSpPr>
        <p:grpSpPr bwMode="auto">
          <a:xfrm>
            <a:off x="785813" y="1214438"/>
            <a:ext cx="7786687" cy="5000625"/>
            <a:chOff x="785786" y="1500174"/>
            <a:chExt cx="7786742" cy="4643470"/>
          </a:xfrm>
        </p:grpSpPr>
        <p:grpSp>
          <p:nvGrpSpPr>
            <p:cNvPr id="3" name="Group 45"/>
            <p:cNvGrpSpPr>
              <a:grpSpLocks/>
            </p:cNvGrpSpPr>
            <p:nvPr/>
          </p:nvGrpSpPr>
          <p:grpSpPr bwMode="auto">
            <a:xfrm>
              <a:off x="785786" y="1500174"/>
              <a:ext cx="7786742" cy="4643470"/>
              <a:chOff x="785786" y="1500174"/>
              <a:chExt cx="7786742" cy="4643470"/>
            </a:xfrm>
          </p:grpSpPr>
          <p:grpSp>
            <p:nvGrpSpPr>
              <p:cNvPr id="6" name="Group 39"/>
              <p:cNvGrpSpPr>
                <a:grpSpLocks/>
              </p:cNvGrpSpPr>
              <p:nvPr/>
            </p:nvGrpSpPr>
            <p:grpSpPr bwMode="auto">
              <a:xfrm>
                <a:off x="785786" y="1500174"/>
                <a:ext cx="7786742" cy="4643470"/>
                <a:chOff x="785786" y="1500174"/>
                <a:chExt cx="7715304" cy="4643470"/>
              </a:xfrm>
            </p:grpSpPr>
            <p:grpSp>
              <p:nvGrpSpPr>
                <p:cNvPr id="7" name="Group 38"/>
                <p:cNvGrpSpPr>
                  <a:grpSpLocks/>
                </p:cNvGrpSpPr>
                <p:nvPr/>
              </p:nvGrpSpPr>
              <p:grpSpPr bwMode="auto">
                <a:xfrm>
                  <a:off x="785786" y="1500174"/>
                  <a:ext cx="7715304" cy="4643470"/>
                  <a:chOff x="785786" y="1500174"/>
                  <a:chExt cx="7715304" cy="4643470"/>
                </a:xfrm>
              </p:grpSpPr>
              <p:grpSp>
                <p:nvGrpSpPr>
                  <p:cNvPr id="8" name="Group 37"/>
                  <p:cNvGrpSpPr>
                    <a:grpSpLocks/>
                  </p:cNvGrpSpPr>
                  <p:nvPr/>
                </p:nvGrpSpPr>
                <p:grpSpPr bwMode="auto">
                  <a:xfrm>
                    <a:off x="785786" y="1500174"/>
                    <a:ext cx="7715304" cy="4643470"/>
                    <a:chOff x="785786" y="1500174"/>
                    <a:chExt cx="7715304" cy="4643470"/>
                  </a:xfrm>
                </p:grpSpPr>
                <p:pic>
                  <p:nvPicPr>
                    <p:cNvPr id="12317" name="Picture 8" descr="Image result for  Trichomonas vaginalis image"/>
                    <p:cNvPicPr>
                      <a:picLocks noChangeAspect="1" noChangeArrowheads="1"/>
                    </p:cNvPicPr>
                    <p:nvPr/>
                  </p:nvPicPr>
                  <p:blipFill>
                    <a:blip r:embed="rId2" cstate="print"/>
                    <a:srcRect/>
                    <a:stretch>
                      <a:fillRect/>
                    </a:stretch>
                  </p:blipFill>
                  <p:spPr bwMode="auto">
                    <a:xfrm>
                      <a:off x="785786" y="1500174"/>
                      <a:ext cx="7715304" cy="4643470"/>
                    </a:xfrm>
                    <a:prstGeom prst="rect">
                      <a:avLst/>
                    </a:prstGeom>
                    <a:noFill/>
                    <a:ln w="9525">
                      <a:solidFill>
                        <a:schemeClr val="tx1"/>
                      </a:solidFill>
                      <a:miter lim="800000"/>
                      <a:headEnd/>
                      <a:tailEnd/>
                    </a:ln>
                  </p:spPr>
                </p:pic>
                <p:cxnSp>
                  <p:nvCxnSpPr>
                    <p:cNvPr id="12" name="Straight Arrow Connector 11"/>
                    <p:cNvCxnSpPr/>
                    <p:nvPr/>
                  </p:nvCxnSpPr>
                  <p:spPr>
                    <a:xfrm rot="16200000" flipV="1">
                      <a:off x="5964609" y="3321297"/>
                      <a:ext cx="1357662" cy="286276"/>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a:xfrm rot="16200000" flipV="1">
                    <a:off x="3750611" y="3893669"/>
                    <a:ext cx="1214673" cy="10003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rot="16200000" flipV="1">
                  <a:off x="2928585" y="4785685"/>
                  <a:ext cx="857936" cy="572553"/>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cxnSp>
            <p:nvCxnSpPr>
              <p:cNvPr id="44" name="Straight Arrow Connector 43"/>
              <p:cNvCxnSpPr/>
              <p:nvPr/>
            </p:nvCxnSpPr>
            <p:spPr>
              <a:xfrm rot="5400000">
                <a:off x="3536716" y="2393035"/>
                <a:ext cx="1356188" cy="71438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16200000" flipH="1">
              <a:off x="1293393" y="2579511"/>
              <a:ext cx="1413679" cy="71438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12304" name="TextBox 14"/>
          <p:cNvSpPr txBox="1">
            <a:spLocks noChangeArrowheads="1"/>
          </p:cNvSpPr>
          <p:nvPr/>
        </p:nvSpPr>
        <p:spPr bwMode="auto">
          <a:xfrm>
            <a:off x="3929063" y="1428750"/>
            <a:ext cx="1857375" cy="400050"/>
          </a:xfrm>
          <a:prstGeom prst="rect">
            <a:avLst/>
          </a:prstGeom>
          <a:noFill/>
          <a:ln w="9525">
            <a:noFill/>
            <a:miter lim="800000"/>
            <a:headEnd/>
            <a:tailEnd/>
          </a:ln>
        </p:spPr>
        <p:txBody>
          <a:bodyPr>
            <a:spAutoFit/>
          </a:bodyPr>
          <a:lstStyle/>
          <a:p>
            <a:pPr algn="ctr"/>
            <a:r>
              <a:rPr lang="en-US" sz="2000" b="1">
                <a:solidFill>
                  <a:srgbClr val="002060"/>
                </a:solidFill>
                <a:latin typeface="Calibri" pitchFamily="34" charset="0"/>
              </a:rPr>
              <a:t>Parabasal body</a:t>
            </a:r>
            <a:endParaRPr lang="ar-EG" sz="2000" b="1">
              <a:solidFill>
                <a:srgbClr val="002060"/>
              </a:solidFill>
              <a:latin typeface="Calibri" pitchFamily="34" charset="0"/>
            </a:endParaRPr>
          </a:p>
        </p:txBody>
      </p:sp>
      <p:sp>
        <p:nvSpPr>
          <p:cNvPr id="12305" name="TextBox 15"/>
          <p:cNvSpPr txBox="1">
            <a:spLocks noChangeArrowheads="1"/>
          </p:cNvSpPr>
          <p:nvPr/>
        </p:nvSpPr>
        <p:spPr bwMode="auto">
          <a:xfrm>
            <a:off x="4643438" y="5143500"/>
            <a:ext cx="1143000" cy="400050"/>
          </a:xfrm>
          <a:prstGeom prst="rect">
            <a:avLst/>
          </a:prstGeom>
          <a:noFill/>
          <a:ln w="9525">
            <a:noFill/>
            <a:miter lim="800000"/>
            <a:headEnd/>
            <a:tailEnd/>
          </a:ln>
        </p:spPr>
        <p:txBody>
          <a:bodyPr>
            <a:spAutoFit/>
          </a:bodyPr>
          <a:lstStyle/>
          <a:p>
            <a:pPr algn="ctr" rtl="0"/>
            <a:r>
              <a:rPr lang="en-US" sz="2000" b="1">
                <a:solidFill>
                  <a:srgbClr val="002060"/>
                </a:solidFill>
                <a:latin typeface="Calibri" pitchFamily="34" charset="0"/>
              </a:rPr>
              <a:t>Nucleus</a:t>
            </a:r>
            <a:endParaRPr lang="ar-EG" sz="2000" b="1">
              <a:solidFill>
                <a:srgbClr val="002060"/>
              </a:solidFill>
              <a:latin typeface="Calibri" pitchFamily="34" charset="0"/>
            </a:endParaRPr>
          </a:p>
        </p:txBody>
      </p:sp>
      <p:sp>
        <p:nvSpPr>
          <p:cNvPr id="12306" name="TextBox 21"/>
          <p:cNvSpPr txBox="1">
            <a:spLocks noChangeArrowheads="1"/>
          </p:cNvSpPr>
          <p:nvPr/>
        </p:nvSpPr>
        <p:spPr bwMode="auto">
          <a:xfrm>
            <a:off x="3143250" y="5643563"/>
            <a:ext cx="1143000" cy="400050"/>
          </a:xfrm>
          <a:prstGeom prst="rect">
            <a:avLst/>
          </a:prstGeom>
          <a:noFill/>
          <a:ln w="9525">
            <a:noFill/>
            <a:miter lim="800000"/>
            <a:headEnd/>
            <a:tailEnd/>
          </a:ln>
        </p:spPr>
        <p:txBody>
          <a:bodyPr>
            <a:spAutoFit/>
          </a:bodyPr>
          <a:lstStyle/>
          <a:p>
            <a:pPr algn="l" rtl="0"/>
            <a:r>
              <a:rPr lang="en-US" sz="2000" b="1">
                <a:solidFill>
                  <a:srgbClr val="002060"/>
                </a:solidFill>
                <a:latin typeface="Calibri" pitchFamily="34" charset="0"/>
              </a:rPr>
              <a:t>Axostyle</a:t>
            </a:r>
            <a:endParaRPr lang="ar-EG" sz="2000" b="1">
              <a:solidFill>
                <a:srgbClr val="002060"/>
              </a:solidFill>
              <a:latin typeface="Calibri" pitchFamily="34" charset="0"/>
            </a:endParaRPr>
          </a:p>
        </p:txBody>
      </p:sp>
      <p:sp>
        <p:nvSpPr>
          <p:cNvPr id="12307" name="TextBox 52"/>
          <p:cNvSpPr txBox="1">
            <a:spLocks noChangeArrowheads="1"/>
          </p:cNvSpPr>
          <p:nvPr/>
        </p:nvSpPr>
        <p:spPr bwMode="auto">
          <a:xfrm>
            <a:off x="6143625" y="4286250"/>
            <a:ext cx="1357313" cy="400050"/>
          </a:xfrm>
          <a:prstGeom prst="rect">
            <a:avLst/>
          </a:prstGeom>
          <a:noFill/>
          <a:ln w="9525">
            <a:noFill/>
            <a:miter lim="800000"/>
            <a:headEnd/>
            <a:tailEnd/>
          </a:ln>
        </p:spPr>
        <p:txBody>
          <a:bodyPr>
            <a:spAutoFit/>
          </a:bodyPr>
          <a:lstStyle/>
          <a:p>
            <a:pPr algn="ctr" rtl="0"/>
            <a:r>
              <a:rPr lang="en-US" sz="2000" b="1">
                <a:solidFill>
                  <a:srgbClr val="002060"/>
                </a:solidFill>
                <a:latin typeface="Calibri" pitchFamily="34" charset="0"/>
              </a:rPr>
              <a:t>Flagella</a:t>
            </a:r>
            <a:endParaRPr lang="ar-EG" sz="2000" b="1">
              <a:solidFill>
                <a:srgbClr val="002060"/>
              </a:solidFill>
              <a:latin typeface="Calibri" pitchFamily="34" charset="0"/>
            </a:endParaRPr>
          </a:p>
        </p:txBody>
      </p:sp>
      <p:sp>
        <p:nvSpPr>
          <p:cNvPr id="12308" name="TextBox 53"/>
          <p:cNvSpPr txBox="1">
            <a:spLocks noChangeArrowheads="1"/>
          </p:cNvSpPr>
          <p:nvPr/>
        </p:nvSpPr>
        <p:spPr bwMode="auto">
          <a:xfrm>
            <a:off x="928688" y="1363663"/>
            <a:ext cx="2571750" cy="708025"/>
          </a:xfrm>
          <a:prstGeom prst="rect">
            <a:avLst/>
          </a:prstGeom>
          <a:noFill/>
          <a:ln w="9525">
            <a:noFill/>
            <a:miter lim="800000"/>
            <a:headEnd/>
            <a:tailEnd/>
          </a:ln>
        </p:spPr>
        <p:txBody>
          <a:bodyPr>
            <a:spAutoFit/>
          </a:bodyPr>
          <a:lstStyle/>
          <a:p>
            <a:pPr algn="l" rtl="0"/>
            <a:r>
              <a:rPr lang="en-US" sz="2000" b="1">
                <a:latin typeface="Calibri" pitchFamily="34" charset="0"/>
              </a:rPr>
              <a:t>Marginal flagella with undulating membrane</a:t>
            </a:r>
            <a:endParaRPr lang="ar-EG" sz="2000" b="1">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andida"/>
          <p:cNvPicPr>
            <a:picLocks noChangeAspect="1" noChangeArrowheads="1"/>
          </p:cNvPicPr>
          <p:nvPr/>
        </p:nvPicPr>
        <p:blipFill>
          <a:blip r:embed="rId2" cstate="print"/>
          <a:srcRect t="15714"/>
          <a:stretch>
            <a:fillRect/>
          </a:stretch>
        </p:blipFill>
        <p:spPr bwMode="auto">
          <a:xfrm>
            <a:off x="4572000" y="1071563"/>
            <a:ext cx="4286250" cy="5286375"/>
          </a:xfrm>
          <a:prstGeom prst="rect">
            <a:avLst/>
          </a:prstGeom>
          <a:noFill/>
          <a:ln w="28575">
            <a:solidFill>
              <a:schemeClr val="accent3">
                <a:lumMod val="75000"/>
              </a:schemeClr>
            </a:solidFill>
            <a:miter lim="800000"/>
            <a:headEnd/>
            <a:tailEnd/>
          </a:ln>
        </p:spPr>
      </p:pic>
      <p:sp>
        <p:nvSpPr>
          <p:cNvPr id="5" name="TextBox 4"/>
          <p:cNvSpPr txBox="1"/>
          <p:nvPr/>
        </p:nvSpPr>
        <p:spPr>
          <a:xfrm>
            <a:off x="2786063" y="214313"/>
            <a:ext cx="3286125" cy="523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rtl="0" fontAlgn="auto">
              <a:spcBef>
                <a:spcPts val="0"/>
              </a:spcBef>
              <a:spcAft>
                <a:spcPts val="0"/>
              </a:spcAft>
              <a:defRPr/>
            </a:pPr>
            <a:r>
              <a:rPr lang="en-US" sz="2800" b="1" i="1" dirty="0" err="1">
                <a:solidFill>
                  <a:srgbClr val="C00000"/>
                </a:solidFill>
                <a:latin typeface="Arial" pitchFamily="34" charset="0"/>
                <a:cs typeface="Arial" pitchFamily="34" charset="0"/>
              </a:rPr>
              <a:t>Candidia</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albicans</a:t>
            </a:r>
            <a:endParaRPr lang="en-US" sz="2800" b="1" i="1" dirty="0">
              <a:solidFill>
                <a:srgbClr val="C00000"/>
              </a:solidFill>
              <a:latin typeface="Arial" pitchFamily="34" charset="0"/>
              <a:cs typeface="Arial" pitchFamily="34" charset="0"/>
            </a:endParaRPr>
          </a:p>
        </p:txBody>
      </p:sp>
      <p:sp>
        <p:nvSpPr>
          <p:cNvPr id="6" name="TextBox 5"/>
          <p:cNvSpPr txBox="1"/>
          <p:nvPr/>
        </p:nvSpPr>
        <p:spPr>
          <a:xfrm>
            <a:off x="285750" y="1000125"/>
            <a:ext cx="4000500" cy="4708525"/>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just" rtl="0" fontAlgn="auto">
              <a:lnSpc>
                <a:spcPct val="150000"/>
              </a:lnSpc>
              <a:spcBef>
                <a:spcPts val="0"/>
              </a:spcBef>
              <a:spcAft>
                <a:spcPts val="0"/>
              </a:spcAft>
              <a:buClr>
                <a:srgbClr val="C00000"/>
              </a:buClr>
              <a:buFont typeface="Wingdings" pitchFamily="2" charset="2"/>
              <a:buChar char="v"/>
              <a:defRPr/>
            </a:pPr>
            <a:r>
              <a:rPr lang="en-US" sz="2000" b="1" dirty="0">
                <a:solidFill>
                  <a:srgbClr val="002060"/>
                </a:solidFill>
                <a:latin typeface="Arial" pitchFamily="34" charset="0"/>
                <a:cs typeface="Arial" pitchFamily="34" charset="0"/>
              </a:rPr>
              <a:t>Oval gram positive.</a:t>
            </a:r>
          </a:p>
          <a:p>
            <a:pPr algn="just" rtl="0" fontAlgn="auto">
              <a:lnSpc>
                <a:spcPct val="150000"/>
              </a:lnSpc>
              <a:spcBef>
                <a:spcPts val="0"/>
              </a:spcBef>
              <a:spcAft>
                <a:spcPts val="0"/>
              </a:spcAft>
              <a:buClr>
                <a:srgbClr val="C00000"/>
              </a:buClr>
              <a:buFont typeface="Wingdings" pitchFamily="2" charset="2"/>
              <a:buChar char="v"/>
              <a:defRPr/>
            </a:pPr>
            <a:r>
              <a:rPr lang="en-US" sz="2000" b="1" dirty="0">
                <a:solidFill>
                  <a:srgbClr val="002060"/>
                </a:solidFill>
                <a:latin typeface="Arial" pitchFamily="34" charset="0"/>
                <a:cs typeface="Arial" pitchFamily="34" charset="0"/>
              </a:rPr>
              <a:t>Budding yeast which produce </a:t>
            </a:r>
            <a:r>
              <a:rPr lang="en-US" sz="2000" b="1" dirty="0" err="1">
                <a:solidFill>
                  <a:srgbClr val="002060"/>
                </a:solidFill>
                <a:latin typeface="Arial" pitchFamily="34" charset="0"/>
                <a:cs typeface="Arial" pitchFamily="34" charset="0"/>
              </a:rPr>
              <a:t>pseudohyphae</a:t>
            </a:r>
            <a:r>
              <a:rPr lang="en-US" sz="2000" b="1" dirty="0">
                <a:solidFill>
                  <a:srgbClr val="002060"/>
                </a:solidFill>
                <a:latin typeface="Arial" pitchFamily="34" charset="0"/>
                <a:cs typeface="Arial" pitchFamily="34" charset="0"/>
              </a:rPr>
              <a:t>.</a:t>
            </a:r>
          </a:p>
          <a:p>
            <a:pPr algn="just" rtl="0" fontAlgn="auto">
              <a:lnSpc>
                <a:spcPct val="150000"/>
              </a:lnSpc>
              <a:spcBef>
                <a:spcPts val="0"/>
              </a:spcBef>
              <a:spcAft>
                <a:spcPts val="0"/>
              </a:spcAft>
              <a:buClr>
                <a:srgbClr val="C00000"/>
              </a:buClr>
              <a:buFont typeface="Wingdings" pitchFamily="2" charset="2"/>
              <a:buChar char="v"/>
              <a:defRPr/>
            </a:pPr>
            <a:r>
              <a:rPr lang="en-US" sz="2000" b="1" dirty="0">
                <a:solidFill>
                  <a:srgbClr val="002060"/>
                </a:solidFill>
                <a:latin typeface="Arial" pitchFamily="34" charset="0"/>
                <a:cs typeface="Arial" pitchFamily="34" charset="0"/>
              </a:rPr>
              <a:t>It ferments glucose &amp; maltose with acid &amp; gas production.</a:t>
            </a:r>
          </a:p>
          <a:p>
            <a:pPr algn="just" rtl="0" fontAlgn="auto">
              <a:lnSpc>
                <a:spcPct val="150000"/>
              </a:lnSpc>
              <a:spcBef>
                <a:spcPts val="0"/>
              </a:spcBef>
              <a:spcAft>
                <a:spcPts val="0"/>
              </a:spcAft>
              <a:buClr>
                <a:srgbClr val="C00000"/>
              </a:buClr>
              <a:buFont typeface="Wingdings" pitchFamily="2" charset="2"/>
              <a:buChar char="v"/>
              <a:defRPr/>
            </a:pPr>
            <a:r>
              <a:rPr lang="en-US" sz="2000" b="1" dirty="0">
                <a:solidFill>
                  <a:srgbClr val="C00000"/>
                </a:solidFill>
                <a:latin typeface="Arial" pitchFamily="34" charset="0"/>
                <a:cs typeface="Arial" pitchFamily="34" charset="0"/>
              </a:rPr>
              <a:t>Germ tube </a:t>
            </a:r>
            <a:r>
              <a:rPr lang="en-US" sz="2000" b="1" dirty="0">
                <a:solidFill>
                  <a:srgbClr val="002060"/>
                </a:solidFill>
                <a:latin typeface="Arial" pitchFamily="34" charset="0"/>
                <a:cs typeface="Arial" pitchFamily="34" charset="0"/>
              </a:rPr>
              <a:t>is formed when cultured colonies is incubated with human serum at 37 C for 30 min.</a:t>
            </a: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descr="Image result for Candida albicans image "/>
          <p:cNvPicPr>
            <a:picLocks noChangeAspect="1" noChangeArrowheads="1"/>
          </p:cNvPicPr>
          <p:nvPr/>
        </p:nvPicPr>
        <p:blipFill>
          <a:blip r:embed="rId3" cstate="print"/>
          <a:srcRect t="9677"/>
          <a:stretch>
            <a:fillRect/>
          </a:stretch>
        </p:blipFill>
        <p:spPr bwMode="auto">
          <a:xfrm>
            <a:off x="4714875" y="1357313"/>
            <a:ext cx="4071938" cy="4286250"/>
          </a:xfrm>
          <a:prstGeom prst="rect">
            <a:avLst/>
          </a:prstGeom>
          <a:noFill/>
          <a:ln w="9525">
            <a:solidFill>
              <a:srgbClr val="002060"/>
            </a:solidFill>
            <a:miter lim="800000"/>
            <a:headEnd/>
            <a:tailEnd/>
          </a:ln>
        </p:spPr>
      </p:pic>
      <p:pic>
        <p:nvPicPr>
          <p:cNvPr id="14341" name="Picture 4" descr="Image result for Candida albicans image "/>
          <p:cNvPicPr>
            <a:picLocks noChangeAspect="1" noChangeArrowheads="1"/>
          </p:cNvPicPr>
          <p:nvPr/>
        </p:nvPicPr>
        <p:blipFill>
          <a:blip r:embed="rId4" cstate="print"/>
          <a:srcRect b="8696"/>
          <a:stretch>
            <a:fillRect/>
          </a:stretch>
        </p:blipFill>
        <p:spPr bwMode="auto">
          <a:xfrm>
            <a:off x="428625" y="1357313"/>
            <a:ext cx="4000500" cy="4357687"/>
          </a:xfrm>
          <a:prstGeom prst="rect">
            <a:avLst/>
          </a:prstGeom>
          <a:noFill/>
          <a:ln w="9525">
            <a:solidFill>
              <a:srgbClr val="002060"/>
            </a:solidFill>
            <a:miter lim="800000"/>
            <a:headEnd/>
            <a:tailEnd/>
          </a:ln>
        </p:spPr>
      </p:pic>
      <p:sp>
        <p:nvSpPr>
          <p:cNvPr id="8" name="Rectangle 7"/>
          <p:cNvSpPr/>
          <p:nvPr/>
        </p:nvSpPr>
        <p:spPr>
          <a:xfrm>
            <a:off x="2500313" y="357188"/>
            <a:ext cx="3983037" cy="58420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en-US" sz="3200" b="1" dirty="0">
                <a:solidFill>
                  <a:srgbClr val="C00000"/>
                </a:solidFill>
              </a:rPr>
              <a:t>Germ tube production</a:t>
            </a:r>
            <a:endParaRPr lang="ar-EG"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47" name="Slide" r:id="rId3" imgW="4136284" imgH="3099718" progId="PowerPoint.Slide.12">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988840"/>
            <a:ext cx="8229600" cy="1143000"/>
          </a:xfrm>
        </p:spPr>
        <p:txBody>
          <a:bodyPr/>
          <a:lstStyle/>
          <a:p>
            <a:r>
              <a:rPr lang="en-US" b="1" dirty="0" smtClean="0">
                <a:solidFill>
                  <a:srgbClr val="FF0000"/>
                </a:solidFill>
              </a:rPr>
              <a:t>Sexually Transmitted Diseases</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3779912" y="0"/>
            <a:ext cx="3090863" cy="830263"/>
          </a:xfrm>
          <a:prstGeom prst="rect">
            <a:avLst/>
          </a:prstGeom>
          <a:noFill/>
          <a:ln w="9525">
            <a:noFill/>
            <a:miter lim="800000"/>
            <a:headEnd/>
            <a:tailEnd/>
          </a:ln>
        </p:spPr>
        <p:txBody>
          <a:bodyPr wrap="none">
            <a:spAutoFit/>
          </a:bodyPr>
          <a:lstStyle/>
          <a:p>
            <a:r>
              <a:rPr lang="en-US" sz="4800" b="1" dirty="0">
                <a:solidFill>
                  <a:srgbClr val="C00000"/>
                </a:solidFill>
                <a:latin typeface="Calibri" pitchFamily="34" charset="0"/>
              </a:rPr>
              <a:t>Gonorrhea </a:t>
            </a:r>
            <a:endParaRPr lang="en-US" sz="4800" dirty="0">
              <a:latin typeface="Calibri" pitchFamily="34" charset="0"/>
            </a:endParaRPr>
          </a:p>
        </p:txBody>
      </p:sp>
      <p:sp>
        <p:nvSpPr>
          <p:cNvPr id="3" name="مربع نص 2"/>
          <p:cNvSpPr txBox="1"/>
          <p:nvPr/>
        </p:nvSpPr>
        <p:spPr>
          <a:xfrm>
            <a:off x="251520" y="620688"/>
            <a:ext cx="3672408" cy="1815882"/>
          </a:xfrm>
          <a:prstGeom prst="rect">
            <a:avLst/>
          </a:prstGeom>
          <a:noFill/>
        </p:spPr>
        <p:txBody>
          <a:bodyPr wrap="square" rtlCol="1">
            <a:spAutoFit/>
          </a:bodyPr>
          <a:lstStyle/>
          <a:p>
            <a:pPr algn="l"/>
            <a:r>
              <a:rPr lang="en-US" sz="2800" b="1" dirty="0" smtClean="0"/>
              <a:t>Diagnosis:</a:t>
            </a:r>
          </a:p>
          <a:p>
            <a:pPr algn="l"/>
            <a:r>
              <a:rPr lang="en-US" sz="2800" dirty="0" smtClean="0"/>
              <a:t>1- Staining.</a:t>
            </a:r>
          </a:p>
          <a:p>
            <a:pPr algn="l" rtl="0"/>
            <a:r>
              <a:rPr lang="en-US" sz="2800" dirty="0" smtClean="0"/>
              <a:t>2- Culture.</a:t>
            </a:r>
          </a:p>
          <a:p>
            <a:pPr algn="l" rtl="0"/>
            <a:r>
              <a:rPr lang="en-US" sz="2800" dirty="0" smtClean="0"/>
              <a:t>3- PCR.</a:t>
            </a:r>
            <a:endParaRPr lang="ar-SA" sz="2800" dirty="0"/>
          </a:p>
        </p:txBody>
      </p:sp>
      <p:sp>
        <p:nvSpPr>
          <p:cNvPr id="4" name="Content Placeholder 6"/>
          <p:cNvSpPr>
            <a:spLocks noGrp="1"/>
          </p:cNvSpPr>
          <p:nvPr>
            <p:ph idx="1"/>
          </p:nvPr>
        </p:nvSpPr>
        <p:spPr>
          <a:xfrm>
            <a:off x="251520" y="2492896"/>
            <a:ext cx="8686800" cy="1815480"/>
          </a:xfrm>
        </p:spPr>
        <p:txBody>
          <a:bodyPr/>
          <a:lstStyle/>
          <a:p>
            <a:pPr algn="just" rtl="0">
              <a:buFont typeface="Arial" pitchFamily="34" charset="0"/>
              <a:buNone/>
            </a:pPr>
            <a:r>
              <a:rPr lang="en-US" b="1" dirty="0">
                <a:solidFill>
                  <a:srgbClr val="C00000"/>
                </a:solidFill>
              </a:rPr>
              <a:t>1-  Staining</a:t>
            </a:r>
          </a:p>
          <a:p>
            <a:pPr algn="just" rtl="0">
              <a:buFont typeface="Wingdings" pitchFamily="2" charset="2"/>
              <a:buChar char="Ø"/>
            </a:pPr>
            <a:r>
              <a:rPr lang="en-US" sz="2400" dirty="0"/>
              <a:t>-Positive leukocyte estrase  indicative of urethritis.</a:t>
            </a:r>
          </a:p>
          <a:p>
            <a:pPr algn="just" rtl="0">
              <a:spcBef>
                <a:spcPct val="0"/>
              </a:spcBef>
              <a:buFont typeface="Arial" pitchFamily="34" charset="0"/>
              <a:buNone/>
            </a:pPr>
            <a:r>
              <a:rPr lang="en-US" sz="2400" dirty="0"/>
              <a:t>        -PMNs per 1000X field with gram negative diplococci indicates gonococcal infection</a:t>
            </a:r>
          </a:p>
          <a:p>
            <a:pPr algn="just" rtl="0">
              <a:buFont typeface="Arial" pitchFamily="34" charset="0"/>
              <a:buNone/>
            </a:pPr>
            <a:endParaRPr lang="en-US" sz="2400" dirty="0"/>
          </a:p>
        </p:txBody>
      </p:sp>
      <p:cxnSp>
        <p:nvCxnSpPr>
          <p:cNvPr id="5" name="Straight Connector 6"/>
          <p:cNvCxnSpPr/>
          <p:nvPr/>
        </p:nvCxnSpPr>
        <p:spPr>
          <a:xfrm>
            <a:off x="323528" y="2420888"/>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noChangeArrowheads="1"/>
          </p:cNvPicPr>
          <p:nvPr/>
        </p:nvPicPr>
        <p:blipFill>
          <a:blip r:embed="rId2" cstate="print"/>
          <a:srcRect/>
          <a:stretch>
            <a:fillRect/>
          </a:stretch>
        </p:blipFill>
        <p:spPr bwMode="auto">
          <a:xfrm>
            <a:off x="3707904" y="3933056"/>
            <a:ext cx="2984600" cy="2376264"/>
          </a:xfrm>
          <a:prstGeom prst="rect">
            <a:avLst/>
          </a:prstGeom>
          <a:noFill/>
          <a:ln w="9525">
            <a:noFill/>
            <a:miter lim="800000"/>
            <a:headEnd/>
            <a:tailEnd/>
          </a:ln>
        </p:spPr>
      </p:pic>
      <p:sp>
        <p:nvSpPr>
          <p:cNvPr id="7" name="TextBox 6"/>
          <p:cNvSpPr txBox="1">
            <a:spLocks noChangeArrowheads="1"/>
          </p:cNvSpPr>
          <p:nvPr/>
        </p:nvSpPr>
        <p:spPr bwMode="auto">
          <a:xfrm>
            <a:off x="3563888" y="6309320"/>
            <a:ext cx="4055148" cy="461665"/>
          </a:xfrm>
          <a:prstGeom prst="rect">
            <a:avLst/>
          </a:prstGeom>
          <a:noFill/>
          <a:ln w="9525">
            <a:noFill/>
            <a:miter lim="800000"/>
            <a:headEnd/>
            <a:tailEnd/>
          </a:ln>
        </p:spPr>
        <p:txBody>
          <a:bodyPr wrap="none">
            <a:spAutoFit/>
          </a:bodyPr>
          <a:lstStyle/>
          <a:p>
            <a:pPr>
              <a:defRPr/>
            </a:pPr>
            <a:r>
              <a:rPr lang="en-US" sz="2400" b="1" dirty="0">
                <a:solidFill>
                  <a:srgbClr val="FF0000"/>
                </a:solidFill>
                <a:latin typeface="+mn-lt"/>
                <a:cs typeface="Arial" charset="0"/>
              </a:rPr>
              <a:t>Gonorrheal urethritis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strips(downLeft)">
                                      <p:cBhvr>
                                        <p:cTn id="7" dur="5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to="" calcmode="lin" valueType="num">
                                      <p:cBhvr>
                                        <p:cTn id="32" dur="1" fill="hold"/>
                                        <p:tgtEl>
                                          <p:spTgt spid="4">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to="" calcmode="lin" valueType="num">
                                      <p:cBhvr>
                                        <p:cTn id="37" dur="1" fill="hold"/>
                                        <p:tgtEl>
                                          <p:spTgt spid="4">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to="" calcmode="lin" valueType="num">
                                      <p:cBhvr>
                                        <p:cTn id="42" dur="1" fill="hold"/>
                                        <p:tgtEl>
                                          <p:spTgt spid="4">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to="" calcmode="lin" valueType="num">
                                      <p:cBhvr>
                                        <p:cTn id="47" dur="1" fill="hold"/>
                                        <p:tgtEl>
                                          <p:spTgt spid="6"/>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slide(fromBottom)">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04800" y="685800"/>
            <a:ext cx="8229600" cy="4615408"/>
          </a:xfrm>
        </p:spPr>
        <p:txBody>
          <a:bodyPr rtlCol="1">
            <a:normAutofit/>
          </a:bodyPr>
          <a:lstStyle/>
          <a:p>
            <a:pPr algn="l" rtl="0" fontAlgn="auto">
              <a:spcAft>
                <a:spcPts val="0"/>
              </a:spcAft>
              <a:buFont typeface="Arial" charset="0"/>
              <a:buNone/>
              <a:defRPr/>
            </a:pPr>
            <a:r>
              <a:rPr lang="en-US" sz="2400" b="1" dirty="0">
                <a:solidFill>
                  <a:srgbClr val="C00000"/>
                </a:solidFill>
                <a:latin typeface="+mj-lt"/>
              </a:rPr>
              <a:t>2.  Culture</a:t>
            </a:r>
            <a:endParaRPr lang="en-US" sz="2400" b="1" u="sng" dirty="0">
              <a:solidFill>
                <a:srgbClr val="C00000"/>
              </a:solidFill>
              <a:latin typeface="+mj-lt"/>
            </a:endParaRPr>
          </a:p>
          <a:p>
            <a:pPr algn="l" rtl="0" fontAlgn="auto">
              <a:spcAft>
                <a:spcPts val="0"/>
              </a:spcAft>
              <a:buFont typeface="Arial" charset="0"/>
              <a:buNone/>
              <a:defRPr/>
            </a:pPr>
            <a:r>
              <a:rPr lang="en-US" sz="2100" b="1" u="sng" dirty="0">
                <a:solidFill>
                  <a:srgbClr val="C00000"/>
                </a:solidFill>
                <a:latin typeface="+mj-lt"/>
              </a:rPr>
              <a:t>In men </a:t>
            </a:r>
            <a:endParaRPr lang="en-US" sz="2100" dirty="0">
              <a:solidFill>
                <a:srgbClr val="C00000"/>
              </a:solidFill>
              <a:latin typeface="+mj-lt"/>
            </a:endParaRPr>
          </a:p>
          <a:p>
            <a:pPr algn="l" rtl="0" fontAlgn="auto">
              <a:spcAft>
                <a:spcPts val="0"/>
              </a:spcAft>
              <a:buFont typeface="Arial" pitchFamily="34" charset="0"/>
              <a:buChar char="•"/>
              <a:defRPr/>
            </a:pPr>
            <a:r>
              <a:rPr lang="en-US" sz="2100" dirty="0">
                <a:latin typeface="+mj-lt"/>
              </a:rPr>
              <a:t>the best specimen is urethral </a:t>
            </a:r>
            <a:r>
              <a:rPr lang="en-US" sz="2100" b="1" dirty="0">
                <a:solidFill>
                  <a:srgbClr val="FF0000"/>
                </a:solidFill>
                <a:latin typeface="+mj-lt"/>
              </a:rPr>
              <a:t>exudates</a:t>
            </a:r>
            <a:r>
              <a:rPr lang="en-US" sz="2100" dirty="0">
                <a:latin typeface="+mj-lt"/>
              </a:rPr>
              <a:t> or </a:t>
            </a:r>
            <a:r>
              <a:rPr lang="en-US" sz="2100" b="1" dirty="0">
                <a:solidFill>
                  <a:srgbClr val="FF0000"/>
                </a:solidFill>
                <a:latin typeface="+mj-lt"/>
              </a:rPr>
              <a:t>urethral</a:t>
            </a:r>
            <a:r>
              <a:rPr lang="en-US" sz="2100" dirty="0">
                <a:latin typeface="+mj-lt"/>
              </a:rPr>
              <a:t> </a:t>
            </a:r>
            <a:r>
              <a:rPr lang="en-US" sz="2100" b="1" dirty="0">
                <a:solidFill>
                  <a:srgbClr val="FF0000"/>
                </a:solidFill>
                <a:latin typeface="+mj-lt"/>
              </a:rPr>
              <a:t>scrapings</a:t>
            </a:r>
            <a:r>
              <a:rPr lang="en-US" sz="2100" dirty="0">
                <a:latin typeface="+mj-lt"/>
              </a:rPr>
              <a:t> (obtained with a loop or special swab).</a:t>
            </a:r>
          </a:p>
          <a:p>
            <a:pPr algn="l" rtl="0" fontAlgn="auto">
              <a:spcAft>
                <a:spcPts val="0"/>
              </a:spcAft>
              <a:buFont typeface="Arial" charset="0"/>
              <a:buNone/>
              <a:defRPr/>
            </a:pPr>
            <a:r>
              <a:rPr lang="en-US" sz="2100" b="1" u="sng" dirty="0">
                <a:solidFill>
                  <a:srgbClr val="C00000"/>
                </a:solidFill>
                <a:latin typeface="+mj-lt"/>
              </a:rPr>
              <a:t>In women</a:t>
            </a:r>
            <a:endParaRPr lang="en-US" sz="2100" dirty="0">
              <a:solidFill>
                <a:srgbClr val="C00000"/>
              </a:solidFill>
              <a:latin typeface="+mj-lt"/>
            </a:endParaRPr>
          </a:p>
          <a:p>
            <a:pPr algn="l" rtl="0" fontAlgn="auto">
              <a:spcAft>
                <a:spcPts val="0"/>
              </a:spcAft>
              <a:buFont typeface="Arial" pitchFamily="34" charset="0"/>
              <a:buChar char="•"/>
              <a:defRPr/>
            </a:pPr>
            <a:r>
              <a:rPr lang="en-US" sz="2100" b="1" dirty="0">
                <a:solidFill>
                  <a:srgbClr val="FF0000"/>
                </a:solidFill>
                <a:latin typeface="+mj-lt"/>
              </a:rPr>
              <a:t>Cervical, urethral, or vaginal swabs</a:t>
            </a:r>
          </a:p>
          <a:p>
            <a:pPr algn="l" rtl="0" fontAlgn="auto">
              <a:spcAft>
                <a:spcPts val="0"/>
              </a:spcAft>
              <a:buFont typeface="Arial" pitchFamily="34" charset="0"/>
              <a:buChar char="•"/>
              <a:defRPr/>
            </a:pPr>
            <a:r>
              <a:rPr lang="en-US" sz="2100" dirty="0">
                <a:latin typeface="+mj-lt"/>
              </a:rPr>
              <a:t>Swabs may be streaked directly onto culture medium or transmitted to the laboratory in a suitable transport medium if the delay is not more than 4 hours.</a:t>
            </a:r>
          </a:p>
          <a:p>
            <a:pPr algn="l" rtl="0" fontAlgn="auto">
              <a:spcAft>
                <a:spcPts val="0"/>
              </a:spcAft>
              <a:buFont typeface="Arial" pitchFamily="34" charset="0"/>
              <a:buChar char="•"/>
              <a:defRPr/>
            </a:pPr>
            <a:r>
              <a:rPr lang="en-US" sz="2100" dirty="0">
                <a:latin typeface="+mj-lt"/>
              </a:rPr>
              <a:t>The most common medium </a:t>
            </a:r>
            <a:r>
              <a:rPr lang="en-US" sz="2100" dirty="0">
                <a:solidFill>
                  <a:srgbClr val="0070C0"/>
                </a:solidFill>
                <a:latin typeface="+mj-lt"/>
              </a:rPr>
              <a:t>is </a:t>
            </a:r>
            <a:r>
              <a:rPr lang="en-US" sz="2100" b="1" dirty="0">
                <a:solidFill>
                  <a:srgbClr val="0070C0"/>
                </a:solidFill>
                <a:latin typeface="+mj-lt"/>
              </a:rPr>
              <a:t>Martin–Lewis agar</a:t>
            </a:r>
            <a:r>
              <a:rPr lang="en-US" sz="2100" dirty="0">
                <a:latin typeface="+mj-lt"/>
              </a:rPr>
              <a:t>, an enriched selective chocolate agar.</a:t>
            </a:r>
          </a:p>
        </p:txBody>
      </p:sp>
      <p:cxnSp>
        <p:nvCxnSpPr>
          <p:cNvPr id="5" name="Straight Connector 4"/>
          <p:cNvCxnSpPr/>
          <p:nvPr/>
        </p:nvCxnSpPr>
        <p:spPr>
          <a:xfrm>
            <a:off x="381000" y="692696"/>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3"/>
          <p:cNvSpPr>
            <a:spLocks noChangeArrowheads="1"/>
          </p:cNvSpPr>
          <p:nvPr/>
        </p:nvSpPr>
        <p:spPr bwMode="auto">
          <a:xfrm>
            <a:off x="3779912" y="0"/>
            <a:ext cx="3090863" cy="830263"/>
          </a:xfrm>
          <a:prstGeom prst="rect">
            <a:avLst/>
          </a:prstGeom>
          <a:noFill/>
          <a:ln w="9525">
            <a:noFill/>
            <a:miter lim="800000"/>
            <a:headEnd/>
            <a:tailEnd/>
          </a:ln>
        </p:spPr>
        <p:txBody>
          <a:bodyPr wrap="none">
            <a:spAutoFit/>
          </a:bodyPr>
          <a:lstStyle/>
          <a:p>
            <a:r>
              <a:rPr lang="en-US" sz="4800" b="1" dirty="0">
                <a:solidFill>
                  <a:srgbClr val="C00000"/>
                </a:solidFill>
                <a:latin typeface="Calibri" pitchFamily="34" charset="0"/>
              </a:rPr>
              <a:t>Gonorrhea </a:t>
            </a:r>
            <a:endParaRPr lang="en-US" sz="4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5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8">
                                            <p:txEl>
                                              <p:pRg st="1" end="1"/>
                                            </p:txEl>
                                          </p:spTgt>
                                        </p:tgtEl>
                                        <p:attrNameLst>
                                          <p:attrName>style.visibility</p:attrName>
                                        </p:attrNameLst>
                                      </p:cBhvr>
                                      <p:to>
                                        <p:strVal val="visible"/>
                                      </p:to>
                                    </p:set>
                                    <p:anim calcmode="lin" valueType="num">
                                      <p:cBhvr additive="base">
                                        <p:cTn id="13" dur="500" fill="hold"/>
                                        <p:tgtEl>
                                          <p:spTgt spid="245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8">
                                            <p:txEl>
                                              <p:pRg st="2" end="2"/>
                                            </p:txEl>
                                          </p:spTgt>
                                        </p:tgtEl>
                                        <p:attrNameLst>
                                          <p:attrName>style.visibility</p:attrName>
                                        </p:attrNameLst>
                                      </p:cBhvr>
                                      <p:to>
                                        <p:strVal val="visible"/>
                                      </p:to>
                                    </p:set>
                                    <p:anim calcmode="lin" valueType="num">
                                      <p:cBhvr additive="base">
                                        <p:cTn id="19" dur="5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8">
                                            <p:txEl>
                                              <p:pRg st="3" end="3"/>
                                            </p:txEl>
                                          </p:spTgt>
                                        </p:tgtEl>
                                        <p:attrNameLst>
                                          <p:attrName>style.visibility</p:attrName>
                                        </p:attrNameLst>
                                      </p:cBhvr>
                                      <p:to>
                                        <p:strVal val="visible"/>
                                      </p:to>
                                    </p:set>
                                    <p:anim calcmode="lin" valueType="num">
                                      <p:cBhvr additive="base">
                                        <p:cTn id="25" dur="500" fill="hold"/>
                                        <p:tgtEl>
                                          <p:spTgt spid="245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8">
                                            <p:txEl>
                                              <p:pRg st="4" end="4"/>
                                            </p:txEl>
                                          </p:spTgt>
                                        </p:tgtEl>
                                        <p:attrNameLst>
                                          <p:attrName>style.visibility</p:attrName>
                                        </p:attrNameLst>
                                      </p:cBhvr>
                                      <p:to>
                                        <p:strVal val="visible"/>
                                      </p:to>
                                    </p:set>
                                    <p:anim calcmode="lin" valueType="num">
                                      <p:cBhvr additive="base">
                                        <p:cTn id="31" dur="500" fill="hold"/>
                                        <p:tgtEl>
                                          <p:spTgt spid="2457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8">
                                            <p:txEl>
                                              <p:pRg st="5" end="5"/>
                                            </p:txEl>
                                          </p:spTgt>
                                        </p:tgtEl>
                                        <p:attrNameLst>
                                          <p:attrName>style.visibility</p:attrName>
                                        </p:attrNameLst>
                                      </p:cBhvr>
                                      <p:to>
                                        <p:strVal val="visible"/>
                                      </p:to>
                                    </p:set>
                                    <p:anim calcmode="lin" valueType="num">
                                      <p:cBhvr additive="base">
                                        <p:cTn id="37" dur="500" fill="hold"/>
                                        <p:tgtEl>
                                          <p:spTgt spid="2457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578">
                                            <p:txEl>
                                              <p:pRg st="6" end="6"/>
                                            </p:txEl>
                                          </p:spTgt>
                                        </p:tgtEl>
                                        <p:attrNameLst>
                                          <p:attrName>style.visibility</p:attrName>
                                        </p:attrNameLst>
                                      </p:cBhvr>
                                      <p:to>
                                        <p:strVal val="visible"/>
                                      </p:to>
                                    </p:set>
                                    <p:anim calcmode="lin" valueType="num">
                                      <p:cBhvr additive="base">
                                        <p:cTn id="43" dur="500" fill="hold"/>
                                        <p:tgtEl>
                                          <p:spTgt spid="2457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6096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bwMode="auto">
          <a:xfrm>
            <a:off x="3348038" y="-458788"/>
            <a:ext cx="2538412" cy="1143001"/>
          </a:xfrm>
          <a:prstGeom prst="rect">
            <a:avLst/>
          </a:prstGeom>
          <a:noFill/>
          <a:ln w="9525">
            <a:noFill/>
            <a:miter lim="800000"/>
            <a:headEnd/>
            <a:tailEnd/>
          </a:ln>
        </p:spPr>
        <p:txBody>
          <a:bodyPr anchor="ctr"/>
          <a:lstStyle/>
          <a:p>
            <a:pPr eaLnBrk="0" fontAlgn="auto" hangingPunct="0">
              <a:spcBef>
                <a:spcPts val="0"/>
              </a:spcBef>
              <a:spcAft>
                <a:spcPts val="0"/>
              </a:spcAft>
              <a:defRPr/>
            </a:pPr>
            <a:r>
              <a:rPr lang="en-US" sz="2800" b="1" dirty="0">
                <a:solidFill>
                  <a:srgbClr val="C00000"/>
                </a:solidFill>
                <a:latin typeface="+mj-lt"/>
                <a:ea typeface="+mj-ea"/>
                <a:cs typeface="+mj-cs"/>
              </a:rPr>
              <a:t>                                           Diagnosis   </a:t>
            </a:r>
            <a:br>
              <a:rPr lang="en-US" sz="2800" b="1" dirty="0">
                <a:solidFill>
                  <a:srgbClr val="C00000"/>
                </a:solidFill>
                <a:latin typeface="+mj-lt"/>
                <a:ea typeface="+mj-ea"/>
                <a:cs typeface="+mj-cs"/>
              </a:rPr>
            </a:br>
            <a:endParaRPr lang="en-US" sz="2800" b="1" dirty="0">
              <a:solidFill>
                <a:srgbClr val="C00000"/>
              </a:solidFill>
              <a:latin typeface="+mj-lt"/>
              <a:ea typeface="+mj-ea"/>
              <a:cs typeface="+mj-cs"/>
            </a:endParaRPr>
          </a:p>
        </p:txBody>
      </p:sp>
      <p:pic>
        <p:nvPicPr>
          <p:cNvPr id="6" name="Picture 2">
            <a:extLst>
              <a:ext uri="{FF2B5EF4-FFF2-40B4-BE49-F238E27FC236}">
                <a16:creationId xmlns:a16="http://schemas.microsoft.com/office/drawing/2014/main" xmlns="" id="{44CC0CC2-EA66-451C-B636-FA7F31648AA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07810" y="4316216"/>
            <a:ext cx="3670617" cy="218045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a:extLst>
              <a:ext uri="{FF2B5EF4-FFF2-40B4-BE49-F238E27FC236}">
                <a16:creationId xmlns:a16="http://schemas.microsoft.com/office/drawing/2014/main" xmlns="" id="{7DA30A8F-84B5-4428-A759-501C37A83FDF}"/>
              </a:ext>
            </a:extLst>
          </p:cNvPr>
          <p:cNvPicPr>
            <a:picLocks noChangeAspect="1"/>
          </p:cNvPicPr>
          <p:nvPr/>
        </p:nvPicPr>
        <p:blipFill>
          <a:blip r:embed="rId4" cstate="print"/>
          <a:stretch>
            <a:fillRect/>
          </a:stretch>
        </p:blipFill>
        <p:spPr>
          <a:xfrm>
            <a:off x="6804248" y="1028500"/>
            <a:ext cx="2229715" cy="2808312"/>
          </a:xfrm>
          <a:prstGeom prst="rect">
            <a:avLst/>
          </a:prstGeom>
        </p:spPr>
      </p:pic>
      <p:pic>
        <p:nvPicPr>
          <p:cNvPr id="8" name="Picture 7">
            <a:extLst>
              <a:ext uri="{FF2B5EF4-FFF2-40B4-BE49-F238E27FC236}">
                <a16:creationId xmlns:a16="http://schemas.microsoft.com/office/drawing/2014/main" xmlns="" id="{D742FDEE-EA70-4917-ABE2-F037EEFF25FE}"/>
              </a:ext>
            </a:extLst>
          </p:cNvPr>
          <p:cNvPicPr>
            <a:picLocks noChangeAspect="1"/>
          </p:cNvPicPr>
          <p:nvPr/>
        </p:nvPicPr>
        <p:blipFill>
          <a:blip r:embed="rId5" cstate="print"/>
          <a:stretch>
            <a:fillRect/>
          </a:stretch>
        </p:blipFill>
        <p:spPr>
          <a:xfrm>
            <a:off x="4016746" y="707245"/>
            <a:ext cx="2664296" cy="3511327"/>
          </a:xfrm>
          <a:prstGeom prst="rect">
            <a:avLst/>
          </a:prstGeom>
        </p:spPr>
      </p:pic>
      <p:pic>
        <p:nvPicPr>
          <p:cNvPr id="9" name="Picture 8">
            <a:extLst>
              <a:ext uri="{FF2B5EF4-FFF2-40B4-BE49-F238E27FC236}">
                <a16:creationId xmlns:a16="http://schemas.microsoft.com/office/drawing/2014/main" xmlns="" id="{045864F3-9285-4188-8D53-DC3FF5EA820B}"/>
              </a:ext>
            </a:extLst>
          </p:cNvPr>
          <p:cNvPicPr>
            <a:picLocks noChangeAspect="1"/>
          </p:cNvPicPr>
          <p:nvPr/>
        </p:nvPicPr>
        <p:blipFill>
          <a:blip r:embed="rId6" cstate="print"/>
          <a:stretch>
            <a:fillRect/>
          </a:stretch>
        </p:blipFill>
        <p:spPr>
          <a:xfrm>
            <a:off x="582285" y="698823"/>
            <a:ext cx="32385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1000" y="764704"/>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304800" y="836712"/>
            <a:ext cx="8534400" cy="2133600"/>
          </a:xfrm>
        </p:spPr>
        <p:txBody>
          <a:bodyPr/>
          <a:lstStyle/>
          <a:p>
            <a:pPr algn="l" rtl="0">
              <a:buFont typeface="Arial" charset="0"/>
              <a:buNone/>
            </a:pPr>
            <a:r>
              <a:rPr lang="en-US" b="1" dirty="0">
                <a:solidFill>
                  <a:srgbClr val="C00000"/>
                </a:solidFill>
                <a:cs typeface="Arial" charset="0"/>
              </a:rPr>
              <a:t>3. </a:t>
            </a:r>
            <a:r>
              <a:rPr lang="en-US" b="1" dirty="0" smtClean="0">
                <a:solidFill>
                  <a:srgbClr val="C00000"/>
                </a:solidFill>
                <a:cs typeface="Arial" charset="0"/>
              </a:rPr>
              <a:t>PCR</a:t>
            </a:r>
            <a:endParaRPr lang="en-US" b="1" dirty="0">
              <a:solidFill>
                <a:srgbClr val="C00000"/>
              </a:solidFill>
              <a:cs typeface="Arial" charset="0"/>
            </a:endParaRPr>
          </a:p>
          <a:p>
            <a:pPr algn="l" rtl="0">
              <a:buFont typeface="Arial" charset="0"/>
              <a:buNone/>
            </a:pPr>
            <a:r>
              <a:rPr lang="en-US" dirty="0">
                <a:cs typeface="Arial" charset="0"/>
              </a:rPr>
              <a:t>    </a:t>
            </a:r>
            <a:r>
              <a:rPr lang="en-US" sz="2800" dirty="0">
                <a:cs typeface="Arial" charset="0"/>
              </a:rPr>
              <a:t>DNA amplification methods that detecting gonococci in clinical specimens without culture</a:t>
            </a:r>
          </a:p>
          <a:p>
            <a:pPr algn="l" rtl="0">
              <a:buFont typeface="Arial" charset="0"/>
              <a:buNone/>
            </a:pPr>
            <a:endParaRPr lang="en-US" dirty="0">
              <a:cs typeface="Arial" charset="0"/>
            </a:endParaRPr>
          </a:p>
        </p:txBody>
      </p:sp>
      <p:pic>
        <p:nvPicPr>
          <p:cNvPr id="30724" name="Picture 2" descr="http://www.ijmm.org/articles/2009/27/3/images/IndianJMedMicrobiol_2009_27_3_222_53204_f2.jpg"/>
          <p:cNvPicPr>
            <a:picLocks noChangeAspect="1" noChangeArrowheads="1"/>
          </p:cNvPicPr>
          <p:nvPr/>
        </p:nvPicPr>
        <p:blipFill>
          <a:blip r:embed="rId3" cstate="print"/>
          <a:srcRect/>
          <a:stretch>
            <a:fillRect/>
          </a:stretch>
        </p:blipFill>
        <p:spPr bwMode="auto">
          <a:xfrm>
            <a:off x="2071688" y="3071813"/>
            <a:ext cx="3686175" cy="3562350"/>
          </a:xfrm>
          <a:prstGeom prst="rect">
            <a:avLst/>
          </a:prstGeom>
          <a:noFill/>
          <a:ln w="9525">
            <a:noFill/>
            <a:miter lim="800000"/>
            <a:headEnd/>
            <a:tailEnd/>
          </a:ln>
        </p:spPr>
      </p:pic>
      <p:sp>
        <p:nvSpPr>
          <p:cNvPr id="30725" name="Rectangle 11"/>
          <p:cNvSpPr>
            <a:spLocks noChangeArrowheads="1"/>
          </p:cNvSpPr>
          <p:nvPr/>
        </p:nvSpPr>
        <p:spPr bwMode="auto">
          <a:xfrm>
            <a:off x="3497263" y="2500313"/>
            <a:ext cx="1190625" cy="461962"/>
          </a:xfrm>
          <a:prstGeom prst="rect">
            <a:avLst/>
          </a:prstGeom>
          <a:noFill/>
          <a:ln w="9525">
            <a:noFill/>
            <a:miter lim="800000"/>
            <a:headEnd/>
            <a:tailEnd/>
          </a:ln>
        </p:spPr>
        <p:txBody>
          <a:bodyPr wrap="none">
            <a:spAutoFit/>
          </a:bodyPr>
          <a:lstStyle/>
          <a:p>
            <a:r>
              <a:rPr lang="en-US" sz="2400">
                <a:solidFill>
                  <a:srgbClr val="FF0000"/>
                </a:solidFill>
                <a:latin typeface="Calibri" pitchFamily="34" charset="0"/>
              </a:rPr>
              <a:t>Patients</a:t>
            </a:r>
            <a:endParaRPr lang="ar-JO" sz="2400">
              <a:solidFill>
                <a:srgbClr val="FF0000"/>
              </a:solidFill>
              <a:latin typeface="Calibri" pitchFamily="34" charset="0"/>
            </a:endParaRPr>
          </a:p>
        </p:txBody>
      </p:sp>
      <p:cxnSp>
        <p:nvCxnSpPr>
          <p:cNvPr id="14" name="Straight Connector 13"/>
          <p:cNvCxnSpPr/>
          <p:nvPr/>
        </p:nvCxnSpPr>
        <p:spPr>
          <a:xfrm rot="10800000">
            <a:off x="2786063" y="2927350"/>
            <a:ext cx="2786062"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
          <p:cNvSpPr>
            <a:spLocks noChangeArrowheads="1"/>
          </p:cNvSpPr>
          <p:nvPr/>
        </p:nvSpPr>
        <p:spPr bwMode="auto">
          <a:xfrm>
            <a:off x="3779912" y="0"/>
            <a:ext cx="3090863" cy="830263"/>
          </a:xfrm>
          <a:prstGeom prst="rect">
            <a:avLst/>
          </a:prstGeom>
          <a:noFill/>
          <a:ln w="9525">
            <a:noFill/>
            <a:miter lim="800000"/>
            <a:headEnd/>
            <a:tailEnd/>
          </a:ln>
        </p:spPr>
        <p:txBody>
          <a:bodyPr wrap="none">
            <a:spAutoFit/>
          </a:bodyPr>
          <a:lstStyle/>
          <a:p>
            <a:r>
              <a:rPr lang="en-US" sz="4800" b="1" dirty="0">
                <a:solidFill>
                  <a:srgbClr val="C00000"/>
                </a:solidFill>
                <a:latin typeface="Calibri" pitchFamily="34" charset="0"/>
              </a:rPr>
              <a:t>Gonorrhea </a:t>
            </a:r>
            <a:endParaRPr lang="en-US" sz="4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00201"/>
            <a:ext cx="8229600" cy="676672"/>
          </a:xfrm>
        </p:spPr>
        <p:txBody>
          <a:bodyPr/>
          <a:lstStyle/>
          <a:p>
            <a:pPr algn="ctr">
              <a:buNone/>
            </a:pPr>
            <a:r>
              <a:rPr lang="en-US" sz="5400" dirty="0"/>
              <a:t>Chlamydia</a:t>
            </a:r>
            <a:endParaRPr lang="ar-SA"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D:\صور الكتاب\pict final\الغلاف\s m male.jpg"/>
          <p:cNvPicPr>
            <a:picLocks noChangeAspect="1" noChangeArrowheads="1"/>
          </p:cNvPicPr>
          <p:nvPr/>
        </p:nvPicPr>
        <p:blipFill>
          <a:blip r:embed="rId2" cstate="print"/>
          <a:srcRect/>
          <a:stretch>
            <a:fillRect/>
          </a:stretch>
        </p:blipFill>
        <p:spPr bwMode="auto">
          <a:xfrm>
            <a:off x="4357688" y="1428750"/>
            <a:ext cx="2286000" cy="4857750"/>
          </a:xfrm>
          <a:prstGeom prst="rect">
            <a:avLst/>
          </a:prstGeom>
          <a:noFill/>
          <a:ln w="9525">
            <a:solidFill>
              <a:schemeClr val="tx1"/>
            </a:solidFill>
            <a:miter lim="800000"/>
            <a:headEnd/>
            <a:tailEnd/>
          </a:ln>
        </p:spPr>
      </p:pic>
      <p:pic>
        <p:nvPicPr>
          <p:cNvPr id="4099" name="Picture 7" descr="M:\practical video\Schistosoma mansoni - The cause of Bilharziosis_files\copulating_schistosomes.gif"/>
          <p:cNvPicPr>
            <a:picLocks noChangeAspect="1" noChangeArrowheads="1"/>
          </p:cNvPicPr>
          <p:nvPr/>
        </p:nvPicPr>
        <p:blipFill>
          <a:blip r:embed="rId3" cstate="print"/>
          <a:srcRect/>
          <a:stretch>
            <a:fillRect/>
          </a:stretch>
        </p:blipFill>
        <p:spPr bwMode="auto">
          <a:xfrm>
            <a:off x="6858000" y="1428750"/>
            <a:ext cx="2071688" cy="4857750"/>
          </a:xfrm>
          <a:prstGeom prst="rect">
            <a:avLst/>
          </a:prstGeom>
          <a:noFill/>
          <a:ln w="9525">
            <a:noFill/>
            <a:miter lim="800000"/>
            <a:headEnd/>
            <a:tailEnd/>
          </a:ln>
        </p:spPr>
      </p:pic>
      <p:sp>
        <p:nvSpPr>
          <p:cNvPr id="4100" name="TextBox 5"/>
          <p:cNvSpPr txBox="1">
            <a:spLocks noChangeArrowheads="1"/>
          </p:cNvSpPr>
          <p:nvPr/>
        </p:nvSpPr>
        <p:spPr bwMode="auto">
          <a:xfrm>
            <a:off x="4429125" y="6286500"/>
            <a:ext cx="2000250" cy="461963"/>
          </a:xfrm>
          <a:prstGeom prst="rect">
            <a:avLst/>
          </a:prstGeom>
          <a:noFill/>
          <a:ln w="9525">
            <a:noFill/>
            <a:miter lim="800000"/>
            <a:headEnd/>
            <a:tailEnd/>
          </a:ln>
        </p:spPr>
        <p:txBody>
          <a:bodyPr>
            <a:spAutoFit/>
          </a:bodyPr>
          <a:lstStyle/>
          <a:p>
            <a:pPr algn="ctr"/>
            <a:r>
              <a:rPr lang="en-US" sz="2400" b="1">
                <a:latin typeface="Calibri" pitchFamily="34" charset="0"/>
              </a:rPr>
              <a:t>Male</a:t>
            </a:r>
            <a:endParaRPr lang="ar-EG" sz="2400" b="1">
              <a:latin typeface="Calibri" pitchFamily="34" charset="0"/>
            </a:endParaRPr>
          </a:p>
        </p:txBody>
      </p:sp>
      <p:sp>
        <p:nvSpPr>
          <p:cNvPr id="4101" name="TextBox 6"/>
          <p:cNvSpPr txBox="1">
            <a:spLocks noChangeArrowheads="1"/>
          </p:cNvSpPr>
          <p:nvPr/>
        </p:nvSpPr>
        <p:spPr bwMode="auto">
          <a:xfrm>
            <a:off x="6858000" y="6215063"/>
            <a:ext cx="2000250" cy="461962"/>
          </a:xfrm>
          <a:prstGeom prst="rect">
            <a:avLst/>
          </a:prstGeom>
          <a:noFill/>
          <a:ln w="9525">
            <a:noFill/>
            <a:miter lim="800000"/>
            <a:headEnd/>
            <a:tailEnd/>
          </a:ln>
        </p:spPr>
        <p:txBody>
          <a:bodyPr>
            <a:spAutoFit/>
          </a:bodyPr>
          <a:lstStyle/>
          <a:p>
            <a:pPr algn="ctr"/>
            <a:r>
              <a:rPr lang="en-US" sz="2400" b="1">
                <a:latin typeface="Calibri" pitchFamily="34" charset="0"/>
              </a:rPr>
              <a:t>Couple</a:t>
            </a:r>
            <a:endParaRPr lang="ar-EG" sz="2400" b="1">
              <a:latin typeface="Calibri" pitchFamily="34" charset="0"/>
            </a:endParaRPr>
          </a:p>
        </p:txBody>
      </p:sp>
      <p:sp>
        <p:nvSpPr>
          <p:cNvPr id="8" name="TextBox 7"/>
          <p:cNvSpPr txBox="1"/>
          <p:nvPr/>
        </p:nvSpPr>
        <p:spPr>
          <a:xfrm>
            <a:off x="214313" y="1428750"/>
            <a:ext cx="4000500" cy="50165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l" rtl="0" fontAlgn="auto">
              <a:lnSpc>
                <a:spcPct val="200000"/>
              </a:lnSpc>
              <a:spcBef>
                <a:spcPts val="0"/>
              </a:spcBef>
              <a:spcAft>
                <a:spcPts val="0"/>
              </a:spcAft>
              <a:buFont typeface="Wingdings" pitchFamily="2" charset="2"/>
              <a:buChar char="v"/>
              <a:defRPr/>
            </a:pPr>
            <a:r>
              <a:rPr lang="en-US" sz="2000" b="1" dirty="0">
                <a:solidFill>
                  <a:srgbClr val="C00000"/>
                </a:solidFill>
                <a:latin typeface="Arial" pitchFamily="34" charset="0"/>
                <a:cs typeface="Arial" pitchFamily="34" charset="0"/>
              </a:rPr>
              <a:t>Cuticle:</a:t>
            </a:r>
            <a:r>
              <a:rPr lang="en-US" sz="2000" b="1" dirty="0">
                <a:solidFill>
                  <a:srgbClr val="002060"/>
                </a:solidFill>
                <a:latin typeface="Arial" pitchFamily="34" charset="0"/>
                <a:cs typeface="Arial" pitchFamily="34" charset="0"/>
              </a:rPr>
              <a:t> Fine tubercle.</a:t>
            </a:r>
          </a:p>
          <a:p>
            <a:pPr algn="l" rtl="0" fontAlgn="auto">
              <a:lnSpc>
                <a:spcPct val="200000"/>
              </a:lnSpc>
              <a:spcBef>
                <a:spcPts val="0"/>
              </a:spcBef>
              <a:spcAft>
                <a:spcPts val="0"/>
              </a:spcAft>
              <a:buFont typeface="Wingdings" pitchFamily="2" charset="2"/>
              <a:buChar char="v"/>
              <a:defRPr/>
            </a:pPr>
            <a:r>
              <a:rPr lang="en-US" sz="2000" b="1" dirty="0">
                <a:solidFill>
                  <a:srgbClr val="C00000"/>
                </a:solidFill>
                <a:latin typeface="Arial" pitchFamily="34" charset="0"/>
                <a:cs typeface="Arial" pitchFamily="34" charset="0"/>
              </a:rPr>
              <a:t>Oral &amp; Ventral suckers.</a:t>
            </a:r>
          </a:p>
          <a:p>
            <a:pPr algn="l" rtl="0" fontAlgn="auto">
              <a:lnSpc>
                <a:spcPct val="200000"/>
              </a:lnSpc>
              <a:spcBef>
                <a:spcPts val="0"/>
              </a:spcBef>
              <a:spcAft>
                <a:spcPts val="0"/>
              </a:spcAft>
              <a:buFont typeface="Wingdings" pitchFamily="2" charset="2"/>
              <a:buChar char="v"/>
              <a:defRPr/>
            </a:pPr>
            <a:r>
              <a:rPr lang="en-US" sz="2000" b="1" dirty="0">
                <a:solidFill>
                  <a:srgbClr val="C00000"/>
                </a:solidFill>
                <a:latin typeface="Arial" pitchFamily="34" charset="0"/>
                <a:cs typeface="Arial" pitchFamily="34" charset="0"/>
              </a:rPr>
              <a:t>Tests:</a:t>
            </a:r>
            <a:r>
              <a:rPr lang="en-US" sz="2000" b="1" dirty="0">
                <a:solidFill>
                  <a:srgbClr val="002060"/>
                </a:solidFill>
                <a:latin typeface="Arial" pitchFamily="34" charset="0"/>
                <a:cs typeface="Arial" pitchFamily="34" charset="0"/>
              </a:rPr>
              <a:t> 3-5, big and in a line.</a:t>
            </a:r>
          </a:p>
          <a:p>
            <a:pPr algn="l" rtl="0" fontAlgn="auto">
              <a:lnSpc>
                <a:spcPct val="200000"/>
              </a:lnSpc>
              <a:spcBef>
                <a:spcPts val="0"/>
              </a:spcBef>
              <a:spcAft>
                <a:spcPts val="0"/>
              </a:spcAft>
              <a:buFont typeface="Wingdings" pitchFamily="2" charset="2"/>
              <a:buChar char="v"/>
              <a:defRPr/>
            </a:pPr>
            <a:r>
              <a:rPr lang="en-US" sz="2000" b="1" dirty="0">
                <a:solidFill>
                  <a:srgbClr val="C00000"/>
                </a:solidFill>
                <a:latin typeface="Arial" pitchFamily="34" charset="0"/>
                <a:cs typeface="Arial" pitchFamily="34" charset="0"/>
              </a:rPr>
              <a:t>Int. </a:t>
            </a:r>
            <a:r>
              <a:rPr lang="en-US" sz="2000" b="1" dirty="0" err="1">
                <a:solidFill>
                  <a:srgbClr val="C00000"/>
                </a:solidFill>
                <a:latin typeface="Arial" pitchFamily="34" charset="0"/>
                <a:cs typeface="Arial" pitchFamily="34" charset="0"/>
              </a:rPr>
              <a:t>caeca</a:t>
            </a:r>
            <a:r>
              <a:rPr lang="en-US" sz="2000" b="1" dirty="0">
                <a:solidFill>
                  <a:srgbClr val="C00000"/>
                </a:solidFill>
                <a:latin typeface="Arial" pitchFamily="34" charset="0"/>
                <a:cs typeface="Arial" pitchFamily="34" charset="0"/>
              </a:rPr>
              <a:t>: </a:t>
            </a:r>
            <a:r>
              <a:rPr lang="en-US" sz="2000" b="1" dirty="0">
                <a:solidFill>
                  <a:srgbClr val="002060"/>
                </a:solidFill>
                <a:latin typeface="Arial" pitchFamily="34" charset="0"/>
                <a:cs typeface="Arial" pitchFamily="34" charset="0"/>
              </a:rPr>
              <a:t>reunited posterior gives short single </a:t>
            </a:r>
            <a:r>
              <a:rPr lang="en-US" sz="2000" b="1" dirty="0" err="1">
                <a:solidFill>
                  <a:srgbClr val="002060"/>
                </a:solidFill>
                <a:latin typeface="Arial" pitchFamily="34" charset="0"/>
                <a:cs typeface="Arial" pitchFamily="34" charset="0"/>
              </a:rPr>
              <a:t>caecum</a:t>
            </a:r>
            <a:r>
              <a:rPr lang="en-US" sz="2000" b="1" dirty="0">
                <a:solidFill>
                  <a:srgbClr val="002060"/>
                </a:solidFill>
                <a:latin typeface="Arial" pitchFamily="34" charset="0"/>
                <a:cs typeface="Arial" pitchFamily="34" charset="0"/>
              </a:rPr>
              <a:t>. </a:t>
            </a:r>
          </a:p>
          <a:p>
            <a:pPr algn="l" rtl="0" fontAlgn="auto">
              <a:lnSpc>
                <a:spcPct val="200000"/>
              </a:lnSpc>
              <a:spcBef>
                <a:spcPts val="0"/>
              </a:spcBef>
              <a:spcAft>
                <a:spcPts val="0"/>
              </a:spcAft>
              <a:buFont typeface="Wingdings" pitchFamily="2" charset="2"/>
              <a:buChar char="v"/>
              <a:defRPr/>
            </a:pPr>
            <a:r>
              <a:rPr lang="en-US" sz="2000" b="1" dirty="0">
                <a:solidFill>
                  <a:srgbClr val="C00000"/>
                </a:solidFill>
                <a:latin typeface="Arial" pitchFamily="34" charset="0"/>
                <a:cs typeface="Arial" pitchFamily="34" charset="0"/>
              </a:rPr>
              <a:t> Habitat: </a:t>
            </a:r>
            <a:r>
              <a:rPr lang="en-US" sz="2000" b="1" dirty="0">
                <a:solidFill>
                  <a:srgbClr val="002060"/>
                </a:solidFill>
                <a:latin typeface="Arial" pitchFamily="34" charset="0"/>
                <a:cs typeface="Arial" pitchFamily="34" charset="0"/>
              </a:rPr>
              <a:t>small branches of vesical and pelvic venous plexuses. </a:t>
            </a:r>
          </a:p>
        </p:txBody>
      </p:sp>
      <p:sp>
        <p:nvSpPr>
          <p:cNvPr id="9" name="TextBox 8"/>
          <p:cNvSpPr txBox="1"/>
          <p:nvPr/>
        </p:nvSpPr>
        <p:spPr>
          <a:xfrm>
            <a:off x="2214563" y="428625"/>
            <a:ext cx="5072062" cy="461963"/>
          </a:xfrm>
          <a:prstGeom prst="rect">
            <a:avLst/>
          </a:prstGeom>
        </p:spPr>
        <p:style>
          <a:lnRef idx="1">
            <a:schemeClr val="accent5"/>
          </a:lnRef>
          <a:fillRef idx="2">
            <a:schemeClr val="accent5"/>
          </a:fillRef>
          <a:effectRef idx="1">
            <a:schemeClr val="accent5"/>
          </a:effectRef>
          <a:fontRef idx="minor">
            <a:schemeClr val="dk1"/>
          </a:fontRef>
        </p:style>
        <p:txBody>
          <a:bodyPr rtlCol="1">
            <a:spAutoFit/>
          </a:bodyPr>
          <a:lstStyle/>
          <a:p>
            <a:pPr algn="l" rtl="0" fontAlgn="auto">
              <a:spcBef>
                <a:spcPts val="0"/>
              </a:spcBef>
              <a:spcAft>
                <a:spcPts val="0"/>
              </a:spcAft>
              <a:defRPr/>
            </a:pPr>
            <a:r>
              <a:rPr lang="en-US" sz="2400" b="1" i="1" dirty="0" err="1">
                <a:solidFill>
                  <a:srgbClr val="C00000"/>
                </a:solidFill>
                <a:latin typeface="Arial" pitchFamily="34" charset="0"/>
                <a:cs typeface="Arial" pitchFamily="34" charset="0"/>
              </a:rPr>
              <a:t>Schistosoma</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haematobium</a:t>
            </a:r>
            <a:r>
              <a:rPr lang="en-US" sz="2400" b="1" i="1" dirty="0">
                <a:solidFill>
                  <a:srgbClr val="C00000"/>
                </a:solidFill>
                <a:latin typeface="Arial" pitchFamily="34" charset="0"/>
                <a:cs typeface="Arial" pitchFamily="34" charset="0"/>
              </a:rPr>
              <a:t> </a:t>
            </a:r>
            <a:r>
              <a:rPr lang="en-US" sz="2400" b="1" dirty="0">
                <a:solidFill>
                  <a:srgbClr val="C00000"/>
                </a:solidFill>
                <a:latin typeface="Arial" pitchFamily="34" charset="0"/>
                <a:cs typeface="Arial" pitchFamily="34" charset="0"/>
              </a:rPr>
              <a:t>male</a:t>
            </a:r>
            <a:endParaRPr lang="ar-EG" sz="2400" b="1" dirty="0">
              <a:solidFill>
                <a:srgbClr val="C00000"/>
              </a:solidFill>
              <a:latin typeface="Arial" pitchFamily="34"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609600" y="762000"/>
            <a:ext cx="7772400" cy="5105400"/>
          </a:xfrm>
        </p:spPr>
        <p:txBody>
          <a:bodyPr/>
          <a:lstStyle/>
          <a:p>
            <a:pPr marL="514350" indent="-514350" algn="l" rtl="0">
              <a:buFont typeface="Calibri" pitchFamily="34" charset="0"/>
              <a:buAutoNum type="arabicPeriod"/>
            </a:pPr>
            <a:r>
              <a:rPr lang="en-US" dirty="0">
                <a:cs typeface="Arial" charset="0"/>
              </a:rPr>
              <a:t>Staining </a:t>
            </a:r>
          </a:p>
          <a:p>
            <a:pPr marL="514350" indent="-514350" algn="l" rtl="0">
              <a:buFont typeface="Calibri" pitchFamily="34" charset="0"/>
              <a:buAutoNum type="arabicPeriod"/>
            </a:pPr>
            <a:r>
              <a:rPr lang="en-US" dirty="0">
                <a:cs typeface="Arial" charset="0"/>
              </a:rPr>
              <a:t>Culture</a:t>
            </a:r>
          </a:p>
          <a:p>
            <a:pPr marL="514350" indent="-514350" algn="l" rtl="0">
              <a:buFont typeface="Calibri" pitchFamily="34" charset="0"/>
              <a:buAutoNum type="arabicPeriod"/>
            </a:pPr>
            <a:r>
              <a:rPr lang="en-US" dirty="0">
                <a:cs typeface="Arial" charset="0"/>
              </a:rPr>
              <a:t>Non-culture tests</a:t>
            </a:r>
          </a:p>
          <a:p>
            <a:pPr lvl="2" algn="l" rtl="0">
              <a:buFont typeface="Wingdings" pitchFamily="2" charset="2"/>
              <a:buChar char="Ø"/>
            </a:pPr>
            <a:r>
              <a:rPr lang="en-US" dirty="0">
                <a:cs typeface="Arial" charset="0"/>
              </a:rPr>
              <a:t>Nucleic Acid Amplification Tests (NAATs)</a:t>
            </a:r>
          </a:p>
          <a:p>
            <a:pPr lvl="2" algn="l" rtl="0">
              <a:buFont typeface="Wingdings" pitchFamily="2" charset="2"/>
              <a:buChar char="Ø"/>
            </a:pPr>
            <a:r>
              <a:rPr lang="en-US" dirty="0">
                <a:cs typeface="Arial" charset="0"/>
              </a:rPr>
              <a:t>Non-Nucleic Acid Amplification Tests (Non-NAATs)</a:t>
            </a:r>
          </a:p>
          <a:p>
            <a:pPr lvl="2" algn="l" rtl="0">
              <a:buFont typeface="Arial" charset="0"/>
              <a:buNone/>
            </a:pPr>
            <a:endParaRPr lang="en-US" dirty="0">
              <a:cs typeface="Arial" charset="0"/>
            </a:endParaRPr>
          </a:p>
        </p:txBody>
      </p:sp>
      <p:sp>
        <p:nvSpPr>
          <p:cNvPr id="15362" name="Rectangle 2"/>
          <p:cNvSpPr txBox="1">
            <a:spLocks noChangeArrowheads="1"/>
          </p:cNvSpPr>
          <p:nvPr/>
        </p:nvSpPr>
        <p:spPr bwMode="auto">
          <a:xfrm>
            <a:off x="228600" y="-152400"/>
            <a:ext cx="8686800" cy="838200"/>
          </a:xfrm>
          <a:prstGeom prst="rect">
            <a:avLst/>
          </a:prstGeom>
          <a:noFill/>
          <a:ln w="9525">
            <a:noFill/>
            <a:miter lim="800000"/>
            <a:headEnd/>
            <a:tailEnd/>
          </a:ln>
        </p:spPr>
        <p:txBody>
          <a:bodyPr anchor="ctr"/>
          <a:lstStyle/>
          <a:p>
            <a:pPr algn="ctr"/>
            <a:r>
              <a:rPr lang="en-US" sz="4000" b="1">
                <a:solidFill>
                  <a:srgbClr val="C00000"/>
                </a:solidFill>
                <a:latin typeface="Calibri" pitchFamily="34" charset="0"/>
              </a:rPr>
              <a:t>Diagnosis</a:t>
            </a:r>
          </a:p>
        </p:txBody>
      </p:sp>
      <p:cxnSp>
        <p:nvCxnSpPr>
          <p:cNvPr id="7" name="Straight Connector 6"/>
          <p:cNvCxnSpPr/>
          <p:nvPr/>
        </p:nvCxnSpPr>
        <p:spPr>
          <a:xfrm>
            <a:off x="381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to="" calcmode="lin" valueType="num">
                                      <p:cBhvr>
                                        <p:cTn id="7" dur="1" fill="hold"/>
                                        <p:tgtEl>
                                          <p:spTgt spid="3379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 to="" calcmode="lin" valueType="num">
                                      <p:cBhvr>
                                        <p:cTn id="12" dur="1" fill="hold"/>
                                        <p:tgtEl>
                                          <p:spTgt spid="3379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 to="" calcmode="lin" valueType="num">
                                      <p:cBhvr>
                                        <p:cTn id="17" dur="1" fill="hold"/>
                                        <p:tgtEl>
                                          <p:spTgt spid="3379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3794">
                                            <p:txEl>
                                              <p:pRg st="3" end="3"/>
                                            </p:txEl>
                                          </p:spTgt>
                                        </p:tgtEl>
                                        <p:attrNameLst>
                                          <p:attrName>style.visibility</p:attrName>
                                        </p:attrNameLst>
                                      </p:cBhvr>
                                      <p:to>
                                        <p:strVal val="visible"/>
                                      </p:to>
                                    </p:set>
                                    <p:anim to="" calcmode="lin" valueType="num">
                                      <p:cBhvr>
                                        <p:cTn id="22" dur="1" fill="hold"/>
                                        <p:tgtEl>
                                          <p:spTgt spid="3379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3794">
                                            <p:txEl>
                                              <p:pRg st="4" end="4"/>
                                            </p:txEl>
                                          </p:spTgt>
                                        </p:tgtEl>
                                        <p:attrNameLst>
                                          <p:attrName>style.visibility</p:attrName>
                                        </p:attrNameLst>
                                      </p:cBhvr>
                                      <p:to>
                                        <p:strVal val="visible"/>
                                      </p:to>
                                    </p:set>
                                    <p:anim to="" calcmode="lin" valueType="num">
                                      <p:cBhvr>
                                        <p:cTn id="27" dur="1" fill="hold"/>
                                        <p:tgtEl>
                                          <p:spTgt spid="3379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Content Placeholder 6"/>
          <p:cNvSpPr>
            <a:spLocks noGrp="1"/>
          </p:cNvSpPr>
          <p:nvPr>
            <p:ph idx="1"/>
          </p:nvPr>
        </p:nvSpPr>
        <p:spPr>
          <a:xfrm>
            <a:off x="304800" y="558800"/>
            <a:ext cx="8686800" cy="4525963"/>
          </a:xfrm>
        </p:spPr>
        <p:txBody>
          <a:bodyPr/>
          <a:lstStyle/>
          <a:p>
            <a:pPr algn="l" rtl="0">
              <a:buFont typeface="Arial" charset="0"/>
              <a:buNone/>
            </a:pPr>
            <a:r>
              <a:rPr lang="en-US" b="1" dirty="0">
                <a:solidFill>
                  <a:srgbClr val="C00000"/>
                </a:solidFill>
                <a:cs typeface="Arial" charset="0"/>
              </a:rPr>
              <a:t>1-  Staining</a:t>
            </a:r>
          </a:p>
          <a:p>
            <a:pPr algn="just" rtl="0">
              <a:buFont typeface="Wingdings" pitchFamily="2" charset="2"/>
              <a:buChar char="Ø"/>
            </a:pPr>
            <a:r>
              <a:rPr lang="en-US" sz="2400" dirty="0"/>
              <a:t>40-96 % of </a:t>
            </a:r>
            <a:r>
              <a:rPr lang="en-US" sz="2400" dirty="0" err="1"/>
              <a:t>Nongonococcal</a:t>
            </a:r>
            <a:r>
              <a:rPr lang="en-US" sz="2400" dirty="0"/>
              <a:t> Urethritis (NGU)  are due to </a:t>
            </a:r>
            <a:r>
              <a:rPr lang="en-US" sz="2400" i="1" dirty="0"/>
              <a:t>C. trachomatis </a:t>
            </a:r>
          </a:p>
          <a:p>
            <a:pPr algn="just" rtl="0">
              <a:buFont typeface="Wingdings" pitchFamily="2" charset="2"/>
              <a:buChar char="Ø"/>
            </a:pPr>
            <a:r>
              <a:rPr lang="en-US" sz="2400" dirty="0"/>
              <a:t>Other 10-20% caused by </a:t>
            </a:r>
            <a:r>
              <a:rPr lang="en-US" sz="2400" i="1" dirty="0" err="1"/>
              <a:t>Uroplasma</a:t>
            </a:r>
            <a:r>
              <a:rPr lang="en-US" sz="2400" i="1" dirty="0"/>
              <a:t> </a:t>
            </a:r>
            <a:r>
              <a:rPr lang="en-US" sz="2400" i="1" dirty="0" err="1"/>
              <a:t>urealyticum</a:t>
            </a:r>
            <a:r>
              <a:rPr lang="en-US" sz="2400" i="1" dirty="0"/>
              <a:t> </a:t>
            </a:r>
            <a:r>
              <a:rPr lang="en-US" sz="2400" dirty="0"/>
              <a:t>and</a:t>
            </a:r>
            <a:r>
              <a:rPr lang="en-US" sz="2400" i="1" dirty="0"/>
              <a:t> T. vaginalis</a:t>
            </a:r>
          </a:p>
          <a:p>
            <a:pPr algn="just" rtl="0">
              <a:buFont typeface="Wingdings" pitchFamily="2" charset="2"/>
              <a:buChar char="Ø"/>
            </a:pPr>
            <a:r>
              <a:rPr lang="en-US" sz="2400" dirty="0"/>
              <a:t>Interpretation of results</a:t>
            </a:r>
          </a:p>
          <a:p>
            <a:pPr algn="l" rtl="0">
              <a:buFont typeface="Wingdings" pitchFamily="2" charset="2"/>
              <a:buChar char="Ø"/>
            </a:pPr>
            <a:r>
              <a:rPr lang="en-US" sz="2400" dirty="0">
                <a:cs typeface="Arial" charset="0"/>
              </a:rPr>
              <a:t>Interpretation of results</a:t>
            </a:r>
          </a:p>
          <a:p>
            <a:pPr algn="l" rtl="0">
              <a:buFont typeface="Arial" charset="0"/>
              <a:buNone/>
            </a:pPr>
            <a:r>
              <a:rPr lang="en-US" sz="2400" dirty="0">
                <a:cs typeface="Arial" charset="0"/>
              </a:rPr>
              <a:t>        -Positive leukocyte estrase  indicative of urethritis</a:t>
            </a:r>
          </a:p>
          <a:p>
            <a:pPr algn="l" rtl="0">
              <a:spcBef>
                <a:spcPct val="0"/>
              </a:spcBef>
              <a:buNone/>
            </a:pPr>
            <a:r>
              <a:rPr lang="en-US" sz="2400" dirty="0">
                <a:cs typeface="Arial" charset="0"/>
              </a:rPr>
              <a:t>        -Four or more PMNs per 1000X field with no gram negative      diplococci indicates </a:t>
            </a:r>
            <a:r>
              <a:rPr lang="en-US" sz="2400" b="1" dirty="0">
                <a:solidFill>
                  <a:srgbClr val="FF0000"/>
                </a:solidFill>
                <a:latin typeface="Calibri" pitchFamily="34" charset="0"/>
              </a:rPr>
              <a:t>non-</a:t>
            </a:r>
            <a:r>
              <a:rPr lang="en-US" sz="2400" b="1" dirty="0" err="1">
                <a:solidFill>
                  <a:srgbClr val="FF0000"/>
                </a:solidFill>
                <a:latin typeface="Calibri" pitchFamily="34" charset="0"/>
              </a:rPr>
              <a:t>gonococcal</a:t>
            </a:r>
            <a:r>
              <a:rPr lang="en-US" sz="2400" b="1" dirty="0">
                <a:solidFill>
                  <a:srgbClr val="FF0000"/>
                </a:solidFill>
                <a:latin typeface="Calibri" pitchFamily="34" charset="0"/>
              </a:rPr>
              <a:t> urethritis</a:t>
            </a:r>
            <a:r>
              <a:rPr lang="en-US" sz="2400" dirty="0">
                <a:cs typeface="Arial" charset="0"/>
              </a:rPr>
              <a:t> (NGU)</a:t>
            </a:r>
          </a:p>
          <a:p>
            <a:pPr algn="l" rtl="0">
              <a:buFont typeface="Arial" charset="0"/>
              <a:buNone/>
            </a:pPr>
            <a:endParaRPr lang="en-US" sz="2400" dirty="0">
              <a:cs typeface="Arial" charset="0"/>
            </a:endParaRPr>
          </a:p>
        </p:txBody>
      </p:sp>
      <p:sp>
        <p:nvSpPr>
          <p:cNvPr id="16386" name="Rectangle 2"/>
          <p:cNvSpPr txBox="1">
            <a:spLocks noChangeArrowheads="1"/>
          </p:cNvSpPr>
          <p:nvPr/>
        </p:nvSpPr>
        <p:spPr bwMode="auto">
          <a:xfrm>
            <a:off x="228600" y="-152400"/>
            <a:ext cx="8686800" cy="838200"/>
          </a:xfrm>
          <a:prstGeom prst="rect">
            <a:avLst/>
          </a:prstGeom>
          <a:noFill/>
          <a:ln w="9525">
            <a:noFill/>
            <a:miter lim="800000"/>
            <a:headEnd/>
            <a:tailEnd/>
          </a:ln>
        </p:spPr>
        <p:txBody>
          <a:bodyPr anchor="ctr"/>
          <a:lstStyle/>
          <a:p>
            <a:pPr algn="ctr"/>
            <a:r>
              <a:rPr lang="en-US" sz="4000" b="1">
                <a:solidFill>
                  <a:srgbClr val="C00000"/>
                </a:solidFill>
                <a:latin typeface="Calibri" pitchFamily="34" charset="0"/>
              </a:rPr>
              <a:t>Diagnosis</a:t>
            </a:r>
          </a:p>
        </p:txBody>
      </p:sp>
      <p:cxnSp>
        <p:nvCxnSpPr>
          <p:cNvPr id="7" name="Straight Connector 6"/>
          <p:cNvCxnSpPr/>
          <p:nvPr/>
        </p:nvCxnSpPr>
        <p:spPr>
          <a:xfrm>
            <a:off x="381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pic>
        <p:nvPicPr>
          <p:cNvPr id="8" name="Picture 6"/>
          <p:cNvPicPr>
            <a:picLocks noChangeAspect="1" noChangeArrowheads="1"/>
          </p:cNvPicPr>
          <p:nvPr/>
        </p:nvPicPr>
        <p:blipFill>
          <a:blip r:embed="rId3" cstate="print"/>
          <a:srcRect/>
          <a:stretch>
            <a:fillRect/>
          </a:stretch>
        </p:blipFill>
        <p:spPr bwMode="auto">
          <a:xfrm>
            <a:off x="1331640" y="4509120"/>
            <a:ext cx="2794620" cy="2096561"/>
          </a:xfrm>
          <a:prstGeom prst="rect">
            <a:avLst/>
          </a:prstGeom>
          <a:noFill/>
          <a:ln w="9525">
            <a:noFill/>
            <a:miter lim="800000"/>
            <a:headEnd/>
            <a:tailEnd/>
          </a:ln>
        </p:spPr>
      </p:pic>
      <p:sp>
        <p:nvSpPr>
          <p:cNvPr id="10" name="TextBox 6"/>
          <p:cNvSpPr txBox="1">
            <a:spLocks noChangeArrowheads="1"/>
          </p:cNvSpPr>
          <p:nvPr/>
        </p:nvSpPr>
        <p:spPr bwMode="auto">
          <a:xfrm>
            <a:off x="4139952" y="5805264"/>
            <a:ext cx="3528392" cy="461665"/>
          </a:xfrm>
          <a:prstGeom prst="rect">
            <a:avLst/>
          </a:prstGeom>
          <a:noFill/>
          <a:ln w="9525">
            <a:noFill/>
            <a:miter lim="800000"/>
            <a:headEnd/>
            <a:tailEnd/>
          </a:ln>
        </p:spPr>
        <p:txBody>
          <a:bodyPr wrap="square">
            <a:spAutoFit/>
          </a:bodyPr>
          <a:lstStyle/>
          <a:p>
            <a:pPr algn="l"/>
            <a:r>
              <a:rPr lang="en-US" sz="2400" b="1" dirty="0">
                <a:solidFill>
                  <a:srgbClr val="FF0000"/>
                </a:solidFill>
                <a:latin typeface="Calibri" pitchFamily="34" charset="0"/>
              </a:rPr>
              <a:t>Non-</a:t>
            </a:r>
            <a:r>
              <a:rPr lang="en-US" sz="2400" b="1" dirty="0" err="1">
                <a:solidFill>
                  <a:srgbClr val="FF0000"/>
                </a:solidFill>
                <a:latin typeface="Calibri" pitchFamily="34" charset="0"/>
              </a:rPr>
              <a:t>gonococcal</a:t>
            </a:r>
            <a:r>
              <a:rPr lang="en-US" sz="2400" b="1" dirty="0">
                <a:solidFill>
                  <a:srgbClr val="FF0000"/>
                </a:solidFill>
                <a:latin typeface="Calibri" pitchFamily="34" charset="0"/>
              </a:rPr>
              <a:t> urethritis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to="" calcmode="lin" valueType="num">
                                      <p:cBhvr>
                                        <p:cTn id="7" dur="1" fill="hold"/>
                                        <p:tgtEl>
                                          <p:spTgt spid="34820">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 to="" calcmode="lin" valueType="num">
                                      <p:cBhvr>
                                        <p:cTn id="12" dur="1" fill="hold"/>
                                        <p:tgtEl>
                                          <p:spTgt spid="34820">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 to="" calcmode="lin" valueType="num">
                                      <p:cBhvr>
                                        <p:cTn id="17" dur="1" fill="hold"/>
                                        <p:tgtEl>
                                          <p:spTgt spid="34820">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4820">
                                            <p:txEl>
                                              <p:pRg st="3" end="3"/>
                                            </p:txEl>
                                          </p:spTgt>
                                        </p:tgtEl>
                                        <p:attrNameLst>
                                          <p:attrName>style.visibility</p:attrName>
                                        </p:attrNameLst>
                                      </p:cBhvr>
                                      <p:to>
                                        <p:strVal val="visible"/>
                                      </p:to>
                                    </p:set>
                                    <p:anim to="" calcmode="lin" valueType="num">
                                      <p:cBhvr>
                                        <p:cTn id="22" dur="1" fill="hold"/>
                                        <p:tgtEl>
                                          <p:spTgt spid="34820">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4820">
                                            <p:txEl>
                                              <p:pRg st="4" end="4"/>
                                            </p:txEl>
                                          </p:spTgt>
                                        </p:tgtEl>
                                        <p:attrNameLst>
                                          <p:attrName>style.visibility</p:attrName>
                                        </p:attrNameLst>
                                      </p:cBhvr>
                                      <p:to>
                                        <p:strVal val="visible"/>
                                      </p:to>
                                    </p:set>
                                    <p:anim to="" calcmode="lin" valueType="num">
                                      <p:cBhvr>
                                        <p:cTn id="27" dur="1" fill="hold"/>
                                        <p:tgtEl>
                                          <p:spTgt spid="34820">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4820">
                                            <p:txEl>
                                              <p:pRg st="5" end="5"/>
                                            </p:txEl>
                                          </p:spTgt>
                                        </p:tgtEl>
                                        <p:attrNameLst>
                                          <p:attrName>style.visibility</p:attrName>
                                        </p:attrNameLst>
                                      </p:cBhvr>
                                      <p:to>
                                        <p:strVal val="visible"/>
                                      </p:to>
                                    </p:set>
                                    <p:anim to="" calcmode="lin" valueType="num">
                                      <p:cBhvr>
                                        <p:cTn id="32" dur="1" fill="hold"/>
                                        <p:tgtEl>
                                          <p:spTgt spid="34820">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4820">
                                            <p:txEl>
                                              <p:pRg st="6" end="6"/>
                                            </p:txEl>
                                          </p:spTgt>
                                        </p:tgtEl>
                                        <p:attrNameLst>
                                          <p:attrName>style.visibility</p:attrName>
                                        </p:attrNameLst>
                                      </p:cBhvr>
                                      <p:to>
                                        <p:strVal val="visible"/>
                                      </p:to>
                                    </p:set>
                                    <p:anim to="" calcmode="lin" valueType="num">
                                      <p:cBhvr>
                                        <p:cTn id="37" dur="1" fill="hold"/>
                                        <p:tgtEl>
                                          <p:spTgt spid="34820">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to="" calcmode="lin" valueType="num">
                                      <p:cBhvr>
                                        <p:cTn id="42" dur="1" fill="hold"/>
                                        <p:tgtEl>
                                          <p:spTgt spid="8"/>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lide(fromBottom)">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074"/>
          <p:cNvSpPr>
            <a:spLocks noGrp="1" noChangeArrowheads="1"/>
          </p:cNvSpPr>
          <p:nvPr>
            <p:ph type="title"/>
          </p:nvPr>
        </p:nvSpPr>
        <p:spPr>
          <a:xfrm>
            <a:off x="381000" y="228600"/>
            <a:ext cx="2057400" cy="1219200"/>
          </a:xfrm>
        </p:spPr>
        <p:txBody>
          <a:bodyPr rtlCol="1">
            <a:normAutofit/>
          </a:bodyPr>
          <a:lstStyle/>
          <a:p>
            <a:pPr fontAlgn="auto">
              <a:spcAft>
                <a:spcPts val="0"/>
              </a:spcAft>
              <a:defRPr/>
            </a:pPr>
            <a:r>
              <a:rPr lang="en-US" sz="3200" b="1" dirty="0">
                <a:solidFill>
                  <a:srgbClr val="C00000"/>
                </a:solidFill>
                <a:latin typeface="+mn-lt"/>
              </a:rPr>
              <a:t>2- Culture</a:t>
            </a:r>
            <a:endParaRPr lang="en-US" sz="3200" b="1" i="1" dirty="0">
              <a:solidFill>
                <a:srgbClr val="C00000"/>
              </a:solidFill>
              <a:latin typeface="+mn-lt"/>
            </a:endParaRPr>
          </a:p>
        </p:txBody>
      </p:sp>
      <p:sp>
        <p:nvSpPr>
          <p:cNvPr id="36867" name="Rectangle 3075"/>
          <p:cNvSpPr>
            <a:spLocks noGrp="1" noChangeArrowheads="1"/>
          </p:cNvSpPr>
          <p:nvPr>
            <p:ph type="body" idx="1"/>
          </p:nvPr>
        </p:nvSpPr>
        <p:spPr>
          <a:xfrm>
            <a:off x="609600" y="1066800"/>
            <a:ext cx="8229600" cy="4525963"/>
          </a:xfrm>
        </p:spPr>
        <p:txBody>
          <a:bodyPr/>
          <a:lstStyle/>
          <a:p>
            <a:pPr algn="l" rtl="0">
              <a:lnSpc>
                <a:spcPct val="90000"/>
              </a:lnSpc>
            </a:pPr>
            <a:r>
              <a:rPr lang="en-US" sz="2400">
                <a:cs typeface="Arial" charset="0"/>
              </a:rPr>
              <a:t>Variable sensitivity (50%-80%) &amp; High specificity</a:t>
            </a:r>
            <a:endParaRPr lang="en-US" sz="2400" i="1">
              <a:cs typeface="Arial" charset="0"/>
            </a:endParaRPr>
          </a:p>
          <a:p>
            <a:pPr algn="l" rtl="0">
              <a:lnSpc>
                <a:spcPct val="90000"/>
              </a:lnSpc>
            </a:pPr>
            <a:r>
              <a:rPr lang="en-US" sz="2400">
                <a:cs typeface="Arial" charset="0"/>
              </a:rPr>
              <a:t>Not suitable for widespread screening</a:t>
            </a:r>
          </a:p>
        </p:txBody>
      </p:sp>
      <p:sp>
        <p:nvSpPr>
          <p:cNvPr id="18435" name="Rectangle 2"/>
          <p:cNvSpPr txBox="1">
            <a:spLocks noChangeArrowheads="1"/>
          </p:cNvSpPr>
          <p:nvPr/>
        </p:nvSpPr>
        <p:spPr bwMode="auto">
          <a:xfrm>
            <a:off x="228600" y="-152400"/>
            <a:ext cx="8686800" cy="838200"/>
          </a:xfrm>
          <a:prstGeom prst="rect">
            <a:avLst/>
          </a:prstGeom>
          <a:noFill/>
          <a:ln w="9525">
            <a:noFill/>
            <a:miter lim="800000"/>
            <a:headEnd/>
            <a:tailEnd/>
          </a:ln>
        </p:spPr>
        <p:txBody>
          <a:bodyPr anchor="ctr"/>
          <a:lstStyle/>
          <a:p>
            <a:pPr algn="ctr"/>
            <a:r>
              <a:rPr lang="en-US" sz="4000" b="1">
                <a:solidFill>
                  <a:srgbClr val="C00000"/>
                </a:solidFill>
                <a:latin typeface="Calibri" pitchFamily="34" charset="0"/>
              </a:rPr>
              <a:t>Diagnosis</a:t>
            </a:r>
          </a:p>
        </p:txBody>
      </p:sp>
      <p:cxnSp>
        <p:nvCxnSpPr>
          <p:cNvPr id="8" name="Straight Connector 7"/>
          <p:cNvCxnSpPr/>
          <p:nvPr/>
        </p:nvCxnSpPr>
        <p:spPr>
          <a:xfrm>
            <a:off x="381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xmlns="" id="{C3767B2A-9C79-48AE-B7FF-E3859C63977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756" y="2420888"/>
            <a:ext cx="38100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a:extLst>
              <a:ext uri="{FF2B5EF4-FFF2-40B4-BE49-F238E27FC236}">
                <a16:creationId xmlns:a16="http://schemas.microsoft.com/office/drawing/2014/main" xmlns="" id="{FD42E0EA-5DBC-413B-A1EF-1AC01E42D0D9}"/>
              </a:ext>
            </a:extLst>
          </p:cNvPr>
          <p:cNvPicPr>
            <a:picLocks noChangeAspect="1"/>
          </p:cNvPicPr>
          <p:nvPr/>
        </p:nvPicPr>
        <p:blipFill>
          <a:blip r:embed="rId4" cstate="print"/>
          <a:stretch>
            <a:fillRect/>
          </a:stretch>
        </p:blipFill>
        <p:spPr>
          <a:xfrm>
            <a:off x="4996792" y="2441297"/>
            <a:ext cx="3320667" cy="2378026"/>
          </a:xfrm>
          <a:prstGeom prst="rect">
            <a:avLst/>
          </a:prstGeom>
        </p:spPr>
      </p:pic>
      <p:cxnSp>
        <p:nvCxnSpPr>
          <p:cNvPr id="4" name="Straight Arrow Connector 3">
            <a:extLst>
              <a:ext uri="{FF2B5EF4-FFF2-40B4-BE49-F238E27FC236}">
                <a16:creationId xmlns:a16="http://schemas.microsoft.com/office/drawing/2014/main" xmlns="" id="{03ACBCFB-387E-4638-AAA0-DE74CAB51A6D}"/>
              </a:ext>
            </a:extLst>
          </p:cNvPr>
          <p:cNvCxnSpPr>
            <a:cxnSpLocks/>
          </p:cNvCxnSpPr>
          <p:nvPr/>
        </p:nvCxnSpPr>
        <p:spPr>
          <a:xfrm flipV="1">
            <a:off x="4996792" y="4149080"/>
            <a:ext cx="1126939" cy="1443684"/>
          </a:xfrm>
          <a:prstGeom prst="straightConnector1">
            <a:avLst/>
          </a:prstGeom>
          <a:ln w="66675">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xmlns="" id="{37F8BB3E-D03C-46D3-9E9C-833130ADF343}"/>
              </a:ext>
            </a:extLst>
          </p:cNvPr>
          <p:cNvSpPr txBox="1"/>
          <p:nvPr/>
        </p:nvSpPr>
        <p:spPr>
          <a:xfrm>
            <a:off x="2136386" y="5789097"/>
            <a:ext cx="5891998" cy="461665"/>
          </a:xfrm>
          <a:prstGeom prst="rect">
            <a:avLst/>
          </a:prstGeom>
          <a:noFill/>
        </p:spPr>
        <p:txBody>
          <a:bodyPr wrap="none" rtlCol="0">
            <a:spAutoFit/>
          </a:bodyPr>
          <a:lstStyle/>
          <a:p>
            <a:r>
              <a:rPr lang="en-US" sz="2400" b="1" dirty="0">
                <a:solidFill>
                  <a:srgbClr val="FF0000"/>
                </a:solidFill>
              </a:rPr>
              <a:t>Vacuole containing replicating bacteria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to="" calcmode="lin" valueType="num">
                                      <p:cBhvr>
                                        <p:cTn id="7" dur="1" fill="hold"/>
                                        <p:tgtEl>
                                          <p:spTgt spid="3686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to="" calcmode="lin" valueType="num">
                                      <p:cBhvr>
                                        <p:cTn id="12" dur="1" fill="hold"/>
                                        <p:tgtEl>
                                          <p:spTgt spid="3686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 to="" calcmode="lin" valueType="num">
                                      <p:cBhvr>
                                        <p:cTn id="17" dur="1" fill="hold"/>
                                        <p:tgtEl>
                                          <p:spTgt spid="36867">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28600" y="685800"/>
            <a:ext cx="8534400" cy="4572000"/>
          </a:xfrm>
        </p:spPr>
        <p:txBody>
          <a:bodyPr/>
          <a:lstStyle/>
          <a:p>
            <a:pPr algn="l" rtl="0">
              <a:lnSpc>
                <a:spcPct val="90000"/>
              </a:lnSpc>
              <a:buFont typeface="Arial" charset="0"/>
              <a:buNone/>
            </a:pPr>
            <a:r>
              <a:rPr lang="en-US" sz="2800" b="1" dirty="0">
                <a:solidFill>
                  <a:srgbClr val="C00000"/>
                </a:solidFill>
                <a:cs typeface="Arial" charset="0"/>
              </a:rPr>
              <a:t>Non-NAATs</a:t>
            </a:r>
            <a:endParaRPr lang="en-US" sz="2800" dirty="0">
              <a:cs typeface="Arial" charset="0"/>
            </a:endParaRPr>
          </a:p>
          <a:p>
            <a:pPr algn="l" rtl="0">
              <a:lnSpc>
                <a:spcPct val="90000"/>
              </a:lnSpc>
            </a:pPr>
            <a:r>
              <a:rPr lang="en-US" sz="2800" dirty="0">
                <a:cs typeface="Arial" charset="0"/>
              </a:rPr>
              <a:t>Direct fluorescent antibody (DFA)</a:t>
            </a:r>
          </a:p>
          <a:p>
            <a:pPr algn="l" rtl="0">
              <a:buFont typeface="Arial" charset="0"/>
              <a:buNone/>
            </a:pPr>
            <a:endParaRPr lang="en-US" sz="2800" dirty="0">
              <a:cs typeface="Arial" charset="0"/>
            </a:endParaRPr>
          </a:p>
          <a:p>
            <a:pPr lvl="1" algn="l" rtl="0">
              <a:lnSpc>
                <a:spcPct val="90000"/>
              </a:lnSpc>
              <a:buFont typeface="Arial" charset="0"/>
              <a:buNone/>
            </a:pPr>
            <a:endParaRPr lang="en-US" dirty="0">
              <a:cs typeface="Arial" charset="0"/>
            </a:endParaRPr>
          </a:p>
        </p:txBody>
      </p:sp>
      <p:sp>
        <p:nvSpPr>
          <p:cNvPr id="20482" name="Rectangle 2"/>
          <p:cNvSpPr txBox="1">
            <a:spLocks noChangeArrowheads="1"/>
          </p:cNvSpPr>
          <p:nvPr/>
        </p:nvSpPr>
        <p:spPr bwMode="auto">
          <a:xfrm>
            <a:off x="228600" y="-152400"/>
            <a:ext cx="8686800" cy="838200"/>
          </a:xfrm>
          <a:prstGeom prst="rect">
            <a:avLst/>
          </a:prstGeom>
          <a:noFill/>
          <a:ln w="9525">
            <a:noFill/>
            <a:miter lim="800000"/>
            <a:headEnd/>
            <a:tailEnd/>
          </a:ln>
        </p:spPr>
        <p:txBody>
          <a:bodyPr anchor="ctr"/>
          <a:lstStyle/>
          <a:p>
            <a:pPr algn="ctr"/>
            <a:r>
              <a:rPr lang="en-US" sz="4000" b="1">
                <a:solidFill>
                  <a:srgbClr val="C00000"/>
                </a:solidFill>
                <a:latin typeface="Calibri" pitchFamily="34" charset="0"/>
              </a:rPr>
              <a:t>Diagnosis</a:t>
            </a:r>
          </a:p>
        </p:txBody>
      </p:sp>
      <p:cxnSp>
        <p:nvCxnSpPr>
          <p:cNvPr id="7" name="Straight Connector 6"/>
          <p:cNvCxnSpPr/>
          <p:nvPr/>
        </p:nvCxnSpPr>
        <p:spPr>
          <a:xfrm>
            <a:off x="381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cstate="print"/>
          <a:srcRect/>
          <a:stretch>
            <a:fillRect/>
          </a:stretch>
        </p:blipFill>
        <p:spPr bwMode="auto">
          <a:xfrm>
            <a:off x="2214546" y="2000240"/>
            <a:ext cx="5143536" cy="40454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to="" calcmode="lin" valueType="num">
                                      <p:cBhvr>
                                        <p:cTn id="7" dur="1" fill="hold"/>
                                        <p:tgtEl>
                                          <p:spTgt spid="3891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8914">
                                            <p:txEl>
                                              <p:pRg st="1" end="1"/>
                                            </p:txEl>
                                          </p:spTgt>
                                        </p:tgtEl>
                                        <p:attrNameLst>
                                          <p:attrName>style.visibility</p:attrName>
                                        </p:attrNameLst>
                                      </p:cBhvr>
                                      <p:to>
                                        <p:strVal val="visible"/>
                                      </p:to>
                                    </p:set>
                                    <p:anim to="" calcmode="lin" valueType="num">
                                      <p:cBhvr>
                                        <p:cTn id="12" dur="1" fill="hold"/>
                                        <p:tgtEl>
                                          <p:spTgt spid="3891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linds(horizontal)">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5265738" y="2317750"/>
            <a:ext cx="3627437" cy="498475"/>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6000750" y="2759075"/>
            <a:ext cx="1281113" cy="454025"/>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6489700" y="957263"/>
            <a:ext cx="1123950" cy="1344612"/>
          </a:xfrm>
          <a:prstGeom prst="rect">
            <a:avLst/>
          </a:prstGeom>
          <a:noFill/>
          <a:ln w="9525">
            <a:noFill/>
            <a:miter lim="800000"/>
            <a:headEnd/>
            <a:tailEnd/>
          </a:ln>
        </p:spPr>
      </p:pic>
      <p:pic>
        <p:nvPicPr>
          <p:cNvPr id="16" name="Picture 16"/>
          <p:cNvPicPr>
            <a:picLocks noChangeAspect="1" noChangeArrowheads="1"/>
          </p:cNvPicPr>
          <p:nvPr/>
        </p:nvPicPr>
        <p:blipFill>
          <a:blip r:embed="rId5" cstate="print"/>
          <a:srcRect/>
          <a:stretch>
            <a:fillRect/>
          </a:stretch>
        </p:blipFill>
        <p:spPr bwMode="auto">
          <a:xfrm>
            <a:off x="3851275" y="5589588"/>
            <a:ext cx="3475038" cy="1295400"/>
          </a:xfrm>
          <a:prstGeom prst="rect">
            <a:avLst/>
          </a:prstGeom>
          <a:noFill/>
          <a:ln w="9525">
            <a:noFill/>
            <a:miter lim="800000"/>
            <a:headEnd/>
            <a:tailEnd/>
          </a:ln>
        </p:spPr>
      </p:pic>
      <p:pic>
        <p:nvPicPr>
          <p:cNvPr id="17" name="Picture 17"/>
          <p:cNvPicPr>
            <a:picLocks noChangeAspect="1" noChangeArrowheads="1"/>
          </p:cNvPicPr>
          <p:nvPr/>
        </p:nvPicPr>
        <p:blipFill>
          <a:blip r:embed="rId6" cstate="print"/>
          <a:srcRect/>
          <a:stretch>
            <a:fillRect/>
          </a:stretch>
        </p:blipFill>
        <p:spPr bwMode="auto">
          <a:xfrm>
            <a:off x="5483225" y="5222875"/>
            <a:ext cx="601663" cy="393700"/>
          </a:xfrm>
          <a:prstGeom prst="rect">
            <a:avLst/>
          </a:prstGeom>
          <a:noFill/>
          <a:ln w="9525">
            <a:noFill/>
            <a:miter lim="800000"/>
            <a:headEnd/>
            <a:tailEnd/>
          </a:ln>
        </p:spPr>
      </p:pic>
      <p:pic>
        <p:nvPicPr>
          <p:cNvPr id="19" name="Picture 19"/>
          <p:cNvPicPr>
            <a:picLocks noChangeAspect="1" noChangeArrowheads="1"/>
          </p:cNvPicPr>
          <p:nvPr/>
        </p:nvPicPr>
        <p:blipFill>
          <a:blip r:embed="rId7" cstate="print"/>
          <a:srcRect/>
          <a:stretch>
            <a:fillRect/>
          </a:stretch>
        </p:blipFill>
        <p:spPr bwMode="auto">
          <a:xfrm>
            <a:off x="5435600" y="3671888"/>
            <a:ext cx="1203325" cy="1558925"/>
          </a:xfrm>
          <a:prstGeom prst="rect">
            <a:avLst/>
          </a:prstGeom>
          <a:noFill/>
          <a:ln w="9525">
            <a:noFill/>
            <a:miter lim="800000"/>
            <a:headEnd/>
            <a:tailEnd/>
          </a:ln>
        </p:spPr>
      </p:pic>
      <p:sp>
        <p:nvSpPr>
          <p:cNvPr id="20" name="Rectangle 3"/>
          <p:cNvSpPr txBox="1">
            <a:spLocks noChangeArrowheads="1"/>
          </p:cNvSpPr>
          <p:nvPr/>
        </p:nvSpPr>
        <p:spPr bwMode="auto">
          <a:xfrm>
            <a:off x="228600" y="685800"/>
            <a:ext cx="8534400" cy="4572000"/>
          </a:xfrm>
          <a:prstGeom prst="rect">
            <a:avLst/>
          </a:prstGeom>
          <a:noFill/>
          <a:ln w="9525">
            <a:noFill/>
            <a:miter lim="800000"/>
            <a:headEnd/>
            <a:tailEnd/>
          </a:ln>
        </p:spPr>
        <p:txBody>
          <a:bodyPr/>
          <a:lstStyle/>
          <a:p>
            <a:pPr marL="342900" indent="-342900" algn="l" rtl="0">
              <a:lnSpc>
                <a:spcPct val="90000"/>
              </a:lnSpc>
              <a:spcBef>
                <a:spcPct val="20000"/>
              </a:spcBef>
              <a:buFont typeface="Arial" charset="0"/>
              <a:buNone/>
            </a:pPr>
            <a:r>
              <a:rPr lang="en-US" sz="2800" b="1" dirty="0">
                <a:solidFill>
                  <a:srgbClr val="C00000"/>
                </a:solidFill>
                <a:latin typeface="Calibri" pitchFamily="34" charset="0"/>
              </a:rPr>
              <a:t>Non-NAATs</a:t>
            </a:r>
            <a:endParaRPr lang="en-US" sz="2800" dirty="0">
              <a:latin typeface="Calibri" pitchFamily="34" charset="0"/>
            </a:endParaRPr>
          </a:p>
          <a:p>
            <a:pPr marL="342900" indent="-342900" algn="l" rtl="0">
              <a:lnSpc>
                <a:spcPct val="90000"/>
              </a:lnSpc>
              <a:spcBef>
                <a:spcPct val="20000"/>
              </a:spcBef>
              <a:buFont typeface="Arial" charset="0"/>
              <a:buChar char="•"/>
            </a:pPr>
            <a:r>
              <a:rPr lang="en-US" sz="2800" dirty="0">
                <a:latin typeface="Calibri" pitchFamily="34" charset="0"/>
              </a:rPr>
              <a:t>Enzyme immunoassay (EIA)</a:t>
            </a:r>
          </a:p>
          <a:p>
            <a:pPr marL="342900" indent="-342900" algn="l" rtl="0">
              <a:spcBef>
                <a:spcPct val="20000"/>
              </a:spcBef>
              <a:buFont typeface="Arial" charset="0"/>
              <a:buNone/>
            </a:pPr>
            <a:endParaRPr lang="en-US" sz="2800" dirty="0">
              <a:latin typeface="Calibri" pitchFamily="34" charset="0"/>
            </a:endParaRPr>
          </a:p>
          <a:p>
            <a:pPr marL="742950" lvl="1" indent="-285750" algn="l" rtl="0">
              <a:lnSpc>
                <a:spcPct val="90000"/>
              </a:lnSpc>
              <a:spcBef>
                <a:spcPct val="20000"/>
              </a:spcBef>
              <a:buFont typeface="Arial" charset="0"/>
              <a:buNone/>
            </a:pPr>
            <a:endParaRPr lang="en-US" sz="2800" dirty="0">
              <a:latin typeface="Calibri" pitchFamily="34" charset="0"/>
            </a:endParaRPr>
          </a:p>
        </p:txBody>
      </p:sp>
      <p:sp>
        <p:nvSpPr>
          <p:cNvPr id="22536" name="Rectangle 2"/>
          <p:cNvSpPr txBox="1">
            <a:spLocks noChangeArrowheads="1"/>
          </p:cNvSpPr>
          <p:nvPr/>
        </p:nvSpPr>
        <p:spPr bwMode="auto">
          <a:xfrm>
            <a:off x="228600" y="-152400"/>
            <a:ext cx="8686800" cy="838200"/>
          </a:xfrm>
          <a:prstGeom prst="rect">
            <a:avLst/>
          </a:prstGeom>
          <a:noFill/>
          <a:ln w="9525">
            <a:noFill/>
            <a:miter lim="800000"/>
            <a:headEnd/>
            <a:tailEnd/>
          </a:ln>
        </p:spPr>
        <p:txBody>
          <a:bodyPr anchor="ctr"/>
          <a:lstStyle/>
          <a:p>
            <a:pPr algn="ctr"/>
            <a:r>
              <a:rPr lang="en-US" sz="4000" b="1">
                <a:solidFill>
                  <a:srgbClr val="C00000"/>
                </a:solidFill>
                <a:latin typeface="Calibri" pitchFamily="34" charset="0"/>
              </a:rPr>
              <a:t>Diagnosis</a:t>
            </a:r>
          </a:p>
        </p:txBody>
      </p:sp>
      <p:cxnSp>
        <p:nvCxnSpPr>
          <p:cNvPr id="22" name="Straight Connector 21"/>
          <p:cNvCxnSpPr/>
          <p:nvPr/>
        </p:nvCxnSpPr>
        <p:spPr>
          <a:xfrm>
            <a:off x="381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pic>
        <p:nvPicPr>
          <p:cNvPr id="23" name="Picture 7"/>
          <p:cNvPicPr>
            <a:picLocks noChangeAspect="1" noChangeArrowheads="1"/>
          </p:cNvPicPr>
          <p:nvPr/>
        </p:nvPicPr>
        <p:blipFill>
          <a:blip r:embed="rId8" cstate="print"/>
          <a:srcRect/>
          <a:stretch>
            <a:fillRect/>
          </a:stretch>
        </p:blipFill>
        <p:spPr bwMode="auto">
          <a:xfrm>
            <a:off x="5626100" y="1389063"/>
            <a:ext cx="901700" cy="792162"/>
          </a:xfrm>
          <a:prstGeom prst="rect">
            <a:avLst/>
          </a:prstGeom>
          <a:noFill/>
          <a:ln w="9525">
            <a:noFill/>
            <a:miter lim="800000"/>
            <a:headEnd/>
            <a:tailEnd/>
          </a:ln>
        </p:spPr>
      </p:pic>
      <p:pic>
        <p:nvPicPr>
          <p:cNvPr id="24" name="Picture 4"/>
          <p:cNvPicPr>
            <a:picLocks noChangeAspect="1" noChangeArrowheads="1"/>
          </p:cNvPicPr>
          <p:nvPr/>
        </p:nvPicPr>
        <p:blipFill>
          <a:blip r:embed="rId9" cstate="print"/>
          <a:srcRect/>
          <a:stretch>
            <a:fillRect/>
          </a:stretch>
        </p:blipFill>
        <p:spPr bwMode="auto">
          <a:xfrm>
            <a:off x="7426325" y="933450"/>
            <a:ext cx="1150938" cy="815975"/>
          </a:xfrm>
          <a:prstGeom prst="rect">
            <a:avLst/>
          </a:prstGeom>
          <a:noFill/>
          <a:ln w="9525">
            <a:noFill/>
            <a:miter lim="800000"/>
            <a:headEnd/>
            <a:tailEnd/>
          </a:ln>
        </p:spPr>
      </p:pic>
      <p:pic>
        <p:nvPicPr>
          <p:cNvPr id="25" name="Picture 15"/>
          <p:cNvPicPr>
            <a:picLocks noChangeAspect="1" noChangeArrowheads="1"/>
          </p:cNvPicPr>
          <p:nvPr/>
        </p:nvPicPr>
        <p:blipFill>
          <a:blip r:embed="rId10" cstate="print"/>
          <a:srcRect/>
          <a:stretch>
            <a:fillRect/>
          </a:stretch>
        </p:blipFill>
        <p:spPr bwMode="auto">
          <a:xfrm>
            <a:off x="4067175" y="5472113"/>
            <a:ext cx="752475" cy="527050"/>
          </a:xfrm>
          <a:prstGeom prst="rect">
            <a:avLst/>
          </a:prstGeom>
          <a:noFill/>
          <a:ln w="9525">
            <a:noFill/>
            <a:miter lim="800000"/>
            <a:headEnd/>
            <a:tailEnd/>
          </a:ln>
        </p:spPr>
      </p:pic>
      <p:pic>
        <p:nvPicPr>
          <p:cNvPr id="26" name="Picture 18"/>
          <p:cNvPicPr>
            <a:picLocks noChangeAspect="1" noChangeArrowheads="1"/>
          </p:cNvPicPr>
          <p:nvPr/>
        </p:nvPicPr>
        <p:blipFill>
          <a:blip r:embed="rId11" cstate="print"/>
          <a:srcRect/>
          <a:stretch>
            <a:fillRect/>
          </a:stretch>
        </p:blipFill>
        <p:spPr bwMode="auto">
          <a:xfrm>
            <a:off x="4359275" y="3562350"/>
            <a:ext cx="1220788" cy="901700"/>
          </a:xfrm>
          <a:prstGeom prst="rect">
            <a:avLst/>
          </a:prstGeom>
          <a:noFill/>
          <a:ln w="9525">
            <a:noFill/>
            <a:miter lim="800000"/>
            <a:headEnd/>
            <a:tailEnd/>
          </a:ln>
        </p:spPr>
      </p:pic>
      <p:pic>
        <p:nvPicPr>
          <p:cNvPr id="27" name="Picture 9"/>
          <p:cNvPicPr>
            <a:picLocks noChangeAspect="1" noChangeArrowheads="1"/>
          </p:cNvPicPr>
          <p:nvPr/>
        </p:nvPicPr>
        <p:blipFill>
          <a:blip r:embed="rId12" cstate="print"/>
          <a:srcRect/>
          <a:stretch>
            <a:fillRect/>
          </a:stretch>
        </p:blipFill>
        <p:spPr bwMode="auto">
          <a:xfrm>
            <a:off x="190500" y="4292600"/>
            <a:ext cx="3949700" cy="881063"/>
          </a:xfrm>
          <a:prstGeom prst="rect">
            <a:avLst/>
          </a:prstGeom>
          <a:noFill/>
          <a:ln w="9525">
            <a:noFill/>
            <a:miter lim="800000"/>
            <a:headEnd/>
            <a:tailEnd/>
          </a:ln>
        </p:spPr>
      </p:pic>
      <p:pic>
        <p:nvPicPr>
          <p:cNvPr id="28" name="Picture 10"/>
          <p:cNvPicPr>
            <a:picLocks noChangeAspect="1" noChangeArrowheads="1"/>
          </p:cNvPicPr>
          <p:nvPr/>
        </p:nvPicPr>
        <p:blipFill>
          <a:blip r:embed="rId13" cstate="print"/>
          <a:srcRect/>
          <a:stretch>
            <a:fillRect/>
          </a:stretch>
        </p:blipFill>
        <p:spPr bwMode="auto">
          <a:xfrm>
            <a:off x="250825" y="3944938"/>
            <a:ext cx="1062038" cy="563562"/>
          </a:xfrm>
          <a:prstGeom prst="rect">
            <a:avLst/>
          </a:prstGeom>
          <a:noFill/>
          <a:ln w="9525">
            <a:noFill/>
            <a:miter lim="800000"/>
            <a:headEnd/>
            <a:tailEnd/>
          </a:ln>
        </p:spPr>
      </p:pic>
      <p:pic>
        <p:nvPicPr>
          <p:cNvPr id="29" name="Picture 14"/>
          <p:cNvPicPr>
            <a:picLocks noChangeAspect="1" noChangeArrowheads="1"/>
          </p:cNvPicPr>
          <p:nvPr/>
        </p:nvPicPr>
        <p:blipFill>
          <a:blip r:embed="rId14" cstate="print"/>
          <a:srcRect/>
          <a:stretch>
            <a:fillRect/>
          </a:stretch>
        </p:blipFill>
        <p:spPr bwMode="auto">
          <a:xfrm>
            <a:off x="1835150" y="1798638"/>
            <a:ext cx="1376363" cy="1917700"/>
          </a:xfrm>
          <a:prstGeom prst="rect">
            <a:avLst/>
          </a:prstGeom>
          <a:noFill/>
          <a:ln w="9525">
            <a:noFill/>
            <a:miter lim="800000"/>
            <a:headEnd/>
            <a:tailEnd/>
          </a:ln>
        </p:spPr>
      </p:pic>
      <p:pic>
        <p:nvPicPr>
          <p:cNvPr id="30" name="Picture 11"/>
          <p:cNvPicPr>
            <a:picLocks noChangeAspect="1" noChangeArrowheads="1"/>
          </p:cNvPicPr>
          <p:nvPr/>
        </p:nvPicPr>
        <p:blipFill>
          <a:blip r:embed="rId15" cstate="print"/>
          <a:srcRect/>
          <a:stretch>
            <a:fillRect/>
          </a:stretch>
        </p:blipFill>
        <p:spPr bwMode="auto">
          <a:xfrm>
            <a:off x="1403350" y="3484563"/>
            <a:ext cx="1173163" cy="881062"/>
          </a:xfrm>
          <a:prstGeom prst="rect">
            <a:avLst/>
          </a:prstGeom>
          <a:noFill/>
          <a:ln w="9525">
            <a:noFill/>
            <a:miter lim="800000"/>
            <a:headEnd/>
            <a:tailEnd/>
          </a:ln>
        </p:spPr>
      </p:pic>
      <p:pic>
        <p:nvPicPr>
          <p:cNvPr id="31" name="Picture 18"/>
          <p:cNvPicPr>
            <a:picLocks noChangeAspect="1" noChangeArrowheads="1"/>
          </p:cNvPicPr>
          <p:nvPr/>
        </p:nvPicPr>
        <p:blipFill>
          <a:blip r:embed="rId11" cstate="print"/>
          <a:srcRect/>
          <a:stretch>
            <a:fillRect/>
          </a:stretch>
        </p:blipFill>
        <p:spPr bwMode="auto">
          <a:xfrm>
            <a:off x="1335088" y="1628775"/>
            <a:ext cx="1220787" cy="901700"/>
          </a:xfrm>
          <a:prstGeom prst="rect">
            <a:avLst/>
          </a:prstGeom>
          <a:noFill/>
          <a:ln w="9525">
            <a:noFill/>
            <a:miter lim="800000"/>
            <a:headEnd/>
            <a:tailEnd/>
          </a:ln>
        </p:spPr>
      </p:pic>
      <p:pic>
        <p:nvPicPr>
          <p:cNvPr id="32" name="Picture 31"/>
          <p:cNvPicPr>
            <a:picLocks noChangeAspect="1" noChangeArrowheads="1"/>
          </p:cNvPicPr>
          <p:nvPr/>
        </p:nvPicPr>
        <p:blipFill>
          <a:blip r:embed="rId16" cstate="print"/>
          <a:srcRect/>
          <a:stretch>
            <a:fillRect/>
          </a:stretch>
        </p:blipFill>
        <p:spPr bwMode="auto">
          <a:xfrm>
            <a:off x="3059113" y="2492375"/>
            <a:ext cx="1128712" cy="703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to="" calcmode="lin" valueType="num">
                                      <p:cBhvr>
                                        <p:cTn id="7" dur="1" fill="hold"/>
                                        <p:tgtEl>
                                          <p:spTgt spid="20">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 to="" calcmode="lin" valueType="num">
                                      <p:cBhvr>
                                        <p:cTn id="12" dur="1" fill="hold"/>
                                        <p:tgtEl>
                                          <p:spTgt spid="20">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linds(horizontal)">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linds(horizontal)">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linds(horizontal)">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linds(horizont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horizont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3556000" y="2587625"/>
            <a:ext cx="2024063" cy="769938"/>
          </a:xfrm>
          <a:prstGeom prst="rect">
            <a:avLst/>
          </a:prstGeom>
          <a:noFill/>
          <a:ln w="9525">
            <a:noFill/>
            <a:miter lim="800000"/>
            <a:headEnd/>
            <a:tailEnd/>
          </a:ln>
        </p:spPr>
        <p:txBody>
          <a:bodyPr wrap="none">
            <a:spAutoFit/>
          </a:bodyPr>
          <a:lstStyle/>
          <a:p>
            <a:r>
              <a:rPr lang="en-US" sz="4400" dirty="0">
                <a:latin typeface="Calibri" pitchFamily="34" charset="0"/>
              </a:rPr>
              <a:t>Syphilis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1A3B599-E892-40DF-B4F3-2C4E795A2560}"/>
              </a:ext>
            </a:extLst>
          </p:cNvPr>
          <p:cNvSpPr>
            <a:spLocks noGrp="1"/>
          </p:cNvSpPr>
          <p:nvPr>
            <p:ph idx="1"/>
          </p:nvPr>
        </p:nvSpPr>
        <p:spPr>
          <a:xfrm>
            <a:off x="3365095" y="1394612"/>
            <a:ext cx="1954560" cy="715218"/>
          </a:xfrm>
        </p:spPr>
        <p:txBody>
          <a:bodyPr/>
          <a:lstStyle/>
          <a:p>
            <a:pPr marL="0" indent="0" algn="l" rtl="0">
              <a:buNone/>
            </a:pPr>
            <a:r>
              <a:rPr lang="en-US" dirty="0"/>
              <a:t>Diagnosis</a:t>
            </a:r>
          </a:p>
        </p:txBody>
      </p:sp>
      <p:sp>
        <p:nvSpPr>
          <p:cNvPr id="4" name="Title 3">
            <a:extLst>
              <a:ext uri="{FF2B5EF4-FFF2-40B4-BE49-F238E27FC236}">
                <a16:creationId xmlns:a16="http://schemas.microsoft.com/office/drawing/2014/main" xmlns="" id="{E39AD35C-2151-4560-8E7F-7C5B4ED15727}"/>
              </a:ext>
            </a:extLst>
          </p:cNvPr>
          <p:cNvSpPr>
            <a:spLocks noGrp="1" noChangeArrowheads="1"/>
          </p:cNvSpPr>
          <p:nvPr>
            <p:ph type="title"/>
          </p:nvPr>
        </p:nvSpPr>
        <p:spPr bwMode="auto">
          <a:xfrm>
            <a:off x="331414" y="190825"/>
            <a:ext cx="8229600" cy="1143000"/>
          </a:xfrm>
          <a:prstGeom prst="rect">
            <a:avLst/>
          </a:prstGeom>
          <a:noFill/>
          <a:ln w="9525">
            <a:noFill/>
            <a:miter lim="800000"/>
            <a:headEnd/>
            <a:tailEnd/>
          </a:ln>
        </p:spPr>
        <p:txBody>
          <a:bodyPr wrap="none">
            <a:spAutoFit/>
          </a:bodyPr>
          <a:lstStyle/>
          <a:p>
            <a:r>
              <a:rPr lang="en-US" sz="4400" dirty="0">
                <a:latin typeface="Calibri" pitchFamily="34" charset="0"/>
              </a:rPr>
              <a:t>Syphilis </a:t>
            </a:r>
          </a:p>
        </p:txBody>
      </p:sp>
      <p:sp>
        <p:nvSpPr>
          <p:cNvPr id="5" name="Right Brace 4">
            <a:extLst>
              <a:ext uri="{FF2B5EF4-FFF2-40B4-BE49-F238E27FC236}">
                <a16:creationId xmlns:a16="http://schemas.microsoft.com/office/drawing/2014/main" xmlns="" id="{7F069430-9B50-4D4F-BDB8-8B1F1217E8DD}"/>
              </a:ext>
            </a:extLst>
          </p:cNvPr>
          <p:cNvSpPr/>
          <p:nvPr/>
        </p:nvSpPr>
        <p:spPr>
          <a:xfrm rot="16200000">
            <a:off x="4018339" y="-326243"/>
            <a:ext cx="648072" cy="52874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xmlns="" id="{50EBAD81-B92A-4A75-8626-2BAC145C8283}"/>
              </a:ext>
            </a:extLst>
          </p:cNvPr>
          <p:cNvSpPr txBox="1"/>
          <p:nvPr/>
        </p:nvSpPr>
        <p:spPr>
          <a:xfrm>
            <a:off x="324788" y="2714695"/>
            <a:ext cx="2735044" cy="400110"/>
          </a:xfrm>
          <a:prstGeom prst="rect">
            <a:avLst/>
          </a:prstGeom>
          <a:noFill/>
        </p:spPr>
        <p:txBody>
          <a:bodyPr wrap="none" rtlCol="0">
            <a:spAutoFit/>
          </a:bodyPr>
          <a:lstStyle/>
          <a:p>
            <a:r>
              <a:rPr lang="en-US" sz="2000" b="1" dirty="0">
                <a:solidFill>
                  <a:srgbClr val="FF0000"/>
                </a:solidFill>
              </a:rPr>
              <a:t>Nontreponemal tests</a:t>
            </a:r>
          </a:p>
        </p:txBody>
      </p:sp>
      <p:sp>
        <p:nvSpPr>
          <p:cNvPr id="7" name="TextBox 6">
            <a:extLst>
              <a:ext uri="{FF2B5EF4-FFF2-40B4-BE49-F238E27FC236}">
                <a16:creationId xmlns:a16="http://schemas.microsoft.com/office/drawing/2014/main" xmlns="" id="{8A3F8152-3AD3-48D2-96CB-8E1C2A537425}"/>
              </a:ext>
            </a:extLst>
          </p:cNvPr>
          <p:cNvSpPr txBox="1"/>
          <p:nvPr/>
        </p:nvSpPr>
        <p:spPr>
          <a:xfrm>
            <a:off x="4835633" y="2636912"/>
            <a:ext cx="4300949" cy="2369880"/>
          </a:xfrm>
          <a:prstGeom prst="rect">
            <a:avLst/>
          </a:prstGeom>
          <a:noFill/>
        </p:spPr>
        <p:txBody>
          <a:bodyPr wrap="square" rtlCol="0">
            <a:spAutoFit/>
          </a:bodyPr>
          <a:lstStyle/>
          <a:p>
            <a:pPr algn="ctr"/>
            <a:r>
              <a:rPr lang="en-US" sz="2000" b="1" dirty="0">
                <a:solidFill>
                  <a:srgbClr val="FF0000"/>
                </a:solidFill>
              </a:rPr>
              <a:t>Treponemal tests</a:t>
            </a:r>
          </a:p>
          <a:p>
            <a:pPr algn="ctr"/>
            <a:r>
              <a:rPr lang="en-US" sz="2000" b="1" dirty="0">
                <a:solidFill>
                  <a:srgbClr val="FF0000"/>
                </a:solidFill>
              </a:rPr>
              <a:t>(Direct diagnosis)</a:t>
            </a:r>
          </a:p>
          <a:p>
            <a:pPr algn="l"/>
            <a:r>
              <a:rPr lang="en-US" dirty="0"/>
              <a:t>- Dark field microscope</a:t>
            </a:r>
          </a:p>
          <a:p>
            <a:pPr algn="l"/>
            <a:r>
              <a:rPr lang="en-US" dirty="0"/>
              <a:t>- Direct immunofluorescence to detect antibodies against Treponema pallidum (DFA-TP)</a:t>
            </a:r>
          </a:p>
          <a:p>
            <a:pPr algn="l"/>
            <a:endParaRPr lang="en-US" dirty="0"/>
          </a:p>
          <a:p>
            <a:pPr algn="ctr"/>
            <a:endParaRPr lang="en-US" dirty="0"/>
          </a:p>
        </p:txBody>
      </p:sp>
      <p:sp>
        <p:nvSpPr>
          <p:cNvPr id="8" name="TextBox 7">
            <a:extLst>
              <a:ext uri="{FF2B5EF4-FFF2-40B4-BE49-F238E27FC236}">
                <a16:creationId xmlns:a16="http://schemas.microsoft.com/office/drawing/2014/main" xmlns="" id="{8B9BE9AA-3682-40C8-81C4-87AC140B9C04}"/>
              </a:ext>
            </a:extLst>
          </p:cNvPr>
          <p:cNvSpPr txBox="1"/>
          <p:nvPr/>
        </p:nvSpPr>
        <p:spPr>
          <a:xfrm>
            <a:off x="179512" y="3183292"/>
            <a:ext cx="4128856" cy="923330"/>
          </a:xfrm>
          <a:prstGeom prst="rect">
            <a:avLst/>
          </a:prstGeom>
          <a:noFill/>
        </p:spPr>
        <p:txBody>
          <a:bodyPr wrap="square" rtlCol="0">
            <a:spAutoFit/>
          </a:bodyPr>
          <a:lstStyle/>
          <a:p>
            <a:pPr algn="l"/>
            <a:r>
              <a:rPr lang="en-US" dirty="0"/>
              <a:t>- Venereal Disease Research Laboratory (VDRL)</a:t>
            </a:r>
          </a:p>
          <a:p>
            <a:pPr algn="l"/>
            <a:r>
              <a:rPr lang="en-US" dirty="0"/>
              <a:t>- Rapid plasma reagin test ( RPR Test)</a:t>
            </a:r>
          </a:p>
        </p:txBody>
      </p:sp>
      <p:cxnSp>
        <p:nvCxnSpPr>
          <p:cNvPr id="11" name="Straight Arrow Connector 10">
            <a:extLst>
              <a:ext uri="{FF2B5EF4-FFF2-40B4-BE49-F238E27FC236}">
                <a16:creationId xmlns:a16="http://schemas.microsoft.com/office/drawing/2014/main" xmlns="" id="{C807ED6A-8838-4EC9-A0FD-3BFC76A32947}"/>
              </a:ext>
            </a:extLst>
          </p:cNvPr>
          <p:cNvCxnSpPr>
            <a:cxnSpLocks/>
          </p:cNvCxnSpPr>
          <p:nvPr/>
        </p:nvCxnSpPr>
        <p:spPr>
          <a:xfrm>
            <a:off x="1835696" y="4106622"/>
            <a:ext cx="0" cy="6905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906891AD-B174-4515-9D02-E30118B76E14}"/>
              </a:ext>
            </a:extLst>
          </p:cNvPr>
          <p:cNvSpPr txBox="1"/>
          <p:nvPr/>
        </p:nvSpPr>
        <p:spPr>
          <a:xfrm>
            <a:off x="408016" y="5006792"/>
            <a:ext cx="2723824" cy="369332"/>
          </a:xfrm>
          <a:prstGeom prst="rect">
            <a:avLst/>
          </a:prstGeom>
          <a:noFill/>
        </p:spPr>
        <p:txBody>
          <a:bodyPr wrap="none" rtlCol="0">
            <a:spAutoFit/>
          </a:bodyPr>
          <a:lstStyle/>
          <a:p>
            <a:r>
              <a:rPr lang="en-US" dirty="0"/>
              <a:t>Sensitive but not specific</a:t>
            </a:r>
          </a:p>
        </p:txBody>
      </p:sp>
      <p:cxnSp>
        <p:nvCxnSpPr>
          <p:cNvPr id="20" name="Straight Arrow Connector 19">
            <a:extLst>
              <a:ext uri="{FF2B5EF4-FFF2-40B4-BE49-F238E27FC236}">
                <a16:creationId xmlns:a16="http://schemas.microsoft.com/office/drawing/2014/main" xmlns="" id="{29185C1B-ECE2-4719-B1EB-275482ECF655}"/>
              </a:ext>
            </a:extLst>
          </p:cNvPr>
          <p:cNvCxnSpPr>
            <a:cxnSpLocks/>
          </p:cNvCxnSpPr>
          <p:nvPr/>
        </p:nvCxnSpPr>
        <p:spPr>
          <a:xfrm>
            <a:off x="1835696" y="5376124"/>
            <a:ext cx="0" cy="6905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14F782E1-2F01-49D2-A221-FD29EE6D5D30}"/>
              </a:ext>
            </a:extLst>
          </p:cNvPr>
          <p:cNvSpPr txBox="1"/>
          <p:nvPr/>
        </p:nvSpPr>
        <p:spPr>
          <a:xfrm>
            <a:off x="1188347" y="6237312"/>
            <a:ext cx="1223413" cy="369332"/>
          </a:xfrm>
          <a:prstGeom prst="rect">
            <a:avLst/>
          </a:prstGeom>
          <a:noFill/>
        </p:spPr>
        <p:txBody>
          <a:bodyPr wrap="none" rtlCol="0">
            <a:spAutoFit/>
          </a:bodyPr>
          <a:lstStyle/>
          <a:p>
            <a:r>
              <a:rPr lang="en-US" dirty="0"/>
              <a:t>If positive </a:t>
            </a:r>
          </a:p>
        </p:txBody>
      </p:sp>
      <p:cxnSp>
        <p:nvCxnSpPr>
          <p:cNvPr id="22" name="Straight Arrow Connector 21">
            <a:extLst>
              <a:ext uri="{FF2B5EF4-FFF2-40B4-BE49-F238E27FC236}">
                <a16:creationId xmlns:a16="http://schemas.microsoft.com/office/drawing/2014/main" xmlns="" id="{D1B8E991-6A11-4370-A66C-7A4D1657E442}"/>
              </a:ext>
            </a:extLst>
          </p:cNvPr>
          <p:cNvCxnSpPr>
            <a:cxnSpLocks/>
          </p:cNvCxnSpPr>
          <p:nvPr/>
        </p:nvCxnSpPr>
        <p:spPr>
          <a:xfrm flipV="1">
            <a:off x="2753618" y="4648387"/>
            <a:ext cx="2970510" cy="17392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A44F1F3A-AB91-45B0-868E-01F01F205722}"/>
              </a:ext>
            </a:extLst>
          </p:cNvPr>
          <p:cNvSpPr txBox="1"/>
          <p:nvPr/>
        </p:nvSpPr>
        <p:spPr>
          <a:xfrm>
            <a:off x="4572000" y="5420323"/>
            <a:ext cx="3352200" cy="646331"/>
          </a:xfrm>
          <a:prstGeom prst="rect">
            <a:avLst/>
          </a:prstGeom>
          <a:noFill/>
        </p:spPr>
        <p:txBody>
          <a:bodyPr wrap="none" rtlCol="0">
            <a:spAutoFit/>
          </a:bodyPr>
          <a:lstStyle/>
          <a:p>
            <a:pPr algn="ctr"/>
            <a:r>
              <a:rPr lang="en-US" dirty="0"/>
              <a:t>The result should be confirmed</a:t>
            </a:r>
          </a:p>
          <a:p>
            <a:pPr algn="ctr"/>
            <a:r>
              <a:rPr lang="en-US" dirty="0"/>
              <a:t>by the treponemal tests</a:t>
            </a:r>
          </a:p>
        </p:txBody>
      </p:sp>
    </p:spTree>
    <p:extLst>
      <p:ext uri="{BB962C8B-B14F-4D97-AF65-F5344CB8AC3E}">
        <p14:creationId xmlns:p14="http://schemas.microsoft.com/office/powerpoint/2010/main" xmlns="" val="36783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500"/>
                                        <p:tgtEl>
                                          <p:spTgt spid="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strips(downLeft)">
                                      <p:cBhvr>
                                        <p:cTn id="48" dur="500"/>
                                        <p:tgtEl>
                                          <p:spTgt spid="11"/>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strips(downLeft)">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strips(downLeft)">
                                      <p:cBhvr>
                                        <p:cTn id="56" dur="500"/>
                                        <p:tgtEl>
                                          <p:spTgt spid="20"/>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strips(downLeft)">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downLeft)">
                                      <p:cBhvr>
                                        <p:cTn id="64" dur="500"/>
                                        <p:tgtEl>
                                          <p:spTgt spid="22"/>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strips(downLeft)">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p:bldP spid="19" grpId="0"/>
      <p:bldP spid="21"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FB5FE-3E96-4B3F-ACB0-6EA771520870}"/>
              </a:ext>
            </a:extLst>
          </p:cNvPr>
          <p:cNvSpPr>
            <a:spLocks noGrp="1"/>
          </p:cNvSpPr>
          <p:nvPr>
            <p:ph type="title"/>
          </p:nvPr>
        </p:nvSpPr>
        <p:spPr/>
        <p:txBody>
          <a:bodyPr/>
          <a:lstStyle/>
          <a:p>
            <a:r>
              <a:rPr lang="en-US" b="1" dirty="0">
                <a:solidFill>
                  <a:srgbClr val="FF0000"/>
                </a:solidFill>
              </a:rPr>
              <a:t>Specimens Collected</a:t>
            </a:r>
          </a:p>
        </p:txBody>
      </p:sp>
      <p:sp>
        <p:nvSpPr>
          <p:cNvPr id="3" name="Content Placeholder 2">
            <a:extLst>
              <a:ext uri="{FF2B5EF4-FFF2-40B4-BE49-F238E27FC236}">
                <a16:creationId xmlns:a16="http://schemas.microsoft.com/office/drawing/2014/main" xmlns="" id="{83813FF9-6CB9-4C01-9C1B-BD6434F6AB04}"/>
              </a:ext>
            </a:extLst>
          </p:cNvPr>
          <p:cNvSpPr>
            <a:spLocks noGrp="1"/>
          </p:cNvSpPr>
          <p:nvPr>
            <p:ph idx="1"/>
          </p:nvPr>
        </p:nvSpPr>
        <p:spPr/>
        <p:txBody>
          <a:bodyPr/>
          <a:lstStyle/>
          <a:p>
            <a:pPr marL="0" indent="0" algn="l" rtl="0">
              <a:buNone/>
            </a:pPr>
            <a:r>
              <a:rPr lang="en-US" b="1" dirty="0"/>
              <a:t>Specimens Collected </a:t>
            </a:r>
          </a:p>
          <a:p>
            <a:pPr marL="514350" indent="-514350" algn="l" rtl="0">
              <a:buAutoNum type="arabicPeriod"/>
            </a:pPr>
            <a:r>
              <a:rPr lang="en-US" dirty="0"/>
              <a:t>Serous fluid from Chancre/ 1° skin lesion.</a:t>
            </a:r>
          </a:p>
          <a:p>
            <a:pPr marL="514350" indent="-514350" algn="l" rtl="0">
              <a:buAutoNum type="arabicPeriod"/>
            </a:pPr>
            <a:r>
              <a:rPr lang="en-US" dirty="0"/>
              <a:t>Blood for serological tests.</a:t>
            </a:r>
          </a:p>
          <a:p>
            <a:pPr marL="514350" indent="-514350" algn="l" rtl="0">
              <a:buAutoNum type="arabicPeriod"/>
            </a:pPr>
            <a:r>
              <a:rPr lang="en-US" dirty="0"/>
              <a:t>CSF for serological tests.</a:t>
            </a:r>
          </a:p>
        </p:txBody>
      </p:sp>
    </p:spTree>
    <p:extLst>
      <p:ext uri="{BB962C8B-B14F-4D97-AF65-F5344CB8AC3E}">
        <p14:creationId xmlns:p14="http://schemas.microsoft.com/office/powerpoint/2010/main" xmlns="" val="248739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9122C7-AB53-404A-8100-D0569D91F94A}"/>
              </a:ext>
            </a:extLst>
          </p:cNvPr>
          <p:cNvSpPr>
            <a:spLocks noGrp="1"/>
          </p:cNvSpPr>
          <p:nvPr>
            <p:ph type="title"/>
          </p:nvPr>
        </p:nvSpPr>
        <p:spPr>
          <a:xfrm>
            <a:off x="457200" y="23018"/>
            <a:ext cx="8229600" cy="699713"/>
          </a:xfrm>
        </p:spPr>
        <p:txBody>
          <a:bodyPr/>
          <a:lstStyle/>
          <a:p>
            <a:r>
              <a:rPr lang="en-US" dirty="0"/>
              <a:t>VDRL and RPR</a:t>
            </a:r>
          </a:p>
        </p:txBody>
      </p:sp>
      <p:sp>
        <p:nvSpPr>
          <p:cNvPr id="3" name="Content Placeholder 2">
            <a:extLst>
              <a:ext uri="{FF2B5EF4-FFF2-40B4-BE49-F238E27FC236}">
                <a16:creationId xmlns:a16="http://schemas.microsoft.com/office/drawing/2014/main" xmlns="" id="{E6CEAA0D-30CB-4EAA-A604-1148F45F6B2D}"/>
              </a:ext>
            </a:extLst>
          </p:cNvPr>
          <p:cNvSpPr>
            <a:spLocks noGrp="1"/>
          </p:cNvSpPr>
          <p:nvPr>
            <p:ph idx="1"/>
          </p:nvPr>
        </p:nvSpPr>
        <p:spPr>
          <a:xfrm>
            <a:off x="179512" y="476672"/>
            <a:ext cx="8640960" cy="2418238"/>
          </a:xfrm>
        </p:spPr>
        <p:txBody>
          <a:bodyPr/>
          <a:lstStyle/>
          <a:p>
            <a:pPr marL="0" indent="0" algn="l" rtl="0">
              <a:buNone/>
            </a:pPr>
            <a:r>
              <a:rPr lang="en-US" b="1" dirty="0">
                <a:solidFill>
                  <a:srgbClr val="FF0000"/>
                </a:solidFill>
              </a:rPr>
              <a:t>Principle</a:t>
            </a:r>
            <a:endParaRPr lang="en-US" sz="2000" b="1" dirty="0">
              <a:solidFill>
                <a:srgbClr val="FF0000"/>
              </a:solidFill>
            </a:endParaRPr>
          </a:p>
          <a:p>
            <a:pPr algn="l" rtl="0"/>
            <a:r>
              <a:rPr lang="en-US" sz="2000" dirty="0"/>
              <a:t>T. </a:t>
            </a:r>
            <a:r>
              <a:rPr lang="en-US" sz="2000" dirty="0" err="1"/>
              <a:t>pallidium</a:t>
            </a:r>
            <a:r>
              <a:rPr lang="en-US" sz="2000" dirty="0"/>
              <a:t> can not synthesize certain lipoidal material, therefore , they incorporate them from damaged host cells.</a:t>
            </a:r>
          </a:p>
          <a:p>
            <a:pPr algn="l" rtl="0"/>
            <a:r>
              <a:rPr lang="en-US" sz="2000" dirty="0"/>
              <a:t>This lipoidal material called cardiolipin.</a:t>
            </a:r>
          </a:p>
          <a:p>
            <a:pPr algn="l" rtl="0"/>
            <a:r>
              <a:rPr lang="en-US" sz="2000" dirty="0"/>
              <a:t>The body will start to produce Ab to a slightly altered or a differently presented cardiolipin by the bacterium. </a:t>
            </a:r>
          </a:p>
          <a:p>
            <a:pPr algn="l" rtl="0"/>
            <a:r>
              <a:rPr lang="en-US" sz="2000" dirty="0"/>
              <a:t>This antibody is called reagin antibody.</a:t>
            </a:r>
          </a:p>
          <a:p>
            <a:pPr algn="l" rtl="0"/>
            <a:endParaRPr lang="en-US" sz="2000" dirty="0"/>
          </a:p>
          <a:p>
            <a:pPr algn="l" rtl="0"/>
            <a:endParaRPr lang="en-US" sz="2000" dirty="0"/>
          </a:p>
        </p:txBody>
      </p:sp>
      <p:sp>
        <p:nvSpPr>
          <p:cNvPr id="4" name="Rectangle 3">
            <a:extLst>
              <a:ext uri="{FF2B5EF4-FFF2-40B4-BE49-F238E27FC236}">
                <a16:creationId xmlns:a16="http://schemas.microsoft.com/office/drawing/2014/main" xmlns="" id="{64655D2D-E270-4ECF-BC2F-69D20719B7A3}"/>
              </a:ext>
            </a:extLst>
          </p:cNvPr>
          <p:cNvSpPr/>
          <p:nvPr/>
        </p:nvSpPr>
        <p:spPr>
          <a:xfrm>
            <a:off x="714348" y="3429000"/>
            <a:ext cx="7715304" cy="1569660"/>
          </a:xfrm>
          <a:prstGeom prst="rect">
            <a:avLst/>
          </a:prstGeom>
        </p:spPr>
        <p:txBody>
          <a:bodyPr wrap="square">
            <a:spAutoFit/>
          </a:bodyPr>
          <a:lstStyle/>
          <a:p>
            <a:pPr algn="ctr" rtl="0"/>
            <a:r>
              <a:rPr lang="en-US" sz="2400" b="1" dirty="0">
                <a:solidFill>
                  <a:srgbClr val="FF0000"/>
                </a:solidFill>
                <a:latin typeface="+mn-lt"/>
              </a:rPr>
              <a:t>In VDRL test: </a:t>
            </a:r>
            <a:r>
              <a:rPr lang="en-US" sz="2400" dirty="0">
                <a:latin typeface="+mn-lt"/>
              </a:rPr>
              <a:t>The basis of the test is that the reagin antibody produced by a patient with syphilis reacts with a lipoid reagent extracted from the ox heart (cardiolipin antigen). The microagglutination is seen under microscope.</a:t>
            </a:r>
          </a:p>
        </p:txBody>
      </p:sp>
      <p:sp>
        <p:nvSpPr>
          <p:cNvPr id="5" name="Rectangle 4">
            <a:extLst>
              <a:ext uri="{FF2B5EF4-FFF2-40B4-BE49-F238E27FC236}">
                <a16:creationId xmlns:a16="http://schemas.microsoft.com/office/drawing/2014/main" xmlns="" id="{71B975E3-C5BF-47EA-BC54-C63BC35E9F48}"/>
              </a:ext>
            </a:extLst>
          </p:cNvPr>
          <p:cNvSpPr/>
          <p:nvPr/>
        </p:nvSpPr>
        <p:spPr>
          <a:xfrm>
            <a:off x="285704" y="5157192"/>
            <a:ext cx="8858296" cy="1569660"/>
          </a:xfrm>
          <a:prstGeom prst="rect">
            <a:avLst/>
          </a:prstGeom>
        </p:spPr>
        <p:txBody>
          <a:bodyPr wrap="square">
            <a:spAutoFit/>
          </a:bodyPr>
          <a:lstStyle/>
          <a:p>
            <a:pPr algn="ctr"/>
            <a:r>
              <a:rPr lang="en-US" sz="2400" b="1" dirty="0">
                <a:solidFill>
                  <a:srgbClr val="FF0000"/>
                </a:solidFill>
                <a:latin typeface="+mn-lt"/>
              </a:rPr>
              <a:t>In RPR test</a:t>
            </a:r>
            <a:r>
              <a:rPr lang="en-US" sz="2400" dirty="0">
                <a:latin typeface="+mn-lt"/>
              </a:rPr>
              <a:t>: the same as VDRL , but in that test, the antibody is bounded to several other molecules, including a carbon particle to allow visualization of the  reaction without the need of a microscope (</a:t>
            </a:r>
            <a:r>
              <a:rPr lang="en-US" sz="2400" dirty="0" err="1">
                <a:latin typeface="+mn-lt"/>
              </a:rPr>
              <a:t>macroagglutination</a:t>
            </a:r>
            <a:r>
              <a:rPr lang="en-US" sz="2400" dirty="0">
                <a:latin typeface="+mn-lt"/>
              </a:rPr>
              <a:t>).</a:t>
            </a:r>
          </a:p>
        </p:txBody>
      </p:sp>
    </p:spTree>
    <p:extLst>
      <p:ext uri="{BB962C8B-B14F-4D97-AF65-F5344CB8AC3E}">
        <p14:creationId xmlns:p14="http://schemas.microsoft.com/office/powerpoint/2010/main" xmlns="" val="110387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strips(downLeft)">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56387-C8BF-4B4B-98C4-37964E51836F}"/>
              </a:ext>
            </a:extLst>
          </p:cNvPr>
          <p:cNvSpPr>
            <a:spLocks noGrp="1"/>
          </p:cNvSpPr>
          <p:nvPr>
            <p:ph type="title"/>
          </p:nvPr>
        </p:nvSpPr>
        <p:spPr>
          <a:xfrm>
            <a:off x="457200" y="274638"/>
            <a:ext cx="8229600" cy="457199"/>
          </a:xfrm>
        </p:spPr>
        <p:txBody>
          <a:bodyPr/>
          <a:lstStyle/>
          <a:p>
            <a:r>
              <a:rPr lang="en-US" sz="4800" b="1" dirty="0">
                <a:solidFill>
                  <a:srgbClr val="FF0000"/>
                </a:solidFill>
              </a:rPr>
              <a:t>Interpretation of results</a:t>
            </a:r>
          </a:p>
        </p:txBody>
      </p:sp>
      <p:sp>
        <p:nvSpPr>
          <p:cNvPr id="3" name="Content Placeholder 2">
            <a:extLst>
              <a:ext uri="{FF2B5EF4-FFF2-40B4-BE49-F238E27FC236}">
                <a16:creationId xmlns:a16="http://schemas.microsoft.com/office/drawing/2014/main" xmlns="" id="{301B669D-3C9E-4DE1-B17B-E5EF98A62953}"/>
              </a:ext>
            </a:extLst>
          </p:cNvPr>
          <p:cNvSpPr>
            <a:spLocks noGrp="1"/>
          </p:cNvSpPr>
          <p:nvPr>
            <p:ph idx="1"/>
          </p:nvPr>
        </p:nvSpPr>
        <p:spPr>
          <a:xfrm>
            <a:off x="251520" y="980728"/>
            <a:ext cx="8712968" cy="4525963"/>
          </a:xfrm>
        </p:spPr>
        <p:txBody>
          <a:bodyPr/>
          <a:lstStyle/>
          <a:p>
            <a:pPr marL="0" indent="0" algn="l" rtl="0">
              <a:buNone/>
            </a:pPr>
            <a:r>
              <a:rPr lang="en-US" dirty="0"/>
              <a:t>What is VDRL positive?</a:t>
            </a:r>
          </a:p>
          <a:p>
            <a:pPr algn="just" rtl="0"/>
            <a:r>
              <a:rPr lang="en-US" sz="2800" dirty="0"/>
              <a:t>A </a:t>
            </a:r>
            <a:r>
              <a:rPr lang="en-US" sz="2800" b="1" dirty="0"/>
              <a:t>positive</a:t>
            </a:r>
            <a:r>
              <a:rPr lang="en-US" sz="2800" dirty="0"/>
              <a:t> test result </a:t>
            </a:r>
            <a:r>
              <a:rPr lang="en-US" sz="2800" b="1" dirty="0"/>
              <a:t>means</a:t>
            </a:r>
            <a:r>
              <a:rPr lang="en-US" sz="2800" dirty="0"/>
              <a:t> you may have syphilis. If the test is </a:t>
            </a:r>
            <a:r>
              <a:rPr lang="en-US" sz="2800" b="1" dirty="0"/>
              <a:t>positive</a:t>
            </a:r>
            <a:r>
              <a:rPr lang="en-US" sz="2800" dirty="0"/>
              <a:t>, the next step is to confirm the results with an </a:t>
            </a:r>
            <a:r>
              <a:rPr lang="en-US" sz="2800" dirty="0" smtClean="0"/>
              <a:t>DFA-TP </a:t>
            </a:r>
            <a:r>
              <a:rPr lang="en-US" sz="2800" dirty="0"/>
              <a:t>test, which is a more specific syphilis test.</a:t>
            </a:r>
          </a:p>
          <a:p>
            <a:pPr algn="l" rtl="0">
              <a:buNone/>
            </a:pPr>
            <a:r>
              <a:rPr lang="en-US" sz="3600" b="1" dirty="0">
                <a:solidFill>
                  <a:srgbClr val="FF0000"/>
                </a:solidFill>
              </a:rPr>
              <a:t>Why?</a:t>
            </a:r>
          </a:p>
          <a:p>
            <a:pPr marL="0" indent="0" algn="l" rtl="0">
              <a:buNone/>
            </a:pPr>
            <a:r>
              <a:rPr lang="en-US" dirty="0" smtClean="0"/>
              <a:t>Because </a:t>
            </a:r>
            <a:r>
              <a:rPr lang="en-US" sz="2000" dirty="0" smtClean="0">
                <a:solidFill>
                  <a:srgbClr val="111111"/>
                </a:solidFill>
                <a:latin typeface="Neue Helvetica eText W01"/>
              </a:rPr>
              <a:t>some </a:t>
            </a:r>
            <a:r>
              <a:rPr lang="en-US" sz="2000" dirty="0">
                <a:solidFill>
                  <a:srgbClr val="111111"/>
                </a:solidFill>
                <a:latin typeface="Neue Helvetica eText W01"/>
              </a:rPr>
              <a:t>conditions may cause a false-positive test </a:t>
            </a:r>
            <a:r>
              <a:rPr lang="en-US" sz="2000" dirty="0" smtClean="0">
                <a:solidFill>
                  <a:srgbClr val="111111"/>
                </a:solidFill>
                <a:latin typeface="Neue Helvetica eText W01"/>
              </a:rPr>
              <a:t>due to </a:t>
            </a:r>
            <a:r>
              <a:rPr lang="en-US" sz="2000" dirty="0">
                <a:solidFill>
                  <a:srgbClr val="111111"/>
                </a:solidFill>
                <a:latin typeface="Neue Helvetica eText W01"/>
              </a:rPr>
              <a:t>the destruction of cells and the </a:t>
            </a:r>
            <a:r>
              <a:rPr lang="en-US" sz="2000" dirty="0" smtClean="0">
                <a:solidFill>
                  <a:srgbClr val="111111"/>
                </a:solidFill>
                <a:latin typeface="Neue Helvetica eText W01"/>
              </a:rPr>
              <a:t>release of </a:t>
            </a:r>
            <a:r>
              <a:rPr lang="en-US" sz="2000" dirty="0">
                <a:solidFill>
                  <a:srgbClr val="111111"/>
                </a:solidFill>
                <a:latin typeface="Neue Helvetica eText W01"/>
              </a:rPr>
              <a:t>cardiolipin to which the body starts to </a:t>
            </a:r>
            <a:r>
              <a:rPr lang="en-US" sz="2000" dirty="0" smtClean="0">
                <a:solidFill>
                  <a:srgbClr val="111111"/>
                </a:solidFill>
                <a:latin typeface="Neue Helvetica eText W01"/>
              </a:rPr>
              <a:t>produce reagin antibody </a:t>
            </a:r>
            <a:r>
              <a:rPr lang="en-US" sz="2000" dirty="0">
                <a:solidFill>
                  <a:srgbClr val="111111"/>
                </a:solidFill>
                <a:latin typeface="Neue Helvetica eText W01"/>
              </a:rPr>
              <a:t>, including:</a:t>
            </a:r>
          </a:p>
          <a:p>
            <a:pPr algn="l" rtl="0">
              <a:buFont typeface="Arial" panose="020B0604020202020204" pitchFamily="34" charset="0"/>
              <a:buChar char="•"/>
            </a:pPr>
            <a:r>
              <a:rPr lang="en-US" sz="1800" dirty="0">
                <a:solidFill>
                  <a:srgbClr val="111111"/>
                </a:solidFill>
                <a:latin typeface="Neue Helvetica eText W01"/>
              </a:rPr>
              <a:t>HIV/AIDS</a:t>
            </a:r>
          </a:p>
          <a:p>
            <a:pPr algn="l" rtl="0">
              <a:buFont typeface="Arial" panose="020B0604020202020204" pitchFamily="34" charset="0"/>
              <a:buChar char="•"/>
            </a:pPr>
            <a:r>
              <a:rPr lang="en-US" sz="1800" dirty="0">
                <a:solidFill>
                  <a:srgbClr val="111111"/>
                </a:solidFill>
                <a:latin typeface="Neue Helvetica eText W01"/>
              </a:rPr>
              <a:t>Lyme disease</a:t>
            </a:r>
          </a:p>
          <a:p>
            <a:pPr algn="l" rtl="0">
              <a:buFont typeface="Arial" panose="020B0604020202020204" pitchFamily="34" charset="0"/>
              <a:buChar char="•"/>
            </a:pPr>
            <a:r>
              <a:rPr lang="en-US" sz="1800" dirty="0">
                <a:solidFill>
                  <a:srgbClr val="111111"/>
                </a:solidFill>
                <a:latin typeface="Neue Helvetica eText W01"/>
              </a:rPr>
              <a:t>Certain types of pneumonia</a:t>
            </a:r>
          </a:p>
          <a:p>
            <a:pPr algn="l" rtl="0">
              <a:buFont typeface="Arial" panose="020B0604020202020204" pitchFamily="34" charset="0"/>
              <a:buChar char="•"/>
            </a:pPr>
            <a:r>
              <a:rPr lang="en-US" sz="1800" dirty="0">
                <a:solidFill>
                  <a:srgbClr val="111111"/>
                </a:solidFill>
                <a:latin typeface="Neue Helvetica eText W01"/>
              </a:rPr>
              <a:t>Malaria</a:t>
            </a:r>
          </a:p>
          <a:p>
            <a:pPr algn="l" rtl="0">
              <a:buFont typeface="Arial" panose="020B0604020202020204" pitchFamily="34" charset="0"/>
              <a:buChar char="•"/>
            </a:pPr>
            <a:r>
              <a:rPr lang="en-US" sz="1800" dirty="0">
                <a:solidFill>
                  <a:srgbClr val="111111"/>
                </a:solidFill>
                <a:latin typeface="Neue Helvetica eText W01"/>
              </a:rPr>
              <a:t>Systemic lupus </a:t>
            </a:r>
            <a:r>
              <a:rPr lang="en-US" sz="1800" dirty="0" err="1" smtClean="0">
                <a:solidFill>
                  <a:srgbClr val="111111"/>
                </a:solidFill>
                <a:latin typeface="Neue Helvetica eText W01"/>
              </a:rPr>
              <a:t>erythematosus</a:t>
            </a:r>
            <a:endParaRPr lang="en-US" sz="2800" dirty="0"/>
          </a:p>
        </p:txBody>
      </p:sp>
    </p:spTree>
    <p:extLst>
      <p:ext uri="{BB962C8B-B14F-4D97-AF65-F5344CB8AC3E}">
        <p14:creationId xmlns:p14="http://schemas.microsoft.com/office/powerpoint/2010/main" xmlns="" val="226992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D:\صور الكتاب\pict final\الغلاف\s h female.jpg"/>
          <p:cNvPicPr>
            <a:picLocks noChangeAspect="1" noChangeArrowheads="1"/>
          </p:cNvPicPr>
          <p:nvPr/>
        </p:nvPicPr>
        <p:blipFill>
          <a:blip r:embed="rId2" cstate="print"/>
          <a:srcRect/>
          <a:stretch>
            <a:fillRect/>
          </a:stretch>
        </p:blipFill>
        <p:spPr bwMode="auto">
          <a:xfrm>
            <a:off x="4286250" y="1000125"/>
            <a:ext cx="2500313" cy="5429250"/>
          </a:xfrm>
          <a:prstGeom prst="rect">
            <a:avLst/>
          </a:prstGeom>
          <a:noFill/>
          <a:ln w="9525">
            <a:solidFill>
              <a:schemeClr val="tx1"/>
            </a:solidFill>
            <a:miter lim="800000"/>
            <a:headEnd/>
            <a:tailEnd/>
          </a:ln>
        </p:spPr>
      </p:pic>
      <p:pic>
        <p:nvPicPr>
          <p:cNvPr id="5123" name="Picture 4"/>
          <p:cNvPicPr>
            <a:picLocks noChangeArrowheads="1"/>
          </p:cNvPicPr>
          <p:nvPr/>
        </p:nvPicPr>
        <p:blipFill>
          <a:blip r:embed="rId3" cstate="print"/>
          <a:srcRect/>
          <a:stretch>
            <a:fillRect/>
          </a:stretch>
        </p:blipFill>
        <p:spPr bwMode="auto">
          <a:xfrm>
            <a:off x="6929438" y="1000125"/>
            <a:ext cx="2000250" cy="5429250"/>
          </a:xfrm>
          <a:prstGeom prst="rect">
            <a:avLst/>
          </a:prstGeom>
          <a:noFill/>
          <a:ln w="9525">
            <a:solidFill>
              <a:schemeClr val="tx1"/>
            </a:solidFill>
            <a:miter lim="800000"/>
            <a:headEnd/>
            <a:tailEnd/>
          </a:ln>
        </p:spPr>
      </p:pic>
      <p:sp>
        <p:nvSpPr>
          <p:cNvPr id="6" name="TextBox 5"/>
          <p:cNvSpPr txBox="1"/>
          <p:nvPr/>
        </p:nvSpPr>
        <p:spPr>
          <a:xfrm>
            <a:off x="2357438" y="214313"/>
            <a:ext cx="4286250" cy="52387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800" b="1" i="1" dirty="0">
                <a:solidFill>
                  <a:srgbClr val="C00000"/>
                </a:solidFill>
                <a:latin typeface="Arial" pitchFamily="34" charset="0"/>
                <a:cs typeface="Arial" pitchFamily="34" charset="0"/>
              </a:rPr>
              <a:t>S. </a:t>
            </a:r>
            <a:r>
              <a:rPr lang="en-US" sz="2800" b="1" i="1" dirty="0" err="1">
                <a:solidFill>
                  <a:srgbClr val="C00000"/>
                </a:solidFill>
                <a:latin typeface="Arial" pitchFamily="34" charset="0"/>
                <a:cs typeface="Arial" pitchFamily="34" charset="0"/>
              </a:rPr>
              <a:t>haematobium</a:t>
            </a:r>
            <a:r>
              <a:rPr lang="en-US" sz="2800" b="1" i="1" dirty="0">
                <a:solidFill>
                  <a:srgbClr val="C00000"/>
                </a:solidFill>
                <a:latin typeface="Arial" pitchFamily="34" charset="0"/>
                <a:cs typeface="Arial" pitchFamily="34" charset="0"/>
              </a:rPr>
              <a:t> </a:t>
            </a:r>
            <a:r>
              <a:rPr lang="en-US" sz="2800" b="1" dirty="0">
                <a:solidFill>
                  <a:srgbClr val="C00000"/>
                </a:solidFill>
                <a:latin typeface="Arial" pitchFamily="34" charset="0"/>
                <a:cs typeface="Arial" pitchFamily="34" charset="0"/>
              </a:rPr>
              <a:t>female</a:t>
            </a:r>
          </a:p>
        </p:txBody>
      </p:sp>
      <p:sp>
        <p:nvSpPr>
          <p:cNvPr id="7" name="TextBox 6"/>
          <p:cNvSpPr txBox="1"/>
          <p:nvPr/>
        </p:nvSpPr>
        <p:spPr>
          <a:xfrm>
            <a:off x="357188" y="1143000"/>
            <a:ext cx="3643312" cy="50784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rtl="0" fontAlgn="auto">
              <a:lnSpc>
                <a:spcPct val="150000"/>
              </a:lnSpc>
              <a:spcBef>
                <a:spcPts val="0"/>
              </a:spcBef>
              <a:spcAft>
                <a:spcPts val="0"/>
              </a:spcAft>
              <a:buClr>
                <a:srgbClr val="C00000"/>
              </a:buClr>
              <a:buFont typeface="Wingdings" pitchFamily="2" charset="2"/>
              <a:buChar char="v"/>
              <a:defRPr/>
            </a:pPr>
            <a:r>
              <a:rPr lang="en-US" sz="2400" b="1" dirty="0">
                <a:solidFill>
                  <a:srgbClr val="C00000"/>
                </a:solidFill>
                <a:latin typeface="Arial" pitchFamily="34" charset="0"/>
                <a:cs typeface="Arial" pitchFamily="34" charset="0"/>
              </a:rPr>
              <a:t> </a:t>
            </a:r>
            <a:r>
              <a:rPr lang="en-US" sz="2400" b="1" dirty="0">
                <a:solidFill>
                  <a:srgbClr val="002060"/>
                </a:solidFill>
                <a:latin typeface="Arial" pitchFamily="34" charset="0"/>
                <a:cs typeface="Arial" pitchFamily="34" charset="0"/>
              </a:rPr>
              <a:t>Cylindrical worm</a:t>
            </a:r>
          </a:p>
          <a:p>
            <a:pPr algn="just" rtl="0" fontAlgn="auto">
              <a:lnSpc>
                <a:spcPct val="150000"/>
              </a:lnSpc>
              <a:spcBef>
                <a:spcPts val="0"/>
              </a:spcBef>
              <a:spcAft>
                <a:spcPts val="0"/>
              </a:spcAft>
              <a:buClr>
                <a:srgbClr val="C00000"/>
              </a:buClr>
              <a:buFont typeface="Wingdings" pitchFamily="2" charset="2"/>
              <a:buChar char="v"/>
              <a:defRPr/>
            </a:pPr>
            <a:r>
              <a:rPr lang="en-US" sz="2400" b="1" dirty="0">
                <a:solidFill>
                  <a:srgbClr val="C00000"/>
                </a:solidFill>
                <a:latin typeface="Arial" pitchFamily="34" charset="0"/>
                <a:cs typeface="Arial" pitchFamily="34" charset="0"/>
              </a:rPr>
              <a:t>Ovary:</a:t>
            </a:r>
            <a:r>
              <a:rPr lang="en-US" sz="2400" b="1" dirty="0">
                <a:solidFill>
                  <a:srgbClr val="002060"/>
                </a:solidFill>
                <a:latin typeface="Arial" pitchFamily="34" charset="0"/>
                <a:cs typeface="Arial" pitchFamily="34" charset="0"/>
              </a:rPr>
              <a:t> Posterior 1/3 of the body</a:t>
            </a:r>
          </a:p>
          <a:p>
            <a:pPr algn="just" rtl="0" fontAlgn="auto">
              <a:lnSpc>
                <a:spcPct val="150000"/>
              </a:lnSpc>
              <a:spcBef>
                <a:spcPts val="0"/>
              </a:spcBef>
              <a:spcAft>
                <a:spcPts val="0"/>
              </a:spcAft>
              <a:buClr>
                <a:srgbClr val="C00000"/>
              </a:buClr>
              <a:buFont typeface="Wingdings" pitchFamily="2" charset="2"/>
              <a:buChar char="v"/>
              <a:defRPr/>
            </a:pPr>
            <a:r>
              <a:rPr lang="en-US" sz="2400" b="1" dirty="0">
                <a:solidFill>
                  <a:srgbClr val="C00000"/>
                </a:solidFill>
                <a:latin typeface="Arial" pitchFamily="34" charset="0"/>
                <a:cs typeface="Arial" pitchFamily="34" charset="0"/>
              </a:rPr>
              <a:t>Uterus: </a:t>
            </a:r>
            <a:r>
              <a:rPr lang="en-US" sz="2400" b="1" dirty="0">
                <a:solidFill>
                  <a:srgbClr val="002060"/>
                </a:solidFill>
                <a:latin typeface="Arial" pitchFamily="34" charset="0"/>
                <a:cs typeface="Arial" pitchFamily="34" charset="0"/>
              </a:rPr>
              <a:t>Anterior &amp; long.</a:t>
            </a:r>
          </a:p>
          <a:p>
            <a:pPr algn="just" rtl="0" fontAlgn="auto">
              <a:lnSpc>
                <a:spcPct val="150000"/>
              </a:lnSpc>
              <a:spcBef>
                <a:spcPts val="0"/>
              </a:spcBef>
              <a:spcAft>
                <a:spcPts val="0"/>
              </a:spcAft>
              <a:buClr>
                <a:srgbClr val="C00000"/>
              </a:buClr>
              <a:buFont typeface="Wingdings" pitchFamily="2" charset="2"/>
              <a:buChar char="v"/>
              <a:defRPr/>
            </a:pPr>
            <a:r>
              <a:rPr lang="en-US" sz="2400" b="1" dirty="0" err="1">
                <a:solidFill>
                  <a:srgbClr val="C00000"/>
                </a:solidFill>
                <a:latin typeface="Arial" pitchFamily="34" charset="0"/>
                <a:cs typeface="Arial" pitchFamily="34" charset="0"/>
              </a:rPr>
              <a:t>Vitelline</a:t>
            </a:r>
            <a:r>
              <a:rPr lang="en-US" sz="2400" b="1" dirty="0">
                <a:solidFill>
                  <a:srgbClr val="C00000"/>
                </a:solidFill>
                <a:latin typeface="Arial" pitchFamily="34" charset="0"/>
                <a:cs typeface="Arial" pitchFamily="34" charset="0"/>
              </a:rPr>
              <a:t> glands: </a:t>
            </a:r>
            <a:r>
              <a:rPr lang="en-US" sz="2400" b="1" dirty="0">
                <a:solidFill>
                  <a:srgbClr val="002060"/>
                </a:solidFill>
                <a:latin typeface="Arial" pitchFamily="34" charset="0"/>
                <a:cs typeface="Arial" pitchFamily="34" charset="0"/>
              </a:rPr>
              <a:t>Small in the post. part of the body around short single </a:t>
            </a:r>
            <a:r>
              <a:rPr lang="en-US" sz="2400" b="1" dirty="0" err="1">
                <a:solidFill>
                  <a:srgbClr val="002060"/>
                </a:solidFill>
                <a:latin typeface="Arial" pitchFamily="34" charset="0"/>
                <a:cs typeface="Arial" pitchFamily="34" charset="0"/>
              </a:rPr>
              <a:t>caecum</a:t>
            </a:r>
            <a:r>
              <a:rPr lang="en-US" sz="2400" b="1" dirty="0">
                <a:solidFill>
                  <a:srgbClr val="002060"/>
                </a:solidFill>
                <a:latin typeface="Arial" pitchFamily="34" charset="0"/>
                <a:cs typeface="Arial" pitchFamily="34" charset="0"/>
              </a:rPr>
              <a:t>. </a:t>
            </a: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85750" y="2786063"/>
            <a:ext cx="8358188" cy="158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6866" name="TextBox 6"/>
          <p:cNvSpPr txBox="1">
            <a:spLocks noChangeArrowheads="1"/>
          </p:cNvSpPr>
          <p:nvPr/>
        </p:nvSpPr>
        <p:spPr bwMode="auto">
          <a:xfrm>
            <a:off x="1365250" y="142875"/>
            <a:ext cx="5992813" cy="523875"/>
          </a:xfrm>
          <a:prstGeom prst="rect">
            <a:avLst/>
          </a:prstGeom>
          <a:noFill/>
          <a:ln w="9525">
            <a:noFill/>
            <a:miter lim="800000"/>
            <a:headEnd/>
            <a:tailEnd/>
          </a:ln>
        </p:spPr>
        <p:txBody>
          <a:bodyPr wrap="none">
            <a:spAutoFit/>
          </a:bodyPr>
          <a:lstStyle/>
          <a:p>
            <a:r>
              <a:rPr lang="en-US" sz="2800" b="1">
                <a:solidFill>
                  <a:srgbClr val="FF0000"/>
                </a:solidFill>
                <a:latin typeface="Calibri" pitchFamily="34" charset="0"/>
              </a:rPr>
              <a:t>Syphilis stages and possible test results</a:t>
            </a:r>
            <a:endParaRPr lang="ar-JO" sz="2800" b="1">
              <a:solidFill>
                <a:srgbClr val="FF0000"/>
              </a:solidFill>
              <a:latin typeface="Calibri" pitchFamily="34" charset="0"/>
            </a:endParaRPr>
          </a:p>
        </p:txBody>
      </p:sp>
      <p:cxnSp>
        <p:nvCxnSpPr>
          <p:cNvPr id="9" name="Straight Connector 8"/>
          <p:cNvCxnSpPr/>
          <p:nvPr/>
        </p:nvCxnSpPr>
        <p:spPr>
          <a:xfrm>
            <a:off x="2857500" y="2652713"/>
            <a:ext cx="0" cy="36036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57938" y="2652713"/>
            <a:ext cx="0" cy="36036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6869" name="TextBox 12"/>
          <p:cNvSpPr txBox="1">
            <a:spLocks noChangeArrowheads="1"/>
          </p:cNvSpPr>
          <p:nvPr/>
        </p:nvSpPr>
        <p:spPr bwMode="auto">
          <a:xfrm>
            <a:off x="681038" y="2886075"/>
            <a:ext cx="1819275" cy="400050"/>
          </a:xfrm>
          <a:prstGeom prst="rect">
            <a:avLst/>
          </a:prstGeom>
          <a:noFill/>
          <a:ln w="9525">
            <a:noFill/>
            <a:miter lim="800000"/>
            <a:headEnd/>
            <a:tailEnd/>
          </a:ln>
        </p:spPr>
        <p:txBody>
          <a:bodyPr wrap="none">
            <a:spAutoFit/>
          </a:bodyPr>
          <a:lstStyle/>
          <a:p>
            <a:r>
              <a:rPr lang="en-US" sz="2000" dirty="0">
                <a:latin typeface="Calibri" pitchFamily="34" charset="0"/>
              </a:rPr>
              <a:t>Primary syphilis</a:t>
            </a:r>
          </a:p>
        </p:txBody>
      </p:sp>
      <p:sp>
        <p:nvSpPr>
          <p:cNvPr id="36870" name="TextBox 13"/>
          <p:cNvSpPr txBox="1">
            <a:spLocks noChangeArrowheads="1"/>
          </p:cNvSpPr>
          <p:nvPr/>
        </p:nvSpPr>
        <p:spPr bwMode="auto">
          <a:xfrm>
            <a:off x="3403600" y="3140075"/>
            <a:ext cx="2089150" cy="708025"/>
          </a:xfrm>
          <a:prstGeom prst="rect">
            <a:avLst/>
          </a:prstGeom>
          <a:noFill/>
          <a:ln w="9525">
            <a:noFill/>
            <a:miter lim="800000"/>
            <a:headEnd/>
            <a:tailEnd/>
          </a:ln>
        </p:spPr>
        <p:txBody>
          <a:bodyPr wrap="none">
            <a:spAutoFit/>
          </a:bodyPr>
          <a:lstStyle/>
          <a:p>
            <a:pPr algn="ctr"/>
            <a:r>
              <a:rPr lang="en-US" sz="2000" dirty="0">
                <a:latin typeface="Calibri" pitchFamily="34" charset="0"/>
              </a:rPr>
              <a:t>Secondary syphilis</a:t>
            </a:r>
          </a:p>
          <a:p>
            <a:pPr algn="ctr"/>
            <a:r>
              <a:rPr lang="en-US" sz="2000" dirty="0">
                <a:latin typeface="Calibri" pitchFamily="34" charset="0"/>
              </a:rPr>
              <a:t>(eruption)</a:t>
            </a:r>
          </a:p>
        </p:txBody>
      </p:sp>
      <p:sp>
        <p:nvSpPr>
          <p:cNvPr id="36871" name="TextBox 14"/>
          <p:cNvSpPr txBox="1">
            <a:spLocks noChangeArrowheads="1"/>
          </p:cNvSpPr>
          <p:nvPr/>
        </p:nvSpPr>
        <p:spPr bwMode="auto">
          <a:xfrm>
            <a:off x="6489700" y="2940050"/>
            <a:ext cx="1939925" cy="400050"/>
          </a:xfrm>
          <a:prstGeom prst="rect">
            <a:avLst/>
          </a:prstGeom>
          <a:noFill/>
          <a:ln w="9525">
            <a:noFill/>
            <a:miter lim="800000"/>
            <a:headEnd/>
            <a:tailEnd/>
          </a:ln>
        </p:spPr>
        <p:txBody>
          <a:bodyPr wrap="none">
            <a:spAutoFit/>
          </a:bodyPr>
          <a:lstStyle/>
          <a:p>
            <a:r>
              <a:rPr lang="en-US" sz="2000" dirty="0">
                <a:latin typeface="Calibri" pitchFamily="34" charset="0"/>
              </a:rPr>
              <a:t>Period of latency</a:t>
            </a:r>
          </a:p>
        </p:txBody>
      </p:sp>
      <p:sp>
        <p:nvSpPr>
          <p:cNvPr id="36872" name="TextBox 15"/>
          <p:cNvSpPr txBox="1">
            <a:spLocks noChangeArrowheads="1"/>
          </p:cNvSpPr>
          <p:nvPr/>
        </p:nvSpPr>
        <p:spPr bwMode="auto">
          <a:xfrm>
            <a:off x="1071563" y="1571625"/>
            <a:ext cx="1376362" cy="1016000"/>
          </a:xfrm>
          <a:prstGeom prst="rect">
            <a:avLst/>
          </a:prstGeom>
          <a:noFill/>
          <a:ln w="9525">
            <a:noFill/>
            <a:miter lim="800000"/>
            <a:headEnd/>
            <a:tailEnd/>
          </a:ln>
        </p:spPr>
        <p:txBody>
          <a:bodyPr wrap="none">
            <a:spAutoFit/>
          </a:bodyPr>
          <a:lstStyle/>
          <a:p>
            <a:pPr algn="l"/>
            <a:r>
              <a:rPr lang="en-US" sz="2000">
                <a:latin typeface="Calibri" pitchFamily="34" charset="0"/>
              </a:rPr>
              <a:t>Dark field +</a:t>
            </a:r>
          </a:p>
          <a:p>
            <a:pPr algn="l"/>
            <a:r>
              <a:rPr lang="en-US" sz="2000">
                <a:latin typeface="Calibri" pitchFamily="34" charset="0"/>
              </a:rPr>
              <a:t>RPR +/-</a:t>
            </a:r>
          </a:p>
          <a:p>
            <a:pPr algn="l"/>
            <a:r>
              <a:rPr lang="en-US" sz="2000">
                <a:latin typeface="Calibri" pitchFamily="34" charset="0"/>
              </a:rPr>
              <a:t>VDRL +/-</a:t>
            </a:r>
          </a:p>
        </p:txBody>
      </p:sp>
      <p:sp>
        <p:nvSpPr>
          <p:cNvPr id="36873" name="Rectangle 16"/>
          <p:cNvSpPr>
            <a:spLocks noChangeArrowheads="1"/>
          </p:cNvSpPr>
          <p:nvPr/>
        </p:nvSpPr>
        <p:spPr bwMode="auto">
          <a:xfrm>
            <a:off x="4151313" y="1428750"/>
            <a:ext cx="1206500" cy="1323975"/>
          </a:xfrm>
          <a:prstGeom prst="rect">
            <a:avLst/>
          </a:prstGeom>
          <a:noFill/>
          <a:ln w="9525">
            <a:noFill/>
            <a:miter lim="800000"/>
            <a:headEnd/>
            <a:tailEnd/>
          </a:ln>
        </p:spPr>
        <p:txBody>
          <a:bodyPr>
            <a:spAutoFit/>
          </a:bodyPr>
          <a:lstStyle/>
          <a:p>
            <a:pPr algn="l"/>
            <a:r>
              <a:rPr lang="en-US" sz="2000" dirty="0">
                <a:latin typeface="Calibri" pitchFamily="34" charset="0"/>
              </a:rPr>
              <a:t>RPR +</a:t>
            </a:r>
          </a:p>
          <a:p>
            <a:pPr algn="l"/>
            <a:r>
              <a:rPr lang="en-US" sz="2000" dirty="0">
                <a:latin typeface="Calibri" pitchFamily="34" charset="0"/>
              </a:rPr>
              <a:t>VDRL +</a:t>
            </a:r>
          </a:p>
          <a:p>
            <a:pPr algn="l"/>
            <a:r>
              <a:rPr lang="en-US" sz="2000" dirty="0">
                <a:latin typeface="Calibri" pitchFamily="34" charset="0"/>
              </a:rPr>
              <a:t>TP/PA+</a:t>
            </a:r>
          </a:p>
          <a:p>
            <a:pPr algn="l"/>
            <a:r>
              <a:rPr lang="en-US" sz="2000" dirty="0">
                <a:latin typeface="Calibri" pitchFamily="34" charset="0"/>
              </a:rPr>
              <a:t>FTA +</a:t>
            </a:r>
          </a:p>
        </p:txBody>
      </p:sp>
      <p:sp>
        <p:nvSpPr>
          <p:cNvPr id="36874" name="Rectangle 17"/>
          <p:cNvSpPr>
            <a:spLocks noChangeArrowheads="1"/>
          </p:cNvSpPr>
          <p:nvPr/>
        </p:nvSpPr>
        <p:spPr bwMode="auto">
          <a:xfrm>
            <a:off x="6865938" y="1357313"/>
            <a:ext cx="1206500" cy="1323975"/>
          </a:xfrm>
          <a:prstGeom prst="rect">
            <a:avLst/>
          </a:prstGeom>
          <a:noFill/>
          <a:ln w="9525">
            <a:noFill/>
            <a:miter lim="800000"/>
            <a:headEnd/>
            <a:tailEnd/>
          </a:ln>
        </p:spPr>
        <p:txBody>
          <a:bodyPr>
            <a:spAutoFit/>
          </a:bodyPr>
          <a:lstStyle/>
          <a:p>
            <a:pPr algn="l"/>
            <a:r>
              <a:rPr lang="en-US" sz="2000" dirty="0">
                <a:latin typeface="Calibri" pitchFamily="34" charset="0"/>
              </a:rPr>
              <a:t>RPR -</a:t>
            </a:r>
          </a:p>
          <a:p>
            <a:pPr algn="l"/>
            <a:r>
              <a:rPr lang="en-US" sz="2000" dirty="0">
                <a:latin typeface="Calibri" pitchFamily="34" charset="0"/>
              </a:rPr>
              <a:t>VDRL -</a:t>
            </a:r>
          </a:p>
          <a:p>
            <a:pPr algn="l"/>
            <a:r>
              <a:rPr lang="en-US" sz="2000" dirty="0">
                <a:latin typeface="Calibri" pitchFamily="34" charset="0"/>
              </a:rPr>
              <a:t>TP/PA+</a:t>
            </a:r>
          </a:p>
          <a:p>
            <a:pPr algn="l"/>
            <a:r>
              <a:rPr lang="en-US" sz="2000" dirty="0">
                <a:latin typeface="Calibri" pitchFamily="34" charset="0"/>
              </a:rPr>
              <a:t>FTA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strips(downLeft)">
                                      <p:cBhvr>
                                        <p:cTn id="12" dur="500"/>
                                        <p:tgtEl>
                                          <p:spTgt spid="36869"/>
                                        </p:tgtEl>
                                      </p:cBhvr>
                                    </p:animEffect>
                                  </p:childTnLst>
                                </p:cTn>
                              </p:par>
                              <p:par>
                                <p:cTn id="13" presetID="18"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36870"/>
                                        </p:tgtEl>
                                        <p:attrNameLst>
                                          <p:attrName>style.visibility</p:attrName>
                                        </p:attrNameLst>
                                      </p:cBhvr>
                                      <p:to>
                                        <p:strVal val="visible"/>
                                      </p:to>
                                    </p:set>
                                    <p:animEffect transition="in" filter="strips(downLeft)">
                                      <p:cBhvr>
                                        <p:cTn id="20" dur="500"/>
                                        <p:tgtEl>
                                          <p:spTgt spid="36870"/>
                                        </p:tgtEl>
                                      </p:cBhvr>
                                    </p:animEffect>
                                  </p:childTnLst>
                                </p:cTn>
                              </p:par>
                              <p:par>
                                <p:cTn id="21" presetID="18" presetClass="entr" presetSubtype="1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36871"/>
                                        </p:tgtEl>
                                        <p:attrNameLst>
                                          <p:attrName>style.visibility</p:attrName>
                                        </p:attrNameLst>
                                      </p:cBhvr>
                                      <p:to>
                                        <p:strVal val="visible"/>
                                      </p:to>
                                    </p:set>
                                    <p:animEffect transition="in" filter="strips(downLeft)">
                                      <p:cBhvr>
                                        <p:cTn id="28" dur="500"/>
                                        <p:tgtEl>
                                          <p:spTgt spid="36871"/>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6872"/>
                                        </p:tgtEl>
                                        <p:attrNameLst>
                                          <p:attrName>style.visibility</p:attrName>
                                        </p:attrNameLst>
                                      </p:cBhvr>
                                      <p:to>
                                        <p:strVal val="visible"/>
                                      </p:to>
                                    </p:set>
                                    <p:animEffect transition="in" filter="strips(downLeft)">
                                      <p:cBhvr>
                                        <p:cTn id="33" dur="500"/>
                                        <p:tgtEl>
                                          <p:spTgt spid="36872"/>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36873"/>
                                        </p:tgtEl>
                                        <p:attrNameLst>
                                          <p:attrName>style.visibility</p:attrName>
                                        </p:attrNameLst>
                                      </p:cBhvr>
                                      <p:to>
                                        <p:strVal val="visible"/>
                                      </p:to>
                                    </p:set>
                                    <p:animEffect transition="in" filter="strips(downLeft)">
                                      <p:cBhvr>
                                        <p:cTn id="38" dur="500"/>
                                        <p:tgtEl>
                                          <p:spTgt spid="36873"/>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36874"/>
                                        </p:tgtEl>
                                        <p:attrNameLst>
                                          <p:attrName>style.visibility</p:attrName>
                                        </p:attrNameLst>
                                      </p:cBhvr>
                                      <p:to>
                                        <p:strVal val="visible"/>
                                      </p:to>
                                    </p:set>
                                    <p:animEffect transition="in" filter="strips(downLeft)">
                                      <p:cBhvr>
                                        <p:cTn id="43"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36871" grpId="0"/>
      <p:bldP spid="36872" grpId="0"/>
      <p:bldP spid="36873" grpId="0"/>
      <p:bldP spid="368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http://www.elitechgroup.com/_upload/ressources/corporate/products/microbiology/rpr_carbon.jpg"/>
          <p:cNvPicPr>
            <a:picLocks noChangeAspect="1" noChangeArrowheads="1"/>
          </p:cNvPicPr>
          <p:nvPr/>
        </p:nvPicPr>
        <p:blipFill>
          <a:blip r:embed="rId4" cstate="print"/>
          <a:srcRect/>
          <a:stretch>
            <a:fillRect/>
          </a:stretch>
        </p:blipFill>
        <p:spPr bwMode="auto">
          <a:xfrm>
            <a:off x="1500188" y="785813"/>
            <a:ext cx="5840412" cy="5183187"/>
          </a:xfrm>
          <a:prstGeom prst="rect">
            <a:avLst/>
          </a:prstGeom>
          <a:noFill/>
          <a:ln w="9525">
            <a:noFill/>
            <a:miter lim="800000"/>
            <a:headEnd/>
            <a:tailEnd/>
          </a:ln>
        </p:spPr>
      </p:pic>
      <p:pic>
        <p:nvPicPr>
          <p:cNvPr id="3" name="~PP1350.WAV">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advTm="44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38913"/>
                                        </p:tgtEl>
                                        <p:attrNameLst>
                                          <p:attrName>style.visibility</p:attrName>
                                        </p:attrNameLst>
                                      </p:cBhvr>
                                      <p:to>
                                        <p:strVal val="visible"/>
                                      </p:to>
                                    </p:set>
                                    <p:animEffect transition="in" filter="strips(downLeft)">
                                      <p:cBhvr>
                                        <p:cTn id="11" dur="500"/>
                                        <p:tgtEl>
                                          <p:spTgt spid="389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214313"/>
            <a:ext cx="8229600" cy="1143001"/>
          </a:xfrm>
        </p:spPr>
        <p:txBody>
          <a:bodyPr/>
          <a:lstStyle/>
          <a:p>
            <a:r>
              <a:rPr lang="en-US" dirty="0">
                <a:cs typeface="Times New Roman" pitchFamily="18" charset="0"/>
              </a:rPr>
              <a:t>Syphilis </a:t>
            </a:r>
            <a:endParaRPr lang="ar-JO" dirty="0"/>
          </a:p>
        </p:txBody>
      </p:sp>
      <p:sp>
        <p:nvSpPr>
          <p:cNvPr id="3" name="Content Placeholder 2"/>
          <p:cNvSpPr>
            <a:spLocks noGrp="1"/>
          </p:cNvSpPr>
          <p:nvPr>
            <p:ph idx="1"/>
          </p:nvPr>
        </p:nvSpPr>
        <p:spPr>
          <a:xfrm>
            <a:off x="250825" y="620713"/>
            <a:ext cx="8642350" cy="6237287"/>
          </a:xfrm>
        </p:spPr>
        <p:txBody>
          <a:bodyPr rtlCol="1">
            <a:normAutofit/>
          </a:bodyPr>
          <a:lstStyle/>
          <a:p>
            <a:pPr marL="0" indent="0" algn="l" rtl="0">
              <a:buNone/>
            </a:pPr>
            <a:r>
              <a:rPr lang="en-US" sz="2400" b="1" dirty="0">
                <a:solidFill>
                  <a:srgbClr val="FF0000"/>
                </a:solidFill>
              </a:rPr>
              <a:t>Treponemal tests (Direct diagnosis)</a:t>
            </a:r>
          </a:p>
          <a:p>
            <a:pPr algn="just" rtl="0" fontAlgn="auto">
              <a:spcAft>
                <a:spcPts val="0"/>
              </a:spcAft>
              <a:buNone/>
              <a:defRPr/>
            </a:pPr>
            <a:r>
              <a:rPr lang="en-US" sz="2400" dirty="0" smtClean="0"/>
              <a:t>1- </a:t>
            </a:r>
            <a:r>
              <a:rPr lang="en-US" sz="2400" dirty="0" err="1" smtClean="0"/>
              <a:t>Darkfield</a:t>
            </a:r>
            <a:r>
              <a:rPr lang="en-US" sz="2400" dirty="0" smtClean="0"/>
              <a:t> </a:t>
            </a:r>
            <a:r>
              <a:rPr lang="en-US" sz="2400" dirty="0"/>
              <a:t>microscopy - Specimen obtained from lesion is evaluated using darkfield microscopy for characteristic corkscrew morphology.</a:t>
            </a:r>
          </a:p>
          <a:p>
            <a:pPr algn="just" rtl="0" fontAlgn="auto">
              <a:spcAft>
                <a:spcPts val="0"/>
              </a:spcAft>
              <a:buFont typeface="Arial" pitchFamily="34" charset="0"/>
              <a:buChar char="•"/>
              <a:defRPr/>
            </a:pPr>
            <a:endParaRPr lang="en-US" sz="2400" dirty="0"/>
          </a:p>
          <a:p>
            <a:pPr algn="just" rtl="0" fontAlgn="auto">
              <a:spcAft>
                <a:spcPts val="0"/>
              </a:spcAft>
              <a:buFont typeface="Arial" pitchFamily="34" charset="0"/>
              <a:buChar char="•"/>
              <a:defRPr/>
            </a:pPr>
            <a:endParaRPr lang="en-US" sz="2400" dirty="0"/>
          </a:p>
          <a:p>
            <a:pPr algn="just" rtl="0" fontAlgn="auto">
              <a:spcAft>
                <a:spcPts val="0"/>
              </a:spcAft>
              <a:buFont typeface="Arial" pitchFamily="34" charset="0"/>
              <a:buChar char="•"/>
              <a:defRPr/>
            </a:pPr>
            <a:endParaRPr lang="en-US" sz="2400" dirty="0"/>
          </a:p>
          <a:p>
            <a:pPr algn="just" rtl="0" fontAlgn="auto">
              <a:spcAft>
                <a:spcPts val="0"/>
              </a:spcAft>
              <a:buFont typeface="Arial" pitchFamily="34" charset="0"/>
              <a:buChar char="•"/>
              <a:defRPr/>
            </a:pPr>
            <a:endParaRPr lang="en-US" sz="2400" dirty="0"/>
          </a:p>
          <a:p>
            <a:pPr algn="just" rtl="0" fontAlgn="auto">
              <a:spcAft>
                <a:spcPts val="0"/>
              </a:spcAft>
              <a:buFont typeface="Arial" pitchFamily="34" charset="0"/>
              <a:buChar char="•"/>
              <a:defRPr/>
            </a:pPr>
            <a:endParaRPr lang="en-US" sz="2400" dirty="0"/>
          </a:p>
          <a:p>
            <a:pPr algn="just" rtl="0" fontAlgn="auto">
              <a:spcAft>
                <a:spcPts val="0"/>
              </a:spcAft>
              <a:buFont typeface="Arial" pitchFamily="34" charset="0"/>
              <a:buChar char="•"/>
              <a:defRPr/>
            </a:pPr>
            <a:endParaRPr lang="en-US" sz="2400" dirty="0"/>
          </a:p>
          <a:p>
            <a:pPr algn="just" rtl="0" fontAlgn="auto">
              <a:spcAft>
                <a:spcPts val="0"/>
              </a:spcAft>
              <a:buNone/>
              <a:defRPr/>
            </a:pPr>
            <a:endParaRPr lang="en-US" sz="2400" dirty="0" smtClean="0"/>
          </a:p>
          <a:p>
            <a:pPr algn="just" rtl="0" fontAlgn="auto">
              <a:spcAft>
                <a:spcPts val="0"/>
              </a:spcAft>
              <a:buNone/>
              <a:defRPr/>
            </a:pPr>
            <a:endParaRPr lang="en-US" sz="2400" dirty="0" smtClean="0"/>
          </a:p>
          <a:p>
            <a:pPr algn="just" rtl="0" fontAlgn="auto">
              <a:spcAft>
                <a:spcPts val="0"/>
              </a:spcAft>
              <a:buNone/>
              <a:defRPr/>
            </a:pPr>
            <a:r>
              <a:rPr lang="en-US" sz="2400" dirty="0" smtClean="0"/>
              <a:t>2- Specific </a:t>
            </a:r>
            <a:r>
              <a:rPr lang="en-US" sz="2400" dirty="0"/>
              <a:t>fluorescent Antibody Testing: direct or indirect methods</a:t>
            </a:r>
            <a:endParaRPr lang="ar-JO" sz="2400" dirty="0"/>
          </a:p>
        </p:txBody>
      </p:sp>
      <p:pic>
        <p:nvPicPr>
          <p:cNvPr id="4" name="Picture 2" descr="http://ts1.mm.bing.net/th?&amp;id=JN.BWiqM%2buAbqvAeDx7Qw8cww&amp;w=300&amp;h=300&amp;c=0&amp;pid=1.9&amp;rs=0&amp;p=0"/>
          <p:cNvPicPr>
            <a:picLocks noChangeAspect="1" noChangeArrowheads="1"/>
          </p:cNvPicPr>
          <p:nvPr/>
        </p:nvPicPr>
        <p:blipFill>
          <a:blip r:embed="rId2" cstate="print"/>
          <a:srcRect/>
          <a:stretch>
            <a:fillRect/>
          </a:stretch>
        </p:blipFill>
        <p:spPr bwMode="auto">
          <a:xfrm>
            <a:off x="2411413" y="2420938"/>
            <a:ext cx="4464050" cy="3109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143000"/>
          </a:xfrm>
        </p:spPr>
        <p:txBody>
          <a:bodyPr/>
          <a:lstStyle/>
          <a:p>
            <a:pPr rtl="0"/>
            <a:r>
              <a:rPr lang="en-US" dirty="0" smtClean="0"/>
              <a:t>Specific fluorescent Antibody </a:t>
            </a:r>
            <a:r>
              <a:rPr lang="en-US" dirty="0" smtClean="0"/>
              <a:t> Testing (TP)</a:t>
            </a:r>
            <a:endParaRPr lang="ar-SA" dirty="0"/>
          </a:p>
        </p:txBody>
      </p:sp>
      <p:pic>
        <p:nvPicPr>
          <p:cNvPr id="29699" name="Picture 3"/>
          <p:cNvPicPr>
            <a:picLocks noChangeAspect="1" noChangeArrowheads="1"/>
          </p:cNvPicPr>
          <p:nvPr/>
        </p:nvPicPr>
        <p:blipFill>
          <a:blip r:embed="rId2" cstate="print"/>
          <a:srcRect/>
          <a:stretch>
            <a:fillRect/>
          </a:stretch>
        </p:blipFill>
        <p:spPr bwMode="auto">
          <a:xfrm>
            <a:off x="2051720" y="2132856"/>
            <a:ext cx="4991100" cy="420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strips(downLeft)">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6" descr="https://image.slidesharecdn.com/schistosomes-100325002914-phpapp02/95/schistosomes-5-728.jpg?cb=1269477470"/>
          <p:cNvPicPr>
            <a:picLocks noChangeAspect="1" noChangeArrowheads="1"/>
          </p:cNvPicPr>
          <p:nvPr/>
        </p:nvPicPr>
        <p:blipFill>
          <a:blip r:embed="rId2" cstate="print"/>
          <a:srcRect l="49948" t="16484" r="3226" b="9340"/>
          <a:stretch>
            <a:fillRect/>
          </a:stretch>
        </p:blipFill>
        <p:spPr bwMode="auto">
          <a:xfrm>
            <a:off x="1143000" y="1071563"/>
            <a:ext cx="7143750" cy="5286375"/>
          </a:xfrm>
          <a:prstGeom prst="rect">
            <a:avLst/>
          </a:prstGeom>
          <a:noFill/>
          <a:ln w="9525">
            <a:solidFill>
              <a:schemeClr val="tx1"/>
            </a:solidFill>
            <a:miter lim="800000"/>
            <a:headEnd/>
            <a:tailEnd/>
          </a:ln>
        </p:spPr>
      </p:pic>
      <p:sp>
        <p:nvSpPr>
          <p:cNvPr id="9" name="TextBox 8"/>
          <p:cNvSpPr txBox="1"/>
          <p:nvPr/>
        </p:nvSpPr>
        <p:spPr>
          <a:xfrm>
            <a:off x="1571625" y="285750"/>
            <a:ext cx="6357938" cy="461963"/>
          </a:xfrm>
          <a:prstGeom prst="rect">
            <a:avLst/>
          </a:prstGeom>
        </p:spPr>
        <p:style>
          <a:lnRef idx="1">
            <a:schemeClr val="accent5"/>
          </a:lnRef>
          <a:fillRef idx="2">
            <a:schemeClr val="accent5"/>
          </a:fillRef>
          <a:effectRef idx="1">
            <a:schemeClr val="accent5"/>
          </a:effectRef>
          <a:fontRef idx="minor">
            <a:schemeClr val="dk1"/>
          </a:fontRef>
        </p:style>
        <p:txBody>
          <a:bodyPr rtlCol="1">
            <a:spAutoFit/>
          </a:bodyPr>
          <a:lstStyle/>
          <a:p>
            <a:pPr algn="l" rtl="0" fontAlgn="auto">
              <a:spcBef>
                <a:spcPts val="0"/>
              </a:spcBef>
              <a:spcAft>
                <a:spcPts val="0"/>
              </a:spcAft>
              <a:defRPr/>
            </a:pPr>
            <a:r>
              <a:rPr lang="en-US" sz="2400" b="1" i="1" dirty="0" err="1">
                <a:solidFill>
                  <a:srgbClr val="C00000"/>
                </a:solidFill>
                <a:latin typeface="Arial" pitchFamily="34" charset="0"/>
                <a:cs typeface="Arial" pitchFamily="34" charset="0"/>
              </a:rPr>
              <a:t>Schistosoma</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haematobium</a:t>
            </a:r>
            <a:r>
              <a:rPr lang="en-US" sz="2400" b="1" i="1" dirty="0">
                <a:solidFill>
                  <a:srgbClr val="C00000"/>
                </a:solidFill>
                <a:latin typeface="Arial" pitchFamily="34" charset="0"/>
                <a:cs typeface="Arial" pitchFamily="34" charset="0"/>
              </a:rPr>
              <a:t> </a:t>
            </a:r>
            <a:r>
              <a:rPr lang="en-US" sz="2400" b="1" dirty="0">
                <a:solidFill>
                  <a:srgbClr val="C00000"/>
                </a:solidFill>
                <a:latin typeface="Arial" pitchFamily="34" charset="0"/>
                <a:cs typeface="Arial" pitchFamily="34" charset="0"/>
              </a:rPr>
              <a:t>male &amp; female</a:t>
            </a:r>
            <a:endParaRPr lang="ar-EG" sz="2400" b="1" dirty="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D:\صور الكتاب\pict final\الغلاف\s h egg 2.jpg"/>
          <p:cNvPicPr>
            <a:picLocks noChangeAspect="1" noChangeArrowheads="1"/>
          </p:cNvPicPr>
          <p:nvPr/>
        </p:nvPicPr>
        <p:blipFill>
          <a:blip r:embed="rId2" cstate="print"/>
          <a:srcRect/>
          <a:stretch>
            <a:fillRect/>
          </a:stretch>
        </p:blipFill>
        <p:spPr bwMode="auto">
          <a:xfrm>
            <a:off x="4500563" y="1500188"/>
            <a:ext cx="2143125" cy="4214812"/>
          </a:xfrm>
          <a:prstGeom prst="rect">
            <a:avLst/>
          </a:prstGeom>
          <a:noFill/>
          <a:ln w="9525">
            <a:solidFill>
              <a:schemeClr val="tx1"/>
            </a:solidFill>
            <a:miter lim="800000"/>
            <a:headEnd/>
            <a:tailEnd/>
          </a:ln>
        </p:spPr>
      </p:pic>
      <p:sp>
        <p:nvSpPr>
          <p:cNvPr id="6" name="TextBox 5"/>
          <p:cNvSpPr txBox="1"/>
          <p:nvPr/>
        </p:nvSpPr>
        <p:spPr>
          <a:xfrm>
            <a:off x="214313" y="1285875"/>
            <a:ext cx="4071937" cy="51482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l" rtl="0" fontAlgn="auto">
              <a:lnSpc>
                <a:spcPct val="200000"/>
              </a:lnSpc>
              <a:spcBef>
                <a:spcPts val="0"/>
              </a:spcBef>
              <a:spcAft>
                <a:spcPts val="0"/>
              </a:spcAft>
              <a:buFont typeface="Wingdings" pitchFamily="2" charset="2"/>
              <a:buChar char="v"/>
              <a:defRPr/>
            </a:pPr>
            <a:r>
              <a:rPr lang="en-US" sz="2400" b="1" dirty="0">
                <a:solidFill>
                  <a:srgbClr val="C00000"/>
                </a:solidFill>
                <a:latin typeface="Arial" pitchFamily="34" charset="0"/>
                <a:cs typeface="Arial" pitchFamily="34" charset="0"/>
              </a:rPr>
              <a:t>Shape:</a:t>
            </a:r>
            <a:r>
              <a:rPr lang="en-US" sz="2400" b="1" dirty="0">
                <a:latin typeface="Arial" pitchFamily="34" charset="0"/>
                <a:cs typeface="Arial" pitchFamily="34" charset="0"/>
              </a:rPr>
              <a:t> </a:t>
            </a:r>
            <a:r>
              <a:rPr lang="en-US" sz="2400" b="1" dirty="0">
                <a:solidFill>
                  <a:srgbClr val="002060"/>
                </a:solidFill>
                <a:latin typeface="Arial" pitchFamily="34" charset="0"/>
                <a:cs typeface="Arial" pitchFamily="34" charset="0"/>
              </a:rPr>
              <a:t>Oval with terminal spine</a:t>
            </a:r>
          </a:p>
          <a:p>
            <a:pPr algn="l" rtl="0" fontAlgn="auto">
              <a:lnSpc>
                <a:spcPct val="200000"/>
              </a:lnSpc>
              <a:spcBef>
                <a:spcPts val="0"/>
              </a:spcBef>
              <a:spcAft>
                <a:spcPts val="0"/>
              </a:spcAft>
              <a:buFont typeface="Wingdings" pitchFamily="2" charset="2"/>
              <a:buChar char="v"/>
              <a:defRPr/>
            </a:pPr>
            <a:r>
              <a:rPr lang="en-US" sz="2400" b="1" dirty="0">
                <a:solidFill>
                  <a:srgbClr val="C00000"/>
                </a:solidFill>
                <a:latin typeface="Arial" pitchFamily="34" charset="0"/>
                <a:cs typeface="Arial" pitchFamily="34" charset="0"/>
              </a:rPr>
              <a:t>Shell:</a:t>
            </a:r>
            <a:r>
              <a:rPr lang="en-US" sz="2400" b="1" dirty="0">
                <a:latin typeface="Arial" pitchFamily="34" charset="0"/>
                <a:cs typeface="Arial" pitchFamily="34" charset="0"/>
              </a:rPr>
              <a:t> </a:t>
            </a:r>
            <a:r>
              <a:rPr lang="en-US" sz="2400" b="1" dirty="0">
                <a:solidFill>
                  <a:srgbClr val="002060"/>
                </a:solidFill>
                <a:latin typeface="Arial" pitchFamily="34" charset="0"/>
                <a:cs typeface="Arial" pitchFamily="34" charset="0"/>
              </a:rPr>
              <a:t>Thin, non </a:t>
            </a:r>
            <a:r>
              <a:rPr lang="en-US" sz="2400" b="1" dirty="0" err="1">
                <a:solidFill>
                  <a:srgbClr val="002060"/>
                </a:solidFill>
                <a:latin typeface="Arial" pitchFamily="34" charset="0"/>
                <a:cs typeface="Arial" pitchFamily="34" charset="0"/>
              </a:rPr>
              <a:t>operculated</a:t>
            </a:r>
            <a:endParaRPr lang="en-US" sz="2400" b="1" dirty="0">
              <a:solidFill>
                <a:srgbClr val="002060"/>
              </a:solidFill>
              <a:latin typeface="Arial" pitchFamily="34" charset="0"/>
              <a:cs typeface="Arial" pitchFamily="34" charset="0"/>
            </a:endParaRPr>
          </a:p>
          <a:p>
            <a:pPr algn="l" rtl="0" fontAlgn="auto">
              <a:lnSpc>
                <a:spcPct val="200000"/>
              </a:lnSpc>
              <a:spcBef>
                <a:spcPts val="0"/>
              </a:spcBef>
              <a:spcAft>
                <a:spcPts val="0"/>
              </a:spcAft>
              <a:buFont typeface="Wingdings" pitchFamily="2" charset="2"/>
              <a:buChar char="v"/>
              <a:defRPr/>
            </a:pPr>
            <a:r>
              <a:rPr lang="en-US" sz="2400" b="1" dirty="0" err="1">
                <a:solidFill>
                  <a:srgbClr val="C00000"/>
                </a:solidFill>
                <a:latin typeface="Arial" pitchFamily="34" charset="0"/>
                <a:cs typeface="Arial" pitchFamily="34" charset="0"/>
              </a:rPr>
              <a:t>Colour</a:t>
            </a:r>
            <a:r>
              <a:rPr lang="en-US" sz="2400" b="1" dirty="0">
                <a:solidFill>
                  <a:srgbClr val="C00000"/>
                </a:solidFill>
                <a:latin typeface="Arial" pitchFamily="34" charset="0"/>
                <a:cs typeface="Arial" pitchFamily="34" charset="0"/>
              </a:rPr>
              <a:t>: </a:t>
            </a:r>
            <a:r>
              <a:rPr lang="en-US" sz="2400" b="1" dirty="0">
                <a:solidFill>
                  <a:srgbClr val="002060"/>
                </a:solidFill>
                <a:latin typeface="Arial" pitchFamily="34" charset="0"/>
                <a:cs typeface="Arial" pitchFamily="34" charset="0"/>
              </a:rPr>
              <a:t>Translucent</a:t>
            </a:r>
          </a:p>
          <a:p>
            <a:pPr algn="l" rtl="0" fontAlgn="auto">
              <a:lnSpc>
                <a:spcPct val="200000"/>
              </a:lnSpc>
              <a:spcBef>
                <a:spcPts val="0"/>
              </a:spcBef>
              <a:spcAft>
                <a:spcPts val="0"/>
              </a:spcAft>
              <a:buFont typeface="Wingdings" pitchFamily="2" charset="2"/>
              <a:buChar char="v"/>
              <a:defRPr/>
            </a:pPr>
            <a:r>
              <a:rPr lang="en-US" sz="2400" b="1" dirty="0">
                <a:solidFill>
                  <a:srgbClr val="C00000"/>
                </a:solidFill>
                <a:latin typeface="Arial" pitchFamily="34" charset="0"/>
                <a:cs typeface="Arial" pitchFamily="34" charset="0"/>
              </a:rPr>
              <a:t>Content:</a:t>
            </a:r>
            <a:r>
              <a:rPr lang="en-US" sz="2400" b="1" dirty="0">
                <a:latin typeface="Arial" pitchFamily="34" charset="0"/>
                <a:cs typeface="Arial" pitchFamily="34" charset="0"/>
              </a:rPr>
              <a:t> </a:t>
            </a:r>
            <a:r>
              <a:rPr lang="en-US" sz="2400" b="1" dirty="0">
                <a:solidFill>
                  <a:srgbClr val="002060"/>
                </a:solidFill>
                <a:latin typeface="Arial" pitchFamily="34" charset="0"/>
                <a:cs typeface="Arial" pitchFamily="34" charset="0"/>
              </a:rPr>
              <a:t>Mature (fully developed </a:t>
            </a:r>
            <a:r>
              <a:rPr lang="en-US" sz="2400" b="1" dirty="0" err="1">
                <a:solidFill>
                  <a:srgbClr val="002060"/>
                </a:solidFill>
                <a:latin typeface="Arial" pitchFamily="34" charset="0"/>
                <a:cs typeface="Arial" pitchFamily="34" charset="0"/>
              </a:rPr>
              <a:t>miracidium</a:t>
            </a:r>
            <a:r>
              <a:rPr lang="en-US" sz="2400" b="1" dirty="0">
                <a:solidFill>
                  <a:srgbClr val="002060"/>
                </a:solidFill>
                <a:latin typeface="Arial" pitchFamily="34" charset="0"/>
                <a:cs typeface="Arial" pitchFamily="34" charset="0"/>
              </a:rPr>
              <a:t>)</a:t>
            </a:r>
          </a:p>
        </p:txBody>
      </p:sp>
      <p:sp>
        <p:nvSpPr>
          <p:cNvPr id="7" name="TextBox 6"/>
          <p:cNvSpPr txBox="1"/>
          <p:nvPr/>
        </p:nvSpPr>
        <p:spPr>
          <a:xfrm>
            <a:off x="1500188" y="428625"/>
            <a:ext cx="6429375" cy="5842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3200" b="1" i="1" dirty="0">
                <a:solidFill>
                  <a:srgbClr val="C00000"/>
                </a:solidFill>
                <a:latin typeface="Arial" pitchFamily="34" charset="0"/>
                <a:cs typeface="Arial" pitchFamily="34" charset="0"/>
              </a:rPr>
              <a:t>S. </a:t>
            </a:r>
            <a:r>
              <a:rPr lang="en-US" sz="3200" b="1" i="1" dirty="0" err="1">
                <a:solidFill>
                  <a:srgbClr val="C00000"/>
                </a:solidFill>
                <a:latin typeface="Arial" pitchFamily="34" charset="0"/>
                <a:cs typeface="Arial" pitchFamily="34" charset="0"/>
              </a:rPr>
              <a:t>haematobium</a:t>
            </a:r>
            <a:r>
              <a:rPr lang="en-US" sz="3200" b="1" i="1" dirty="0">
                <a:solidFill>
                  <a:srgbClr val="C00000"/>
                </a:solidFill>
                <a:latin typeface="Arial" pitchFamily="34" charset="0"/>
                <a:cs typeface="Arial" pitchFamily="34" charset="0"/>
              </a:rPr>
              <a:t> </a:t>
            </a:r>
            <a:r>
              <a:rPr lang="en-US" sz="3200" b="1" dirty="0">
                <a:solidFill>
                  <a:srgbClr val="C00000"/>
                </a:solidFill>
                <a:latin typeface="Arial" pitchFamily="34" charset="0"/>
                <a:cs typeface="Arial" pitchFamily="34" charset="0"/>
              </a:rPr>
              <a:t>Egg (D.S)</a:t>
            </a:r>
          </a:p>
        </p:txBody>
      </p:sp>
      <p:pic>
        <p:nvPicPr>
          <p:cNvPr id="7175" name="Picture 2" descr="Image result for Schistosoma Haematobium Egg"/>
          <p:cNvPicPr>
            <a:picLocks noChangeAspect="1" noChangeArrowheads="1"/>
          </p:cNvPicPr>
          <p:nvPr/>
        </p:nvPicPr>
        <p:blipFill>
          <a:blip r:embed="rId3" cstate="print"/>
          <a:srcRect/>
          <a:stretch>
            <a:fillRect/>
          </a:stretch>
        </p:blipFill>
        <p:spPr bwMode="auto">
          <a:xfrm>
            <a:off x="6858000" y="1500188"/>
            <a:ext cx="2000250" cy="4286250"/>
          </a:xfrm>
          <a:prstGeom prst="rect">
            <a:avLst/>
          </a:prstGeom>
          <a:noFill/>
          <a:ln w="9525">
            <a:solidFill>
              <a:schemeClr val="tx1"/>
            </a:solidFill>
            <a:miter lim="800000"/>
            <a:headEnd/>
            <a:tailEnd/>
          </a:ln>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2" cstate="print"/>
          <a:srcRect b="13636"/>
          <a:stretch>
            <a:fillRect/>
          </a:stretch>
        </p:blipFill>
        <p:spPr bwMode="auto">
          <a:xfrm>
            <a:off x="5500688" y="1357313"/>
            <a:ext cx="3429000" cy="4714875"/>
          </a:xfrm>
          <a:prstGeom prst="rect">
            <a:avLst/>
          </a:prstGeom>
          <a:noFill/>
          <a:ln w="9525">
            <a:solidFill>
              <a:schemeClr val="accent1">
                <a:lumMod val="75000"/>
              </a:schemeClr>
            </a:solidFill>
            <a:miter lim="800000"/>
            <a:headEnd/>
            <a:tailEnd/>
          </a:ln>
        </p:spPr>
      </p:pic>
      <p:sp>
        <p:nvSpPr>
          <p:cNvPr id="7" name="Rectangle 6"/>
          <p:cNvSpPr/>
          <p:nvPr/>
        </p:nvSpPr>
        <p:spPr>
          <a:xfrm>
            <a:off x="2000250" y="357188"/>
            <a:ext cx="4803775" cy="58420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en-US" sz="3200" b="1" i="1" dirty="0" err="1">
                <a:solidFill>
                  <a:srgbClr val="002060"/>
                </a:solidFill>
                <a:latin typeface="Arial" pitchFamily="34" charset="0"/>
                <a:cs typeface="Arial" pitchFamily="34" charset="0"/>
              </a:rPr>
              <a:t>Bulinus</a:t>
            </a:r>
            <a:r>
              <a:rPr lang="en-US" sz="3200" b="1" i="1" dirty="0">
                <a:solidFill>
                  <a:srgbClr val="002060"/>
                </a:solidFill>
                <a:latin typeface="Arial" pitchFamily="34" charset="0"/>
                <a:cs typeface="Arial" pitchFamily="34" charset="0"/>
              </a:rPr>
              <a:t> </a:t>
            </a:r>
            <a:r>
              <a:rPr lang="en-US" sz="3200" b="1" i="1" dirty="0" err="1">
                <a:solidFill>
                  <a:srgbClr val="002060"/>
                </a:solidFill>
                <a:latin typeface="Arial" pitchFamily="34" charset="0"/>
                <a:cs typeface="Arial" pitchFamily="34" charset="0"/>
              </a:rPr>
              <a:t>trancatus</a:t>
            </a:r>
            <a:r>
              <a:rPr lang="en-US" sz="3200" b="1" i="1" dirty="0">
                <a:solidFill>
                  <a:srgbClr val="002060"/>
                </a:solidFill>
                <a:latin typeface="Arial" pitchFamily="34" charset="0"/>
                <a:cs typeface="Arial" pitchFamily="34" charset="0"/>
              </a:rPr>
              <a:t> snail </a:t>
            </a:r>
            <a:endParaRPr lang="en-US" sz="3200" b="1" dirty="0">
              <a:solidFill>
                <a:srgbClr val="002060"/>
              </a:solidFill>
              <a:latin typeface="Arial" pitchFamily="34" charset="0"/>
              <a:cs typeface="Arial" pitchFamily="34" charset="0"/>
            </a:endParaRPr>
          </a:p>
        </p:txBody>
      </p:sp>
      <p:sp>
        <p:nvSpPr>
          <p:cNvPr id="8198" name="Rectangle 7"/>
          <p:cNvSpPr>
            <a:spLocks noChangeArrowheads="1"/>
          </p:cNvSpPr>
          <p:nvPr/>
        </p:nvSpPr>
        <p:spPr bwMode="auto">
          <a:xfrm>
            <a:off x="285750" y="1214438"/>
            <a:ext cx="5026025" cy="5262562"/>
          </a:xfrm>
          <a:prstGeom prst="rect">
            <a:avLst/>
          </a:prstGeom>
          <a:noFill/>
          <a:ln w="9525">
            <a:noFill/>
            <a:miter lim="800000"/>
            <a:headEnd/>
            <a:tailEnd/>
          </a:ln>
        </p:spPr>
        <p:txBody>
          <a:bodyPr>
            <a:spAutoFit/>
          </a:bodyPr>
          <a:lstStyle/>
          <a:p>
            <a:pPr algn="l" rtl="0">
              <a:lnSpc>
                <a:spcPct val="150000"/>
              </a:lnSpc>
              <a:buClr>
                <a:srgbClr val="C00000"/>
              </a:buClr>
              <a:buFont typeface="Wingdings" pitchFamily="2" charset="2"/>
              <a:buChar char="Ø"/>
            </a:pPr>
            <a:r>
              <a:rPr lang="en-US" sz="2800" b="1">
                <a:solidFill>
                  <a:srgbClr val="002060"/>
                </a:solidFill>
              </a:rPr>
              <a:t>I.H host of </a:t>
            </a:r>
            <a:r>
              <a:rPr lang="en-US" sz="2800" b="1" i="1">
                <a:solidFill>
                  <a:srgbClr val="002060"/>
                </a:solidFill>
              </a:rPr>
              <a:t>Schistosoma haematobium</a:t>
            </a:r>
          </a:p>
          <a:p>
            <a:pPr algn="l" rtl="0">
              <a:lnSpc>
                <a:spcPct val="150000"/>
              </a:lnSpc>
              <a:buClr>
                <a:srgbClr val="C00000"/>
              </a:buClr>
              <a:buFont typeface="Wingdings" pitchFamily="2" charset="2"/>
              <a:buChar char="Ø"/>
            </a:pPr>
            <a:r>
              <a:rPr lang="en-US" sz="2800" b="1" i="1">
                <a:solidFill>
                  <a:srgbClr val="002060"/>
                </a:solidFill>
              </a:rPr>
              <a:t> </a:t>
            </a:r>
            <a:r>
              <a:rPr lang="en-US" sz="2800" b="1">
                <a:solidFill>
                  <a:srgbClr val="002060"/>
                </a:solidFill>
              </a:rPr>
              <a:t>Inside the snail asexual reproduction occurs: Miracedium          </a:t>
            </a:r>
          </a:p>
          <a:p>
            <a:pPr algn="l" rtl="0">
              <a:lnSpc>
                <a:spcPct val="150000"/>
              </a:lnSpc>
              <a:buClr>
                <a:srgbClr val="C00000"/>
              </a:buClr>
            </a:pPr>
            <a:r>
              <a:rPr lang="en-US" sz="2800" b="1">
                <a:solidFill>
                  <a:srgbClr val="002060"/>
                </a:solidFill>
              </a:rPr>
              <a:t>sporocyst             sporocyst</a:t>
            </a:r>
          </a:p>
          <a:p>
            <a:pPr algn="l" rtl="0">
              <a:lnSpc>
                <a:spcPct val="150000"/>
              </a:lnSpc>
              <a:buClr>
                <a:srgbClr val="C00000"/>
              </a:buClr>
            </a:pPr>
            <a:r>
              <a:rPr lang="en-US" sz="2800" b="1">
                <a:solidFill>
                  <a:srgbClr val="002060"/>
                </a:solidFill>
              </a:rPr>
              <a:t>         furcocercous cercaria (no redia stage)     </a:t>
            </a:r>
          </a:p>
        </p:txBody>
      </p:sp>
      <p:sp>
        <p:nvSpPr>
          <p:cNvPr id="9" name="Notched Right Arrow 8"/>
          <p:cNvSpPr/>
          <p:nvPr/>
        </p:nvSpPr>
        <p:spPr>
          <a:xfrm>
            <a:off x="2428875" y="4786313"/>
            <a:ext cx="785813" cy="214312"/>
          </a:xfrm>
          <a:prstGeom prst="notchedRightArrow">
            <a:avLst/>
          </a:prstGeom>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solidFill>
                <a:srgbClr val="C00000"/>
              </a:solidFill>
            </a:endParaRPr>
          </a:p>
        </p:txBody>
      </p:sp>
      <p:sp>
        <p:nvSpPr>
          <p:cNvPr id="10" name="Notched Right Arrow 9"/>
          <p:cNvSpPr/>
          <p:nvPr/>
        </p:nvSpPr>
        <p:spPr>
          <a:xfrm>
            <a:off x="500063" y="5357813"/>
            <a:ext cx="571500" cy="214312"/>
          </a:xfrm>
          <a:prstGeom prst="notchedRightArrow">
            <a:avLst/>
          </a:prstGeom>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solidFill>
                <a:srgbClr val="C00000"/>
              </a:solidFill>
            </a:endParaRPr>
          </a:p>
        </p:txBody>
      </p:sp>
      <p:sp>
        <p:nvSpPr>
          <p:cNvPr id="11" name="Notched Right Arrow 10"/>
          <p:cNvSpPr/>
          <p:nvPr/>
        </p:nvSpPr>
        <p:spPr>
          <a:xfrm>
            <a:off x="2643188" y="4143375"/>
            <a:ext cx="1071562" cy="214313"/>
          </a:xfrm>
          <a:prstGeom prst="notchedRightArrow">
            <a:avLst/>
          </a:prstGeom>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solidFill>
                <a:srgbClr val="C00000"/>
              </a:solidFill>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Bulinus  snail image"/>
          <p:cNvPicPr>
            <a:picLocks noChangeAspect="1" noChangeArrowheads="1"/>
          </p:cNvPicPr>
          <p:nvPr/>
        </p:nvPicPr>
        <p:blipFill>
          <a:blip r:embed="rId2" cstate="print"/>
          <a:srcRect b="39706"/>
          <a:stretch>
            <a:fillRect/>
          </a:stretch>
        </p:blipFill>
        <p:spPr bwMode="auto">
          <a:xfrm>
            <a:off x="1214438" y="1071563"/>
            <a:ext cx="6715125" cy="5214937"/>
          </a:xfrm>
          <a:prstGeom prst="rect">
            <a:avLst/>
          </a:prstGeom>
          <a:noFill/>
          <a:ln w="9525">
            <a:noFill/>
            <a:miter lim="800000"/>
            <a:headEnd/>
            <a:tailEnd/>
          </a:ln>
        </p:spPr>
      </p:pic>
      <p:sp>
        <p:nvSpPr>
          <p:cNvPr id="8" name="Rectangle 7"/>
          <p:cNvSpPr/>
          <p:nvPr/>
        </p:nvSpPr>
        <p:spPr>
          <a:xfrm>
            <a:off x="2214563" y="214313"/>
            <a:ext cx="4803775" cy="58420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en-US" sz="3200" b="1" i="1" dirty="0" err="1">
                <a:solidFill>
                  <a:srgbClr val="002060"/>
                </a:solidFill>
                <a:latin typeface="Arial" pitchFamily="34" charset="0"/>
                <a:cs typeface="Arial" pitchFamily="34" charset="0"/>
              </a:rPr>
              <a:t>Bulinus</a:t>
            </a:r>
            <a:r>
              <a:rPr lang="en-US" sz="3200" b="1" i="1" dirty="0">
                <a:solidFill>
                  <a:srgbClr val="002060"/>
                </a:solidFill>
                <a:latin typeface="Arial" pitchFamily="34" charset="0"/>
                <a:cs typeface="Arial" pitchFamily="34" charset="0"/>
              </a:rPr>
              <a:t> </a:t>
            </a:r>
            <a:r>
              <a:rPr lang="en-US" sz="3200" b="1" i="1" dirty="0" err="1">
                <a:solidFill>
                  <a:srgbClr val="002060"/>
                </a:solidFill>
                <a:latin typeface="Arial" pitchFamily="34" charset="0"/>
                <a:cs typeface="Arial" pitchFamily="34" charset="0"/>
              </a:rPr>
              <a:t>trancatus</a:t>
            </a:r>
            <a:r>
              <a:rPr lang="en-US" sz="3200" b="1" i="1" dirty="0">
                <a:solidFill>
                  <a:srgbClr val="002060"/>
                </a:solidFill>
                <a:latin typeface="Arial" pitchFamily="34" charset="0"/>
                <a:cs typeface="Arial" pitchFamily="34" charset="0"/>
              </a:rPr>
              <a:t> snail </a:t>
            </a:r>
            <a:endParaRPr lang="en-US" sz="3200"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4375" y="428625"/>
            <a:ext cx="7429500" cy="52387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800" b="1" i="1" dirty="0" err="1">
                <a:solidFill>
                  <a:srgbClr val="002060"/>
                </a:solidFill>
                <a:latin typeface="Arial" pitchFamily="34" charset="0"/>
                <a:cs typeface="Arial" pitchFamily="34" charset="0"/>
              </a:rPr>
              <a:t>Schistosoma</a:t>
            </a:r>
            <a:r>
              <a:rPr lang="en-US" sz="2800" b="1" i="1" dirty="0">
                <a:solidFill>
                  <a:srgbClr val="002060"/>
                </a:solidFill>
                <a:latin typeface="Arial" pitchFamily="34" charset="0"/>
                <a:cs typeface="Arial" pitchFamily="34" charset="0"/>
              </a:rPr>
              <a:t> </a:t>
            </a:r>
            <a:r>
              <a:rPr lang="en-US" sz="2800" b="1" i="1" dirty="0" err="1">
                <a:solidFill>
                  <a:srgbClr val="002060"/>
                </a:solidFill>
                <a:latin typeface="Arial" pitchFamily="34" charset="0"/>
                <a:cs typeface="Arial" pitchFamily="34" charset="0"/>
              </a:rPr>
              <a:t>haematobium</a:t>
            </a:r>
            <a:r>
              <a:rPr lang="en-US" sz="2800" b="1" i="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Cercaria</a:t>
            </a:r>
            <a:r>
              <a:rPr lang="en-US" sz="2800" b="1" dirty="0">
                <a:solidFill>
                  <a:srgbClr val="002060"/>
                </a:solidFill>
                <a:latin typeface="Arial" pitchFamily="34" charset="0"/>
                <a:cs typeface="Arial" pitchFamily="34" charset="0"/>
              </a:rPr>
              <a:t> (I.S)</a:t>
            </a:r>
          </a:p>
        </p:txBody>
      </p:sp>
      <p:sp>
        <p:nvSpPr>
          <p:cNvPr id="10245" name="Rectangle 7"/>
          <p:cNvSpPr>
            <a:spLocks noChangeArrowheads="1"/>
          </p:cNvSpPr>
          <p:nvPr/>
        </p:nvSpPr>
        <p:spPr bwMode="auto">
          <a:xfrm>
            <a:off x="500063" y="2000250"/>
            <a:ext cx="4572000" cy="3890963"/>
          </a:xfrm>
          <a:prstGeom prst="rect">
            <a:avLst/>
          </a:prstGeom>
          <a:noFill/>
          <a:ln w="9525">
            <a:noFill/>
            <a:miter lim="800000"/>
            <a:headEnd/>
            <a:tailEnd/>
          </a:ln>
        </p:spPr>
        <p:txBody>
          <a:bodyPr>
            <a:spAutoFit/>
          </a:bodyPr>
          <a:lstStyle/>
          <a:p>
            <a:pPr algn="just" rtl="0">
              <a:lnSpc>
                <a:spcPct val="150000"/>
              </a:lnSpc>
            </a:pPr>
            <a:r>
              <a:rPr lang="en-US" sz="2800" b="1">
                <a:solidFill>
                  <a:srgbClr val="C00000"/>
                </a:solidFill>
              </a:rPr>
              <a:t>Body : </a:t>
            </a:r>
            <a:r>
              <a:rPr lang="en-US" sz="2800" b="1">
                <a:solidFill>
                  <a:srgbClr val="002060"/>
                </a:solidFill>
              </a:rPr>
              <a:t>Oral and ventral suckers, primitive gut and 5 pairs of penetration glands.</a:t>
            </a:r>
          </a:p>
          <a:p>
            <a:pPr algn="l" rtl="0">
              <a:lnSpc>
                <a:spcPct val="150000"/>
              </a:lnSpc>
            </a:pPr>
            <a:r>
              <a:rPr lang="en-US" sz="2800" b="1">
                <a:solidFill>
                  <a:srgbClr val="C00000"/>
                </a:solidFill>
              </a:rPr>
              <a:t>Tail :</a:t>
            </a:r>
            <a:r>
              <a:rPr lang="en-US" sz="2800" b="1"/>
              <a:t> </a:t>
            </a:r>
            <a:r>
              <a:rPr lang="en-US" sz="2800" b="1">
                <a:solidFill>
                  <a:srgbClr val="002060"/>
                </a:solidFill>
              </a:rPr>
              <a:t>Forked </a:t>
            </a:r>
            <a:r>
              <a:rPr lang="en-US" sz="2800" b="1">
                <a:solidFill>
                  <a:srgbClr val="C00000"/>
                </a:solidFill>
              </a:rPr>
              <a:t>(Furcocercuscercaria).</a:t>
            </a:r>
          </a:p>
        </p:txBody>
      </p:sp>
      <p:pic>
        <p:nvPicPr>
          <p:cNvPr id="10246" name="Picture 2" descr="Image result for Schistosoma haematobium cercaria  "/>
          <p:cNvPicPr>
            <a:picLocks noChangeAspect="1" noChangeArrowheads="1"/>
          </p:cNvPicPr>
          <p:nvPr/>
        </p:nvPicPr>
        <p:blipFill>
          <a:blip r:embed="rId2" cstate="print"/>
          <a:srcRect/>
          <a:stretch>
            <a:fillRect/>
          </a:stretch>
        </p:blipFill>
        <p:spPr bwMode="auto">
          <a:xfrm>
            <a:off x="5429250" y="1285875"/>
            <a:ext cx="3429000" cy="5143500"/>
          </a:xfrm>
          <a:prstGeom prst="rect">
            <a:avLst/>
          </a:prstGeom>
          <a:noFill/>
          <a:ln w="9525">
            <a:solidFill>
              <a:srgbClr val="002060"/>
            </a:solid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0250" y="357188"/>
            <a:ext cx="5715000" cy="830262"/>
          </a:xfrm>
          <a:prstGeom prst="rect">
            <a:avLst/>
          </a:prstGeom>
        </p:spPr>
        <p:style>
          <a:lnRef idx="1">
            <a:schemeClr val="accent5"/>
          </a:lnRef>
          <a:fillRef idx="2">
            <a:schemeClr val="accent5"/>
          </a:fillRef>
          <a:effectRef idx="1">
            <a:schemeClr val="accent5"/>
          </a:effectRef>
          <a:fontRef idx="minor">
            <a:schemeClr val="dk1"/>
          </a:fontRef>
        </p:style>
        <p:txBody>
          <a:bodyPr rtlCol="1">
            <a:spAutoFit/>
          </a:bodyPr>
          <a:lstStyle/>
          <a:p>
            <a:pPr algn="ctr" rtl="0" fontAlgn="auto">
              <a:spcBef>
                <a:spcPts val="0"/>
              </a:spcBef>
              <a:spcAft>
                <a:spcPts val="0"/>
              </a:spcAft>
              <a:defRPr/>
            </a:pPr>
            <a:r>
              <a:rPr lang="en-US" sz="2400" b="1" dirty="0" err="1">
                <a:solidFill>
                  <a:srgbClr val="002060"/>
                </a:solidFill>
                <a:latin typeface="Arial" pitchFamily="34" charset="0"/>
                <a:cs typeface="Arial" pitchFamily="34" charset="0"/>
              </a:rPr>
              <a:t>Trophozoite</a:t>
            </a:r>
            <a:r>
              <a:rPr lang="en-US" sz="2400" b="1" dirty="0">
                <a:solidFill>
                  <a:srgbClr val="002060"/>
                </a:solidFill>
                <a:latin typeface="Arial" pitchFamily="34" charset="0"/>
                <a:cs typeface="Arial" pitchFamily="34" charset="0"/>
              </a:rPr>
              <a:t> of </a:t>
            </a:r>
            <a:r>
              <a:rPr lang="en-US" sz="2400" b="1" i="1" dirty="0" err="1">
                <a:solidFill>
                  <a:srgbClr val="002060"/>
                </a:solidFill>
                <a:latin typeface="Arial" pitchFamily="34" charset="0"/>
                <a:cs typeface="Arial" pitchFamily="34" charset="0"/>
              </a:rPr>
              <a:t>Trichomonas</a:t>
            </a:r>
            <a:r>
              <a:rPr lang="en-US" sz="2400" b="1" i="1" dirty="0">
                <a:solidFill>
                  <a:srgbClr val="002060"/>
                </a:solidFill>
                <a:latin typeface="Arial" pitchFamily="34" charset="0"/>
                <a:cs typeface="Arial" pitchFamily="34" charset="0"/>
              </a:rPr>
              <a:t> </a:t>
            </a:r>
            <a:r>
              <a:rPr lang="en-US" sz="2400" b="1" i="1" dirty="0" err="1">
                <a:solidFill>
                  <a:srgbClr val="002060"/>
                </a:solidFill>
                <a:latin typeface="Arial" pitchFamily="34" charset="0"/>
                <a:cs typeface="Arial" pitchFamily="34" charset="0"/>
              </a:rPr>
              <a:t>vaginalis</a:t>
            </a:r>
            <a:r>
              <a:rPr lang="en-US" sz="2400" b="1" i="1" dirty="0">
                <a:solidFill>
                  <a:srgbClr val="002060"/>
                </a:solidFill>
                <a:latin typeface="Arial" pitchFamily="34" charset="0"/>
                <a:cs typeface="Arial" pitchFamily="34" charset="0"/>
              </a:rPr>
              <a:t> </a:t>
            </a:r>
            <a:r>
              <a:rPr lang="en-US" sz="2400" b="1" dirty="0">
                <a:solidFill>
                  <a:srgbClr val="002060"/>
                </a:solidFill>
                <a:latin typeface="Arial" pitchFamily="34" charset="0"/>
                <a:cs typeface="Arial" pitchFamily="34" charset="0"/>
              </a:rPr>
              <a:t>(D.s &amp; I.S)</a:t>
            </a:r>
            <a:endParaRPr lang="ar-EG" sz="2400" b="1" dirty="0">
              <a:solidFill>
                <a:srgbClr val="002060"/>
              </a:solidFill>
              <a:latin typeface="Arial" pitchFamily="34" charset="0"/>
            </a:endParaRPr>
          </a:p>
        </p:txBody>
      </p:sp>
      <p:pic>
        <p:nvPicPr>
          <p:cNvPr id="11267" name="Picture 2" descr="C:\Users\Matrix\Downloads\T. vaginalis 2.jpg"/>
          <p:cNvPicPr>
            <a:picLocks noChangeAspect="1" noChangeArrowheads="1"/>
          </p:cNvPicPr>
          <p:nvPr/>
        </p:nvPicPr>
        <p:blipFill>
          <a:blip r:embed="rId3" cstate="print"/>
          <a:srcRect l="8047" t="10715" r="9871" b="22858"/>
          <a:stretch>
            <a:fillRect/>
          </a:stretch>
        </p:blipFill>
        <p:spPr bwMode="auto">
          <a:xfrm>
            <a:off x="4429125" y="1643063"/>
            <a:ext cx="4429125" cy="4714875"/>
          </a:xfrm>
          <a:prstGeom prst="rect">
            <a:avLst/>
          </a:prstGeom>
          <a:noFill/>
          <a:ln w="9525">
            <a:solidFill>
              <a:schemeClr val="tx1"/>
            </a:solidFill>
            <a:miter lim="800000"/>
            <a:headEnd/>
            <a:tailEnd/>
          </a:ln>
        </p:spPr>
      </p:pic>
      <p:sp>
        <p:nvSpPr>
          <p:cNvPr id="6" name="TextBox 5"/>
          <p:cNvSpPr txBox="1"/>
          <p:nvPr/>
        </p:nvSpPr>
        <p:spPr>
          <a:xfrm>
            <a:off x="214313" y="1428750"/>
            <a:ext cx="3929062" cy="4708525"/>
          </a:xfrm>
          <a:prstGeom prst="rect">
            <a:avLst/>
          </a:prstGeom>
        </p:spPr>
        <p:style>
          <a:lnRef idx="1">
            <a:schemeClr val="accent5"/>
          </a:lnRef>
          <a:fillRef idx="2">
            <a:schemeClr val="accent5"/>
          </a:fillRef>
          <a:effectRef idx="1">
            <a:schemeClr val="accent5"/>
          </a:effectRef>
          <a:fontRef idx="minor">
            <a:schemeClr val="dk1"/>
          </a:fontRef>
        </p:style>
        <p:txBody>
          <a:bodyPr rtlCol="1">
            <a:spAutoFit/>
          </a:bodyPr>
          <a:lstStyle/>
          <a:p>
            <a:pPr algn="just" rtl="0" fontAlgn="auto">
              <a:lnSpc>
                <a:spcPct val="150000"/>
              </a:lnSpc>
              <a:spcBef>
                <a:spcPts val="0"/>
              </a:spcBef>
              <a:spcAft>
                <a:spcPts val="0"/>
              </a:spcAft>
              <a:defRPr/>
            </a:pPr>
            <a:r>
              <a:rPr lang="en-US" sz="2000" b="1" dirty="0">
                <a:solidFill>
                  <a:srgbClr val="C00000"/>
                </a:solidFill>
                <a:latin typeface="Arial" pitchFamily="34" charset="0"/>
                <a:cs typeface="Arial" pitchFamily="34" charset="0"/>
              </a:rPr>
              <a:t>Shape:</a:t>
            </a:r>
            <a:r>
              <a:rPr lang="en-US" sz="2000" b="1" dirty="0">
                <a:solidFill>
                  <a:srgbClr val="002060"/>
                </a:solidFill>
                <a:latin typeface="Arial" pitchFamily="34" charset="0"/>
                <a:cs typeface="Arial" pitchFamily="34" charset="0"/>
              </a:rPr>
              <a:t> Oval to pear in shape with small </a:t>
            </a:r>
            <a:r>
              <a:rPr lang="en-US" sz="2000" b="1" dirty="0" err="1">
                <a:solidFill>
                  <a:srgbClr val="002060"/>
                </a:solidFill>
                <a:latin typeface="Arial" pitchFamily="34" charset="0"/>
                <a:cs typeface="Arial" pitchFamily="34" charset="0"/>
              </a:rPr>
              <a:t>cytosome</a:t>
            </a:r>
            <a:r>
              <a:rPr lang="en-US" sz="2000" b="1" dirty="0">
                <a:solidFill>
                  <a:srgbClr val="002060"/>
                </a:solidFill>
                <a:latin typeface="Arial" pitchFamily="34" charset="0"/>
                <a:cs typeface="Arial" pitchFamily="34" charset="0"/>
              </a:rPr>
              <a:t>.</a:t>
            </a:r>
          </a:p>
          <a:p>
            <a:pPr algn="just" rtl="0" fontAlgn="auto">
              <a:lnSpc>
                <a:spcPct val="150000"/>
              </a:lnSpc>
              <a:spcBef>
                <a:spcPts val="0"/>
              </a:spcBef>
              <a:spcAft>
                <a:spcPts val="0"/>
              </a:spcAft>
              <a:defRPr/>
            </a:pPr>
            <a:r>
              <a:rPr lang="en-US" sz="2000" b="1" dirty="0">
                <a:solidFill>
                  <a:srgbClr val="C00000"/>
                </a:solidFill>
                <a:latin typeface="Arial" pitchFamily="34" charset="0"/>
                <a:cs typeface="Arial" pitchFamily="34" charset="0"/>
              </a:rPr>
              <a:t>Nucleus:</a:t>
            </a:r>
            <a:r>
              <a:rPr lang="en-US" sz="2000" b="1" dirty="0">
                <a:solidFill>
                  <a:srgbClr val="002060"/>
                </a:solidFill>
                <a:latin typeface="Arial" pitchFamily="34" charset="0"/>
                <a:cs typeface="Arial" pitchFamily="34" charset="0"/>
              </a:rPr>
              <a:t> Large oval anterior.</a:t>
            </a:r>
          </a:p>
          <a:p>
            <a:pPr algn="just" rtl="0" fontAlgn="auto">
              <a:lnSpc>
                <a:spcPct val="150000"/>
              </a:lnSpc>
              <a:spcBef>
                <a:spcPts val="0"/>
              </a:spcBef>
              <a:spcAft>
                <a:spcPts val="0"/>
              </a:spcAft>
              <a:defRPr/>
            </a:pPr>
            <a:r>
              <a:rPr lang="en-US" sz="2000" b="1" dirty="0" err="1">
                <a:solidFill>
                  <a:srgbClr val="002060"/>
                </a:solidFill>
                <a:latin typeface="Arial" pitchFamily="34" charset="0"/>
                <a:cs typeface="Arial" pitchFamily="34" charset="0"/>
              </a:rPr>
              <a:t>Flagellae</a:t>
            </a:r>
            <a:r>
              <a:rPr lang="en-US" sz="2000" b="1" dirty="0">
                <a:solidFill>
                  <a:srgbClr val="002060"/>
                </a:solidFill>
                <a:latin typeface="Arial" pitchFamily="34" charset="0"/>
                <a:cs typeface="Arial" pitchFamily="34" charset="0"/>
              </a:rPr>
              <a:t> : 5 (4 free anterior &amp; one marginal (1/2 body).</a:t>
            </a:r>
          </a:p>
          <a:p>
            <a:pPr algn="just" rtl="0" fontAlgn="auto">
              <a:lnSpc>
                <a:spcPct val="150000"/>
              </a:lnSpc>
              <a:spcBef>
                <a:spcPts val="0"/>
              </a:spcBef>
              <a:spcAft>
                <a:spcPts val="0"/>
              </a:spcAft>
              <a:defRPr/>
            </a:pPr>
            <a:r>
              <a:rPr lang="en-US" sz="2000" b="1" dirty="0">
                <a:solidFill>
                  <a:srgbClr val="C00000"/>
                </a:solidFill>
                <a:latin typeface="Arial" pitchFamily="34" charset="0"/>
                <a:cs typeface="Arial" pitchFamily="34" charset="0"/>
              </a:rPr>
              <a:t>Axostyle:</a:t>
            </a:r>
            <a:r>
              <a:rPr lang="en-US" sz="2000" b="1" dirty="0">
                <a:solidFill>
                  <a:srgbClr val="002060"/>
                </a:solidFill>
                <a:latin typeface="Arial" pitchFamily="34" charset="0"/>
                <a:cs typeface="Arial" pitchFamily="34" charset="0"/>
              </a:rPr>
              <a:t> One rod extends beyond the posterior end.</a:t>
            </a:r>
          </a:p>
          <a:p>
            <a:pPr algn="just" rtl="0" fontAlgn="auto">
              <a:lnSpc>
                <a:spcPct val="150000"/>
              </a:lnSpc>
              <a:spcBef>
                <a:spcPts val="0"/>
              </a:spcBef>
              <a:spcAft>
                <a:spcPts val="0"/>
              </a:spcAft>
              <a:defRPr/>
            </a:pPr>
            <a:r>
              <a:rPr lang="en-US" sz="2000" b="1" dirty="0">
                <a:solidFill>
                  <a:srgbClr val="C00000"/>
                </a:solidFill>
                <a:latin typeface="Arial" pitchFamily="34" charset="0"/>
                <a:cs typeface="Arial" pitchFamily="34" charset="0"/>
              </a:rPr>
              <a:t>Habitate: </a:t>
            </a:r>
            <a:r>
              <a:rPr lang="en-US" sz="2000" b="1" dirty="0">
                <a:solidFill>
                  <a:srgbClr val="002060"/>
                </a:solidFill>
                <a:latin typeface="Arial" pitchFamily="34" charset="0"/>
                <a:cs typeface="Arial" pitchFamily="34" charset="0"/>
              </a:rPr>
              <a:t>Vagina, cervix and urethra in female &amp; prostate and urethra in male.  </a:t>
            </a:r>
            <a:endParaRPr lang="ar-EG" sz="2000" b="1" dirty="0">
              <a:solidFill>
                <a:srgbClr val="002060"/>
              </a:solidFill>
              <a:latin typeface="Arial" pitchFamily="34" charset="0"/>
            </a:endParaRPr>
          </a:p>
        </p:txBody>
      </p:sp>
      <p:cxnSp>
        <p:nvCxnSpPr>
          <p:cNvPr id="8" name="Straight Arrow Connector 7"/>
          <p:cNvCxnSpPr/>
          <p:nvPr/>
        </p:nvCxnSpPr>
        <p:spPr>
          <a:xfrm rot="5400000" flipH="1" flipV="1">
            <a:off x="5322094" y="5393532"/>
            <a:ext cx="428625" cy="714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0" name="TextBox 8"/>
          <p:cNvSpPr txBox="1">
            <a:spLocks noChangeArrowheads="1"/>
          </p:cNvSpPr>
          <p:nvPr/>
        </p:nvSpPr>
        <p:spPr bwMode="auto">
          <a:xfrm>
            <a:off x="4429125" y="5572125"/>
            <a:ext cx="1214438" cy="369888"/>
          </a:xfrm>
          <a:prstGeom prst="rect">
            <a:avLst/>
          </a:prstGeom>
          <a:noFill/>
          <a:ln w="9525">
            <a:noFill/>
            <a:miter lim="800000"/>
            <a:headEnd/>
            <a:tailEnd/>
          </a:ln>
        </p:spPr>
        <p:txBody>
          <a:bodyPr>
            <a:spAutoFit/>
          </a:bodyPr>
          <a:lstStyle/>
          <a:p>
            <a:pPr algn="ctr" rtl="0"/>
            <a:r>
              <a:rPr lang="en-US" b="1">
                <a:latin typeface="Calibri" pitchFamily="34" charset="0"/>
              </a:rPr>
              <a:t>Cytostome</a:t>
            </a:r>
            <a:endParaRPr lang="ar-EG" b="1">
              <a:latin typeface="Calibri" pitchFamily="34" charset="0"/>
            </a:endParaRPr>
          </a:p>
        </p:txBody>
      </p:sp>
      <p:cxnSp>
        <p:nvCxnSpPr>
          <p:cNvPr id="13" name="Straight Arrow Connector 12"/>
          <p:cNvCxnSpPr/>
          <p:nvPr/>
        </p:nvCxnSpPr>
        <p:spPr>
          <a:xfrm rot="16200000" flipH="1">
            <a:off x="5535613" y="2751137"/>
            <a:ext cx="1144588" cy="5000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2" name="TextBox 15"/>
          <p:cNvSpPr txBox="1">
            <a:spLocks noChangeArrowheads="1"/>
          </p:cNvSpPr>
          <p:nvPr/>
        </p:nvSpPr>
        <p:spPr bwMode="auto">
          <a:xfrm>
            <a:off x="5429250" y="1928813"/>
            <a:ext cx="1143000" cy="369887"/>
          </a:xfrm>
          <a:prstGeom prst="rect">
            <a:avLst/>
          </a:prstGeom>
          <a:noFill/>
          <a:ln w="9525">
            <a:noFill/>
            <a:miter lim="800000"/>
            <a:headEnd/>
            <a:tailEnd/>
          </a:ln>
        </p:spPr>
        <p:txBody>
          <a:bodyPr>
            <a:spAutoFit/>
          </a:bodyPr>
          <a:lstStyle/>
          <a:p>
            <a:pPr algn="ctr" rtl="0"/>
            <a:r>
              <a:rPr lang="en-US" b="1">
                <a:latin typeface="Calibri" pitchFamily="34" charset="0"/>
              </a:rPr>
              <a:t>Nucleus</a:t>
            </a:r>
            <a:endParaRPr lang="ar-EG" b="1">
              <a:latin typeface="Calibri" pitchFamily="34" charset="0"/>
            </a:endParaRPr>
          </a:p>
        </p:txBody>
      </p:sp>
      <p:cxnSp>
        <p:nvCxnSpPr>
          <p:cNvPr id="20" name="Straight Arrow Connector 19"/>
          <p:cNvCxnSpPr/>
          <p:nvPr/>
        </p:nvCxnSpPr>
        <p:spPr>
          <a:xfrm rot="5400000">
            <a:off x="6465095" y="2678906"/>
            <a:ext cx="1071562" cy="1428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4" name="TextBox 21"/>
          <p:cNvSpPr txBox="1">
            <a:spLocks noChangeArrowheads="1"/>
          </p:cNvSpPr>
          <p:nvPr/>
        </p:nvSpPr>
        <p:spPr bwMode="auto">
          <a:xfrm>
            <a:off x="6643688" y="1857375"/>
            <a:ext cx="1143000" cy="369888"/>
          </a:xfrm>
          <a:prstGeom prst="rect">
            <a:avLst/>
          </a:prstGeom>
          <a:noFill/>
          <a:ln w="9525">
            <a:noFill/>
            <a:miter lim="800000"/>
            <a:headEnd/>
            <a:tailEnd/>
          </a:ln>
        </p:spPr>
        <p:txBody>
          <a:bodyPr>
            <a:spAutoFit/>
          </a:bodyPr>
          <a:lstStyle/>
          <a:p>
            <a:pPr algn="l" rtl="0"/>
            <a:r>
              <a:rPr lang="en-US" b="1"/>
              <a:t>Axostyle</a:t>
            </a:r>
            <a:endParaRPr lang="ar-EG" b="1"/>
          </a:p>
        </p:txBody>
      </p:sp>
      <p:cxnSp>
        <p:nvCxnSpPr>
          <p:cNvPr id="14" name="Straight Arrow Connector 13"/>
          <p:cNvCxnSpPr/>
          <p:nvPr/>
        </p:nvCxnSpPr>
        <p:spPr>
          <a:xfrm rot="5400000" flipH="1" flipV="1">
            <a:off x="6000750" y="4357688"/>
            <a:ext cx="785813" cy="714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8" name="TextBox 14"/>
          <p:cNvSpPr txBox="1">
            <a:spLocks noChangeArrowheads="1"/>
          </p:cNvSpPr>
          <p:nvPr/>
        </p:nvSpPr>
        <p:spPr bwMode="auto">
          <a:xfrm>
            <a:off x="5786438" y="4929188"/>
            <a:ext cx="1214437" cy="646112"/>
          </a:xfrm>
          <a:prstGeom prst="rect">
            <a:avLst/>
          </a:prstGeom>
          <a:noFill/>
          <a:ln w="9525">
            <a:noFill/>
            <a:miter lim="800000"/>
            <a:headEnd/>
            <a:tailEnd/>
          </a:ln>
        </p:spPr>
        <p:txBody>
          <a:bodyPr>
            <a:spAutoFit/>
          </a:bodyPr>
          <a:lstStyle/>
          <a:p>
            <a:pPr algn="ctr"/>
            <a:r>
              <a:rPr lang="en-US" b="1">
                <a:latin typeface="Calibri" pitchFamily="34" charset="0"/>
              </a:rPr>
              <a:t>Parabasal body</a:t>
            </a:r>
            <a:endParaRPr lang="ar-EG" b="1">
              <a:latin typeface="Calibri" pitchFamily="34" charset="0"/>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27F43C3424F14B9B09E11064185262" ma:contentTypeVersion="5" ma:contentTypeDescription="Create a new document." ma:contentTypeScope="" ma:versionID="8981c8ba2222656dd585bc5ca11c8262">
  <xsd:schema xmlns:xsd="http://www.w3.org/2001/XMLSchema" xmlns:xs="http://www.w3.org/2001/XMLSchema" xmlns:p="http://schemas.microsoft.com/office/2006/metadata/properties" xmlns:ns2="cfb739ad-8775-4f5f-a2cf-07c24ded535e" targetNamespace="http://schemas.microsoft.com/office/2006/metadata/properties" ma:root="true" ma:fieldsID="7ac6cd945fa9714d3c0ccd03966d3352" ns2:_="">
    <xsd:import namespace="cfb739ad-8775-4f5f-a2cf-07c24ded53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b739ad-8775-4f5f-a2cf-07c24ded53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64BCD6-A47C-4213-963D-3D21718C0080}"/>
</file>

<file path=customXml/itemProps2.xml><?xml version="1.0" encoding="utf-8"?>
<ds:datastoreItem xmlns:ds="http://schemas.openxmlformats.org/officeDocument/2006/customXml" ds:itemID="{74A64C7E-2C78-42C9-98A0-40DD025EC248}"/>
</file>

<file path=customXml/itemProps3.xml><?xml version="1.0" encoding="utf-8"?>
<ds:datastoreItem xmlns:ds="http://schemas.openxmlformats.org/officeDocument/2006/customXml" ds:itemID="{20E5D141-F756-487F-B80F-155AD460C281}"/>
</file>

<file path=docProps/app.xml><?xml version="1.0" encoding="utf-8"?>
<Properties xmlns="http://schemas.openxmlformats.org/officeDocument/2006/extended-properties" xmlns:vt="http://schemas.openxmlformats.org/officeDocument/2006/docPropsVTypes">
  <TotalTime>2902</TotalTime>
  <Words>885</Words>
  <Application>Microsoft Office PowerPoint</Application>
  <PresentationFormat>عرض على الشاشة (3:4)‏</PresentationFormat>
  <Paragraphs>189</Paragraphs>
  <Slides>33</Slides>
  <Notes>11</Notes>
  <HiddenSlides>0</HiddenSlides>
  <MMClips>1</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33</vt:i4>
      </vt:variant>
    </vt:vector>
  </HeadingPairs>
  <TitlesOfParts>
    <vt:vector size="35" baseType="lpstr">
      <vt:lpstr>Office Theme</vt:lpstr>
      <vt:lpstr>Slide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Sexually Transmitted Diseases</vt:lpstr>
      <vt:lpstr>الشريحة 15</vt:lpstr>
      <vt:lpstr>الشريحة 16</vt:lpstr>
      <vt:lpstr>الشريحة 17</vt:lpstr>
      <vt:lpstr>الشريحة 18</vt:lpstr>
      <vt:lpstr>الشريحة 19</vt:lpstr>
      <vt:lpstr>الشريحة 20</vt:lpstr>
      <vt:lpstr>الشريحة 21</vt:lpstr>
      <vt:lpstr>2- Culture</vt:lpstr>
      <vt:lpstr>الشريحة 23</vt:lpstr>
      <vt:lpstr>الشريحة 24</vt:lpstr>
      <vt:lpstr>الشريحة 25</vt:lpstr>
      <vt:lpstr>Syphilis </vt:lpstr>
      <vt:lpstr>Specimens Collected</vt:lpstr>
      <vt:lpstr>VDRL and RPR</vt:lpstr>
      <vt:lpstr>Interpretation of results</vt:lpstr>
      <vt:lpstr>الشريحة 30</vt:lpstr>
      <vt:lpstr>الشريحة 31</vt:lpstr>
      <vt:lpstr>Syphilis </vt:lpstr>
      <vt:lpstr>Specific fluorescent Antibody  Testing (TP)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mohammad</cp:lastModifiedBy>
  <cp:revision>138</cp:revision>
  <dcterms:created xsi:type="dcterms:W3CDTF">2015-04-28T17:02:06Z</dcterms:created>
  <dcterms:modified xsi:type="dcterms:W3CDTF">2021-05-17T10:41:09Z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0x0101007B27F43C3424F14B9B09E11064185262</vt:lpwstr>
  </property>
</Properties>
</file>