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302" r:id="rId2"/>
    <p:sldId id="303" r:id="rId3"/>
    <p:sldId id="257" r:id="rId4"/>
    <p:sldId id="258" r:id="rId5"/>
    <p:sldId id="259" r:id="rId6"/>
    <p:sldId id="260" r:id="rId7"/>
    <p:sldId id="263" r:id="rId8"/>
    <p:sldId id="261" r:id="rId9"/>
    <p:sldId id="264" r:id="rId10"/>
    <p:sldId id="265" r:id="rId11"/>
    <p:sldId id="266" r:id="rId12"/>
    <p:sldId id="300" r:id="rId13"/>
    <p:sldId id="267" r:id="rId14"/>
    <p:sldId id="301" r:id="rId15"/>
    <p:sldId id="296" r:id="rId16"/>
    <p:sldId id="268" r:id="rId17"/>
    <p:sldId id="270" r:id="rId18"/>
    <p:sldId id="30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306" r:id="rId38"/>
    <p:sldId id="307" r:id="rId39"/>
    <p:sldId id="308" r:id="rId40"/>
    <p:sldId id="309" r:id="rId41"/>
    <p:sldId id="310" r:id="rId42"/>
    <p:sldId id="294" r:id="rId43"/>
    <p:sldId id="295" r:id="rId44"/>
    <p:sldId id="304"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792B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81" d="100"/>
          <a:sy n="81" d="100"/>
        </p:scale>
        <p:origin x="-1056"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3.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MY"/>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55D55F-A356-4D29-92E0-39B67A8A5BB2}" type="datetimeFigureOut">
              <a:rPr lang="en-MY" smtClean="0"/>
              <a:t>9/7/2020</a:t>
            </a:fld>
            <a:endParaRPr lang="en-MY"/>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MY"/>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MY"/>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1A09C00-01DE-445A-B0D7-688A8C69845D}" type="slidenum">
              <a:rPr lang="en-MY" smtClean="0"/>
              <a:t>‹#›</a:t>
            </a:fld>
            <a:endParaRPr lang="en-MY"/>
          </a:p>
        </p:txBody>
      </p:sp>
    </p:spTree>
    <p:extLst>
      <p:ext uri="{BB962C8B-B14F-4D97-AF65-F5344CB8AC3E}">
        <p14:creationId xmlns:p14="http://schemas.microsoft.com/office/powerpoint/2010/main" val="1702305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Rectangle 2"/>
          <p:cNvSpPr>
            <a:spLocks noGrp="1" noRot="1" noChangeAspect="1" noChangeArrowheads="1" noTextEdit="1"/>
          </p:cNvSpPr>
          <p:nvPr>
            <p:ph type="sldImg"/>
          </p:nvPr>
        </p:nvSpPr>
        <p:spPr>
          <a:ln/>
        </p:spPr>
      </p:sp>
      <p:sp>
        <p:nvSpPr>
          <p:cNvPr id="4659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0"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fld id="{BD2E3F0C-3F90-4FEB-B767-864A679604A9}" type="slidenum">
              <a:rPr lang="ar-SA" sz="1200">
                <a:solidFill>
                  <a:srgbClr val="000000"/>
                </a:solidFill>
              </a:rPr>
              <a:pPr algn="r" eaLnBrk="1" hangingPunct="1"/>
              <a:t>21</a:t>
            </a:fld>
            <a:endParaRPr lang="en-US" sz="1200">
              <a:solidFill>
                <a:srgbClr val="000000"/>
              </a:solidFill>
            </a:endParaRPr>
          </a:p>
        </p:txBody>
      </p:sp>
      <p:sp>
        <p:nvSpPr>
          <p:cNvPr id="467971" name="Rectangle 2"/>
          <p:cNvSpPr>
            <a:spLocks noGrp="1" noRot="1" noChangeAspect="1" noChangeArrowheads="1" noTextEdit="1"/>
          </p:cNvSpPr>
          <p:nvPr>
            <p:ph type="sldImg"/>
          </p:nvPr>
        </p:nvSpPr>
        <p:spPr>
          <a:ln/>
        </p:spPr>
      </p:sp>
      <p:sp>
        <p:nvSpPr>
          <p:cNvPr id="467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8" name="Rectangle 2"/>
          <p:cNvSpPr>
            <a:spLocks noGrp="1" noRot="1" noChangeAspect="1" noChangeArrowheads="1" noTextEdit="1"/>
          </p:cNvSpPr>
          <p:nvPr>
            <p:ph type="sldImg"/>
          </p:nvPr>
        </p:nvSpPr>
        <p:spPr>
          <a:ln/>
        </p:spPr>
      </p:sp>
      <p:sp>
        <p:nvSpPr>
          <p:cNvPr id="4751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5922" name="Rectangle 2"/>
          <p:cNvSpPr>
            <a:spLocks noGrp="1" noRot="1" noChangeAspect="1" noChangeArrowheads="1" noTextEdit="1"/>
          </p:cNvSpPr>
          <p:nvPr>
            <p:ph type="sldImg"/>
          </p:nvPr>
        </p:nvSpPr>
        <p:spPr>
          <a:ln/>
        </p:spPr>
      </p:sp>
      <p:sp>
        <p:nvSpPr>
          <p:cNvPr id="46592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82" name="Rectangle 2"/>
          <p:cNvSpPr>
            <a:spLocks noGrp="1" noRot="1" noChangeAspect="1" noChangeArrowheads="1" noTextEdit="1"/>
          </p:cNvSpPr>
          <p:nvPr>
            <p:ph type="sldImg"/>
          </p:nvPr>
        </p:nvSpPr>
        <p:spPr>
          <a:ln/>
        </p:spPr>
      </p:sp>
      <p:sp>
        <p:nvSpPr>
          <p:cNvPr id="48128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Rot="1" noChangeAspect="1" noChangeArrowheads="1" noTextEdit="1"/>
          </p:cNvSpPr>
          <p:nvPr>
            <p:ph type="sldImg"/>
          </p:nvPr>
        </p:nvSpPr>
        <p:spPr>
          <a:ln/>
        </p:spPr>
      </p:sp>
      <p:sp>
        <p:nvSpPr>
          <p:cNvPr id="4823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MY" dirty="0"/>
          </a:p>
        </p:txBody>
      </p:sp>
      <p:sp>
        <p:nvSpPr>
          <p:cNvPr id="4" name="Slide Number Placeholder 3"/>
          <p:cNvSpPr>
            <a:spLocks noGrp="1"/>
          </p:cNvSpPr>
          <p:nvPr>
            <p:ph type="sldNum" sz="quarter" idx="10"/>
          </p:nvPr>
        </p:nvSpPr>
        <p:spPr/>
        <p:txBody>
          <a:bodyPr/>
          <a:lstStyle/>
          <a:p>
            <a:fld id="{BE68D9CD-E0A0-4C90-A8EF-8B794B7DE3DC}" type="slidenum">
              <a:rPr lang="en-MY" smtClean="0">
                <a:solidFill>
                  <a:prstClr val="black"/>
                </a:solidFill>
              </a:rPr>
              <a:pPr/>
              <a:t>34</a:t>
            </a:fld>
            <a:endParaRPr lang="en-MY">
              <a:solidFill>
                <a:prstClr val="black"/>
              </a:solidFill>
            </a:endParaRPr>
          </a:p>
        </p:txBody>
      </p:sp>
    </p:spTree>
    <p:extLst>
      <p:ext uri="{BB962C8B-B14F-4D97-AF65-F5344CB8AC3E}">
        <p14:creationId xmlns:p14="http://schemas.microsoft.com/office/powerpoint/2010/main" val="2968886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MY"/>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MY"/>
          </a:p>
        </p:txBody>
      </p:sp>
      <p:sp>
        <p:nvSpPr>
          <p:cNvPr id="4" name="Date Placeholder 3"/>
          <p:cNvSpPr>
            <a:spLocks noGrp="1"/>
          </p:cNvSpPr>
          <p:nvPr>
            <p:ph type="dt" sz="half" idx="10"/>
          </p:nvPr>
        </p:nvSpPr>
        <p:spPr/>
        <p:txBody>
          <a:bodyPr/>
          <a:lstStyle/>
          <a:p>
            <a:fld id="{DF03D455-4C70-40B5-B6CD-CB5E2F6EF7DC}" type="datetime1">
              <a:rPr lang="en-MY" smtClean="0"/>
              <a:t>9/7/2020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143B9B5-580F-4EC8-BD19-9E31DC5A2326}" type="slidenum">
              <a:rPr lang="en-MY" smtClean="0"/>
              <a:t>‹#›</a:t>
            </a:fld>
            <a:endParaRPr lang="en-MY"/>
          </a:p>
        </p:txBody>
      </p:sp>
    </p:spTree>
    <p:extLst>
      <p:ext uri="{BB962C8B-B14F-4D97-AF65-F5344CB8AC3E}">
        <p14:creationId xmlns:p14="http://schemas.microsoft.com/office/powerpoint/2010/main" val="35438693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C5C92300-18FB-4A8E-B80F-D3C999133356}" type="datetime1">
              <a:rPr lang="en-MY" smtClean="0"/>
              <a:t>9/7/2020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143B9B5-580F-4EC8-BD19-9E31DC5A2326}" type="slidenum">
              <a:rPr lang="en-MY" smtClean="0"/>
              <a:t>‹#›</a:t>
            </a:fld>
            <a:endParaRPr lang="en-MY"/>
          </a:p>
        </p:txBody>
      </p:sp>
    </p:spTree>
    <p:extLst>
      <p:ext uri="{BB962C8B-B14F-4D97-AF65-F5344CB8AC3E}">
        <p14:creationId xmlns:p14="http://schemas.microsoft.com/office/powerpoint/2010/main" val="3042129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MY"/>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883941BF-1DB3-4C58-AFF2-0DD6A4216437}" type="datetime1">
              <a:rPr lang="en-MY" smtClean="0"/>
              <a:t>9/7/2020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143B9B5-580F-4EC8-BD19-9E31DC5A2326}" type="slidenum">
              <a:rPr lang="en-MY" smtClean="0"/>
              <a:t>‹#›</a:t>
            </a:fld>
            <a:endParaRPr lang="en-MY"/>
          </a:p>
        </p:txBody>
      </p:sp>
    </p:spTree>
    <p:extLst>
      <p:ext uri="{BB962C8B-B14F-4D97-AF65-F5344CB8AC3E}">
        <p14:creationId xmlns:p14="http://schemas.microsoft.com/office/powerpoint/2010/main" val="2420401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10"/>
          </p:nvPr>
        </p:nvSpPr>
        <p:spPr/>
        <p:txBody>
          <a:bodyPr/>
          <a:lstStyle/>
          <a:p>
            <a:fld id="{C78B9139-9441-404E-AFA3-E70AA38695B6}" type="datetime1">
              <a:rPr lang="en-MY" smtClean="0"/>
              <a:t>9/7/2020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143B9B5-580F-4EC8-BD19-9E31DC5A2326}" type="slidenum">
              <a:rPr lang="en-MY" smtClean="0"/>
              <a:t>‹#›</a:t>
            </a:fld>
            <a:endParaRPr lang="en-MY"/>
          </a:p>
        </p:txBody>
      </p:sp>
    </p:spTree>
    <p:extLst>
      <p:ext uri="{BB962C8B-B14F-4D97-AF65-F5344CB8AC3E}">
        <p14:creationId xmlns:p14="http://schemas.microsoft.com/office/powerpoint/2010/main" val="3872628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MY"/>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4690F06-A180-4468-BFF5-C577DFD48E3A}" type="datetime1">
              <a:rPr lang="en-MY" smtClean="0"/>
              <a:t>9/7/2020</a:t>
            </a:fld>
            <a:endParaRPr lang="en-MY"/>
          </a:p>
        </p:txBody>
      </p:sp>
      <p:sp>
        <p:nvSpPr>
          <p:cNvPr id="5" name="Footer Placeholder 4"/>
          <p:cNvSpPr>
            <a:spLocks noGrp="1"/>
          </p:cNvSpPr>
          <p:nvPr>
            <p:ph type="ftr" sz="quarter" idx="11"/>
          </p:nvPr>
        </p:nvSpPr>
        <p:spPr/>
        <p:txBody>
          <a:bodyPr/>
          <a:lstStyle/>
          <a:p>
            <a:endParaRPr lang="en-MY"/>
          </a:p>
        </p:txBody>
      </p:sp>
      <p:sp>
        <p:nvSpPr>
          <p:cNvPr id="6" name="Slide Number Placeholder 5"/>
          <p:cNvSpPr>
            <a:spLocks noGrp="1"/>
          </p:cNvSpPr>
          <p:nvPr>
            <p:ph type="sldNum" sz="quarter" idx="12"/>
          </p:nvPr>
        </p:nvSpPr>
        <p:spPr/>
        <p:txBody>
          <a:bodyPr/>
          <a:lstStyle/>
          <a:p>
            <a:fld id="{7143B9B5-580F-4EC8-BD19-9E31DC5A2326}" type="slidenum">
              <a:rPr lang="en-MY" smtClean="0"/>
              <a:t>‹#›</a:t>
            </a:fld>
            <a:endParaRPr lang="en-MY"/>
          </a:p>
        </p:txBody>
      </p:sp>
    </p:spTree>
    <p:extLst>
      <p:ext uri="{BB962C8B-B14F-4D97-AF65-F5344CB8AC3E}">
        <p14:creationId xmlns:p14="http://schemas.microsoft.com/office/powerpoint/2010/main" val="4080322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Date Placeholder 4"/>
          <p:cNvSpPr>
            <a:spLocks noGrp="1"/>
          </p:cNvSpPr>
          <p:nvPr>
            <p:ph type="dt" sz="half" idx="10"/>
          </p:nvPr>
        </p:nvSpPr>
        <p:spPr/>
        <p:txBody>
          <a:bodyPr/>
          <a:lstStyle/>
          <a:p>
            <a:fld id="{ACB92015-1ACC-4478-80C6-C576BEAFF0F0}" type="datetime1">
              <a:rPr lang="en-MY" smtClean="0"/>
              <a:t>9/7/2020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7143B9B5-580F-4EC8-BD19-9E31DC5A2326}" type="slidenum">
              <a:rPr lang="en-MY" smtClean="0"/>
              <a:t>‹#›</a:t>
            </a:fld>
            <a:endParaRPr lang="en-MY"/>
          </a:p>
        </p:txBody>
      </p:sp>
    </p:spTree>
    <p:extLst>
      <p:ext uri="{BB962C8B-B14F-4D97-AF65-F5344CB8AC3E}">
        <p14:creationId xmlns:p14="http://schemas.microsoft.com/office/powerpoint/2010/main" val="2806847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MY"/>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7" name="Date Placeholder 6"/>
          <p:cNvSpPr>
            <a:spLocks noGrp="1"/>
          </p:cNvSpPr>
          <p:nvPr>
            <p:ph type="dt" sz="half" idx="10"/>
          </p:nvPr>
        </p:nvSpPr>
        <p:spPr/>
        <p:txBody>
          <a:bodyPr/>
          <a:lstStyle/>
          <a:p>
            <a:fld id="{DAD47262-875B-41A7-941A-A83451855949}" type="datetime1">
              <a:rPr lang="en-MY" smtClean="0"/>
              <a:t>9/7/2020</a:t>
            </a:fld>
            <a:endParaRPr lang="en-MY"/>
          </a:p>
        </p:txBody>
      </p:sp>
      <p:sp>
        <p:nvSpPr>
          <p:cNvPr id="8" name="Footer Placeholder 7"/>
          <p:cNvSpPr>
            <a:spLocks noGrp="1"/>
          </p:cNvSpPr>
          <p:nvPr>
            <p:ph type="ftr" sz="quarter" idx="11"/>
          </p:nvPr>
        </p:nvSpPr>
        <p:spPr/>
        <p:txBody>
          <a:bodyPr/>
          <a:lstStyle/>
          <a:p>
            <a:endParaRPr lang="en-MY"/>
          </a:p>
        </p:txBody>
      </p:sp>
      <p:sp>
        <p:nvSpPr>
          <p:cNvPr id="9" name="Slide Number Placeholder 8"/>
          <p:cNvSpPr>
            <a:spLocks noGrp="1"/>
          </p:cNvSpPr>
          <p:nvPr>
            <p:ph type="sldNum" sz="quarter" idx="12"/>
          </p:nvPr>
        </p:nvSpPr>
        <p:spPr/>
        <p:txBody>
          <a:bodyPr/>
          <a:lstStyle/>
          <a:p>
            <a:fld id="{7143B9B5-580F-4EC8-BD19-9E31DC5A2326}" type="slidenum">
              <a:rPr lang="en-MY" smtClean="0"/>
              <a:t>‹#›</a:t>
            </a:fld>
            <a:endParaRPr lang="en-MY"/>
          </a:p>
        </p:txBody>
      </p:sp>
    </p:spTree>
    <p:extLst>
      <p:ext uri="{BB962C8B-B14F-4D97-AF65-F5344CB8AC3E}">
        <p14:creationId xmlns:p14="http://schemas.microsoft.com/office/powerpoint/2010/main" val="110191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MY"/>
          </a:p>
        </p:txBody>
      </p:sp>
      <p:sp>
        <p:nvSpPr>
          <p:cNvPr id="3" name="Date Placeholder 2"/>
          <p:cNvSpPr>
            <a:spLocks noGrp="1"/>
          </p:cNvSpPr>
          <p:nvPr>
            <p:ph type="dt" sz="half" idx="10"/>
          </p:nvPr>
        </p:nvSpPr>
        <p:spPr/>
        <p:txBody>
          <a:bodyPr/>
          <a:lstStyle/>
          <a:p>
            <a:fld id="{23C3D9F8-D161-48EB-9A7E-579201DB34BD}" type="datetime1">
              <a:rPr lang="en-MY" smtClean="0"/>
              <a:t>9/7/2020</a:t>
            </a:fld>
            <a:endParaRPr lang="en-MY"/>
          </a:p>
        </p:txBody>
      </p:sp>
      <p:sp>
        <p:nvSpPr>
          <p:cNvPr id="4" name="Footer Placeholder 3"/>
          <p:cNvSpPr>
            <a:spLocks noGrp="1"/>
          </p:cNvSpPr>
          <p:nvPr>
            <p:ph type="ftr" sz="quarter" idx="11"/>
          </p:nvPr>
        </p:nvSpPr>
        <p:spPr/>
        <p:txBody>
          <a:bodyPr/>
          <a:lstStyle/>
          <a:p>
            <a:endParaRPr lang="en-MY"/>
          </a:p>
        </p:txBody>
      </p:sp>
      <p:sp>
        <p:nvSpPr>
          <p:cNvPr id="5" name="Slide Number Placeholder 4"/>
          <p:cNvSpPr>
            <a:spLocks noGrp="1"/>
          </p:cNvSpPr>
          <p:nvPr>
            <p:ph type="sldNum" sz="quarter" idx="12"/>
          </p:nvPr>
        </p:nvSpPr>
        <p:spPr/>
        <p:txBody>
          <a:bodyPr/>
          <a:lstStyle/>
          <a:p>
            <a:fld id="{7143B9B5-580F-4EC8-BD19-9E31DC5A2326}" type="slidenum">
              <a:rPr lang="en-MY" smtClean="0"/>
              <a:t>‹#›</a:t>
            </a:fld>
            <a:endParaRPr lang="en-MY"/>
          </a:p>
        </p:txBody>
      </p:sp>
    </p:spTree>
    <p:extLst>
      <p:ext uri="{BB962C8B-B14F-4D97-AF65-F5344CB8AC3E}">
        <p14:creationId xmlns:p14="http://schemas.microsoft.com/office/powerpoint/2010/main" val="34226023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C40A70-174D-406F-82C1-AB7E082A7094}" type="datetime1">
              <a:rPr lang="en-MY" smtClean="0"/>
              <a:t>9/7/2020</a:t>
            </a:fld>
            <a:endParaRPr lang="en-MY"/>
          </a:p>
        </p:txBody>
      </p:sp>
      <p:sp>
        <p:nvSpPr>
          <p:cNvPr id="3" name="Footer Placeholder 2"/>
          <p:cNvSpPr>
            <a:spLocks noGrp="1"/>
          </p:cNvSpPr>
          <p:nvPr>
            <p:ph type="ftr" sz="quarter" idx="11"/>
          </p:nvPr>
        </p:nvSpPr>
        <p:spPr/>
        <p:txBody>
          <a:bodyPr/>
          <a:lstStyle/>
          <a:p>
            <a:endParaRPr lang="en-MY"/>
          </a:p>
        </p:txBody>
      </p:sp>
      <p:sp>
        <p:nvSpPr>
          <p:cNvPr id="4" name="Slide Number Placeholder 3"/>
          <p:cNvSpPr>
            <a:spLocks noGrp="1"/>
          </p:cNvSpPr>
          <p:nvPr>
            <p:ph type="sldNum" sz="quarter" idx="12"/>
          </p:nvPr>
        </p:nvSpPr>
        <p:spPr/>
        <p:txBody>
          <a:bodyPr/>
          <a:lstStyle/>
          <a:p>
            <a:fld id="{7143B9B5-580F-4EC8-BD19-9E31DC5A2326}" type="slidenum">
              <a:rPr lang="en-MY" smtClean="0"/>
              <a:t>‹#›</a:t>
            </a:fld>
            <a:endParaRPr lang="en-MY"/>
          </a:p>
        </p:txBody>
      </p:sp>
    </p:spTree>
    <p:extLst>
      <p:ext uri="{BB962C8B-B14F-4D97-AF65-F5344CB8AC3E}">
        <p14:creationId xmlns:p14="http://schemas.microsoft.com/office/powerpoint/2010/main" val="568562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MY"/>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6D846E-7237-4C78-966E-7EC36524FAAD}" type="datetime1">
              <a:rPr lang="en-MY" smtClean="0"/>
              <a:t>9/7/2020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7143B9B5-580F-4EC8-BD19-9E31DC5A2326}" type="slidenum">
              <a:rPr lang="en-MY" smtClean="0"/>
              <a:t>‹#›</a:t>
            </a:fld>
            <a:endParaRPr lang="en-MY"/>
          </a:p>
        </p:txBody>
      </p:sp>
    </p:spTree>
    <p:extLst>
      <p:ext uri="{BB962C8B-B14F-4D97-AF65-F5344CB8AC3E}">
        <p14:creationId xmlns:p14="http://schemas.microsoft.com/office/powerpoint/2010/main" val="1230550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MY"/>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B3D377-EB30-4CC0-B97D-18522A054298}" type="datetime1">
              <a:rPr lang="en-MY" smtClean="0"/>
              <a:t>9/7/2020</a:t>
            </a:fld>
            <a:endParaRPr lang="en-MY"/>
          </a:p>
        </p:txBody>
      </p:sp>
      <p:sp>
        <p:nvSpPr>
          <p:cNvPr id="6" name="Footer Placeholder 5"/>
          <p:cNvSpPr>
            <a:spLocks noGrp="1"/>
          </p:cNvSpPr>
          <p:nvPr>
            <p:ph type="ftr" sz="quarter" idx="11"/>
          </p:nvPr>
        </p:nvSpPr>
        <p:spPr/>
        <p:txBody>
          <a:bodyPr/>
          <a:lstStyle/>
          <a:p>
            <a:endParaRPr lang="en-MY"/>
          </a:p>
        </p:txBody>
      </p:sp>
      <p:sp>
        <p:nvSpPr>
          <p:cNvPr id="7" name="Slide Number Placeholder 6"/>
          <p:cNvSpPr>
            <a:spLocks noGrp="1"/>
          </p:cNvSpPr>
          <p:nvPr>
            <p:ph type="sldNum" sz="quarter" idx="12"/>
          </p:nvPr>
        </p:nvSpPr>
        <p:spPr/>
        <p:txBody>
          <a:bodyPr/>
          <a:lstStyle/>
          <a:p>
            <a:fld id="{7143B9B5-580F-4EC8-BD19-9E31DC5A2326}" type="slidenum">
              <a:rPr lang="en-MY" smtClean="0"/>
              <a:t>‹#›</a:t>
            </a:fld>
            <a:endParaRPr lang="en-MY"/>
          </a:p>
        </p:txBody>
      </p:sp>
    </p:spTree>
    <p:extLst>
      <p:ext uri="{BB962C8B-B14F-4D97-AF65-F5344CB8AC3E}">
        <p14:creationId xmlns:p14="http://schemas.microsoft.com/office/powerpoint/2010/main" val="3040765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MY"/>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MY"/>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1FE4C9-C5DD-4014-8AA6-3721831BAB36}" type="datetime1">
              <a:rPr lang="en-MY" smtClean="0"/>
              <a:t>9/7/2020</a:t>
            </a:fld>
            <a:endParaRPr lang="en-MY"/>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43B9B5-580F-4EC8-BD19-9E31DC5A2326}" type="slidenum">
              <a:rPr lang="en-MY" smtClean="0"/>
              <a:t>‹#›</a:t>
            </a:fld>
            <a:endParaRPr lang="en-MY"/>
          </a:p>
        </p:txBody>
      </p:sp>
    </p:spTree>
    <p:extLst>
      <p:ext uri="{BB962C8B-B14F-4D97-AF65-F5344CB8AC3E}">
        <p14:creationId xmlns:p14="http://schemas.microsoft.com/office/powerpoint/2010/main" val="2920044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6.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4.bin"/><Relationship Id="rId4" Type="http://schemas.openxmlformats.org/officeDocument/2006/relationships/image" Target="../media/image7.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oleObject" Target="../embeddings/oleObject5.bin"/><Relationship Id="rId7"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7.bin"/><Relationship Id="rId5" Type="http://schemas.openxmlformats.org/officeDocument/2006/relationships/oleObject" Target="../embeddings/oleObject6.bin"/><Relationship Id="rId10" Type="http://schemas.openxmlformats.org/officeDocument/2006/relationships/oleObject" Target="../embeddings/oleObject11.bin"/><Relationship Id="rId4" Type="http://schemas.openxmlformats.org/officeDocument/2006/relationships/image" Target="../media/image8.wmf"/><Relationship Id="rId9" Type="http://schemas.openxmlformats.org/officeDocument/2006/relationships/oleObject" Target="../embeddings/oleObject10.bin"/></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14.bin"/><Relationship Id="rId13" Type="http://schemas.openxmlformats.org/officeDocument/2006/relationships/image" Target="../media/image11.png"/><Relationship Id="rId3" Type="http://schemas.openxmlformats.org/officeDocument/2006/relationships/image" Target="../media/image9.jpeg"/><Relationship Id="rId7" Type="http://schemas.openxmlformats.org/officeDocument/2006/relationships/oleObject" Target="../embeddings/oleObject13.bin"/><Relationship Id="rId12" Type="http://schemas.openxmlformats.org/officeDocument/2006/relationships/oleObject" Target="../embeddings/oleObject18.bin"/><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8.wmf"/><Relationship Id="rId11" Type="http://schemas.openxmlformats.org/officeDocument/2006/relationships/oleObject" Target="../embeddings/oleObject17.bin"/><Relationship Id="rId5" Type="http://schemas.openxmlformats.org/officeDocument/2006/relationships/oleObject" Target="../embeddings/oleObject12.bin"/><Relationship Id="rId10" Type="http://schemas.openxmlformats.org/officeDocument/2006/relationships/oleObject" Target="../embeddings/oleObject16.bin"/><Relationship Id="rId4" Type="http://schemas.openxmlformats.org/officeDocument/2006/relationships/image" Target="../media/image10.jpeg"/><Relationship Id="rId9" Type="http://schemas.openxmlformats.org/officeDocument/2006/relationships/oleObject" Target="../embeddings/oleObject15.bin"/></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8.wmf"/><Relationship Id="rId4" Type="http://schemas.openxmlformats.org/officeDocument/2006/relationships/oleObject" Target="../embeddings/oleObject19.bin"/></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7.xml"/><Relationship Id="rId1" Type="http://schemas.openxmlformats.org/officeDocument/2006/relationships/vmlDrawing" Target="../drawings/vmlDrawing7.vml"/><Relationship Id="rId5" Type="http://schemas.openxmlformats.org/officeDocument/2006/relationships/oleObject" Target="../embeddings/oleObject21.bin"/><Relationship Id="rId4" Type="http://schemas.openxmlformats.org/officeDocument/2006/relationships/image" Target="../media/image8.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12.png"/><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image" Target="../media/image8.wmf"/><Relationship Id="rId5" Type="http://schemas.openxmlformats.org/officeDocument/2006/relationships/oleObject" Target="../embeddings/oleObject22.bin"/><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26.bin"/><Relationship Id="rId13" Type="http://schemas.openxmlformats.org/officeDocument/2006/relationships/oleObject" Target="../embeddings/oleObject31.bin"/><Relationship Id="rId18" Type="http://schemas.openxmlformats.org/officeDocument/2006/relationships/oleObject" Target="../embeddings/oleObject36.bin"/><Relationship Id="rId3" Type="http://schemas.openxmlformats.org/officeDocument/2006/relationships/notesSlide" Target="../notesSlides/notesSlide5.xml"/><Relationship Id="rId21" Type="http://schemas.openxmlformats.org/officeDocument/2006/relationships/oleObject" Target="../embeddings/oleObject38.bin"/><Relationship Id="rId7" Type="http://schemas.openxmlformats.org/officeDocument/2006/relationships/oleObject" Target="../embeddings/oleObject25.bin"/><Relationship Id="rId12" Type="http://schemas.openxmlformats.org/officeDocument/2006/relationships/oleObject" Target="../embeddings/oleObject30.bin"/><Relationship Id="rId17" Type="http://schemas.openxmlformats.org/officeDocument/2006/relationships/oleObject" Target="../embeddings/oleObject35.bin"/><Relationship Id="rId2" Type="http://schemas.openxmlformats.org/officeDocument/2006/relationships/slideLayout" Target="../slideLayouts/slideLayout7.xml"/><Relationship Id="rId16" Type="http://schemas.openxmlformats.org/officeDocument/2006/relationships/oleObject" Target="../embeddings/oleObject34.bin"/><Relationship Id="rId20" Type="http://schemas.openxmlformats.org/officeDocument/2006/relationships/oleObject" Target="../embeddings/oleObject37.bin"/><Relationship Id="rId1" Type="http://schemas.openxmlformats.org/officeDocument/2006/relationships/vmlDrawing" Target="../drawings/vmlDrawing9.vml"/><Relationship Id="rId6" Type="http://schemas.openxmlformats.org/officeDocument/2006/relationships/oleObject" Target="../embeddings/oleObject24.bin"/><Relationship Id="rId11" Type="http://schemas.openxmlformats.org/officeDocument/2006/relationships/oleObject" Target="../embeddings/oleObject29.bin"/><Relationship Id="rId24" Type="http://schemas.openxmlformats.org/officeDocument/2006/relationships/oleObject" Target="../embeddings/oleObject41.bin"/><Relationship Id="rId5" Type="http://schemas.openxmlformats.org/officeDocument/2006/relationships/image" Target="../media/image13.wmf"/><Relationship Id="rId15" Type="http://schemas.openxmlformats.org/officeDocument/2006/relationships/oleObject" Target="../embeddings/oleObject33.bin"/><Relationship Id="rId23" Type="http://schemas.openxmlformats.org/officeDocument/2006/relationships/oleObject" Target="../embeddings/oleObject40.bin"/><Relationship Id="rId10" Type="http://schemas.openxmlformats.org/officeDocument/2006/relationships/oleObject" Target="../embeddings/oleObject28.bin"/><Relationship Id="rId19" Type="http://schemas.openxmlformats.org/officeDocument/2006/relationships/image" Target="../media/image14.wmf"/><Relationship Id="rId4" Type="http://schemas.openxmlformats.org/officeDocument/2006/relationships/oleObject" Target="../embeddings/oleObject23.bin"/><Relationship Id="rId9" Type="http://schemas.openxmlformats.org/officeDocument/2006/relationships/oleObject" Target="../embeddings/oleObject27.bin"/><Relationship Id="rId14" Type="http://schemas.openxmlformats.org/officeDocument/2006/relationships/oleObject" Target="../embeddings/oleObject32.bin"/><Relationship Id="rId22" Type="http://schemas.openxmlformats.org/officeDocument/2006/relationships/oleObject" Target="../embeddings/oleObject39.bin"/></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45.bin"/><Relationship Id="rId13" Type="http://schemas.openxmlformats.org/officeDocument/2006/relationships/oleObject" Target="../embeddings/oleObject50.bin"/><Relationship Id="rId18" Type="http://schemas.openxmlformats.org/officeDocument/2006/relationships/oleObject" Target="../embeddings/oleObject55.bin"/><Relationship Id="rId3" Type="http://schemas.openxmlformats.org/officeDocument/2006/relationships/notesSlide" Target="../notesSlides/notesSlide6.xml"/><Relationship Id="rId21" Type="http://schemas.openxmlformats.org/officeDocument/2006/relationships/oleObject" Target="../embeddings/oleObject57.bin"/><Relationship Id="rId7" Type="http://schemas.openxmlformats.org/officeDocument/2006/relationships/oleObject" Target="../embeddings/oleObject44.bin"/><Relationship Id="rId12" Type="http://schemas.openxmlformats.org/officeDocument/2006/relationships/oleObject" Target="../embeddings/oleObject49.bin"/><Relationship Id="rId17" Type="http://schemas.openxmlformats.org/officeDocument/2006/relationships/oleObject" Target="../embeddings/oleObject54.bin"/><Relationship Id="rId2" Type="http://schemas.openxmlformats.org/officeDocument/2006/relationships/slideLayout" Target="../slideLayouts/slideLayout7.xml"/><Relationship Id="rId16" Type="http://schemas.openxmlformats.org/officeDocument/2006/relationships/oleObject" Target="../embeddings/oleObject53.bin"/><Relationship Id="rId20" Type="http://schemas.openxmlformats.org/officeDocument/2006/relationships/oleObject" Target="../embeddings/oleObject56.bin"/><Relationship Id="rId1" Type="http://schemas.openxmlformats.org/officeDocument/2006/relationships/vmlDrawing" Target="../drawings/vmlDrawing10.vml"/><Relationship Id="rId6" Type="http://schemas.openxmlformats.org/officeDocument/2006/relationships/oleObject" Target="../embeddings/oleObject43.bin"/><Relationship Id="rId11" Type="http://schemas.openxmlformats.org/officeDocument/2006/relationships/oleObject" Target="../embeddings/oleObject48.bin"/><Relationship Id="rId5" Type="http://schemas.openxmlformats.org/officeDocument/2006/relationships/image" Target="../media/image13.wmf"/><Relationship Id="rId15" Type="http://schemas.openxmlformats.org/officeDocument/2006/relationships/oleObject" Target="../embeddings/oleObject52.bin"/><Relationship Id="rId23" Type="http://schemas.openxmlformats.org/officeDocument/2006/relationships/oleObject" Target="../embeddings/oleObject59.bin"/><Relationship Id="rId10" Type="http://schemas.openxmlformats.org/officeDocument/2006/relationships/oleObject" Target="../embeddings/oleObject47.bin"/><Relationship Id="rId19" Type="http://schemas.openxmlformats.org/officeDocument/2006/relationships/image" Target="../media/image14.wmf"/><Relationship Id="rId4" Type="http://schemas.openxmlformats.org/officeDocument/2006/relationships/oleObject" Target="../embeddings/oleObject42.bin"/><Relationship Id="rId9" Type="http://schemas.openxmlformats.org/officeDocument/2006/relationships/oleObject" Target="../embeddings/oleObject46.bin"/><Relationship Id="rId14" Type="http://schemas.openxmlformats.org/officeDocument/2006/relationships/oleObject" Target="../embeddings/oleObject51.bin"/><Relationship Id="rId22" Type="http://schemas.openxmlformats.org/officeDocument/2006/relationships/oleObject" Target="../embeddings/oleObject58.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63.bin"/><Relationship Id="rId13" Type="http://schemas.openxmlformats.org/officeDocument/2006/relationships/oleObject" Target="../embeddings/oleObject68.bin"/><Relationship Id="rId3" Type="http://schemas.openxmlformats.org/officeDocument/2006/relationships/notesSlide" Target="../notesSlides/notesSlide7.xml"/><Relationship Id="rId7" Type="http://schemas.openxmlformats.org/officeDocument/2006/relationships/oleObject" Target="../embeddings/oleObject62.bin"/><Relationship Id="rId12" Type="http://schemas.openxmlformats.org/officeDocument/2006/relationships/oleObject" Target="../embeddings/oleObject67.bin"/><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61.bin"/><Relationship Id="rId11" Type="http://schemas.openxmlformats.org/officeDocument/2006/relationships/oleObject" Target="../embeddings/oleObject66.bin"/><Relationship Id="rId5" Type="http://schemas.openxmlformats.org/officeDocument/2006/relationships/image" Target="../media/image13.wmf"/><Relationship Id="rId15" Type="http://schemas.openxmlformats.org/officeDocument/2006/relationships/image" Target="../media/image15.wmf"/><Relationship Id="rId10" Type="http://schemas.openxmlformats.org/officeDocument/2006/relationships/oleObject" Target="../embeddings/oleObject65.bin"/><Relationship Id="rId4" Type="http://schemas.openxmlformats.org/officeDocument/2006/relationships/oleObject" Target="../embeddings/oleObject60.bin"/><Relationship Id="rId9" Type="http://schemas.openxmlformats.org/officeDocument/2006/relationships/oleObject" Target="../embeddings/oleObject64.bin"/><Relationship Id="rId14" Type="http://schemas.openxmlformats.org/officeDocument/2006/relationships/oleObject" Target="../embeddings/oleObject69.bin"/></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70.bin"/><Relationship Id="rId7" Type="http://schemas.openxmlformats.org/officeDocument/2006/relationships/image" Target="../media/image17.png"/><Relationship Id="rId2" Type="http://schemas.openxmlformats.org/officeDocument/2006/relationships/slideLayout" Target="../slideLayouts/slideLayout7.xml"/><Relationship Id="rId1" Type="http://schemas.openxmlformats.org/officeDocument/2006/relationships/vmlDrawing" Target="../drawings/vmlDrawing12.vml"/><Relationship Id="rId6" Type="http://schemas.openxmlformats.org/officeDocument/2006/relationships/image" Target="../media/image16.wmf"/><Relationship Id="rId5" Type="http://schemas.openxmlformats.org/officeDocument/2006/relationships/oleObject" Target="../embeddings/oleObject71.bin"/><Relationship Id="rId4" Type="http://schemas.openxmlformats.org/officeDocument/2006/relationships/image" Target="../media/image15.wmf"/></Relationships>
</file>

<file path=ppt/slides/_rels/slide3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19.png"/><Relationship Id="rId5" Type="http://schemas.openxmlformats.org/officeDocument/2006/relationships/image" Target="../media/image14.wmf"/><Relationship Id="rId4" Type="http://schemas.openxmlformats.org/officeDocument/2006/relationships/oleObject" Target="../embeddings/oleObject72.bin"/></Relationships>
</file>

<file path=ppt/slides/_rels/slide3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38.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 Id="rId4" Type="http://schemas.openxmlformats.org/officeDocument/2006/relationships/image" Target="../media/image23.png"/></Relationships>
</file>

<file path=ppt/slides/_rels/slide39.xml.rels><?xml version="1.0" encoding="UTF-8" standalone="yes"?>
<Relationships xmlns="http://schemas.openxmlformats.org/package/2006/relationships"><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image" Target="../media/image24.png"/><Relationship Id="rId1" Type="http://schemas.openxmlformats.org/officeDocument/2006/relationships/slideLayout" Target="../slideLayouts/slideLayout7.xml"/><Relationship Id="rId6" Type="http://schemas.openxmlformats.org/officeDocument/2006/relationships/image" Target="../media/image28.png"/><Relationship Id="rId5" Type="http://schemas.openxmlformats.org/officeDocument/2006/relationships/image" Target="../media/image27.png"/><Relationship Id="rId4" Type="http://schemas.openxmlformats.org/officeDocument/2006/relationships/image" Target="../media/image2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7.xml"/><Relationship Id="rId5" Type="http://schemas.openxmlformats.org/officeDocument/2006/relationships/image" Target="../media/image33.emf"/><Relationship Id="rId4" Type="http://schemas.openxmlformats.org/officeDocument/2006/relationships/image" Target="../media/image32.png"/></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73.bin"/><Relationship Id="rId2" Type="http://schemas.openxmlformats.org/officeDocument/2006/relationships/slideLayout" Target="../slideLayouts/slideLayout7.xml"/><Relationship Id="rId1" Type="http://schemas.openxmlformats.org/officeDocument/2006/relationships/vmlDrawing" Target="../drawings/vmlDrawing14.vml"/><Relationship Id="rId5" Type="http://schemas.openxmlformats.org/officeDocument/2006/relationships/image" Target="../media/image34.png"/><Relationship Id="rId4" Type="http://schemas.openxmlformats.org/officeDocument/2006/relationships/image" Target="../media/image8.wmf"/></Relationships>
</file>

<file path=ppt/slides/_rels/slide42.xml.rels><?xml version="1.0" encoding="UTF-8" standalone="yes"?>
<Relationships xmlns="http://schemas.openxmlformats.org/package/2006/relationships"><Relationship Id="rId13" Type="http://schemas.openxmlformats.org/officeDocument/2006/relationships/oleObject" Target="../embeddings/oleObject83.bin"/><Relationship Id="rId18" Type="http://schemas.openxmlformats.org/officeDocument/2006/relationships/oleObject" Target="../embeddings/oleObject88.bin"/><Relationship Id="rId26" Type="http://schemas.openxmlformats.org/officeDocument/2006/relationships/oleObject" Target="../embeddings/oleObject96.bin"/><Relationship Id="rId39" Type="http://schemas.openxmlformats.org/officeDocument/2006/relationships/oleObject" Target="../embeddings/oleObject109.bin"/><Relationship Id="rId21" Type="http://schemas.openxmlformats.org/officeDocument/2006/relationships/oleObject" Target="../embeddings/oleObject91.bin"/><Relationship Id="rId34" Type="http://schemas.openxmlformats.org/officeDocument/2006/relationships/oleObject" Target="../embeddings/oleObject104.bin"/><Relationship Id="rId42" Type="http://schemas.openxmlformats.org/officeDocument/2006/relationships/oleObject" Target="../embeddings/oleObject112.bin"/><Relationship Id="rId47" Type="http://schemas.openxmlformats.org/officeDocument/2006/relationships/oleObject" Target="../embeddings/oleObject117.bin"/><Relationship Id="rId50" Type="http://schemas.openxmlformats.org/officeDocument/2006/relationships/oleObject" Target="../embeddings/oleObject120.bin"/><Relationship Id="rId55" Type="http://schemas.openxmlformats.org/officeDocument/2006/relationships/oleObject" Target="../embeddings/oleObject125.bin"/><Relationship Id="rId63" Type="http://schemas.openxmlformats.org/officeDocument/2006/relationships/oleObject" Target="../embeddings/oleObject133.bin"/><Relationship Id="rId68" Type="http://schemas.openxmlformats.org/officeDocument/2006/relationships/oleObject" Target="../embeddings/oleObject138.bin"/><Relationship Id="rId76" Type="http://schemas.openxmlformats.org/officeDocument/2006/relationships/oleObject" Target="../embeddings/oleObject146.bin"/><Relationship Id="rId84" Type="http://schemas.openxmlformats.org/officeDocument/2006/relationships/oleObject" Target="../embeddings/oleObject154.bin"/><Relationship Id="rId89" Type="http://schemas.openxmlformats.org/officeDocument/2006/relationships/oleObject" Target="../embeddings/oleObject159.bin"/><Relationship Id="rId7" Type="http://schemas.openxmlformats.org/officeDocument/2006/relationships/oleObject" Target="../embeddings/oleObject77.bin"/><Relationship Id="rId71" Type="http://schemas.openxmlformats.org/officeDocument/2006/relationships/oleObject" Target="../embeddings/oleObject141.bin"/><Relationship Id="rId92" Type="http://schemas.openxmlformats.org/officeDocument/2006/relationships/oleObject" Target="../embeddings/oleObject162.bin"/><Relationship Id="rId2" Type="http://schemas.openxmlformats.org/officeDocument/2006/relationships/slideLayout" Target="../slideLayouts/slideLayout7.xml"/><Relationship Id="rId16" Type="http://schemas.openxmlformats.org/officeDocument/2006/relationships/oleObject" Target="../embeddings/oleObject86.bin"/><Relationship Id="rId29" Type="http://schemas.openxmlformats.org/officeDocument/2006/relationships/oleObject" Target="../embeddings/oleObject99.bin"/><Relationship Id="rId11" Type="http://schemas.openxmlformats.org/officeDocument/2006/relationships/oleObject" Target="../embeddings/oleObject81.bin"/><Relationship Id="rId24" Type="http://schemas.openxmlformats.org/officeDocument/2006/relationships/oleObject" Target="../embeddings/oleObject94.bin"/><Relationship Id="rId32" Type="http://schemas.openxmlformats.org/officeDocument/2006/relationships/oleObject" Target="../embeddings/oleObject102.bin"/><Relationship Id="rId37" Type="http://schemas.openxmlformats.org/officeDocument/2006/relationships/oleObject" Target="../embeddings/oleObject107.bin"/><Relationship Id="rId40" Type="http://schemas.openxmlformats.org/officeDocument/2006/relationships/oleObject" Target="../embeddings/oleObject110.bin"/><Relationship Id="rId45" Type="http://schemas.openxmlformats.org/officeDocument/2006/relationships/oleObject" Target="../embeddings/oleObject115.bin"/><Relationship Id="rId53" Type="http://schemas.openxmlformats.org/officeDocument/2006/relationships/oleObject" Target="../embeddings/oleObject123.bin"/><Relationship Id="rId58" Type="http://schemas.openxmlformats.org/officeDocument/2006/relationships/oleObject" Target="../embeddings/oleObject128.bin"/><Relationship Id="rId66" Type="http://schemas.openxmlformats.org/officeDocument/2006/relationships/oleObject" Target="../embeddings/oleObject136.bin"/><Relationship Id="rId74" Type="http://schemas.openxmlformats.org/officeDocument/2006/relationships/oleObject" Target="../embeddings/oleObject144.bin"/><Relationship Id="rId79" Type="http://schemas.openxmlformats.org/officeDocument/2006/relationships/oleObject" Target="../embeddings/oleObject149.bin"/><Relationship Id="rId87" Type="http://schemas.openxmlformats.org/officeDocument/2006/relationships/oleObject" Target="../embeddings/oleObject157.bin"/><Relationship Id="rId5" Type="http://schemas.openxmlformats.org/officeDocument/2006/relationships/oleObject" Target="../embeddings/oleObject75.bin"/><Relationship Id="rId61" Type="http://schemas.openxmlformats.org/officeDocument/2006/relationships/oleObject" Target="../embeddings/oleObject131.bin"/><Relationship Id="rId82" Type="http://schemas.openxmlformats.org/officeDocument/2006/relationships/oleObject" Target="../embeddings/oleObject152.bin"/><Relationship Id="rId90" Type="http://schemas.openxmlformats.org/officeDocument/2006/relationships/oleObject" Target="../embeddings/oleObject160.bin"/><Relationship Id="rId19" Type="http://schemas.openxmlformats.org/officeDocument/2006/relationships/oleObject" Target="../embeddings/oleObject89.bin"/><Relationship Id="rId14" Type="http://schemas.openxmlformats.org/officeDocument/2006/relationships/oleObject" Target="../embeddings/oleObject84.bin"/><Relationship Id="rId22" Type="http://schemas.openxmlformats.org/officeDocument/2006/relationships/oleObject" Target="../embeddings/oleObject92.bin"/><Relationship Id="rId27" Type="http://schemas.openxmlformats.org/officeDocument/2006/relationships/oleObject" Target="../embeddings/oleObject97.bin"/><Relationship Id="rId30" Type="http://schemas.openxmlformats.org/officeDocument/2006/relationships/oleObject" Target="../embeddings/oleObject100.bin"/><Relationship Id="rId35" Type="http://schemas.openxmlformats.org/officeDocument/2006/relationships/oleObject" Target="../embeddings/oleObject105.bin"/><Relationship Id="rId43" Type="http://schemas.openxmlformats.org/officeDocument/2006/relationships/oleObject" Target="../embeddings/oleObject113.bin"/><Relationship Id="rId48" Type="http://schemas.openxmlformats.org/officeDocument/2006/relationships/oleObject" Target="../embeddings/oleObject118.bin"/><Relationship Id="rId56" Type="http://schemas.openxmlformats.org/officeDocument/2006/relationships/oleObject" Target="../embeddings/oleObject126.bin"/><Relationship Id="rId64" Type="http://schemas.openxmlformats.org/officeDocument/2006/relationships/oleObject" Target="../embeddings/oleObject134.bin"/><Relationship Id="rId69" Type="http://schemas.openxmlformats.org/officeDocument/2006/relationships/oleObject" Target="../embeddings/oleObject139.bin"/><Relationship Id="rId77" Type="http://schemas.openxmlformats.org/officeDocument/2006/relationships/oleObject" Target="../embeddings/oleObject147.bin"/><Relationship Id="rId8" Type="http://schemas.openxmlformats.org/officeDocument/2006/relationships/oleObject" Target="../embeddings/oleObject78.bin"/><Relationship Id="rId51" Type="http://schemas.openxmlformats.org/officeDocument/2006/relationships/oleObject" Target="../embeddings/oleObject121.bin"/><Relationship Id="rId72" Type="http://schemas.openxmlformats.org/officeDocument/2006/relationships/oleObject" Target="../embeddings/oleObject142.bin"/><Relationship Id="rId80" Type="http://schemas.openxmlformats.org/officeDocument/2006/relationships/oleObject" Target="../embeddings/oleObject150.bin"/><Relationship Id="rId85" Type="http://schemas.openxmlformats.org/officeDocument/2006/relationships/oleObject" Target="../embeddings/oleObject155.bin"/><Relationship Id="rId3" Type="http://schemas.openxmlformats.org/officeDocument/2006/relationships/oleObject" Target="../embeddings/oleObject74.bin"/><Relationship Id="rId12" Type="http://schemas.openxmlformats.org/officeDocument/2006/relationships/oleObject" Target="../embeddings/oleObject82.bin"/><Relationship Id="rId17" Type="http://schemas.openxmlformats.org/officeDocument/2006/relationships/oleObject" Target="../embeddings/oleObject87.bin"/><Relationship Id="rId25" Type="http://schemas.openxmlformats.org/officeDocument/2006/relationships/oleObject" Target="../embeddings/oleObject95.bin"/><Relationship Id="rId33" Type="http://schemas.openxmlformats.org/officeDocument/2006/relationships/oleObject" Target="../embeddings/oleObject103.bin"/><Relationship Id="rId38" Type="http://schemas.openxmlformats.org/officeDocument/2006/relationships/oleObject" Target="../embeddings/oleObject108.bin"/><Relationship Id="rId46" Type="http://schemas.openxmlformats.org/officeDocument/2006/relationships/oleObject" Target="../embeddings/oleObject116.bin"/><Relationship Id="rId59" Type="http://schemas.openxmlformats.org/officeDocument/2006/relationships/oleObject" Target="../embeddings/oleObject129.bin"/><Relationship Id="rId67" Type="http://schemas.openxmlformats.org/officeDocument/2006/relationships/oleObject" Target="../embeddings/oleObject137.bin"/><Relationship Id="rId20" Type="http://schemas.openxmlformats.org/officeDocument/2006/relationships/oleObject" Target="../embeddings/oleObject90.bin"/><Relationship Id="rId41" Type="http://schemas.openxmlformats.org/officeDocument/2006/relationships/oleObject" Target="../embeddings/oleObject111.bin"/><Relationship Id="rId54" Type="http://schemas.openxmlformats.org/officeDocument/2006/relationships/oleObject" Target="../embeddings/oleObject124.bin"/><Relationship Id="rId62" Type="http://schemas.openxmlformats.org/officeDocument/2006/relationships/oleObject" Target="../embeddings/oleObject132.bin"/><Relationship Id="rId70" Type="http://schemas.openxmlformats.org/officeDocument/2006/relationships/oleObject" Target="../embeddings/oleObject140.bin"/><Relationship Id="rId75" Type="http://schemas.openxmlformats.org/officeDocument/2006/relationships/oleObject" Target="../embeddings/oleObject145.bin"/><Relationship Id="rId83" Type="http://schemas.openxmlformats.org/officeDocument/2006/relationships/oleObject" Target="../embeddings/oleObject153.bin"/><Relationship Id="rId88" Type="http://schemas.openxmlformats.org/officeDocument/2006/relationships/oleObject" Target="../embeddings/oleObject158.bin"/><Relationship Id="rId91" Type="http://schemas.openxmlformats.org/officeDocument/2006/relationships/oleObject" Target="../embeddings/oleObject161.bin"/><Relationship Id="rId1" Type="http://schemas.openxmlformats.org/officeDocument/2006/relationships/vmlDrawing" Target="../drawings/vmlDrawing15.vml"/><Relationship Id="rId6" Type="http://schemas.openxmlformats.org/officeDocument/2006/relationships/oleObject" Target="../embeddings/oleObject76.bin"/><Relationship Id="rId15" Type="http://schemas.openxmlformats.org/officeDocument/2006/relationships/oleObject" Target="../embeddings/oleObject85.bin"/><Relationship Id="rId23" Type="http://schemas.openxmlformats.org/officeDocument/2006/relationships/oleObject" Target="../embeddings/oleObject93.bin"/><Relationship Id="rId28" Type="http://schemas.openxmlformats.org/officeDocument/2006/relationships/oleObject" Target="../embeddings/oleObject98.bin"/><Relationship Id="rId36" Type="http://schemas.openxmlformats.org/officeDocument/2006/relationships/oleObject" Target="../embeddings/oleObject106.bin"/><Relationship Id="rId49" Type="http://schemas.openxmlformats.org/officeDocument/2006/relationships/oleObject" Target="../embeddings/oleObject119.bin"/><Relationship Id="rId57" Type="http://schemas.openxmlformats.org/officeDocument/2006/relationships/oleObject" Target="../embeddings/oleObject127.bin"/><Relationship Id="rId10" Type="http://schemas.openxmlformats.org/officeDocument/2006/relationships/oleObject" Target="../embeddings/oleObject80.bin"/><Relationship Id="rId31" Type="http://schemas.openxmlformats.org/officeDocument/2006/relationships/oleObject" Target="../embeddings/oleObject101.bin"/><Relationship Id="rId44" Type="http://schemas.openxmlformats.org/officeDocument/2006/relationships/oleObject" Target="../embeddings/oleObject114.bin"/><Relationship Id="rId52" Type="http://schemas.openxmlformats.org/officeDocument/2006/relationships/oleObject" Target="../embeddings/oleObject122.bin"/><Relationship Id="rId60" Type="http://schemas.openxmlformats.org/officeDocument/2006/relationships/oleObject" Target="../embeddings/oleObject130.bin"/><Relationship Id="rId65" Type="http://schemas.openxmlformats.org/officeDocument/2006/relationships/oleObject" Target="../embeddings/oleObject135.bin"/><Relationship Id="rId73" Type="http://schemas.openxmlformats.org/officeDocument/2006/relationships/oleObject" Target="../embeddings/oleObject143.bin"/><Relationship Id="rId78" Type="http://schemas.openxmlformats.org/officeDocument/2006/relationships/oleObject" Target="../embeddings/oleObject148.bin"/><Relationship Id="rId81" Type="http://schemas.openxmlformats.org/officeDocument/2006/relationships/oleObject" Target="../embeddings/oleObject151.bin"/><Relationship Id="rId86" Type="http://schemas.openxmlformats.org/officeDocument/2006/relationships/oleObject" Target="../embeddings/oleObject156.bin"/><Relationship Id="rId4" Type="http://schemas.openxmlformats.org/officeDocument/2006/relationships/image" Target="../media/image35.wmf"/><Relationship Id="rId9" Type="http://schemas.openxmlformats.org/officeDocument/2006/relationships/oleObject" Target="../embeddings/oleObject79.bin"/></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3" name="Text Box 2"/>
          <p:cNvSpPr txBox="1">
            <a:spLocks noChangeArrowheads="1"/>
          </p:cNvSpPr>
          <p:nvPr/>
        </p:nvSpPr>
        <p:spPr bwMode="auto">
          <a:xfrm>
            <a:off x="1143000" y="685800"/>
            <a:ext cx="7162800" cy="210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ar-SA" sz="2400">
              <a:solidFill>
                <a:srgbClr val="000000"/>
              </a:solidFill>
              <a:latin typeface="Times New Roman" pitchFamily="18" charset="0"/>
            </a:endParaRPr>
          </a:p>
          <a:p>
            <a:pPr algn="ctr" eaLnBrk="1" hangingPunct="1">
              <a:spcBef>
                <a:spcPct val="50000"/>
              </a:spcBef>
            </a:pPr>
            <a:endParaRPr lang="en-US" sz="2400">
              <a:solidFill>
                <a:srgbClr val="000000"/>
              </a:solidFill>
              <a:latin typeface="Times New Roman" pitchFamily="18" charset="0"/>
            </a:endParaRPr>
          </a:p>
        </p:txBody>
      </p:sp>
      <p:sp>
        <p:nvSpPr>
          <p:cNvPr id="194564" name="WordArt 3"/>
          <p:cNvSpPr>
            <a:spLocks noChangeArrowheads="1" noChangeShapeType="1" noTextEdit="1"/>
          </p:cNvSpPr>
          <p:nvPr/>
        </p:nvSpPr>
        <p:spPr bwMode="auto">
          <a:xfrm>
            <a:off x="914400" y="381000"/>
            <a:ext cx="7924800" cy="2743200"/>
          </a:xfrm>
          <a:prstGeom prst="rect">
            <a:avLst/>
          </a:prstGeom>
        </p:spPr>
        <p:txBody>
          <a:bodyPr wrap="none" fromWordArt="1">
            <a:prstTxWarp prst="textPlain">
              <a:avLst>
                <a:gd name="adj" fmla="val 50000"/>
              </a:avLst>
            </a:prstTxWarp>
          </a:bodyPr>
          <a:lstStyle/>
          <a:p>
            <a:pPr algn="ctr"/>
            <a:r>
              <a:rPr lang="ar-AE"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rPr>
              <a:t>بسم الله الرحمن الرحيم</a:t>
            </a:r>
            <a:endParaRPr lang="en-MY"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outerShdw>
              </a:effectLst>
              <a:latin typeface="Arial"/>
              <a:cs typeface="Arial"/>
            </a:endParaRPr>
          </a:p>
        </p:txBody>
      </p:sp>
      <p:sp>
        <p:nvSpPr>
          <p:cNvPr id="194565" name="Rectangle 4"/>
          <p:cNvSpPr>
            <a:spLocks noChangeArrowheads="1"/>
          </p:cNvSpPr>
          <p:nvPr/>
        </p:nvSpPr>
        <p:spPr bwMode="auto">
          <a:xfrm>
            <a:off x="838200" y="5641975"/>
            <a:ext cx="551973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nl-NL" sz="3600" b="1" i="1" dirty="0">
                <a:solidFill>
                  <a:srgbClr val="FFFFFF"/>
                </a:solidFill>
              </a:rPr>
              <a:t>DR. Waqar Al – Kubaisy</a:t>
            </a:r>
            <a:r>
              <a:rPr lang="nl-NL" sz="3600" dirty="0">
                <a:solidFill>
                  <a:srgbClr val="E8E818"/>
                </a:solidFill>
              </a:rPr>
              <a:t> </a:t>
            </a:r>
          </a:p>
          <a:p>
            <a:endParaRPr lang="nl-NL" sz="1800" dirty="0">
              <a:solidFill>
                <a:srgbClr val="E8E818"/>
              </a:solidFill>
            </a:endParaRPr>
          </a:p>
        </p:txBody>
      </p:sp>
      <p:pic>
        <p:nvPicPr>
          <p:cNvPr id="194566" name="Picture 5" descr="http://i47.servimg.com/u/f47/11/37/34/39/110.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98069" y="3429000"/>
            <a:ext cx="4783931"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Date Placeholder 1"/>
          <p:cNvSpPr>
            <a:spLocks noGrp="1"/>
          </p:cNvSpPr>
          <p:nvPr>
            <p:ph type="dt" sz="half" idx="10"/>
          </p:nvPr>
        </p:nvSpPr>
        <p:spPr/>
        <p:txBody>
          <a:bodyPr/>
          <a:lstStyle/>
          <a:p>
            <a:fld id="{310FF3D5-1C4C-4755-B912-361C27A7789D}" type="datetime1">
              <a:rPr lang="en-MY" smtClean="0"/>
              <a:t>9/7/2020</a:t>
            </a:fld>
            <a:endParaRPr lang="en-MY"/>
          </a:p>
        </p:txBody>
      </p:sp>
    </p:spTree>
    <p:extLst>
      <p:ext uri="{BB962C8B-B14F-4D97-AF65-F5344CB8AC3E}">
        <p14:creationId xmlns:p14="http://schemas.microsoft.com/office/powerpoint/2010/main" val="12317868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92046"/>
            <a:ext cx="8892480" cy="2000548"/>
          </a:xfrm>
          <a:prstGeom prst="rect">
            <a:avLst/>
          </a:prstGeom>
        </p:spPr>
        <p:txBody>
          <a:bodyPr wrap="square">
            <a:spAutoFit/>
          </a:bodyPr>
          <a:lstStyle/>
          <a:p>
            <a:r>
              <a:rPr lang="en-MY" sz="2800" b="1" dirty="0" smtClean="0">
                <a:solidFill>
                  <a:srgbClr val="FF0000"/>
                </a:solidFill>
              </a:rPr>
              <a:t>Types of </a:t>
            </a:r>
            <a:r>
              <a:rPr lang="en-MY" sz="2800" b="1" dirty="0">
                <a:solidFill>
                  <a:srgbClr val="FF0000"/>
                </a:solidFill>
              </a:rPr>
              <a:t>Probability </a:t>
            </a:r>
            <a:r>
              <a:rPr lang="en-MY" sz="2800" b="1" dirty="0" smtClean="0">
                <a:solidFill>
                  <a:srgbClr val="FF0000"/>
                </a:solidFill>
              </a:rPr>
              <a:t>sampling, Random Sample</a:t>
            </a:r>
          </a:p>
          <a:p>
            <a:r>
              <a:rPr lang="en-MY" sz="2400" dirty="0" smtClean="0"/>
              <a:t>	</a:t>
            </a:r>
            <a:r>
              <a:rPr lang="en-MY" sz="2400" b="1" dirty="0" smtClean="0"/>
              <a:t>1- Simple Random Sample .</a:t>
            </a:r>
          </a:p>
          <a:p>
            <a:r>
              <a:rPr lang="en-MY" sz="2400" b="1" dirty="0" smtClean="0"/>
              <a:t>                                2- Systematic Random Sample .</a:t>
            </a:r>
          </a:p>
          <a:p>
            <a:r>
              <a:rPr lang="en-MY" sz="2400" b="1" dirty="0" smtClean="0"/>
              <a:t>                                                      3- Stratified Random Sample .</a:t>
            </a:r>
          </a:p>
          <a:p>
            <a:r>
              <a:rPr lang="en-MY" sz="2400" b="1" dirty="0" smtClean="0"/>
              <a:t>                                                                            4- Cluster Random Sample . </a:t>
            </a:r>
            <a:endParaRPr lang="en-MY" sz="2400" b="1" dirty="0"/>
          </a:p>
        </p:txBody>
      </p:sp>
      <p:sp>
        <p:nvSpPr>
          <p:cNvPr id="3" name="Date Placeholder 2"/>
          <p:cNvSpPr>
            <a:spLocks noGrp="1"/>
          </p:cNvSpPr>
          <p:nvPr>
            <p:ph type="dt" sz="half" idx="10"/>
          </p:nvPr>
        </p:nvSpPr>
        <p:spPr/>
        <p:txBody>
          <a:bodyPr/>
          <a:lstStyle/>
          <a:p>
            <a:fld id="{3B08D8CD-D673-4F5A-A7BD-BEF7EE44631A}" type="datetime1">
              <a:rPr lang="en-MY" smtClean="0"/>
              <a:t>9/7/2020</a:t>
            </a:fld>
            <a:endParaRPr lang="en-MY"/>
          </a:p>
        </p:txBody>
      </p:sp>
    </p:spTree>
    <p:extLst>
      <p:ext uri="{BB962C8B-B14F-4D97-AF65-F5344CB8AC3E}">
        <p14:creationId xmlns:p14="http://schemas.microsoft.com/office/powerpoint/2010/main" val="76535342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188640"/>
            <a:ext cx="7992888" cy="523220"/>
          </a:xfrm>
          <a:prstGeom prst="rect">
            <a:avLst/>
          </a:prstGeom>
        </p:spPr>
        <p:txBody>
          <a:bodyPr wrap="square">
            <a:spAutoFit/>
          </a:bodyPr>
          <a:lstStyle/>
          <a:p>
            <a:r>
              <a:rPr lang="en-MY" sz="2800" b="1" dirty="0" smtClean="0">
                <a:solidFill>
                  <a:srgbClr val="FF0000"/>
                </a:solidFill>
              </a:rPr>
              <a:t>Simple </a:t>
            </a:r>
            <a:r>
              <a:rPr lang="en-MY" sz="2800" b="1" dirty="0">
                <a:solidFill>
                  <a:srgbClr val="FF0000"/>
                </a:solidFill>
              </a:rPr>
              <a:t>Random Sample</a:t>
            </a:r>
            <a:r>
              <a:rPr lang="en-MY" b="1" dirty="0" smtClean="0">
                <a:solidFill>
                  <a:srgbClr val="FF0000"/>
                </a:solidFill>
              </a:rPr>
              <a:t>  </a:t>
            </a:r>
            <a:endParaRPr lang="en-MY" b="1" dirty="0">
              <a:solidFill>
                <a:srgbClr val="FF0000"/>
              </a:solidFill>
            </a:endParaRPr>
          </a:p>
        </p:txBody>
      </p:sp>
      <p:sp>
        <p:nvSpPr>
          <p:cNvPr id="3" name="Rectangle 2"/>
          <p:cNvSpPr/>
          <p:nvPr/>
        </p:nvSpPr>
        <p:spPr>
          <a:xfrm>
            <a:off x="219799" y="711860"/>
            <a:ext cx="8712968" cy="5909310"/>
          </a:xfrm>
          <a:prstGeom prst="rect">
            <a:avLst/>
          </a:prstGeom>
        </p:spPr>
        <p:txBody>
          <a:bodyPr wrap="square">
            <a:spAutoFit/>
          </a:bodyPr>
          <a:lstStyle/>
          <a:p>
            <a:r>
              <a:rPr lang="en-MY" sz="2400" b="1" dirty="0"/>
              <a:t>By using Random </a:t>
            </a:r>
            <a:r>
              <a:rPr lang="en-MY" sz="2400" b="1" dirty="0" smtClean="0"/>
              <a:t>Digit</a:t>
            </a:r>
          </a:p>
          <a:p>
            <a:r>
              <a:rPr lang="en-MY" sz="2400" b="1" dirty="0"/>
              <a:t>To conduct this type of sampling, you can use tools like random number generators </a:t>
            </a:r>
            <a:endParaRPr lang="en-MY" sz="2400" b="1" dirty="0" smtClean="0"/>
          </a:p>
          <a:p>
            <a:r>
              <a:rPr lang="en-MY" sz="2400" b="1" dirty="0" smtClean="0"/>
              <a:t>is </a:t>
            </a:r>
            <a:r>
              <a:rPr lang="en-MY" sz="2400" b="1" dirty="0"/>
              <a:t>the purest form of probability sampling.  </a:t>
            </a:r>
          </a:p>
          <a:p>
            <a:endParaRPr lang="en-MY" dirty="0"/>
          </a:p>
          <a:p>
            <a:r>
              <a:rPr lang="en-MY" sz="2400" dirty="0"/>
              <a:t>every </a:t>
            </a:r>
            <a:r>
              <a:rPr lang="en-MY" sz="2400" b="1" dirty="0" smtClean="0"/>
              <a:t>member </a:t>
            </a:r>
            <a:r>
              <a:rPr lang="en-MY" sz="2400" b="1" dirty="0"/>
              <a:t>of the population has an equal and known chance of being selected</a:t>
            </a:r>
            <a:r>
              <a:rPr lang="en-MY" dirty="0"/>
              <a:t>. </a:t>
            </a:r>
          </a:p>
          <a:p>
            <a:r>
              <a:rPr lang="en-MY" sz="2400" b="1" dirty="0" smtClean="0"/>
              <a:t>You </a:t>
            </a:r>
            <a:r>
              <a:rPr lang="en-MY" sz="2400" b="1" dirty="0"/>
              <a:t>can use software, such as </a:t>
            </a:r>
            <a:r>
              <a:rPr lang="en-MY" sz="2400" b="1" dirty="0" err="1"/>
              <a:t>minitab</a:t>
            </a:r>
            <a:r>
              <a:rPr lang="en-MY" sz="2400" b="1" dirty="0"/>
              <a:t> to generate random numbers or to draw directly from the </a:t>
            </a:r>
            <a:r>
              <a:rPr lang="en-MY" sz="2400" b="1" dirty="0" smtClean="0"/>
              <a:t>columns</a:t>
            </a:r>
          </a:p>
          <a:p>
            <a:r>
              <a:rPr lang="en-MY" sz="2400" b="1" dirty="0" smtClean="0"/>
              <a:t>Example</a:t>
            </a:r>
            <a:endParaRPr lang="en-MY" sz="2400" b="1" dirty="0"/>
          </a:p>
          <a:p>
            <a:pPr marL="342900" indent="-342900">
              <a:buFont typeface="Wingdings" pitchFamily="2" charset="2"/>
              <a:buChar char="§"/>
            </a:pPr>
            <a:r>
              <a:rPr lang="en-MY" sz="2400" dirty="0"/>
              <a:t>You want to select a simple random </a:t>
            </a:r>
            <a:r>
              <a:rPr lang="en-MY" sz="2400" dirty="0" smtClean="0"/>
              <a:t>sample </a:t>
            </a:r>
            <a:r>
              <a:rPr lang="en-MY" sz="2400" dirty="0"/>
              <a:t>of 100 </a:t>
            </a:r>
            <a:r>
              <a:rPr lang="en-MY" sz="2400" dirty="0" smtClean="0"/>
              <a:t>students  </a:t>
            </a:r>
            <a:r>
              <a:rPr lang="en-MY" sz="2400" dirty="0"/>
              <a:t>of </a:t>
            </a:r>
            <a:r>
              <a:rPr lang="en-MY" sz="2400" dirty="0" smtClean="0"/>
              <a:t>your university . </a:t>
            </a:r>
          </a:p>
          <a:p>
            <a:pPr marL="342900" indent="-342900">
              <a:buFont typeface="Wingdings" pitchFamily="2" charset="2"/>
              <a:buChar char="§"/>
            </a:pPr>
            <a:r>
              <a:rPr lang="en-MY" sz="2400" dirty="0" smtClean="0"/>
              <a:t>You </a:t>
            </a:r>
            <a:r>
              <a:rPr lang="en-MY" sz="2400" dirty="0"/>
              <a:t>assign a </a:t>
            </a:r>
            <a:r>
              <a:rPr lang="en-MY" sz="2400" b="1" dirty="0">
                <a:solidFill>
                  <a:schemeClr val="tx2"/>
                </a:solidFill>
              </a:rPr>
              <a:t>number to every student in the </a:t>
            </a:r>
            <a:r>
              <a:rPr lang="en-MY" sz="2400" b="1" dirty="0" smtClean="0">
                <a:solidFill>
                  <a:schemeClr val="tx2"/>
                </a:solidFill>
              </a:rPr>
              <a:t>university </a:t>
            </a:r>
            <a:r>
              <a:rPr lang="en-MY" sz="2400" dirty="0" smtClean="0"/>
              <a:t>database </a:t>
            </a:r>
            <a:r>
              <a:rPr lang="en-MY" sz="2400" dirty="0"/>
              <a:t>from </a:t>
            </a:r>
            <a:r>
              <a:rPr lang="en-MY" sz="2400" b="1" dirty="0">
                <a:solidFill>
                  <a:schemeClr val="tx2"/>
                </a:solidFill>
              </a:rPr>
              <a:t>1 to 1000</a:t>
            </a:r>
            <a:r>
              <a:rPr lang="en-MY" sz="2400" dirty="0"/>
              <a:t>, and </a:t>
            </a:r>
            <a:endParaRPr lang="en-MY" sz="2400" dirty="0" smtClean="0"/>
          </a:p>
          <a:p>
            <a:pPr marL="342900" indent="-342900">
              <a:buFont typeface="Wingdings" pitchFamily="2" charset="2"/>
              <a:buChar char="§"/>
            </a:pPr>
            <a:r>
              <a:rPr lang="en-MY" sz="2400" dirty="0" smtClean="0"/>
              <a:t>use </a:t>
            </a:r>
            <a:r>
              <a:rPr lang="en-MY" sz="2400" dirty="0"/>
              <a:t>a random </a:t>
            </a:r>
            <a:r>
              <a:rPr lang="en-MY" sz="2400" b="1" dirty="0">
                <a:solidFill>
                  <a:schemeClr val="tx2"/>
                </a:solidFill>
              </a:rPr>
              <a:t>number generator </a:t>
            </a:r>
            <a:r>
              <a:rPr lang="en-MY" sz="2400" dirty="0"/>
              <a:t>to select 100 numbers.</a:t>
            </a:r>
          </a:p>
          <a:p>
            <a:endParaRPr lang="en-MY" sz="2400" dirty="0"/>
          </a:p>
        </p:txBody>
      </p:sp>
      <p:sp>
        <p:nvSpPr>
          <p:cNvPr id="4" name="Date Placeholder 3"/>
          <p:cNvSpPr>
            <a:spLocks noGrp="1"/>
          </p:cNvSpPr>
          <p:nvPr>
            <p:ph type="dt" sz="half" idx="10"/>
          </p:nvPr>
        </p:nvSpPr>
        <p:spPr/>
        <p:txBody>
          <a:bodyPr/>
          <a:lstStyle/>
          <a:p>
            <a:fld id="{1008CC7B-4141-47C4-BD21-CBD9593D2E6C}" type="datetime1">
              <a:rPr lang="en-MY" smtClean="0"/>
              <a:t>9/7/2020</a:t>
            </a:fld>
            <a:endParaRPr lang="en-MY"/>
          </a:p>
        </p:txBody>
      </p:sp>
    </p:spTree>
    <p:extLst>
      <p:ext uri="{BB962C8B-B14F-4D97-AF65-F5344CB8AC3E}">
        <p14:creationId xmlns:p14="http://schemas.microsoft.com/office/powerpoint/2010/main" val="36821756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extLst>
              <p:ext uri="{D42A27DB-BD31-4B8C-83A1-F6EECF244321}">
                <p14:modId xmlns:p14="http://schemas.microsoft.com/office/powerpoint/2010/main" val="308404579"/>
              </p:ext>
            </p:extLst>
          </p:nvPr>
        </p:nvGraphicFramePr>
        <p:xfrm>
          <a:off x="107504" y="0"/>
          <a:ext cx="9036496" cy="6669360"/>
        </p:xfrm>
        <a:graphic>
          <a:graphicData uri="http://schemas.openxmlformats.org/presentationml/2006/ole">
            <mc:AlternateContent xmlns:mc="http://schemas.openxmlformats.org/markup-compatibility/2006">
              <mc:Choice xmlns:v="urn:schemas-microsoft-com:vml" Requires="v">
                <p:oleObj spid="_x0000_s21517" name="Acrobat Document" r:id="rId3" imgW="5829103" imgH="7543564" progId="AcroExch.Document.DC">
                  <p:embed/>
                </p:oleObj>
              </mc:Choice>
              <mc:Fallback>
                <p:oleObj name="Acrobat Document" r:id="rId3" imgW="5829103" imgH="7543564" progId="AcroExch.Document.DC">
                  <p:embed/>
                  <p:pic>
                    <p:nvPicPr>
                      <p:cNvPr id="0" name=""/>
                      <p:cNvPicPr/>
                      <p:nvPr/>
                    </p:nvPicPr>
                    <p:blipFill>
                      <a:blip r:embed="rId4"/>
                      <a:stretch>
                        <a:fillRect/>
                      </a:stretch>
                    </p:blipFill>
                    <p:spPr>
                      <a:xfrm>
                        <a:off x="107504" y="0"/>
                        <a:ext cx="9036496" cy="6669360"/>
                      </a:xfrm>
                      <a:prstGeom prst="rect">
                        <a:avLst/>
                      </a:prstGeom>
                    </p:spPr>
                  </p:pic>
                </p:oleObj>
              </mc:Fallback>
            </mc:AlternateContent>
          </a:graphicData>
        </a:graphic>
      </p:graphicFrame>
      <p:sp>
        <p:nvSpPr>
          <p:cNvPr id="3" name="Date Placeholder 2"/>
          <p:cNvSpPr>
            <a:spLocks noGrp="1"/>
          </p:cNvSpPr>
          <p:nvPr>
            <p:ph type="dt" sz="half" idx="10"/>
          </p:nvPr>
        </p:nvSpPr>
        <p:spPr/>
        <p:txBody>
          <a:bodyPr/>
          <a:lstStyle/>
          <a:p>
            <a:fld id="{4A079D70-463A-4D36-8229-782EFAFAF87A}" type="datetime1">
              <a:rPr lang="en-MY" smtClean="0"/>
              <a:t>9/7/2020</a:t>
            </a:fld>
            <a:endParaRPr lang="en-MY"/>
          </a:p>
        </p:txBody>
      </p:sp>
    </p:spTree>
    <p:extLst>
      <p:ext uri="{BB962C8B-B14F-4D97-AF65-F5344CB8AC3E}">
        <p14:creationId xmlns:p14="http://schemas.microsoft.com/office/powerpoint/2010/main" val="33281472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07504" y="18598"/>
            <a:ext cx="8856983" cy="5970865"/>
          </a:xfrm>
          <a:prstGeom prst="rect">
            <a:avLst/>
          </a:prstGeom>
        </p:spPr>
        <p:txBody>
          <a:bodyPr wrap="square">
            <a:spAutoFit/>
          </a:bodyPr>
          <a:lstStyle/>
          <a:p>
            <a:r>
              <a:rPr lang="en-MY" sz="2800" dirty="0">
                <a:solidFill>
                  <a:srgbClr val="FF0000"/>
                </a:solidFill>
              </a:rPr>
              <a:t>2. </a:t>
            </a:r>
            <a:r>
              <a:rPr lang="en-MY" sz="2800" b="1" dirty="0">
                <a:solidFill>
                  <a:srgbClr val="FF0000"/>
                </a:solidFill>
              </a:rPr>
              <a:t>Systematic sampling</a:t>
            </a:r>
          </a:p>
          <a:p>
            <a:pPr marL="342900" indent="-342900">
              <a:buFont typeface="Wingdings" pitchFamily="2" charset="2"/>
              <a:buChar char="ü"/>
            </a:pPr>
            <a:r>
              <a:rPr lang="en-MY" sz="2400" dirty="0"/>
              <a:t>Systematic sampling is similar to simple random sampling, </a:t>
            </a:r>
            <a:endParaRPr lang="en-MY" sz="2400" dirty="0" smtClean="0"/>
          </a:p>
          <a:p>
            <a:pPr marL="342900" indent="-342900">
              <a:buFont typeface="Wingdings" pitchFamily="2" charset="2"/>
              <a:buChar char="ü"/>
            </a:pPr>
            <a:r>
              <a:rPr lang="en-MY" sz="2400" dirty="0" smtClean="0"/>
              <a:t>but </a:t>
            </a:r>
            <a:r>
              <a:rPr lang="en-MY" sz="2400" dirty="0"/>
              <a:t>it is usually </a:t>
            </a:r>
            <a:r>
              <a:rPr lang="en-MY" sz="2400" b="1" dirty="0">
                <a:solidFill>
                  <a:srgbClr val="FF0000"/>
                </a:solidFill>
              </a:rPr>
              <a:t>slightly easier </a:t>
            </a:r>
            <a:r>
              <a:rPr lang="en-MY" sz="2400" dirty="0"/>
              <a:t>to conduct. </a:t>
            </a:r>
            <a:endParaRPr lang="en-MY" sz="2400" dirty="0" smtClean="0"/>
          </a:p>
          <a:p>
            <a:pPr marL="342900" indent="-342900">
              <a:buFont typeface="Wingdings" pitchFamily="2" charset="2"/>
              <a:buChar char="ü"/>
            </a:pPr>
            <a:r>
              <a:rPr lang="en-MY" sz="2400" dirty="0" smtClean="0"/>
              <a:t>Every </a:t>
            </a:r>
            <a:r>
              <a:rPr lang="en-MY" sz="2400" dirty="0"/>
              <a:t>member of the population is listed with a number, </a:t>
            </a:r>
            <a:endParaRPr lang="en-MY" sz="2400" dirty="0" smtClean="0"/>
          </a:p>
          <a:p>
            <a:pPr marL="342900" indent="-342900">
              <a:buFont typeface="Wingdings" pitchFamily="2" charset="2"/>
              <a:buChar char="ü"/>
            </a:pPr>
            <a:r>
              <a:rPr lang="en-MY" sz="2400" dirty="0" smtClean="0"/>
              <a:t>but </a:t>
            </a:r>
            <a:r>
              <a:rPr lang="en-MY" sz="2400" dirty="0"/>
              <a:t>instead of randomly generating numbers, </a:t>
            </a:r>
            <a:endParaRPr lang="en-MY" sz="2400" dirty="0" smtClean="0"/>
          </a:p>
          <a:p>
            <a:pPr marL="342900" indent="-342900">
              <a:buFont typeface="Wingdings" pitchFamily="2" charset="2"/>
              <a:buChar char="ü"/>
            </a:pPr>
            <a:r>
              <a:rPr lang="en-MY" sz="2400" b="1" dirty="0" smtClean="0">
                <a:solidFill>
                  <a:srgbClr val="002060"/>
                </a:solidFill>
              </a:rPr>
              <a:t>individuals </a:t>
            </a:r>
            <a:r>
              <a:rPr lang="en-MY" sz="2400" b="1" dirty="0">
                <a:solidFill>
                  <a:srgbClr val="002060"/>
                </a:solidFill>
              </a:rPr>
              <a:t>are chosen at regular intervals</a:t>
            </a:r>
            <a:r>
              <a:rPr lang="en-MY" sz="2400" b="1" dirty="0" smtClean="0">
                <a:solidFill>
                  <a:srgbClr val="002060"/>
                </a:solidFill>
              </a:rPr>
              <a:t>.</a:t>
            </a:r>
          </a:p>
          <a:p>
            <a:pPr marL="342900" indent="-342900">
              <a:buFont typeface="Wingdings" pitchFamily="2" charset="2"/>
              <a:buChar char="ü"/>
            </a:pPr>
            <a:r>
              <a:rPr lang="en-MY" sz="2400" b="1" dirty="0">
                <a:solidFill>
                  <a:srgbClr val="0070C0"/>
                </a:solidFill>
              </a:rPr>
              <a:t>Identify predefine system we need 10th 8th </a:t>
            </a:r>
            <a:r>
              <a:rPr lang="en-MY" sz="2400" dirty="0"/>
              <a:t>.</a:t>
            </a:r>
          </a:p>
          <a:p>
            <a:pPr marL="342900" indent="-342900">
              <a:buFont typeface="Wingdings" pitchFamily="2" charset="2"/>
              <a:buChar char="ü"/>
            </a:pPr>
            <a:r>
              <a:rPr lang="en-MY" sz="2400" b="1" dirty="0" smtClean="0"/>
              <a:t>Chose </a:t>
            </a:r>
            <a:r>
              <a:rPr lang="en-MY" sz="2400" b="1" dirty="0">
                <a:solidFill>
                  <a:srgbClr val="FF0000"/>
                </a:solidFill>
              </a:rPr>
              <a:t>first</a:t>
            </a:r>
            <a:r>
              <a:rPr lang="en-MY" sz="2400" b="1" dirty="0"/>
              <a:t> No. By </a:t>
            </a:r>
            <a:r>
              <a:rPr lang="en-MY" sz="2400" b="1" dirty="0">
                <a:solidFill>
                  <a:srgbClr val="FF0000"/>
                </a:solidFill>
              </a:rPr>
              <a:t>using random digit </a:t>
            </a:r>
            <a:r>
              <a:rPr lang="en-MY" sz="2400" b="1" dirty="0" smtClean="0"/>
              <a:t>.</a:t>
            </a:r>
          </a:p>
          <a:p>
            <a:pPr marL="342900" indent="-342900">
              <a:buFont typeface="Wingdings" pitchFamily="2" charset="2"/>
              <a:buChar char="ü"/>
            </a:pPr>
            <a:r>
              <a:rPr lang="en-MY" sz="2400" dirty="0"/>
              <a:t>Use predefine system to collect 2nd 3rd </a:t>
            </a:r>
            <a:r>
              <a:rPr lang="en-MY" sz="2400" dirty="0" smtClean="0"/>
              <a:t>….6</a:t>
            </a:r>
            <a:r>
              <a:rPr lang="en-MY" sz="2400" baseline="30000" dirty="0" smtClean="0"/>
              <a:t>th</a:t>
            </a:r>
            <a:r>
              <a:rPr lang="en-MY" sz="2400" dirty="0" smtClean="0"/>
              <a:t>  10</a:t>
            </a:r>
            <a:r>
              <a:rPr lang="en-MY" sz="2400" baseline="30000" dirty="0" smtClean="0"/>
              <a:t>th</a:t>
            </a:r>
            <a:r>
              <a:rPr lang="en-MY" sz="2400" dirty="0" smtClean="0"/>
              <a:t>  …. </a:t>
            </a:r>
            <a:r>
              <a:rPr lang="en-MY" sz="2400" dirty="0"/>
              <a:t>K No</a:t>
            </a:r>
            <a:r>
              <a:rPr lang="en-MY" sz="2400" dirty="0" smtClean="0"/>
              <a:t>.</a:t>
            </a:r>
          </a:p>
          <a:p>
            <a:pPr marL="342900" indent="-342900">
              <a:buFont typeface="Wingdings" pitchFamily="2" charset="2"/>
              <a:buChar char="ü"/>
            </a:pPr>
            <a:r>
              <a:rPr lang="en-MY" sz="2400" dirty="0"/>
              <a:t>It is also called </a:t>
            </a:r>
            <a:r>
              <a:rPr lang="en-MY" sz="2400" dirty="0">
                <a:solidFill>
                  <a:srgbClr val="FF0000"/>
                </a:solidFill>
              </a:rPr>
              <a:t>an Nth name </a:t>
            </a:r>
            <a:r>
              <a:rPr lang="en-MY" sz="2400" dirty="0"/>
              <a:t>selection technique. </a:t>
            </a:r>
          </a:p>
          <a:p>
            <a:pPr marL="342900" indent="-342900">
              <a:buFont typeface="Wingdings" pitchFamily="2" charset="2"/>
              <a:buChar char="ü"/>
            </a:pPr>
            <a:r>
              <a:rPr lang="en-MY" sz="2400" b="1" dirty="0" smtClean="0">
                <a:solidFill>
                  <a:srgbClr val="0070C0"/>
                </a:solidFill>
              </a:rPr>
              <a:t>Collect </a:t>
            </a:r>
            <a:r>
              <a:rPr lang="en-MY" sz="2400" b="1" dirty="0">
                <a:solidFill>
                  <a:srgbClr val="0070C0"/>
                </a:solidFill>
              </a:rPr>
              <a:t>the sample size .</a:t>
            </a:r>
          </a:p>
          <a:p>
            <a:endParaRPr lang="en-MY" sz="2400" dirty="0" smtClean="0"/>
          </a:p>
          <a:p>
            <a:r>
              <a:rPr lang="en-MY" sz="2400" dirty="0" smtClean="0"/>
              <a:t>you </a:t>
            </a:r>
            <a:r>
              <a:rPr lang="en-MY" sz="2400" dirty="0"/>
              <a:t>randomly select a starting point: number 6. From number 6 onwards, every 10th person on the list is selected (6, 16, 26, 36, and so on), and you end up with a sample of 100 people.</a:t>
            </a:r>
          </a:p>
          <a:p>
            <a:endParaRPr lang="en-MY" dirty="0"/>
          </a:p>
        </p:txBody>
      </p:sp>
      <p:sp>
        <p:nvSpPr>
          <p:cNvPr id="4" name="Rectangle 3"/>
          <p:cNvSpPr/>
          <p:nvPr/>
        </p:nvSpPr>
        <p:spPr>
          <a:xfrm>
            <a:off x="323528" y="5877272"/>
            <a:ext cx="8820472" cy="830997"/>
          </a:xfrm>
          <a:prstGeom prst="rect">
            <a:avLst/>
          </a:prstGeom>
        </p:spPr>
        <p:txBody>
          <a:bodyPr wrap="square">
            <a:spAutoFit/>
          </a:bodyPr>
          <a:lstStyle/>
          <a:p>
            <a:r>
              <a:rPr lang="en-MY" sz="2400" b="1" dirty="0">
                <a:solidFill>
                  <a:srgbClr val="002060"/>
                </a:solidFill>
              </a:rPr>
              <a:t>Its advantage over the random sampling technique is simplicity (and possibly cost effectiveness).</a:t>
            </a:r>
          </a:p>
        </p:txBody>
      </p:sp>
      <p:sp>
        <p:nvSpPr>
          <p:cNvPr id="5" name="Date Placeholder 4"/>
          <p:cNvSpPr>
            <a:spLocks noGrp="1"/>
          </p:cNvSpPr>
          <p:nvPr>
            <p:ph type="dt" sz="half" idx="10"/>
          </p:nvPr>
        </p:nvSpPr>
        <p:spPr/>
        <p:txBody>
          <a:bodyPr/>
          <a:lstStyle/>
          <a:p>
            <a:fld id="{F47CE7E3-F8F6-41A6-BAAB-165170E0D86E}" type="datetime1">
              <a:rPr lang="en-MY" smtClean="0"/>
              <a:t>9/7/2020</a:t>
            </a:fld>
            <a:endParaRPr lang="en-MY"/>
          </a:p>
        </p:txBody>
      </p:sp>
    </p:spTree>
    <p:extLst>
      <p:ext uri="{BB962C8B-B14F-4D97-AF65-F5344CB8AC3E}">
        <p14:creationId xmlns:p14="http://schemas.microsoft.com/office/powerpoint/2010/main" val="24687017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2424" y="427875"/>
            <a:ext cx="9061575" cy="6186309"/>
          </a:xfrm>
          <a:prstGeom prst="rect">
            <a:avLst/>
          </a:prstGeom>
        </p:spPr>
        <p:txBody>
          <a:bodyPr wrap="square">
            <a:spAutoFit/>
          </a:bodyPr>
          <a:lstStyle/>
          <a:p>
            <a:pPr marL="342900" indent="-342900">
              <a:lnSpc>
                <a:spcPct val="150000"/>
              </a:lnSpc>
              <a:buFont typeface="Wingdings" pitchFamily="2" charset="2"/>
              <a:buChar char="Ø"/>
            </a:pPr>
            <a:r>
              <a:rPr lang="en-MY" sz="2400" b="1" dirty="0"/>
              <a:t>We want to carry out </a:t>
            </a:r>
            <a:r>
              <a:rPr lang="en-MY" sz="2400" b="1" dirty="0" smtClean="0"/>
              <a:t>a study of body weight of the medical students in the </a:t>
            </a:r>
            <a:r>
              <a:rPr lang="en-MY" sz="2400" b="1" dirty="0" err="1" smtClean="0"/>
              <a:t>Mutah</a:t>
            </a:r>
            <a:r>
              <a:rPr lang="en-MY" sz="2400" b="1" dirty="0" smtClean="0"/>
              <a:t> university. so </a:t>
            </a:r>
            <a:r>
              <a:rPr lang="en-MY" sz="2400" b="1" dirty="0"/>
              <a:t>we select a representative sample!</a:t>
            </a:r>
          </a:p>
          <a:p>
            <a:pPr marL="342900" indent="-342900">
              <a:lnSpc>
                <a:spcPct val="150000"/>
              </a:lnSpc>
              <a:buFont typeface="Wingdings" pitchFamily="2" charset="2"/>
              <a:buChar char="Ø"/>
            </a:pPr>
            <a:r>
              <a:rPr lang="en-MY" sz="2400" b="1" dirty="0"/>
              <a:t>If </a:t>
            </a:r>
            <a:r>
              <a:rPr lang="en-MY" sz="2400" b="1" dirty="0" smtClean="0"/>
              <a:t> there is </a:t>
            </a:r>
            <a:r>
              <a:rPr lang="en-MY" sz="2400" b="1" dirty="0">
                <a:solidFill>
                  <a:srgbClr val="002060"/>
                </a:solidFill>
              </a:rPr>
              <a:t>3000 medical </a:t>
            </a:r>
            <a:r>
              <a:rPr lang="en-MY" sz="2400" b="1" dirty="0"/>
              <a:t>students , and </a:t>
            </a:r>
            <a:endParaRPr lang="en-MY" sz="2400" b="1" dirty="0" smtClean="0"/>
          </a:p>
          <a:p>
            <a:pPr marL="342900" indent="-342900">
              <a:lnSpc>
                <a:spcPct val="150000"/>
              </a:lnSpc>
              <a:buFont typeface="Wingdings" pitchFamily="2" charset="2"/>
              <a:buChar char="Ø"/>
            </a:pPr>
            <a:r>
              <a:rPr lang="en-MY" sz="2400" b="1" dirty="0" smtClean="0"/>
              <a:t>we </a:t>
            </a:r>
            <a:r>
              <a:rPr lang="en-MY" sz="2400" b="1" dirty="0"/>
              <a:t>only require a sample of </a:t>
            </a:r>
            <a:r>
              <a:rPr lang="en-MY" sz="2400" b="1" dirty="0">
                <a:solidFill>
                  <a:schemeClr val="tx2"/>
                </a:solidFill>
              </a:rPr>
              <a:t>200, </a:t>
            </a:r>
            <a:r>
              <a:rPr lang="en-MY" sz="2400" b="1" dirty="0"/>
              <a:t>we need to:</a:t>
            </a:r>
          </a:p>
          <a:p>
            <a:pPr marL="342900" indent="-342900">
              <a:lnSpc>
                <a:spcPct val="150000"/>
              </a:lnSpc>
              <a:buFont typeface="Wingdings" pitchFamily="2" charset="2"/>
              <a:buChar char="Ø"/>
            </a:pPr>
            <a:r>
              <a:rPr lang="en-MY" sz="2400" b="1" dirty="0"/>
              <a:t>Calculate the interval </a:t>
            </a:r>
            <a:r>
              <a:rPr lang="en-MY" sz="2400" b="1" dirty="0">
                <a:solidFill>
                  <a:srgbClr val="FF0000"/>
                </a:solidFill>
              </a:rPr>
              <a:t>(3000/200), </a:t>
            </a:r>
            <a:r>
              <a:rPr lang="en-MY" sz="2400" b="1" dirty="0"/>
              <a:t>sampling fraction of</a:t>
            </a:r>
            <a:r>
              <a:rPr lang="en-MY" sz="2400" b="1" dirty="0">
                <a:solidFill>
                  <a:srgbClr val="FF0000"/>
                </a:solidFill>
              </a:rPr>
              <a:t> 15</a:t>
            </a:r>
            <a:r>
              <a:rPr lang="en-MY" sz="2400" b="1" dirty="0"/>
              <a:t>.</a:t>
            </a:r>
          </a:p>
          <a:p>
            <a:pPr marL="342900" indent="-342900">
              <a:lnSpc>
                <a:spcPct val="150000"/>
              </a:lnSpc>
              <a:buFont typeface="Wingdings" pitchFamily="2" charset="2"/>
              <a:buChar char="Ø"/>
            </a:pPr>
            <a:r>
              <a:rPr lang="en-MY" sz="2400" b="1" dirty="0"/>
              <a:t>Select a random number between </a:t>
            </a:r>
            <a:r>
              <a:rPr lang="en-MY" sz="2400" b="1" dirty="0">
                <a:solidFill>
                  <a:srgbClr val="FF0000"/>
                </a:solidFill>
              </a:rPr>
              <a:t>1-15</a:t>
            </a:r>
            <a:r>
              <a:rPr lang="en-MY" sz="2400" b="1" dirty="0"/>
              <a:t> using random tables.</a:t>
            </a:r>
          </a:p>
          <a:p>
            <a:pPr marL="342900" indent="-342900">
              <a:lnSpc>
                <a:spcPct val="150000"/>
              </a:lnSpc>
              <a:buFont typeface="Wingdings" pitchFamily="2" charset="2"/>
              <a:buChar char="Ø"/>
            </a:pPr>
            <a:r>
              <a:rPr lang="en-MY" sz="2400" b="1" dirty="0"/>
              <a:t>Suppose that number </a:t>
            </a:r>
            <a:r>
              <a:rPr lang="en-MY" sz="2400" b="1" dirty="0">
                <a:solidFill>
                  <a:schemeClr val="tx2"/>
                </a:solidFill>
              </a:rPr>
              <a:t>is 13 for example</a:t>
            </a:r>
            <a:r>
              <a:rPr lang="en-MY" sz="2400" b="1" dirty="0" smtClean="0"/>
              <a:t>,</a:t>
            </a:r>
          </a:p>
          <a:p>
            <a:pPr marL="342900" indent="-342900">
              <a:lnSpc>
                <a:spcPct val="150000"/>
              </a:lnSpc>
              <a:buFont typeface="Wingdings" pitchFamily="2" charset="2"/>
              <a:buChar char="Ø"/>
            </a:pPr>
            <a:r>
              <a:rPr lang="en-MY" sz="2400" b="1" dirty="0" smtClean="0"/>
              <a:t> </a:t>
            </a:r>
            <a:r>
              <a:rPr lang="en-MY" sz="2400" b="1" dirty="0"/>
              <a:t>we select the patient number 13 and then go on select every 15th </a:t>
            </a:r>
            <a:r>
              <a:rPr lang="en-MY" sz="2400" b="1" dirty="0" smtClean="0"/>
              <a:t>person </a:t>
            </a:r>
            <a:r>
              <a:rPr lang="en-MY" sz="2400" b="1" dirty="0" smtClean="0">
                <a:solidFill>
                  <a:schemeClr val="tx2"/>
                </a:solidFill>
              </a:rPr>
              <a:t>28 ,  43…………</a:t>
            </a:r>
            <a:endParaRPr lang="en-MY" sz="2400" b="1" dirty="0">
              <a:solidFill>
                <a:schemeClr val="tx2"/>
              </a:solidFill>
            </a:endParaRPr>
          </a:p>
          <a:p>
            <a:pPr marL="342900" indent="-342900">
              <a:lnSpc>
                <a:spcPct val="150000"/>
              </a:lnSpc>
              <a:buFont typeface="Wingdings" pitchFamily="2" charset="2"/>
              <a:buChar char="Ø"/>
            </a:pPr>
            <a:r>
              <a:rPr lang="en-MY" sz="2400" b="1" dirty="0"/>
              <a:t>This should give us a total of 200 </a:t>
            </a:r>
            <a:r>
              <a:rPr lang="en-MY" sz="2400" b="1" dirty="0" smtClean="0"/>
              <a:t>patients</a:t>
            </a:r>
            <a:endParaRPr lang="en-MY" sz="2400" dirty="0"/>
          </a:p>
        </p:txBody>
      </p:sp>
      <p:sp>
        <p:nvSpPr>
          <p:cNvPr id="4" name="Rectangle 3"/>
          <p:cNvSpPr/>
          <p:nvPr/>
        </p:nvSpPr>
        <p:spPr>
          <a:xfrm>
            <a:off x="3419872" y="166265"/>
            <a:ext cx="2201327" cy="523220"/>
          </a:xfrm>
          <a:prstGeom prst="rect">
            <a:avLst/>
          </a:prstGeom>
        </p:spPr>
        <p:txBody>
          <a:bodyPr wrap="square">
            <a:spAutoFit/>
          </a:bodyPr>
          <a:lstStyle/>
          <a:p>
            <a:r>
              <a:rPr lang="en-US" altLang="en-US" sz="2800" b="1" dirty="0">
                <a:solidFill>
                  <a:schemeClr val="tx2"/>
                </a:solidFill>
              </a:rPr>
              <a:t>Exampl</a:t>
            </a:r>
            <a:r>
              <a:rPr lang="en-US" altLang="en-US" sz="2800" dirty="0">
                <a:solidFill>
                  <a:schemeClr val="tx2"/>
                </a:solidFill>
              </a:rPr>
              <a:t>e</a:t>
            </a:r>
            <a:endParaRPr lang="en-MY" sz="2800" dirty="0">
              <a:solidFill>
                <a:schemeClr val="tx2"/>
              </a:solidFill>
            </a:endParaRPr>
          </a:p>
        </p:txBody>
      </p:sp>
      <p:sp>
        <p:nvSpPr>
          <p:cNvPr id="2" name="Date Placeholder 1"/>
          <p:cNvSpPr>
            <a:spLocks noGrp="1"/>
          </p:cNvSpPr>
          <p:nvPr>
            <p:ph type="dt" sz="half" idx="10"/>
          </p:nvPr>
        </p:nvSpPr>
        <p:spPr/>
        <p:txBody>
          <a:bodyPr/>
          <a:lstStyle/>
          <a:p>
            <a:fld id="{C4177B1C-094C-492E-9F7D-02AAE6D9097A}" type="datetime1">
              <a:rPr lang="en-MY" smtClean="0"/>
              <a:t>9/7/2020</a:t>
            </a:fld>
            <a:endParaRPr lang="en-MY"/>
          </a:p>
        </p:txBody>
      </p:sp>
    </p:spTree>
    <p:extLst>
      <p:ext uri="{BB962C8B-B14F-4D97-AF65-F5344CB8AC3E}">
        <p14:creationId xmlns:p14="http://schemas.microsoft.com/office/powerpoint/2010/main" val="273448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601577" y="-4010"/>
            <a:ext cx="4716884" cy="810344"/>
          </a:xfrm>
        </p:spPr>
        <p:txBody>
          <a:bodyPr>
            <a:normAutofit/>
          </a:bodyPr>
          <a:lstStyle/>
          <a:p>
            <a:pPr eaLnBrk="1" hangingPunct="1"/>
            <a:r>
              <a:rPr lang="en-US" altLang="en-US" sz="3200" dirty="0" smtClean="0">
                <a:solidFill>
                  <a:srgbClr val="FF0000"/>
                </a:solidFill>
              </a:rPr>
              <a:t>Systematic Random</a:t>
            </a:r>
          </a:p>
        </p:txBody>
      </p:sp>
      <p:sp>
        <p:nvSpPr>
          <p:cNvPr id="19459" name="Content Placeholder 2"/>
          <p:cNvSpPr>
            <a:spLocks noGrp="1"/>
          </p:cNvSpPr>
          <p:nvPr>
            <p:ph idx="1"/>
          </p:nvPr>
        </p:nvSpPr>
        <p:spPr>
          <a:xfrm>
            <a:off x="468313" y="571501"/>
            <a:ext cx="8280151" cy="4441824"/>
          </a:xfrm>
          <a:ln>
            <a:solidFill>
              <a:schemeClr val="tx1"/>
            </a:solidFill>
            <a:miter lim="800000"/>
            <a:headEnd/>
            <a:tailEnd/>
          </a:ln>
        </p:spPr>
        <p:txBody>
          <a:bodyPr/>
          <a:lstStyle/>
          <a:p>
            <a:pPr eaLnBrk="1" hangingPunct="1">
              <a:buFont typeface="Arial" panose="020B0604020202020204" pitchFamily="34" charset="0"/>
              <a:buNone/>
            </a:pPr>
            <a:r>
              <a:rPr lang="en-US" altLang="en-US" smtClean="0">
                <a:solidFill>
                  <a:srgbClr val="7030A0"/>
                </a:solidFill>
              </a:rPr>
              <a:t>Population</a:t>
            </a:r>
          </a:p>
        </p:txBody>
      </p:sp>
      <p:sp>
        <p:nvSpPr>
          <p:cNvPr id="4" name="Smiley Face 3"/>
          <p:cNvSpPr/>
          <p:nvPr/>
        </p:nvSpPr>
        <p:spPr>
          <a:xfrm>
            <a:off x="1187450" y="1916113"/>
            <a:ext cx="647700" cy="627062"/>
          </a:xfrm>
          <a:prstGeom prst="smileyFac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sp>
        <p:nvSpPr>
          <p:cNvPr id="5" name="Smiley Face 4"/>
          <p:cNvSpPr/>
          <p:nvPr/>
        </p:nvSpPr>
        <p:spPr>
          <a:xfrm>
            <a:off x="1979613" y="1916113"/>
            <a:ext cx="647700" cy="627062"/>
          </a:xfrm>
          <a:prstGeom prst="smileyFace">
            <a:avLst/>
          </a:prstGeom>
          <a:solidFill>
            <a:srgbClr val="00B050"/>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dirty="0">
              <a:solidFill>
                <a:srgbClr val="00B050"/>
              </a:solidFill>
            </a:endParaRPr>
          </a:p>
        </p:txBody>
      </p:sp>
      <p:sp>
        <p:nvSpPr>
          <p:cNvPr id="6" name="Smiley Face 5"/>
          <p:cNvSpPr/>
          <p:nvPr/>
        </p:nvSpPr>
        <p:spPr>
          <a:xfrm>
            <a:off x="2771775" y="1916113"/>
            <a:ext cx="647700" cy="627062"/>
          </a:xfrm>
          <a:prstGeom prst="smileyFac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sp>
        <p:nvSpPr>
          <p:cNvPr id="7" name="Smiley Face 6"/>
          <p:cNvSpPr/>
          <p:nvPr/>
        </p:nvSpPr>
        <p:spPr>
          <a:xfrm>
            <a:off x="3635375" y="1916113"/>
            <a:ext cx="649288" cy="627062"/>
          </a:xfrm>
          <a:prstGeom prst="smileyFac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sp>
        <p:nvSpPr>
          <p:cNvPr id="8" name="Smiley Face 7"/>
          <p:cNvSpPr/>
          <p:nvPr/>
        </p:nvSpPr>
        <p:spPr>
          <a:xfrm>
            <a:off x="4427538" y="1916113"/>
            <a:ext cx="649287" cy="627062"/>
          </a:xfrm>
          <a:prstGeom prst="smileyFace">
            <a:avLst/>
          </a:prstGeom>
          <a:solidFill>
            <a:srgbClr val="00B050"/>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dirty="0">
              <a:solidFill>
                <a:srgbClr val="00B050"/>
              </a:solidFill>
            </a:endParaRPr>
          </a:p>
        </p:txBody>
      </p:sp>
      <p:sp>
        <p:nvSpPr>
          <p:cNvPr id="9" name="Smiley Face 8"/>
          <p:cNvSpPr/>
          <p:nvPr/>
        </p:nvSpPr>
        <p:spPr>
          <a:xfrm>
            <a:off x="5219700" y="1916113"/>
            <a:ext cx="647700" cy="627062"/>
          </a:xfrm>
          <a:prstGeom prst="smileyFac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sp>
        <p:nvSpPr>
          <p:cNvPr id="10" name="Smiley Face 9"/>
          <p:cNvSpPr/>
          <p:nvPr/>
        </p:nvSpPr>
        <p:spPr>
          <a:xfrm>
            <a:off x="6011863" y="1916113"/>
            <a:ext cx="647700" cy="627062"/>
          </a:xfrm>
          <a:prstGeom prst="smileyFac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sp>
        <p:nvSpPr>
          <p:cNvPr id="12" name="Smiley Face 11"/>
          <p:cNvSpPr/>
          <p:nvPr/>
        </p:nvSpPr>
        <p:spPr>
          <a:xfrm>
            <a:off x="7596188" y="1916113"/>
            <a:ext cx="647700" cy="627062"/>
          </a:xfrm>
          <a:prstGeom prst="smileyFac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sp>
        <p:nvSpPr>
          <p:cNvPr id="13" name="Smiley Face 12"/>
          <p:cNvSpPr/>
          <p:nvPr/>
        </p:nvSpPr>
        <p:spPr>
          <a:xfrm>
            <a:off x="468313" y="1916113"/>
            <a:ext cx="647700" cy="627062"/>
          </a:xfrm>
          <a:prstGeom prst="smileyFace">
            <a:avLst/>
          </a:prstGeom>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a:p>
        </p:txBody>
      </p:sp>
      <p:cxnSp>
        <p:nvCxnSpPr>
          <p:cNvPr id="15" name="Straight Arrow Connector 14"/>
          <p:cNvCxnSpPr/>
          <p:nvPr/>
        </p:nvCxnSpPr>
        <p:spPr>
          <a:xfrm>
            <a:off x="2268538" y="2708275"/>
            <a:ext cx="0" cy="201612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6" name="Straight Arrow Connector 15"/>
          <p:cNvCxnSpPr/>
          <p:nvPr/>
        </p:nvCxnSpPr>
        <p:spPr>
          <a:xfrm>
            <a:off x="4716463" y="2708275"/>
            <a:ext cx="0" cy="201612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7" name="Straight Arrow Connector 16"/>
          <p:cNvCxnSpPr/>
          <p:nvPr/>
        </p:nvCxnSpPr>
        <p:spPr>
          <a:xfrm>
            <a:off x="7092950" y="2708275"/>
            <a:ext cx="0" cy="2016125"/>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2" name="Rectangle 21"/>
          <p:cNvSpPr/>
          <p:nvPr/>
        </p:nvSpPr>
        <p:spPr>
          <a:xfrm>
            <a:off x="935037" y="4585310"/>
            <a:ext cx="1152525" cy="431800"/>
          </a:xfrm>
          <a:prstGeom prst="rect">
            <a:avLst/>
          </a:prstGeom>
          <a:ln>
            <a:solidFill>
              <a:schemeClr val="bg1"/>
            </a:solidFill>
          </a:ln>
        </p:spPr>
        <p:style>
          <a:lnRef idx="2">
            <a:schemeClr val="accent4"/>
          </a:lnRef>
          <a:fillRef idx="1">
            <a:schemeClr val="lt1"/>
          </a:fillRef>
          <a:effectRef idx="0">
            <a:schemeClr val="accent4"/>
          </a:effectRef>
          <a:fontRef idx="minor">
            <a:schemeClr val="dk1"/>
          </a:fontRef>
        </p:style>
        <p:txBody>
          <a:bodyPr anchor="ctr"/>
          <a:lstStyle/>
          <a:p>
            <a:pPr algn="ctr" fontAlgn="auto">
              <a:spcBef>
                <a:spcPts val="0"/>
              </a:spcBef>
              <a:spcAft>
                <a:spcPts val="0"/>
              </a:spcAft>
              <a:defRPr/>
            </a:pPr>
            <a:r>
              <a:rPr lang="en-US" sz="2400" b="1" dirty="0">
                <a:solidFill>
                  <a:srgbClr val="7030A0"/>
                </a:solidFill>
              </a:rPr>
              <a:t>Sample</a:t>
            </a:r>
          </a:p>
        </p:txBody>
      </p:sp>
      <p:graphicFrame>
        <p:nvGraphicFramePr>
          <p:cNvPr id="23" name="Table 22"/>
          <p:cNvGraphicFramePr>
            <a:graphicFrameLocks noGrp="1"/>
          </p:cNvGraphicFramePr>
          <p:nvPr>
            <p:extLst>
              <p:ext uri="{D42A27DB-BD31-4B8C-83A1-F6EECF244321}">
                <p14:modId xmlns:p14="http://schemas.microsoft.com/office/powerpoint/2010/main" val="2177339282"/>
              </p:ext>
            </p:extLst>
          </p:nvPr>
        </p:nvGraphicFramePr>
        <p:xfrm>
          <a:off x="540544" y="5301208"/>
          <a:ext cx="7488237" cy="1125537"/>
        </p:xfrm>
        <a:graphic>
          <a:graphicData uri="http://schemas.openxmlformats.org/drawingml/2006/table">
            <a:tbl>
              <a:tblPr/>
              <a:tblGrid>
                <a:gridCol w="7488237"/>
              </a:tblGrid>
              <a:tr h="1125537">
                <a:tc>
                  <a:txBody>
                    <a:bodyPr/>
                    <a:lstStyle/>
                    <a:p>
                      <a:r>
                        <a:rPr lang="en-US" sz="2400" b="0" i="0" dirty="0" smtClean="0">
                          <a:solidFill>
                            <a:srgbClr val="000000"/>
                          </a:solidFill>
                          <a:latin typeface="Cambria"/>
                        </a:rPr>
                        <a:t>Each member</a:t>
                      </a:r>
                      <a:r>
                        <a:rPr lang="en-US" sz="2400" b="0" i="0" baseline="0" dirty="0" smtClean="0">
                          <a:solidFill>
                            <a:srgbClr val="000000"/>
                          </a:solidFill>
                          <a:latin typeface="Cambria"/>
                        </a:rPr>
                        <a:t> is either assembled or listed, a random start followed by selection at </a:t>
                      </a:r>
                      <a:r>
                        <a:rPr lang="en-US" sz="2400" b="1" i="0" baseline="0" dirty="0" smtClean="0">
                          <a:solidFill>
                            <a:srgbClr val="000000"/>
                          </a:solidFill>
                          <a:latin typeface="Cambria"/>
                        </a:rPr>
                        <a:t>equal intervals</a:t>
                      </a:r>
                      <a:endParaRPr lang="en-US" sz="2400" b="1" dirty="0"/>
                    </a:p>
                  </a:txBody>
                  <a:tcPr marL="91433" marR="91433" marT="45752" marB="45752"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
        <p:nvSpPr>
          <p:cNvPr id="19479" name="Rectangle 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
            </a:r>
            <a:br>
              <a:rPr lang="en-US" altLang="en-US"/>
            </a:br>
            <a:endParaRPr lang="en-US" altLang="en-US"/>
          </a:p>
        </p:txBody>
      </p:sp>
      <p:sp>
        <p:nvSpPr>
          <p:cNvPr id="25" name="Rectangle 24"/>
          <p:cNvSpPr/>
          <p:nvPr/>
        </p:nvSpPr>
        <p:spPr>
          <a:xfrm>
            <a:off x="5508625" y="1125538"/>
            <a:ext cx="2951163" cy="547687"/>
          </a:xfrm>
          <a:prstGeom prst="rect">
            <a:avLst/>
          </a:prstGeom>
          <a:ln>
            <a:noFill/>
          </a:ln>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r>
              <a:rPr lang="en-US" sz="2800" b="1" dirty="0">
                <a:solidFill>
                  <a:srgbClr val="FF0000"/>
                </a:solidFill>
              </a:rPr>
              <a:t>Bias! Careful!</a:t>
            </a:r>
          </a:p>
        </p:txBody>
      </p:sp>
      <p:sp>
        <p:nvSpPr>
          <p:cNvPr id="24" name="Smiley Face 23"/>
          <p:cNvSpPr/>
          <p:nvPr/>
        </p:nvSpPr>
        <p:spPr>
          <a:xfrm>
            <a:off x="6804025" y="1916113"/>
            <a:ext cx="647700" cy="627062"/>
          </a:xfrm>
          <a:prstGeom prst="smileyFace">
            <a:avLst/>
          </a:prstGeom>
          <a:solidFill>
            <a:srgbClr val="00B050"/>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dirty="0">
              <a:solidFill>
                <a:srgbClr val="00B050"/>
              </a:solidFill>
            </a:endParaRPr>
          </a:p>
        </p:txBody>
      </p:sp>
      <p:sp>
        <p:nvSpPr>
          <p:cNvPr id="26" name="Smiley Face 25"/>
          <p:cNvSpPr/>
          <p:nvPr/>
        </p:nvSpPr>
        <p:spPr>
          <a:xfrm>
            <a:off x="7213357" y="4387849"/>
            <a:ext cx="647700" cy="625475"/>
          </a:xfrm>
          <a:prstGeom prst="smileyFace">
            <a:avLst/>
          </a:prstGeom>
          <a:solidFill>
            <a:srgbClr val="00B050"/>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dirty="0">
              <a:solidFill>
                <a:srgbClr val="00B050"/>
              </a:solidFill>
            </a:endParaRPr>
          </a:p>
        </p:txBody>
      </p:sp>
      <p:sp>
        <p:nvSpPr>
          <p:cNvPr id="27" name="Smiley Face 26"/>
          <p:cNvSpPr/>
          <p:nvPr/>
        </p:nvSpPr>
        <p:spPr>
          <a:xfrm>
            <a:off x="4844196" y="4411662"/>
            <a:ext cx="649287" cy="625475"/>
          </a:xfrm>
          <a:prstGeom prst="smileyFace">
            <a:avLst/>
          </a:prstGeom>
          <a:solidFill>
            <a:srgbClr val="00B050"/>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dirty="0">
              <a:solidFill>
                <a:srgbClr val="00B050"/>
              </a:solidFill>
            </a:endParaRPr>
          </a:p>
        </p:txBody>
      </p:sp>
      <p:sp>
        <p:nvSpPr>
          <p:cNvPr id="28" name="Smiley Face 27"/>
          <p:cNvSpPr/>
          <p:nvPr/>
        </p:nvSpPr>
        <p:spPr>
          <a:xfrm>
            <a:off x="2343761" y="4421553"/>
            <a:ext cx="647700" cy="625475"/>
          </a:xfrm>
          <a:prstGeom prst="smileyFace">
            <a:avLst/>
          </a:prstGeom>
          <a:solidFill>
            <a:srgbClr val="00B050"/>
          </a:solidFill>
        </p:spPr>
        <p:style>
          <a:lnRef idx="2">
            <a:schemeClr val="accent6"/>
          </a:lnRef>
          <a:fillRef idx="1">
            <a:schemeClr val="lt1"/>
          </a:fillRef>
          <a:effectRef idx="0">
            <a:schemeClr val="accent6"/>
          </a:effectRef>
          <a:fontRef idx="minor">
            <a:schemeClr val="dk1"/>
          </a:fontRef>
        </p:style>
        <p:txBody>
          <a:bodyPr anchor="ctr"/>
          <a:lstStyle/>
          <a:p>
            <a:pPr algn="ctr" fontAlgn="auto">
              <a:spcBef>
                <a:spcPts val="0"/>
              </a:spcBef>
              <a:spcAft>
                <a:spcPts val="0"/>
              </a:spcAft>
              <a:defRPr/>
            </a:pPr>
            <a:endParaRPr lang="en-US" dirty="0">
              <a:solidFill>
                <a:srgbClr val="00B050"/>
              </a:solidFill>
            </a:endParaRPr>
          </a:p>
        </p:txBody>
      </p:sp>
      <p:sp>
        <p:nvSpPr>
          <p:cNvPr id="2" name="Date Placeholder 1"/>
          <p:cNvSpPr>
            <a:spLocks noGrp="1"/>
          </p:cNvSpPr>
          <p:nvPr>
            <p:ph type="dt" sz="half" idx="10"/>
          </p:nvPr>
        </p:nvSpPr>
        <p:spPr/>
        <p:txBody>
          <a:bodyPr/>
          <a:lstStyle/>
          <a:p>
            <a:fld id="{A9AB88FA-A3F4-43E2-A315-9F812E0CC5DA}" type="datetime1">
              <a:rPr lang="en-MY" smtClean="0"/>
              <a:t>9/7/2020</a:t>
            </a:fld>
            <a:endParaRPr lang="en-MY"/>
          </a:p>
        </p:txBody>
      </p:sp>
    </p:spTree>
    <p:extLst>
      <p:ext uri="{BB962C8B-B14F-4D97-AF65-F5344CB8AC3E}">
        <p14:creationId xmlns:p14="http://schemas.microsoft.com/office/powerpoint/2010/main" val="306178080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8507" y="4501806"/>
            <a:ext cx="9085493" cy="1538883"/>
          </a:xfrm>
          <a:prstGeom prst="rect">
            <a:avLst/>
          </a:prstGeom>
        </p:spPr>
        <p:txBody>
          <a:bodyPr wrap="square">
            <a:spAutoFit/>
          </a:bodyPr>
          <a:lstStyle/>
          <a:p>
            <a:pPr>
              <a:spcBef>
                <a:spcPts val="600"/>
              </a:spcBef>
            </a:pPr>
            <a:r>
              <a:rPr lang="en-US" b="1" i="1" dirty="0">
                <a:solidFill>
                  <a:srgbClr val="1E4ABD"/>
                </a:solidFill>
              </a:rPr>
              <a:t>Stratification</a:t>
            </a:r>
            <a:r>
              <a:rPr lang="en-US" i="1" dirty="0">
                <a:solidFill>
                  <a:srgbClr val="1E4ABD"/>
                </a:solidFill>
              </a:rPr>
              <a:t>:</a:t>
            </a:r>
            <a:r>
              <a:rPr lang="en-US" b="1" dirty="0"/>
              <a:t> </a:t>
            </a:r>
          </a:p>
          <a:p>
            <a:pPr>
              <a:spcBef>
                <a:spcPts val="600"/>
              </a:spcBef>
              <a:spcAft>
                <a:spcPts val="0"/>
              </a:spcAft>
            </a:pPr>
            <a:r>
              <a:rPr lang="en-US" sz="2200" dirty="0"/>
              <a:t>The process of grouping the clusters into similar subgroups before sampling</a:t>
            </a:r>
          </a:p>
          <a:p>
            <a:pPr>
              <a:spcBef>
                <a:spcPts val="600"/>
              </a:spcBef>
              <a:spcAft>
                <a:spcPts val="0"/>
              </a:spcAft>
            </a:pPr>
            <a:r>
              <a:rPr lang="en-US" sz="2200" dirty="0"/>
              <a:t>This allows a representative sample to be drawn for each stratum, or subgroup.</a:t>
            </a:r>
          </a:p>
        </p:txBody>
      </p:sp>
      <p:sp>
        <p:nvSpPr>
          <p:cNvPr id="4" name="Rectangle 3"/>
          <p:cNvSpPr/>
          <p:nvPr/>
        </p:nvSpPr>
        <p:spPr>
          <a:xfrm>
            <a:off x="10526" y="73022"/>
            <a:ext cx="9133474" cy="4216539"/>
          </a:xfrm>
          <a:prstGeom prst="rect">
            <a:avLst/>
          </a:prstGeom>
        </p:spPr>
        <p:txBody>
          <a:bodyPr wrap="square">
            <a:spAutoFit/>
          </a:bodyPr>
          <a:lstStyle/>
          <a:p>
            <a:r>
              <a:rPr lang="en-MY" sz="2800" b="1" dirty="0">
                <a:solidFill>
                  <a:srgbClr val="FF0000"/>
                </a:solidFill>
              </a:rPr>
              <a:t>3. Stratified sampling</a:t>
            </a:r>
          </a:p>
          <a:p>
            <a:pPr marL="342900" indent="-342900">
              <a:buFont typeface="Wingdings" pitchFamily="2" charset="2"/>
              <a:buChar char="v"/>
            </a:pPr>
            <a:r>
              <a:rPr lang="en-MY" sz="2400" b="1" dirty="0">
                <a:solidFill>
                  <a:schemeClr val="tx2"/>
                </a:solidFill>
              </a:rPr>
              <a:t>This sampling method is appropriate when the population has mixed characteristics, </a:t>
            </a:r>
            <a:r>
              <a:rPr lang="en-MY" sz="2400" b="1" dirty="0" smtClean="0">
                <a:solidFill>
                  <a:schemeClr val="tx2"/>
                </a:solidFill>
              </a:rPr>
              <a:t>and</a:t>
            </a:r>
          </a:p>
          <a:p>
            <a:pPr marL="342900" indent="-342900">
              <a:buFont typeface="Wingdings" pitchFamily="2" charset="2"/>
              <a:buChar char="v"/>
            </a:pPr>
            <a:r>
              <a:rPr lang="en-MY" sz="2400" dirty="0" smtClean="0"/>
              <a:t>We want </a:t>
            </a:r>
            <a:r>
              <a:rPr lang="en-MY" sz="2400" dirty="0"/>
              <a:t>to ensure that every characteristic is proportionally represented in the sample</a:t>
            </a:r>
            <a:r>
              <a:rPr lang="en-MY" dirty="0"/>
              <a:t>.</a:t>
            </a:r>
          </a:p>
          <a:p>
            <a:pPr marL="342900" indent="-342900">
              <a:buFont typeface="Wingdings" pitchFamily="2" charset="2"/>
              <a:buChar char="v"/>
            </a:pPr>
            <a:r>
              <a:rPr lang="en-MY" sz="2400" dirty="0" smtClean="0"/>
              <a:t>We divide </a:t>
            </a:r>
            <a:r>
              <a:rPr lang="en-MY" sz="2400" dirty="0"/>
              <a:t>the population </a:t>
            </a:r>
            <a:r>
              <a:rPr lang="en-MY" sz="2400" dirty="0">
                <a:solidFill>
                  <a:schemeClr val="tx2"/>
                </a:solidFill>
              </a:rPr>
              <a:t>into subgroups </a:t>
            </a:r>
            <a:r>
              <a:rPr lang="en-MY" sz="2400" dirty="0"/>
              <a:t>(called strata) based on the relevant characteristic (e.g. gender, age range, income bracket, </a:t>
            </a:r>
            <a:r>
              <a:rPr lang="en-MY" sz="2400" dirty="0" smtClean="0"/>
              <a:t>job).</a:t>
            </a:r>
            <a:endParaRPr lang="en-MY" sz="2400" dirty="0"/>
          </a:p>
          <a:p>
            <a:pPr marL="342900" indent="-342900">
              <a:buFont typeface="Wingdings" pitchFamily="2" charset="2"/>
              <a:buChar char="v"/>
            </a:pPr>
            <a:r>
              <a:rPr lang="en-MY" sz="2400" b="1" dirty="0">
                <a:solidFill>
                  <a:schemeClr val="tx2"/>
                </a:solidFill>
              </a:rPr>
              <a:t>From the overall proportions of the population</a:t>
            </a:r>
            <a:r>
              <a:rPr lang="en-MY" sz="2400" dirty="0"/>
              <a:t>, </a:t>
            </a:r>
            <a:endParaRPr lang="en-MY" sz="2400" dirty="0" smtClean="0"/>
          </a:p>
          <a:p>
            <a:pPr marL="342900" indent="-342900">
              <a:buFont typeface="Wingdings" pitchFamily="2" charset="2"/>
              <a:buChar char="v"/>
            </a:pPr>
            <a:r>
              <a:rPr lang="en-MY" sz="2400" dirty="0" smtClean="0"/>
              <a:t>we </a:t>
            </a:r>
            <a:r>
              <a:rPr lang="en-MY" sz="2200" dirty="0"/>
              <a:t>calculate </a:t>
            </a:r>
            <a:r>
              <a:rPr lang="en-MY" sz="2200" b="1" dirty="0">
                <a:solidFill>
                  <a:schemeClr val="tx2"/>
                </a:solidFill>
              </a:rPr>
              <a:t>how many people should be sampled from </a:t>
            </a:r>
            <a:r>
              <a:rPr lang="en-MY" sz="2200" dirty="0"/>
              <a:t>each subgroup. </a:t>
            </a:r>
            <a:endParaRPr lang="en-MY" sz="2200" dirty="0" smtClean="0"/>
          </a:p>
          <a:p>
            <a:pPr marL="342900" indent="-342900">
              <a:buFont typeface="Wingdings" pitchFamily="2" charset="2"/>
              <a:buChar char="v"/>
            </a:pPr>
            <a:r>
              <a:rPr lang="en-MY" sz="2400" dirty="0" smtClean="0"/>
              <a:t>Then </a:t>
            </a:r>
            <a:r>
              <a:rPr lang="en-MY" sz="2400" dirty="0"/>
              <a:t>you use random or systematic sampling to select a sample from each subgroup.</a:t>
            </a:r>
          </a:p>
        </p:txBody>
      </p:sp>
      <p:sp>
        <p:nvSpPr>
          <p:cNvPr id="5" name="Date Placeholder 4"/>
          <p:cNvSpPr>
            <a:spLocks noGrp="1"/>
          </p:cNvSpPr>
          <p:nvPr>
            <p:ph type="dt" sz="half" idx="10"/>
          </p:nvPr>
        </p:nvSpPr>
        <p:spPr/>
        <p:txBody>
          <a:bodyPr/>
          <a:lstStyle/>
          <a:p>
            <a:fld id="{0C6E8B80-2D86-429C-874A-7EFC3A0568F2}" type="datetime1">
              <a:rPr lang="en-MY" smtClean="0"/>
              <a:t>9/7/2020</a:t>
            </a:fld>
            <a:endParaRPr lang="en-MY"/>
          </a:p>
        </p:txBody>
      </p:sp>
    </p:spTree>
    <p:extLst>
      <p:ext uri="{BB962C8B-B14F-4D97-AF65-F5344CB8AC3E}">
        <p14:creationId xmlns:p14="http://schemas.microsoft.com/office/powerpoint/2010/main" val="3781755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88640"/>
            <a:ext cx="9217024" cy="3816429"/>
          </a:xfrm>
          <a:prstGeom prst="rect">
            <a:avLst/>
          </a:prstGeom>
        </p:spPr>
        <p:txBody>
          <a:bodyPr wrap="square">
            <a:spAutoFit/>
          </a:bodyPr>
          <a:lstStyle/>
          <a:p>
            <a:r>
              <a:rPr lang="en-MY" sz="2800" b="1" dirty="0">
                <a:solidFill>
                  <a:srgbClr val="FF0000"/>
                </a:solidFill>
              </a:rPr>
              <a:t>4. Cluster sampling</a:t>
            </a:r>
          </a:p>
          <a:p>
            <a:pPr marL="342900" indent="-342900">
              <a:buFont typeface="Wingdings" pitchFamily="2" charset="2"/>
              <a:buChar char="Ø"/>
            </a:pPr>
            <a:r>
              <a:rPr lang="en-MY" sz="2400" dirty="0"/>
              <a:t>Cluster sampling also involves</a:t>
            </a:r>
            <a:r>
              <a:rPr lang="en-MY" sz="2400" b="1" dirty="0"/>
              <a:t> </a:t>
            </a:r>
            <a:r>
              <a:rPr lang="en-MY" sz="2400" b="1" dirty="0">
                <a:solidFill>
                  <a:srgbClr val="FF0000"/>
                </a:solidFill>
              </a:rPr>
              <a:t>dividing</a:t>
            </a:r>
            <a:r>
              <a:rPr lang="en-MY" sz="2400" b="1" dirty="0"/>
              <a:t> </a:t>
            </a:r>
            <a:r>
              <a:rPr lang="en-MY" sz="2400" dirty="0"/>
              <a:t>the population </a:t>
            </a:r>
            <a:r>
              <a:rPr lang="en-MY" sz="2400" dirty="0">
                <a:solidFill>
                  <a:schemeClr val="tx2"/>
                </a:solidFill>
              </a:rPr>
              <a:t>into subgroups</a:t>
            </a:r>
            <a:r>
              <a:rPr lang="en-MY" sz="2400" dirty="0"/>
              <a:t>, </a:t>
            </a:r>
            <a:endParaRPr lang="en-MY" sz="2400" dirty="0" smtClean="0"/>
          </a:p>
          <a:p>
            <a:pPr marL="342900" indent="-342900">
              <a:buFont typeface="Wingdings" pitchFamily="2" charset="2"/>
              <a:buChar char="Ø"/>
            </a:pPr>
            <a:r>
              <a:rPr lang="en-MY" sz="2200" dirty="0" smtClean="0"/>
              <a:t>but </a:t>
            </a:r>
            <a:r>
              <a:rPr lang="en-MY" sz="2200" dirty="0"/>
              <a:t>each subgroup should have </a:t>
            </a:r>
            <a:r>
              <a:rPr lang="en-MY" sz="2200" dirty="0">
                <a:solidFill>
                  <a:schemeClr val="tx2"/>
                </a:solidFill>
              </a:rPr>
              <a:t>similar characteristics to the whole </a:t>
            </a:r>
            <a:r>
              <a:rPr lang="en-MY" sz="2200" dirty="0"/>
              <a:t>sample. </a:t>
            </a:r>
            <a:endParaRPr lang="en-MY" sz="2200" dirty="0" smtClean="0"/>
          </a:p>
          <a:p>
            <a:pPr marL="342900" indent="-342900">
              <a:buFont typeface="Wingdings" pitchFamily="2" charset="2"/>
              <a:buChar char="Ø"/>
            </a:pPr>
            <a:r>
              <a:rPr lang="en-MY" sz="2400" b="1" dirty="0" smtClean="0">
                <a:solidFill>
                  <a:schemeClr val="tx2"/>
                </a:solidFill>
              </a:rPr>
              <a:t>Instead </a:t>
            </a:r>
            <a:r>
              <a:rPr lang="en-MY" sz="2400" b="1" dirty="0">
                <a:solidFill>
                  <a:schemeClr val="tx2"/>
                </a:solidFill>
              </a:rPr>
              <a:t>of sampling individuals from each subgroup</a:t>
            </a:r>
            <a:r>
              <a:rPr lang="en-MY" sz="2400" b="1" dirty="0"/>
              <a:t>, </a:t>
            </a:r>
            <a:endParaRPr lang="en-MY" sz="2400" b="1" dirty="0" smtClean="0"/>
          </a:p>
          <a:p>
            <a:pPr marL="342900" indent="-342900">
              <a:buFont typeface="Wingdings" pitchFamily="2" charset="2"/>
              <a:buChar char="Ø"/>
            </a:pPr>
            <a:r>
              <a:rPr lang="en-MY" sz="2400" b="1" dirty="0" smtClean="0">
                <a:solidFill>
                  <a:srgbClr val="FF0000"/>
                </a:solidFill>
              </a:rPr>
              <a:t>you </a:t>
            </a:r>
            <a:r>
              <a:rPr lang="en-MY" sz="2400" b="1" dirty="0">
                <a:solidFill>
                  <a:srgbClr val="FF0000"/>
                </a:solidFill>
              </a:rPr>
              <a:t>randomly select entire subgroups</a:t>
            </a:r>
            <a:r>
              <a:rPr lang="en-MY" sz="2400" b="1" dirty="0"/>
              <a:t>.</a:t>
            </a:r>
          </a:p>
          <a:p>
            <a:r>
              <a:rPr lang="en-MY" sz="2400" dirty="0"/>
              <a:t>If it is practically possible, you might include every individual from each sampled cluster. </a:t>
            </a:r>
            <a:endParaRPr lang="en-MY" sz="2400" dirty="0" smtClean="0"/>
          </a:p>
          <a:p>
            <a:r>
              <a:rPr lang="en-MY" sz="2400" b="1" dirty="0" smtClean="0">
                <a:solidFill>
                  <a:schemeClr val="tx2"/>
                </a:solidFill>
              </a:rPr>
              <a:t>If </a:t>
            </a:r>
            <a:r>
              <a:rPr lang="en-MY" sz="2400" b="1" dirty="0">
                <a:solidFill>
                  <a:schemeClr val="tx2"/>
                </a:solidFill>
              </a:rPr>
              <a:t>the clusters themselves are large, </a:t>
            </a:r>
            <a:r>
              <a:rPr lang="en-MY" sz="2400" dirty="0"/>
              <a:t>you can also </a:t>
            </a:r>
            <a:r>
              <a:rPr lang="en-MY" sz="2400" b="1" dirty="0"/>
              <a:t>sample individuals from within each cluster using one of the techniques above.</a:t>
            </a:r>
          </a:p>
          <a:p>
            <a:r>
              <a:rPr lang="en-MY" sz="2400" dirty="0"/>
              <a:t>This method is good for dealing with large and dispersed populations</a:t>
            </a:r>
            <a:r>
              <a:rPr lang="en-MY" dirty="0"/>
              <a:t>, </a:t>
            </a:r>
            <a:endParaRPr lang="en-MY" dirty="0" smtClean="0"/>
          </a:p>
        </p:txBody>
      </p:sp>
      <p:sp>
        <p:nvSpPr>
          <p:cNvPr id="3" name="Rectangle 2"/>
          <p:cNvSpPr/>
          <p:nvPr/>
        </p:nvSpPr>
        <p:spPr>
          <a:xfrm>
            <a:off x="107504" y="4540571"/>
            <a:ext cx="8928992" cy="1569660"/>
          </a:xfrm>
          <a:prstGeom prst="rect">
            <a:avLst/>
          </a:prstGeom>
          <a:ln w="19050">
            <a:solidFill>
              <a:schemeClr val="accent1"/>
            </a:solidFill>
          </a:ln>
        </p:spPr>
        <p:txBody>
          <a:bodyPr wrap="square">
            <a:spAutoFit/>
          </a:bodyPr>
          <a:lstStyle/>
          <a:p>
            <a:r>
              <a:rPr lang="en-MY" sz="2400" dirty="0"/>
              <a:t>The company has offices in 10 cities across the country (all with roughly the same number of employees in similar roles). You don’t have the capacity to travel to every office to collect your data, so you use random sampling to select 3 offices – these are your clusters.</a:t>
            </a:r>
          </a:p>
        </p:txBody>
      </p:sp>
      <p:sp>
        <p:nvSpPr>
          <p:cNvPr id="4" name="Date Placeholder 3"/>
          <p:cNvSpPr>
            <a:spLocks noGrp="1"/>
          </p:cNvSpPr>
          <p:nvPr>
            <p:ph type="dt" sz="half" idx="10"/>
          </p:nvPr>
        </p:nvSpPr>
        <p:spPr/>
        <p:txBody>
          <a:bodyPr/>
          <a:lstStyle/>
          <a:p>
            <a:fld id="{4B4423F6-CAAE-4F7C-8EFB-F4417E92A18F}" type="datetime1">
              <a:rPr lang="en-MY" smtClean="0"/>
              <a:t>9/7/2020</a:t>
            </a:fld>
            <a:endParaRPr lang="en-MY"/>
          </a:p>
        </p:txBody>
      </p:sp>
    </p:spTree>
    <p:extLst>
      <p:ext uri="{BB962C8B-B14F-4D97-AF65-F5344CB8AC3E}">
        <p14:creationId xmlns:p14="http://schemas.microsoft.com/office/powerpoint/2010/main" val="36821756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robability sampling"/>
          <p:cNvPicPr/>
          <p:nvPr/>
        </p:nvPicPr>
        <p:blipFill>
          <a:blip r:embed="rId2">
            <a:extLst>
              <a:ext uri="{28A0092B-C50C-407E-A947-70E740481C1C}">
                <a14:useLocalDpi xmlns:a14="http://schemas.microsoft.com/office/drawing/2010/main" val="0"/>
              </a:ext>
            </a:extLst>
          </a:blip>
          <a:srcRect/>
          <a:stretch>
            <a:fillRect/>
          </a:stretch>
        </p:blipFill>
        <p:spPr bwMode="auto">
          <a:xfrm>
            <a:off x="395536" y="404664"/>
            <a:ext cx="8136904" cy="5976664"/>
          </a:xfrm>
          <a:prstGeom prst="rect">
            <a:avLst/>
          </a:prstGeom>
          <a:noFill/>
          <a:ln>
            <a:noFill/>
          </a:ln>
        </p:spPr>
      </p:pic>
      <p:sp>
        <p:nvSpPr>
          <p:cNvPr id="3" name="Date Placeholder 2"/>
          <p:cNvSpPr>
            <a:spLocks noGrp="1"/>
          </p:cNvSpPr>
          <p:nvPr>
            <p:ph type="dt" sz="half" idx="10"/>
          </p:nvPr>
        </p:nvSpPr>
        <p:spPr/>
        <p:txBody>
          <a:bodyPr/>
          <a:lstStyle/>
          <a:p>
            <a:fld id="{694CF4E0-5FE5-4628-B0B3-9A01463816A8}" type="datetime1">
              <a:rPr lang="en-MY" smtClean="0"/>
              <a:t>9/7/2020</a:t>
            </a:fld>
            <a:endParaRPr lang="en-MY"/>
          </a:p>
        </p:txBody>
      </p:sp>
    </p:spTree>
    <p:extLst>
      <p:ext uri="{BB962C8B-B14F-4D97-AF65-F5344CB8AC3E}">
        <p14:creationId xmlns:p14="http://schemas.microsoft.com/office/powerpoint/2010/main" val="322578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1"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fld id="{DEDDA9A4-DB7C-4B20-BDD4-F15A445A71BF}" type="slidenum">
              <a:rPr lang="ar-SA" sz="1400">
                <a:solidFill>
                  <a:srgbClr val="000000"/>
                </a:solidFill>
              </a:rPr>
              <a:pPr algn="r" eaLnBrk="1" hangingPunct="1"/>
              <a:t>19</a:t>
            </a:fld>
            <a:endParaRPr lang="en-US" sz="1400">
              <a:solidFill>
                <a:srgbClr val="000000"/>
              </a:solidFill>
            </a:endParaRPr>
          </a:p>
        </p:txBody>
      </p:sp>
      <p:sp>
        <p:nvSpPr>
          <p:cNvPr id="319492" name="Oval 4"/>
          <p:cNvSpPr>
            <a:spLocks noChangeArrowheads="1"/>
          </p:cNvSpPr>
          <p:nvPr/>
        </p:nvSpPr>
        <p:spPr bwMode="auto">
          <a:xfrm>
            <a:off x="971550" y="549275"/>
            <a:ext cx="3097213" cy="2879725"/>
          </a:xfrm>
          <a:prstGeom prst="ellipse">
            <a:avLst/>
          </a:prstGeom>
          <a:solidFill>
            <a:schemeClr val="accent1"/>
          </a:solidFill>
          <a:ln w="9525">
            <a:solidFill>
              <a:schemeClr val="tx1"/>
            </a:solidFill>
            <a:round/>
            <a:headEnd/>
            <a:tailEnd/>
          </a:ln>
        </p:spPr>
        <p:txBody>
          <a:bodyPr wrap="none" anchor="ctr"/>
          <a:lstStyle/>
          <a:p>
            <a:endParaRPr lang="en-US" b="1">
              <a:solidFill>
                <a:srgbClr val="000000"/>
              </a:solidFill>
            </a:endParaRPr>
          </a:p>
        </p:txBody>
      </p:sp>
      <p:sp>
        <p:nvSpPr>
          <p:cNvPr id="319493" name="Rectangle 9"/>
          <p:cNvSpPr>
            <a:spLocks noChangeArrowheads="1"/>
          </p:cNvSpPr>
          <p:nvPr/>
        </p:nvSpPr>
        <p:spPr bwMode="auto">
          <a:xfrm>
            <a:off x="1789113" y="424973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Low"/>
            <a:r>
              <a:rPr lang="en-US" sz="1400">
                <a:solidFill>
                  <a:srgbClr val="000000"/>
                </a:solidFill>
                <a:cs typeface="Times New Roman" pitchFamily="18" charset="0"/>
              </a:rPr>
              <a:t> .</a:t>
            </a:r>
            <a:endParaRPr lang="en-US">
              <a:solidFill>
                <a:srgbClr val="000000"/>
              </a:solidFill>
            </a:endParaRPr>
          </a:p>
        </p:txBody>
      </p:sp>
      <p:sp>
        <p:nvSpPr>
          <p:cNvPr id="319494" name="Oval 10"/>
          <p:cNvSpPr>
            <a:spLocks noChangeArrowheads="1"/>
          </p:cNvSpPr>
          <p:nvPr/>
        </p:nvSpPr>
        <p:spPr bwMode="auto">
          <a:xfrm>
            <a:off x="7380288" y="2133600"/>
            <a:ext cx="914400" cy="914400"/>
          </a:xfrm>
          <a:prstGeom prst="ellipse">
            <a:avLst/>
          </a:prstGeom>
          <a:blipFill>
            <a:blip r:embed="rId3"/>
            <a:tile tx="0" ty="0" sx="100000" sy="100000" flip="none" algn="tl"/>
          </a:blipFill>
          <a:ln w="38100">
            <a:solidFill>
              <a:srgbClr val="FF0000"/>
            </a:solidFill>
            <a:round/>
            <a:headEnd/>
            <a:tailEnd/>
          </a:ln>
        </p:spPr>
        <p:txBody>
          <a:bodyPr wrap="none" anchor="ctr"/>
          <a:lstStyle/>
          <a:p>
            <a:pPr algn="ctr"/>
            <a:r>
              <a:rPr lang="en-US" b="1" dirty="0">
                <a:solidFill>
                  <a:srgbClr val="000000"/>
                </a:solidFill>
              </a:rPr>
              <a:t>Sample </a:t>
            </a:r>
          </a:p>
        </p:txBody>
      </p:sp>
      <p:sp>
        <p:nvSpPr>
          <p:cNvPr id="319497" name="Rectangle 16"/>
          <p:cNvSpPr>
            <a:spLocks noChangeArrowheads="1"/>
          </p:cNvSpPr>
          <p:nvPr/>
        </p:nvSpPr>
        <p:spPr bwMode="auto">
          <a:xfrm>
            <a:off x="4500563" y="1914525"/>
            <a:ext cx="2159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b="1" dirty="0">
                <a:solidFill>
                  <a:srgbClr val="FFFFFF"/>
                </a:solidFill>
              </a:rPr>
              <a:t>probability </a:t>
            </a:r>
          </a:p>
        </p:txBody>
      </p:sp>
      <p:sp>
        <p:nvSpPr>
          <p:cNvPr id="319498" name="Rectangle 17"/>
          <p:cNvSpPr>
            <a:spLocks noChangeArrowheads="1"/>
          </p:cNvSpPr>
          <p:nvPr/>
        </p:nvSpPr>
        <p:spPr bwMode="auto">
          <a:xfrm>
            <a:off x="4787900" y="2847509"/>
            <a:ext cx="14398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800" b="1" dirty="0">
                <a:solidFill>
                  <a:prstClr val="black"/>
                </a:solidFill>
              </a:rPr>
              <a:t>NDC </a:t>
            </a:r>
          </a:p>
        </p:txBody>
      </p:sp>
      <p:sp>
        <p:nvSpPr>
          <p:cNvPr id="319499" name="Oval 18"/>
          <p:cNvSpPr>
            <a:spLocks noChangeArrowheads="1"/>
          </p:cNvSpPr>
          <p:nvPr/>
        </p:nvSpPr>
        <p:spPr bwMode="auto">
          <a:xfrm>
            <a:off x="971550" y="549275"/>
            <a:ext cx="3097213" cy="2879725"/>
          </a:xfrm>
          <a:prstGeom prst="ellipse">
            <a:avLst/>
          </a:prstGeom>
          <a:solidFill>
            <a:schemeClr val="accent1"/>
          </a:solidFill>
          <a:ln w="9525">
            <a:solidFill>
              <a:schemeClr val="tx1"/>
            </a:solidFill>
            <a:round/>
            <a:headEnd/>
            <a:tailEnd/>
          </a:ln>
        </p:spPr>
        <p:txBody>
          <a:bodyPr wrap="none" anchor="ctr"/>
          <a:lstStyle/>
          <a:p>
            <a:endParaRPr lang="en-US" b="1">
              <a:solidFill>
                <a:srgbClr val="000000"/>
              </a:solidFill>
            </a:endParaRPr>
          </a:p>
        </p:txBody>
      </p:sp>
      <p:sp>
        <p:nvSpPr>
          <p:cNvPr id="319500" name="Oval 19"/>
          <p:cNvSpPr>
            <a:spLocks noChangeArrowheads="1"/>
          </p:cNvSpPr>
          <p:nvPr/>
        </p:nvSpPr>
        <p:spPr bwMode="auto">
          <a:xfrm>
            <a:off x="1042988" y="549275"/>
            <a:ext cx="3097212" cy="2879725"/>
          </a:xfrm>
          <a:prstGeom prst="ellipse">
            <a:avLst/>
          </a:prstGeom>
          <a:blipFill>
            <a:blip r:embed="rId3"/>
            <a:tile tx="0" ty="0" sx="100000" sy="100000" flip="none" algn="tl"/>
          </a:blipFill>
          <a:ln w="5715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p:spPr>
        <p:txBody>
          <a:bodyPr wrap="none" anchor="ctr"/>
          <a:lstStyle/>
          <a:p>
            <a:endParaRPr lang="en-US" b="1">
              <a:solidFill>
                <a:srgbClr val="000000"/>
              </a:solidFill>
            </a:endParaRPr>
          </a:p>
        </p:txBody>
      </p:sp>
      <p:sp>
        <p:nvSpPr>
          <p:cNvPr id="319501" name="Rectangle 20"/>
          <p:cNvSpPr>
            <a:spLocks noChangeArrowheads="1"/>
          </p:cNvSpPr>
          <p:nvPr/>
        </p:nvSpPr>
        <p:spPr bwMode="auto">
          <a:xfrm>
            <a:off x="1547813" y="1624013"/>
            <a:ext cx="208756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800" b="1" dirty="0">
                <a:solidFill>
                  <a:srgbClr val="C00000"/>
                </a:solidFill>
              </a:rPr>
              <a:t>Population </a:t>
            </a:r>
          </a:p>
        </p:txBody>
      </p:sp>
      <p:sp>
        <p:nvSpPr>
          <p:cNvPr id="16" name="Rectangle 16"/>
          <p:cNvSpPr>
            <a:spLocks noChangeArrowheads="1"/>
          </p:cNvSpPr>
          <p:nvPr/>
        </p:nvSpPr>
        <p:spPr bwMode="auto">
          <a:xfrm>
            <a:off x="4672961" y="1902767"/>
            <a:ext cx="2159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400" b="1" dirty="0">
                <a:solidFill>
                  <a:prstClr val="black"/>
                </a:solidFill>
              </a:rPr>
              <a:t>probability </a:t>
            </a:r>
          </a:p>
        </p:txBody>
      </p:sp>
      <p:cxnSp>
        <p:nvCxnSpPr>
          <p:cNvPr id="4" name="Straight Connector 3"/>
          <p:cNvCxnSpPr/>
          <p:nvPr/>
        </p:nvCxnSpPr>
        <p:spPr>
          <a:xfrm>
            <a:off x="4140200" y="2256726"/>
            <a:ext cx="3373999" cy="124386"/>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059300" y="2528607"/>
            <a:ext cx="3373999" cy="124386"/>
          </a:xfrm>
          <a:prstGeom prst="line">
            <a:avLst/>
          </a:prstGeom>
          <a:ln w="539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 name="Date Placeholder 1"/>
          <p:cNvSpPr>
            <a:spLocks noGrp="1"/>
          </p:cNvSpPr>
          <p:nvPr>
            <p:ph type="dt" sz="half" idx="10"/>
          </p:nvPr>
        </p:nvSpPr>
        <p:spPr/>
        <p:txBody>
          <a:bodyPr/>
          <a:lstStyle/>
          <a:p>
            <a:fld id="{AF8AE2AB-28EC-4567-BC12-EB74A0DE4862}" type="datetime1">
              <a:rPr lang="en-MY" smtClean="0"/>
              <a:t>9/7/2020</a:t>
            </a:fld>
            <a:endParaRPr lang="en-MY"/>
          </a:p>
        </p:txBody>
      </p:sp>
    </p:spTree>
    <p:extLst>
      <p:ext uri="{BB962C8B-B14F-4D97-AF65-F5344CB8AC3E}">
        <p14:creationId xmlns:p14="http://schemas.microsoft.com/office/powerpoint/2010/main" val="33765527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9552" y="2564904"/>
            <a:ext cx="7416824" cy="1569660"/>
          </a:xfrm>
          <a:prstGeom prst="rect">
            <a:avLst/>
          </a:prstGeom>
        </p:spPr>
        <p:txBody>
          <a:bodyPr wrap="square">
            <a:spAutoFit/>
          </a:bodyPr>
          <a:lstStyle/>
          <a:p>
            <a:r>
              <a:rPr lang="en-US" sz="4800" b="1" dirty="0" smtClean="0"/>
              <a:t>Population &amp; Sampling  </a:t>
            </a:r>
          </a:p>
          <a:p>
            <a:r>
              <a:rPr lang="en-US" sz="4800" b="1" dirty="0"/>
              <a:t> </a:t>
            </a:r>
            <a:r>
              <a:rPr lang="en-US" sz="4800" b="1" dirty="0" smtClean="0"/>
              <a:t>                      </a:t>
            </a:r>
            <a:r>
              <a:rPr lang="en-US" sz="4800" b="1" dirty="0" smtClean="0">
                <a:solidFill>
                  <a:schemeClr val="tx2"/>
                </a:solidFill>
              </a:rPr>
              <a:t>L 3</a:t>
            </a:r>
            <a:endParaRPr lang="en-MY" sz="4800" dirty="0">
              <a:solidFill>
                <a:schemeClr val="tx2"/>
              </a:solidFill>
            </a:endParaRPr>
          </a:p>
        </p:txBody>
      </p:sp>
      <p:pic>
        <p:nvPicPr>
          <p:cNvPr id="3" name="Picture 2" descr="Population vs sample"/>
          <p:cNvPicPr/>
          <p:nvPr/>
        </p:nvPicPr>
        <p:blipFill>
          <a:blip r:embed="rId2">
            <a:extLst>
              <a:ext uri="{28A0092B-C50C-407E-A947-70E740481C1C}">
                <a14:useLocalDpi xmlns:a14="http://schemas.microsoft.com/office/drawing/2010/main" val="0"/>
              </a:ext>
            </a:extLst>
          </a:blip>
          <a:srcRect/>
          <a:stretch>
            <a:fillRect/>
          </a:stretch>
        </p:blipFill>
        <p:spPr bwMode="auto">
          <a:xfrm>
            <a:off x="6228184" y="97196"/>
            <a:ext cx="2762250" cy="2438400"/>
          </a:xfrm>
          <a:prstGeom prst="rect">
            <a:avLst/>
          </a:prstGeom>
          <a:noFill/>
          <a:ln>
            <a:noFill/>
          </a:ln>
        </p:spPr>
      </p:pic>
      <p:sp>
        <p:nvSpPr>
          <p:cNvPr id="5" name="Rectangle 4"/>
          <p:cNvSpPr/>
          <p:nvPr/>
        </p:nvSpPr>
        <p:spPr>
          <a:xfrm>
            <a:off x="467544" y="4258488"/>
            <a:ext cx="8928992" cy="1477328"/>
          </a:xfrm>
          <a:prstGeom prst="rect">
            <a:avLst/>
          </a:prstGeom>
        </p:spPr>
        <p:txBody>
          <a:bodyPr wrap="square">
            <a:spAutoFit/>
          </a:bodyPr>
          <a:lstStyle/>
          <a:p>
            <a:r>
              <a:rPr lang="en-MY" dirty="0"/>
              <a:t>Group meant to represent a larger </a:t>
            </a:r>
            <a:r>
              <a:rPr lang="en-MY" dirty="0" smtClean="0"/>
              <a:t>population</a:t>
            </a:r>
          </a:p>
          <a:p>
            <a:r>
              <a:rPr lang="en-MY" dirty="0"/>
              <a:t>A sample is -- </a:t>
            </a:r>
          </a:p>
          <a:p>
            <a:r>
              <a:rPr lang="en-MY" dirty="0"/>
              <a:t> A group of people selected for a study, and</a:t>
            </a:r>
          </a:p>
          <a:p>
            <a:r>
              <a:rPr lang="en-MY" dirty="0"/>
              <a:t> A group meant to represent a larger population</a:t>
            </a:r>
            <a:r>
              <a:rPr lang="en-MY" dirty="0" smtClean="0"/>
              <a:t>.</a:t>
            </a:r>
            <a:endParaRPr lang="en-US" dirty="0" smtClean="0"/>
          </a:p>
          <a:p>
            <a:endParaRPr lang="en-MY" dirty="0"/>
          </a:p>
        </p:txBody>
      </p:sp>
      <p:sp>
        <p:nvSpPr>
          <p:cNvPr id="6" name="Rectangle 6"/>
          <p:cNvSpPr>
            <a:spLocks noChangeArrowheads="1"/>
          </p:cNvSpPr>
          <p:nvPr/>
        </p:nvSpPr>
        <p:spPr bwMode="auto">
          <a:xfrm>
            <a:off x="539552" y="5589240"/>
            <a:ext cx="748883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en-US" sz="3600" b="1" dirty="0">
                <a:solidFill>
                  <a:srgbClr val="7030A0"/>
                </a:solidFill>
              </a:rPr>
              <a:t>Prof.   Dr. WAQAR    AL-KUBAISY</a:t>
            </a:r>
            <a:r>
              <a:rPr lang="en-US" sz="3200" b="1" dirty="0">
                <a:solidFill>
                  <a:srgbClr val="7030A0"/>
                </a:solidFill>
              </a:rPr>
              <a:t>  </a:t>
            </a:r>
          </a:p>
        </p:txBody>
      </p:sp>
      <p:sp>
        <p:nvSpPr>
          <p:cNvPr id="2" name="Date Placeholder 1"/>
          <p:cNvSpPr>
            <a:spLocks noGrp="1"/>
          </p:cNvSpPr>
          <p:nvPr>
            <p:ph type="dt" sz="half" idx="10"/>
          </p:nvPr>
        </p:nvSpPr>
        <p:spPr/>
        <p:txBody>
          <a:bodyPr/>
          <a:lstStyle/>
          <a:p>
            <a:fld id="{29B41A71-0D01-4136-9F36-BDD61C5EDB3B}" type="datetime1">
              <a:rPr lang="en-MY" smtClean="0"/>
              <a:t>9/7/2020</a:t>
            </a:fld>
            <a:endParaRPr lang="en-MY"/>
          </a:p>
        </p:txBody>
      </p:sp>
    </p:spTree>
    <p:extLst>
      <p:ext uri="{BB962C8B-B14F-4D97-AF65-F5344CB8AC3E}">
        <p14:creationId xmlns:p14="http://schemas.microsoft.com/office/powerpoint/2010/main" val="7176367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9672" y="1340768"/>
            <a:ext cx="6552728" cy="707886"/>
          </a:xfrm>
          <a:prstGeom prst="rect">
            <a:avLst/>
          </a:prstGeom>
        </p:spPr>
        <p:txBody>
          <a:bodyPr wrap="square">
            <a:spAutoFit/>
          </a:bodyPr>
          <a:lstStyle/>
          <a:p>
            <a:pPr algn="ctr"/>
            <a:r>
              <a:rPr lang="en-US" sz="4000" b="1" dirty="0">
                <a:solidFill>
                  <a:srgbClr val="640000"/>
                </a:solidFill>
              </a:rPr>
              <a:t>Normal Distribution Curve</a:t>
            </a:r>
          </a:p>
        </p:txBody>
      </p:sp>
      <p:sp>
        <p:nvSpPr>
          <p:cNvPr id="3" name="Date Placeholder 2"/>
          <p:cNvSpPr>
            <a:spLocks noGrp="1"/>
          </p:cNvSpPr>
          <p:nvPr>
            <p:ph type="dt" sz="half" idx="10"/>
          </p:nvPr>
        </p:nvSpPr>
        <p:spPr/>
        <p:txBody>
          <a:bodyPr/>
          <a:lstStyle/>
          <a:p>
            <a:fld id="{18E69D04-E3A6-4410-AECA-929F143D067F}" type="datetime1">
              <a:rPr lang="en-MY" smtClean="0"/>
              <a:t>9/7/2020</a:t>
            </a:fld>
            <a:endParaRPr lang="en-MY"/>
          </a:p>
        </p:txBody>
      </p:sp>
    </p:spTree>
    <p:extLst>
      <p:ext uri="{BB962C8B-B14F-4D97-AF65-F5344CB8AC3E}">
        <p14:creationId xmlns:p14="http://schemas.microsoft.com/office/powerpoint/2010/main" val="34872957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1539"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fld id="{DE543A58-7886-40F4-A180-98F063EBC5A0}" type="slidenum">
              <a:rPr lang="ar-SA" sz="1400">
                <a:solidFill>
                  <a:srgbClr val="000000"/>
                </a:solidFill>
              </a:rPr>
              <a:pPr algn="r" eaLnBrk="1" hangingPunct="1"/>
              <a:t>21</a:t>
            </a:fld>
            <a:endParaRPr lang="en-US" sz="1400">
              <a:solidFill>
                <a:srgbClr val="000000"/>
              </a:solidFill>
            </a:endParaRPr>
          </a:p>
        </p:txBody>
      </p:sp>
      <p:grpSp>
        <p:nvGrpSpPr>
          <p:cNvPr id="321540" name="Group 5"/>
          <p:cNvGrpSpPr>
            <a:grpSpLocks/>
          </p:cNvGrpSpPr>
          <p:nvPr/>
        </p:nvGrpSpPr>
        <p:grpSpPr bwMode="auto">
          <a:xfrm>
            <a:off x="33720" y="2221089"/>
            <a:ext cx="8208963" cy="4724400"/>
            <a:chOff x="1800" y="392"/>
            <a:chExt cx="7187" cy="4914"/>
          </a:xfrm>
        </p:grpSpPr>
        <p:sp>
          <p:nvSpPr>
            <p:cNvPr id="321637" name="Line 6"/>
            <p:cNvSpPr>
              <a:spLocks noChangeShapeType="1"/>
            </p:cNvSpPr>
            <p:nvPr/>
          </p:nvSpPr>
          <p:spPr bwMode="auto">
            <a:xfrm>
              <a:off x="2300" y="4532"/>
              <a:ext cx="6171" cy="81"/>
            </a:xfrm>
            <a:prstGeom prst="line">
              <a:avLst/>
            </a:prstGeom>
            <a:noFill/>
            <a:ln w="1905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38" name="Line 7"/>
            <p:cNvSpPr>
              <a:spLocks noChangeShapeType="1"/>
            </p:cNvSpPr>
            <p:nvPr/>
          </p:nvSpPr>
          <p:spPr bwMode="auto">
            <a:xfrm>
              <a:off x="2950" y="4449"/>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39" name="Line 8"/>
            <p:cNvSpPr>
              <a:spLocks noChangeShapeType="1"/>
            </p:cNvSpPr>
            <p:nvPr/>
          </p:nvSpPr>
          <p:spPr bwMode="auto">
            <a:xfrm>
              <a:off x="3490" y="4436"/>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40" name="Line 9"/>
            <p:cNvSpPr>
              <a:spLocks noChangeShapeType="1"/>
            </p:cNvSpPr>
            <p:nvPr/>
          </p:nvSpPr>
          <p:spPr bwMode="auto">
            <a:xfrm>
              <a:off x="4030" y="4352"/>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41" name="Line 10"/>
            <p:cNvSpPr>
              <a:spLocks noChangeShapeType="1"/>
            </p:cNvSpPr>
            <p:nvPr/>
          </p:nvSpPr>
          <p:spPr bwMode="auto">
            <a:xfrm>
              <a:off x="4570" y="4352"/>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42" name="Line 11"/>
            <p:cNvSpPr>
              <a:spLocks noChangeShapeType="1"/>
            </p:cNvSpPr>
            <p:nvPr/>
          </p:nvSpPr>
          <p:spPr bwMode="auto">
            <a:xfrm>
              <a:off x="5110" y="4352"/>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43" name="Line 12"/>
            <p:cNvSpPr>
              <a:spLocks noChangeShapeType="1"/>
            </p:cNvSpPr>
            <p:nvPr/>
          </p:nvSpPr>
          <p:spPr bwMode="auto">
            <a:xfrm>
              <a:off x="5649" y="4352"/>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44" name="Line 13"/>
            <p:cNvSpPr>
              <a:spLocks noChangeShapeType="1"/>
            </p:cNvSpPr>
            <p:nvPr/>
          </p:nvSpPr>
          <p:spPr bwMode="auto">
            <a:xfrm>
              <a:off x="6189" y="4352"/>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45" name="Line 14"/>
            <p:cNvSpPr>
              <a:spLocks noChangeShapeType="1"/>
            </p:cNvSpPr>
            <p:nvPr/>
          </p:nvSpPr>
          <p:spPr bwMode="auto">
            <a:xfrm>
              <a:off x="6729" y="4352"/>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46" name="Line 15"/>
            <p:cNvSpPr>
              <a:spLocks noChangeShapeType="1"/>
            </p:cNvSpPr>
            <p:nvPr/>
          </p:nvSpPr>
          <p:spPr bwMode="auto">
            <a:xfrm>
              <a:off x="7269" y="4352"/>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47" name="Line 16"/>
            <p:cNvSpPr>
              <a:spLocks noChangeShapeType="1"/>
            </p:cNvSpPr>
            <p:nvPr/>
          </p:nvSpPr>
          <p:spPr bwMode="auto">
            <a:xfrm>
              <a:off x="7809" y="4352"/>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48" name="Text Box 17"/>
            <p:cNvSpPr txBox="1">
              <a:spLocks noChangeArrowheads="1"/>
            </p:cNvSpPr>
            <p:nvPr/>
          </p:nvSpPr>
          <p:spPr bwMode="auto">
            <a:xfrm>
              <a:off x="2660" y="4658"/>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0000"/>
                  </a:solidFill>
                  <a:latin typeface="Times New Roman" pitchFamily="18" charset="0"/>
                </a:rPr>
                <a:t>10</a:t>
              </a:r>
              <a:endParaRPr lang="en-US" sz="2400" b="1">
                <a:solidFill>
                  <a:srgbClr val="000000"/>
                </a:solidFill>
              </a:endParaRPr>
            </a:p>
          </p:txBody>
        </p:sp>
        <p:sp>
          <p:nvSpPr>
            <p:cNvPr id="321649" name="Text Box 18"/>
            <p:cNvSpPr txBox="1">
              <a:spLocks noChangeArrowheads="1"/>
            </p:cNvSpPr>
            <p:nvPr/>
          </p:nvSpPr>
          <p:spPr bwMode="auto">
            <a:xfrm>
              <a:off x="3294" y="4724"/>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000000"/>
                  </a:solidFill>
                  <a:latin typeface="Times New Roman" pitchFamily="18" charset="0"/>
                </a:rPr>
                <a:t>20</a:t>
              </a:r>
              <a:endParaRPr lang="en-US" sz="2000" b="1">
                <a:solidFill>
                  <a:srgbClr val="000000"/>
                </a:solidFill>
              </a:endParaRPr>
            </a:p>
          </p:txBody>
        </p:sp>
        <p:sp>
          <p:nvSpPr>
            <p:cNvPr id="321650" name="Text Box 19"/>
            <p:cNvSpPr txBox="1">
              <a:spLocks noChangeArrowheads="1"/>
            </p:cNvSpPr>
            <p:nvPr/>
          </p:nvSpPr>
          <p:spPr bwMode="auto">
            <a:xfrm>
              <a:off x="3864" y="4724"/>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0000"/>
                  </a:solidFill>
                  <a:latin typeface="Times New Roman" pitchFamily="18" charset="0"/>
                </a:rPr>
                <a:t>30</a:t>
              </a:r>
              <a:endParaRPr lang="en-US" sz="2400" b="1">
                <a:solidFill>
                  <a:srgbClr val="000000"/>
                </a:solidFill>
              </a:endParaRPr>
            </a:p>
          </p:txBody>
        </p:sp>
        <p:sp>
          <p:nvSpPr>
            <p:cNvPr id="321651" name="Text Box 20"/>
            <p:cNvSpPr txBox="1">
              <a:spLocks noChangeArrowheads="1"/>
            </p:cNvSpPr>
            <p:nvPr/>
          </p:nvSpPr>
          <p:spPr bwMode="auto">
            <a:xfrm>
              <a:off x="5467" y="4724"/>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0000"/>
                  </a:solidFill>
                  <a:latin typeface="Times New Roman" pitchFamily="18" charset="0"/>
                </a:rPr>
                <a:t>60</a:t>
              </a:r>
              <a:endParaRPr lang="en-US" sz="2400" b="1">
                <a:solidFill>
                  <a:srgbClr val="000000"/>
                </a:solidFill>
              </a:endParaRPr>
            </a:p>
          </p:txBody>
        </p:sp>
        <p:sp>
          <p:nvSpPr>
            <p:cNvPr id="321652" name="Text Box 21"/>
            <p:cNvSpPr txBox="1">
              <a:spLocks noChangeArrowheads="1"/>
            </p:cNvSpPr>
            <p:nvPr/>
          </p:nvSpPr>
          <p:spPr bwMode="auto">
            <a:xfrm>
              <a:off x="6577" y="4766"/>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000000"/>
                  </a:solidFill>
                  <a:latin typeface="Times New Roman" pitchFamily="18" charset="0"/>
                </a:rPr>
                <a:t>80</a:t>
              </a:r>
              <a:endParaRPr lang="en-US" sz="2000" b="1">
                <a:solidFill>
                  <a:srgbClr val="000000"/>
                </a:solidFill>
              </a:endParaRPr>
            </a:p>
          </p:txBody>
        </p:sp>
        <p:sp>
          <p:nvSpPr>
            <p:cNvPr id="321653" name="Text Box 22"/>
            <p:cNvSpPr txBox="1">
              <a:spLocks noChangeArrowheads="1"/>
            </p:cNvSpPr>
            <p:nvPr/>
          </p:nvSpPr>
          <p:spPr bwMode="auto">
            <a:xfrm>
              <a:off x="7075" y="4766"/>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0000"/>
                  </a:solidFill>
                  <a:latin typeface="Times New Roman" pitchFamily="18" charset="0"/>
                </a:rPr>
                <a:t>90</a:t>
              </a:r>
              <a:endParaRPr lang="en-US" sz="2400" b="1">
                <a:solidFill>
                  <a:srgbClr val="000000"/>
                </a:solidFill>
              </a:endParaRPr>
            </a:p>
          </p:txBody>
        </p:sp>
        <p:sp>
          <p:nvSpPr>
            <p:cNvPr id="321654" name="Text Box 23"/>
            <p:cNvSpPr txBox="1">
              <a:spLocks noChangeArrowheads="1"/>
            </p:cNvSpPr>
            <p:nvPr/>
          </p:nvSpPr>
          <p:spPr bwMode="auto">
            <a:xfrm>
              <a:off x="7561" y="4740"/>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0000"/>
                  </a:solidFill>
                  <a:latin typeface="Times New Roman" pitchFamily="18" charset="0"/>
                </a:rPr>
                <a:t>100</a:t>
              </a:r>
              <a:endParaRPr lang="en-US" sz="2400" b="1">
                <a:solidFill>
                  <a:srgbClr val="000000"/>
                </a:solidFill>
              </a:endParaRPr>
            </a:p>
          </p:txBody>
        </p:sp>
        <p:sp>
          <p:nvSpPr>
            <p:cNvPr id="321655" name="Text Box 24"/>
            <p:cNvSpPr txBox="1">
              <a:spLocks noChangeArrowheads="1"/>
            </p:cNvSpPr>
            <p:nvPr/>
          </p:nvSpPr>
          <p:spPr bwMode="auto">
            <a:xfrm>
              <a:off x="4914" y="4750"/>
              <a:ext cx="719"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0000"/>
                  </a:solidFill>
                  <a:latin typeface="Times New Roman" pitchFamily="18" charset="0"/>
                </a:rPr>
                <a:t>50</a:t>
              </a:r>
              <a:endParaRPr lang="en-US" sz="2400" b="1">
                <a:solidFill>
                  <a:srgbClr val="000000"/>
                </a:solidFill>
              </a:endParaRPr>
            </a:p>
          </p:txBody>
        </p:sp>
        <p:sp>
          <p:nvSpPr>
            <p:cNvPr id="321656" name="Text Box 25"/>
            <p:cNvSpPr txBox="1">
              <a:spLocks noChangeArrowheads="1"/>
            </p:cNvSpPr>
            <p:nvPr/>
          </p:nvSpPr>
          <p:spPr bwMode="auto">
            <a:xfrm>
              <a:off x="4404" y="4712"/>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0000"/>
                  </a:solidFill>
                  <a:latin typeface="Times New Roman" pitchFamily="18" charset="0"/>
                </a:rPr>
                <a:t>40</a:t>
              </a:r>
              <a:endParaRPr lang="en-US" sz="2400" b="1">
                <a:solidFill>
                  <a:srgbClr val="000000"/>
                </a:solidFill>
              </a:endParaRPr>
            </a:p>
          </p:txBody>
        </p:sp>
        <p:sp>
          <p:nvSpPr>
            <p:cNvPr id="321657" name="Text Box 26"/>
            <p:cNvSpPr txBox="1">
              <a:spLocks noChangeArrowheads="1"/>
            </p:cNvSpPr>
            <p:nvPr/>
          </p:nvSpPr>
          <p:spPr bwMode="auto">
            <a:xfrm>
              <a:off x="6009" y="4754"/>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0000"/>
                  </a:solidFill>
                  <a:latin typeface="Times New Roman" pitchFamily="18" charset="0"/>
                </a:rPr>
                <a:t>70</a:t>
              </a:r>
              <a:endParaRPr lang="en-US" sz="2400" b="1">
                <a:solidFill>
                  <a:srgbClr val="000000"/>
                </a:solidFill>
              </a:endParaRPr>
            </a:p>
          </p:txBody>
        </p:sp>
        <p:sp>
          <p:nvSpPr>
            <p:cNvPr id="321658" name="Line 27"/>
            <p:cNvSpPr>
              <a:spLocks noChangeShapeType="1"/>
            </p:cNvSpPr>
            <p:nvPr/>
          </p:nvSpPr>
          <p:spPr bwMode="auto">
            <a:xfrm rot="-5400000">
              <a:off x="422" y="2630"/>
              <a:ext cx="4118" cy="1"/>
            </a:xfrm>
            <a:prstGeom prst="line">
              <a:avLst/>
            </a:prstGeom>
            <a:noFill/>
            <a:ln w="19050">
              <a:solidFill>
                <a:schemeClr val="bg1"/>
              </a:solidFill>
              <a:round/>
              <a:headEnd/>
              <a:tailEnd type="triangle" w="med" len="me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59" name="Line 28"/>
            <p:cNvSpPr>
              <a:spLocks noChangeShapeType="1"/>
            </p:cNvSpPr>
            <p:nvPr/>
          </p:nvSpPr>
          <p:spPr bwMode="auto">
            <a:xfrm rot="-5400000">
              <a:off x="2465" y="4015"/>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60" name="Line 29"/>
            <p:cNvSpPr>
              <a:spLocks noChangeShapeType="1"/>
            </p:cNvSpPr>
            <p:nvPr/>
          </p:nvSpPr>
          <p:spPr bwMode="auto">
            <a:xfrm rot="-5400000">
              <a:off x="2465" y="3580"/>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61" name="Line 30"/>
            <p:cNvSpPr>
              <a:spLocks noChangeShapeType="1"/>
            </p:cNvSpPr>
            <p:nvPr/>
          </p:nvSpPr>
          <p:spPr bwMode="auto">
            <a:xfrm rot="-5400000">
              <a:off x="2465" y="3146"/>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62" name="Line 31"/>
            <p:cNvSpPr>
              <a:spLocks noChangeShapeType="1"/>
            </p:cNvSpPr>
            <p:nvPr/>
          </p:nvSpPr>
          <p:spPr bwMode="auto">
            <a:xfrm rot="-5400000">
              <a:off x="2465" y="2711"/>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63" name="Line 32"/>
            <p:cNvSpPr>
              <a:spLocks noChangeShapeType="1"/>
            </p:cNvSpPr>
            <p:nvPr/>
          </p:nvSpPr>
          <p:spPr bwMode="auto">
            <a:xfrm rot="-5400000">
              <a:off x="2465" y="2277"/>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64" name="Line 33"/>
            <p:cNvSpPr>
              <a:spLocks noChangeShapeType="1"/>
            </p:cNvSpPr>
            <p:nvPr/>
          </p:nvSpPr>
          <p:spPr bwMode="auto">
            <a:xfrm rot="-5400000">
              <a:off x="2465" y="1842"/>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65" name="Line 34"/>
            <p:cNvSpPr>
              <a:spLocks noChangeShapeType="1"/>
            </p:cNvSpPr>
            <p:nvPr/>
          </p:nvSpPr>
          <p:spPr bwMode="auto">
            <a:xfrm rot="-5400000">
              <a:off x="2465" y="1407"/>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66" name="Line 35"/>
            <p:cNvSpPr>
              <a:spLocks noChangeShapeType="1"/>
            </p:cNvSpPr>
            <p:nvPr/>
          </p:nvSpPr>
          <p:spPr bwMode="auto">
            <a:xfrm rot="-5400000">
              <a:off x="2465" y="973"/>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67" name="Text Box 36"/>
            <p:cNvSpPr txBox="1">
              <a:spLocks noChangeArrowheads="1"/>
            </p:cNvSpPr>
            <p:nvPr/>
          </p:nvSpPr>
          <p:spPr bwMode="auto">
            <a:xfrm>
              <a:off x="1940" y="3910"/>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000000"/>
                  </a:solidFill>
                  <a:latin typeface="Times New Roman" pitchFamily="18" charset="0"/>
                </a:rPr>
                <a:t>2</a:t>
              </a:r>
              <a:endParaRPr lang="en-US" sz="2000" b="1">
                <a:solidFill>
                  <a:srgbClr val="000000"/>
                </a:solidFill>
              </a:endParaRPr>
            </a:p>
          </p:txBody>
        </p:sp>
        <p:sp>
          <p:nvSpPr>
            <p:cNvPr id="321668" name="Text Box 37"/>
            <p:cNvSpPr txBox="1">
              <a:spLocks noChangeArrowheads="1"/>
            </p:cNvSpPr>
            <p:nvPr/>
          </p:nvSpPr>
          <p:spPr bwMode="auto">
            <a:xfrm>
              <a:off x="1896" y="3412"/>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000000"/>
                  </a:solidFill>
                  <a:latin typeface="Times New Roman" pitchFamily="18" charset="0"/>
                </a:rPr>
                <a:t>4</a:t>
              </a:r>
              <a:endParaRPr lang="en-US" sz="2000" b="1">
                <a:solidFill>
                  <a:srgbClr val="000000"/>
                </a:solidFill>
              </a:endParaRPr>
            </a:p>
          </p:txBody>
        </p:sp>
        <p:sp>
          <p:nvSpPr>
            <p:cNvPr id="321669" name="Text Box 38"/>
            <p:cNvSpPr txBox="1">
              <a:spLocks noChangeArrowheads="1"/>
            </p:cNvSpPr>
            <p:nvPr/>
          </p:nvSpPr>
          <p:spPr bwMode="auto">
            <a:xfrm>
              <a:off x="1912" y="3036"/>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000000"/>
                  </a:solidFill>
                  <a:latin typeface="Times New Roman" pitchFamily="18" charset="0"/>
                </a:rPr>
                <a:t>6</a:t>
              </a:r>
              <a:endParaRPr lang="en-US" sz="2000" b="1">
                <a:solidFill>
                  <a:srgbClr val="000000"/>
                </a:solidFill>
              </a:endParaRPr>
            </a:p>
          </p:txBody>
        </p:sp>
        <p:sp>
          <p:nvSpPr>
            <p:cNvPr id="321670" name="Text Box 39"/>
            <p:cNvSpPr txBox="1">
              <a:spLocks noChangeArrowheads="1"/>
            </p:cNvSpPr>
            <p:nvPr/>
          </p:nvSpPr>
          <p:spPr bwMode="auto">
            <a:xfrm>
              <a:off x="1926" y="2608"/>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000000"/>
                  </a:solidFill>
                  <a:latin typeface="Times New Roman" pitchFamily="18" charset="0"/>
                </a:rPr>
                <a:t>8</a:t>
              </a:r>
              <a:endParaRPr lang="en-US" sz="2000" b="1">
                <a:solidFill>
                  <a:srgbClr val="000000"/>
                </a:solidFill>
              </a:endParaRPr>
            </a:p>
          </p:txBody>
        </p:sp>
        <p:sp>
          <p:nvSpPr>
            <p:cNvPr id="321671" name="Text Box 40"/>
            <p:cNvSpPr txBox="1">
              <a:spLocks noChangeArrowheads="1"/>
            </p:cNvSpPr>
            <p:nvPr/>
          </p:nvSpPr>
          <p:spPr bwMode="auto">
            <a:xfrm>
              <a:off x="1830" y="2178"/>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000000"/>
                  </a:solidFill>
                  <a:latin typeface="Times New Roman" pitchFamily="18" charset="0"/>
                </a:rPr>
                <a:t>10</a:t>
              </a:r>
              <a:endParaRPr lang="en-US" sz="2000" b="1">
                <a:solidFill>
                  <a:srgbClr val="000000"/>
                </a:solidFill>
              </a:endParaRPr>
            </a:p>
          </p:txBody>
        </p:sp>
        <p:sp>
          <p:nvSpPr>
            <p:cNvPr id="321672" name="Text Box 41"/>
            <p:cNvSpPr txBox="1">
              <a:spLocks noChangeArrowheads="1"/>
            </p:cNvSpPr>
            <p:nvPr/>
          </p:nvSpPr>
          <p:spPr bwMode="auto">
            <a:xfrm>
              <a:off x="1814" y="1750"/>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000000"/>
                  </a:solidFill>
                  <a:latin typeface="Times New Roman" pitchFamily="18" charset="0"/>
                </a:rPr>
                <a:t>12</a:t>
              </a:r>
              <a:endParaRPr lang="en-US" sz="2000" b="1">
                <a:solidFill>
                  <a:srgbClr val="000000"/>
                </a:solidFill>
              </a:endParaRPr>
            </a:p>
          </p:txBody>
        </p:sp>
        <p:sp>
          <p:nvSpPr>
            <p:cNvPr id="321673" name="Text Box 42"/>
            <p:cNvSpPr txBox="1">
              <a:spLocks noChangeArrowheads="1"/>
            </p:cNvSpPr>
            <p:nvPr/>
          </p:nvSpPr>
          <p:spPr bwMode="auto">
            <a:xfrm>
              <a:off x="1800" y="1292"/>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000000"/>
                  </a:solidFill>
                  <a:latin typeface="Times New Roman" pitchFamily="18" charset="0"/>
                </a:rPr>
                <a:t>14</a:t>
              </a:r>
              <a:endParaRPr lang="en-US" sz="2000" b="1">
                <a:solidFill>
                  <a:srgbClr val="000000"/>
                </a:solidFill>
              </a:endParaRPr>
            </a:p>
          </p:txBody>
        </p:sp>
        <p:sp>
          <p:nvSpPr>
            <p:cNvPr id="321674" name="Text Box 43"/>
            <p:cNvSpPr txBox="1">
              <a:spLocks noChangeArrowheads="1"/>
            </p:cNvSpPr>
            <p:nvPr/>
          </p:nvSpPr>
          <p:spPr bwMode="auto">
            <a:xfrm>
              <a:off x="1830" y="878"/>
              <a:ext cx="54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000000"/>
                  </a:solidFill>
                  <a:latin typeface="Times New Roman" pitchFamily="18" charset="0"/>
                </a:rPr>
                <a:t>16</a:t>
              </a:r>
              <a:endParaRPr lang="en-US" sz="2000" b="1">
                <a:solidFill>
                  <a:srgbClr val="000000"/>
                </a:solidFill>
              </a:endParaRPr>
            </a:p>
          </p:txBody>
        </p:sp>
        <p:sp>
          <p:nvSpPr>
            <p:cNvPr id="321675" name="Rectangle 44"/>
            <p:cNvSpPr>
              <a:spLocks noChangeArrowheads="1"/>
            </p:cNvSpPr>
            <p:nvPr/>
          </p:nvSpPr>
          <p:spPr bwMode="auto">
            <a:xfrm>
              <a:off x="3490" y="4172"/>
              <a:ext cx="540" cy="360"/>
            </a:xfrm>
            <a:prstGeom prst="rect">
              <a:avLst/>
            </a:prstGeom>
            <a:solidFill>
              <a:srgbClr val="FFFFFF"/>
            </a:solidFill>
            <a:ln w="9525">
              <a:solidFill>
                <a:srgbClr val="000000"/>
              </a:solidFill>
              <a:miter lim="800000"/>
              <a:headEnd/>
              <a:tailEnd/>
            </a:ln>
          </p:spPr>
          <p:txBody>
            <a:bodyPr/>
            <a:lstStyle/>
            <a:p>
              <a:endParaRPr lang="en-US" b="1">
                <a:solidFill>
                  <a:srgbClr val="000000"/>
                </a:solidFill>
              </a:endParaRPr>
            </a:p>
          </p:txBody>
        </p:sp>
        <p:sp>
          <p:nvSpPr>
            <p:cNvPr id="321676" name="Rectangle 45"/>
            <p:cNvSpPr>
              <a:spLocks noChangeArrowheads="1"/>
            </p:cNvSpPr>
            <p:nvPr/>
          </p:nvSpPr>
          <p:spPr bwMode="auto">
            <a:xfrm>
              <a:off x="4030" y="3992"/>
              <a:ext cx="540" cy="540"/>
            </a:xfrm>
            <a:prstGeom prst="rect">
              <a:avLst/>
            </a:prstGeom>
            <a:solidFill>
              <a:srgbClr val="FFFFFF"/>
            </a:solidFill>
            <a:ln w="9525">
              <a:solidFill>
                <a:srgbClr val="000000"/>
              </a:solidFill>
              <a:miter lim="800000"/>
              <a:headEnd/>
              <a:tailEnd/>
            </a:ln>
          </p:spPr>
          <p:txBody>
            <a:bodyPr/>
            <a:lstStyle/>
            <a:p>
              <a:endParaRPr lang="en-US" b="1">
                <a:solidFill>
                  <a:srgbClr val="000000"/>
                </a:solidFill>
              </a:endParaRPr>
            </a:p>
          </p:txBody>
        </p:sp>
        <p:sp>
          <p:nvSpPr>
            <p:cNvPr id="321677" name="Rectangle 46"/>
            <p:cNvSpPr>
              <a:spLocks noChangeArrowheads="1"/>
            </p:cNvSpPr>
            <p:nvPr/>
          </p:nvSpPr>
          <p:spPr bwMode="auto">
            <a:xfrm>
              <a:off x="4584" y="3992"/>
              <a:ext cx="540" cy="540"/>
            </a:xfrm>
            <a:prstGeom prst="rect">
              <a:avLst/>
            </a:prstGeom>
            <a:solidFill>
              <a:srgbClr val="FFFFFF"/>
            </a:solidFill>
            <a:ln w="9525">
              <a:solidFill>
                <a:srgbClr val="000000"/>
              </a:solidFill>
              <a:miter lim="800000"/>
              <a:headEnd/>
              <a:tailEnd/>
            </a:ln>
          </p:spPr>
          <p:txBody>
            <a:bodyPr/>
            <a:lstStyle/>
            <a:p>
              <a:endParaRPr lang="en-US" b="1">
                <a:solidFill>
                  <a:srgbClr val="000000"/>
                </a:solidFill>
              </a:endParaRPr>
            </a:p>
          </p:txBody>
        </p:sp>
        <p:sp>
          <p:nvSpPr>
            <p:cNvPr id="321678" name="Rectangle 47"/>
            <p:cNvSpPr>
              <a:spLocks noChangeArrowheads="1"/>
            </p:cNvSpPr>
            <p:nvPr/>
          </p:nvSpPr>
          <p:spPr bwMode="auto">
            <a:xfrm>
              <a:off x="5110" y="3812"/>
              <a:ext cx="539" cy="720"/>
            </a:xfrm>
            <a:prstGeom prst="rect">
              <a:avLst/>
            </a:prstGeom>
            <a:solidFill>
              <a:srgbClr val="FFFFFF"/>
            </a:solidFill>
            <a:ln w="9525">
              <a:solidFill>
                <a:srgbClr val="000000"/>
              </a:solidFill>
              <a:miter lim="800000"/>
              <a:headEnd/>
              <a:tailEnd/>
            </a:ln>
          </p:spPr>
          <p:txBody>
            <a:bodyPr/>
            <a:lstStyle/>
            <a:p>
              <a:endParaRPr lang="en-US" b="1">
                <a:solidFill>
                  <a:srgbClr val="000000"/>
                </a:solidFill>
              </a:endParaRPr>
            </a:p>
          </p:txBody>
        </p:sp>
        <p:sp>
          <p:nvSpPr>
            <p:cNvPr id="321679" name="Rectangle 48"/>
            <p:cNvSpPr>
              <a:spLocks noChangeArrowheads="1"/>
            </p:cNvSpPr>
            <p:nvPr/>
          </p:nvSpPr>
          <p:spPr bwMode="auto">
            <a:xfrm>
              <a:off x="5649" y="2012"/>
              <a:ext cx="540" cy="2530"/>
            </a:xfrm>
            <a:prstGeom prst="rect">
              <a:avLst/>
            </a:prstGeom>
            <a:solidFill>
              <a:srgbClr val="FFFFFF"/>
            </a:solidFill>
            <a:ln w="9525">
              <a:solidFill>
                <a:srgbClr val="000000"/>
              </a:solidFill>
              <a:miter lim="800000"/>
              <a:headEnd/>
              <a:tailEnd/>
            </a:ln>
          </p:spPr>
          <p:txBody>
            <a:bodyPr/>
            <a:lstStyle/>
            <a:p>
              <a:endParaRPr lang="en-US" b="1">
                <a:solidFill>
                  <a:srgbClr val="000000"/>
                </a:solidFill>
              </a:endParaRPr>
            </a:p>
          </p:txBody>
        </p:sp>
        <p:sp>
          <p:nvSpPr>
            <p:cNvPr id="321680" name="Rectangle 49"/>
            <p:cNvSpPr>
              <a:spLocks noChangeArrowheads="1"/>
            </p:cNvSpPr>
            <p:nvPr/>
          </p:nvSpPr>
          <p:spPr bwMode="auto">
            <a:xfrm>
              <a:off x="6189" y="1652"/>
              <a:ext cx="540" cy="2890"/>
            </a:xfrm>
            <a:prstGeom prst="rect">
              <a:avLst/>
            </a:prstGeom>
            <a:solidFill>
              <a:srgbClr val="FFFFFF"/>
            </a:solidFill>
            <a:ln w="9525">
              <a:solidFill>
                <a:srgbClr val="000000"/>
              </a:solidFill>
              <a:miter lim="800000"/>
              <a:headEnd/>
              <a:tailEnd/>
            </a:ln>
          </p:spPr>
          <p:txBody>
            <a:bodyPr/>
            <a:lstStyle/>
            <a:p>
              <a:endParaRPr lang="en-US" b="1">
                <a:solidFill>
                  <a:srgbClr val="000000"/>
                </a:solidFill>
              </a:endParaRPr>
            </a:p>
          </p:txBody>
        </p:sp>
        <p:sp>
          <p:nvSpPr>
            <p:cNvPr id="321681" name="Rectangle 50"/>
            <p:cNvSpPr>
              <a:spLocks noChangeArrowheads="1"/>
            </p:cNvSpPr>
            <p:nvPr/>
          </p:nvSpPr>
          <p:spPr bwMode="auto">
            <a:xfrm>
              <a:off x="6731" y="2012"/>
              <a:ext cx="540" cy="2530"/>
            </a:xfrm>
            <a:prstGeom prst="rect">
              <a:avLst/>
            </a:prstGeom>
            <a:solidFill>
              <a:srgbClr val="FFFFFF"/>
            </a:solidFill>
            <a:ln w="9525">
              <a:solidFill>
                <a:srgbClr val="000000"/>
              </a:solidFill>
              <a:miter lim="800000"/>
              <a:headEnd/>
              <a:tailEnd/>
            </a:ln>
          </p:spPr>
          <p:txBody>
            <a:bodyPr/>
            <a:lstStyle/>
            <a:p>
              <a:endParaRPr lang="en-US" b="1">
                <a:solidFill>
                  <a:srgbClr val="000000"/>
                </a:solidFill>
              </a:endParaRPr>
            </a:p>
          </p:txBody>
        </p:sp>
        <p:sp>
          <p:nvSpPr>
            <p:cNvPr id="321682" name="Rectangle 51"/>
            <p:cNvSpPr>
              <a:spLocks noChangeArrowheads="1"/>
            </p:cNvSpPr>
            <p:nvPr/>
          </p:nvSpPr>
          <p:spPr bwMode="auto">
            <a:xfrm>
              <a:off x="7269" y="3632"/>
              <a:ext cx="540" cy="900"/>
            </a:xfrm>
            <a:prstGeom prst="rect">
              <a:avLst/>
            </a:prstGeom>
            <a:solidFill>
              <a:srgbClr val="FFFFFF"/>
            </a:solidFill>
            <a:ln w="9525">
              <a:solidFill>
                <a:srgbClr val="000000"/>
              </a:solidFill>
              <a:miter lim="800000"/>
              <a:headEnd/>
              <a:tailEnd/>
            </a:ln>
          </p:spPr>
          <p:txBody>
            <a:bodyPr/>
            <a:lstStyle/>
            <a:p>
              <a:endParaRPr lang="en-US" b="1">
                <a:solidFill>
                  <a:srgbClr val="000000"/>
                </a:solidFill>
              </a:endParaRPr>
            </a:p>
          </p:txBody>
        </p:sp>
        <p:sp>
          <p:nvSpPr>
            <p:cNvPr id="321683" name="Line 52"/>
            <p:cNvSpPr>
              <a:spLocks noChangeShapeType="1"/>
            </p:cNvSpPr>
            <p:nvPr/>
          </p:nvSpPr>
          <p:spPr bwMode="auto">
            <a:xfrm>
              <a:off x="4029" y="4436"/>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84" name="Line 53"/>
            <p:cNvSpPr>
              <a:spLocks noChangeShapeType="1"/>
            </p:cNvSpPr>
            <p:nvPr/>
          </p:nvSpPr>
          <p:spPr bwMode="auto">
            <a:xfrm>
              <a:off x="4570" y="4433"/>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85" name="Line 54"/>
            <p:cNvSpPr>
              <a:spLocks noChangeShapeType="1"/>
            </p:cNvSpPr>
            <p:nvPr/>
          </p:nvSpPr>
          <p:spPr bwMode="auto">
            <a:xfrm>
              <a:off x="5110" y="4420"/>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86" name="Line 55"/>
            <p:cNvSpPr>
              <a:spLocks noChangeShapeType="1"/>
            </p:cNvSpPr>
            <p:nvPr/>
          </p:nvSpPr>
          <p:spPr bwMode="auto">
            <a:xfrm>
              <a:off x="5648" y="4420"/>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87" name="Line 56"/>
            <p:cNvSpPr>
              <a:spLocks noChangeShapeType="1"/>
            </p:cNvSpPr>
            <p:nvPr/>
          </p:nvSpPr>
          <p:spPr bwMode="auto">
            <a:xfrm>
              <a:off x="6189" y="4435"/>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88" name="Line 57"/>
            <p:cNvSpPr>
              <a:spLocks noChangeShapeType="1"/>
            </p:cNvSpPr>
            <p:nvPr/>
          </p:nvSpPr>
          <p:spPr bwMode="auto">
            <a:xfrm>
              <a:off x="6729" y="4422"/>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89" name="Line 58"/>
            <p:cNvSpPr>
              <a:spLocks noChangeShapeType="1"/>
            </p:cNvSpPr>
            <p:nvPr/>
          </p:nvSpPr>
          <p:spPr bwMode="auto">
            <a:xfrm>
              <a:off x="7268" y="4422"/>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90" name="Line 59"/>
            <p:cNvSpPr>
              <a:spLocks noChangeShapeType="1"/>
            </p:cNvSpPr>
            <p:nvPr/>
          </p:nvSpPr>
          <p:spPr bwMode="auto">
            <a:xfrm>
              <a:off x="7816" y="4435"/>
              <a:ext cx="1" cy="19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21691" name="Text Box 60"/>
            <p:cNvSpPr txBox="1">
              <a:spLocks noChangeArrowheads="1"/>
            </p:cNvSpPr>
            <p:nvPr/>
          </p:nvSpPr>
          <p:spPr bwMode="auto">
            <a:xfrm>
              <a:off x="8267" y="4670"/>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1800" b="1">
                  <a:solidFill>
                    <a:srgbClr val="800000"/>
                  </a:solidFill>
                  <a:latin typeface="Times New Roman" pitchFamily="18" charset="0"/>
                </a:rPr>
                <a:t>X</a:t>
              </a:r>
              <a:endParaRPr lang="en-US" sz="1800" b="1">
                <a:solidFill>
                  <a:srgbClr val="800000"/>
                </a:solidFill>
              </a:endParaRPr>
            </a:p>
          </p:txBody>
        </p:sp>
        <p:sp>
          <p:nvSpPr>
            <p:cNvPr id="321692" name="Text Box 61"/>
            <p:cNvSpPr txBox="1">
              <a:spLocks noChangeArrowheads="1"/>
            </p:cNvSpPr>
            <p:nvPr/>
          </p:nvSpPr>
          <p:spPr bwMode="auto">
            <a:xfrm>
              <a:off x="1940" y="392"/>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0099FF"/>
                  </a:solidFill>
                  <a:latin typeface="Times New Roman" pitchFamily="18" charset="0"/>
                </a:rPr>
                <a:t>Y</a:t>
              </a:r>
            </a:p>
            <a:p>
              <a:pPr eaLnBrk="1" hangingPunct="1"/>
              <a:endParaRPr lang="en-US" sz="1800">
                <a:solidFill>
                  <a:srgbClr val="000000"/>
                </a:solidFill>
              </a:endParaRPr>
            </a:p>
          </p:txBody>
        </p:sp>
        <p:sp>
          <p:nvSpPr>
            <p:cNvPr id="321693" name="Freeform 62"/>
            <p:cNvSpPr>
              <a:spLocks/>
            </p:cNvSpPr>
            <p:nvPr/>
          </p:nvSpPr>
          <p:spPr bwMode="auto">
            <a:xfrm>
              <a:off x="3200" y="1652"/>
              <a:ext cx="5039" cy="2880"/>
            </a:xfrm>
            <a:custGeom>
              <a:avLst/>
              <a:gdLst>
                <a:gd name="T0" fmla="*/ 0 w 5040"/>
                <a:gd name="T1" fmla="*/ 2880 h 2880"/>
                <a:gd name="T2" fmla="*/ 360 w 5040"/>
                <a:gd name="T3" fmla="*/ 2520 h 2880"/>
                <a:gd name="T4" fmla="*/ 540 w 5040"/>
                <a:gd name="T5" fmla="*/ 2520 h 2880"/>
                <a:gd name="T6" fmla="*/ 1260 w 5040"/>
                <a:gd name="T7" fmla="*/ 2340 h 2880"/>
                <a:gd name="T8" fmla="*/ 1620 w 5040"/>
                <a:gd name="T9" fmla="*/ 2340 h 2880"/>
                <a:gd name="T10" fmla="*/ 2160 w 5040"/>
                <a:gd name="T11" fmla="*/ 2160 h 2880"/>
                <a:gd name="T12" fmla="*/ 2678 w 5040"/>
                <a:gd name="T13" fmla="*/ 360 h 2880"/>
                <a:gd name="T14" fmla="*/ 3218 w 5040"/>
                <a:gd name="T15" fmla="*/ 0 h 2880"/>
                <a:gd name="T16" fmla="*/ 3758 w 5040"/>
                <a:gd name="T17" fmla="*/ 360 h 2880"/>
                <a:gd name="T18" fmla="*/ 4478 w 5040"/>
                <a:gd name="T19" fmla="*/ 1980 h 2880"/>
                <a:gd name="T20" fmla="*/ 5018 w 5040"/>
                <a:gd name="T21" fmla="*/ 2880 h 288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5040"/>
                <a:gd name="T34" fmla="*/ 0 h 2880"/>
                <a:gd name="T35" fmla="*/ 5040 w 5040"/>
                <a:gd name="T36" fmla="*/ 2880 h 288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5040" h="2880">
                  <a:moveTo>
                    <a:pt x="0" y="2880"/>
                  </a:moveTo>
                  <a:cubicBezTo>
                    <a:pt x="135" y="2730"/>
                    <a:pt x="270" y="2580"/>
                    <a:pt x="360" y="2520"/>
                  </a:cubicBezTo>
                  <a:cubicBezTo>
                    <a:pt x="450" y="2460"/>
                    <a:pt x="390" y="2550"/>
                    <a:pt x="540" y="2520"/>
                  </a:cubicBezTo>
                  <a:cubicBezTo>
                    <a:pt x="690" y="2490"/>
                    <a:pt x="1080" y="2370"/>
                    <a:pt x="1260" y="2340"/>
                  </a:cubicBezTo>
                  <a:cubicBezTo>
                    <a:pt x="1440" y="2310"/>
                    <a:pt x="1470" y="2370"/>
                    <a:pt x="1620" y="2340"/>
                  </a:cubicBezTo>
                  <a:cubicBezTo>
                    <a:pt x="1770" y="2310"/>
                    <a:pt x="1980" y="2490"/>
                    <a:pt x="2160" y="2160"/>
                  </a:cubicBezTo>
                  <a:cubicBezTo>
                    <a:pt x="2340" y="1830"/>
                    <a:pt x="2520" y="720"/>
                    <a:pt x="2700" y="360"/>
                  </a:cubicBezTo>
                  <a:cubicBezTo>
                    <a:pt x="2880" y="0"/>
                    <a:pt x="3060" y="0"/>
                    <a:pt x="3240" y="0"/>
                  </a:cubicBezTo>
                  <a:cubicBezTo>
                    <a:pt x="3420" y="0"/>
                    <a:pt x="3570" y="30"/>
                    <a:pt x="3780" y="360"/>
                  </a:cubicBezTo>
                  <a:cubicBezTo>
                    <a:pt x="3990" y="690"/>
                    <a:pt x="4290" y="1560"/>
                    <a:pt x="4500" y="1980"/>
                  </a:cubicBezTo>
                  <a:cubicBezTo>
                    <a:pt x="4710" y="2400"/>
                    <a:pt x="4875" y="2640"/>
                    <a:pt x="5040" y="2880"/>
                  </a:cubicBez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MY">
                <a:solidFill>
                  <a:prstClr val="black"/>
                </a:solidFill>
              </a:endParaRPr>
            </a:p>
          </p:txBody>
        </p:sp>
      </p:grpSp>
      <p:graphicFrame>
        <p:nvGraphicFramePr>
          <p:cNvPr id="441405" name="Group 61"/>
          <p:cNvGraphicFramePr>
            <a:graphicFrameLocks noGrp="1"/>
          </p:cNvGraphicFramePr>
          <p:nvPr>
            <p:extLst>
              <p:ext uri="{D42A27DB-BD31-4B8C-83A1-F6EECF244321}">
                <p14:modId xmlns:p14="http://schemas.microsoft.com/office/powerpoint/2010/main" val="2337218070"/>
              </p:ext>
            </p:extLst>
          </p:nvPr>
        </p:nvGraphicFramePr>
        <p:xfrm>
          <a:off x="3563938" y="0"/>
          <a:ext cx="5400550" cy="3346880"/>
        </p:xfrm>
        <a:graphic>
          <a:graphicData uri="http://schemas.openxmlformats.org/drawingml/2006/table">
            <a:tbl>
              <a:tblPr/>
              <a:tblGrid>
                <a:gridCol w="720030"/>
                <a:gridCol w="576064"/>
                <a:gridCol w="1008112"/>
                <a:gridCol w="936104"/>
                <a:gridCol w="504056"/>
                <a:gridCol w="864096"/>
                <a:gridCol w="792088"/>
              </a:tblGrid>
              <a:tr h="59433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rPr>
                        <a:t>Age (year)</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rPr>
                        <a:t>Freq.</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err="1" smtClean="0">
                          <a:ln>
                            <a:noFill/>
                          </a:ln>
                          <a:solidFill>
                            <a:srgbClr val="CC0000"/>
                          </a:solidFill>
                          <a:effectLst/>
                          <a:latin typeface="+mn-lt"/>
                          <a:ea typeface="Times New Roman" pitchFamily="18" charset="0"/>
                          <a:cs typeface="Simplified Arabic" pitchFamily="2" charset="-78"/>
                        </a:rPr>
                        <a:t>Commutat</a:t>
                      </a:r>
                      <a:endPar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endParaRPr>
                    </a:p>
                    <a:p>
                      <a:pPr marL="0" marR="0" lvl="0" indent="0" algn="l"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rPr>
                        <a:t>frequency</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rPr>
                        <a:t>Relative</a:t>
                      </a:r>
                    </a:p>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rPr>
                        <a:t>frequency</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rPr>
                        <a:t>%</a:t>
                      </a:r>
                    </a:p>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rPr>
                        <a:t>R.F.</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err="1" smtClean="0">
                          <a:ln>
                            <a:noFill/>
                          </a:ln>
                          <a:solidFill>
                            <a:srgbClr val="CC0000"/>
                          </a:solidFill>
                          <a:effectLst/>
                          <a:latin typeface="+mn-lt"/>
                          <a:ea typeface="Times New Roman" pitchFamily="18" charset="0"/>
                          <a:cs typeface="Simplified Arabic" pitchFamily="2" charset="-78"/>
                        </a:rPr>
                        <a:t>Cumulati</a:t>
                      </a:r>
                      <a:endPar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endParaRPr>
                    </a:p>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err="1" smtClean="0">
                          <a:ln>
                            <a:noFill/>
                          </a:ln>
                          <a:solidFill>
                            <a:srgbClr val="CC0000"/>
                          </a:solidFill>
                          <a:effectLst/>
                          <a:latin typeface="+mn-lt"/>
                          <a:ea typeface="Times New Roman" pitchFamily="18" charset="0"/>
                          <a:cs typeface="Simplified Arabic" pitchFamily="2" charset="-78"/>
                        </a:rPr>
                        <a:t>Freq</a:t>
                      </a:r>
                      <a:endPar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endParaRP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rPr>
                        <a:t>%cum.</a:t>
                      </a:r>
                    </a:p>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rPr>
                        <a:t>Freq.</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1439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C0000"/>
                          </a:solidFill>
                          <a:effectLst/>
                          <a:latin typeface="+mn-lt"/>
                          <a:ea typeface="Times New Roman" pitchFamily="18" charset="0"/>
                          <a:cs typeface="Simplified Arabic" pitchFamily="2" charset="-78"/>
                        </a:rPr>
                        <a:t>20-29</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2"/>
                          </a:solidFill>
                          <a:effectLst/>
                          <a:latin typeface="+mn-lt"/>
                          <a:ea typeface="Times New Roman" pitchFamily="18" charset="0"/>
                          <a:cs typeface="Simplified Arabic" pitchFamily="2" charset="-78"/>
                        </a:rPr>
                        <a:t>1</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1</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0.02</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hlink"/>
                          </a:solidFill>
                          <a:effectLst/>
                          <a:latin typeface="+mn-lt"/>
                          <a:ea typeface="Times New Roman" pitchFamily="18" charset="0"/>
                          <a:cs typeface="Simplified Arabic" pitchFamily="2" charset="-78"/>
                        </a:rPr>
                        <a:t>2</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0.02</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2</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144016">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C0000"/>
                          </a:solidFill>
                          <a:effectLst/>
                          <a:latin typeface="+mn-lt"/>
                          <a:ea typeface="Times New Roman" pitchFamily="18" charset="0"/>
                          <a:cs typeface="Simplified Arabic" pitchFamily="2" charset="-78"/>
                        </a:rPr>
                        <a:t>30-39</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2"/>
                          </a:solidFill>
                          <a:effectLst/>
                          <a:latin typeface="+mn-lt"/>
                          <a:ea typeface="Times New Roman" pitchFamily="18" charset="0"/>
                          <a:cs typeface="Simplified Arabic" pitchFamily="2" charset="-78"/>
                        </a:rPr>
                        <a:t>2</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3</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0.04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hlink"/>
                          </a:solidFill>
                          <a:effectLst/>
                          <a:latin typeface="+mn-lt"/>
                          <a:ea typeface="Times New Roman" pitchFamily="18" charset="0"/>
                          <a:cs typeface="Simplified Arabic" pitchFamily="2" charset="-78"/>
                        </a:rPr>
                        <a:t>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0.06</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6</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78451">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CC0000"/>
                          </a:solidFill>
                          <a:effectLst/>
                          <a:latin typeface="+mn-lt"/>
                          <a:ea typeface="Times New Roman" pitchFamily="18" charset="0"/>
                          <a:cs typeface="Simplified Arabic" pitchFamily="2" charset="-78"/>
                        </a:rPr>
                        <a:t>40-49</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2"/>
                          </a:solidFill>
                          <a:effectLst/>
                          <a:latin typeface="+mn-lt"/>
                          <a:ea typeface="Times New Roman" pitchFamily="18" charset="0"/>
                          <a:cs typeface="Simplified Arabic" pitchFamily="2" charset="-78"/>
                        </a:rPr>
                        <a:t>2</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5</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0.04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hlink"/>
                          </a:solidFill>
                          <a:effectLst/>
                          <a:latin typeface="+mn-lt"/>
                          <a:ea typeface="Times New Roman" pitchFamily="18" charset="0"/>
                          <a:cs typeface="Simplified Arabic" pitchFamily="2" charset="-78"/>
                        </a:rPr>
                        <a:t>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0.1</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10</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78451">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C0000"/>
                          </a:solidFill>
                          <a:effectLst/>
                          <a:latin typeface="+mn-lt"/>
                          <a:ea typeface="Times New Roman" pitchFamily="18" charset="0"/>
                          <a:cs typeface="Simplified Arabic" pitchFamily="2" charset="-78"/>
                        </a:rPr>
                        <a:t>50-59</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2"/>
                          </a:solidFill>
                          <a:effectLst/>
                          <a:latin typeface="+mn-lt"/>
                          <a:ea typeface="Times New Roman" pitchFamily="18" charset="0"/>
                          <a:cs typeface="Simplified Arabic" pitchFamily="2" charset="-78"/>
                        </a:rPr>
                        <a:t>3</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8</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0.06</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hlink"/>
                          </a:solidFill>
                          <a:effectLst/>
                          <a:latin typeface="+mn-lt"/>
                          <a:ea typeface="Times New Roman" pitchFamily="18" charset="0"/>
                          <a:cs typeface="Simplified Arabic" pitchFamily="2" charset="-78"/>
                        </a:rPr>
                        <a:t>6</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0.16</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16</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78451">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C0000"/>
                          </a:solidFill>
                          <a:effectLst/>
                          <a:latin typeface="+mn-lt"/>
                          <a:ea typeface="Times New Roman" pitchFamily="18" charset="0"/>
                          <a:cs typeface="Simplified Arabic" pitchFamily="2" charset="-78"/>
                        </a:rPr>
                        <a:t>60-69</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2"/>
                          </a:solidFill>
                          <a:effectLst/>
                          <a:latin typeface="+mn-lt"/>
                          <a:ea typeface="Times New Roman" pitchFamily="18" charset="0"/>
                          <a:cs typeface="Simplified Arabic" pitchFamily="2" charset="-78"/>
                        </a:rPr>
                        <a:t>12</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20</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0.24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hlink"/>
                          </a:solidFill>
                          <a:effectLst/>
                          <a:latin typeface="+mn-lt"/>
                          <a:ea typeface="Times New Roman" pitchFamily="18" charset="0"/>
                          <a:cs typeface="Simplified Arabic" pitchFamily="2" charset="-78"/>
                        </a:rPr>
                        <a:t>24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40</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78451">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C0000"/>
                          </a:solidFill>
                          <a:effectLst/>
                          <a:latin typeface="+mn-lt"/>
                          <a:ea typeface="Times New Roman" pitchFamily="18" charset="0"/>
                          <a:cs typeface="Simplified Arabic" pitchFamily="2" charset="-78"/>
                        </a:rPr>
                        <a:t>70-79</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2"/>
                          </a:solidFill>
                          <a:effectLst/>
                          <a:latin typeface="+mn-lt"/>
                          <a:ea typeface="Times New Roman" pitchFamily="18" charset="0"/>
                          <a:cs typeface="Simplified Arabic" pitchFamily="2" charset="-78"/>
                        </a:rPr>
                        <a:t>14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34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0.28</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hlink"/>
                          </a:solidFill>
                          <a:effectLst/>
                          <a:latin typeface="+mn-lt"/>
                          <a:ea typeface="Times New Roman" pitchFamily="18" charset="0"/>
                          <a:cs typeface="Simplified Arabic" pitchFamily="2" charset="-78"/>
                        </a:rPr>
                        <a:t>28</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0.68</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68</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04342">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C0000"/>
                          </a:solidFill>
                          <a:effectLst/>
                          <a:latin typeface="+mn-lt"/>
                          <a:ea typeface="Times New Roman" pitchFamily="18" charset="0"/>
                          <a:cs typeface="Simplified Arabic" pitchFamily="2" charset="-78"/>
                        </a:rPr>
                        <a:t>80-89</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2"/>
                          </a:solidFill>
                          <a:effectLst/>
                          <a:latin typeface="+mn-lt"/>
                          <a:ea typeface="Times New Roman" pitchFamily="18" charset="0"/>
                          <a:cs typeface="Simplified Arabic" pitchFamily="2" charset="-78"/>
                        </a:rPr>
                        <a:t>12</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46</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0.24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hlink"/>
                          </a:solidFill>
                          <a:effectLst/>
                          <a:latin typeface="+mn-lt"/>
                          <a:ea typeface="Times New Roman" pitchFamily="18" charset="0"/>
                          <a:cs typeface="Simplified Arabic" pitchFamily="2" charset="-78"/>
                        </a:rPr>
                        <a:t>24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0.92</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92</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59612">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C0000"/>
                          </a:solidFill>
                          <a:effectLst/>
                          <a:latin typeface="+mn-lt"/>
                          <a:ea typeface="Times New Roman" pitchFamily="18" charset="0"/>
                          <a:cs typeface="Simplified Arabic" pitchFamily="2" charset="-78"/>
                        </a:rPr>
                        <a:t>90-99</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2"/>
                          </a:solidFill>
                          <a:effectLst/>
                          <a:latin typeface="+mn-lt"/>
                          <a:ea typeface="Times New Roman" pitchFamily="18" charset="0"/>
                          <a:cs typeface="Simplified Arabic" pitchFamily="2" charset="-78"/>
                        </a:rPr>
                        <a:t>4</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50</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0.08</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hlink"/>
                          </a:solidFill>
                          <a:effectLst/>
                          <a:latin typeface="+mn-lt"/>
                          <a:ea typeface="Times New Roman" pitchFamily="18" charset="0"/>
                          <a:cs typeface="Simplified Arabic" pitchFamily="2" charset="-78"/>
                        </a:rPr>
                        <a:t>8</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1.00</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100</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78451">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rgbClr val="CC0000"/>
                          </a:solidFill>
                          <a:effectLst/>
                          <a:latin typeface="+mn-lt"/>
                          <a:ea typeface="Times New Roman" pitchFamily="18" charset="0"/>
                          <a:cs typeface="Simplified Arabic" pitchFamily="2" charset="-78"/>
                        </a:rPr>
                        <a:t>total</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accent2"/>
                          </a:solidFill>
                          <a:effectLst/>
                          <a:latin typeface="+mn-lt"/>
                          <a:ea typeface="Times New Roman" pitchFamily="18" charset="0"/>
                          <a:cs typeface="Simplified Arabic" pitchFamily="2" charset="-78"/>
                        </a:rPr>
                        <a:t>50</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n-lt"/>
                          <a:ea typeface="Times New Roman" pitchFamily="18" charset="0"/>
                          <a:cs typeface="Simplified Arabic" pitchFamily="2" charset="-78"/>
                        </a:rPr>
                        <a:t>1</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hlink"/>
                          </a:solidFill>
                          <a:effectLst/>
                          <a:latin typeface="+mn-lt"/>
                          <a:ea typeface="Times New Roman" pitchFamily="18" charset="0"/>
                          <a:cs typeface="Simplified Arabic" pitchFamily="2" charset="-78"/>
                        </a:rPr>
                        <a:t>100</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n-lt"/>
                          <a:ea typeface="Times New Roman" pitchFamily="18" charset="0"/>
                          <a:cs typeface="Simplified Arabic" pitchFamily="2" charset="-78"/>
                        </a:rPr>
                        <a:t>---</a:t>
                      </a:r>
                    </a:p>
                  </a:txBody>
                  <a:tcPr marT="45705" marB="4570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sp>
        <p:nvSpPr>
          <p:cNvPr id="321631" name="Rectangle 945"/>
          <p:cNvSpPr>
            <a:spLocks noChangeArrowheads="1"/>
          </p:cNvSpPr>
          <p:nvPr/>
        </p:nvSpPr>
        <p:spPr bwMode="auto">
          <a:xfrm flipV="1">
            <a:off x="4572000" y="3367088"/>
            <a:ext cx="2159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a:solidFill>
                  <a:srgbClr val="000000"/>
                </a:solidFill>
              </a:rPr>
              <a:t> </a:t>
            </a:r>
          </a:p>
        </p:txBody>
      </p:sp>
      <p:sp>
        <p:nvSpPr>
          <p:cNvPr id="321632" name="Rectangle 947"/>
          <p:cNvSpPr>
            <a:spLocks noChangeArrowheads="1"/>
          </p:cNvSpPr>
          <p:nvPr/>
        </p:nvSpPr>
        <p:spPr bwMode="auto">
          <a:xfrm>
            <a:off x="6372225" y="5070475"/>
            <a:ext cx="254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r>
              <a:rPr lang="en-US" sz="2000">
                <a:solidFill>
                  <a:srgbClr val="FF0000"/>
                </a:solidFill>
              </a:rPr>
              <a:t> </a:t>
            </a:r>
          </a:p>
        </p:txBody>
      </p:sp>
      <p:sp>
        <p:nvSpPr>
          <p:cNvPr id="321633" name="Rectangle 948"/>
          <p:cNvSpPr>
            <a:spLocks noChangeArrowheads="1"/>
          </p:cNvSpPr>
          <p:nvPr/>
        </p:nvSpPr>
        <p:spPr bwMode="auto">
          <a:xfrm>
            <a:off x="5795963" y="3486150"/>
            <a:ext cx="36036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000">
                <a:solidFill>
                  <a:srgbClr val="FF0000"/>
                </a:solidFill>
              </a:rPr>
              <a:t> </a:t>
            </a:r>
          </a:p>
        </p:txBody>
      </p:sp>
      <p:sp>
        <p:nvSpPr>
          <p:cNvPr id="321634" name="Rectangle 949"/>
          <p:cNvSpPr>
            <a:spLocks noChangeArrowheads="1"/>
          </p:cNvSpPr>
          <p:nvPr/>
        </p:nvSpPr>
        <p:spPr bwMode="auto">
          <a:xfrm>
            <a:off x="3203575" y="5627688"/>
            <a:ext cx="2159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a:solidFill>
                  <a:srgbClr val="000000"/>
                </a:solidFill>
              </a:rPr>
              <a:t> </a:t>
            </a:r>
          </a:p>
        </p:txBody>
      </p:sp>
      <p:sp>
        <p:nvSpPr>
          <p:cNvPr id="321635" name="Rectangle 951"/>
          <p:cNvSpPr>
            <a:spLocks noChangeArrowheads="1"/>
          </p:cNvSpPr>
          <p:nvPr/>
        </p:nvSpPr>
        <p:spPr bwMode="auto">
          <a:xfrm>
            <a:off x="2700338" y="5427663"/>
            <a:ext cx="5222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a:solidFill>
                  <a:srgbClr val="000000"/>
                </a:solidFill>
              </a:rPr>
              <a:t> </a:t>
            </a:r>
          </a:p>
        </p:txBody>
      </p:sp>
      <p:cxnSp>
        <p:nvCxnSpPr>
          <p:cNvPr id="3" name="Straight Connector 2"/>
          <p:cNvCxnSpPr>
            <a:stCxn id="321692" idx="3"/>
          </p:cNvCxnSpPr>
          <p:nvPr/>
        </p:nvCxnSpPr>
        <p:spPr>
          <a:xfrm>
            <a:off x="1016008" y="2480672"/>
            <a:ext cx="1" cy="375961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956870" y="6089301"/>
            <a:ext cx="1160761" cy="34177"/>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flipV="1">
            <a:off x="6765284" y="6089301"/>
            <a:ext cx="1469051" cy="25686"/>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71493" y="260648"/>
            <a:ext cx="3416774" cy="1200329"/>
          </a:xfrm>
          <a:prstGeom prst="rect">
            <a:avLst/>
          </a:prstGeom>
        </p:spPr>
        <p:txBody>
          <a:bodyPr wrap="square">
            <a:spAutoFit/>
          </a:bodyPr>
          <a:lstStyle/>
          <a:p>
            <a:endParaRPr lang="en-US" dirty="0">
              <a:solidFill>
                <a:srgbClr val="640000"/>
              </a:solidFill>
              <a:cs typeface="Times New Roman" pitchFamily="18" charset="0"/>
            </a:endParaRPr>
          </a:p>
          <a:p>
            <a:endParaRPr lang="en-US" dirty="0">
              <a:solidFill>
                <a:srgbClr val="640000"/>
              </a:solidFill>
              <a:cs typeface="Times New Roman" pitchFamily="18" charset="0"/>
            </a:endParaRPr>
          </a:p>
          <a:p>
            <a:endParaRPr lang="en-US" dirty="0">
              <a:solidFill>
                <a:srgbClr val="640000"/>
              </a:solidFill>
              <a:cs typeface="Times New Roman" pitchFamily="18" charset="0"/>
            </a:endParaRPr>
          </a:p>
          <a:p>
            <a:endParaRPr lang="en-US" dirty="0">
              <a:solidFill>
                <a:srgbClr val="640000"/>
              </a:solidFill>
            </a:endParaRPr>
          </a:p>
        </p:txBody>
      </p:sp>
      <p:sp>
        <p:nvSpPr>
          <p:cNvPr id="2" name="Date Placeholder 1"/>
          <p:cNvSpPr>
            <a:spLocks noGrp="1"/>
          </p:cNvSpPr>
          <p:nvPr>
            <p:ph type="dt" sz="half" idx="10"/>
          </p:nvPr>
        </p:nvSpPr>
        <p:spPr/>
        <p:txBody>
          <a:bodyPr/>
          <a:lstStyle/>
          <a:p>
            <a:fld id="{FEEFD93A-DF73-46D1-9016-1FB5BB7C455F}" type="datetime1">
              <a:rPr lang="en-MY" smtClean="0"/>
              <a:t>9/7/2020</a:t>
            </a:fld>
            <a:endParaRPr lang="en-MY"/>
          </a:p>
        </p:txBody>
      </p:sp>
    </p:spTree>
    <p:extLst>
      <p:ext uri="{BB962C8B-B14F-4D97-AF65-F5344CB8AC3E}">
        <p14:creationId xmlns:p14="http://schemas.microsoft.com/office/powerpoint/2010/main" val="40141896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404664"/>
            <a:ext cx="9036496" cy="1938992"/>
          </a:xfrm>
          <a:prstGeom prst="rect">
            <a:avLst/>
          </a:prstGeom>
        </p:spPr>
        <p:txBody>
          <a:bodyPr wrap="square">
            <a:spAutoFit/>
          </a:bodyPr>
          <a:lstStyle/>
          <a:p>
            <a:r>
              <a:rPr lang="en-US" sz="2400" b="1" dirty="0">
                <a:solidFill>
                  <a:srgbClr val="640000"/>
                </a:solidFill>
                <a:cs typeface="Times New Roman" pitchFamily="18" charset="0"/>
              </a:rPr>
              <a:t>Continuous variable of any phenomena I.Q, B.P,</a:t>
            </a:r>
            <a:r>
              <a:rPr lang="en-US" sz="2400" dirty="0">
                <a:solidFill>
                  <a:srgbClr val="640000"/>
                </a:solidFill>
                <a:cs typeface="Times New Roman" pitchFamily="18" charset="0"/>
              </a:rPr>
              <a:t> </a:t>
            </a:r>
            <a:r>
              <a:rPr lang="en-US" sz="2400" b="1" dirty="0">
                <a:solidFill>
                  <a:srgbClr val="640000"/>
                </a:solidFill>
                <a:cs typeface="Times New Roman" pitchFamily="18" charset="0"/>
              </a:rPr>
              <a:t>B.S</a:t>
            </a:r>
            <a:r>
              <a:rPr lang="en-US" sz="2400" dirty="0">
                <a:solidFill>
                  <a:srgbClr val="640000"/>
                </a:solidFill>
                <a:cs typeface="Times New Roman" pitchFamily="18" charset="0"/>
              </a:rPr>
              <a:t>, …. </a:t>
            </a:r>
          </a:p>
          <a:p>
            <a:r>
              <a:rPr lang="en-MY" sz="2400" dirty="0">
                <a:solidFill>
                  <a:srgbClr val="640000"/>
                </a:solidFill>
                <a:cs typeface="Times New Roman" pitchFamily="18" charset="0"/>
              </a:rPr>
              <a:t>In </a:t>
            </a:r>
            <a:r>
              <a:rPr lang="en-MY" sz="2400" b="1" dirty="0">
                <a:solidFill>
                  <a:prstClr val="black"/>
                </a:solidFill>
                <a:cs typeface="Times New Roman" pitchFamily="18" charset="0"/>
              </a:rPr>
              <a:t>large population             Graphically                    Form of Curve</a:t>
            </a:r>
          </a:p>
          <a:p>
            <a:r>
              <a:rPr lang="en-MY" sz="2400" dirty="0">
                <a:solidFill>
                  <a:srgbClr val="640000"/>
                </a:solidFill>
                <a:cs typeface="Times New Roman" pitchFamily="18" charset="0"/>
              </a:rPr>
              <a:t>                </a:t>
            </a:r>
            <a:r>
              <a:rPr lang="en-MY" sz="2400" b="1" dirty="0">
                <a:solidFill>
                  <a:srgbClr val="1F497D"/>
                </a:solidFill>
                <a:cs typeface="Times New Roman" pitchFamily="18" charset="0"/>
              </a:rPr>
              <a:t>Normal Distribution curve, </a:t>
            </a:r>
          </a:p>
          <a:p>
            <a:r>
              <a:rPr lang="en-MY" sz="2400" dirty="0">
                <a:solidFill>
                  <a:srgbClr val="640000"/>
                </a:solidFill>
                <a:cs typeface="Times New Roman" pitchFamily="18" charset="0"/>
              </a:rPr>
              <a:t>                 </a:t>
            </a:r>
            <a:r>
              <a:rPr lang="en-MY" sz="2400" b="1" dirty="0">
                <a:solidFill>
                  <a:prstClr val="black"/>
                </a:solidFill>
                <a:cs typeface="Times New Roman" pitchFamily="18" charset="0"/>
              </a:rPr>
              <a:t>Gaussian Curve ,</a:t>
            </a:r>
          </a:p>
          <a:p>
            <a:r>
              <a:rPr lang="en-MY" sz="2400" b="1" dirty="0">
                <a:solidFill>
                  <a:prstClr val="black"/>
                </a:solidFill>
                <a:cs typeface="Times New Roman" pitchFamily="18" charset="0"/>
              </a:rPr>
              <a:t>                 Bell Curve .</a:t>
            </a:r>
          </a:p>
        </p:txBody>
      </p:sp>
      <p:cxnSp>
        <p:nvCxnSpPr>
          <p:cNvPr id="4" name="Straight Arrow Connector 3"/>
          <p:cNvCxnSpPr/>
          <p:nvPr/>
        </p:nvCxnSpPr>
        <p:spPr>
          <a:xfrm>
            <a:off x="2515707" y="1052736"/>
            <a:ext cx="648072"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H="1">
            <a:off x="7956376" y="908720"/>
            <a:ext cx="288032" cy="380927"/>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5220072" y="1048054"/>
            <a:ext cx="792088" cy="0"/>
          </a:xfrm>
          <a:prstGeom prst="straightConnector1">
            <a:avLst/>
          </a:prstGeom>
          <a:ln w="381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2" name="Elbow Connector 11"/>
          <p:cNvCxnSpPr/>
          <p:nvPr/>
        </p:nvCxnSpPr>
        <p:spPr>
          <a:xfrm rot="10800000" flipV="1">
            <a:off x="4716016" y="1205136"/>
            <a:ext cx="3240360" cy="169024"/>
          </a:xfrm>
          <a:prstGeom prst="bentConnector3">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nvGrpSpPr>
          <p:cNvPr id="16" name="Group 10"/>
          <p:cNvGrpSpPr>
            <a:grpSpLocks/>
          </p:cNvGrpSpPr>
          <p:nvPr/>
        </p:nvGrpSpPr>
        <p:grpSpPr bwMode="auto">
          <a:xfrm>
            <a:off x="4739535" y="1844824"/>
            <a:ext cx="4417945" cy="2232248"/>
            <a:chOff x="3056" y="3999"/>
            <a:chExt cx="5764" cy="2420"/>
          </a:xfrm>
          <a:solidFill>
            <a:schemeClr val="tx2">
              <a:lumMod val="20000"/>
              <a:lumOff val="80000"/>
            </a:schemeClr>
          </a:solidFill>
        </p:grpSpPr>
        <p:sp>
          <p:nvSpPr>
            <p:cNvPr id="17" name="Freeform 11" descr="5%"/>
            <p:cNvSpPr>
              <a:spLocks/>
            </p:cNvSpPr>
            <p:nvPr/>
          </p:nvSpPr>
          <p:spPr bwMode="auto">
            <a:xfrm>
              <a:off x="3080" y="4096"/>
              <a:ext cx="5526" cy="1620"/>
            </a:xfrm>
            <a:custGeom>
              <a:avLst/>
              <a:gdLst>
                <a:gd name="T0" fmla="*/ 0 w 5526"/>
                <a:gd name="T1" fmla="*/ 1362 h 1620"/>
                <a:gd name="T2" fmla="*/ 302 w 5526"/>
                <a:gd name="T3" fmla="*/ 1429 h 1620"/>
                <a:gd name="T4" fmla="*/ 586 w 5526"/>
                <a:gd name="T5" fmla="*/ 1429 h 1620"/>
                <a:gd name="T6" fmla="*/ 687 w 5526"/>
                <a:gd name="T7" fmla="*/ 1396 h 1620"/>
                <a:gd name="T8" fmla="*/ 871 w 5526"/>
                <a:gd name="T9" fmla="*/ 1279 h 1620"/>
                <a:gd name="T10" fmla="*/ 955 w 5526"/>
                <a:gd name="T11" fmla="*/ 1212 h 1620"/>
                <a:gd name="T12" fmla="*/ 1072 w 5526"/>
                <a:gd name="T13" fmla="*/ 1178 h 1620"/>
                <a:gd name="T14" fmla="*/ 1139 w 5526"/>
                <a:gd name="T15" fmla="*/ 1111 h 1620"/>
                <a:gd name="T16" fmla="*/ 1173 w 5526"/>
                <a:gd name="T17" fmla="*/ 1011 h 1620"/>
                <a:gd name="T18" fmla="*/ 1206 w 5526"/>
                <a:gd name="T19" fmla="*/ 977 h 1620"/>
                <a:gd name="T20" fmla="*/ 1256 w 5526"/>
                <a:gd name="T21" fmla="*/ 960 h 1620"/>
                <a:gd name="T22" fmla="*/ 2286 w 5526"/>
                <a:gd name="T23" fmla="*/ 180 h 1620"/>
                <a:gd name="T24" fmla="*/ 2826 w 5526"/>
                <a:gd name="T25" fmla="*/ 0 h 1620"/>
                <a:gd name="T26" fmla="*/ 3726 w 5526"/>
                <a:gd name="T27" fmla="*/ 360 h 1620"/>
                <a:gd name="T28" fmla="*/ 4626 w 5526"/>
                <a:gd name="T29" fmla="*/ 1080 h 1620"/>
                <a:gd name="T30" fmla="*/ 5166 w 5526"/>
                <a:gd name="T31" fmla="*/ 1440 h 1620"/>
                <a:gd name="T32" fmla="*/ 5526 w 5526"/>
                <a:gd name="T33" fmla="*/ 1440 h 1620"/>
                <a:gd name="T34" fmla="*/ 5526 w 5526"/>
                <a:gd name="T35" fmla="*/ 1620 h 1620"/>
                <a:gd name="T36" fmla="*/ 126 w 5526"/>
                <a:gd name="T37" fmla="*/ 1620 h 1620"/>
                <a:gd name="T38" fmla="*/ 126 w 5526"/>
                <a:gd name="T39" fmla="*/ 1440 h 1620"/>
                <a:gd name="T40" fmla="*/ 306 w 5526"/>
                <a:gd name="T41" fmla="*/ 1440 h 162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526"/>
                <a:gd name="T64" fmla="*/ 0 h 1620"/>
                <a:gd name="T65" fmla="*/ 5526 w 5526"/>
                <a:gd name="T66" fmla="*/ 1620 h 162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526" h="1620">
                  <a:moveTo>
                    <a:pt x="0" y="1362"/>
                  </a:moveTo>
                  <a:cubicBezTo>
                    <a:pt x="76" y="1438"/>
                    <a:pt x="200" y="1410"/>
                    <a:pt x="302" y="1429"/>
                  </a:cubicBezTo>
                  <a:cubicBezTo>
                    <a:pt x="388" y="1518"/>
                    <a:pt x="483" y="1460"/>
                    <a:pt x="586" y="1429"/>
                  </a:cubicBezTo>
                  <a:cubicBezTo>
                    <a:pt x="620" y="1419"/>
                    <a:pt x="687" y="1396"/>
                    <a:pt x="687" y="1396"/>
                  </a:cubicBezTo>
                  <a:cubicBezTo>
                    <a:pt x="723" y="1290"/>
                    <a:pt x="767" y="1299"/>
                    <a:pt x="871" y="1279"/>
                  </a:cubicBezTo>
                  <a:cubicBezTo>
                    <a:pt x="901" y="1259"/>
                    <a:pt x="924" y="1230"/>
                    <a:pt x="955" y="1212"/>
                  </a:cubicBezTo>
                  <a:cubicBezTo>
                    <a:pt x="973" y="1201"/>
                    <a:pt x="1058" y="1182"/>
                    <a:pt x="1072" y="1178"/>
                  </a:cubicBezTo>
                  <a:cubicBezTo>
                    <a:pt x="1094" y="1156"/>
                    <a:pt x="1129" y="1141"/>
                    <a:pt x="1139" y="1111"/>
                  </a:cubicBezTo>
                  <a:cubicBezTo>
                    <a:pt x="1150" y="1078"/>
                    <a:pt x="1148" y="1036"/>
                    <a:pt x="1173" y="1011"/>
                  </a:cubicBezTo>
                  <a:cubicBezTo>
                    <a:pt x="1184" y="1000"/>
                    <a:pt x="1193" y="985"/>
                    <a:pt x="1206" y="977"/>
                  </a:cubicBezTo>
                  <a:cubicBezTo>
                    <a:pt x="1221" y="968"/>
                    <a:pt x="1256" y="960"/>
                    <a:pt x="1256" y="960"/>
                  </a:cubicBezTo>
                  <a:lnTo>
                    <a:pt x="2286" y="180"/>
                  </a:lnTo>
                  <a:lnTo>
                    <a:pt x="2826" y="0"/>
                  </a:lnTo>
                  <a:lnTo>
                    <a:pt x="3726" y="360"/>
                  </a:lnTo>
                  <a:lnTo>
                    <a:pt x="4626" y="1080"/>
                  </a:lnTo>
                  <a:lnTo>
                    <a:pt x="5166" y="1440"/>
                  </a:lnTo>
                  <a:lnTo>
                    <a:pt x="5526" y="1440"/>
                  </a:lnTo>
                  <a:lnTo>
                    <a:pt x="5526" y="1620"/>
                  </a:lnTo>
                  <a:lnTo>
                    <a:pt x="126" y="1620"/>
                  </a:lnTo>
                  <a:lnTo>
                    <a:pt x="126" y="1440"/>
                  </a:lnTo>
                  <a:lnTo>
                    <a:pt x="306" y="1440"/>
                  </a:lnTo>
                </a:path>
              </a:pathLst>
            </a:custGeom>
            <a:grpFill/>
            <a:ln w="19050">
              <a:solidFill>
                <a:schemeClr val="tx2"/>
              </a:solidFill>
              <a:round/>
              <a:headEnd/>
              <a:tailEnd/>
            </a:ln>
          </p:spPr>
          <p:txBody>
            <a:bodyPr/>
            <a:lstStyle/>
            <a:p>
              <a:endParaRPr lang="en-MY">
                <a:solidFill>
                  <a:prstClr val="black"/>
                </a:solidFill>
              </a:endParaRPr>
            </a:p>
          </p:txBody>
        </p:sp>
        <p:sp>
          <p:nvSpPr>
            <p:cNvPr id="18" name="Line 12"/>
            <p:cNvSpPr>
              <a:spLocks noChangeShapeType="1"/>
            </p:cNvSpPr>
            <p:nvPr/>
          </p:nvSpPr>
          <p:spPr bwMode="auto">
            <a:xfrm>
              <a:off x="3140" y="5716"/>
              <a:ext cx="5599" cy="0"/>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9" name="Line 13"/>
            <p:cNvSpPr>
              <a:spLocks noChangeShapeType="1"/>
            </p:cNvSpPr>
            <p:nvPr/>
          </p:nvSpPr>
          <p:spPr bwMode="auto">
            <a:xfrm flipV="1">
              <a:off x="3420"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20" name="Line 14"/>
            <p:cNvSpPr>
              <a:spLocks noChangeShapeType="1"/>
            </p:cNvSpPr>
            <p:nvPr/>
          </p:nvSpPr>
          <p:spPr bwMode="auto">
            <a:xfrm flipV="1">
              <a:off x="3960"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21" name="Line 15"/>
            <p:cNvSpPr>
              <a:spLocks noChangeShapeType="1"/>
            </p:cNvSpPr>
            <p:nvPr/>
          </p:nvSpPr>
          <p:spPr bwMode="auto">
            <a:xfrm flipV="1">
              <a:off x="5240" y="5628"/>
              <a:ext cx="2"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22" name="Line 16"/>
            <p:cNvSpPr>
              <a:spLocks noChangeShapeType="1"/>
            </p:cNvSpPr>
            <p:nvPr/>
          </p:nvSpPr>
          <p:spPr bwMode="auto">
            <a:xfrm flipV="1">
              <a:off x="5940" y="5628"/>
              <a:ext cx="0"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23" name="Line 17"/>
            <p:cNvSpPr>
              <a:spLocks noChangeShapeType="1"/>
            </p:cNvSpPr>
            <p:nvPr/>
          </p:nvSpPr>
          <p:spPr bwMode="auto">
            <a:xfrm flipV="1">
              <a:off x="6640" y="5628"/>
              <a:ext cx="0"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24" name="Line 18"/>
            <p:cNvSpPr>
              <a:spLocks noChangeShapeType="1"/>
            </p:cNvSpPr>
            <p:nvPr/>
          </p:nvSpPr>
          <p:spPr bwMode="auto">
            <a:xfrm flipV="1">
              <a:off x="7739"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25" name="Line 19"/>
            <p:cNvSpPr>
              <a:spLocks noChangeShapeType="1"/>
            </p:cNvSpPr>
            <p:nvPr/>
          </p:nvSpPr>
          <p:spPr bwMode="auto">
            <a:xfrm flipV="1">
              <a:off x="8459"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26" name="Line 20"/>
            <p:cNvSpPr>
              <a:spLocks noChangeShapeType="1"/>
            </p:cNvSpPr>
            <p:nvPr/>
          </p:nvSpPr>
          <p:spPr bwMode="auto">
            <a:xfrm flipV="1">
              <a:off x="5940" y="3999"/>
              <a:ext cx="0" cy="1717"/>
            </a:xfrm>
            <a:prstGeom prst="line">
              <a:avLst/>
            </a:prstGeom>
            <a:grpFill/>
            <a:ln w="9525">
              <a:solidFill>
                <a:srgbClr val="000000"/>
              </a:solidFill>
              <a:prstDash val="dash"/>
              <a:round/>
              <a:headEnd/>
              <a:tailEnd/>
            </a:ln>
            <a:extLst/>
          </p:spPr>
          <p:txBody>
            <a:bodyPr/>
            <a:lstStyle/>
            <a:p>
              <a:endParaRPr lang="en-MY">
                <a:solidFill>
                  <a:prstClr val="black"/>
                </a:solidFill>
              </a:endParaRPr>
            </a:p>
          </p:txBody>
        </p:sp>
        <p:sp>
          <p:nvSpPr>
            <p:cNvPr id="27" name="Text Box 21"/>
            <p:cNvSpPr txBox="1">
              <a:spLocks noChangeArrowheads="1"/>
            </p:cNvSpPr>
            <p:nvPr/>
          </p:nvSpPr>
          <p:spPr bwMode="auto">
            <a:xfrm>
              <a:off x="5640" y="5733"/>
              <a:ext cx="613" cy="57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grpSp>
      <p:graphicFrame>
        <p:nvGraphicFramePr>
          <p:cNvPr id="28" name="Object 27"/>
          <p:cNvGraphicFramePr>
            <a:graphicFrameLocks noChangeAspect="1"/>
          </p:cNvGraphicFramePr>
          <p:nvPr>
            <p:extLst>
              <p:ext uri="{D42A27DB-BD31-4B8C-83A1-F6EECF244321}">
                <p14:modId xmlns:p14="http://schemas.microsoft.com/office/powerpoint/2010/main" val="746421618"/>
              </p:ext>
            </p:extLst>
          </p:nvPr>
        </p:nvGraphicFramePr>
        <p:xfrm>
          <a:off x="6675983" y="3444294"/>
          <a:ext cx="685800" cy="425450"/>
        </p:xfrm>
        <a:graphic>
          <a:graphicData uri="http://schemas.openxmlformats.org/presentationml/2006/ole">
            <mc:AlternateContent xmlns:mc="http://schemas.openxmlformats.org/markup-compatibility/2006">
              <mc:Choice xmlns:v="urn:schemas-microsoft-com:vml" Requires="v">
                <p:oleObj spid="_x0000_s7191" name="Microsoft Equation 3.0" r:id="rId3" imgW="203024" imgH="203024" progId="Equation.3">
                  <p:embed/>
                </p:oleObj>
              </mc:Choice>
              <mc:Fallback>
                <p:oleObj name="Microsoft Equation 3.0" r:id="rId3" imgW="203024"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75983" y="3444294"/>
                        <a:ext cx="685800" cy="425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9" name="Rectangle 28"/>
          <p:cNvSpPr/>
          <p:nvPr/>
        </p:nvSpPr>
        <p:spPr>
          <a:xfrm>
            <a:off x="167534" y="2371732"/>
            <a:ext cx="6060650" cy="3785652"/>
          </a:xfrm>
          <a:prstGeom prst="rect">
            <a:avLst/>
          </a:prstGeom>
        </p:spPr>
        <p:txBody>
          <a:bodyPr wrap="square">
            <a:spAutoFit/>
          </a:bodyPr>
          <a:lstStyle/>
          <a:p>
            <a:pPr>
              <a:tabLst>
                <a:tab pos="457200" algn="l"/>
              </a:tabLst>
            </a:pPr>
            <a:r>
              <a:rPr lang="en-US" b="1" u="sng" dirty="0">
                <a:solidFill>
                  <a:srgbClr val="FFFFFF"/>
                </a:solidFill>
                <a:cs typeface="Times New Roman" pitchFamily="18" charset="0"/>
              </a:rPr>
              <a:t>In </a:t>
            </a:r>
            <a:r>
              <a:rPr lang="en-US" sz="2400" b="1" u="sng" dirty="0">
                <a:solidFill>
                  <a:prstClr val="black"/>
                </a:solidFill>
                <a:cs typeface="Times New Roman" pitchFamily="18" charset="0"/>
              </a:rPr>
              <a:t>NDC </a:t>
            </a:r>
            <a:endParaRPr lang="en-US" sz="2400" b="1" dirty="0">
              <a:solidFill>
                <a:prstClr val="black"/>
              </a:solidFill>
            </a:endParaRPr>
          </a:p>
          <a:p>
            <a:pPr eaLnBrk="0" hangingPunct="0">
              <a:buClr>
                <a:srgbClr val="00CC00"/>
              </a:buClr>
              <a:buFont typeface="Wingdings" pitchFamily="2" charset="2"/>
              <a:buChar char="v"/>
              <a:tabLst>
                <a:tab pos="457200" algn="l"/>
              </a:tabLst>
            </a:pPr>
            <a:r>
              <a:rPr lang="en-US" sz="2400" b="1" dirty="0">
                <a:solidFill>
                  <a:prstClr val="black"/>
                </a:solidFill>
                <a:cs typeface="Times New Roman" pitchFamily="18" charset="0"/>
              </a:rPr>
              <a:t>All the observation are lying in </a:t>
            </a:r>
          </a:p>
          <a:p>
            <a:pPr eaLnBrk="0" hangingPunct="0">
              <a:buClr>
                <a:srgbClr val="00CC00"/>
              </a:buClr>
              <a:tabLst>
                <a:tab pos="457200" algn="l"/>
              </a:tabLst>
            </a:pPr>
            <a:r>
              <a:rPr lang="en-US" sz="2400" b="1" dirty="0">
                <a:solidFill>
                  <a:prstClr val="black"/>
                </a:solidFill>
                <a:cs typeface="Times New Roman" pitchFamily="18" charset="0"/>
              </a:rPr>
              <a:t>         area under the curve </a:t>
            </a:r>
          </a:p>
          <a:p>
            <a:pPr eaLnBrk="0" hangingPunct="0">
              <a:buClr>
                <a:srgbClr val="00CC00"/>
              </a:buClr>
              <a:buFont typeface="Wingdings" pitchFamily="2" charset="2"/>
              <a:buChar char="v"/>
              <a:tabLst>
                <a:tab pos="457200" algn="l"/>
              </a:tabLst>
            </a:pPr>
            <a:endParaRPr lang="en-US" sz="2400" dirty="0">
              <a:solidFill>
                <a:prstClr val="black"/>
              </a:solidFill>
              <a:cs typeface="Times New Roman" pitchFamily="18" charset="0"/>
            </a:endParaRPr>
          </a:p>
          <a:p>
            <a:pPr>
              <a:buClr>
                <a:srgbClr val="00CC00"/>
              </a:buClr>
              <a:buFont typeface="Wingdings" pitchFamily="2" charset="2"/>
              <a:buChar char="v"/>
              <a:tabLst>
                <a:tab pos="457200" algn="l"/>
              </a:tabLst>
            </a:pPr>
            <a:r>
              <a:rPr lang="en-US" sz="2400" b="1" dirty="0">
                <a:solidFill>
                  <a:prstClr val="black"/>
                </a:solidFill>
                <a:cs typeface="Times New Roman" pitchFamily="18" charset="0"/>
              </a:rPr>
              <a:t>Average measures (mean </a:t>
            </a:r>
            <a:r>
              <a:rPr lang="en-US" sz="2400" b="1" dirty="0" err="1">
                <a:solidFill>
                  <a:prstClr val="black"/>
                </a:solidFill>
                <a:cs typeface="Times New Roman" pitchFamily="18" charset="0"/>
              </a:rPr>
              <a:t>Md</a:t>
            </a:r>
            <a:r>
              <a:rPr lang="en-US" sz="2400" b="1" dirty="0">
                <a:solidFill>
                  <a:prstClr val="black"/>
                </a:solidFill>
                <a:cs typeface="Times New Roman" pitchFamily="18" charset="0"/>
              </a:rPr>
              <a:t> , Mo</a:t>
            </a:r>
            <a:r>
              <a:rPr lang="en-US" sz="2400" dirty="0">
                <a:solidFill>
                  <a:prstClr val="black"/>
                </a:solidFill>
                <a:cs typeface="Times New Roman" pitchFamily="18" charset="0"/>
              </a:rPr>
              <a:t>)</a:t>
            </a:r>
            <a:r>
              <a:rPr lang="en-US" sz="2400" b="1" dirty="0">
                <a:solidFill>
                  <a:prstClr val="black"/>
                </a:solidFill>
                <a:cs typeface="Times New Roman" pitchFamily="18" charset="0"/>
              </a:rPr>
              <a:t> in the center of in </a:t>
            </a:r>
            <a:r>
              <a:rPr lang="en-US" sz="2400" b="1" dirty="0">
                <a:solidFill>
                  <a:srgbClr val="FF0000"/>
                </a:solidFill>
                <a:cs typeface="Times New Roman" pitchFamily="18" charset="0"/>
              </a:rPr>
              <a:t>the center </a:t>
            </a:r>
            <a:r>
              <a:rPr lang="en-US" sz="2400" b="1" dirty="0">
                <a:solidFill>
                  <a:prstClr val="black"/>
                </a:solidFill>
                <a:cs typeface="Times New Roman" pitchFamily="18" charset="0"/>
              </a:rPr>
              <a:t>of observation .</a:t>
            </a:r>
          </a:p>
          <a:p>
            <a:pPr>
              <a:buClr>
                <a:srgbClr val="00CC00"/>
              </a:buClr>
              <a:buFont typeface="Wingdings" pitchFamily="2" charset="2"/>
              <a:buChar char="v"/>
              <a:tabLst>
                <a:tab pos="457200" algn="l"/>
              </a:tabLst>
            </a:pPr>
            <a:endParaRPr lang="en-US" sz="2400" dirty="0">
              <a:solidFill>
                <a:prstClr val="black"/>
              </a:solidFill>
              <a:cs typeface="Times New Roman" pitchFamily="18" charset="0"/>
            </a:endParaRPr>
          </a:p>
          <a:p>
            <a:pPr>
              <a:buClr>
                <a:srgbClr val="00CC00"/>
              </a:buClr>
              <a:buFont typeface="Wingdings" pitchFamily="2" charset="2"/>
              <a:buChar char="v"/>
              <a:tabLst>
                <a:tab pos="457200" algn="l"/>
              </a:tabLst>
            </a:pPr>
            <a:r>
              <a:rPr lang="en-US" sz="2400" b="1" dirty="0">
                <a:solidFill>
                  <a:prstClr val="black"/>
                </a:solidFill>
                <a:cs typeface="Times New Roman" pitchFamily="18" charset="0"/>
              </a:rPr>
              <a:t>Rest of observations distributed </a:t>
            </a:r>
          </a:p>
          <a:p>
            <a:pPr>
              <a:buClr>
                <a:srgbClr val="00CC00"/>
              </a:buClr>
              <a:tabLst>
                <a:tab pos="457200" algn="l"/>
              </a:tabLst>
            </a:pPr>
            <a:r>
              <a:rPr lang="en-US" sz="2400" b="1" dirty="0">
                <a:solidFill>
                  <a:prstClr val="black"/>
                </a:solidFill>
                <a:cs typeface="Times New Roman" pitchFamily="18" charset="0"/>
              </a:rPr>
              <a:t>           </a:t>
            </a:r>
            <a:r>
              <a:rPr lang="en-US" sz="2400" b="1" dirty="0">
                <a:solidFill>
                  <a:srgbClr val="FF0000"/>
                </a:solidFill>
                <a:cs typeface="Times New Roman" pitchFamily="18" charset="0"/>
              </a:rPr>
              <a:t>around the average </a:t>
            </a:r>
            <a:r>
              <a:rPr lang="en-US" sz="2400" b="1" dirty="0">
                <a:solidFill>
                  <a:prstClr val="black"/>
                </a:solidFill>
                <a:cs typeface="Times New Roman" pitchFamily="18" charset="0"/>
              </a:rPr>
              <a:t>measures . </a:t>
            </a:r>
          </a:p>
          <a:p>
            <a:pPr marL="342900" indent="-342900">
              <a:buClr>
                <a:srgbClr val="00CC00"/>
              </a:buClr>
              <a:buFont typeface="Wingdings" pitchFamily="2" charset="2"/>
              <a:buChar char="v"/>
              <a:tabLst>
                <a:tab pos="457200" algn="l"/>
              </a:tabLst>
            </a:pPr>
            <a:r>
              <a:rPr lang="en-US" sz="2400" b="1" dirty="0">
                <a:solidFill>
                  <a:prstClr val="black"/>
                </a:solidFill>
                <a:cs typeface="Times New Roman" pitchFamily="18" charset="0"/>
              </a:rPr>
              <a:t>in a</a:t>
            </a:r>
            <a:r>
              <a:rPr lang="en-US" sz="2400" dirty="0">
                <a:solidFill>
                  <a:prstClr val="black"/>
                </a:solidFill>
                <a:cs typeface="Times New Roman" pitchFamily="18" charset="0"/>
              </a:rPr>
              <a:t> </a:t>
            </a:r>
            <a:r>
              <a:rPr lang="en-US" sz="2400" b="1" dirty="0">
                <a:solidFill>
                  <a:prstClr val="black"/>
                </a:solidFill>
                <a:cs typeface="Times New Roman" pitchFamily="18" charset="0"/>
              </a:rPr>
              <a:t>homogenous form</a:t>
            </a:r>
            <a:endParaRPr lang="en-US" sz="2400" b="1" dirty="0">
              <a:solidFill>
                <a:prstClr val="black"/>
              </a:solidFill>
            </a:endParaRPr>
          </a:p>
        </p:txBody>
      </p:sp>
      <p:sp>
        <p:nvSpPr>
          <p:cNvPr id="30" name="Text Box 8"/>
          <p:cNvSpPr txBox="1">
            <a:spLocks noChangeArrowheads="1"/>
          </p:cNvSpPr>
          <p:nvPr/>
        </p:nvSpPr>
        <p:spPr bwMode="auto">
          <a:xfrm>
            <a:off x="8456833" y="3312441"/>
            <a:ext cx="708821" cy="4980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2000" b="1" dirty="0">
                <a:solidFill>
                  <a:prstClr val="black"/>
                </a:solidFill>
                <a:cs typeface="Times New Roman" pitchFamily="18" charset="0"/>
              </a:rPr>
              <a:t>S.D</a:t>
            </a:r>
            <a:endParaRPr lang="en-US" sz="2000" b="1" dirty="0">
              <a:solidFill>
                <a:prstClr val="black"/>
              </a:solidFill>
            </a:endParaRPr>
          </a:p>
        </p:txBody>
      </p:sp>
      <p:sp>
        <p:nvSpPr>
          <p:cNvPr id="31" name="Rectangle 30"/>
          <p:cNvSpPr/>
          <p:nvPr/>
        </p:nvSpPr>
        <p:spPr>
          <a:xfrm>
            <a:off x="4713792" y="3376803"/>
            <a:ext cx="500457" cy="369332"/>
          </a:xfrm>
          <a:prstGeom prst="rect">
            <a:avLst/>
          </a:prstGeom>
        </p:spPr>
        <p:txBody>
          <a:bodyPr wrap="none">
            <a:spAutoFit/>
          </a:bodyPr>
          <a:lstStyle/>
          <a:p>
            <a:pPr algn="r"/>
            <a:r>
              <a:rPr lang="en-US" b="1" dirty="0">
                <a:solidFill>
                  <a:prstClr val="black"/>
                </a:solidFill>
                <a:cs typeface="Times New Roman" pitchFamily="18" charset="0"/>
              </a:rPr>
              <a:t>S.D</a:t>
            </a:r>
            <a:endParaRPr lang="en-US" b="1" dirty="0">
              <a:solidFill>
                <a:prstClr val="black"/>
              </a:solidFill>
            </a:endParaRPr>
          </a:p>
        </p:txBody>
      </p:sp>
      <p:sp>
        <p:nvSpPr>
          <p:cNvPr id="32" name="Rectangle 31"/>
          <p:cNvSpPr/>
          <p:nvPr/>
        </p:nvSpPr>
        <p:spPr>
          <a:xfrm>
            <a:off x="6219642" y="3350399"/>
            <a:ext cx="500457" cy="369332"/>
          </a:xfrm>
          <a:prstGeom prst="rect">
            <a:avLst/>
          </a:prstGeom>
        </p:spPr>
        <p:txBody>
          <a:bodyPr wrap="none">
            <a:spAutoFit/>
          </a:bodyPr>
          <a:lstStyle/>
          <a:p>
            <a:pPr algn="r"/>
            <a:r>
              <a:rPr lang="en-US" b="1" dirty="0">
                <a:solidFill>
                  <a:prstClr val="black"/>
                </a:solidFill>
                <a:cs typeface="Times New Roman" pitchFamily="18" charset="0"/>
              </a:rPr>
              <a:t>S.D</a:t>
            </a:r>
            <a:endParaRPr lang="en-US" b="1" dirty="0">
              <a:solidFill>
                <a:prstClr val="black"/>
              </a:solidFill>
            </a:endParaRPr>
          </a:p>
        </p:txBody>
      </p:sp>
      <p:sp>
        <p:nvSpPr>
          <p:cNvPr id="33" name="Rectangle 32"/>
          <p:cNvSpPr/>
          <p:nvPr/>
        </p:nvSpPr>
        <p:spPr>
          <a:xfrm>
            <a:off x="7308304" y="3340618"/>
            <a:ext cx="500457" cy="369332"/>
          </a:xfrm>
          <a:prstGeom prst="rect">
            <a:avLst/>
          </a:prstGeom>
        </p:spPr>
        <p:txBody>
          <a:bodyPr wrap="none">
            <a:spAutoFit/>
          </a:bodyPr>
          <a:lstStyle/>
          <a:p>
            <a:pPr algn="r"/>
            <a:r>
              <a:rPr lang="en-US" b="1" dirty="0">
                <a:solidFill>
                  <a:prstClr val="black"/>
                </a:solidFill>
                <a:cs typeface="Times New Roman" pitchFamily="18" charset="0"/>
              </a:rPr>
              <a:t>S.D</a:t>
            </a:r>
            <a:endParaRPr lang="en-US" b="1" dirty="0">
              <a:solidFill>
                <a:prstClr val="black"/>
              </a:solidFill>
            </a:endParaRPr>
          </a:p>
        </p:txBody>
      </p:sp>
      <p:sp>
        <p:nvSpPr>
          <p:cNvPr id="34" name="Rectangle 33"/>
          <p:cNvSpPr/>
          <p:nvPr/>
        </p:nvSpPr>
        <p:spPr>
          <a:xfrm>
            <a:off x="5365887" y="3244334"/>
            <a:ext cx="500457" cy="369332"/>
          </a:xfrm>
          <a:prstGeom prst="rect">
            <a:avLst/>
          </a:prstGeom>
        </p:spPr>
        <p:txBody>
          <a:bodyPr wrap="none">
            <a:spAutoFit/>
          </a:bodyPr>
          <a:lstStyle/>
          <a:p>
            <a:pPr algn="r"/>
            <a:r>
              <a:rPr lang="en-US" b="1" dirty="0">
                <a:solidFill>
                  <a:prstClr val="black"/>
                </a:solidFill>
                <a:cs typeface="Times New Roman" pitchFamily="18" charset="0"/>
              </a:rPr>
              <a:t>S.D</a:t>
            </a:r>
            <a:endParaRPr lang="en-US" b="1" dirty="0">
              <a:solidFill>
                <a:prstClr val="black"/>
              </a:solidFill>
            </a:endParaRPr>
          </a:p>
        </p:txBody>
      </p:sp>
      <p:sp>
        <p:nvSpPr>
          <p:cNvPr id="35" name="Rectangle 34"/>
          <p:cNvSpPr/>
          <p:nvPr/>
        </p:nvSpPr>
        <p:spPr>
          <a:xfrm>
            <a:off x="7956376" y="3376803"/>
            <a:ext cx="500457" cy="369332"/>
          </a:xfrm>
          <a:prstGeom prst="rect">
            <a:avLst/>
          </a:prstGeom>
        </p:spPr>
        <p:txBody>
          <a:bodyPr wrap="none">
            <a:spAutoFit/>
          </a:bodyPr>
          <a:lstStyle/>
          <a:p>
            <a:pPr algn="r"/>
            <a:r>
              <a:rPr lang="en-US" b="1" dirty="0">
                <a:solidFill>
                  <a:prstClr val="black"/>
                </a:solidFill>
                <a:cs typeface="Times New Roman" pitchFamily="18" charset="0"/>
              </a:rPr>
              <a:t>S.D</a:t>
            </a:r>
            <a:endParaRPr lang="en-US" b="1" dirty="0">
              <a:solidFill>
                <a:prstClr val="black"/>
              </a:solidFill>
            </a:endParaRPr>
          </a:p>
        </p:txBody>
      </p:sp>
      <p:sp>
        <p:nvSpPr>
          <p:cNvPr id="3" name="Date Placeholder 2"/>
          <p:cNvSpPr>
            <a:spLocks noGrp="1"/>
          </p:cNvSpPr>
          <p:nvPr>
            <p:ph type="dt" sz="half" idx="10"/>
          </p:nvPr>
        </p:nvSpPr>
        <p:spPr/>
        <p:txBody>
          <a:bodyPr/>
          <a:lstStyle/>
          <a:p>
            <a:fld id="{6A3D8046-559A-46D9-83E3-F1A658A76CAE}" type="datetime1">
              <a:rPr lang="en-MY" smtClean="0"/>
              <a:t>9/7/2020</a:t>
            </a:fld>
            <a:endParaRPr lang="en-MY"/>
          </a:p>
        </p:txBody>
      </p:sp>
    </p:spTree>
    <p:extLst>
      <p:ext uri="{BB962C8B-B14F-4D97-AF65-F5344CB8AC3E}">
        <p14:creationId xmlns:p14="http://schemas.microsoft.com/office/powerpoint/2010/main" val="8440085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0" y="548680"/>
            <a:ext cx="7671341" cy="1938992"/>
          </a:xfrm>
          <a:prstGeom prst="rect">
            <a:avLst/>
          </a:prstGeom>
        </p:spPr>
        <p:txBody>
          <a:bodyPr wrap="square">
            <a:spAutoFit/>
          </a:bodyPr>
          <a:lstStyle/>
          <a:p>
            <a:pPr>
              <a:buClr>
                <a:srgbClr val="00CC00"/>
              </a:buClr>
              <a:buFont typeface="Wingdings" pitchFamily="2" charset="2"/>
              <a:buChar char="v"/>
            </a:pPr>
            <a:r>
              <a:rPr lang="en-US" sz="2400" b="1" i="1" dirty="0">
                <a:solidFill>
                  <a:prstClr val="black"/>
                </a:solidFill>
              </a:rPr>
              <a:t>Half of them </a:t>
            </a:r>
            <a:r>
              <a:rPr lang="en-US" sz="2400" b="1" i="1" dirty="0">
                <a:solidFill>
                  <a:srgbClr val="FF0000"/>
                </a:solidFill>
              </a:rPr>
              <a:t>higher </a:t>
            </a:r>
            <a:r>
              <a:rPr lang="en-US" sz="2400" b="1" i="1" dirty="0">
                <a:solidFill>
                  <a:prstClr val="black"/>
                </a:solidFill>
              </a:rPr>
              <a:t>than the mean </a:t>
            </a:r>
          </a:p>
          <a:p>
            <a:pPr>
              <a:buClr>
                <a:srgbClr val="00CC00"/>
              </a:buClr>
              <a:buFont typeface="Wingdings" pitchFamily="2" charset="2"/>
              <a:buChar char="v"/>
            </a:pPr>
            <a:endParaRPr lang="en-US" sz="2400" b="1" dirty="0">
              <a:solidFill>
                <a:prstClr val="black"/>
              </a:solidFill>
            </a:endParaRPr>
          </a:p>
          <a:p>
            <a:pPr>
              <a:buClr>
                <a:srgbClr val="00CC00"/>
              </a:buClr>
              <a:buFont typeface="Wingdings" pitchFamily="2" charset="2"/>
              <a:buChar char="v"/>
            </a:pPr>
            <a:r>
              <a:rPr lang="en-US" sz="2400" b="1" dirty="0">
                <a:solidFill>
                  <a:prstClr val="black"/>
                </a:solidFill>
              </a:rPr>
              <a:t>Half of them </a:t>
            </a:r>
            <a:r>
              <a:rPr lang="en-US" sz="2400" b="1" dirty="0">
                <a:solidFill>
                  <a:srgbClr val="1F497D"/>
                </a:solidFill>
              </a:rPr>
              <a:t>lesser</a:t>
            </a:r>
            <a:r>
              <a:rPr lang="en-US" sz="2400" b="1" dirty="0">
                <a:solidFill>
                  <a:prstClr val="black"/>
                </a:solidFill>
              </a:rPr>
              <a:t> than the mean</a:t>
            </a:r>
          </a:p>
          <a:p>
            <a:pPr>
              <a:buClr>
                <a:srgbClr val="00CC00"/>
              </a:buClr>
            </a:pPr>
            <a:r>
              <a:rPr lang="en-US" sz="2400" b="1" dirty="0">
                <a:solidFill>
                  <a:prstClr val="black"/>
                </a:solidFill>
              </a:rPr>
              <a:t>                   So </a:t>
            </a:r>
          </a:p>
          <a:p>
            <a:pPr>
              <a:buClr>
                <a:srgbClr val="00CC00"/>
              </a:buClr>
              <a:buFont typeface="Wingdings" pitchFamily="2" charset="2"/>
              <a:buChar char="v"/>
            </a:pPr>
            <a:r>
              <a:rPr lang="en-US" sz="2400" b="1" dirty="0">
                <a:solidFill>
                  <a:prstClr val="black"/>
                </a:solidFill>
              </a:rPr>
              <a:t>the distribution of observation in NDC</a:t>
            </a:r>
            <a:r>
              <a:rPr lang="en-US" sz="2400" dirty="0">
                <a:solidFill>
                  <a:prstClr val="black"/>
                </a:solidFill>
              </a:rPr>
              <a:t> </a:t>
            </a:r>
            <a:r>
              <a:rPr lang="en-US" sz="2400" dirty="0">
                <a:solidFill>
                  <a:srgbClr val="FF0000"/>
                </a:solidFill>
              </a:rPr>
              <a:t>is</a:t>
            </a:r>
            <a:r>
              <a:rPr lang="en-US" sz="2400" b="1" dirty="0">
                <a:solidFill>
                  <a:srgbClr val="FF0000"/>
                </a:solidFill>
              </a:rPr>
              <a:t> symmetrical </a:t>
            </a:r>
            <a:r>
              <a:rPr lang="en-US" sz="2400" b="1" dirty="0">
                <a:solidFill>
                  <a:prstClr val="black"/>
                </a:solidFill>
              </a:rPr>
              <a:t>.</a:t>
            </a:r>
            <a:endParaRPr lang="en-US" sz="2400" dirty="0">
              <a:solidFill>
                <a:prstClr val="black"/>
              </a:solidFill>
            </a:endParaRPr>
          </a:p>
        </p:txBody>
      </p:sp>
      <p:grpSp>
        <p:nvGrpSpPr>
          <p:cNvPr id="3" name="Group 10"/>
          <p:cNvGrpSpPr>
            <a:grpSpLocks/>
          </p:cNvGrpSpPr>
          <p:nvPr/>
        </p:nvGrpSpPr>
        <p:grpSpPr bwMode="auto">
          <a:xfrm>
            <a:off x="5639474" y="113011"/>
            <a:ext cx="3556469" cy="1865126"/>
            <a:chOff x="3056" y="3999"/>
            <a:chExt cx="5764" cy="2420"/>
          </a:xfrm>
          <a:solidFill>
            <a:schemeClr val="tx2">
              <a:lumMod val="20000"/>
              <a:lumOff val="80000"/>
            </a:schemeClr>
          </a:solidFill>
        </p:grpSpPr>
        <p:sp>
          <p:nvSpPr>
            <p:cNvPr id="4" name="Freeform 11" descr="5%"/>
            <p:cNvSpPr>
              <a:spLocks/>
            </p:cNvSpPr>
            <p:nvPr/>
          </p:nvSpPr>
          <p:spPr bwMode="auto">
            <a:xfrm>
              <a:off x="3080" y="4096"/>
              <a:ext cx="5526" cy="1620"/>
            </a:xfrm>
            <a:custGeom>
              <a:avLst/>
              <a:gdLst>
                <a:gd name="T0" fmla="*/ 0 w 5526"/>
                <a:gd name="T1" fmla="*/ 1362 h 1620"/>
                <a:gd name="T2" fmla="*/ 302 w 5526"/>
                <a:gd name="T3" fmla="*/ 1429 h 1620"/>
                <a:gd name="T4" fmla="*/ 586 w 5526"/>
                <a:gd name="T5" fmla="*/ 1429 h 1620"/>
                <a:gd name="T6" fmla="*/ 687 w 5526"/>
                <a:gd name="T7" fmla="*/ 1396 h 1620"/>
                <a:gd name="T8" fmla="*/ 871 w 5526"/>
                <a:gd name="T9" fmla="*/ 1279 h 1620"/>
                <a:gd name="T10" fmla="*/ 955 w 5526"/>
                <a:gd name="T11" fmla="*/ 1212 h 1620"/>
                <a:gd name="T12" fmla="*/ 1072 w 5526"/>
                <a:gd name="T13" fmla="*/ 1178 h 1620"/>
                <a:gd name="T14" fmla="*/ 1139 w 5526"/>
                <a:gd name="T15" fmla="*/ 1111 h 1620"/>
                <a:gd name="T16" fmla="*/ 1173 w 5526"/>
                <a:gd name="T17" fmla="*/ 1011 h 1620"/>
                <a:gd name="T18" fmla="*/ 1206 w 5526"/>
                <a:gd name="T19" fmla="*/ 977 h 1620"/>
                <a:gd name="T20" fmla="*/ 1256 w 5526"/>
                <a:gd name="T21" fmla="*/ 960 h 1620"/>
                <a:gd name="T22" fmla="*/ 2286 w 5526"/>
                <a:gd name="T23" fmla="*/ 180 h 1620"/>
                <a:gd name="T24" fmla="*/ 2826 w 5526"/>
                <a:gd name="T25" fmla="*/ 0 h 1620"/>
                <a:gd name="T26" fmla="*/ 3726 w 5526"/>
                <a:gd name="T27" fmla="*/ 360 h 1620"/>
                <a:gd name="T28" fmla="*/ 4626 w 5526"/>
                <a:gd name="T29" fmla="*/ 1080 h 1620"/>
                <a:gd name="T30" fmla="*/ 5166 w 5526"/>
                <a:gd name="T31" fmla="*/ 1440 h 1620"/>
                <a:gd name="T32" fmla="*/ 5526 w 5526"/>
                <a:gd name="T33" fmla="*/ 1440 h 1620"/>
                <a:gd name="T34" fmla="*/ 5526 w 5526"/>
                <a:gd name="T35" fmla="*/ 1620 h 1620"/>
                <a:gd name="T36" fmla="*/ 126 w 5526"/>
                <a:gd name="T37" fmla="*/ 1620 h 1620"/>
                <a:gd name="T38" fmla="*/ 126 w 5526"/>
                <a:gd name="T39" fmla="*/ 1440 h 1620"/>
                <a:gd name="T40" fmla="*/ 306 w 5526"/>
                <a:gd name="T41" fmla="*/ 1440 h 162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526"/>
                <a:gd name="T64" fmla="*/ 0 h 1620"/>
                <a:gd name="T65" fmla="*/ 5526 w 5526"/>
                <a:gd name="T66" fmla="*/ 1620 h 162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526" h="1620">
                  <a:moveTo>
                    <a:pt x="0" y="1362"/>
                  </a:moveTo>
                  <a:cubicBezTo>
                    <a:pt x="76" y="1438"/>
                    <a:pt x="200" y="1410"/>
                    <a:pt x="302" y="1429"/>
                  </a:cubicBezTo>
                  <a:cubicBezTo>
                    <a:pt x="388" y="1518"/>
                    <a:pt x="483" y="1460"/>
                    <a:pt x="586" y="1429"/>
                  </a:cubicBezTo>
                  <a:cubicBezTo>
                    <a:pt x="620" y="1419"/>
                    <a:pt x="687" y="1396"/>
                    <a:pt x="687" y="1396"/>
                  </a:cubicBezTo>
                  <a:cubicBezTo>
                    <a:pt x="723" y="1290"/>
                    <a:pt x="767" y="1299"/>
                    <a:pt x="871" y="1279"/>
                  </a:cubicBezTo>
                  <a:cubicBezTo>
                    <a:pt x="901" y="1259"/>
                    <a:pt x="924" y="1230"/>
                    <a:pt x="955" y="1212"/>
                  </a:cubicBezTo>
                  <a:cubicBezTo>
                    <a:pt x="973" y="1201"/>
                    <a:pt x="1058" y="1182"/>
                    <a:pt x="1072" y="1178"/>
                  </a:cubicBezTo>
                  <a:cubicBezTo>
                    <a:pt x="1094" y="1156"/>
                    <a:pt x="1129" y="1141"/>
                    <a:pt x="1139" y="1111"/>
                  </a:cubicBezTo>
                  <a:cubicBezTo>
                    <a:pt x="1150" y="1078"/>
                    <a:pt x="1148" y="1036"/>
                    <a:pt x="1173" y="1011"/>
                  </a:cubicBezTo>
                  <a:cubicBezTo>
                    <a:pt x="1184" y="1000"/>
                    <a:pt x="1193" y="985"/>
                    <a:pt x="1206" y="977"/>
                  </a:cubicBezTo>
                  <a:cubicBezTo>
                    <a:pt x="1221" y="968"/>
                    <a:pt x="1256" y="960"/>
                    <a:pt x="1256" y="960"/>
                  </a:cubicBezTo>
                  <a:lnTo>
                    <a:pt x="2286" y="180"/>
                  </a:lnTo>
                  <a:lnTo>
                    <a:pt x="2826" y="0"/>
                  </a:lnTo>
                  <a:lnTo>
                    <a:pt x="3726" y="360"/>
                  </a:lnTo>
                  <a:lnTo>
                    <a:pt x="4626" y="1080"/>
                  </a:lnTo>
                  <a:lnTo>
                    <a:pt x="5166" y="1440"/>
                  </a:lnTo>
                  <a:lnTo>
                    <a:pt x="5526" y="1440"/>
                  </a:lnTo>
                  <a:lnTo>
                    <a:pt x="5526" y="1620"/>
                  </a:lnTo>
                  <a:lnTo>
                    <a:pt x="126" y="1620"/>
                  </a:lnTo>
                  <a:lnTo>
                    <a:pt x="126" y="1440"/>
                  </a:lnTo>
                  <a:lnTo>
                    <a:pt x="306" y="1440"/>
                  </a:lnTo>
                </a:path>
              </a:pathLst>
            </a:custGeom>
            <a:grpFill/>
            <a:ln w="19050">
              <a:solidFill>
                <a:schemeClr val="tx2"/>
              </a:solidFill>
              <a:round/>
              <a:headEnd/>
              <a:tailEnd/>
            </a:ln>
          </p:spPr>
          <p:txBody>
            <a:bodyPr/>
            <a:lstStyle/>
            <a:p>
              <a:endParaRPr lang="en-MY">
                <a:solidFill>
                  <a:prstClr val="black"/>
                </a:solidFill>
              </a:endParaRPr>
            </a:p>
          </p:txBody>
        </p:sp>
        <p:sp>
          <p:nvSpPr>
            <p:cNvPr id="5" name="Line 12"/>
            <p:cNvSpPr>
              <a:spLocks noChangeShapeType="1"/>
            </p:cNvSpPr>
            <p:nvPr/>
          </p:nvSpPr>
          <p:spPr bwMode="auto">
            <a:xfrm>
              <a:off x="3140" y="5716"/>
              <a:ext cx="5599" cy="0"/>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6" name="Line 13"/>
            <p:cNvSpPr>
              <a:spLocks noChangeShapeType="1"/>
            </p:cNvSpPr>
            <p:nvPr/>
          </p:nvSpPr>
          <p:spPr bwMode="auto">
            <a:xfrm flipV="1">
              <a:off x="3420"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7" name="Line 14"/>
            <p:cNvSpPr>
              <a:spLocks noChangeShapeType="1"/>
            </p:cNvSpPr>
            <p:nvPr/>
          </p:nvSpPr>
          <p:spPr bwMode="auto">
            <a:xfrm flipV="1">
              <a:off x="3960"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8" name="Line 15"/>
            <p:cNvSpPr>
              <a:spLocks noChangeShapeType="1"/>
            </p:cNvSpPr>
            <p:nvPr/>
          </p:nvSpPr>
          <p:spPr bwMode="auto">
            <a:xfrm flipV="1">
              <a:off x="5240" y="5628"/>
              <a:ext cx="2"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9" name="Line 16"/>
            <p:cNvSpPr>
              <a:spLocks noChangeShapeType="1"/>
            </p:cNvSpPr>
            <p:nvPr/>
          </p:nvSpPr>
          <p:spPr bwMode="auto">
            <a:xfrm flipV="1">
              <a:off x="5940" y="5628"/>
              <a:ext cx="0"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0" name="Line 17"/>
            <p:cNvSpPr>
              <a:spLocks noChangeShapeType="1"/>
            </p:cNvSpPr>
            <p:nvPr/>
          </p:nvSpPr>
          <p:spPr bwMode="auto">
            <a:xfrm flipV="1">
              <a:off x="6640" y="5628"/>
              <a:ext cx="0"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1" name="Line 18"/>
            <p:cNvSpPr>
              <a:spLocks noChangeShapeType="1"/>
            </p:cNvSpPr>
            <p:nvPr/>
          </p:nvSpPr>
          <p:spPr bwMode="auto">
            <a:xfrm flipV="1">
              <a:off x="7739"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2" name="Line 19"/>
            <p:cNvSpPr>
              <a:spLocks noChangeShapeType="1"/>
            </p:cNvSpPr>
            <p:nvPr/>
          </p:nvSpPr>
          <p:spPr bwMode="auto">
            <a:xfrm flipV="1">
              <a:off x="8459"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3" name="Line 20"/>
            <p:cNvSpPr>
              <a:spLocks noChangeShapeType="1"/>
            </p:cNvSpPr>
            <p:nvPr/>
          </p:nvSpPr>
          <p:spPr bwMode="auto">
            <a:xfrm flipV="1">
              <a:off x="5940" y="3999"/>
              <a:ext cx="0" cy="1717"/>
            </a:xfrm>
            <a:prstGeom prst="line">
              <a:avLst/>
            </a:prstGeom>
            <a:grpFill/>
            <a:ln w="9525">
              <a:solidFill>
                <a:srgbClr val="000000"/>
              </a:solidFill>
              <a:prstDash val="dash"/>
              <a:round/>
              <a:headEnd/>
              <a:tailEnd/>
            </a:ln>
            <a:extLst/>
          </p:spPr>
          <p:txBody>
            <a:bodyPr/>
            <a:lstStyle/>
            <a:p>
              <a:endParaRPr lang="en-MY">
                <a:solidFill>
                  <a:prstClr val="black"/>
                </a:solidFill>
              </a:endParaRPr>
            </a:p>
          </p:txBody>
        </p:sp>
        <p:sp>
          <p:nvSpPr>
            <p:cNvPr id="14" name="Text Box 21"/>
            <p:cNvSpPr txBox="1">
              <a:spLocks noChangeArrowheads="1"/>
            </p:cNvSpPr>
            <p:nvPr/>
          </p:nvSpPr>
          <p:spPr bwMode="auto">
            <a:xfrm>
              <a:off x="5640" y="5733"/>
              <a:ext cx="613" cy="57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grpSp>
      <p:graphicFrame>
        <p:nvGraphicFramePr>
          <p:cNvPr id="15" name="Object 14"/>
          <p:cNvGraphicFramePr>
            <a:graphicFrameLocks noChangeAspect="1"/>
          </p:cNvGraphicFramePr>
          <p:nvPr>
            <p:extLst>
              <p:ext uri="{D42A27DB-BD31-4B8C-83A1-F6EECF244321}">
                <p14:modId xmlns:p14="http://schemas.microsoft.com/office/powerpoint/2010/main" val="1409988388"/>
              </p:ext>
            </p:extLst>
          </p:nvPr>
        </p:nvGraphicFramePr>
        <p:xfrm>
          <a:off x="7220482" y="1491373"/>
          <a:ext cx="438150" cy="360040"/>
        </p:xfrm>
        <a:graphic>
          <a:graphicData uri="http://schemas.openxmlformats.org/presentationml/2006/ole">
            <mc:AlternateContent xmlns:mc="http://schemas.openxmlformats.org/markup-compatibility/2006">
              <mc:Choice xmlns:v="urn:schemas-microsoft-com:vml" Requires="v">
                <p:oleObj spid="_x0000_s8236" name="Equation" r:id="rId3" imgW="152268" imgH="203024" progId="Equation.3">
                  <p:embed/>
                </p:oleObj>
              </mc:Choice>
              <mc:Fallback>
                <p:oleObj name="Equation" r:id="rId3" imgW="152268"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0482" y="1491373"/>
                        <a:ext cx="438150" cy="360040"/>
                      </a:xfrm>
                      <a:prstGeom prst="rect">
                        <a:avLst/>
                      </a:prstGeom>
                      <a:solidFill>
                        <a:srgbClr val="CCFFCC"/>
                      </a:solidFill>
                      <a:ln w="28575">
                        <a:solidFill>
                          <a:srgbClr val="00FF00"/>
                        </a:solidFill>
                        <a:miter lim="800000"/>
                        <a:headEnd/>
                        <a:tailEnd/>
                      </a:ln>
                    </p:spPr>
                  </p:pic>
                </p:oleObj>
              </mc:Fallback>
            </mc:AlternateContent>
          </a:graphicData>
        </a:graphic>
      </p:graphicFrame>
      <p:sp>
        <p:nvSpPr>
          <p:cNvPr id="16" name="Rectangle 15"/>
          <p:cNvSpPr/>
          <p:nvPr/>
        </p:nvSpPr>
        <p:spPr>
          <a:xfrm>
            <a:off x="6158542" y="1333510"/>
            <a:ext cx="466794" cy="338554"/>
          </a:xfrm>
          <a:prstGeom prst="rect">
            <a:avLst/>
          </a:prstGeom>
        </p:spPr>
        <p:txBody>
          <a:bodyPr wrap="none">
            <a:spAutoFit/>
          </a:bodyPr>
          <a:lstStyle/>
          <a:p>
            <a:pPr algn="r"/>
            <a:r>
              <a:rPr lang="en-US" sz="1600" b="1" dirty="0">
                <a:solidFill>
                  <a:prstClr val="black"/>
                </a:solidFill>
                <a:cs typeface="Times New Roman" pitchFamily="18" charset="0"/>
              </a:rPr>
              <a:t>S.D</a:t>
            </a:r>
            <a:endParaRPr lang="en-US" sz="1600" b="1" dirty="0">
              <a:solidFill>
                <a:prstClr val="black"/>
              </a:solidFill>
            </a:endParaRPr>
          </a:p>
        </p:txBody>
      </p:sp>
      <p:sp>
        <p:nvSpPr>
          <p:cNvPr id="17" name="Rectangle 16"/>
          <p:cNvSpPr/>
          <p:nvPr/>
        </p:nvSpPr>
        <p:spPr>
          <a:xfrm>
            <a:off x="6718883" y="1388726"/>
            <a:ext cx="466794" cy="338554"/>
          </a:xfrm>
          <a:prstGeom prst="rect">
            <a:avLst/>
          </a:prstGeom>
        </p:spPr>
        <p:txBody>
          <a:bodyPr wrap="none">
            <a:spAutoFit/>
          </a:bodyPr>
          <a:lstStyle/>
          <a:p>
            <a:pPr algn="r"/>
            <a:r>
              <a:rPr lang="en-US" sz="1600" b="1" dirty="0">
                <a:solidFill>
                  <a:prstClr val="black"/>
                </a:solidFill>
                <a:cs typeface="Times New Roman" pitchFamily="18" charset="0"/>
              </a:rPr>
              <a:t>S.D</a:t>
            </a:r>
            <a:endParaRPr lang="en-US" sz="1600" b="1" dirty="0">
              <a:solidFill>
                <a:prstClr val="black"/>
              </a:solidFill>
            </a:endParaRPr>
          </a:p>
        </p:txBody>
      </p:sp>
      <p:sp>
        <p:nvSpPr>
          <p:cNvPr id="18" name="Rectangle 17"/>
          <p:cNvSpPr/>
          <p:nvPr/>
        </p:nvSpPr>
        <p:spPr>
          <a:xfrm>
            <a:off x="7613338" y="1419504"/>
            <a:ext cx="466794" cy="338554"/>
          </a:xfrm>
          <a:prstGeom prst="rect">
            <a:avLst/>
          </a:prstGeom>
        </p:spPr>
        <p:txBody>
          <a:bodyPr wrap="none">
            <a:spAutoFit/>
          </a:bodyPr>
          <a:lstStyle/>
          <a:p>
            <a:pPr algn="r"/>
            <a:r>
              <a:rPr lang="en-US" sz="1600" b="1" dirty="0">
                <a:solidFill>
                  <a:prstClr val="black"/>
                </a:solidFill>
                <a:cs typeface="Times New Roman" pitchFamily="18" charset="0"/>
              </a:rPr>
              <a:t>S.D</a:t>
            </a:r>
            <a:endParaRPr lang="en-US" sz="1600" b="1" dirty="0">
              <a:solidFill>
                <a:prstClr val="black"/>
              </a:solidFill>
            </a:endParaRPr>
          </a:p>
        </p:txBody>
      </p:sp>
      <p:sp>
        <p:nvSpPr>
          <p:cNvPr id="19" name="Rectangle 18"/>
          <p:cNvSpPr/>
          <p:nvPr/>
        </p:nvSpPr>
        <p:spPr>
          <a:xfrm>
            <a:off x="8312385" y="1302061"/>
            <a:ext cx="466794" cy="338554"/>
          </a:xfrm>
          <a:prstGeom prst="rect">
            <a:avLst/>
          </a:prstGeom>
        </p:spPr>
        <p:txBody>
          <a:bodyPr wrap="none">
            <a:spAutoFit/>
          </a:bodyPr>
          <a:lstStyle/>
          <a:p>
            <a:pPr algn="r"/>
            <a:r>
              <a:rPr lang="en-US" sz="1600" b="1" dirty="0">
                <a:solidFill>
                  <a:prstClr val="black"/>
                </a:solidFill>
                <a:cs typeface="Times New Roman" pitchFamily="18" charset="0"/>
              </a:rPr>
              <a:t>S.D</a:t>
            </a:r>
            <a:endParaRPr lang="en-US" sz="1600" b="1" dirty="0">
              <a:solidFill>
                <a:prstClr val="black"/>
              </a:solidFill>
            </a:endParaRPr>
          </a:p>
        </p:txBody>
      </p:sp>
      <p:sp>
        <p:nvSpPr>
          <p:cNvPr id="20" name="Rectangle 19"/>
          <p:cNvSpPr/>
          <p:nvPr/>
        </p:nvSpPr>
        <p:spPr>
          <a:xfrm>
            <a:off x="8679871" y="1419504"/>
            <a:ext cx="466794" cy="338554"/>
          </a:xfrm>
          <a:prstGeom prst="rect">
            <a:avLst/>
          </a:prstGeom>
        </p:spPr>
        <p:txBody>
          <a:bodyPr wrap="none">
            <a:spAutoFit/>
          </a:bodyPr>
          <a:lstStyle/>
          <a:p>
            <a:pPr algn="r"/>
            <a:r>
              <a:rPr lang="en-US" sz="1600" b="1" dirty="0">
                <a:solidFill>
                  <a:prstClr val="black"/>
                </a:solidFill>
                <a:cs typeface="Times New Roman" pitchFamily="18" charset="0"/>
              </a:rPr>
              <a:t>S.D</a:t>
            </a:r>
            <a:endParaRPr lang="en-US" sz="1600" b="1" dirty="0">
              <a:solidFill>
                <a:prstClr val="black"/>
              </a:solidFill>
            </a:endParaRPr>
          </a:p>
        </p:txBody>
      </p:sp>
      <p:sp>
        <p:nvSpPr>
          <p:cNvPr id="21" name="Rectangle 20"/>
          <p:cNvSpPr/>
          <p:nvPr/>
        </p:nvSpPr>
        <p:spPr>
          <a:xfrm>
            <a:off x="5436096" y="1239629"/>
            <a:ext cx="500457" cy="369332"/>
          </a:xfrm>
          <a:prstGeom prst="rect">
            <a:avLst/>
          </a:prstGeom>
        </p:spPr>
        <p:txBody>
          <a:bodyPr wrap="none">
            <a:spAutoFit/>
          </a:bodyPr>
          <a:lstStyle/>
          <a:p>
            <a:pPr algn="r"/>
            <a:r>
              <a:rPr lang="en-US" b="1" dirty="0">
                <a:solidFill>
                  <a:prstClr val="black"/>
                </a:solidFill>
                <a:cs typeface="Times New Roman" pitchFamily="18" charset="0"/>
              </a:rPr>
              <a:t>S.D</a:t>
            </a:r>
            <a:endParaRPr lang="en-US" b="1" dirty="0">
              <a:solidFill>
                <a:prstClr val="black"/>
              </a:solidFill>
            </a:endParaRPr>
          </a:p>
        </p:txBody>
      </p:sp>
      <p:sp>
        <p:nvSpPr>
          <p:cNvPr id="22" name="Rectangle 21"/>
          <p:cNvSpPr/>
          <p:nvPr/>
        </p:nvSpPr>
        <p:spPr>
          <a:xfrm>
            <a:off x="1403647" y="2875002"/>
            <a:ext cx="5955445" cy="523220"/>
          </a:xfrm>
          <a:prstGeom prst="rect">
            <a:avLst/>
          </a:prstGeom>
        </p:spPr>
        <p:txBody>
          <a:bodyPr wrap="square">
            <a:spAutoFit/>
          </a:bodyPr>
          <a:lstStyle/>
          <a:p>
            <a:pPr algn="justLow"/>
            <a:r>
              <a:rPr lang="en-US" sz="2800" b="1" dirty="0">
                <a:solidFill>
                  <a:srgbClr val="FF0000"/>
                </a:solidFill>
                <a:cs typeface="Times New Roman" pitchFamily="18" charset="0"/>
              </a:rPr>
              <a:t>Area under the NDC divided by </a:t>
            </a:r>
          </a:p>
        </p:txBody>
      </p:sp>
      <p:cxnSp>
        <p:nvCxnSpPr>
          <p:cNvPr id="25" name="Straight Arrow Connector 24"/>
          <p:cNvCxnSpPr/>
          <p:nvPr/>
        </p:nvCxnSpPr>
        <p:spPr>
          <a:xfrm>
            <a:off x="4433728" y="3284984"/>
            <a:ext cx="714336" cy="864096"/>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3707904" y="3284984"/>
            <a:ext cx="725825" cy="1008112"/>
          </a:xfrm>
          <a:prstGeom prst="straightConnector1">
            <a:avLst/>
          </a:prstGeom>
          <a:ln w="38100">
            <a:solidFill>
              <a:srgbClr val="002060"/>
            </a:solidFill>
            <a:tailEnd type="arrow"/>
          </a:ln>
        </p:spPr>
        <p:style>
          <a:lnRef idx="1">
            <a:schemeClr val="accent1"/>
          </a:lnRef>
          <a:fillRef idx="0">
            <a:schemeClr val="accent1"/>
          </a:fillRef>
          <a:effectRef idx="0">
            <a:schemeClr val="accent1"/>
          </a:effectRef>
          <a:fontRef idx="minor">
            <a:schemeClr val="tx1"/>
          </a:fontRef>
        </p:style>
      </p:cxnSp>
      <p:sp>
        <p:nvSpPr>
          <p:cNvPr id="33" name="Rectangle 32"/>
          <p:cNvSpPr/>
          <p:nvPr/>
        </p:nvSpPr>
        <p:spPr>
          <a:xfrm>
            <a:off x="1528412" y="4149080"/>
            <a:ext cx="2542404" cy="461665"/>
          </a:xfrm>
          <a:prstGeom prst="rect">
            <a:avLst/>
          </a:prstGeom>
          <a:ln w="22225">
            <a:solidFill>
              <a:schemeClr val="tx2"/>
            </a:solidFill>
          </a:ln>
        </p:spPr>
        <p:txBody>
          <a:bodyPr wrap="square">
            <a:spAutoFit/>
          </a:bodyPr>
          <a:lstStyle/>
          <a:p>
            <a:r>
              <a:rPr lang="en-US" dirty="0">
                <a:solidFill>
                  <a:srgbClr val="FFFFFF"/>
                </a:solidFill>
              </a:rPr>
              <a:t>1- </a:t>
            </a:r>
            <a:r>
              <a:rPr lang="en-US" sz="2400" b="1" dirty="0">
                <a:solidFill>
                  <a:prstClr val="black"/>
                </a:solidFill>
              </a:rPr>
              <a:t>measures of C.T                          </a:t>
            </a:r>
          </a:p>
        </p:txBody>
      </p:sp>
      <p:sp>
        <p:nvSpPr>
          <p:cNvPr id="34" name="Rectangle 33"/>
          <p:cNvSpPr/>
          <p:nvPr/>
        </p:nvSpPr>
        <p:spPr>
          <a:xfrm>
            <a:off x="4565250" y="4108430"/>
            <a:ext cx="3175102" cy="461665"/>
          </a:xfrm>
          <a:prstGeom prst="rect">
            <a:avLst/>
          </a:prstGeom>
          <a:ln w="19050">
            <a:solidFill>
              <a:schemeClr val="tx2"/>
            </a:solidFill>
          </a:ln>
        </p:spPr>
        <p:txBody>
          <a:bodyPr wrap="square">
            <a:spAutoFit/>
          </a:bodyPr>
          <a:lstStyle/>
          <a:p>
            <a:r>
              <a:rPr lang="en-US" sz="2400" b="1" dirty="0">
                <a:solidFill>
                  <a:prstClr val="black"/>
                </a:solidFill>
              </a:rPr>
              <a:t>measures of variability </a:t>
            </a:r>
            <a:endParaRPr lang="en-US" sz="2400" dirty="0">
              <a:solidFill>
                <a:prstClr val="black"/>
              </a:solidFill>
            </a:endParaRPr>
          </a:p>
        </p:txBody>
      </p:sp>
      <p:sp>
        <p:nvSpPr>
          <p:cNvPr id="35" name="Rectangle 34"/>
          <p:cNvSpPr/>
          <p:nvPr/>
        </p:nvSpPr>
        <p:spPr>
          <a:xfrm>
            <a:off x="5864067" y="4725144"/>
            <a:ext cx="606256" cy="461665"/>
          </a:xfrm>
          <a:prstGeom prst="rect">
            <a:avLst/>
          </a:prstGeom>
        </p:spPr>
        <p:txBody>
          <a:bodyPr wrap="none">
            <a:spAutoFit/>
          </a:bodyPr>
          <a:lstStyle/>
          <a:p>
            <a:r>
              <a:rPr lang="en-US" sz="2400" b="1" dirty="0">
                <a:solidFill>
                  <a:prstClr val="black"/>
                </a:solidFill>
              </a:rPr>
              <a:t>S.D</a:t>
            </a:r>
          </a:p>
        </p:txBody>
      </p:sp>
      <p:graphicFrame>
        <p:nvGraphicFramePr>
          <p:cNvPr id="36" name="Object 35"/>
          <p:cNvGraphicFramePr>
            <a:graphicFrameLocks noChangeAspect="1"/>
          </p:cNvGraphicFramePr>
          <p:nvPr>
            <p:extLst>
              <p:ext uri="{D42A27DB-BD31-4B8C-83A1-F6EECF244321}">
                <p14:modId xmlns:p14="http://schemas.microsoft.com/office/powerpoint/2010/main" val="1716593612"/>
              </p:ext>
            </p:extLst>
          </p:nvPr>
        </p:nvGraphicFramePr>
        <p:xfrm>
          <a:off x="2105726" y="4725143"/>
          <a:ext cx="450050" cy="461666"/>
        </p:xfrm>
        <a:graphic>
          <a:graphicData uri="http://schemas.openxmlformats.org/presentationml/2006/ole">
            <mc:AlternateContent xmlns:mc="http://schemas.openxmlformats.org/markup-compatibility/2006">
              <mc:Choice xmlns:v="urn:schemas-microsoft-com:vml" Requires="v">
                <p:oleObj spid="_x0000_s8237" name="Equation" r:id="rId5" imgW="203024" imgH="203024" progId="Equation.3">
                  <p:embed/>
                </p:oleObj>
              </mc:Choice>
              <mc:Fallback>
                <p:oleObj name="Equation" r:id="rId5" imgW="203024" imgH="20302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05726" y="4725143"/>
                        <a:ext cx="450050" cy="461666"/>
                      </a:xfrm>
                      <a:prstGeom prst="rect">
                        <a:avLst/>
                      </a:prstGeom>
                      <a:solidFill>
                        <a:schemeClr val="bg1"/>
                      </a:solidFill>
                      <a:ln>
                        <a:noFill/>
                      </a:ln>
                    </p:spPr>
                  </p:pic>
                </p:oleObj>
              </mc:Fallback>
            </mc:AlternateContent>
          </a:graphicData>
        </a:graphic>
      </p:graphicFrame>
      <p:sp>
        <p:nvSpPr>
          <p:cNvPr id="23" name="Date Placeholder 22"/>
          <p:cNvSpPr>
            <a:spLocks noGrp="1"/>
          </p:cNvSpPr>
          <p:nvPr>
            <p:ph type="dt" sz="half" idx="10"/>
          </p:nvPr>
        </p:nvSpPr>
        <p:spPr/>
        <p:txBody>
          <a:bodyPr/>
          <a:lstStyle/>
          <a:p>
            <a:fld id="{0BCDEB7C-CC4C-40EE-AA2F-21AC3B71FFA3}" type="datetime1">
              <a:rPr lang="en-MY" smtClean="0"/>
              <a:t>9/7/2020</a:t>
            </a:fld>
            <a:endParaRPr lang="en-MY"/>
          </a:p>
        </p:txBody>
      </p:sp>
    </p:spTree>
    <p:extLst>
      <p:ext uri="{BB962C8B-B14F-4D97-AF65-F5344CB8AC3E}">
        <p14:creationId xmlns:p14="http://schemas.microsoft.com/office/powerpoint/2010/main" val="204076241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404664"/>
            <a:ext cx="7850852" cy="7294305"/>
          </a:xfrm>
          <a:prstGeom prst="rect">
            <a:avLst/>
          </a:prstGeom>
        </p:spPr>
        <p:txBody>
          <a:bodyPr wrap="square">
            <a:spAutoFit/>
          </a:bodyPr>
          <a:lstStyle/>
          <a:p>
            <a:pPr algn="justLow"/>
            <a:r>
              <a:rPr lang="en-US" sz="2400" b="1" u="sng" dirty="0">
                <a:solidFill>
                  <a:srgbClr val="FF0000"/>
                </a:solidFill>
                <a:cs typeface="Times New Roman" pitchFamily="18" charset="0"/>
              </a:rPr>
              <a:t>    By  Measures of C.T  (    </a:t>
            </a:r>
            <a:r>
              <a:rPr lang="en-US" sz="2400" b="1" u="sng" dirty="0">
                <a:solidFill>
                  <a:prstClr val="black"/>
                </a:solidFill>
                <a:cs typeface="Times New Roman" pitchFamily="18" charset="0"/>
              </a:rPr>
              <a:t>)</a:t>
            </a:r>
          </a:p>
          <a:p>
            <a:pPr algn="justLow"/>
            <a:r>
              <a:rPr lang="en-MY" sz="2400" b="1" dirty="0">
                <a:solidFill>
                  <a:schemeClr val="tx2"/>
                </a:solidFill>
                <a:cs typeface="Times New Roman" pitchFamily="18" charset="0"/>
              </a:rPr>
              <a:t>Divided the area </a:t>
            </a:r>
            <a:r>
              <a:rPr lang="en-MY" sz="2400" b="1" dirty="0">
                <a:solidFill>
                  <a:prstClr val="black"/>
                </a:solidFill>
                <a:cs typeface="Times New Roman" pitchFamily="18" charset="0"/>
              </a:rPr>
              <a:t>under the curve into </a:t>
            </a:r>
          </a:p>
          <a:p>
            <a:pPr algn="justLow"/>
            <a:r>
              <a:rPr lang="en-MY" sz="2400" b="1" dirty="0">
                <a:solidFill>
                  <a:prstClr val="black"/>
                </a:solidFill>
                <a:cs typeface="Times New Roman" pitchFamily="18" charset="0"/>
              </a:rPr>
              <a:t>    </a:t>
            </a:r>
            <a:r>
              <a:rPr lang="en-MY" sz="2400" b="1" dirty="0">
                <a:solidFill>
                  <a:srgbClr val="FF0000"/>
                </a:solidFill>
                <a:cs typeface="Times New Roman" pitchFamily="18" charset="0"/>
              </a:rPr>
              <a:t>two equal </a:t>
            </a:r>
            <a:r>
              <a:rPr lang="en-MY" sz="2400" b="1" dirty="0">
                <a:solidFill>
                  <a:prstClr val="black"/>
                </a:solidFill>
                <a:cs typeface="Times New Roman" pitchFamily="18" charset="0"/>
              </a:rPr>
              <a:t>halves of observation, </a:t>
            </a:r>
          </a:p>
          <a:p>
            <a:pPr algn="ctr"/>
            <a:r>
              <a:rPr lang="en-MY" sz="2400" b="1" dirty="0">
                <a:solidFill>
                  <a:schemeClr val="tx2"/>
                </a:solidFill>
                <a:cs typeface="Times New Roman" pitchFamily="18" charset="0"/>
              </a:rPr>
              <a:t>50 %</a:t>
            </a:r>
            <a:r>
              <a:rPr lang="en-MY" sz="2400" b="1" dirty="0">
                <a:solidFill>
                  <a:prstClr val="black"/>
                </a:solidFill>
                <a:cs typeface="Times New Roman" pitchFamily="18" charset="0"/>
              </a:rPr>
              <a:t> of observation their values</a:t>
            </a:r>
            <a:r>
              <a:rPr lang="en-MY" sz="2400" b="1" dirty="0">
                <a:solidFill>
                  <a:schemeClr val="tx2"/>
                </a:solidFill>
                <a:cs typeface="Times New Roman" pitchFamily="18" charset="0"/>
              </a:rPr>
              <a:t> less </a:t>
            </a:r>
            <a:r>
              <a:rPr lang="en-MY" sz="2400" b="1" dirty="0">
                <a:solidFill>
                  <a:prstClr val="black"/>
                </a:solidFill>
                <a:cs typeface="Times New Roman" pitchFamily="18" charset="0"/>
              </a:rPr>
              <a:t>than                                   value</a:t>
            </a:r>
          </a:p>
          <a:p>
            <a:pPr algn="justLow"/>
            <a:r>
              <a:rPr lang="en-MY" sz="2400" b="1" dirty="0">
                <a:solidFill>
                  <a:prstClr val="black"/>
                </a:solidFill>
                <a:cs typeface="Times New Roman" pitchFamily="18" charset="0"/>
              </a:rPr>
              <a:t>and </a:t>
            </a:r>
            <a:r>
              <a:rPr lang="en-MY" sz="2400" b="1" dirty="0">
                <a:solidFill>
                  <a:schemeClr val="tx2"/>
                </a:solidFill>
                <a:cs typeface="Times New Roman" pitchFamily="18" charset="0"/>
              </a:rPr>
              <a:t>50 % of </a:t>
            </a:r>
            <a:r>
              <a:rPr lang="en-MY" sz="2400" b="1" dirty="0">
                <a:solidFill>
                  <a:prstClr val="black"/>
                </a:solidFill>
                <a:cs typeface="Times New Roman" pitchFamily="18" charset="0"/>
              </a:rPr>
              <a:t>observation their values </a:t>
            </a:r>
            <a:r>
              <a:rPr lang="en-MY" sz="2400" b="1" dirty="0">
                <a:solidFill>
                  <a:srgbClr val="FF0000"/>
                </a:solidFill>
                <a:cs typeface="Times New Roman" pitchFamily="18" charset="0"/>
              </a:rPr>
              <a:t>higher </a:t>
            </a:r>
            <a:r>
              <a:rPr lang="en-MY" sz="2400" b="1" dirty="0">
                <a:solidFill>
                  <a:prstClr val="black"/>
                </a:solidFill>
                <a:cs typeface="Times New Roman" pitchFamily="18" charset="0"/>
              </a:rPr>
              <a:t>than </a:t>
            </a:r>
          </a:p>
          <a:p>
            <a:pPr algn="justLow"/>
            <a:endParaRPr lang="en-US" sz="2400" b="1" dirty="0">
              <a:solidFill>
                <a:prstClr val="black"/>
              </a:solidFill>
              <a:cs typeface="Times New Roman" pitchFamily="18" charset="0"/>
            </a:endParaRPr>
          </a:p>
          <a:p>
            <a:pPr algn="justLow"/>
            <a:r>
              <a:rPr lang="en-MY" sz="2400" b="1" dirty="0">
                <a:solidFill>
                  <a:prstClr val="black"/>
                </a:solidFill>
                <a:cs typeface="Times New Roman" pitchFamily="18" charset="0"/>
              </a:rPr>
              <a:t>     </a:t>
            </a:r>
            <a:r>
              <a:rPr lang="en-MY" sz="2400" b="1" dirty="0">
                <a:solidFill>
                  <a:srgbClr val="FF0000"/>
                </a:solidFill>
                <a:cs typeface="Times New Roman" pitchFamily="18" charset="0"/>
              </a:rPr>
              <a:t>By Measures of variability  (S.D)</a:t>
            </a:r>
          </a:p>
          <a:p>
            <a:pPr algn="justLow"/>
            <a:r>
              <a:rPr lang="en-MY" sz="2400" b="1" dirty="0">
                <a:solidFill>
                  <a:prstClr val="black"/>
                </a:solidFill>
                <a:cs typeface="Times New Roman" pitchFamily="18" charset="0"/>
              </a:rPr>
              <a:t>	S.D and its multiplicity ( one S.D, two S.D, three S.D         </a:t>
            </a:r>
            <a:r>
              <a:rPr lang="en-MY" sz="2400" b="1" dirty="0">
                <a:solidFill>
                  <a:schemeClr val="tx2"/>
                </a:solidFill>
                <a:cs typeface="Times New Roman" pitchFamily="18" charset="0"/>
              </a:rPr>
              <a:t>divided the </a:t>
            </a:r>
            <a:r>
              <a:rPr lang="en-MY" sz="2400" b="1" dirty="0">
                <a:solidFill>
                  <a:prstClr val="black"/>
                </a:solidFill>
                <a:cs typeface="Times New Roman" pitchFamily="18" charset="0"/>
              </a:rPr>
              <a:t>area under the NDC </a:t>
            </a:r>
            <a:r>
              <a:rPr lang="en-MY" sz="2400" b="1" dirty="0">
                <a:solidFill>
                  <a:srgbClr val="FF0000"/>
                </a:solidFill>
                <a:cs typeface="Times New Roman" pitchFamily="18" charset="0"/>
              </a:rPr>
              <a:t>into small areas, </a:t>
            </a:r>
          </a:p>
          <a:p>
            <a:pPr algn="justLow"/>
            <a:r>
              <a:rPr lang="en-MY" sz="2400" b="1" dirty="0">
                <a:solidFill>
                  <a:prstClr val="black"/>
                </a:solidFill>
                <a:cs typeface="Times New Roman" pitchFamily="18" charset="0"/>
              </a:rPr>
              <a:t>    each area </a:t>
            </a:r>
          </a:p>
          <a:p>
            <a:pPr algn="justLow"/>
            <a:r>
              <a:rPr lang="en-MY" sz="2400" b="1" dirty="0">
                <a:solidFill>
                  <a:prstClr val="black"/>
                </a:solidFill>
                <a:cs typeface="Times New Roman" pitchFamily="18" charset="0"/>
              </a:rPr>
              <a:t>containing certain and fixed proportion of observation</a:t>
            </a:r>
          </a:p>
          <a:p>
            <a:pPr rtl="1" fontAlgn="base">
              <a:spcBef>
                <a:spcPct val="0"/>
              </a:spcBef>
              <a:spcAft>
                <a:spcPct val="0"/>
              </a:spcAft>
            </a:pPr>
            <a:r>
              <a:rPr lang="en-US" sz="2400" b="1" dirty="0">
                <a:solidFill>
                  <a:prstClr val="black"/>
                </a:solidFill>
                <a:cs typeface="Times New Roman" pitchFamily="18" charset="0"/>
              </a:rPr>
              <a:t>                        </a:t>
            </a:r>
            <a:r>
              <a:rPr lang="en-US" sz="2400" b="1" dirty="0">
                <a:solidFill>
                  <a:prstClr val="black"/>
                </a:solidFill>
                <a:cs typeface="Arial" pitchFamily="34" charset="0"/>
              </a:rPr>
              <a:t>Within </a:t>
            </a:r>
            <a:r>
              <a:rPr lang="en-US" sz="2400" b="1" dirty="0">
                <a:solidFill>
                  <a:srgbClr val="FF0000"/>
                </a:solidFill>
                <a:cs typeface="Arial" pitchFamily="34" charset="0"/>
                <a:sym typeface="Symbol" pitchFamily="18" charset="2"/>
              </a:rPr>
              <a:t></a:t>
            </a:r>
            <a:r>
              <a:rPr lang="en-US" sz="2400" b="1" dirty="0">
                <a:solidFill>
                  <a:srgbClr val="FF0000"/>
                </a:solidFill>
                <a:cs typeface="Arial" pitchFamily="34" charset="0"/>
              </a:rPr>
              <a:t>1 S.D</a:t>
            </a:r>
            <a:r>
              <a:rPr lang="en-US" sz="2400" b="1" dirty="0">
                <a:solidFill>
                  <a:srgbClr val="FF0000"/>
                </a:solidFill>
                <a:cs typeface="Arial" pitchFamily="34" charset="0"/>
                <a:sym typeface="Symbol" pitchFamily="18" charset="2"/>
              </a:rPr>
              <a:t> </a:t>
            </a:r>
            <a:r>
              <a:rPr lang="en-US" sz="2400" b="1" dirty="0">
                <a:solidFill>
                  <a:prstClr val="black"/>
                </a:solidFill>
                <a:cs typeface="Arial" pitchFamily="34" charset="0"/>
                <a:sym typeface="Symbol" pitchFamily="18" charset="2"/>
              </a:rPr>
              <a:t>from the </a:t>
            </a:r>
          </a:p>
          <a:p>
            <a:pPr rtl="1" fontAlgn="base">
              <a:spcBef>
                <a:spcPct val="0"/>
              </a:spcBef>
              <a:spcAft>
                <a:spcPct val="0"/>
              </a:spcAft>
            </a:pPr>
            <a:r>
              <a:rPr lang="en-US" sz="2800" b="1" dirty="0">
                <a:solidFill>
                  <a:prstClr val="black"/>
                </a:solidFill>
                <a:cs typeface="Arial" pitchFamily="34" charset="0"/>
                <a:sym typeface="Symbol" pitchFamily="18" charset="2"/>
              </a:rPr>
              <a:t>                     </a:t>
            </a:r>
            <a:r>
              <a:rPr lang="en-US" sz="2400" b="1" dirty="0">
                <a:solidFill>
                  <a:prstClr val="black"/>
                </a:solidFill>
                <a:cs typeface="Arial" pitchFamily="34" charset="0"/>
              </a:rPr>
              <a:t>Within </a:t>
            </a:r>
            <a:r>
              <a:rPr lang="en-US" sz="2400" b="1" dirty="0">
                <a:solidFill>
                  <a:srgbClr val="FF0000"/>
                </a:solidFill>
                <a:cs typeface="Arial" pitchFamily="34" charset="0"/>
                <a:sym typeface="Symbol" pitchFamily="18" charset="2"/>
              </a:rPr>
              <a:t></a:t>
            </a:r>
            <a:r>
              <a:rPr lang="en-US" sz="2400" b="1" dirty="0">
                <a:solidFill>
                  <a:srgbClr val="FF0000"/>
                </a:solidFill>
                <a:cs typeface="Arial" pitchFamily="34" charset="0"/>
              </a:rPr>
              <a:t>2 S.D</a:t>
            </a:r>
            <a:r>
              <a:rPr lang="en-US" sz="2400" b="1" dirty="0">
                <a:solidFill>
                  <a:srgbClr val="FF0000"/>
                </a:solidFill>
                <a:cs typeface="Arial" pitchFamily="34" charset="0"/>
                <a:sym typeface="Symbol" pitchFamily="18" charset="2"/>
              </a:rPr>
              <a:t> </a:t>
            </a:r>
            <a:r>
              <a:rPr lang="en-US" sz="2400" b="1" dirty="0">
                <a:solidFill>
                  <a:prstClr val="black"/>
                </a:solidFill>
                <a:cs typeface="Arial" pitchFamily="34" charset="0"/>
                <a:sym typeface="Symbol" pitchFamily="18" charset="2"/>
              </a:rPr>
              <a:t>from the</a:t>
            </a:r>
          </a:p>
          <a:p>
            <a:pPr rtl="1" fontAlgn="base">
              <a:spcBef>
                <a:spcPct val="0"/>
              </a:spcBef>
              <a:spcAft>
                <a:spcPct val="0"/>
              </a:spcAft>
            </a:pPr>
            <a:r>
              <a:rPr lang="en-US" sz="2800" b="1" dirty="0">
                <a:solidFill>
                  <a:prstClr val="black"/>
                </a:solidFill>
                <a:cs typeface="Arial" pitchFamily="34" charset="0"/>
                <a:sym typeface="Symbol" pitchFamily="18" charset="2"/>
              </a:rPr>
              <a:t>                     </a:t>
            </a:r>
            <a:r>
              <a:rPr lang="en-US" sz="2400" b="1" dirty="0">
                <a:solidFill>
                  <a:prstClr val="black"/>
                </a:solidFill>
                <a:cs typeface="Arial" pitchFamily="34" charset="0"/>
                <a:sym typeface="Symbol" pitchFamily="18" charset="2"/>
              </a:rPr>
              <a:t>Within </a:t>
            </a:r>
            <a:r>
              <a:rPr lang="en-US" sz="2400" b="1" dirty="0">
                <a:solidFill>
                  <a:srgbClr val="FF0000"/>
                </a:solidFill>
                <a:cs typeface="Arial" pitchFamily="34" charset="0"/>
                <a:sym typeface="Symbol" pitchFamily="18" charset="2"/>
              </a:rPr>
              <a:t>3 S.D </a:t>
            </a:r>
            <a:r>
              <a:rPr lang="en-US" sz="2400" b="1" dirty="0">
                <a:solidFill>
                  <a:prstClr val="black"/>
                </a:solidFill>
                <a:cs typeface="Arial" pitchFamily="34" charset="0"/>
                <a:sym typeface="Symbol" pitchFamily="18" charset="2"/>
              </a:rPr>
              <a:t>from the</a:t>
            </a:r>
            <a:endParaRPr lang="en-US" sz="2400" b="1" dirty="0">
              <a:solidFill>
                <a:prstClr val="black"/>
              </a:solidFill>
              <a:cs typeface="Times New Roman" pitchFamily="18" charset="0"/>
            </a:endParaRPr>
          </a:p>
          <a:p>
            <a:pPr algn="justLow"/>
            <a:endParaRPr lang="en-US" sz="2400" b="1" u="sng" dirty="0">
              <a:solidFill>
                <a:prstClr val="black"/>
              </a:solidFill>
              <a:cs typeface="Times New Roman" pitchFamily="18" charset="0"/>
            </a:endParaRPr>
          </a:p>
          <a:p>
            <a:pPr algn="justLow"/>
            <a:endParaRPr lang="en-US" sz="2400" b="1" u="sng" dirty="0">
              <a:solidFill>
                <a:prstClr val="black"/>
              </a:solidFill>
              <a:cs typeface="Times New Roman" pitchFamily="18" charset="0"/>
            </a:endParaRPr>
          </a:p>
          <a:p>
            <a:pPr algn="justLow"/>
            <a:endParaRPr lang="en-US" sz="2400" b="1" u="sng" dirty="0">
              <a:solidFill>
                <a:prstClr val="black"/>
              </a:solidFill>
              <a:cs typeface="Times New Roman" pitchFamily="18" charset="0"/>
            </a:endParaRPr>
          </a:p>
          <a:p>
            <a:pPr algn="justLow"/>
            <a:endParaRPr lang="en-US" sz="2400" dirty="0">
              <a:solidFill>
                <a:prstClr val="black"/>
              </a:solidFill>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3505846374"/>
              </p:ext>
            </p:extLst>
          </p:nvPr>
        </p:nvGraphicFramePr>
        <p:xfrm>
          <a:off x="3275856" y="445688"/>
          <a:ext cx="288801" cy="328980"/>
        </p:xfrm>
        <a:graphic>
          <a:graphicData uri="http://schemas.openxmlformats.org/presentationml/2006/ole">
            <mc:AlternateContent xmlns:mc="http://schemas.openxmlformats.org/markup-compatibility/2006">
              <mc:Choice xmlns:v="urn:schemas-microsoft-com:vml" Requires="v">
                <p:oleObj spid="_x0000_s9359" name="Equation" r:id="rId3" imgW="203024" imgH="203024" progId="Equation.3">
                  <p:embed/>
                </p:oleObj>
              </mc:Choice>
              <mc:Fallback>
                <p:oleObj name="Equation" r:id="rId3" imgW="203024"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5856" y="445688"/>
                        <a:ext cx="288801" cy="328980"/>
                      </a:xfrm>
                      <a:prstGeom prst="rect">
                        <a:avLst/>
                      </a:prstGeom>
                      <a:noFill/>
                      <a:ln>
                        <a:noFill/>
                      </a:ln>
                    </p:spPr>
                  </p:pic>
                </p:oleObj>
              </mc:Fallback>
            </mc:AlternateContent>
          </a:graphicData>
        </a:graphic>
      </p:graphicFrame>
      <p:grpSp>
        <p:nvGrpSpPr>
          <p:cNvPr id="6" name="Group 10"/>
          <p:cNvGrpSpPr>
            <a:grpSpLocks/>
          </p:cNvGrpSpPr>
          <p:nvPr/>
        </p:nvGrpSpPr>
        <p:grpSpPr bwMode="auto">
          <a:xfrm>
            <a:off x="5687601" y="31317"/>
            <a:ext cx="3458363" cy="1862044"/>
            <a:chOff x="3134" y="3893"/>
            <a:chExt cx="5605" cy="2416"/>
          </a:xfrm>
          <a:solidFill>
            <a:schemeClr val="tx2">
              <a:lumMod val="20000"/>
              <a:lumOff val="80000"/>
            </a:schemeClr>
          </a:solidFill>
        </p:grpSpPr>
        <p:sp>
          <p:nvSpPr>
            <p:cNvPr id="7" name="Freeform 11" descr="5%"/>
            <p:cNvSpPr>
              <a:spLocks/>
            </p:cNvSpPr>
            <p:nvPr/>
          </p:nvSpPr>
          <p:spPr bwMode="auto">
            <a:xfrm>
              <a:off x="3134" y="3893"/>
              <a:ext cx="5526" cy="1620"/>
            </a:xfrm>
            <a:custGeom>
              <a:avLst/>
              <a:gdLst>
                <a:gd name="T0" fmla="*/ 0 w 5526"/>
                <a:gd name="T1" fmla="*/ 1362 h 1620"/>
                <a:gd name="T2" fmla="*/ 302 w 5526"/>
                <a:gd name="T3" fmla="*/ 1429 h 1620"/>
                <a:gd name="T4" fmla="*/ 586 w 5526"/>
                <a:gd name="T5" fmla="*/ 1429 h 1620"/>
                <a:gd name="T6" fmla="*/ 687 w 5526"/>
                <a:gd name="T7" fmla="*/ 1396 h 1620"/>
                <a:gd name="T8" fmla="*/ 871 w 5526"/>
                <a:gd name="T9" fmla="*/ 1279 h 1620"/>
                <a:gd name="T10" fmla="*/ 955 w 5526"/>
                <a:gd name="T11" fmla="*/ 1212 h 1620"/>
                <a:gd name="T12" fmla="*/ 1072 w 5526"/>
                <a:gd name="T13" fmla="*/ 1178 h 1620"/>
                <a:gd name="T14" fmla="*/ 1139 w 5526"/>
                <a:gd name="T15" fmla="*/ 1111 h 1620"/>
                <a:gd name="T16" fmla="*/ 1173 w 5526"/>
                <a:gd name="T17" fmla="*/ 1011 h 1620"/>
                <a:gd name="T18" fmla="*/ 1206 w 5526"/>
                <a:gd name="T19" fmla="*/ 977 h 1620"/>
                <a:gd name="T20" fmla="*/ 1256 w 5526"/>
                <a:gd name="T21" fmla="*/ 960 h 1620"/>
                <a:gd name="T22" fmla="*/ 2286 w 5526"/>
                <a:gd name="T23" fmla="*/ 180 h 1620"/>
                <a:gd name="T24" fmla="*/ 2826 w 5526"/>
                <a:gd name="T25" fmla="*/ 0 h 1620"/>
                <a:gd name="T26" fmla="*/ 3726 w 5526"/>
                <a:gd name="T27" fmla="*/ 360 h 1620"/>
                <a:gd name="T28" fmla="*/ 4626 w 5526"/>
                <a:gd name="T29" fmla="*/ 1080 h 1620"/>
                <a:gd name="T30" fmla="*/ 5166 w 5526"/>
                <a:gd name="T31" fmla="*/ 1440 h 1620"/>
                <a:gd name="T32" fmla="*/ 5526 w 5526"/>
                <a:gd name="T33" fmla="*/ 1440 h 1620"/>
                <a:gd name="T34" fmla="*/ 5526 w 5526"/>
                <a:gd name="T35" fmla="*/ 1620 h 1620"/>
                <a:gd name="T36" fmla="*/ 126 w 5526"/>
                <a:gd name="T37" fmla="*/ 1620 h 1620"/>
                <a:gd name="T38" fmla="*/ 126 w 5526"/>
                <a:gd name="T39" fmla="*/ 1440 h 1620"/>
                <a:gd name="T40" fmla="*/ 306 w 5526"/>
                <a:gd name="T41" fmla="*/ 1440 h 162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526"/>
                <a:gd name="T64" fmla="*/ 0 h 1620"/>
                <a:gd name="T65" fmla="*/ 5526 w 5526"/>
                <a:gd name="T66" fmla="*/ 1620 h 162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526" h="1620">
                  <a:moveTo>
                    <a:pt x="0" y="1362"/>
                  </a:moveTo>
                  <a:cubicBezTo>
                    <a:pt x="76" y="1438"/>
                    <a:pt x="200" y="1410"/>
                    <a:pt x="302" y="1429"/>
                  </a:cubicBezTo>
                  <a:cubicBezTo>
                    <a:pt x="388" y="1518"/>
                    <a:pt x="483" y="1460"/>
                    <a:pt x="586" y="1429"/>
                  </a:cubicBezTo>
                  <a:cubicBezTo>
                    <a:pt x="620" y="1419"/>
                    <a:pt x="687" y="1396"/>
                    <a:pt x="687" y="1396"/>
                  </a:cubicBezTo>
                  <a:cubicBezTo>
                    <a:pt x="723" y="1290"/>
                    <a:pt x="767" y="1299"/>
                    <a:pt x="871" y="1279"/>
                  </a:cubicBezTo>
                  <a:cubicBezTo>
                    <a:pt x="901" y="1259"/>
                    <a:pt x="924" y="1230"/>
                    <a:pt x="955" y="1212"/>
                  </a:cubicBezTo>
                  <a:cubicBezTo>
                    <a:pt x="973" y="1201"/>
                    <a:pt x="1058" y="1182"/>
                    <a:pt x="1072" y="1178"/>
                  </a:cubicBezTo>
                  <a:cubicBezTo>
                    <a:pt x="1094" y="1156"/>
                    <a:pt x="1129" y="1141"/>
                    <a:pt x="1139" y="1111"/>
                  </a:cubicBezTo>
                  <a:cubicBezTo>
                    <a:pt x="1150" y="1078"/>
                    <a:pt x="1148" y="1036"/>
                    <a:pt x="1173" y="1011"/>
                  </a:cubicBezTo>
                  <a:cubicBezTo>
                    <a:pt x="1184" y="1000"/>
                    <a:pt x="1193" y="985"/>
                    <a:pt x="1206" y="977"/>
                  </a:cubicBezTo>
                  <a:cubicBezTo>
                    <a:pt x="1221" y="968"/>
                    <a:pt x="1256" y="960"/>
                    <a:pt x="1256" y="960"/>
                  </a:cubicBezTo>
                  <a:lnTo>
                    <a:pt x="2286" y="180"/>
                  </a:lnTo>
                  <a:lnTo>
                    <a:pt x="2826" y="0"/>
                  </a:lnTo>
                  <a:lnTo>
                    <a:pt x="3726" y="360"/>
                  </a:lnTo>
                  <a:lnTo>
                    <a:pt x="4626" y="1080"/>
                  </a:lnTo>
                  <a:lnTo>
                    <a:pt x="5166" y="1440"/>
                  </a:lnTo>
                  <a:lnTo>
                    <a:pt x="5526" y="1440"/>
                  </a:lnTo>
                  <a:lnTo>
                    <a:pt x="5526" y="1620"/>
                  </a:lnTo>
                  <a:lnTo>
                    <a:pt x="126" y="1620"/>
                  </a:lnTo>
                  <a:lnTo>
                    <a:pt x="126" y="1440"/>
                  </a:lnTo>
                  <a:lnTo>
                    <a:pt x="306" y="1440"/>
                  </a:lnTo>
                </a:path>
              </a:pathLst>
            </a:custGeom>
            <a:grpFill/>
            <a:ln w="19050">
              <a:solidFill>
                <a:schemeClr val="tx2"/>
              </a:solidFill>
              <a:round/>
              <a:headEnd/>
              <a:tailEnd/>
            </a:ln>
          </p:spPr>
          <p:txBody>
            <a:bodyPr/>
            <a:lstStyle/>
            <a:p>
              <a:endParaRPr lang="en-MY">
                <a:solidFill>
                  <a:prstClr val="black"/>
                </a:solidFill>
              </a:endParaRPr>
            </a:p>
          </p:txBody>
        </p:sp>
        <p:sp>
          <p:nvSpPr>
            <p:cNvPr id="8" name="Line 12"/>
            <p:cNvSpPr>
              <a:spLocks noChangeShapeType="1"/>
            </p:cNvSpPr>
            <p:nvPr/>
          </p:nvSpPr>
          <p:spPr bwMode="auto">
            <a:xfrm>
              <a:off x="3140" y="5716"/>
              <a:ext cx="5599" cy="0"/>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9" name="Line 13"/>
            <p:cNvSpPr>
              <a:spLocks noChangeShapeType="1"/>
            </p:cNvSpPr>
            <p:nvPr/>
          </p:nvSpPr>
          <p:spPr bwMode="auto">
            <a:xfrm flipV="1">
              <a:off x="3420"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0" name="Line 14"/>
            <p:cNvSpPr>
              <a:spLocks noChangeShapeType="1"/>
            </p:cNvSpPr>
            <p:nvPr/>
          </p:nvSpPr>
          <p:spPr bwMode="auto">
            <a:xfrm flipV="1">
              <a:off x="3960"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1" name="Line 15"/>
            <p:cNvSpPr>
              <a:spLocks noChangeShapeType="1"/>
            </p:cNvSpPr>
            <p:nvPr/>
          </p:nvSpPr>
          <p:spPr bwMode="auto">
            <a:xfrm flipV="1">
              <a:off x="5240" y="5628"/>
              <a:ext cx="2"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2" name="Line 16"/>
            <p:cNvSpPr>
              <a:spLocks noChangeShapeType="1"/>
            </p:cNvSpPr>
            <p:nvPr/>
          </p:nvSpPr>
          <p:spPr bwMode="auto">
            <a:xfrm flipV="1">
              <a:off x="5940" y="5628"/>
              <a:ext cx="0"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3" name="Line 17"/>
            <p:cNvSpPr>
              <a:spLocks noChangeShapeType="1"/>
            </p:cNvSpPr>
            <p:nvPr/>
          </p:nvSpPr>
          <p:spPr bwMode="auto">
            <a:xfrm flipV="1">
              <a:off x="6640" y="5628"/>
              <a:ext cx="0"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4" name="Line 18"/>
            <p:cNvSpPr>
              <a:spLocks noChangeShapeType="1"/>
            </p:cNvSpPr>
            <p:nvPr/>
          </p:nvSpPr>
          <p:spPr bwMode="auto">
            <a:xfrm flipV="1">
              <a:off x="7739"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5" name="Line 19"/>
            <p:cNvSpPr>
              <a:spLocks noChangeShapeType="1"/>
            </p:cNvSpPr>
            <p:nvPr/>
          </p:nvSpPr>
          <p:spPr bwMode="auto">
            <a:xfrm flipV="1">
              <a:off x="8459"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6" name="Line 20"/>
            <p:cNvSpPr>
              <a:spLocks noChangeShapeType="1"/>
            </p:cNvSpPr>
            <p:nvPr/>
          </p:nvSpPr>
          <p:spPr bwMode="auto">
            <a:xfrm flipV="1">
              <a:off x="5940" y="3999"/>
              <a:ext cx="0" cy="1717"/>
            </a:xfrm>
            <a:prstGeom prst="line">
              <a:avLst/>
            </a:prstGeom>
            <a:grpFill/>
            <a:ln w="9525">
              <a:solidFill>
                <a:srgbClr val="000000"/>
              </a:solidFill>
              <a:prstDash val="dash"/>
              <a:round/>
              <a:headEnd/>
              <a:tailEnd/>
            </a:ln>
            <a:extLst/>
          </p:spPr>
          <p:txBody>
            <a:bodyPr/>
            <a:lstStyle/>
            <a:p>
              <a:endParaRPr lang="en-MY">
                <a:solidFill>
                  <a:prstClr val="black"/>
                </a:solidFill>
              </a:endParaRPr>
            </a:p>
          </p:txBody>
        </p:sp>
        <p:sp>
          <p:nvSpPr>
            <p:cNvPr id="17" name="Text Box 21"/>
            <p:cNvSpPr txBox="1">
              <a:spLocks noChangeArrowheads="1"/>
            </p:cNvSpPr>
            <p:nvPr/>
          </p:nvSpPr>
          <p:spPr bwMode="auto">
            <a:xfrm>
              <a:off x="5640" y="5733"/>
              <a:ext cx="613" cy="57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grpSp>
      <p:graphicFrame>
        <p:nvGraphicFramePr>
          <p:cNvPr id="18" name="Object 17"/>
          <p:cNvGraphicFramePr>
            <a:graphicFrameLocks noChangeAspect="1"/>
          </p:cNvGraphicFramePr>
          <p:nvPr>
            <p:extLst>
              <p:ext uri="{D42A27DB-BD31-4B8C-83A1-F6EECF244321}">
                <p14:modId xmlns:p14="http://schemas.microsoft.com/office/powerpoint/2010/main" val="1434100245"/>
              </p:ext>
            </p:extLst>
          </p:nvPr>
        </p:nvGraphicFramePr>
        <p:xfrm>
          <a:off x="7233838" y="1506293"/>
          <a:ext cx="287338" cy="330200"/>
        </p:xfrm>
        <a:graphic>
          <a:graphicData uri="http://schemas.openxmlformats.org/presentationml/2006/ole">
            <mc:AlternateContent xmlns:mc="http://schemas.openxmlformats.org/markup-compatibility/2006">
              <mc:Choice xmlns:v="urn:schemas-microsoft-com:vml" Requires="v">
                <p:oleObj spid="_x0000_s9360" name="Equation" r:id="rId5" imgW="203024" imgH="203024" progId="Equation.3">
                  <p:embed/>
                </p:oleObj>
              </mc:Choice>
              <mc:Fallback>
                <p:oleObj name="Equation" r:id="rId5" imgW="203024"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33838" y="1506293"/>
                        <a:ext cx="287338"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527347950"/>
              </p:ext>
            </p:extLst>
          </p:nvPr>
        </p:nvGraphicFramePr>
        <p:xfrm>
          <a:off x="6444208" y="2276872"/>
          <a:ext cx="368715" cy="423717"/>
        </p:xfrm>
        <a:graphic>
          <a:graphicData uri="http://schemas.openxmlformats.org/presentationml/2006/ole">
            <mc:AlternateContent xmlns:mc="http://schemas.openxmlformats.org/markup-compatibility/2006">
              <mc:Choice xmlns:v="urn:schemas-microsoft-com:vml" Requires="v">
                <p:oleObj spid="_x0000_s9361" name="Equation" r:id="rId6" imgW="203024" imgH="203024" progId="Equation.3">
                  <p:embed/>
                </p:oleObj>
              </mc:Choice>
              <mc:Fallback>
                <p:oleObj name="Equation" r:id="rId6" imgW="203024"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4208" y="2276872"/>
                        <a:ext cx="368715" cy="423717"/>
                      </a:xfrm>
                      <a:prstGeom prst="rect">
                        <a:avLst/>
                      </a:prstGeom>
                      <a:noFill/>
                      <a:ln>
                        <a:noFill/>
                      </a:ln>
                      <a:extLst/>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1675887872"/>
              </p:ext>
            </p:extLst>
          </p:nvPr>
        </p:nvGraphicFramePr>
        <p:xfrm>
          <a:off x="3419872" y="1893359"/>
          <a:ext cx="287337" cy="330200"/>
        </p:xfrm>
        <a:graphic>
          <a:graphicData uri="http://schemas.openxmlformats.org/presentationml/2006/ole">
            <mc:AlternateContent xmlns:mc="http://schemas.openxmlformats.org/markup-compatibility/2006">
              <mc:Choice xmlns:v="urn:schemas-microsoft-com:vml" Requires="v">
                <p:oleObj spid="_x0000_s9362" name="Equation" r:id="rId7" imgW="203024" imgH="203024" progId="Equation.3">
                  <p:embed/>
                </p:oleObj>
              </mc:Choice>
              <mc:Fallback>
                <p:oleObj name="Equation" r:id="rId7" imgW="203024"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872" y="1893359"/>
                        <a:ext cx="287337"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1" name="Object 20"/>
          <p:cNvGraphicFramePr>
            <a:graphicFrameLocks noChangeAspect="1"/>
          </p:cNvGraphicFramePr>
          <p:nvPr>
            <p:extLst>
              <p:ext uri="{D42A27DB-BD31-4B8C-83A1-F6EECF244321}">
                <p14:modId xmlns:p14="http://schemas.microsoft.com/office/powerpoint/2010/main" val="119152084"/>
              </p:ext>
            </p:extLst>
          </p:nvPr>
        </p:nvGraphicFramePr>
        <p:xfrm>
          <a:off x="4932040" y="5301208"/>
          <a:ext cx="287337" cy="330200"/>
        </p:xfrm>
        <a:graphic>
          <a:graphicData uri="http://schemas.openxmlformats.org/presentationml/2006/ole">
            <mc:AlternateContent xmlns:mc="http://schemas.openxmlformats.org/markup-compatibility/2006">
              <mc:Choice xmlns:v="urn:schemas-microsoft-com:vml" Requires="v">
                <p:oleObj spid="_x0000_s9363" name="Equation" r:id="rId8" imgW="203024" imgH="203024" progId="Equation.3">
                  <p:embed/>
                </p:oleObj>
              </mc:Choice>
              <mc:Fallback>
                <p:oleObj name="Equation" r:id="rId8" imgW="203024"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040" y="5301208"/>
                        <a:ext cx="287337"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 name="Object 21"/>
          <p:cNvGraphicFramePr>
            <a:graphicFrameLocks noChangeAspect="1"/>
          </p:cNvGraphicFramePr>
          <p:nvPr>
            <p:extLst>
              <p:ext uri="{D42A27DB-BD31-4B8C-83A1-F6EECF244321}">
                <p14:modId xmlns:p14="http://schemas.microsoft.com/office/powerpoint/2010/main" val="3216393557"/>
              </p:ext>
            </p:extLst>
          </p:nvPr>
        </p:nvGraphicFramePr>
        <p:xfrm>
          <a:off x="4860032" y="4797152"/>
          <a:ext cx="287337" cy="330200"/>
        </p:xfrm>
        <a:graphic>
          <a:graphicData uri="http://schemas.openxmlformats.org/presentationml/2006/ole">
            <mc:AlternateContent xmlns:mc="http://schemas.openxmlformats.org/markup-compatibility/2006">
              <mc:Choice xmlns:v="urn:schemas-microsoft-com:vml" Requires="v">
                <p:oleObj spid="_x0000_s9364" name="Equation" r:id="rId9" imgW="203024" imgH="203024" progId="Equation.3">
                  <p:embed/>
                </p:oleObj>
              </mc:Choice>
              <mc:Fallback>
                <p:oleObj name="Equation" r:id="rId9" imgW="203024"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2" y="4797152"/>
                        <a:ext cx="287337"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3" name="Object 22"/>
          <p:cNvGraphicFramePr>
            <a:graphicFrameLocks noChangeAspect="1"/>
          </p:cNvGraphicFramePr>
          <p:nvPr>
            <p:extLst>
              <p:ext uri="{D42A27DB-BD31-4B8C-83A1-F6EECF244321}">
                <p14:modId xmlns:p14="http://schemas.microsoft.com/office/powerpoint/2010/main" val="3163759187"/>
              </p:ext>
            </p:extLst>
          </p:nvPr>
        </p:nvGraphicFramePr>
        <p:xfrm>
          <a:off x="5004048" y="5733256"/>
          <a:ext cx="287337" cy="330200"/>
        </p:xfrm>
        <a:graphic>
          <a:graphicData uri="http://schemas.openxmlformats.org/presentationml/2006/ole">
            <mc:AlternateContent xmlns:mc="http://schemas.openxmlformats.org/markup-compatibility/2006">
              <mc:Choice xmlns:v="urn:schemas-microsoft-com:vml" Requires="v">
                <p:oleObj spid="_x0000_s9365" name="Equation" r:id="rId10" imgW="203024" imgH="203024" progId="Equation.3">
                  <p:embed/>
                </p:oleObj>
              </mc:Choice>
              <mc:Fallback>
                <p:oleObj name="Equation" r:id="rId10" imgW="203024"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5733256"/>
                        <a:ext cx="287337"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 name="Rectangle 23"/>
          <p:cNvSpPr/>
          <p:nvPr/>
        </p:nvSpPr>
        <p:spPr>
          <a:xfrm>
            <a:off x="6054346" y="1333510"/>
            <a:ext cx="570990" cy="338554"/>
          </a:xfrm>
          <a:prstGeom prst="rect">
            <a:avLst/>
          </a:prstGeom>
        </p:spPr>
        <p:txBody>
          <a:bodyPr wrap="none">
            <a:spAutoFit/>
          </a:bodyPr>
          <a:lstStyle/>
          <a:p>
            <a:pPr algn="r"/>
            <a:r>
              <a:rPr lang="en-US" sz="1600" b="1" dirty="0" smtClean="0">
                <a:solidFill>
                  <a:prstClr val="black"/>
                </a:solidFill>
                <a:cs typeface="Times New Roman" pitchFamily="18" charset="0"/>
              </a:rPr>
              <a:t>2S.D</a:t>
            </a:r>
            <a:endParaRPr lang="en-US" sz="1600" b="1" dirty="0">
              <a:solidFill>
                <a:prstClr val="black"/>
              </a:solidFill>
            </a:endParaRPr>
          </a:p>
        </p:txBody>
      </p:sp>
      <p:sp>
        <p:nvSpPr>
          <p:cNvPr id="25" name="Rectangle 24"/>
          <p:cNvSpPr/>
          <p:nvPr/>
        </p:nvSpPr>
        <p:spPr>
          <a:xfrm>
            <a:off x="7565069" y="1319684"/>
            <a:ext cx="570990" cy="338554"/>
          </a:xfrm>
          <a:prstGeom prst="rect">
            <a:avLst/>
          </a:prstGeom>
        </p:spPr>
        <p:txBody>
          <a:bodyPr wrap="none">
            <a:spAutoFit/>
          </a:bodyPr>
          <a:lstStyle/>
          <a:p>
            <a:pPr algn="r"/>
            <a:r>
              <a:rPr lang="en-US" sz="1600" b="1" dirty="0">
                <a:solidFill>
                  <a:prstClr val="black"/>
                </a:solidFill>
                <a:cs typeface="Times New Roman" pitchFamily="18" charset="0"/>
              </a:rPr>
              <a:t>1S.D</a:t>
            </a:r>
            <a:endParaRPr lang="en-US" sz="1600" b="1" dirty="0">
              <a:solidFill>
                <a:prstClr val="black"/>
              </a:solidFill>
            </a:endParaRPr>
          </a:p>
        </p:txBody>
      </p:sp>
      <p:sp>
        <p:nvSpPr>
          <p:cNvPr id="26" name="Rectangle 25"/>
          <p:cNvSpPr/>
          <p:nvPr/>
        </p:nvSpPr>
        <p:spPr>
          <a:xfrm>
            <a:off x="6463342" y="1638310"/>
            <a:ext cx="466794" cy="338554"/>
          </a:xfrm>
          <a:prstGeom prst="rect">
            <a:avLst/>
          </a:prstGeom>
        </p:spPr>
        <p:txBody>
          <a:bodyPr wrap="none">
            <a:spAutoFit/>
          </a:bodyPr>
          <a:lstStyle/>
          <a:p>
            <a:pPr algn="r"/>
            <a:r>
              <a:rPr lang="en-US" sz="1600" b="1" dirty="0">
                <a:solidFill>
                  <a:prstClr val="black"/>
                </a:solidFill>
                <a:cs typeface="Times New Roman" pitchFamily="18" charset="0"/>
              </a:rPr>
              <a:t>S.D</a:t>
            </a:r>
            <a:endParaRPr lang="en-US" sz="1600" b="1" dirty="0">
              <a:solidFill>
                <a:prstClr val="black"/>
              </a:solidFill>
            </a:endParaRPr>
          </a:p>
        </p:txBody>
      </p:sp>
      <p:sp>
        <p:nvSpPr>
          <p:cNvPr id="27" name="Rectangle 26"/>
          <p:cNvSpPr/>
          <p:nvPr/>
        </p:nvSpPr>
        <p:spPr>
          <a:xfrm>
            <a:off x="8169431" y="1280151"/>
            <a:ext cx="570990" cy="338554"/>
          </a:xfrm>
          <a:prstGeom prst="rect">
            <a:avLst/>
          </a:prstGeom>
        </p:spPr>
        <p:txBody>
          <a:bodyPr wrap="none">
            <a:spAutoFit/>
          </a:bodyPr>
          <a:lstStyle/>
          <a:p>
            <a:pPr algn="r"/>
            <a:r>
              <a:rPr lang="en-US" sz="1600" b="1" dirty="0">
                <a:solidFill>
                  <a:prstClr val="black"/>
                </a:solidFill>
                <a:cs typeface="Times New Roman" pitchFamily="18" charset="0"/>
              </a:rPr>
              <a:t>2S.D</a:t>
            </a:r>
            <a:endParaRPr lang="en-US" sz="1600" b="1" dirty="0">
              <a:solidFill>
                <a:prstClr val="black"/>
              </a:solidFill>
            </a:endParaRPr>
          </a:p>
        </p:txBody>
      </p:sp>
      <p:sp>
        <p:nvSpPr>
          <p:cNvPr id="28" name="Rectangle 27"/>
          <p:cNvSpPr/>
          <p:nvPr/>
        </p:nvSpPr>
        <p:spPr>
          <a:xfrm>
            <a:off x="8636225" y="1280151"/>
            <a:ext cx="570990" cy="338554"/>
          </a:xfrm>
          <a:prstGeom prst="rect">
            <a:avLst/>
          </a:prstGeom>
        </p:spPr>
        <p:txBody>
          <a:bodyPr wrap="none">
            <a:spAutoFit/>
          </a:bodyPr>
          <a:lstStyle/>
          <a:p>
            <a:pPr algn="r"/>
            <a:r>
              <a:rPr lang="en-US" sz="1600" b="1" dirty="0">
                <a:solidFill>
                  <a:prstClr val="black"/>
                </a:solidFill>
                <a:cs typeface="Times New Roman" pitchFamily="18" charset="0"/>
              </a:rPr>
              <a:t>3S.D</a:t>
            </a:r>
            <a:endParaRPr lang="en-US" sz="1600" b="1" dirty="0">
              <a:solidFill>
                <a:prstClr val="black"/>
              </a:solidFill>
            </a:endParaRPr>
          </a:p>
        </p:txBody>
      </p:sp>
      <p:sp>
        <p:nvSpPr>
          <p:cNvPr id="31" name="Rectangle 30"/>
          <p:cNvSpPr/>
          <p:nvPr/>
        </p:nvSpPr>
        <p:spPr>
          <a:xfrm>
            <a:off x="6788102" y="1319684"/>
            <a:ext cx="570990" cy="338554"/>
          </a:xfrm>
          <a:prstGeom prst="rect">
            <a:avLst/>
          </a:prstGeom>
        </p:spPr>
        <p:txBody>
          <a:bodyPr wrap="none">
            <a:spAutoFit/>
          </a:bodyPr>
          <a:lstStyle/>
          <a:p>
            <a:pPr algn="r"/>
            <a:r>
              <a:rPr lang="en-US" sz="1600" b="1" dirty="0">
                <a:solidFill>
                  <a:prstClr val="black"/>
                </a:solidFill>
                <a:cs typeface="Times New Roman" pitchFamily="18" charset="0"/>
              </a:rPr>
              <a:t>1S.D</a:t>
            </a:r>
            <a:endParaRPr lang="en-US" sz="1600" b="1" dirty="0">
              <a:solidFill>
                <a:prstClr val="black"/>
              </a:solidFill>
            </a:endParaRPr>
          </a:p>
        </p:txBody>
      </p:sp>
      <p:sp>
        <p:nvSpPr>
          <p:cNvPr id="33" name="Rectangle 32"/>
          <p:cNvSpPr/>
          <p:nvPr/>
        </p:nvSpPr>
        <p:spPr>
          <a:xfrm>
            <a:off x="5508104" y="1263274"/>
            <a:ext cx="570990" cy="338554"/>
          </a:xfrm>
          <a:prstGeom prst="rect">
            <a:avLst/>
          </a:prstGeom>
        </p:spPr>
        <p:txBody>
          <a:bodyPr wrap="none">
            <a:spAutoFit/>
          </a:bodyPr>
          <a:lstStyle/>
          <a:p>
            <a:pPr algn="r"/>
            <a:r>
              <a:rPr lang="en-US" sz="1600" b="1" dirty="0">
                <a:solidFill>
                  <a:prstClr val="black"/>
                </a:solidFill>
                <a:cs typeface="Times New Roman" pitchFamily="18" charset="0"/>
              </a:rPr>
              <a:t>3S.D</a:t>
            </a:r>
            <a:endParaRPr lang="en-US" sz="1600" b="1" dirty="0">
              <a:solidFill>
                <a:prstClr val="black"/>
              </a:solidFill>
            </a:endParaRPr>
          </a:p>
        </p:txBody>
      </p:sp>
      <p:sp>
        <p:nvSpPr>
          <p:cNvPr id="4" name="Date Placeholder 3"/>
          <p:cNvSpPr>
            <a:spLocks noGrp="1"/>
          </p:cNvSpPr>
          <p:nvPr>
            <p:ph type="dt" sz="half" idx="10"/>
          </p:nvPr>
        </p:nvSpPr>
        <p:spPr/>
        <p:txBody>
          <a:bodyPr/>
          <a:lstStyle/>
          <a:p>
            <a:fld id="{B63A1616-5084-461F-A438-2727F6525DDE}" type="datetime1">
              <a:rPr lang="en-MY" smtClean="0"/>
              <a:t>9/7/2020</a:t>
            </a:fld>
            <a:endParaRPr lang="en-MY"/>
          </a:p>
        </p:txBody>
      </p:sp>
    </p:spTree>
    <p:extLst>
      <p:ext uri="{BB962C8B-B14F-4D97-AF65-F5344CB8AC3E}">
        <p14:creationId xmlns:p14="http://schemas.microsoft.com/office/powerpoint/2010/main" val="5443663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332656"/>
            <a:ext cx="8640960" cy="1200329"/>
          </a:xfrm>
          <a:prstGeom prst="rect">
            <a:avLst/>
          </a:prstGeom>
          <a:blipFill>
            <a:blip r:embed="rId3"/>
            <a:tile tx="0" ty="0" sx="100000" sy="100000" flip="none" algn="tl"/>
          </a:blipFill>
          <a:ln w="22225">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txBody>
          <a:bodyPr wrap="square">
            <a:spAutoFit/>
          </a:bodyPr>
          <a:lstStyle/>
          <a:p>
            <a:r>
              <a:rPr lang="en-US" sz="2400" b="1" dirty="0">
                <a:solidFill>
                  <a:srgbClr val="FF0000"/>
                </a:solidFill>
              </a:rPr>
              <a:t>Within </a:t>
            </a:r>
            <a:r>
              <a:rPr lang="en-US" sz="2400" b="1" dirty="0">
                <a:solidFill>
                  <a:srgbClr val="FF0000"/>
                </a:solidFill>
                <a:sym typeface="Symbol" pitchFamily="18" charset="2"/>
              </a:rPr>
              <a:t></a:t>
            </a:r>
            <a:r>
              <a:rPr lang="en-US" sz="2400" b="1" dirty="0">
                <a:solidFill>
                  <a:srgbClr val="FF0000"/>
                </a:solidFill>
              </a:rPr>
              <a:t>1 S.D</a:t>
            </a:r>
            <a:r>
              <a:rPr lang="en-US" sz="2400" b="1" dirty="0">
                <a:solidFill>
                  <a:srgbClr val="FF0000"/>
                </a:solidFill>
                <a:sym typeface="Symbol" pitchFamily="18" charset="2"/>
              </a:rPr>
              <a:t> </a:t>
            </a:r>
            <a:r>
              <a:rPr lang="en-US" sz="2400" b="1" dirty="0">
                <a:solidFill>
                  <a:prstClr val="black"/>
                </a:solidFill>
                <a:sym typeface="Symbol" pitchFamily="18" charset="2"/>
              </a:rPr>
              <a:t>from the </a:t>
            </a:r>
          </a:p>
          <a:p>
            <a:r>
              <a:rPr lang="en-US" sz="2400" b="1" dirty="0">
                <a:solidFill>
                  <a:srgbClr val="FF0000"/>
                </a:solidFill>
              </a:rPr>
              <a:t>68% </a:t>
            </a:r>
            <a:r>
              <a:rPr lang="en-US" sz="2400" b="1" dirty="0">
                <a:solidFill>
                  <a:prstClr val="black"/>
                </a:solidFill>
              </a:rPr>
              <a:t>of </a:t>
            </a:r>
            <a:r>
              <a:rPr lang="en-US" sz="2400" b="1" dirty="0">
                <a:solidFill>
                  <a:schemeClr val="tx2"/>
                </a:solidFill>
              </a:rPr>
              <a:t>observations</a:t>
            </a:r>
            <a:r>
              <a:rPr lang="en-US" sz="2400" b="1" dirty="0">
                <a:solidFill>
                  <a:prstClr val="black"/>
                </a:solidFill>
              </a:rPr>
              <a:t>,(34%</a:t>
            </a:r>
            <a:r>
              <a:rPr lang="en-US" sz="2400" dirty="0">
                <a:solidFill>
                  <a:prstClr val="black"/>
                </a:solidFill>
              </a:rPr>
              <a:t>o each side) </a:t>
            </a:r>
          </a:p>
          <a:p>
            <a:r>
              <a:rPr lang="en-US" sz="2400" b="1" dirty="0">
                <a:solidFill>
                  <a:prstClr val="black"/>
                </a:solidFill>
              </a:rPr>
              <a:t>68% of observation deviated</a:t>
            </a:r>
            <a:r>
              <a:rPr lang="en-US" sz="2400" dirty="0">
                <a:solidFill>
                  <a:prstClr val="black"/>
                </a:solidFill>
              </a:rPr>
              <a:t> from the        </a:t>
            </a:r>
            <a:r>
              <a:rPr lang="en-US" sz="2400" b="1" dirty="0">
                <a:solidFill>
                  <a:srgbClr val="FF0000"/>
                </a:solidFill>
              </a:rPr>
              <a:t>by not more than </a:t>
            </a:r>
            <a:r>
              <a:rPr lang="en-US" sz="2400" b="1" dirty="0">
                <a:solidFill>
                  <a:srgbClr val="FF0000"/>
                </a:solidFill>
                <a:sym typeface="Symbol" pitchFamily="18" charset="2"/>
              </a:rPr>
              <a:t></a:t>
            </a:r>
            <a:r>
              <a:rPr lang="en-US" sz="2400" b="1" dirty="0">
                <a:solidFill>
                  <a:srgbClr val="FF0000"/>
                </a:solidFill>
              </a:rPr>
              <a:t>1 S.D</a:t>
            </a:r>
            <a:endParaRPr lang="en-MY" sz="2400" dirty="0">
              <a:solidFill>
                <a:srgbClr val="FF0000"/>
              </a:solidFill>
            </a:endParaRPr>
          </a:p>
        </p:txBody>
      </p:sp>
      <p:sp>
        <p:nvSpPr>
          <p:cNvPr id="3" name="Rectangle 2"/>
          <p:cNvSpPr/>
          <p:nvPr/>
        </p:nvSpPr>
        <p:spPr>
          <a:xfrm>
            <a:off x="173124" y="1844824"/>
            <a:ext cx="8712968" cy="1200329"/>
          </a:xfrm>
          <a:prstGeom prst="rect">
            <a:avLst/>
          </a:prstGeom>
          <a:solidFill>
            <a:schemeClr val="tx2">
              <a:lumMod val="20000"/>
              <a:lumOff val="80000"/>
            </a:schemeClr>
          </a:solidFill>
          <a:ln w="15875">
            <a:solidFill>
              <a:srgbClr val="002060"/>
            </a:solidFill>
          </a:ln>
        </p:spPr>
        <p:txBody>
          <a:bodyPr wrap="square">
            <a:spAutoFit/>
          </a:bodyPr>
          <a:lstStyle/>
          <a:p>
            <a:r>
              <a:rPr lang="en-US" sz="2400" b="1" dirty="0">
                <a:solidFill>
                  <a:srgbClr val="FF0000"/>
                </a:solidFill>
                <a:cs typeface="Times New Roman" pitchFamily="18" charset="0"/>
                <a:sym typeface="Symbol" pitchFamily="18" charset="2"/>
              </a:rPr>
              <a:t>Within 2 S.D </a:t>
            </a:r>
            <a:r>
              <a:rPr lang="en-US" sz="2400" b="1" dirty="0">
                <a:solidFill>
                  <a:prstClr val="black"/>
                </a:solidFill>
                <a:cs typeface="Times New Roman" pitchFamily="18" charset="0"/>
                <a:sym typeface="Symbol" pitchFamily="18" charset="2"/>
              </a:rPr>
              <a:t>from the</a:t>
            </a:r>
            <a:r>
              <a:rPr lang="en-US" sz="2400" b="1" dirty="0">
                <a:solidFill>
                  <a:prstClr val="black"/>
                </a:solidFill>
                <a:sym typeface="Symbol" pitchFamily="18" charset="2"/>
              </a:rPr>
              <a:t> </a:t>
            </a:r>
            <a:endParaRPr lang="en-US" sz="2400" b="1" dirty="0">
              <a:solidFill>
                <a:prstClr val="black"/>
              </a:solidFill>
              <a:cs typeface="Times New Roman" pitchFamily="18" charset="0"/>
              <a:sym typeface="Symbol" pitchFamily="18" charset="2"/>
            </a:endParaRPr>
          </a:p>
          <a:p>
            <a:r>
              <a:rPr lang="en-US" sz="2400" b="1" dirty="0">
                <a:solidFill>
                  <a:srgbClr val="FF0000"/>
                </a:solidFill>
                <a:cs typeface="Times New Roman" pitchFamily="18" charset="0"/>
              </a:rPr>
              <a:t>95% </a:t>
            </a:r>
            <a:r>
              <a:rPr lang="en-US" sz="2400" b="1" dirty="0">
                <a:solidFill>
                  <a:prstClr val="black"/>
                </a:solidFill>
                <a:cs typeface="Times New Roman" pitchFamily="18" charset="0"/>
              </a:rPr>
              <a:t>of</a:t>
            </a:r>
            <a:r>
              <a:rPr lang="en-US" sz="2400" b="1" dirty="0">
                <a:solidFill>
                  <a:schemeClr val="tx2"/>
                </a:solidFill>
                <a:cs typeface="Times New Roman" pitchFamily="18" charset="0"/>
              </a:rPr>
              <a:t> observations </a:t>
            </a:r>
            <a:r>
              <a:rPr lang="en-US" sz="2400" b="1" dirty="0">
                <a:solidFill>
                  <a:prstClr val="black"/>
                </a:solidFill>
                <a:cs typeface="Times New Roman" pitchFamily="18" charset="0"/>
              </a:rPr>
              <a:t>lie, </a:t>
            </a:r>
          </a:p>
          <a:p>
            <a:r>
              <a:rPr lang="en-US" sz="2400" b="1" dirty="0">
                <a:solidFill>
                  <a:prstClr val="black"/>
                </a:solidFill>
                <a:cs typeface="Times New Roman" pitchFamily="18" charset="0"/>
              </a:rPr>
              <a:t>95% of observations deviated from the       </a:t>
            </a:r>
            <a:r>
              <a:rPr lang="en-US" sz="2400" b="1" dirty="0">
                <a:solidFill>
                  <a:srgbClr val="FF0000"/>
                </a:solidFill>
                <a:cs typeface="Times New Roman" pitchFamily="18" charset="0"/>
              </a:rPr>
              <a:t>by not more</a:t>
            </a:r>
            <a:r>
              <a:rPr lang="en-US" sz="2400" dirty="0">
                <a:solidFill>
                  <a:srgbClr val="FF0000"/>
                </a:solidFill>
                <a:cs typeface="Times New Roman" pitchFamily="18" charset="0"/>
              </a:rPr>
              <a:t>  </a:t>
            </a:r>
            <a:r>
              <a:rPr lang="en-US" sz="2400" b="1" dirty="0">
                <a:solidFill>
                  <a:srgbClr val="FF0000"/>
                </a:solidFill>
                <a:cs typeface="Times New Roman" pitchFamily="18" charset="0"/>
              </a:rPr>
              <a:t>than </a:t>
            </a:r>
            <a:r>
              <a:rPr lang="en-US" sz="2400" b="1" dirty="0">
                <a:solidFill>
                  <a:srgbClr val="FF0000"/>
                </a:solidFill>
                <a:cs typeface="Times New Roman" pitchFamily="18" charset="0"/>
                <a:sym typeface="Symbol" pitchFamily="18" charset="2"/>
              </a:rPr>
              <a:t></a:t>
            </a:r>
            <a:r>
              <a:rPr lang="en-US" sz="2400" b="1" dirty="0">
                <a:solidFill>
                  <a:srgbClr val="FF0000"/>
                </a:solidFill>
                <a:cs typeface="Times New Roman" pitchFamily="18" charset="0"/>
              </a:rPr>
              <a:t>2 S.D</a:t>
            </a:r>
            <a:endParaRPr lang="en-US" sz="2400" dirty="0">
              <a:solidFill>
                <a:srgbClr val="FF0000"/>
              </a:solidFill>
              <a:cs typeface="Times New Roman" pitchFamily="18" charset="0"/>
              <a:sym typeface="Symbol" pitchFamily="18" charset="2"/>
            </a:endParaRPr>
          </a:p>
        </p:txBody>
      </p:sp>
      <p:sp>
        <p:nvSpPr>
          <p:cNvPr id="4" name="Rectangle 3"/>
          <p:cNvSpPr/>
          <p:nvPr/>
        </p:nvSpPr>
        <p:spPr>
          <a:xfrm>
            <a:off x="323528" y="3260721"/>
            <a:ext cx="8712968" cy="1200329"/>
          </a:xfrm>
          <a:prstGeom prst="rect">
            <a:avLst/>
          </a:prstGeom>
          <a:blipFill>
            <a:blip r:embed="rId4"/>
            <a:tile tx="0" ty="0" sx="100000" sy="100000" flip="none" algn="tl"/>
          </a:blipFill>
          <a:ln w="19050">
            <a:solidFill>
              <a:srgbClr val="660066"/>
            </a:solidFill>
          </a:ln>
        </p:spPr>
        <p:txBody>
          <a:bodyPr wrap="square">
            <a:spAutoFit/>
          </a:bodyPr>
          <a:lstStyle/>
          <a:p>
            <a:r>
              <a:rPr lang="en-US" sz="2400" b="1" dirty="0">
                <a:solidFill>
                  <a:srgbClr val="FF0000"/>
                </a:solidFill>
                <a:sym typeface="Symbol" pitchFamily="18" charset="2"/>
              </a:rPr>
              <a:t>Within </a:t>
            </a:r>
            <a:r>
              <a:rPr lang="en-US" sz="2400" b="1" dirty="0">
                <a:solidFill>
                  <a:srgbClr val="FF0000"/>
                </a:solidFill>
              </a:rPr>
              <a:t>3 S.D </a:t>
            </a:r>
            <a:r>
              <a:rPr lang="en-US" sz="2400" b="1" dirty="0">
                <a:solidFill>
                  <a:prstClr val="black"/>
                </a:solidFill>
                <a:sym typeface="Symbol" pitchFamily="18" charset="2"/>
              </a:rPr>
              <a:t>from the </a:t>
            </a:r>
          </a:p>
          <a:p>
            <a:r>
              <a:rPr lang="en-US" sz="2400" b="1" dirty="0">
                <a:solidFill>
                  <a:srgbClr val="FF0000"/>
                </a:solidFill>
              </a:rPr>
              <a:t>99% </a:t>
            </a:r>
            <a:r>
              <a:rPr lang="en-US" sz="2400" b="1" dirty="0">
                <a:solidFill>
                  <a:prstClr val="black"/>
                </a:solidFill>
              </a:rPr>
              <a:t>of o</a:t>
            </a:r>
            <a:r>
              <a:rPr lang="en-US" sz="2400" b="1" dirty="0">
                <a:solidFill>
                  <a:schemeClr val="tx2"/>
                </a:solidFill>
              </a:rPr>
              <a:t>bservations </a:t>
            </a:r>
            <a:r>
              <a:rPr lang="en-US" sz="2400" b="1" dirty="0">
                <a:solidFill>
                  <a:prstClr val="black"/>
                </a:solidFill>
              </a:rPr>
              <a:t>are located, </a:t>
            </a:r>
          </a:p>
          <a:p>
            <a:r>
              <a:rPr lang="en-US" sz="2400" b="1" dirty="0">
                <a:solidFill>
                  <a:prstClr val="black"/>
                </a:solidFill>
              </a:rPr>
              <a:t>99% of observations deviated</a:t>
            </a:r>
            <a:r>
              <a:rPr lang="en-US" sz="2400" dirty="0">
                <a:solidFill>
                  <a:prstClr val="black"/>
                </a:solidFill>
              </a:rPr>
              <a:t> from the      </a:t>
            </a:r>
            <a:r>
              <a:rPr lang="en-US" sz="2400" dirty="0">
                <a:solidFill>
                  <a:srgbClr val="FF0000"/>
                </a:solidFill>
              </a:rPr>
              <a:t>by </a:t>
            </a:r>
            <a:r>
              <a:rPr lang="en-US" sz="2400" b="1" dirty="0">
                <a:solidFill>
                  <a:srgbClr val="FF0000"/>
                </a:solidFill>
              </a:rPr>
              <a:t>not more  than </a:t>
            </a:r>
            <a:r>
              <a:rPr lang="en-US" sz="2400" b="1" dirty="0">
                <a:solidFill>
                  <a:srgbClr val="FF0000"/>
                </a:solidFill>
                <a:sym typeface="Symbol" pitchFamily="18" charset="2"/>
              </a:rPr>
              <a:t></a:t>
            </a:r>
            <a:r>
              <a:rPr lang="en-US" sz="2400" b="1" dirty="0">
                <a:solidFill>
                  <a:srgbClr val="FF0000"/>
                </a:solidFill>
              </a:rPr>
              <a:t>3 S.D</a:t>
            </a:r>
            <a:r>
              <a:rPr lang="en-US" sz="2400" b="1" dirty="0">
                <a:solidFill>
                  <a:srgbClr val="FF0000"/>
                </a:solidFill>
                <a:sym typeface="Symbol" pitchFamily="18" charset="2"/>
              </a:rPr>
              <a:t> </a:t>
            </a:r>
          </a:p>
        </p:txBody>
      </p:sp>
      <p:graphicFrame>
        <p:nvGraphicFramePr>
          <p:cNvPr id="5" name="Object 4"/>
          <p:cNvGraphicFramePr>
            <a:graphicFrameLocks noChangeAspect="1"/>
          </p:cNvGraphicFramePr>
          <p:nvPr>
            <p:extLst>
              <p:ext uri="{D42A27DB-BD31-4B8C-83A1-F6EECF244321}">
                <p14:modId xmlns:p14="http://schemas.microsoft.com/office/powerpoint/2010/main" val="2322321839"/>
              </p:ext>
            </p:extLst>
          </p:nvPr>
        </p:nvGraphicFramePr>
        <p:xfrm>
          <a:off x="3419475" y="1893888"/>
          <a:ext cx="287338" cy="330200"/>
        </p:xfrm>
        <a:graphic>
          <a:graphicData uri="http://schemas.openxmlformats.org/presentationml/2006/ole">
            <mc:AlternateContent xmlns:mc="http://schemas.openxmlformats.org/markup-compatibility/2006">
              <mc:Choice xmlns:v="urn:schemas-microsoft-com:vml" Requires="v">
                <p:oleObj spid="_x0000_s10382" name="Equation" r:id="rId5" imgW="203024" imgH="203024" progId="Equation.3">
                  <p:embed/>
                </p:oleObj>
              </mc:Choice>
              <mc:Fallback>
                <p:oleObj name="Equation" r:id="rId5" imgW="203024" imgH="20302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19475" y="1893888"/>
                        <a:ext cx="287338"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461460583"/>
              </p:ext>
            </p:extLst>
          </p:nvPr>
        </p:nvGraphicFramePr>
        <p:xfrm>
          <a:off x="3347864" y="3284983"/>
          <a:ext cx="360040" cy="413747"/>
        </p:xfrm>
        <a:graphic>
          <a:graphicData uri="http://schemas.openxmlformats.org/presentationml/2006/ole">
            <mc:AlternateContent xmlns:mc="http://schemas.openxmlformats.org/markup-compatibility/2006">
              <mc:Choice xmlns:v="urn:schemas-microsoft-com:vml" Requires="v">
                <p:oleObj spid="_x0000_s10383" name="Equation" r:id="rId7" imgW="203024" imgH="203024" progId="Equation.3">
                  <p:embed/>
                </p:oleObj>
              </mc:Choice>
              <mc:Fallback>
                <p:oleObj name="Equation" r:id="rId7" imgW="203024" imgH="20302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7864" y="3284983"/>
                        <a:ext cx="360040" cy="413747"/>
                      </a:xfrm>
                      <a:prstGeom prst="rect">
                        <a:avLst/>
                      </a:prstGeom>
                      <a:noFill/>
                      <a:ln>
                        <a:noFill/>
                      </a:ln>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632237072"/>
              </p:ext>
            </p:extLst>
          </p:nvPr>
        </p:nvGraphicFramePr>
        <p:xfrm>
          <a:off x="5292080" y="2636912"/>
          <a:ext cx="287338" cy="330200"/>
        </p:xfrm>
        <a:graphic>
          <a:graphicData uri="http://schemas.openxmlformats.org/presentationml/2006/ole">
            <mc:AlternateContent xmlns:mc="http://schemas.openxmlformats.org/markup-compatibility/2006">
              <mc:Choice xmlns:v="urn:schemas-microsoft-com:vml" Requires="v">
                <p:oleObj spid="_x0000_s10384" name="Equation" r:id="rId8" imgW="203024" imgH="203024" progId="Equation.3">
                  <p:embed/>
                </p:oleObj>
              </mc:Choice>
              <mc:Fallback>
                <p:oleObj name="Equation" r:id="rId8" imgW="203024" imgH="20302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92080" y="2636912"/>
                        <a:ext cx="287338"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2930769338"/>
              </p:ext>
            </p:extLst>
          </p:nvPr>
        </p:nvGraphicFramePr>
        <p:xfrm>
          <a:off x="5220072" y="1124744"/>
          <a:ext cx="287338" cy="330200"/>
        </p:xfrm>
        <a:graphic>
          <a:graphicData uri="http://schemas.openxmlformats.org/presentationml/2006/ole">
            <mc:AlternateContent xmlns:mc="http://schemas.openxmlformats.org/markup-compatibility/2006">
              <mc:Choice xmlns:v="urn:schemas-microsoft-com:vml" Requires="v">
                <p:oleObj spid="_x0000_s10385" name="Equation" r:id="rId9" imgW="203024" imgH="203024" progId="Equation.3">
                  <p:embed/>
                </p:oleObj>
              </mc:Choice>
              <mc:Fallback>
                <p:oleObj name="Equation" r:id="rId9" imgW="203024" imgH="20302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20072" y="1124744"/>
                        <a:ext cx="287338"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79874840"/>
              </p:ext>
            </p:extLst>
          </p:nvPr>
        </p:nvGraphicFramePr>
        <p:xfrm>
          <a:off x="3347864" y="347082"/>
          <a:ext cx="360040" cy="413747"/>
        </p:xfrm>
        <a:graphic>
          <a:graphicData uri="http://schemas.openxmlformats.org/presentationml/2006/ole">
            <mc:AlternateContent xmlns:mc="http://schemas.openxmlformats.org/markup-compatibility/2006">
              <mc:Choice xmlns:v="urn:schemas-microsoft-com:vml" Requires="v">
                <p:oleObj spid="_x0000_s10386" name="Equation" r:id="rId10" imgW="203024" imgH="203024" progId="Equation.3">
                  <p:embed/>
                </p:oleObj>
              </mc:Choice>
              <mc:Fallback>
                <p:oleObj name="Equation" r:id="rId10" imgW="203024" imgH="20302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47864" y="347082"/>
                        <a:ext cx="360040" cy="413747"/>
                      </a:xfrm>
                      <a:prstGeom prst="rect">
                        <a:avLst/>
                      </a:prstGeom>
                      <a:noFill/>
                      <a:ln>
                        <a:noFill/>
                      </a:ln>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129482747"/>
              </p:ext>
            </p:extLst>
          </p:nvPr>
        </p:nvGraphicFramePr>
        <p:xfrm>
          <a:off x="5345348" y="4005064"/>
          <a:ext cx="287338" cy="330200"/>
        </p:xfrm>
        <a:graphic>
          <a:graphicData uri="http://schemas.openxmlformats.org/presentationml/2006/ole">
            <mc:AlternateContent xmlns:mc="http://schemas.openxmlformats.org/markup-compatibility/2006">
              <mc:Choice xmlns:v="urn:schemas-microsoft-com:vml" Requires="v">
                <p:oleObj spid="_x0000_s10387" name="Equation" r:id="rId11" imgW="203024" imgH="203024" progId="Equation.3">
                  <p:embed/>
                </p:oleObj>
              </mc:Choice>
              <mc:Fallback>
                <p:oleObj name="Equation" r:id="rId11" imgW="203024" imgH="20302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45348" y="4005064"/>
                        <a:ext cx="287338" cy="33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nvGrpSpPr>
          <p:cNvPr id="11" name="Group 10"/>
          <p:cNvGrpSpPr>
            <a:grpSpLocks/>
          </p:cNvGrpSpPr>
          <p:nvPr/>
        </p:nvGrpSpPr>
        <p:grpSpPr bwMode="auto">
          <a:xfrm>
            <a:off x="5580857" y="4725144"/>
            <a:ext cx="3556469" cy="1865126"/>
            <a:chOff x="3056" y="3999"/>
            <a:chExt cx="5764" cy="2420"/>
          </a:xfrm>
          <a:solidFill>
            <a:schemeClr val="tx2">
              <a:lumMod val="20000"/>
              <a:lumOff val="80000"/>
            </a:schemeClr>
          </a:solidFill>
        </p:grpSpPr>
        <p:sp>
          <p:nvSpPr>
            <p:cNvPr id="12" name="Freeform 11" descr="5%"/>
            <p:cNvSpPr>
              <a:spLocks/>
            </p:cNvSpPr>
            <p:nvPr/>
          </p:nvSpPr>
          <p:spPr bwMode="auto">
            <a:xfrm>
              <a:off x="3080" y="4096"/>
              <a:ext cx="5526" cy="1620"/>
            </a:xfrm>
            <a:custGeom>
              <a:avLst/>
              <a:gdLst>
                <a:gd name="T0" fmla="*/ 0 w 5526"/>
                <a:gd name="T1" fmla="*/ 1362 h 1620"/>
                <a:gd name="T2" fmla="*/ 302 w 5526"/>
                <a:gd name="T3" fmla="*/ 1429 h 1620"/>
                <a:gd name="T4" fmla="*/ 586 w 5526"/>
                <a:gd name="T5" fmla="*/ 1429 h 1620"/>
                <a:gd name="T6" fmla="*/ 687 w 5526"/>
                <a:gd name="T7" fmla="*/ 1396 h 1620"/>
                <a:gd name="T8" fmla="*/ 871 w 5526"/>
                <a:gd name="T9" fmla="*/ 1279 h 1620"/>
                <a:gd name="T10" fmla="*/ 955 w 5526"/>
                <a:gd name="T11" fmla="*/ 1212 h 1620"/>
                <a:gd name="T12" fmla="*/ 1072 w 5526"/>
                <a:gd name="T13" fmla="*/ 1178 h 1620"/>
                <a:gd name="T14" fmla="*/ 1139 w 5526"/>
                <a:gd name="T15" fmla="*/ 1111 h 1620"/>
                <a:gd name="T16" fmla="*/ 1173 w 5526"/>
                <a:gd name="T17" fmla="*/ 1011 h 1620"/>
                <a:gd name="T18" fmla="*/ 1206 w 5526"/>
                <a:gd name="T19" fmla="*/ 977 h 1620"/>
                <a:gd name="T20" fmla="*/ 1256 w 5526"/>
                <a:gd name="T21" fmla="*/ 960 h 1620"/>
                <a:gd name="T22" fmla="*/ 2286 w 5526"/>
                <a:gd name="T23" fmla="*/ 180 h 1620"/>
                <a:gd name="T24" fmla="*/ 2826 w 5526"/>
                <a:gd name="T25" fmla="*/ 0 h 1620"/>
                <a:gd name="T26" fmla="*/ 3726 w 5526"/>
                <a:gd name="T27" fmla="*/ 360 h 1620"/>
                <a:gd name="T28" fmla="*/ 4626 w 5526"/>
                <a:gd name="T29" fmla="*/ 1080 h 1620"/>
                <a:gd name="T30" fmla="*/ 5166 w 5526"/>
                <a:gd name="T31" fmla="*/ 1440 h 1620"/>
                <a:gd name="T32" fmla="*/ 5526 w 5526"/>
                <a:gd name="T33" fmla="*/ 1440 h 1620"/>
                <a:gd name="T34" fmla="*/ 5526 w 5526"/>
                <a:gd name="T35" fmla="*/ 1620 h 1620"/>
                <a:gd name="T36" fmla="*/ 126 w 5526"/>
                <a:gd name="T37" fmla="*/ 1620 h 1620"/>
                <a:gd name="T38" fmla="*/ 126 w 5526"/>
                <a:gd name="T39" fmla="*/ 1440 h 1620"/>
                <a:gd name="T40" fmla="*/ 306 w 5526"/>
                <a:gd name="T41" fmla="*/ 1440 h 162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526"/>
                <a:gd name="T64" fmla="*/ 0 h 1620"/>
                <a:gd name="T65" fmla="*/ 5526 w 5526"/>
                <a:gd name="T66" fmla="*/ 1620 h 162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526" h="1620">
                  <a:moveTo>
                    <a:pt x="0" y="1362"/>
                  </a:moveTo>
                  <a:cubicBezTo>
                    <a:pt x="76" y="1438"/>
                    <a:pt x="200" y="1410"/>
                    <a:pt x="302" y="1429"/>
                  </a:cubicBezTo>
                  <a:cubicBezTo>
                    <a:pt x="388" y="1518"/>
                    <a:pt x="483" y="1460"/>
                    <a:pt x="586" y="1429"/>
                  </a:cubicBezTo>
                  <a:cubicBezTo>
                    <a:pt x="620" y="1419"/>
                    <a:pt x="687" y="1396"/>
                    <a:pt x="687" y="1396"/>
                  </a:cubicBezTo>
                  <a:cubicBezTo>
                    <a:pt x="723" y="1290"/>
                    <a:pt x="767" y="1299"/>
                    <a:pt x="871" y="1279"/>
                  </a:cubicBezTo>
                  <a:cubicBezTo>
                    <a:pt x="901" y="1259"/>
                    <a:pt x="924" y="1230"/>
                    <a:pt x="955" y="1212"/>
                  </a:cubicBezTo>
                  <a:cubicBezTo>
                    <a:pt x="973" y="1201"/>
                    <a:pt x="1058" y="1182"/>
                    <a:pt x="1072" y="1178"/>
                  </a:cubicBezTo>
                  <a:cubicBezTo>
                    <a:pt x="1094" y="1156"/>
                    <a:pt x="1129" y="1141"/>
                    <a:pt x="1139" y="1111"/>
                  </a:cubicBezTo>
                  <a:cubicBezTo>
                    <a:pt x="1150" y="1078"/>
                    <a:pt x="1148" y="1036"/>
                    <a:pt x="1173" y="1011"/>
                  </a:cubicBezTo>
                  <a:cubicBezTo>
                    <a:pt x="1184" y="1000"/>
                    <a:pt x="1193" y="985"/>
                    <a:pt x="1206" y="977"/>
                  </a:cubicBezTo>
                  <a:cubicBezTo>
                    <a:pt x="1221" y="968"/>
                    <a:pt x="1256" y="960"/>
                    <a:pt x="1256" y="960"/>
                  </a:cubicBezTo>
                  <a:lnTo>
                    <a:pt x="2286" y="180"/>
                  </a:lnTo>
                  <a:lnTo>
                    <a:pt x="2826" y="0"/>
                  </a:lnTo>
                  <a:lnTo>
                    <a:pt x="3726" y="360"/>
                  </a:lnTo>
                  <a:lnTo>
                    <a:pt x="4626" y="1080"/>
                  </a:lnTo>
                  <a:lnTo>
                    <a:pt x="5166" y="1440"/>
                  </a:lnTo>
                  <a:lnTo>
                    <a:pt x="5526" y="1440"/>
                  </a:lnTo>
                  <a:lnTo>
                    <a:pt x="5526" y="1620"/>
                  </a:lnTo>
                  <a:lnTo>
                    <a:pt x="126" y="1620"/>
                  </a:lnTo>
                  <a:lnTo>
                    <a:pt x="126" y="1440"/>
                  </a:lnTo>
                  <a:lnTo>
                    <a:pt x="306" y="1440"/>
                  </a:lnTo>
                </a:path>
              </a:pathLst>
            </a:custGeom>
            <a:grpFill/>
            <a:ln w="19050">
              <a:solidFill>
                <a:schemeClr val="tx2"/>
              </a:solidFill>
              <a:round/>
              <a:headEnd/>
              <a:tailEnd/>
            </a:ln>
          </p:spPr>
          <p:txBody>
            <a:bodyPr/>
            <a:lstStyle/>
            <a:p>
              <a:endParaRPr lang="en-MY">
                <a:solidFill>
                  <a:prstClr val="black"/>
                </a:solidFill>
              </a:endParaRPr>
            </a:p>
          </p:txBody>
        </p:sp>
        <p:sp>
          <p:nvSpPr>
            <p:cNvPr id="13" name="Line 12"/>
            <p:cNvSpPr>
              <a:spLocks noChangeShapeType="1"/>
            </p:cNvSpPr>
            <p:nvPr/>
          </p:nvSpPr>
          <p:spPr bwMode="auto">
            <a:xfrm>
              <a:off x="3140" y="5716"/>
              <a:ext cx="5599" cy="0"/>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4" name="Line 13"/>
            <p:cNvSpPr>
              <a:spLocks noChangeShapeType="1"/>
            </p:cNvSpPr>
            <p:nvPr/>
          </p:nvSpPr>
          <p:spPr bwMode="auto">
            <a:xfrm flipV="1">
              <a:off x="3420"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5" name="Line 14"/>
            <p:cNvSpPr>
              <a:spLocks noChangeShapeType="1"/>
            </p:cNvSpPr>
            <p:nvPr/>
          </p:nvSpPr>
          <p:spPr bwMode="auto">
            <a:xfrm flipV="1">
              <a:off x="3960"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6" name="Line 15"/>
            <p:cNvSpPr>
              <a:spLocks noChangeShapeType="1"/>
            </p:cNvSpPr>
            <p:nvPr/>
          </p:nvSpPr>
          <p:spPr bwMode="auto">
            <a:xfrm flipV="1">
              <a:off x="5240" y="5628"/>
              <a:ext cx="2"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7" name="Line 16"/>
            <p:cNvSpPr>
              <a:spLocks noChangeShapeType="1"/>
            </p:cNvSpPr>
            <p:nvPr/>
          </p:nvSpPr>
          <p:spPr bwMode="auto">
            <a:xfrm flipV="1">
              <a:off x="5940" y="5628"/>
              <a:ext cx="0"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8" name="Line 17"/>
            <p:cNvSpPr>
              <a:spLocks noChangeShapeType="1"/>
            </p:cNvSpPr>
            <p:nvPr/>
          </p:nvSpPr>
          <p:spPr bwMode="auto">
            <a:xfrm flipV="1">
              <a:off x="6640" y="5628"/>
              <a:ext cx="0"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9" name="Line 18"/>
            <p:cNvSpPr>
              <a:spLocks noChangeShapeType="1"/>
            </p:cNvSpPr>
            <p:nvPr/>
          </p:nvSpPr>
          <p:spPr bwMode="auto">
            <a:xfrm flipV="1">
              <a:off x="7739"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20" name="Line 19"/>
            <p:cNvSpPr>
              <a:spLocks noChangeShapeType="1"/>
            </p:cNvSpPr>
            <p:nvPr/>
          </p:nvSpPr>
          <p:spPr bwMode="auto">
            <a:xfrm flipV="1">
              <a:off x="8459"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21" name="Line 20"/>
            <p:cNvSpPr>
              <a:spLocks noChangeShapeType="1"/>
            </p:cNvSpPr>
            <p:nvPr/>
          </p:nvSpPr>
          <p:spPr bwMode="auto">
            <a:xfrm flipV="1">
              <a:off x="5940" y="3999"/>
              <a:ext cx="0" cy="1717"/>
            </a:xfrm>
            <a:prstGeom prst="line">
              <a:avLst/>
            </a:prstGeom>
            <a:grpFill/>
            <a:ln w="9525">
              <a:solidFill>
                <a:srgbClr val="000000"/>
              </a:solidFill>
              <a:prstDash val="dash"/>
              <a:round/>
              <a:headEnd/>
              <a:tailEnd/>
            </a:ln>
            <a:extLst/>
          </p:spPr>
          <p:txBody>
            <a:bodyPr/>
            <a:lstStyle/>
            <a:p>
              <a:endParaRPr lang="en-MY">
                <a:solidFill>
                  <a:prstClr val="black"/>
                </a:solidFill>
              </a:endParaRPr>
            </a:p>
          </p:txBody>
        </p:sp>
        <p:sp>
          <p:nvSpPr>
            <p:cNvPr id="22" name="Text Box 21"/>
            <p:cNvSpPr txBox="1">
              <a:spLocks noChangeArrowheads="1"/>
            </p:cNvSpPr>
            <p:nvPr/>
          </p:nvSpPr>
          <p:spPr bwMode="auto">
            <a:xfrm>
              <a:off x="5640" y="5733"/>
              <a:ext cx="613" cy="57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grpSp>
      <p:graphicFrame>
        <p:nvGraphicFramePr>
          <p:cNvPr id="23" name="Object 22"/>
          <p:cNvGraphicFramePr>
            <a:graphicFrameLocks noChangeAspect="1"/>
          </p:cNvGraphicFramePr>
          <p:nvPr>
            <p:extLst>
              <p:ext uri="{D42A27DB-BD31-4B8C-83A1-F6EECF244321}">
                <p14:modId xmlns:p14="http://schemas.microsoft.com/office/powerpoint/2010/main" val="3985918071"/>
              </p:ext>
            </p:extLst>
          </p:nvPr>
        </p:nvGraphicFramePr>
        <p:xfrm>
          <a:off x="7216348" y="6085969"/>
          <a:ext cx="287337" cy="330200"/>
        </p:xfrm>
        <a:graphic>
          <a:graphicData uri="http://schemas.openxmlformats.org/presentationml/2006/ole">
            <mc:AlternateContent xmlns:mc="http://schemas.openxmlformats.org/markup-compatibility/2006">
              <mc:Choice xmlns:v="urn:schemas-microsoft-com:vml" Requires="v">
                <p:oleObj spid="_x0000_s10388" name="Equation" r:id="rId12" imgW="203024" imgH="203024" progId="Equation.3">
                  <p:embed/>
                </p:oleObj>
              </mc:Choice>
              <mc:Fallback>
                <p:oleObj name="Equation" r:id="rId12" imgW="203024" imgH="20302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16348" y="6085969"/>
                        <a:ext cx="287337" cy="330200"/>
                      </a:xfrm>
                      <a:prstGeom prst="rect">
                        <a:avLst/>
                      </a:prstGeom>
                      <a:noFill/>
                      <a:ln>
                        <a:noFill/>
                      </a:ln>
                    </p:spPr>
                  </p:pic>
                </p:oleObj>
              </mc:Fallback>
            </mc:AlternateContent>
          </a:graphicData>
        </a:graphic>
      </p:graphicFrame>
      <p:pic>
        <p:nvPicPr>
          <p:cNvPr id="18441"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436096" y="5763942"/>
            <a:ext cx="573087"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Rectangle 24"/>
          <p:cNvSpPr/>
          <p:nvPr/>
        </p:nvSpPr>
        <p:spPr>
          <a:xfrm>
            <a:off x="6611798" y="5941610"/>
            <a:ext cx="466794" cy="338554"/>
          </a:xfrm>
          <a:prstGeom prst="rect">
            <a:avLst/>
          </a:prstGeom>
        </p:spPr>
        <p:txBody>
          <a:bodyPr wrap="none">
            <a:spAutoFit/>
          </a:bodyPr>
          <a:lstStyle/>
          <a:p>
            <a:pPr algn="r"/>
            <a:r>
              <a:rPr lang="en-US" sz="1600" b="1" dirty="0">
                <a:solidFill>
                  <a:prstClr val="black"/>
                </a:solidFill>
                <a:cs typeface="Times New Roman" pitchFamily="18" charset="0"/>
              </a:rPr>
              <a:t>S.D</a:t>
            </a:r>
            <a:endParaRPr lang="en-US" sz="1600" b="1" dirty="0">
              <a:solidFill>
                <a:prstClr val="black"/>
              </a:solidFill>
            </a:endParaRPr>
          </a:p>
        </p:txBody>
      </p:sp>
      <p:sp>
        <p:nvSpPr>
          <p:cNvPr id="26" name="Rectangle 25"/>
          <p:cNvSpPr/>
          <p:nvPr/>
        </p:nvSpPr>
        <p:spPr>
          <a:xfrm>
            <a:off x="8236937" y="5806498"/>
            <a:ext cx="466794" cy="338554"/>
          </a:xfrm>
          <a:prstGeom prst="rect">
            <a:avLst/>
          </a:prstGeom>
        </p:spPr>
        <p:txBody>
          <a:bodyPr wrap="none">
            <a:spAutoFit/>
          </a:bodyPr>
          <a:lstStyle/>
          <a:p>
            <a:pPr algn="r"/>
            <a:r>
              <a:rPr lang="en-US" sz="1600" b="1" dirty="0">
                <a:solidFill>
                  <a:prstClr val="black"/>
                </a:solidFill>
                <a:cs typeface="Times New Roman" pitchFamily="18" charset="0"/>
              </a:rPr>
              <a:t>S.D</a:t>
            </a:r>
            <a:endParaRPr lang="en-US" sz="1600" b="1" dirty="0">
              <a:solidFill>
                <a:prstClr val="black"/>
              </a:solidFill>
            </a:endParaRPr>
          </a:p>
        </p:txBody>
      </p:sp>
      <p:sp>
        <p:nvSpPr>
          <p:cNvPr id="27" name="Rectangle 26"/>
          <p:cNvSpPr/>
          <p:nvPr/>
        </p:nvSpPr>
        <p:spPr>
          <a:xfrm>
            <a:off x="7581797" y="5637221"/>
            <a:ext cx="466794" cy="338554"/>
          </a:xfrm>
          <a:prstGeom prst="rect">
            <a:avLst/>
          </a:prstGeom>
        </p:spPr>
        <p:txBody>
          <a:bodyPr wrap="none">
            <a:spAutoFit/>
          </a:bodyPr>
          <a:lstStyle/>
          <a:p>
            <a:pPr algn="r"/>
            <a:r>
              <a:rPr lang="en-US" sz="1600" b="1" dirty="0">
                <a:solidFill>
                  <a:prstClr val="black"/>
                </a:solidFill>
                <a:cs typeface="Times New Roman" pitchFamily="18" charset="0"/>
              </a:rPr>
              <a:t>S.D</a:t>
            </a:r>
            <a:endParaRPr lang="en-US" sz="1600" b="1" dirty="0">
              <a:solidFill>
                <a:prstClr val="black"/>
              </a:solidFill>
            </a:endParaRPr>
          </a:p>
        </p:txBody>
      </p:sp>
      <p:sp>
        <p:nvSpPr>
          <p:cNvPr id="28" name="Rectangle 27"/>
          <p:cNvSpPr/>
          <p:nvPr/>
        </p:nvSpPr>
        <p:spPr>
          <a:xfrm>
            <a:off x="6025806" y="5723007"/>
            <a:ext cx="466794" cy="338554"/>
          </a:xfrm>
          <a:prstGeom prst="rect">
            <a:avLst/>
          </a:prstGeom>
        </p:spPr>
        <p:txBody>
          <a:bodyPr wrap="none">
            <a:spAutoFit/>
          </a:bodyPr>
          <a:lstStyle/>
          <a:p>
            <a:pPr algn="r"/>
            <a:r>
              <a:rPr lang="en-US" sz="1600" b="1" dirty="0">
                <a:solidFill>
                  <a:prstClr val="black"/>
                </a:solidFill>
                <a:cs typeface="Times New Roman" pitchFamily="18" charset="0"/>
              </a:rPr>
              <a:t>S.D</a:t>
            </a:r>
            <a:endParaRPr lang="en-US" sz="1600" b="1" dirty="0">
              <a:solidFill>
                <a:prstClr val="black"/>
              </a:solidFill>
            </a:endParaRPr>
          </a:p>
        </p:txBody>
      </p:sp>
      <p:sp>
        <p:nvSpPr>
          <p:cNvPr id="29" name="Rectangle 28"/>
          <p:cNvSpPr/>
          <p:nvPr/>
        </p:nvSpPr>
        <p:spPr>
          <a:xfrm>
            <a:off x="8659083" y="5723007"/>
            <a:ext cx="466794" cy="338554"/>
          </a:xfrm>
          <a:prstGeom prst="rect">
            <a:avLst/>
          </a:prstGeom>
        </p:spPr>
        <p:txBody>
          <a:bodyPr wrap="none">
            <a:spAutoFit/>
          </a:bodyPr>
          <a:lstStyle/>
          <a:p>
            <a:pPr algn="r"/>
            <a:r>
              <a:rPr lang="en-US" sz="1600" b="1" dirty="0">
                <a:solidFill>
                  <a:prstClr val="black"/>
                </a:solidFill>
                <a:cs typeface="Times New Roman" pitchFamily="18" charset="0"/>
              </a:rPr>
              <a:t>S.D</a:t>
            </a:r>
            <a:endParaRPr lang="en-US" sz="1600" b="1" dirty="0">
              <a:solidFill>
                <a:prstClr val="black"/>
              </a:solidFill>
            </a:endParaRPr>
          </a:p>
        </p:txBody>
      </p:sp>
      <p:sp>
        <p:nvSpPr>
          <p:cNvPr id="24" name="Date Placeholder 23"/>
          <p:cNvSpPr>
            <a:spLocks noGrp="1"/>
          </p:cNvSpPr>
          <p:nvPr>
            <p:ph type="dt" sz="half" idx="10"/>
          </p:nvPr>
        </p:nvSpPr>
        <p:spPr/>
        <p:txBody>
          <a:bodyPr/>
          <a:lstStyle/>
          <a:p>
            <a:fld id="{62E22D45-40B9-4654-813C-B97F40692410}" type="datetime1">
              <a:rPr lang="en-MY" smtClean="0"/>
              <a:t>9/7/2020</a:t>
            </a:fld>
            <a:endParaRPr lang="en-MY"/>
          </a:p>
        </p:txBody>
      </p:sp>
    </p:spTree>
    <p:extLst>
      <p:ext uri="{BB962C8B-B14F-4D97-AF65-F5344CB8AC3E}">
        <p14:creationId xmlns:p14="http://schemas.microsoft.com/office/powerpoint/2010/main" val="39756178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1"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fld id="{5C0F0F96-4CE3-412E-9026-91ABF4763435}" type="slidenum">
              <a:rPr lang="ar-SA" sz="1400">
                <a:solidFill>
                  <a:srgbClr val="000000"/>
                </a:solidFill>
              </a:rPr>
              <a:pPr algn="r" eaLnBrk="1" hangingPunct="1"/>
              <a:t>26</a:t>
            </a:fld>
            <a:endParaRPr lang="en-US" sz="1400">
              <a:solidFill>
                <a:srgbClr val="000000"/>
              </a:solidFill>
            </a:endParaRPr>
          </a:p>
        </p:txBody>
      </p:sp>
      <p:sp>
        <p:nvSpPr>
          <p:cNvPr id="329732" name="Rectangle 4"/>
          <p:cNvSpPr>
            <a:spLocks noChangeArrowheads="1"/>
          </p:cNvSpPr>
          <p:nvPr/>
        </p:nvSpPr>
        <p:spPr bwMode="auto">
          <a:xfrm>
            <a:off x="0" y="34290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a:solidFill>
                <a:srgbClr val="000000"/>
              </a:solidFill>
            </a:endParaRPr>
          </a:p>
        </p:txBody>
      </p:sp>
      <p:grpSp>
        <p:nvGrpSpPr>
          <p:cNvPr id="25607" name="Group 38"/>
          <p:cNvGrpSpPr>
            <a:grpSpLocks/>
          </p:cNvGrpSpPr>
          <p:nvPr/>
        </p:nvGrpSpPr>
        <p:grpSpPr bwMode="auto">
          <a:xfrm>
            <a:off x="609600" y="762000"/>
            <a:ext cx="7330046" cy="4321175"/>
            <a:chOff x="2880" y="2666"/>
            <a:chExt cx="6135" cy="3790"/>
          </a:xfrm>
          <a:solidFill>
            <a:schemeClr val="bg1"/>
          </a:solidFill>
        </p:grpSpPr>
        <p:sp>
          <p:nvSpPr>
            <p:cNvPr id="25610" name="Line 39"/>
            <p:cNvSpPr>
              <a:spLocks noChangeShapeType="1"/>
            </p:cNvSpPr>
            <p:nvPr/>
          </p:nvSpPr>
          <p:spPr bwMode="auto">
            <a:xfrm>
              <a:off x="3106" y="4298"/>
              <a:ext cx="5600" cy="0"/>
            </a:xfrm>
            <a:prstGeom prst="line">
              <a:avLst/>
            </a:prstGeom>
            <a:grpFill/>
            <a:ln w="25400">
              <a:solidFill>
                <a:srgbClr val="000000"/>
              </a:solidFill>
              <a:round/>
              <a:headEnd/>
              <a:tailEnd/>
            </a:ln>
            <a:extLst/>
          </p:spPr>
          <p:txBody>
            <a:bodyPr/>
            <a:lstStyle/>
            <a:p>
              <a:pPr>
                <a:defRPr/>
              </a:pPr>
              <a:endParaRPr lang="en-MY">
                <a:solidFill>
                  <a:srgbClr val="FFFFFF"/>
                </a:solidFill>
                <a:latin typeface="Arial" charset="0"/>
                <a:cs typeface="Arial" charset="0"/>
              </a:endParaRPr>
            </a:p>
          </p:txBody>
        </p:sp>
        <p:sp>
          <p:nvSpPr>
            <p:cNvPr id="25611" name="Line 40"/>
            <p:cNvSpPr>
              <a:spLocks noChangeShapeType="1"/>
            </p:cNvSpPr>
            <p:nvPr/>
          </p:nvSpPr>
          <p:spPr bwMode="auto">
            <a:xfrm flipV="1">
              <a:off x="3387" y="4210"/>
              <a:ext cx="0" cy="169"/>
            </a:xfrm>
            <a:prstGeom prst="line">
              <a:avLst/>
            </a:prstGeom>
            <a:grpFill/>
            <a:ln w="9525">
              <a:solidFill>
                <a:srgbClr val="000000"/>
              </a:solidFill>
              <a:round/>
              <a:headEnd/>
              <a:tailEnd/>
            </a:ln>
            <a:extLst/>
          </p:spPr>
          <p:txBody>
            <a:bodyPr/>
            <a:lstStyle/>
            <a:p>
              <a:pPr>
                <a:defRPr/>
              </a:pPr>
              <a:endParaRPr lang="en-MY">
                <a:solidFill>
                  <a:srgbClr val="FFFFFF"/>
                </a:solidFill>
                <a:latin typeface="Arial" charset="0"/>
                <a:cs typeface="Arial" charset="0"/>
              </a:endParaRPr>
            </a:p>
          </p:txBody>
        </p:sp>
        <p:sp>
          <p:nvSpPr>
            <p:cNvPr id="25612" name="Line 41"/>
            <p:cNvSpPr>
              <a:spLocks noChangeShapeType="1"/>
            </p:cNvSpPr>
            <p:nvPr/>
          </p:nvSpPr>
          <p:spPr bwMode="auto">
            <a:xfrm flipV="1">
              <a:off x="3926" y="4210"/>
              <a:ext cx="2" cy="169"/>
            </a:xfrm>
            <a:prstGeom prst="line">
              <a:avLst/>
            </a:prstGeom>
            <a:grpFill/>
            <a:ln w="9525">
              <a:solidFill>
                <a:srgbClr val="000000"/>
              </a:solidFill>
              <a:round/>
              <a:headEnd/>
              <a:tailEnd/>
            </a:ln>
            <a:extLst/>
          </p:spPr>
          <p:txBody>
            <a:bodyPr/>
            <a:lstStyle/>
            <a:p>
              <a:pPr>
                <a:defRPr/>
              </a:pPr>
              <a:endParaRPr lang="en-MY">
                <a:solidFill>
                  <a:srgbClr val="FFFFFF"/>
                </a:solidFill>
                <a:latin typeface="Arial" charset="0"/>
                <a:cs typeface="Arial" charset="0"/>
              </a:endParaRPr>
            </a:p>
          </p:txBody>
        </p:sp>
        <p:sp>
          <p:nvSpPr>
            <p:cNvPr id="25613" name="Line 42"/>
            <p:cNvSpPr>
              <a:spLocks noChangeShapeType="1"/>
            </p:cNvSpPr>
            <p:nvPr/>
          </p:nvSpPr>
          <p:spPr bwMode="auto">
            <a:xfrm flipV="1">
              <a:off x="5206" y="4210"/>
              <a:ext cx="3" cy="169"/>
            </a:xfrm>
            <a:prstGeom prst="line">
              <a:avLst/>
            </a:prstGeom>
            <a:grpFill/>
            <a:ln w="9525">
              <a:solidFill>
                <a:srgbClr val="000000"/>
              </a:solidFill>
              <a:round/>
              <a:headEnd/>
              <a:tailEnd/>
            </a:ln>
            <a:extLst/>
          </p:spPr>
          <p:txBody>
            <a:bodyPr/>
            <a:lstStyle/>
            <a:p>
              <a:pPr>
                <a:defRPr/>
              </a:pPr>
              <a:endParaRPr lang="en-MY">
                <a:solidFill>
                  <a:srgbClr val="FFFFFF"/>
                </a:solidFill>
                <a:latin typeface="Arial" charset="0"/>
                <a:cs typeface="Arial" charset="0"/>
              </a:endParaRPr>
            </a:p>
          </p:txBody>
        </p:sp>
        <p:sp>
          <p:nvSpPr>
            <p:cNvPr id="25614" name="Line 43"/>
            <p:cNvSpPr>
              <a:spLocks noChangeShapeType="1"/>
            </p:cNvSpPr>
            <p:nvPr/>
          </p:nvSpPr>
          <p:spPr bwMode="auto">
            <a:xfrm flipV="1">
              <a:off x="5907" y="4210"/>
              <a:ext cx="0" cy="169"/>
            </a:xfrm>
            <a:prstGeom prst="line">
              <a:avLst/>
            </a:prstGeom>
            <a:grpFill/>
            <a:ln w="9525">
              <a:solidFill>
                <a:srgbClr val="000000"/>
              </a:solidFill>
              <a:round/>
              <a:headEnd/>
              <a:tailEnd/>
            </a:ln>
            <a:extLst/>
          </p:spPr>
          <p:txBody>
            <a:bodyPr/>
            <a:lstStyle/>
            <a:p>
              <a:pPr>
                <a:defRPr/>
              </a:pPr>
              <a:endParaRPr lang="en-MY">
                <a:solidFill>
                  <a:srgbClr val="FFFFFF"/>
                </a:solidFill>
                <a:latin typeface="Arial" charset="0"/>
                <a:cs typeface="Arial" charset="0"/>
              </a:endParaRPr>
            </a:p>
          </p:txBody>
        </p:sp>
        <p:sp>
          <p:nvSpPr>
            <p:cNvPr id="25615" name="Line 44"/>
            <p:cNvSpPr>
              <a:spLocks noChangeShapeType="1"/>
            </p:cNvSpPr>
            <p:nvPr/>
          </p:nvSpPr>
          <p:spPr bwMode="auto">
            <a:xfrm flipV="1">
              <a:off x="6606" y="4210"/>
              <a:ext cx="0" cy="169"/>
            </a:xfrm>
            <a:prstGeom prst="line">
              <a:avLst/>
            </a:prstGeom>
            <a:grpFill/>
            <a:ln w="9525">
              <a:solidFill>
                <a:srgbClr val="000000"/>
              </a:solidFill>
              <a:round/>
              <a:headEnd/>
              <a:tailEnd/>
            </a:ln>
            <a:extLst/>
          </p:spPr>
          <p:txBody>
            <a:bodyPr/>
            <a:lstStyle/>
            <a:p>
              <a:pPr>
                <a:defRPr/>
              </a:pPr>
              <a:endParaRPr lang="en-MY">
                <a:solidFill>
                  <a:srgbClr val="FFFFFF"/>
                </a:solidFill>
                <a:latin typeface="Arial" charset="0"/>
                <a:cs typeface="Arial" charset="0"/>
              </a:endParaRPr>
            </a:p>
          </p:txBody>
        </p:sp>
        <p:sp>
          <p:nvSpPr>
            <p:cNvPr id="25616" name="Line 45"/>
            <p:cNvSpPr>
              <a:spLocks noChangeShapeType="1"/>
            </p:cNvSpPr>
            <p:nvPr/>
          </p:nvSpPr>
          <p:spPr bwMode="auto">
            <a:xfrm flipV="1">
              <a:off x="7705" y="4210"/>
              <a:ext cx="1" cy="169"/>
            </a:xfrm>
            <a:prstGeom prst="line">
              <a:avLst/>
            </a:prstGeom>
            <a:grpFill/>
            <a:ln w="9525">
              <a:solidFill>
                <a:srgbClr val="000000"/>
              </a:solidFill>
              <a:round/>
              <a:headEnd/>
              <a:tailEnd/>
            </a:ln>
            <a:extLst/>
          </p:spPr>
          <p:txBody>
            <a:bodyPr/>
            <a:lstStyle/>
            <a:p>
              <a:pPr>
                <a:defRPr/>
              </a:pPr>
              <a:endParaRPr lang="en-MY">
                <a:solidFill>
                  <a:srgbClr val="FFFFFF"/>
                </a:solidFill>
                <a:latin typeface="Arial" charset="0"/>
                <a:cs typeface="Arial" charset="0"/>
              </a:endParaRPr>
            </a:p>
          </p:txBody>
        </p:sp>
        <p:sp>
          <p:nvSpPr>
            <p:cNvPr id="25617" name="Line 46"/>
            <p:cNvSpPr>
              <a:spLocks noChangeShapeType="1"/>
            </p:cNvSpPr>
            <p:nvPr/>
          </p:nvSpPr>
          <p:spPr bwMode="auto">
            <a:xfrm flipV="1">
              <a:off x="8425" y="4210"/>
              <a:ext cx="1" cy="169"/>
            </a:xfrm>
            <a:prstGeom prst="line">
              <a:avLst/>
            </a:prstGeom>
            <a:grpFill/>
            <a:ln w="9525">
              <a:solidFill>
                <a:srgbClr val="000000"/>
              </a:solidFill>
              <a:round/>
              <a:headEnd/>
              <a:tailEnd/>
            </a:ln>
            <a:extLst/>
          </p:spPr>
          <p:txBody>
            <a:bodyPr/>
            <a:lstStyle/>
            <a:p>
              <a:pPr>
                <a:defRPr/>
              </a:pPr>
              <a:endParaRPr lang="en-MY">
                <a:solidFill>
                  <a:srgbClr val="FFFFFF"/>
                </a:solidFill>
                <a:latin typeface="Arial" charset="0"/>
                <a:cs typeface="Arial" charset="0"/>
              </a:endParaRPr>
            </a:p>
          </p:txBody>
        </p:sp>
        <p:sp>
          <p:nvSpPr>
            <p:cNvPr id="25618" name="Line 47"/>
            <p:cNvSpPr>
              <a:spLocks noChangeShapeType="1"/>
            </p:cNvSpPr>
            <p:nvPr/>
          </p:nvSpPr>
          <p:spPr bwMode="auto">
            <a:xfrm flipV="1">
              <a:off x="5907" y="2666"/>
              <a:ext cx="1" cy="1604"/>
            </a:xfrm>
            <a:prstGeom prst="line">
              <a:avLst/>
            </a:prstGeom>
            <a:grpFill/>
            <a:ln w="9525">
              <a:solidFill>
                <a:srgbClr val="000000"/>
              </a:solidFill>
              <a:prstDash val="dash"/>
              <a:round/>
              <a:headEnd/>
              <a:tailEnd/>
            </a:ln>
            <a:extLst/>
          </p:spPr>
          <p:txBody>
            <a:bodyPr/>
            <a:lstStyle/>
            <a:p>
              <a:pPr>
                <a:defRPr/>
              </a:pPr>
              <a:endParaRPr lang="en-MY">
                <a:solidFill>
                  <a:srgbClr val="FFFFFF"/>
                </a:solidFill>
                <a:latin typeface="Arial" charset="0"/>
                <a:cs typeface="Arial" charset="0"/>
              </a:endParaRPr>
            </a:p>
          </p:txBody>
        </p:sp>
        <p:sp>
          <p:nvSpPr>
            <p:cNvPr id="25619" name="Text Box 48"/>
            <p:cNvSpPr txBox="1">
              <a:spLocks noChangeArrowheads="1"/>
            </p:cNvSpPr>
            <p:nvPr/>
          </p:nvSpPr>
          <p:spPr bwMode="auto">
            <a:xfrm>
              <a:off x="5607" y="4314"/>
              <a:ext cx="361" cy="57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charset="0"/>
                  <a:cs typeface="Arial" charset="0"/>
                </a:defRPr>
              </a:lvl1pPr>
              <a:lvl2pPr marL="742950" indent="-285750" eaLnBrk="0" hangingPunct="0">
                <a:defRPr sz="2800">
                  <a:solidFill>
                    <a:schemeClr val="bg1"/>
                  </a:solidFill>
                  <a:latin typeface="Arial" charset="0"/>
                  <a:cs typeface="Arial" charset="0"/>
                </a:defRPr>
              </a:lvl2pPr>
              <a:lvl3pPr marL="1143000" indent="-228600" eaLnBrk="0" hangingPunct="0">
                <a:defRPr sz="2800">
                  <a:solidFill>
                    <a:schemeClr val="bg1"/>
                  </a:solidFill>
                  <a:latin typeface="Arial" charset="0"/>
                  <a:cs typeface="Arial" charset="0"/>
                </a:defRPr>
              </a:lvl3pPr>
              <a:lvl4pPr marL="1600200" indent="-228600" eaLnBrk="0" hangingPunct="0">
                <a:defRPr sz="2800">
                  <a:solidFill>
                    <a:schemeClr val="bg1"/>
                  </a:solidFill>
                  <a:latin typeface="Arial" charset="0"/>
                  <a:cs typeface="Arial" charset="0"/>
                </a:defRPr>
              </a:lvl4pPr>
              <a:lvl5pPr marL="2057400" indent="-228600" eaLnBrk="0" hangingPunct="0">
                <a:defRPr sz="2800">
                  <a:solidFill>
                    <a:schemeClr val="bg1"/>
                  </a:solidFill>
                  <a:latin typeface="Arial" charset="0"/>
                  <a:cs typeface="Arial" charset="0"/>
                </a:defRPr>
              </a:lvl5pPr>
              <a:lvl6pPr marL="2514600" indent="-228600" rtl="1" eaLnBrk="0" fontAlgn="base" hangingPunct="0">
                <a:spcBef>
                  <a:spcPct val="0"/>
                </a:spcBef>
                <a:spcAft>
                  <a:spcPct val="0"/>
                </a:spcAft>
                <a:defRPr sz="2800">
                  <a:solidFill>
                    <a:schemeClr val="bg1"/>
                  </a:solidFill>
                  <a:latin typeface="Arial" charset="0"/>
                  <a:cs typeface="Arial" charset="0"/>
                </a:defRPr>
              </a:lvl6pPr>
              <a:lvl7pPr marL="2971800" indent="-228600" rtl="1" eaLnBrk="0" fontAlgn="base" hangingPunct="0">
                <a:spcBef>
                  <a:spcPct val="0"/>
                </a:spcBef>
                <a:spcAft>
                  <a:spcPct val="0"/>
                </a:spcAft>
                <a:defRPr sz="2800">
                  <a:solidFill>
                    <a:schemeClr val="bg1"/>
                  </a:solidFill>
                  <a:latin typeface="Arial" charset="0"/>
                  <a:cs typeface="Arial" charset="0"/>
                </a:defRPr>
              </a:lvl7pPr>
              <a:lvl8pPr marL="3429000" indent="-228600" rtl="1" eaLnBrk="0" fontAlgn="base" hangingPunct="0">
                <a:spcBef>
                  <a:spcPct val="0"/>
                </a:spcBef>
                <a:spcAft>
                  <a:spcPct val="0"/>
                </a:spcAft>
                <a:defRPr sz="2800">
                  <a:solidFill>
                    <a:schemeClr val="bg1"/>
                  </a:solidFill>
                  <a:latin typeface="Arial" charset="0"/>
                  <a:cs typeface="Arial" charset="0"/>
                </a:defRPr>
              </a:lvl8pPr>
              <a:lvl9pPr marL="3886200" indent="-228600" rtl="1" eaLnBrk="0" fontAlgn="base" hangingPunct="0">
                <a:spcBef>
                  <a:spcPct val="0"/>
                </a:spcBef>
                <a:spcAft>
                  <a:spcPct val="0"/>
                </a:spcAft>
                <a:defRPr sz="2800">
                  <a:solidFill>
                    <a:schemeClr val="bg1"/>
                  </a:solidFill>
                  <a:latin typeface="Arial" charset="0"/>
                  <a:cs typeface="Arial" charset="0"/>
                </a:defRPr>
              </a:lvl9pPr>
            </a:lstStyle>
            <a:p>
              <a:pPr eaLnBrk="1" hangingPunct="1">
                <a:defRPr/>
              </a:pPr>
              <a:endParaRPr lang="en-US" sz="1800" b="1" smtClean="0">
                <a:solidFill>
                  <a:srgbClr val="000000"/>
                </a:solidFill>
              </a:endParaRPr>
            </a:p>
          </p:txBody>
        </p:sp>
        <p:sp>
          <p:nvSpPr>
            <p:cNvPr id="25620" name="Freeform 49"/>
            <p:cNvSpPr>
              <a:spLocks/>
            </p:cNvSpPr>
            <p:nvPr/>
          </p:nvSpPr>
          <p:spPr bwMode="auto">
            <a:xfrm>
              <a:off x="3026" y="2698"/>
              <a:ext cx="2881" cy="1470"/>
            </a:xfrm>
            <a:custGeom>
              <a:avLst/>
              <a:gdLst>
                <a:gd name="T0" fmla="*/ 0 w 3060"/>
                <a:gd name="T1" fmla="*/ 11 h 2190"/>
                <a:gd name="T2" fmla="*/ 83 w 3060"/>
                <a:gd name="T3" fmla="*/ 11 h 2190"/>
                <a:gd name="T4" fmla="*/ 329 w 3060"/>
                <a:gd name="T5" fmla="*/ 11 h 2190"/>
                <a:gd name="T6" fmla="*/ 823 w 3060"/>
                <a:gd name="T7" fmla="*/ 4 h 2190"/>
                <a:gd name="T8" fmla="*/ 1150 w 3060"/>
                <a:gd name="T9" fmla="*/ 1 h 2190"/>
                <a:gd name="T10" fmla="*/ 1397 w 3060"/>
                <a:gd name="T11" fmla="*/ 0 h 2190"/>
                <a:gd name="T12" fmla="*/ 0 60000 65536"/>
                <a:gd name="T13" fmla="*/ 0 60000 65536"/>
                <a:gd name="T14" fmla="*/ 0 60000 65536"/>
                <a:gd name="T15" fmla="*/ 0 60000 65536"/>
                <a:gd name="T16" fmla="*/ 0 60000 65536"/>
                <a:gd name="T17" fmla="*/ 0 60000 65536"/>
                <a:gd name="T18" fmla="*/ 0 w 3060"/>
                <a:gd name="T19" fmla="*/ 0 h 2190"/>
                <a:gd name="T20" fmla="*/ 3060 w 3060"/>
                <a:gd name="T21" fmla="*/ 2190 h 2190"/>
              </a:gdLst>
              <a:ahLst/>
              <a:cxnLst>
                <a:cxn ang="T12">
                  <a:pos x="T0" y="T1"/>
                </a:cxn>
                <a:cxn ang="T13">
                  <a:pos x="T2" y="T3"/>
                </a:cxn>
                <a:cxn ang="T14">
                  <a:pos x="T4" y="T5"/>
                </a:cxn>
                <a:cxn ang="T15">
                  <a:pos x="T6" y="T7"/>
                </a:cxn>
                <a:cxn ang="T16">
                  <a:pos x="T8" y="T9"/>
                </a:cxn>
                <a:cxn ang="T17">
                  <a:pos x="T10" y="T11"/>
                </a:cxn>
              </a:cxnLst>
              <a:rect l="T18" t="T19" r="T20" b="T21"/>
              <a:pathLst>
                <a:path w="3060" h="2190">
                  <a:moveTo>
                    <a:pt x="0" y="1980"/>
                  </a:moveTo>
                  <a:cubicBezTo>
                    <a:pt x="30" y="1980"/>
                    <a:pt x="60" y="1980"/>
                    <a:pt x="180" y="1980"/>
                  </a:cubicBezTo>
                  <a:cubicBezTo>
                    <a:pt x="300" y="1980"/>
                    <a:pt x="450" y="2190"/>
                    <a:pt x="720" y="1980"/>
                  </a:cubicBezTo>
                  <a:cubicBezTo>
                    <a:pt x="990" y="1770"/>
                    <a:pt x="1500" y="1020"/>
                    <a:pt x="1800" y="720"/>
                  </a:cubicBezTo>
                  <a:cubicBezTo>
                    <a:pt x="2100" y="420"/>
                    <a:pt x="2310" y="300"/>
                    <a:pt x="2520" y="180"/>
                  </a:cubicBezTo>
                  <a:cubicBezTo>
                    <a:pt x="2730" y="60"/>
                    <a:pt x="2970" y="30"/>
                    <a:pt x="3060" y="0"/>
                  </a:cubicBezTo>
                </a:path>
              </a:pathLst>
            </a:custGeom>
            <a:grpFill/>
            <a:ln w="25400">
              <a:solidFill>
                <a:srgbClr val="000000"/>
              </a:solidFill>
              <a:round/>
              <a:headEnd/>
              <a:tailEnd/>
            </a:ln>
            <a:extLst/>
          </p:spPr>
          <p:txBody>
            <a:bodyPr/>
            <a:lstStyle/>
            <a:p>
              <a:pPr>
                <a:defRPr/>
              </a:pPr>
              <a:endParaRPr lang="en-MY">
                <a:solidFill>
                  <a:srgbClr val="FFFFFF"/>
                </a:solidFill>
                <a:latin typeface="Arial" charset="0"/>
                <a:cs typeface="Arial" charset="0"/>
              </a:endParaRPr>
            </a:p>
          </p:txBody>
        </p:sp>
        <p:sp>
          <p:nvSpPr>
            <p:cNvPr id="25621" name="Freeform 50"/>
            <p:cNvSpPr>
              <a:spLocks/>
            </p:cNvSpPr>
            <p:nvPr/>
          </p:nvSpPr>
          <p:spPr bwMode="auto">
            <a:xfrm flipH="1">
              <a:off x="5907" y="2711"/>
              <a:ext cx="2879" cy="1467"/>
            </a:xfrm>
            <a:custGeom>
              <a:avLst/>
              <a:gdLst>
                <a:gd name="T0" fmla="*/ 0 w 3060"/>
                <a:gd name="T1" fmla="*/ 11 h 2190"/>
                <a:gd name="T2" fmla="*/ 82 w 3060"/>
                <a:gd name="T3" fmla="*/ 11 h 2190"/>
                <a:gd name="T4" fmla="*/ 326 w 3060"/>
                <a:gd name="T5" fmla="*/ 11 h 2190"/>
                <a:gd name="T6" fmla="*/ 815 w 3060"/>
                <a:gd name="T7" fmla="*/ 4 h 2190"/>
                <a:gd name="T8" fmla="*/ 1141 w 3060"/>
                <a:gd name="T9" fmla="*/ 1 h 2190"/>
                <a:gd name="T10" fmla="*/ 1385 w 3060"/>
                <a:gd name="T11" fmla="*/ 0 h 2190"/>
                <a:gd name="T12" fmla="*/ 0 60000 65536"/>
                <a:gd name="T13" fmla="*/ 0 60000 65536"/>
                <a:gd name="T14" fmla="*/ 0 60000 65536"/>
                <a:gd name="T15" fmla="*/ 0 60000 65536"/>
                <a:gd name="T16" fmla="*/ 0 60000 65536"/>
                <a:gd name="T17" fmla="*/ 0 60000 65536"/>
                <a:gd name="T18" fmla="*/ 0 w 3060"/>
                <a:gd name="T19" fmla="*/ 0 h 2190"/>
                <a:gd name="T20" fmla="*/ 3060 w 3060"/>
                <a:gd name="T21" fmla="*/ 2190 h 2190"/>
              </a:gdLst>
              <a:ahLst/>
              <a:cxnLst>
                <a:cxn ang="T12">
                  <a:pos x="T0" y="T1"/>
                </a:cxn>
                <a:cxn ang="T13">
                  <a:pos x="T2" y="T3"/>
                </a:cxn>
                <a:cxn ang="T14">
                  <a:pos x="T4" y="T5"/>
                </a:cxn>
                <a:cxn ang="T15">
                  <a:pos x="T6" y="T7"/>
                </a:cxn>
                <a:cxn ang="T16">
                  <a:pos x="T8" y="T9"/>
                </a:cxn>
                <a:cxn ang="T17">
                  <a:pos x="T10" y="T11"/>
                </a:cxn>
              </a:cxnLst>
              <a:rect l="T18" t="T19" r="T20" b="T21"/>
              <a:pathLst>
                <a:path w="3060" h="2190">
                  <a:moveTo>
                    <a:pt x="0" y="1980"/>
                  </a:moveTo>
                  <a:cubicBezTo>
                    <a:pt x="30" y="1980"/>
                    <a:pt x="60" y="1980"/>
                    <a:pt x="180" y="1980"/>
                  </a:cubicBezTo>
                  <a:cubicBezTo>
                    <a:pt x="300" y="1980"/>
                    <a:pt x="450" y="2190"/>
                    <a:pt x="720" y="1980"/>
                  </a:cubicBezTo>
                  <a:cubicBezTo>
                    <a:pt x="990" y="1770"/>
                    <a:pt x="1500" y="1020"/>
                    <a:pt x="1800" y="720"/>
                  </a:cubicBezTo>
                  <a:cubicBezTo>
                    <a:pt x="2100" y="420"/>
                    <a:pt x="2310" y="300"/>
                    <a:pt x="2520" y="180"/>
                  </a:cubicBezTo>
                  <a:cubicBezTo>
                    <a:pt x="2730" y="60"/>
                    <a:pt x="2970" y="30"/>
                    <a:pt x="3060" y="0"/>
                  </a:cubicBezTo>
                </a:path>
              </a:pathLst>
            </a:custGeom>
            <a:grpFill/>
            <a:ln w="25400">
              <a:solidFill>
                <a:srgbClr val="000000"/>
              </a:solidFill>
              <a:round/>
              <a:headEnd/>
              <a:tailEnd/>
            </a:ln>
            <a:extLst/>
          </p:spPr>
          <p:txBody>
            <a:bodyPr/>
            <a:lstStyle/>
            <a:p>
              <a:pPr>
                <a:defRPr/>
              </a:pPr>
              <a:endParaRPr lang="en-MY">
                <a:solidFill>
                  <a:srgbClr val="FFFFFF"/>
                </a:solidFill>
                <a:latin typeface="Arial" charset="0"/>
                <a:cs typeface="Arial" charset="0"/>
              </a:endParaRPr>
            </a:p>
          </p:txBody>
        </p:sp>
        <p:sp>
          <p:nvSpPr>
            <p:cNvPr id="25622" name="Text Box 51"/>
            <p:cNvSpPr txBox="1">
              <a:spLocks noChangeArrowheads="1"/>
            </p:cNvSpPr>
            <p:nvPr/>
          </p:nvSpPr>
          <p:spPr bwMode="auto">
            <a:xfrm>
              <a:off x="2880" y="4410"/>
              <a:ext cx="862" cy="5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charset="0"/>
                  <a:cs typeface="Arial" charset="0"/>
                </a:defRPr>
              </a:lvl1pPr>
              <a:lvl2pPr marL="742950" indent="-285750" eaLnBrk="0" hangingPunct="0">
                <a:defRPr sz="2800">
                  <a:solidFill>
                    <a:schemeClr val="bg1"/>
                  </a:solidFill>
                  <a:latin typeface="Arial" charset="0"/>
                  <a:cs typeface="Arial" charset="0"/>
                </a:defRPr>
              </a:lvl2pPr>
              <a:lvl3pPr marL="1143000" indent="-228600" eaLnBrk="0" hangingPunct="0">
                <a:defRPr sz="2800">
                  <a:solidFill>
                    <a:schemeClr val="bg1"/>
                  </a:solidFill>
                  <a:latin typeface="Arial" charset="0"/>
                  <a:cs typeface="Arial" charset="0"/>
                </a:defRPr>
              </a:lvl3pPr>
              <a:lvl4pPr marL="1600200" indent="-228600" eaLnBrk="0" hangingPunct="0">
                <a:defRPr sz="2800">
                  <a:solidFill>
                    <a:schemeClr val="bg1"/>
                  </a:solidFill>
                  <a:latin typeface="Arial" charset="0"/>
                  <a:cs typeface="Arial" charset="0"/>
                </a:defRPr>
              </a:lvl4pPr>
              <a:lvl5pPr marL="2057400" indent="-228600" eaLnBrk="0" hangingPunct="0">
                <a:defRPr sz="2800">
                  <a:solidFill>
                    <a:schemeClr val="bg1"/>
                  </a:solidFill>
                  <a:latin typeface="Arial" charset="0"/>
                  <a:cs typeface="Arial" charset="0"/>
                </a:defRPr>
              </a:lvl5pPr>
              <a:lvl6pPr marL="2514600" indent="-228600" rtl="1" eaLnBrk="0" fontAlgn="base" hangingPunct="0">
                <a:spcBef>
                  <a:spcPct val="0"/>
                </a:spcBef>
                <a:spcAft>
                  <a:spcPct val="0"/>
                </a:spcAft>
                <a:defRPr sz="2800">
                  <a:solidFill>
                    <a:schemeClr val="bg1"/>
                  </a:solidFill>
                  <a:latin typeface="Arial" charset="0"/>
                  <a:cs typeface="Arial" charset="0"/>
                </a:defRPr>
              </a:lvl6pPr>
              <a:lvl7pPr marL="2971800" indent="-228600" rtl="1" eaLnBrk="0" fontAlgn="base" hangingPunct="0">
                <a:spcBef>
                  <a:spcPct val="0"/>
                </a:spcBef>
                <a:spcAft>
                  <a:spcPct val="0"/>
                </a:spcAft>
                <a:defRPr sz="2800">
                  <a:solidFill>
                    <a:schemeClr val="bg1"/>
                  </a:solidFill>
                  <a:latin typeface="Arial" charset="0"/>
                  <a:cs typeface="Arial" charset="0"/>
                </a:defRPr>
              </a:lvl7pPr>
              <a:lvl8pPr marL="3429000" indent="-228600" rtl="1" eaLnBrk="0" fontAlgn="base" hangingPunct="0">
                <a:spcBef>
                  <a:spcPct val="0"/>
                </a:spcBef>
                <a:spcAft>
                  <a:spcPct val="0"/>
                </a:spcAft>
                <a:defRPr sz="2800">
                  <a:solidFill>
                    <a:schemeClr val="bg1"/>
                  </a:solidFill>
                  <a:latin typeface="Arial" charset="0"/>
                  <a:cs typeface="Arial" charset="0"/>
                </a:defRPr>
              </a:lvl8pPr>
              <a:lvl9pPr marL="3886200" indent="-228600" rtl="1" eaLnBrk="0" fontAlgn="base" hangingPunct="0">
                <a:spcBef>
                  <a:spcPct val="0"/>
                </a:spcBef>
                <a:spcAft>
                  <a:spcPct val="0"/>
                </a:spcAft>
                <a:defRPr sz="2800">
                  <a:solidFill>
                    <a:schemeClr val="bg1"/>
                  </a:solidFill>
                  <a:latin typeface="Arial" charset="0"/>
                  <a:cs typeface="Arial" charset="0"/>
                </a:defRPr>
              </a:lvl9pPr>
            </a:lstStyle>
            <a:p>
              <a:pPr eaLnBrk="1" hangingPunct="1">
                <a:defRPr/>
              </a:pPr>
              <a:r>
                <a:rPr lang="en-US" b="1" dirty="0" smtClean="0">
                  <a:solidFill>
                    <a:srgbClr val="333399"/>
                  </a:solidFill>
                  <a:latin typeface="Times New Roman" pitchFamily="18" charset="0"/>
                </a:rPr>
                <a:t>3S.D</a:t>
              </a:r>
              <a:endParaRPr lang="en-US" b="1" dirty="0" smtClean="0">
                <a:solidFill>
                  <a:srgbClr val="333399"/>
                </a:solidFill>
              </a:endParaRPr>
            </a:p>
          </p:txBody>
        </p:sp>
        <p:sp>
          <p:nvSpPr>
            <p:cNvPr id="25623" name="Text Box 52"/>
            <p:cNvSpPr txBox="1">
              <a:spLocks noChangeArrowheads="1"/>
            </p:cNvSpPr>
            <p:nvPr/>
          </p:nvSpPr>
          <p:spPr bwMode="auto">
            <a:xfrm>
              <a:off x="8071" y="4488"/>
              <a:ext cx="944" cy="784"/>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charset="0"/>
                  <a:cs typeface="Arial" charset="0"/>
                </a:defRPr>
              </a:lvl1pPr>
              <a:lvl2pPr marL="742950" indent="-285750" eaLnBrk="0" hangingPunct="0">
                <a:defRPr sz="2800">
                  <a:solidFill>
                    <a:schemeClr val="bg1"/>
                  </a:solidFill>
                  <a:latin typeface="Arial" charset="0"/>
                  <a:cs typeface="Arial" charset="0"/>
                </a:defRPr>
              </a:lvl2pPr>
              <a:lvl3pPr marL="1143000" indent="-228600" eaLnBrk="0" hangingPunct="0">
                <a:defRPr sz="2800">
                  <a:solidFill>
                    <a:schemeClr val="bg1"/>
                  </a:solidFill>
                  <a:latin typeface="Arial" charset="0"/>
                  <a:cs typeface="Arial" charset="0"/>
                </a:defRPr>
              </a:lvl3pPr>
              <a:lvl4pPr marL="1600200" indent="-228600" eaLnBrk="0" hangingPunct="0">
                <a:defRPr sz="2800">
                  <a:solidFill>
                    <a:schemeClr val="bg1"/>
                  </a:solidFill>
                  <a:latin typeface="Arial" charset="0"/>
                  <a:cs typeface="Arial" charset="0"/>
                </a:defRPr>
              </a:lvl4pPr>
              <a:lvl5pPr marL="2057400" indent="-228600" eaLnBrk="0" hangingPunct="0">
                <a:defRPr sz="2800">
                  <a:solidFill>
                    <a:schemeClr val="bg1"/>
                  </a:solidFill>
                  <a:latin typeface="Arial" charset="0"/>
                  <a:cs typeface="Arial" charset="0"/>
                </a:defRPr>
              </a:lvl5pPr>
              <a:lvl6pPr marL="2514600" indent="-228600" rtl="1" eaLnBrk="0" fontAlgn="base" hangingPunct="0">
                <a:spcBef>
                  <a:spcPct val="0"/>
                </a:spcBef>
                <a:spcAft>
                  <a:spcPct val="0"/>
                </a:spcAft>
                <a:defRPr sz="2800">
                  <a:solidFill>
                    <a:schemeClr val="bg1"/>
                  </a:solidFill>
                  <a:latin typeface="Arial" charset="0"/>
                  <a:cs typeface="Arial" charset="0"/>
                </a:defRPr>
              </a:lvl6pPr>
              <a:lvl7pPr marL="2971800" indent="-228600" rtl="1" eaLnBrk="0" fontAlgn="base" hangingPunct="0">
                <a:spcBef>
                  <a:spcPct val="0"/>
                </a:spcBef>
                <a:spcAft>
                  <a:spcPct val="0"/>
                </a:spcAft>
                <a:defRPr sz="2800">
                  <a:solidFill>
                    <a:schemeClr val="bg1"/>
                  </a:solidFill>
                  <a:latin typeface="Arial" charset="0"/>
                  <a:cs typeface="Arial" charset="0"/>
                </a:defRPr>
              </a:lvl7pPr>
              <a:lvl8pPr marL="3429000" indent="-228600" rtl="1" eaLnBrk="0" fontAlgn="base" hangingPunct="0">
                <a:spcBef>
                  <a:spcPct val="0"/>
                </a:spcBef>
                <a:spcAft>
                  <a:spcPct val="0"/>
                </a:spcAft>
                <a:defRPr sz="2800">
                  <a:solidFill>
                    <a:schemeClr val="bg1"/>
                  </a:solidFill>
                  <a:latin typeface="Arial" charset="0"/>
                  <a:cs typeface="Arial" charset="0"/>
                </a:defRPr>
              </a:lvl8pPr>
              <a:lvl9pPr marL="3886200" indent="-228600" rtl="1" eaLnBrk="0" fontAlgn="base" hangingPunct="0">
                <a:spcBef>
                  <a:spcPct val="0"/>
                </a:spcBef>
                <a:spcAft>
                  <a:spcPct val="0"/>
                </a:spcAft>
                <a:defRPr sz="2800">
                  <a:solidFill>
                    <a:schemeClr val="bg1"/>
                  </a:solidFill>
                  <a:latin typeface="Arial" charset="0"/>
                  <a:cs typeface="Arial" charset="0"/>
                </a:defRPr>
              </a:lvl9pPr>
            </a:lstStyle>
            <a:p>
              <a:pPr eaLnBrk="1" hangingPunct="1">
                <a:defRPr/>
              </a:pPr>
              <a:r>
                <a:rPr lang="en-US" sz="2400" b="1" dirty="0" smtClean="0">
                  <a:solidFill>
                    <a:srgbClr val="333399"/>
                  </a:solidFill>
                  <a:latin typeface="Times New Roman" pitchFamily="18" charset="0"/>
                </a:rPr>
                <a:t>   </a:t>
              </a:r>
              <a:r>
                <a:rPr lang="en-US" b="1" dirty="0" smtClean="0">
                  <a:solidFill>
                    <a:srgbClr val="333399"/>
                  </a:solidFill>
                  <a:latin typeface="Times New Roman" pitchFamily="18" charset="0"/>
                </a:rPr>
                <a:t>3S.D</a:t>
              </a:r>
              <a:endParaRPr lang="en-US" b="1" dirty="0" smtClean="0">
                <a:solidFill>
                  <a:srgbClr val="333399"/>
                </a:solidFill>
              </a:endParaRPr>
            </a:p>
          </p:txBody>
        </p:sp>
        <p:sp>
          <p:nvSpPr>
            <p:cNvPr id="25624" name="Text Box 53"/>
            <p:cNvSpPr txBox="1">
              <a:spLocks noChangeArrowheads="1"/>
            </p:cNvSpPr>
            <p:nvPr/>
          </p:nvSpPr>
          <p:spPr bwMode="auto">
            <a:xfrm>
              <a:off x="3351" y="4410"/>
              <a:ext cx="928" cy="5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charset="0"/>
                  <a:cs typeface="Arial" charset="0"/>
                </a:defRPr>
              </a:lvl1pPr>
              <a:lvl2pPr marL="742950" indent="-285750" eaLnBrk="0" hangingPunct="0">
                <a:defRPr sz="2800">
                  <a:solidFill>
                    <a:schemeClr val="bg1"/>
                  </a:solidFill>
                  <a:latin typeface="Arial" charset="0"/>
                  <a:cs typeface="Arial" charset="0"/>
                </a:defRPr>
              </a:lvl2pPr>
              <a:lvl3pPr marL="1143000" indent="-228600" eaLnBrk="0" hangingPunct="0">
                <a:defRPr sz="2800">
                  <a:solidFill>
                    <a:schemeClr val="bg1"/>
                  </a:solidFill>
                  <a:latin typeface="Arial" charset="0"/>
                  <a:cs typeface="Arial" charset="0"/>
                </a:defRPr>
              </a:lvl3pPr>
              <a:lvl4pPr marL="1600200" indent="-228600" eaLnBrk="0" hangingPunct="0">
                <a:defRPr sz="2800">
                  <a:solidFill>
                    <a:schemeClr val="bg1"/>
                  </a:solidFill>
                  <a:latin typeface="Arial" charset="0"/>
                  <a:cs typeface="Arial" charset="0"/>
                </a:defRPr>
              </a:lvl4pPr>
              <a:lvl5pPr marL="2057400" indent="-228600" eaLnBrk="0" hangingPunct="0">
                <a:defRPr sz="2800">
                  <a:solidFill>
                    <a:schemeClr val="bg1"/>
                  </a:solidFill>
                  <a:latin typeface="Arial" charset="0"/>
                  <a:cs typeface="Arial" charset="0"/>
                </a:defRPr>
              </a:lvl5pPr>
              <a:lvl6pPr marL="2514600" indent="-228600" rtl="1" eaLnBrk="0" fontAlgn="base" hangingPunct="0">
                <a:spcBef>
                  <a:spcPct val="0"/>
                </a:spcBef>
                <a:spcAft>
                  <a:spcPct val="0"/>
                </a:spcAft>
                <a:defRPr sz="2800">
                  <a:solidFill>
                    <a:schemeClr val="bg1"/>
                  </a:solidFill>
                  <a:latin typeface="Arial" charset="0"/>
                  <a:cs typeface="Arial" charset="0"/>
                </a:defRPr>
              </a:lvl6pPr>
              <a:lvl7pPr marL="2971800" indent="-228600" rtl="1" eaLnBrk="0" fontAlgn="base" hangingPunct="0">
                <a:spcBef>
                  <a:spcPct val="0"/>
                </a:spcBef>
                <a:spcAft>
                  <a:spcPct val="0"/>
                </a:spcAft>
                <a:defRPr sz="2800">
                  <a:solidFill>
                    <a:schemeClr val="bg1"/>
                  </a:solidFill>
                  <a:latin typeface="Arial" charset="0"/>
                  <a:cs typeface="Arial" charset="0"/>
                </a:defRPr>
              </a:lvl7pPr>
              <a:lvl8pPr marL="3429000" indent="-228600" rtl="1" eaLnBrk="0" fontAlgn="base" hangingPunct="0">
                <a:spcBef>
                  <a:spcPct val="0"/>
                </a:spcBef>
                <a:spcAft>
                  <a:spcPct val="0"/>
                </a:spcAft>
                <a:defRPr sz="2800">
                  <a:solidFill>
                    <a:schemeClr val="bg1"/>
                  </a:solidFill>
                  <a:latin typeface="Arial" charset="0"/>
                  <a:cs typeface="Arial" charset="0"/>
                </a:defRPr>
              </a:lvl8pPr>
              <a:lvl9pPr marL="3886200" indent="-228600" rtl="1" eaLnBrk="0" fontAlgn="base" hangingPunct="0">
                <a:spcBef>
                  <a:spcPct val="0"/>
                </a:spcBef>
                <a:spcAft>
                  <a:spcPct val="0"/>
                </a:spcAft>
                <a:defRPr sz="2800">
                  <a:solidFill>
                    <a:schemeClr val="bg1"/>
                  </a:solidFill>
                  <a:latin typeface="Arial" charset="0"/>
                  <a:cs typeface="Arial" charset="0"/>
                </a:defRPr>
              </a:lvl9pPr>
            </a:lstStyle>
            <a:p>
              <a:pPr eaLnBrk="1" hangingPunct="1">
                <a:defRPr/>
              </a:pPr>
              <a:r>
                <a:rPr lang="en-US" sz="2400" b="1" smtClean="0">
                  <a:solidFill>
                    <a:srgbClr val="008000"/>
                  </a:solidFill>
                  <a:latin typeface="Times New Roman" pitchFamily="18" charset="0"/>
                </a:rPr>
                <a:t>    2S.D</a:t>
              </a:r>
              <a:endParaRPr lang="en-US" sz="2400" b="1" smtClean="0">
                <a:solidFill>
                  <a:srgbClr val="008000"/>
                </a:solidFill>
              </a:endParaRPr>
            </a:p>
          </p:txBody>
        </p:sp>
        <p:sp>
          <p:nvSpPr>
            <p:cNvPr id="25625" name="Text Box 54"/>
            <p:cNvSpPr txBox="1">
              <a:spLocks noChangeArrowheads="1"/>
            </p:cNvSpPr>
            <p:nvPr/>
          </p:nvSpPr>
          <p:spPr bwMode="auto">
            <a:xfrm>
              <a:off x="7200" y="4427"/>
              <a:ext cx="863" cy="5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charset="0"/>
                  <a:cs typeface="Arial" charset="0"/>
                </a:defRPr>
              </a:lvl1pPr>
              <a:lvl2pPr marL="742950" indent="-285750" eaLnBrk="0" hangingPunct="0">
                <a:defRPr sz="2800">
                  <a:solidFill>
                    <a:schemeClr val="bg1"/>
                  </a:solidFill>
                  <a:latin typeface="Arial" charset="0"/>
                  <a:cs typeface="Arial" charset="0"/>
                </a:defRPr>
              </a:lvl2pPr>
              <a:lvl3pPr marL="1143000" indent="-228600" eaLnBrk="0" hangingPunct="0">
                <a:defRPr sz="2800">
                  <a:solidFill>
                    <a:schemeClr val="bg1"/>
                  </a:solidFill>
                  <a:latin typeface="Arial" charset="0"/>
                  <a:cs typeface="Arial" charset="0"/>
                </a:defRPr>
              </a:lvl3pPr>
              <a:lvl4pPr marL="1600200" indent="-228600" eaLnBrk="0" hangingPunct="0">
                <a:defRPr sz="2800">
                  <a:solidFill>
                    <a:schemeClr val="bg1"/>
                  </a:solidFill>
                  <a:latin typeface="Arial" charset="0"/>
                  <a:cs typeface="Arial" charset="0"/>
                </a:defRPr>
              </a:lvl4pPr>
              <a:lvl5pPr marL="2057400" indent="-228600" eaLnBrk="0" hangingPunct="0">
                <a:defRPr sz="2800">
                  <a:solidFill>
                    <a:schemeClr val="bg1"/>
                  </a:solidFill>
                  <a:latin typeface="Arial" charset="0"/>
                  <a:cs typeface="Arial" charset="0"/>
                </a:defRPr>
              </a:lvl5pPr>
              <a:lvl6pPr marL="2514600" indent="-228600" rtl="1" eaLnBrk="0" fontAlgn="base" hangingPunct="0">
                <a:spcBef>
                  <a:spcPct val="0"/>
                </a:spcBef>
                <a:spcAft>
                  <a:spcPct val="0"/>
                </a:spcAft>
                <a:defRPr sz="2800">
                  <a:solidFill>
                    <a:schemeClr val="bg1"/>
                  </a:solidFill>
                  <a:latin typeface="Arial" charset="0"/>
                  <a:cs typeface="Arial" charset="0"/>
                </a:defRPr>
              </a:lvl6pPr>
              <a:lvl7pPr marL="2971800" indent="-228600" rtl="1" eaLnBrk="0" fontAlgn="base" hangingPunct="0">
                <a:spcBef>
                  <a:spcPct val="0"/>
                </a:spcBef>
                <a:spcAft>
                  <a:spcPct val="0"/>
                </a:spcAft>
                <a:defRPr sz="2800">
                  <a:solidFill>
                    <a:schemeClr val="bg1"/>
                  </a:solidFill>
                  <a:latin typeface="Arial" charset="0"/>
                  <a:cs typeface="Arial" charset="0"/>
                </a:defRPr>
              </a:lvl7pPr>
              <a:lvl8pPr marL="3429000" indent="-228600" rtl="1" eaLnBrk="0" fontAlgn="base" hangingPunct="0">
                <a:spcBef>
                  <a:spcPct val="0"/>
                </a:spcBef>
                <a:spcAft>
                  <a:spcPct val="0"/>
                </a:spcAft>
                <a:defRPr sz="2800">
                  <a:solidFill>
                    <a:schemeClr val="bg1"/>
                  </a:solidFill>
                  <a:latin typeface="Arial" charset="0"/>
                  <a:cs typeface="Arial" charset="0"/>
                </a:defRPr>
              </a:lvl8pPr>
              <a:lvl9pPr marL="3886200" indent="-228600" rtl="1" eaLnBrk="0" fontAlgn="base" hangingPunct="0">
                <a:spcBef>
                  <a:spcPct val="0"/>
                </a:spcBef>
                <a:spcAft>
                  <a:spcPct val="0"/>
                </a:spcAft>
                <a:defRPr sz="2800">
                  <a:solidFill>
                    <a:schemeClr val="bg1"/>
                  </a:solidFill>
                  <a:latin typeface="Arial" charset="0"/>
                  <a:cs typeface="Arial" charset="0"/>
                </a:defRPr>
              </a:lvl9pPr>
            </a:lstStyle>
            <a:p>
              <a:pPr eaLnBrk="1" hangingPunct="1">
                <a:defRPr/>
              </a:pPr>
              <a:r>
                <a:rPr lang="en-US" b="1" smtClean="0">
                  <a:solidFill>
                    <a:srgbClr val="006600"/>
                  </a:solidFill>
                  <a:latin typeface="Times New Roman" pitchFamily="18" charset="0"/>
                </a:rPr>
                <a:t>2S.D</a:t>
              </a:r>
              <a:endParaRPr lang="en-US" b="1" smtClean="0">
                <a:solidFill>
                  <a:srgbClr val="006600"/>
                </a:solidFill>
              </a:endParaRPr>
            </a:p>
          </p:txBody>
        </p:sp>
        <p:sp>
          <p:nvSpPr>
            <p:cNvPr id="25626" name="Text Box 55"/>
            <p:cNvSpPr txBox="1">
              <a:spLocks noChangeArrowheads="1"/>
            </p:cNvSpPr>
            <p:nvPr/>
          </p:nvSpPr>
          <p:spPr bwMode="auto">
            <a:xfrm>
              <a:off x="4653" y="4410"/>
              <a:ext cx="900" cy="5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charset="0"/>
                  <a:cs typeface="Arial" charset="0"/>
                </a:defRPr>
              </a:lvl1pPr>
              <a:lvl2pPr marL="742950" indent="-285750" eaLnBrk="0" hangingPunct="0">
                <a:defRPr sz="2800">
                  <a:solidFill>
                    <a:schemeClr val="bg1"/>
                  </a:solidFill>
                  <a:latin typeface="Arial" charset="0"/>
                  <a:cs typeface="Arial" charset="0"/>
                </a:defRPr>
              </a:lvl2pPr>
              <a:lvl3pPr marL="1143000" indent="-228600" eaLnBrk="0" hangingPunct="0">
                <a:defRPr sz="2800">
                  <a:solidFill>
                    <a:schemeClr val="bg1"/>
                  </a:solidFill>
                  <a:latin typeface="Arial" charset="0"/>
                  <a:cs typeface="Arial" charset="0"/>
                </a:defRPr>
              </a:lvl3pPr>
              <a:lvl4pPr marL="1600200" indent="-228600" eaLnBrk="0" hangingPunct="0">
                <a:defRPr sz="2800">
                  <a:solidFill>
                    <a:schemeClr val="bg1"/>
                  </a:solidFill>
                  <a:latin typeface="Arial" charset="0"/>
                  <a:cs typeface="Arial" charset="0"/>
                </a:defRPr>
              </a:lvl4pPr>
              <a:lvl5pPr marL="2057400" indent="-228600" eaLnBrk="0" hangingPunct="0">
                <a:defRPr sz="2800">
                  <a:solidFill>
                    <a:schemeClr val="bg1"/>
                  </a:solidFill>
                  <a:latin typeface="Arial" charset="0"/>
                  <a:cs typeface="Arial" charset="0"/>
                </a:defRPr>
              </a:lvl5pPr>
              <a:lvl6pPr marL="2514600" indent="-228600" rtl="1" eaLnBrk="0" fontAlgn="base" hangingPunct="0">
                <a:spcBef>
                  <a:spcPct val="0"/>
                </a:spcBef>
                <a:spcAft>
                  <a:spcPct val="0"/>
                </a:spcAft>
                <a:defRPr sz="2800">
                  <a:solidFill>
                    <a:schemeClr val="bg1"/>
                  </a:solidFill>
                  <a:latin typeface="Arial" charset="0"/>
                  <a:cs typeface="Arial" charset="0"/>
                </a:defRPr>
              </a:lvl6pPr>
              <a:lvl7pPr marL="2971800" indent="-228600" rtl="1" eaLnBrk="0" fontAlgn="base" hangingPunct="0">
                <a:spcBef>
                  <a:spcPct val="0"/>
                </a:spcBef>
                <a:spcAft>
                  <a:spcPct val="0"/>
                </a:spcAft>
                <a:defRPr sz="2800">
                  <a:solidFill>
                    <a:schemeClr val="bg1"/>
                  </a:solidFill>
                  <a:latin typeface="Arial" charset="0"/>
                  <a:cs typeface="Arial" charset="0"/>
                </a:defRPr>
              </a:lvl7pPr>
              <a:lvl8pPr marL="3429000" indent="-228600" rtl="1" eaLnBrk="0" fontAlgn="base" hangingPunct="0">
                <a:spcBef>
                  <a:spcPct val="0"/>
                </a:spcBef>
                <a:spcAft>
                  <a:spcPct val="0"/>
                </a:spcAft>
                <a:defRPr sz="2800">
                  <a:solidFill>
                    <a:schemeClr val="bg1"/>
                  </a:solidFill>
                  <a:latin typeface="Arial" charset="0"/>
                  <a:cs typeface="Arial" charset="0"/>
                </a:defRPr>
              </a:lvl8pPr>
              <a:lvl9pPr marL="3886200" indent="-228600" rtl="1" eaLnBrk="0" fontAlgn="base" hangingPunct="0">
                <a:spcBef>
                  <a:spcPct val="0"/>
                </a:spcBef>
                <a:spcAft>
                  <a:spcPct val="0"/>
                </a:spcAft>
                <a:defRPr sz="2800">
                  <a:solidFill>
                    <a:schemeClr val="bg1"/>
                  </a:solidFill>
                  <a:latin typeface="Arial" charset="0"/>
                  <a:cs typeface="Arial" charset="0"/>
                </a:defRPr>
              </a:lvl9pPr>
            </a:lstStyle>
            <a:p>
              <a:pPr eaLnBrk="1" hangingPunct="1">
                <a:defRPr/>
              </a:pPr>
              <a:r>
                <a:rPr lang="en-US" sz="2400" b="1" smtClean="0">
                  <a:solidFill>
                    <a:srgbClr val="990000"/>
                  </a:solidFill>
                  <a:latin typeface="Times New Roman" pitchFamily="18" charset="0"/>
                </a:rPr>
                <a:t>  </a:t>
              </a:r>
              <a:r>
                <a:rPr lang="en-US" b="1" smtClean="0">
                  <a:solidFill>
                    <a:srgbClr val="990000"/>
                  </a:solidFill>
                  <a:latin typeface="Times New Roman" pitchFamily="18" charset="0"/>
                </a:rPr>
                <a:t>1S.D</a:t>
              </a:r>
              <a:endParaRPr lang="en-US" b="1" smtClean="0">
                <a:solidFill>
                  <a:srgbClr val="990000"/>
                </a:solidFill>
              </a:endParaRPr>
            </a:p>
          </p:txBody>
        </p:sp>
        <p:sp>
          <p:nvSpPr>
            <p:cNvPr id="25627" name="Text Box 56"/>
            <p:cNvSpPr txBox="1">
              <a:spLocks noChangeArrowheads="1"/>
            </p:cNvSpPr>
            <p:nvPr/>
          </p:nvSpPr>
          <p:spPr bwMode="auto">
            <a:xfrm>
              <a:off x="6012" y="4461"/>
              <a:ext cx="933" cy="5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charset="0"/>
                  <a:cs typeface="Arial" charset="0"/>
                </a:defRPr>
              </a:lvl1pPr>
              <a:lvl2pPr marL="742950" indent="-285750" eaLnBrk="0" hangingPunct="0">
                <a:defRPr sz="2800">
                  <a:solidFill>
                    <a:schemeClr val="bg1"/>
                  </a:solidFill>
                  <a:latin typeface="Arial" charset="0"/>
                  <a:cs typeface="Arial" charset="0"/>
                </a:defRPr>
              </a:lvl2pPr>
              <a:lvl3pPr marL="1143000" indent="-228600" eaLnBrk="0" hangingPunct="0">
                <a:defRPr sz="2800">
                  <a:solidFill>
                    <a:schemeClr val="bg1"/>
                  </a:solidFill>
                  <a:latin typeface="Arial" charset="0"/>
                  <a:cs typeface="Arial" charset="0"/>
                </a:defRPr>
              </a:lvl3pPr>
              <a:lvl4pPr marL="1600200" indent="-228600" eaLnBrk="0" hangingPunct="0">
                <a:defRPr sz="2800">
                  <a:solidFill>
                    <a:schemeClr val="bg1"/>
                  </a:solidFill>
                  <a:latin typeface="Arial" charset="0"/>
                  <a:cs typeface="Arial" charset="0"/>
                </a:defRPr>
              </a:lvl4pPr>
              <a:lvl5pPr marL="2057400" indent="-228600" eaLnBrk="0" hangingPunct="0">
                <a:defRPr sz="2800">
                  <a:solidFill>
                    <a:schemeClr val="bg1"/>
                  </a:solidFill>
                  <a:latin typeface="Arial" charset="0"/>
                  <a:cs typeface="Arial" charset="0"/>
                </a:defRPr>
              </a:lvl5pPr>
              <a:lvl6pPr marL="2514600" indent="-228600" rtl="1" eaLnBrk="0" fontAlgn="base" hangingPunct="0">
                <a:spcBef>
                  <a:spcPct val="0"/>
                </a:spcBef>
                <a:spcAft>
                  <a:spcPct val="0"/>
                </a:spcAft>
                <a:defRPr sz="2800">
                  <a:solidFill>
                    <a:schemeClr val="bg1"/>
                  </a:solidFill>
                  <a:latin typeface="Arial" charset="0"/>
                  <a:cs typeface="Arial" charset="0"/>
                </a:defRPr>
              </a:lvl6pPr>
              <a:lvl7pPr marL="2971800" indent="-228600" rtl="1" eaLnBrk="0" fontAlgn="base" hangingPunct="0">
                <a:spcBef>
                  <a:spcPct val="0"/>
                </a:spcBef>
                <a:spcAft>
                  <a:spcPct val="0"/>
                </a:spcAft>
                <a:defRPr sz="2800">
                  <a:solidFill>
                    <a:schemeClr val="bg1"/>
                  </a:solidFill>
                  <a:latin typeface="Arial" charset="0"/>
                  <a:cs typeface="Arial" charset="0"/>
                </a:defRPr>
              </a:lvl7pPr>
              <a:lvl8pPr marL="3429000" indent="-228600" rtl="1" eaLnBrk="0" fontAlgn="base" hangingPunct="0">
                <a:spcBef>
                  <a:spcPct val="0"/>
                </a:spcBef>
                <a:spcAft>
                  <a:spcPct val="0"/>
                </a:spcAft>
                <a:defRPr sz="2800">
                  <a:solidFill>
                    <a:schemeClr val="bg1"/>
                  </a:solidFill>
                  <a:latin typeface="Arial" charset="0"/>
                  <a:cs typeface="Arial" charset="0"/>
                </a:defRPr>
              </a:lvl8pPr>
              <a:lvl9pPr marL="3886200" indent="-228600" rtl="1" eaLnBrk="0" fontAlgn="base" hangingPunct="0">
                <a:spcBef>
                  <a:spcPct val="0"/>
                </a:spcBef>
                <a:spcAft>
                  <a:spcPct val="0"/>
                </a:spcAft>
                <a:defRPr sz="2800">
                  <a:solidFill>
                    <a:schemeClr val="bg1"/>
                  </a:solidFill>
                  <a:latin typeface="Arial" charset="0"/>
                  <a:cs typeface="Arial" charset="0"/>
                </a:defRPr>
              </a:lvl9pPr>
            </a:lstStyle>
            <a:p>
              <a:pPr eaLnBrk="1" hangingPunct="1">
                <a:defRPr/>
              </a:pPr>
              <a:r>
                <a:rPr lang="en-US" b="1" smtClean="0">
                  <a:solidFill>
                    <a:srgbClr val="990000"/>
                  </a:solidFill>
                  <a:latin typeface="Times New Roman" pitchFamily="18" charset="0"/>
                </a:rPr>
                <a:t>1S.D</a:t>
              </a:r>
              <a:endParaRPr lang="en-US" b="1" smtClean="0">
                <a:solidFill>
                  <a:srgbClr val="990000"/>
                </a:solidFill>
              </a:endParaRPr>
            </a:p>
          </p:txBody>
        </p:sp>
        <p:sp>
          <p:nvSpPr>
            <p:cNvPr id="25628" name="Line 57"/>
            <p:cNvSpPr>
              <a:spLocks noChangeShapeType="1"/>
            </p:cNvSpPr>
            <p:nvPr/>
          </p:nvSpPr>
          <p:spPr bwMode="auto">
            <a:xfrm flipV="1">
              <a:off x="8425" y="4011"/>
              <a:ext cx="1" cy="1888"/>
            </a:xfrm>
            <a:prstGeom prst="line">
              <a:avLst/>
            </a:prstGeom>
            <a:grpFill/>
            <a:ln w="9525">
              <a:solidFill>
                <a:srgbClr val="0000CC"/>
              </a:solidFill>
              <a:prstDash val="dash"/>
              <a:round/>
              <a:headEnd/>
              <a:tailEnd/>
            </a:ln>
            <a:extLst/>
          </p:spPr>
          <p:txBody>
            <a:bodyPr/>
            <a:lstStyle/>
            <a:p>
              <a:pPr>
                <a:defRPr/>
              </a:pPr>
              <a:endParaRPr lang="en-MY">
                <a:solidFill>
                  <a:srgbClr val="FFFFFF"/>
                </a:solidFill>
                <a:latin typeface="Arial" charset="0"/>
                <a:cs typeface="Arial" charset="0"/>
              </a:endParaRPr>
            </a:p>
          </p:txBody>
        </p:sp>
        <p:sp>
          <p:nvSpPr>
            <p:cNvPr id="25629" name="Line 58"/>
            <p:cNvSpPr>
              <a:spLocks noChangeShapeType="1"/>
            </p:cNvSpPr>
            <p:nvPr/>
          </p:nvSpPr>
          <p:spPr bwMode="auto">
            <a:xfrm flipV="1">
              <a:off x="3386" y="4038"/>
              <a:ext cx="1" cy="1888"/>
            </a:xfrm>
            <a:prstGeom prst="line">
              <a:avLst/>
            </a:prstGeom>
            <a:grpFill/>
            <a:ln w="9525">
              <a:solidFill>
                <a:srgbClr val="0000CC"/>
              </a:solidFill>
              <a:prstDash val="dash"/>
              <a:round/>
              <a:headEnd/>
              <a:tailEnd/>
            </a:ln>
            <a:extLst/>
          </p:spPr>
          <p:txBody>
            <a:bodyPr/>
            <a:lstStyle/>
            <a:p>
              <a:pPr>
                <a:defRPr/>
              </a:pPr>
              <a:endParaRPr lang="en-MY">
                <a:solidFill>
                  <a:srgbClr val="FFFFFF"/>
                </a:solidFill>
                <a:latin typeface="Arial" charset="0"/>
                <a:cs typeface="Arial" charset="0"/>
              </a:endParaRPr>
            </a:p>
          </p:txBody>
        </p:sp>
        <p:sp>
          <p:nvSpPr>
            <p:cNvPr id="25630" name="Line 59"/>
            <p:cNvSpPr>
              <a:spLocks noChangeShapeType="1"/>
            </p:cNvSpPr>
            <p:nvPr/>
          </p:nvSpPr>
          <p:spPr bwMode="auto">
            <a:xfrm flipV="1">
              <a:off x="3926" y="3814"/>
              <a:ext cx="1" cy="1888"/>
            </a:xfrm>
            <a:prstGeom prst="line">
              <a:avLst/>
            </a:prstGeom>
            <a:grpFill/>
            <a:ln w="9525">
              <a:solidFill>
                <a:srgbClr val="00FF00"/>
              </a:solidFill>
              <a:prstDash val="dash"/>
              <a:round/>
              <a:headEnd/>
              <a:tailEnd/>
            </a:ln>
            <a:extLst/>
          </p:spPr>
          <p:txBody>
            <a:bodyPr/>
            <a:lstStyle/>
            <a:p>
              <a:pPr>
                <a:defRPr/>
              </a:pPr>
              <a:endParaRPr lang="en-MY">
                <a:solidFill>
                  <a:srgbClr val="FFFFFF"/>
                </a:solidFill>
                <a:latin typeface="Arial" charset="0"/>
                <a:cs typeface="Arial" charset="0"/>
              </a:endParaRPr>
            </a:p>
          </p:txBody>
        </p:sp>
        <p:sp>
          <p:nvSpPr>
            <p:cNvPr id="25631" name="Line 60"/>
            <p:cNvSpPr>
              <a:spLocks noChangeShapeType="1"/>
            </p:cNvSpPr>
            <p:nvPr/>
          </p:nvSpPr>
          <p:spPr bwMode="auto">
            <a:xfrm flipV="1">
              <a:off x="7705" y="3651"/>
              <a:ext cx="1" cy="1888"/>
            </a:xfrm>
            <a:prstGeom prst="line">
              <a:avLst/>
            </a:prstGeom>
            <a:grpFill/>
            <a:ln w="9525">
              <a:solidFill>
                <a:srgbClr val="00FF00"/>
              </a:solidFill>
              <a:prstDash val="dash"/>
              <a:round/>
              <a:headEnd/>
              <a:tailEnd/>
            </a:ln>
            <a:extLst/>
          </p:spPr>
          <p:txBody>
            <a:bodyPr/>
            <a:lstStyle/>
            <a:p>
              <a:pPr>
                <a:defRPr/>
              </a:pPr>
              <a:endParaRPr lang="en-MY">
                <a:solidFill>
                  <a:srgbClr val="FFFFFF"/>
                </a:solidFill>
                <a:latin typeface="Arial" charset="0"/>
                <a:cs typeface="Arial" charset="0"/>
              </a:endParaRPr>
            </a:p>
          </p:txBody>
        </p:sp>
        <p:sp>
          <p:nvSpPr>
            <p:cNvPr id="25632" name="Line 61"/>
            <p:cNvSpPr>
              <a:spLocks noChangeShapeType="1"/>
            </p:cNvSpPr>
            <p:nvPr/>
          </p:nvSpPr>
          <p:spPr bwMode="auto">
            <a:xfrm flipV="1">
              <a:off x="5203" y="2880"/>
              <a:ext cx="1" cy="2171"/>
            </a:xfrm>
            <a:prstGeom prst="line">
              <a:avLst/>
            </a:prstGeom>
            <a:grpFill/>
            <a:ln w="9525">
              <a:solidFill>
                <a:srgbClr val="FF0000"/>
              </a:solidFill>
              <a:prstDash val="dash"/>
              <a:round/>
              <a:headEnd/>
              <a:tailEnd/>
            </a:ln>
            <a:extLst/>
          </p:spPr>
          <p:txBody>
            <a:bodyPr/>
            <a:lstStyle/>
            <a:p>
              <a:pPr>
                <a:defRPr/>
              </a:pPr>
              <a:endParaRPr lang="en-MY">
                <a:solidFill>
                  <a:srgbClr val="FFFFFF"/>
                </a:solidFill>
                <a:latin typeface="Arial" charset="0"/>
                <a:cs typeface="Arial" charset="0"/>
              </a:endParaRPr>
            </a:p>
          </p:txBody>
        </p:sp>
        <p:sp>
          <p:nvSpPr>
            <p:cNvPr id="25633" name="Line 62"/>
            <p:cNvSpPr>
              <a:spLocks noChangeShapeType="1"/>
            </p:cNvSpPr>
            <p:nvPr/>
          </p:nvSpPr>
          <p:spPr bwMode="auto">
            <a:xfrm flipV="1">
              <a:off x="6609" y="2880"/>
              <a:ext cx="1" cy="2171"/>
            </a:xfrm>
            <a:prstGeom prst="line">
              <a:avLst/>
            </a:prstGeom>
            <a:grpFill/>
            <a:ln w="9525">
              <a:solidFill>
                <a:srgbClr val="FF0000"/>
              </a:solidFill>
              <a:prstDash val="dash"/>
              <a:round/>
              <a:headEnd/>
              <a:tailEnd/>
            </a:ln>
            <a:extLst/>
          </p:spPr>
          <p:txBody>
            <a:bodyPr/>
            <a:lstStyle/>
            <a:p>
              <a:pPr>
                <a:defRPr/>
              </a:pPr>
              <a:endParaRPr lang="en-MY">
                <a:solidFill>
                  <a:srgbClr val="FFFFFF"/>
                </a:solidFill>
                <a:latin typeface="Arial" charset="0"/>
                <a:cs typeface="Arial" charset="0"/>
              </a:endParaRPr>
            </a:p>
          </p:txBody>
        </p:sp>
        <p:sp>
          <p:nvSpPr>
            <p:cNvPr id="25634" name="Line 63"/>
            <p:cNvSpPr>
              <a:spLocks noChangeShapeType="1"/>
            </p:cNvSpPr>
            <p:nvPr/>
          </p:nvSpPr>
          <p:spPr bwMode="auto">
            <a:xfrm>
              <a:off x="5220" y="4860"/>
              <a:ext cx="1440" cy="0"/>
            </a:xfrm>
            <a:prstGeom prst="line">
              <a:avLst/>
            </a:prstGeom>
            <a:grpFill/>
            <a:ln w="9525">
              <a:solidFill>
                <a:srgbClr val="000000"/>
              </a:solidFill>
              <a:round/>
              <a:headEnd type="triangle" w="med" len="med"/>
              <a:tailEnd type="triangle" w="med" len="med"/>
            </a:ln>
            <a:extLst/>
          </p:spPr>
          <p:txBody>
            <a:bodyPr/>
            <a:lstStyle/>
            <a:p>
              <a:pPr>
                <a:defRPr/>
              </a:pPr>
              <a:endParaRPr lang="en-MY">
                <a:solidFill>
                  <a:srgbClr val="FFFFFF"/>
                </a:solidFill>
                <a:latin typeface="Arial" charset="0"/>
                <a:cs typeface="Arial" charset="0"/>
              </a:endParaRPr>
            </a:p>
          </p:txBody>
        </p:sp>
        <p:sp>
          <p:nvSpPr>
            <p:cNvPr id="25635" name="Line 64"/>
            <p:cNvSpPr>
              <a:spLocks noChangeShapeType="1"/>
            </p:cNvSpPr>
            <p:nvPr/>
          </p:nvSpPr>
          <p:spPr bwMode="auto">
            <a:xfrm>
              <a:off x="3960" y="5400"/>
              <a:ext cx="3780" cy="0"/>
            </a:xfrm>
            <a:prstGeom prst="line">
              <a:avLst/>
            </a:prstGeom>
            <a:grpFill/>
            <a:ln w="9525">
              <a:solidFill>
                <a:srgbClr val="000000"/>
              </a:solidFill>
              <a:round/>
              <a:headEnd type="triangle" w="med" len="med"/>
              <a:tailEnd type="triangle" w="med" len="med"/>
            </a:ln>
            <a:extLst/>
          </p:spPr>
          <p:txBody>
            <a:bodyPr/>
            <a:lstStyle/>
            <a:p>
              <a:pPr>
                <a:defRPr/>
              </a:pPr>
              <a:endParaRPr lang="en-MY">
                <a:solidFill>
                  <a:srgbClr val="FFFFFF"/>
                </a:solidFill>
                <a:latin typeface="Arial" charset="0"/>
                <a:cs typeface="Arial" charset="0"/>
              </a:endParaRPr>
            </a:p>
          </p:txBody>
        </p:sp>
        <p:sp>
          <p:nvSpPr>
            <p:cNvPr id="25636" name="Line 65"/>
            <p:cNvSpPr>
              <a:spLocks noChangeShapeType="1"/>
            </p:cNvSpPr>
            <p:nvPr/>
          </p:nvSpPr>
          <p:spPr bwMode="auto">
            <a:xfrm>
              <a:off x="3420" y="5940"/>
              <a:ext cx="5040" cy="0"/>
            </a:xfrm>
            <a:prstGeom prst="line">
              <a:avLst/>
            </a:prstGeom>
            <a:grpFill/>
            <a:ln w="9525">
              <a:solidFill>
                <a:srgbClr val="000000"/>
              </a:solidFill>
              <a:round/>
              <a:headEnd type="triangle" w="med" len="med"/>
              <a:tailEnd type="triangle" w="med" len="med"/>
            </a:ln>
            <a:extLst/>
          </p:spPr>
          <p:txBody>
            <a:bodyPr/>
            <a:lstStyle/>
            <a:p>
              <a:pPr>
                <a:defRPr/>
              </a:pPr>
              <a:endParaRPr lang="en-MY">
                <a:solidFill>
                  <a:srgbClr val="FFFFFF"/>
                </a:solidFill>
                <a:latin typeface="Arial" charset="0"/>
                <a:cs typeface="Arial" charset="0"/>
              </a:endParaRPr>
            </a:p>
          </p:txBody>
        </p:sp>
        <p:sp>
          <p:nvSpPr>
            <p:cNvPr id="25637" name="Text Box 66"/>
            <p:cNvSpPr txBox="1">
              <a:spLocks noChangeArrowheads="1"/>
            </p:cNvSpPr>
            <p:nvPr/>
          </p:nvSpPr>
          <p:spPr bwMode="auto">
            <a:xfrm>
              <a:off x="5431" y="4850"/>
              <a:ext cx="863" cy="402"/>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charset="0"/>
                  <a:cs typeface="Arial" charset="0"/>
                </a:defRPr>
              </a:lvl1pPr>
              <a:lvl2pPr marL="742950" indent="-285750" eaLnBrk="0" hangingPunct="0">
                <a:defRPr sz="2800">
                  <a:solidFill>
                    <a:schemeClr val="bg1"/>
                  </a:solidFill>
                  <a:latin typeface="Arial" charset="0"/>
                  <a:cs typeface="Arial" charset="0"/>
                </a:defRPr>
              </a:lvl2pPr>
              <a:lvl3pPr marL="1143000" indent="-228600" eaLnBrk="0" hangingPunct="0">
                <a:defRPr sz="2800">
                  <a:solidFill>
                    <a:schemeClr val="bg1"/>
                  </a:solidFill>
                  <a:latin typeface="Arial" charset="0"/>
                  <a:cs typeface="Arial" charset="0"/>
                </a:defRPr>
              </a:lvl3pPr>
              <a:lvl4pPr marL="1600200" indent="-228600" eaLnBrk="0" hangingPunct="0">
                <a:defRPr sz="2800">
                  <a:solidFill>
                    <a:schemeClr val="bg1"/>
                  </a:solidFill>
                  <a:latin typeface="Arial" charset="0"/>
                  <a:cs typeface="Arial" charset="0"/>
                </a:defRPr>
              </a:lvl4pPr>
              <a:lvl5pPr marL="2057400" indent="-228600" eaLnBrk="0" hangingPunct="0">
                <a:defRPr sz="2800">
                  <a:solidFill>
                    <a:schemeClr val="bg1"/>
                  </a:solidFill>
                  <a:latin typeface="Arial" charset="0"/>
                  <a:cs typeface="Arial" charset="0"/>
                </a:defRPr>
              </a:lvl5pPr>
              <a:lvl6pPr marL="2514600" indent="-228600" rtl="1" eaLnBrk="0" fontAlgn="base" hangingPunct="0">
                <a:spcBef>
                  <a:spcPct val="0"/>
                </a:spcBef>
                <a:spcAft>
                  <a:spcPct val="0"/>
                </a:spcAft>
                <a:defRPr sz="2800">
                  <a:solidFill>
                    <a:schemeClr val="bg1"/>
                  </a:solidFill>
                  <a:latin typeface="Arial" charset="0"/>
                  <a:cs typeface="Arial" charset="0"/>
                </a:defRPr>
              </a:lvl6pPr>
              <a:lvl7pPr marL="2971800" indent="-228600" rtl="1" eaLnBrk="0" fontAlgn="base" hangingPunct="0">
                <a:spcBef>
                  <a:spcPct val="0"/>
                </a:spcBef>
                <a:spcAft>
                  <a:spcPct val="0"/>
                </a:spcAft>
                <a:defRPr sz="2800">
                  <a:solidFill>
                    <a:schemeClr val="bg1"/>
                  </a:solidFill>
                  <a:latin typeface="Arial" charset="0"/>
                  <a:cs typeface="Arial" charset="0"/>
                </a:defRPr>
              </a:lvl7pPr>
              <a:lvl8pPr marL="3429000" indent="-228600" rtl="1" eaLnBrk="0" fontAlgn="base" hangingPunct="0">
                <a:spcBef>
                  <a:spcPct val="0"/>
                </a:spcBef>
                <a:spcAft>
                  <a:spcPct val="0"/>
                </a:spcAft>
                <a:defRPr sz="2800">
                  <a:solidFill>
                    <a:schemeClr val="bg1"/>
                  </a:solidFill>
                  <a:latin typeface="Arial" charset="0"/>
                  <a:cs typeface="Arial" charset="0"/>
                </a:defRPr>
              </a:lvl8pPr>
              <a:lvl9pPr marL="3886200" indent="-228600" rtl="1" eaLnBrk="0" fontAlgn="base" hangingPunct="0">
                <a:spcBef>
                  <a:spcPct val="0"/>
                </a:spcBef>
                <a:spcAft>
                  <a:spcPct val="0"/>
                </a:spcAft>
                <a:defRPr sz="2800">
                  <a:solidFill>
                    <a:schemeClr val="bg1"/>
                  </a:solidFill>
                  <a:latin typeface="Arial" charset="0"/>
                  <a:cs typeface="Arial" charset="0"/>
                </a:defRPr>
              </a:lvl9pPr>
            </a:lstStyle>
            <a:p>
              <a:pPr eaLnBrk="1" hangingPunct="1">
                <a:defRPr/>
              </a:pPr>
              <a:r>
                <a:rPr lang="en-US" b="1" dirty="0" smtClean="0">
                  <a:solidFill>
                    <a:srgbClr val="660033"/>
                  </a:solidFill>
                  <a:latin typeface="Times New Roman" pitchFamily="18" charset="0"/>
                </a:rPr>
                <a:t>68%</a:t>
              </a:r>
              <a:endParaRPr lang="en-US" b="1" dirty="0" smtClean="0">
                <a:solidFill>
                  <a:srgbClr val="660033"/>
                </a:solidFill>
              </a:endParaRPr>
            </a:p>
          </p:txBody>
        </p:sp>
        <p:sp>
          <p:nvSpPr>
            <p:cNvPr id="25638" name="Text Box 67"/>
            <p:cNvSpPr txBox="1">
              <a:spLocks noChangeArrowheads="1"/>
            </p:cNvSpPr>
            <p:nvPr/>
          </p:nvSpPr>
          <p:spPr bwMode="auto">
            <a:xfrm>
              <a:off x="5485" y="5373"/>
              <a:ext cx="863" cy="39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charset="0"/>
                  <a:cs typeface="Arial" charset="0"/>
                </a:defRPr>
              </a:lvl1pPr>
              <a:lvl2pPr marL="742950" indent="-285750" eaLnBrk="0" hangingPunct="0">
                <a:defRPr sz="2800">
                  <a:solidFill>
                    <a:schemeClr val="bg1"/>
                  </a:solidFill>
                  <a:latin typeface="Arial" charset="0"/>
                  <a:cs typeface="Arial" charset="0"/>
                </a:defRPr>
              </a:lvl2pPr>
              <a:lvl3pPr marL="1143000" indent="-228600" eaLnBrk="0" hangingPunct="0">
                <a:defRPr sz="2800">
                  <a:solidFill>
                    <a:schemeClr val="bg1"/>
                  </a:solidFill>
                  <a:latin typeface="Arial" charset="0"/>
                  <a:cs typeface="Arial" charset="0"/>
                </a:defRPr>
              </a:lvl3pPr>
              <a:lvl4pPr marL="1600200" indent="-228600" eaLnBrk="0" hangingPunct="0">
                <a:defRPr sz="2800">
                  <a:solidFill>
                    <a:schemeClr val="bg1"/>
                  </a:solidFill>
                  <a:latin typeface="Arial" charset="0"/>
                  <a:cs typeface="Arial" charset="0"/>
                </a:defRPr>
              </a:lvl4pPr>
              <a:lvl5pPr marL="2057400" indent="-228600" eaLnBrk="0" hangingPunct="0">
                <a:defRPr sz="2800">
                  <a:solidFill>
                    <a:schemeClr val="bg1"/>
                  </a:solidFill>
                  <a:latin typeface="Arial" charset="0"/>
                  <a:cs typeface="Arial" charset="0"/>
                </a:defRPr>
              </a:lvl5pPr>
              <a:lvl6pPr marL="2514600" indent="-228600" rtl="1" eaLnBrk="0" fontAlgn="base" hangingPunct="0">
                <a:spcBef>
                  <a:spcPct val="0"/>
                </a:spcBef>
                <a:spcAft>
                  <a:spcPct val="0"/>
                </a:spcAft>
                <a:defRPr sz="2800">
                  <a:solidFill>
                    <a:schemeClr val="bg1"/>
                  </a:solidFill>
                  <a:latin typeface="Arial" charset="0"/>
                  <a:cs typeface="Arial" charset="0"/>
                </a:defRPr>
              </a:lvl6pPr>
              <a:lvl7pPr marL="2971800" indent="-228600" rtl="1" eaLnBrk="0" fontAlgn="base" hangingPunct="0">
                <a:spcBef>
                  <a:spcPct val="0"/>
                </a:spcBef>
                <a:spcAft>
                  <a:spcPct val="0"/>
                </a:spcAft>
                <a:defRPr sz="2800">
                  <a:solidFill>
                    <a:schemeClr val="bg1"/>
                  </a:solidFill>
                  <a:latin typeface="Arial" charset="0"/>
                  <a:cs typeface="Arial" charset="0"/>
                </a:defRPr>
              </a:lvl7pPr>
              <a:lvl8pPr marL="3429000" indent="-228600" rtl="1" eaLnBrk="0" fontAlgn="base" hangingPunct="0">
                <a:spcBef>
                  <a:spcPct val="0"/>
                </a:spcBef>
                <a:spcAft>
                  <a:spcPct val="0"/>
                </a:spcAft>
                <a:defRPr sz="2800">
                  <a:solidFill>
                    <a:schemeClr val="bg1"/>
                  </a:solidFill>
                  <a:latin typeface="Arial" charset="0"/>
                  <a:cs typeface="Arial" charset="0"/>
                </a:defRPr>
              </a:lvl8pPr>
              <a:lvl9pPr marL="3886200" indent="-228600" rtl="1" eaLnBrk="0" fontAlgn="base" hangingPunct="0">
                <a:spcBef>
                  <a:spcPct val="0"/>
                </a:spcBef>
                <a:spcAft>
                  <a:spcPct val="0"/>
                </a:spcAft>
                <a:defRPr sz="2800">
                  <a:solidFill>
                    <a:schemeClr val="bg1"/>
                  </a:solidFill>
                  <a:latin typeface="Arial" charset="0"/>
                  <a:cs typeface="Arial" charset="0"/>
                </a:defRPr>
              </a:lvl9pPr>
            </a:lstStyle>
            <a:p>
              <a:pPr eaLnBrk="1" hangingPunct="1">
                <a:defRPr/>
              </a:pPr>
              <a:r>
                <a:rPr lang="en-US" b="1" dirty="0" smtClean="0">
                  <a:solidFill>
                    <a:srgbClr val="008000"/>
                  </a:solidFill>
                  <a:latin typeface="Times New Roman" pitchFamily="18" charset="0"/>
                </a:rPr>
                <a:t>95%</a:t>
              </a:r>
              <a:endParaRPr lang="en-US" b="1" dirty="0" smtClean="0">
                <a:solidFill>
                  <a:srgbClr val="008000"/>
                </a:solidFill>
              </a:endParaRPr>
            </a:p>
          </p:txBody>
        </p:sp>
        <p:sp>
          <p:nvSpPr>
            <p:cNvPr id="25639" name="Text Box 68"/>
            <p:cNvSpPr txBox="1">
              <a:spLocks noChangeArrowheads="1"/>
            </p:cNvSpPr>
            <p:nvPr/>
          </p:nvSpPr>
          <p:spPr bwMode="auto">
            <a:xfrm>
              <a:off x="5580" y="5916"/>
              <a:ext cx="863" cy="54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charset="0"/>
                  <a:cs typeface="Arial" charset="0"/>
                </a:defRPr>
              </a:lvl1pPr>
              <a:lvl2pPr marL="742950" indent="-285750" eaLnBrk="0" hangingPunct="0">
                <a:defRPr sz="2800">
                  <a:solidFill>
                    <a:schemeClr val="bg1"/>
                  </a:solidFill>
                  <a:latin typeface="Arial" charset="0"/>
                  <a:cs typeface="Arial" charset="0"/>
                </a:defRPr>
              </a:lvl2pPr>
              <a:lvl3pPr marL="1143000" indent="-228600" eaLnBrk="0" hangingPunct="0">
                <a:defRPr sz="2800">
                  <a:solidFill>
                    <a:schemeClr val="bg1"/>
                  </a:solidFill>
                  <a:latin typeface="Arial" charset="0"/>
                  <a:cs typeface="Arial" charset="0"/>
                </a:defRPr>
              </a:lvl3pPr>
              <a:lvl4pPr marL="1600200" indent="-228600" eaLnBrk="0" hangingPunct="0">
                <a:defRPr sz="2800">
                  <a:solidFill>
                    <a:schemeClr val="bg1"/>
                  </a:solidFill>
                  <a:latin typeface="Arial" charset="0"/>
                  <a:cs typeface="Arial" charset="0"/>
                </a:defRPr>
              </a:lvl4pPr>
              <a:lvl5pPr marL="2057400" indent="-228600" eaLnBrk="0" hangingPunct="0">
                <a:defRPr sz="2800">
                  <a:solidFill>
                    <a:schemeClr val="bg1"/>
                  </a:solidFill>
                  <a:latin typeface="Arial" charset="0"/>
                  <a:cs typeface="Arial" charset="0"/>
                </a:defRPr>
              </a:lvl5pPr>
              <a:lvl6pPr marL="2514600" indent="-228600" rtl="1" eaLnBrk="0" fontAlgn="base" hangingPunct="0">
                <a:spcBef>
                  <a:spcPct val="0"/>
                </a:spcBef>
                <a:spcAft>
                  <a:spcPct val="0"/>
                </a:spcAft>
                <a:defRPr sz="2800">
                  <a:solidFill>
                    <a:schemeClr val="bg1"/>
                  </a:solidFill>
                  <a:latin typeface="Arial" charset="0"/>
                  <a:cs typeface="Arial" charset="0"/>
                </a:defRPr>
              </a:lvl6pPr>
              <a:lvl7pPr marL="2971800" indent="-228600" rtl="1" eaLnBrk="0" fontAlgn="base" hangingPunct="0">
                <a:spcBef>
                  <a:spcPct val="0"/>
                </a:spcBef>
                <a:spcAft>
                  <a:spcPct val="0"/>
                </a:spcAft>
                <a:defRPr sz="2800">
                  <a:solidFill>
                    <a:schemeClr val="bg1"/>
                  </a:solidFill>
                  <a:latin typeface="Arial" charset="0"/>
                  <a:cs typeface="Arial" charset="0"/>
                </a:defRPr>
              </a:lvl7pPr>
              <a:lvl8pPr marL="3429000" indent="-228600" rtl="1" eaLnBrk="0" fontAlgn="base" hangingPunct="0">
                <a:spcBef>
                  <a:spcPct val="0"/>
                </a:spcBef>
                <a:spcAft>
                  <a:spcPct val="0"/>
                </a:spcAft>
                <a:defRPr sz="2800">
                  <a:solidFill>
                    <a:schemeClr val="bg1"/>
                  </a:solidFill>
                  <a:latin typeface="Arial" charset="0"/>
                  <a:cs typeface="Arial" charset="0"/>
                </a:defRPr>
              </a:lvl8pPr>
              <a:lvl9pPr marL="3886200" indent="-228600" rtl="1" eaLnBrk="0" fontAlgn="base" hangingPunct="0">
                <a:spcBef>
                  <a:spcPct val="0"/>
                </a:spcBef>
                <a:spcAft>
                  <a:spcPct val="0"/>
                </a:spcAft>
                <a:defRPr sz="2800">
                  <a:solidFill>
                    <a:schemeClr val="bg1"/>
                  </a:solidFill>
                  <a:latin typeface="Arial" charset="0"/>
                  <a:cs typeface="Arial" charset="0"/>
                </a:defRPr>
              </a:lvl9pPr>
            </a:lstStyle>
            <a:p>
              <a:pPr eaLnBrk="1" hangingPunct="1">
                <a:defRPr/>
              </a:pPr>
              <a:r>
                <a:rPr lang="en-US" b="1" smtClean="0">
                  <a:solidFill>
                    <a:srgbClr val="333399"/>
                  </a:solidFill>
                  <a:latin typeface="Times New Roman" pitchFamily="18" charset="0"/>
                </a:rPr>
                <a:t>99%</a:t>
              </a:r>
              <a:endParaRPr lang="en-US" b="1" smtClean="0">
                <a:solidFill>
                  <a:srgbClr val="333399"/>
                </a:solidFill>
              </a:endParaRPr>
            </a:p>
          </p:txBody>
        </p:sp>
      </p:grpSp>
      <p:sp>
        <p:nvSpPr>
          <p:cNvPr id="329734" name="Rectangle 36"/>
          <p:cNvSpPr>
            <a:spLocks noChangeArrowheads="1"/>
          </p:cNvSpPr>
          <p:nvPr/>
        </p:nvSpPr>
        <p:spPr bwMode="auto">
          <a:xfrm>
            <a:off x="3657600" y="5334000"/>
            <a:ext cx="2971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a:spAutoFit/>
          </a:bodyPr>
          <a:lstStyle/>
          <a:p>
            <a:pPr eaLnBrk="0" hangingPunct="0"/>
            <a:r>
              <a:rPr lang="en-US" sz="3200" b="1" dirty="0">
                <a:solidFill>
                  <a:srgbClr val="FF0000"/>
                </a:solidFill>
              </a:rPr>
              <a:t>??????????</a:t>
            </a:r>
          </a:p>
        </p:txBody>
      </p:sp>
      <p:graphicFrame>
        <p:nvGraphicFramePr>
          <p:cNvPr id="329735" name="Object 48"/>
          <p:cNvGraphicFramePr>
            <a:graphicFrameLocks noChangeAspect="1"/>
          </p:cNvGraphicFramePr>
          <p:nvPr/>
        </p:nvGraphicFramePr>
        <p:xfrm>
          <a:off x="4038600" y="2514600"/>
          <a:ext cx="304800" cy="381000"/>
        </p:xfrm>
        <a:graphic>
          <a:graphicData uri="http://schemas.openxmlformats.org/presentationml/2006/ole">
            <mc:AlternateContent xmlns:mc="http://schemas.openxmlformats.org/markup-compatibility/2006">
              <mc:Choice xmlns:v="urn:schemas-microsoft-com:vml" Requires="v">
                <p:oleObj spid="_x0000_s11287" name="Equation" r:id="rId4" imgW="203024" imgH="203024" progId="Equation.3">
                  <p:embed/>
                </p:oleObj>
              </mc:Choice>
              <mc:Fallback>
                <p:oleObj name="Equation" r:id="rId4" imgW="203024" imgH="203024"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2514600"/>
                        <a:ext cx="304800" cy="3810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Date Placeholder 1"/>
          <p:cNvSpPr>
            <a:spLocks noGrp="1"/>
          </p:cNvSpPr>
          <p:nvPr>
            <p:ph type="dt" sz="half" idx="10"/>
          </p:nvPr>
        </p:nvSpPr>
        <p:spPr/>
        <p:txBody>
          <a:bodyPr/>
          <a:lstStyle/>
          <a:p>
            <a:fld id="{C72FC8AB-068C-4E5E-88F3-F1C468F5D6ED}" type="datetime1">
              <a:rPr lang="en-MY" smtClean="0"/>
              <a:t>9/7/2020</a:t>
            </a:fld>
            <a:endParaRPr lang="en-MY"/>
          </a:p>
        </p:txBody>
      </p:sp>
    </p:spTree>
    <p:extLst>
      <p:ext uri="{BB962C8B-B14F-4D97-AF65-F5344CB8AC3E}">
        <p14:creationId xmlns:p14="http://schemas.microsoft.com/office/powerpoint/2010/main" val="227896600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856984" cy="6432530"/>
          </a:xfrm>
          <a:prstGeom prst="rect">
            <a:avLst/>
          </a:prstGeom>
        </p:spPr>
        <p:txBody>
          <a:bodyPr wrap="square">
            <a:spAutoFit/>
          </a:bodyPr>
          <a:lstStyle/>
          <a:p>
            <a:pPr algn="justLow">
              <a:tabLst>
                <a:tab pos="914400" algn="l"/>
              </a:tabLst>
            </a:pPr>
            <a:r>
              <a:rPr lang="en-US" sz="2800" b="1" u="sng" dirty="0">
                <a:solidFill>
                  <a:srgbClr val="FF0000"/>
                </a:solidFill>
                <a:latin typeface="Times New Roman" pitchFamily="18" charset="0"/>
                <a:cs typeface="Times New Roman" pitchFamily="18" charset="0"/>
              </a:rPr>
              <a:t>Characteristics of the NDC </a:t>
            </a:r>
            <a:endParaRPr lang="en-US" sz="2800" b="1" dirty="0">
              <a:solidFill>
                <a:srgbClr val="FF0000"/>
              </a:solidFill>
              <a:latin typeface="Times New Roman" pitchFamily="18" charset="0"/>
              <a:cs typeface="Times New Roman" pitchFamily="18" charset="0"/>
            </a:endParaRPr>
          </a:p>
          <a:p>
            <a:pPr algn="justLow" eaLnBrk="0" hangingPunct="0">
              <a:buFontTx/>
              <a:buAutoNum type="arabicPeriod"/>
              <a:tabLst>
                <a:tab pos="914400" algn="l"/>
              </a:tabLst>
            </a:pPr>
            <a:r>
              <a:rPr lang="en-US" sz="2400" b="1" dirty="0">
                <a:solidFill>
                  <a:srgbClr val="002060"/>
                </a:solidFill>
                <a:cs typeface="Times New Roman" pitchFamily="18" charset="0"/>
              </a:rPr>
              <a:t>Bell shape</a:t>
            </a:r>
            <a:r>
              <a:rPr lang="en-US" sz="2400" dirty="0">
                <a:solidFill>
                  <a:srgbClr val="002060"/>
                </a:solidFill>
                <a:cs typeface="Times New Roman" pitchFamily="18" charset="0"/>
              </a:rPr>
              <a:t> .</a:t>
            </a:r>
          </a:p>
          <a:p>
            <a:pPr algn="justLow" eaLnBrk="0" hangingPunct="0">
              <a:buFontTx/>
              <a:buAutoNum type="arabicPeriod"/>
              <a:tabLst>
                <a:tab pos="914400" algn="l"/>
              </a:tabLst>
            </a:pPr>
            <a:r>
              <a:rPr lang="en-US" sz="2400" b="1" dirty="0">
                <a:solidFill>
                  <a:srgbClr val="FF0000"/>
                </a:solidFill>
                <a:cs typeface="Times New Roman" pitchFamily="18" charset="0"/>
              </a:rPr>
              <a:t>Symmetrical</a:t>
            </a:r>
            <a:r>
              <a:rPr lang="en-US" sz="2400" b="1" dirty="0">
                <a:solidFill>
                  <a:srgbClr val="002060"/>
                </a:solidFill>
                <a:cs typeface="Times New Roman" pitchFamily="18" charset="0"/>
              </a:rPr>
              <a:t> distribution of observations on both sides</a:t>
            </a:r>
          </a:p>
          <a:p>
            <a:pPr algn="justLow" eaLnBrk="0" hangingPunct="0">
              <a:buFontTx/>
              <a:buAutoNum type="arabicPeriod"/>
              <a:tabLst>
                <a:tab pos="914400" algn="l"/>
              </a:tabLst>
            </a:pPr>
            <a:r>
              <a:rPr lang="en-US" sz="2400" b="1" dirty="0" err="1">
                <a:solidFill>
                  <a:srgbClr val="002060"/>
                </a:solidFill>
                <a:cs typeface="Times New Roman" pitchFamily="18" charset="0"/>
              </a:rPr>
              <a:t>Unimodal</a:t>
            </a:r>
            <a:r>
              <a:rPr lang="en-US" sz="2400" dirty="0">
                <a:solidFill>
                  <a:srgbClr val="002060"/>
                </a:solidFill>
                <a:cs typeface="Times New Roman" pitchFamily="18" charset="0"/>
              </a:rPr>
              <a:t>  </a:t>
            </a:r>
            <a:r>
              <a:rPr lang="en-US" sz="2400" b="1" dirty="0">
                <a:solidFill>
                  <a:srgbClr val="FF0000"/>
                </a:solidFill>
                <a:cs typeface="Times New Roman" pitchFamily="18" charset="0"/>
              </a:rPr>
              <a:t>??????????</a:t>
            </a:r>
            <a:r>
              <a:rPr lang="en-US" sz="2400" dirty="0">
                <a:solidFill>
                  <a:srgbClr val="FF0000"/>
                </a:solidFill>
                <a:cs typeface="Times New Roman" pitchFamily="18" charset="0"/>
              </a:rPr>
              <a:t>.</a:t>
            </a:r>
          </a:p>
          <a:p>
            <a:pPr algn="justLow" eaLnBrk="0" hangingPunct="0">
              <a:tabLst>
                <a:tab pos="914400" algn="l"/>
              </a:tabLst>
            </a:pPr>
            <a:r>
              <a:rPr lang="en-US" sz="2400" b="1" dirty="0">
                <a:solidFill>
                  <a:srgbClr val="002060"/>
                </a:solidFill>
                <a:cs typeface="Times New Roman" pitchFamily="18" charset="0"/>
              </a:rPr>
              <a:t>4.</a:t>
            </a:r>
            <a:r>
              <a:rPr lang="en-US" sz="2400" b="1" dirty="0">
                <a:solidFill>
                  <a:srgbClr val="FF0000"/>
                </a:solidFill>
                <a:cs typeface="Times New Roman" pitchFamily="18" charset="0"/>
              </a:rPr>
              <a:t>Curving</a:t>
            </a:r>
            <a:r>
              <a:rPr lang="en-US" sz="2400" b="1" dirty="0">
                <a:solidFill>
                  <a:srgbClr val="002060"/>
                </a:solidFill>
                <a:cs typeface="Times New Roman" pitchFamily="18" charset="0"/>
              </a:rPr>
              <a:t> downward on </a:t>
            </a:r>
            <a:r>
              <a:rPr lang="en-US" sz="2400" b="1" dirty="0">
                <a:solidFill>
                  <a:srgbClr val="FF0000"/>
                </a:solidFill>
                <a:cs typeface="Times New Roman" pitchFamily="18" charset="0"/>
              </a:rPr>
              <a:t>both sides from the mean </a:t>
            </a:r>
            <a:r>
              <a:rPr lang="en-US" sz="2400" b="1" dirty="0">
                <a:solidFill>
                  <a:srgbClr val="002060"/>
                </a:solidFill>
                <a:cs typeface="Times New Roman" pitchFamily="18" charset="0"/>
              </a:rPr>
              <a:t>toward the horizontal, but never touch it</a:t>
            </a:r>
            <a:r>
              <a:rPr lang="en-US" sz="2400" dirty="0">
                <a:solidFill>
                  <a:srgbClr val="002060"/>
                </a:solidFill>
                <a:cs typeface="Times New Roman" pitchFamily="18" charset="0"/>
              </a:rPr>
              <a:t> .</a:t>
            </a:r>
          </a:p>
          <a:p>
            <a:pPr algn="justLow" eaLnBrk="0" hangingPunct="0">
              <a:tabLst>
                <a:tab pos="914400" algn="l"/>
              </a:tabLst>
            </a:pPr>
            <a:r>
              <a:rPr lang="en-US" sz="2400" b="1" dirty="0">
                <a:solidFill>
                  <a:srgbClr val="002060"/>
                </a:solidFill>
                <a:cs typeface="Times New Roman" pitchFamily="18" charset="0"/>
              </a:rPr>
              <a:t>5. Mean, Median and Mode  of distribution are identical or coincide </a:t>
            </a:r>
          </a:p>
          <a:p>
            <a:pPr algn="justLow" eaLnBrk="0" hangingPunct="0">
              <a:tabLst>
                <a:tab pos="914400" algn="l"/>
              </a:tabLst>
            </a:pPr>
            <a:r>
              <a:rPr lang="en-US" sz="2400" b="1" dirty="0">
                <a:solidFill>
                  <a:srgbClr val="002060"/>
                </a:solidFill>
                <a:cs typeface="Times New Roman" pitchFamily="18" charset="0"/>
              </a:rPr>
              <a:t>6. All Medical, Biological phenomenon following its </a:t>
            </a:r>
            <a:r>
              <a:rPr lang="en-US" sz="2400" b="1" dirty="0">
                <a:solidFill>
                  <a:srgbClr val="002060"/>
                </a:solidFill>
                <a:latin typeface="Times New Roman" pitchFamily="18" charset="0"/>
                <a:cs typeface="Times New Roman" pitchFamily="18" charset="0"/>
              </a:rPr>
              <a:t>distribution </a:t>
            </a:r>
            <a:r>
              <a:rPr lang="en-US" sz="2400" b="1" dirty="0">
                <a:solidFill>
                  <a:prstClr val="black"/>
                </a:solidFill>
                <a:latin typeface="Times New Roman" pitchFamily="18" charset="0"/>
                <a:cs typeface="Times New Roman" pitchFamily="18" charset="0"/>
              </a:rPr>
              <a:t>.</a:t>
            </a:r>
          </a:p>
          <a:p>
            <a:pPr marL="342900" indent="-342900"/>
            <a:r>
              <a:rPr lang="en-US" sz="2400" b="1" dirty="0">
                <a:solidFill>
                  <a:srgbClr val="792B73"/>
                </a:solidFill>
                <a:cs typeface="Times New Roman" pitchFamily="18" charset="0"/>
              </a:rPr>
              <a:t>7-Area under curve divided by</a:t>
            </a:r>
            <a:r>
              <a:rPr lang="en-US" sz="2400" dirty="0">
                <a:solidFill>
                  <a:srgbClr val="792B73"/>
                </a:solidFill>
                <a:cs typeface="Times New Roman" pitchFamily="18" charset="0"/>
              </a:rPr>
              <a:t> </a:t>
            </a:r>
            <a:r>
              <a:rPr lang="en-US" sz="2400" dirty="0">
                <a:solidFill>
                  <a:srgbClr val="002060"/>
                </a:solidFill>
                <a:cs typeface="Times New Roman" pitchFamily="18" charset="0"/>
              </a:rPr>
              <a:t>:</a:t>
            </a:r>
          </a:p>
          <a:p>
            <a:pPr marL="800100" lvl="1" indent="-342900"/>
            <a:r>
              <a:rPr lang="en-US" sz="2400" dirty="0">
                <a:solidFill>
                  <a:srgbClr val="002060"/>
                </a:solidFill>
                <a:cs typeface="Times New Roman" pitchFamily="18" charset="0"/>
              </a:rPr>
              <a:t>            </a:t>
            </a:r>
            <a:r>
              <a:rPr lang="en-US" sz="2400" b="1" dirty="0">
                <a:solidFill>
                  <a:srgbClr val="002060"/>
                </a:solidFill>
                <a:cs typeface="Times New Roman" pitchFamily="18" charset="0"/>
              </a:rPr>
              <a:t>Mean into </a:t>
            </a:r>
            <a:r>
              <a:rPr lang="en-US" sz="2400" b="1" dirty="0">
                <a:solidFill>
                  <a:srgbClr val="FF0000"/>
                </a:solidFill>
                <a:cs typeface="Times New Roman" pitchFamily="18" charset="0"/>
              </a:rPr>
              <a:t>two equal halves</a:t>
            </a:r>
            <a:r>
              <a:rPr lang="en-US" sz="2400" dirty="0">
                <a:solidFill>
                  <a:srgbClr val="FF0000"/>
                </a:solidFill>
                <a:cs typeface="Times New Roman" pitchFamily="18" charset="0"/>
              </a:rPr>
              <a:t> </a:t>
            </a:r>
            <a:r>
              <a:rPr lang="en-US" sz="2400" dirty="0">
                <a:solidFill>
                  <a:srgbClr val="002060"/>
                </a:solidFill>
                <a:cs typeface="Times New Roman" pitchFamily="18" charset="0"/>
              </a:rPr>
              <a:t>.</a:t>
            </a:r>
          </a:p>
          <a:p>
            <a:pPr marL="800100" lvl="1" indent="-342900"/>
            <a:r>
              <a:rPr lang="en-US" sz="2400" dirty="0">
                <a:solidFill>
                  <a:srgbClr val="002060"/>
                </a:solidFill>
                <a:cs typeface="Times New Roman" pitchFamily="18" charset="0"/>
              </a:rPr>
              <a:t>   </a:t>
            </a:r>
          </a:p>
          <a:p>
            <a:pPr marL="800100" lvl="1" indent="-342900"/>
            <a:r>
              <a:rPr lang="en-US" sz="2400" dirty="0">
                <a:solidFill>
                  <a:srgbClr val="002060"/>
                </a:solidFill>
                <a:cs typeface="Times New Roman" pitchFamily="18" charset="0"/>
              </a:rPr>
              <a:t> </a:t>
            </a:r>
            <a:r>
              <a:rPr lang="en-US" sz="2400" b="1" dirty="0">
                <a:solidFill>
                  <a:srgbClr val="0070C0"/>
                </a:solidFill>
                <a:cs typeface="Times New Roman" pitchFamily="18" charset="0"/>
              </a:rPr>
              <a:t>Between      and certain multiplicity </a:t>
            </a:r>
            <a:r>
              <a:rPr lang="en-US" sz="2400" b="1" dirty="0">
                <a:solidFill>
                  <a:srgbClr val="FF0000"/>
                </a:solidFill>
                <a:cs typeface="Times New Roman" pitchFamily="18" charset="0"/>
              </a:rPr>
              <a:t>of S.D </a:t>
            </a:r>
            <a:r>
              <a:rPr lang="en-US" sz="2400" b="1" dirty="0">
                <a:solidFill>
                  <a:srgbClr val="002060"/>
                </a:solidFill>
                <a:cs typeface="Times New Roman" pitchFamily="18" charset="0"/>
              </a:rPr>
              <a:t>on </a:t>
            </a:r>
            <a:r>
              <a:rPr lang="en-US" sz="2400" b="1" dirty="0">
                <a:solidFill>
                  <a:srgbClr val="0070C0"/>
                </a:solidFill>
                <a:cs typeface="Times New Roman" pitchFamily="18" charset="0"/>
              </a:rPr>
              <a:t>either side an area </a:t>
            </a:r>
            <a:r>
              <a:rPr lang="en-US" sz="2400" b="1" dirty="0">
                <a:solidFill>
                  <a:srgbClr val="002060"/>
                </a:solidFill>
                <a:cs typeface="Times New Roman" pitchFamily="18" charset="0"/>
              </a:rPr>
              <a:t>containing  fixed</a:t>
            </a:r>
            <a:r>
              <a:rPr lang="en-US" sz="2400" dirty="0">
                <a:solidFill>
                  <a:srgbClr val="002060"/>
                </a:solidFill>
                <a:cs typeface="Times New Roman" pitchFamily="18" charset="0"/>
              </a:rPr>
              <a:t> </a:t>
            </a:r>
            <a:r>
              <a:rPr lang="en-US" sz="2400" b="1" dirty="0">
                <a:solidFill>
                  <a:srgbClr val="002060"/>
                </a:solidFill>
                <a:cs typeface="Times New Roman" pitchFamily="18" charset="0"/>
              </a:rPr>
              <a:t>proportion of observation</a:t>
            </a:r>
            <a:r>
              <a:rPr lang="en-US" sz="2400" dirty="0">
                <a:solidFill>
                  <a:srgbClr val="002060"/>
                </a:solidFill>
                <a:cs typeface="Times New Roman" pitchFamily="18" charset="0"/>
              </a:rPr>
              <a:t> </a:t>
            </a:r>
          </a:p>
          <a:p>
            <a:pPr marL="800100" lvl="1" indent="-342900"/>
            <a:r>
              <a:rPr lang="en-US" sz="2400" dirty="0">
                <a:solidFill>
                  <a:srgbClr val="002060"/>
                </a:solidFill>
                <a:cs typeface="Times New Roman" pitchFamily="18" charset="0"/>
              </a:rPr>
              <a:t>         </a:t>
            </a:r>
            <a:r>
              <a:rPr lang="en-US" sz="2400" b="1" dirty="0">
                <a:solidFill>
                  <a:srgbClr val="002060"/>
                </a:solidFill>
                <a:cs typeface="Times New Roman" pitchFamily="18" charset="0"/>
              </a:rPr>
              <a:t>68%  99%  95% .</a:t>
            </a:r>
            <a:r>
              <a:rPr lang="en-US" sz="2400" b="1" dirty="0">
                <a:solidFill>
                  <a:srgbClr val="993300"/>
                </a:solidFill>
              </a:rPr>
              <a:t> ????????</a:t>
            </a:r>
          </a:p>
          <a:p>
            <a:pPr marL="800100" lvl="1" indent="-342900"/>
            <a:r>
              <a:rPr lang="en-US" sz="2400" b="1" dirty="0">
                <a:solidFill>
                  <a:srgbClr val="FF0000"/>
                </a:solidFill>
              </a:rPr>
              <a:t>???             ??       ???</a:t>
            </a:r>
          </a:p>
          <a:p>
            <a:pPr marL="800100" lvl="1" indent="-342900"/>
            <a:endParaRPr lang="en-US" sz="2400" b="1" dirty="0">
              <a:solidFill>
                <a:srgbClr val="002060"/>
              </a:solidFill>
              <a:cs typeface="Times New Roman" pitchFamily="18" charset="0"/>
            </a:endParaRPr>
          </a:p>
          <a:p>
            <a:pPr algn="justLow" eaLnBrk="0" hangingPunct="0">
              <a:tabLst>
                <a:tab pos="914400" algn="l"/>
              </a:tabLst>
            </a:pPr>
            <a:endParaRPr lang="en-US" sz="2400" b="1" dirty="0">
              <a:solidFill>
                <a:srgbClr val="002060"/>
              </a:solidFill>
              <a:cs typeface="Times New Roman" pitchFamily="18" charset="0"/>
            </a:endParaRPr>
          </a:p>
        </p:txBody>
      </p:sp>
      <p:graphicFrame>
        <p:nvGraphicFramePr>
          <p:cNvPr id="3" name="Object 2"/>
          <p:cNvGraphicFramePr>
            <a:graphicFrameLocks noChangeAspect="1"/>
          </p:cNvGraphicFramePr>
          <p:nvPr>
            <p:extLst>
              <p:ext uri="{D42A27DB-BD31-4B8C-83A1-F6EECF244321}">
                <p14:modId xmlns:p14="http://schemas.microsoft.com/office/powerpoint/2010/main" val="1929230465"/>
              </p:ext>
            </p:extLst>
          </p:nvPr>
        </p:nvGraphicFramePr>
        <p:xfrm>
          <a:off x="1907705" y="4365104"/>
          <a:ext cx="360040" cy="304800"/>
        </p:xfrm>
        <a:graphic>
          <a:graphicData uri="http://schemas.openxmlformats.org/presentationml/2006/ole">
            <mc:AlternateContent xmlns:mc="http://schemas.openxmlformats.org/markup-compatibility/2006">
              <mc:Choice xmlns:v="urn:schemas-microsoft-com:vml" Requires="v">
                <p:oleObj spid="_x0000_s12330" name="Equation" r:id="rId3" imgW="203024" imgH="203024" progId="Equation.3">
                  <p:embed/>
                </p:oleObj>
              </mc:Choice>
              <mc:Fallback>
                <p:oleObj name="Equation" r:id="rId3" imgW="203024"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7705" y="4365104"/>
                        <a:ext cx="360040" cy="304800"/>
                      </a:xfrm>
                      <a:prstGeom prst="rect">
                        <a:avLst/>
                      </a:prstGeom>
                      <a:solidFill>
                        <a:schemeClr val="bg1"/>
                      </a:solidFill>
                      <a:ln>
                        <a:noFill/>
                      </a:ln>
                    </p:spPr>
                  </p:pic>
                </p:oleObj>
              </mc:Fallback>
            </mc:AlternateContent>
          </a:graphicData>
        </a:graphic>
      </p:graphicFrame>
      <p:grpSp>
        <p:nvGrpSpPr>
          <p:cNvPr id="4" name="Group 3"/>
          <p:cNvGrpSpPr>
            <a:grpSpLocks/>
          </p:cNvGrpSpPr>
          <p:nvPr/>
        </p:nvGrpSpPr>
        <p:grpSpPr bwMode="auto">
          <a:xfrm>
            <a:off x="5580857" y="4725144"/>
            <a:ext cx="3556469" cy="1865126"/>
            <a:chOff x="3056" y="3999"/>
            <a:chExt cx="5764" cy="2420"/>
          </a:xfrm>
          <a:solidFill>
            <a:schemeClr val="tx2">
              <a:lumMod val="20000"/>
              <a:lumOff val="80000"/>
            </a:schemeClr>
          </a:solidFill>
        </p:grpSpPr>
        <p:sp>
          <p:nvSpPr>
            <p:cNvPr id="5" name="Freeform 4" descr="5%"/>
            <p:cNvSpPr>
              <a:spLocks/>
            </p:cNvSpPr>
            <p:nvPr/>
          </p:nvSpPr>
          <p:spPr bwMode="auto">
            <a:xfrm>
              <a:off x="3080" y="4096"/>
              <a:ext cx="5526" cy="1620"/>
            </a:xfrm>
            <a:custGeom>
              <a:avLst/>
              <a:gdLst>
                <a:gd name="T0" fmla="*/ 0 w 5526"/>
                <a:gd name="T1" fmla="*/ 1362 h 1620"/>
                <a:gd name="T2" fmla="*/ 302 w 5526"/>
                <a:gd name="T3" fmla="*/ 1429 h 1620"/>
                <a:gd name="T4" fmla="*/ 586 w 5526"/>
                <a:gd name="T5" fmla="*/ 1429 h 1620"/>
                <a:gd name="T6" fmla="*/ 687 w 5526"/>
                <a:gd name="T7" fmla="*/ 1396 h 1620"/>
                <a:gd name="T8" fmla="*/ 871 w 5526"/>
                <a:gd name="T9" fmla="*/ 1279 h 1620"/>
                <a:gd name="T10" fmla="*/ 955 w 5526"/>
                <a:gd name="T11" fmla="*/ 1212 h 1620"/>
                <a:gd name="T12" fmla="*/ 1072 w 5526"/>
                <a:gd name="T13" fmla="*/ 1178 h 1620"/>
                <a:gd name="T14" fmla="*/ 1139 w 5526"/>
                <a:gd name="T15" fmla="*/ 1111 h 1620"/>
                <a:gd name="T16" fmla="*/ 1173 w 5526"/>
                <a:gd name="T17" fmla="*/ 1011 h 1620"/>
                <a:gd name="T18" fmla="*/ 1206 w 5526"/>
                <a:gd name="T19" fmla="*/ 977 h 1620"/>
                <a:gd name="T20" fmla="*/ 1256 w 5526"/>
                <a:gd name="T21" fmla="*/ 960 h 1620"/>
                <a:gd name="T22" fmla="*/ 2286 w 5526"/>
                <a:gd name="T23" fmla="*/ 180 h 1620"/>
                <a:gd name="T24" fmla="*/ 2826 w 5526"/>
                <a:gd name="T25" fmla="*/ 0 h 1620"/>
                <a:gd name="T26" fmla="*/ 3726 w 5526"/>
                <a:gd name="T27" fmla="*/ 360 h 1620"/>
                <a:gd name="T28" fmla="*/ 4626 w 5526"/>
                <a:gd name="T29" fmla="*/ 1080 h 1620"/>
                <a:gd name="T30" fmla="*/ 5166 w 5526"/>
                <a:gd name="T31" fmla="*/ 1440 h 1620"/>
                <a:gd name="T32" fmla="*/ 5526 w 5526"/>
                <a:gd name="T33" fmla="*/ 1440 h 1620"/>
                <a:gd name="T34" fmla="*/ 5526 w 5526"/>
                <a:gd name="T35" fmla="*/ 1620 h 1620"/>
                <a:gd name="T36" fmla="*/ 126 w 5526"/>
                <a:gd name="T37" fmla="*/ 1620 h 1620"/>
                <a:gd name="T38" fmla="*/ 126 w 5526"/>
                <a:gd name="T39" fmla="*/ 1440 h 1620"/>
                <a:gd name="T40" fmla="*/ 306 w 5526"/>
                <a:gd name="T41" fmla="*/ 1440 h 162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526"/>
                <a:gd name="T64" fmla="*/ 0 h 1620"/>
                <a:gd name="T65" fmla="*/ 5526 w 5526"/>
                <a:gd name="T66" fmla="*/ 1620 h 162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526" h="1620">
                  <a:moveTo>
                    <a:pt x="0" y="1362"/>
                  </a:moveTo>
                  <a:cubicBezTo>
                    <a:pt x="76" y="1438"/>
                    <a:pt x="200" y="1410"/>
                    <a:pt x="302" y="1429"/>
                  </a:cubicBezTo>
                  <a:cubicBezTo>
                    <a:pt x="388" y="1518"/>
                    <a:pt x="483" y="1460"/>
                    <a:pt x="586" y="1429"/>
                  </a:cubicBezTo>
                  <a:cubicBezTo>
                    <a:pt x="620" y="1419"/>
                    <a:pt x="687" y="1396"/>
                    <a:pt x="687" y="1396"/>
                  </a:cubicBezTo>
                  <a:cubicBezTo>
                    <a:pt x="723" y="1290"/>
                    <a:pt x="767" y="1299"/>
                    <a:pt x="871" y="1279"/>
                  </a:cubicBezTo>
                  <a:cubicBezTo>
                    <a:pt x="901" y="1259"/>
                    <a:pt x="924" y="1230"/>
                    <a:pt x="955" y="1212"/>
                  </a:cubicBezTo>
                  <a:cubicBezTo>
                    <a:pt x="973" y="1201"/>
                    <a:pt x="1058" y="1182"/>
                    <a:pt x="1072" y="1178"/>
                  </a:cubicBezTo>
                  <a:cubicBezTo>
                    <a:pt x="1094" y="1156"/>
                    <a:pt x="1129" y="1141"/>
                    <a:pt x="1139" y="1111"/>
                  </a:cubicBezTo>
                  <a:cubicBezTo>
                    <a:pt x="1150" y="1078"/>
                    <a:pt x="1148" y="1036"/>
                    <a:pt x="1173" y="1011"/>
                  </a:cubicBezTo>
                  <a:cubicBezTo>
                    <a:pt x="1184" y="1000"/>
                    <a:pt x="1193" y="985"/>
                    <a:pt x="1206" y="977"/>
                  </a:cubicBezTo>
                  <a:cubicBezTo>
                    <a:pt x="1221" y="968"/>
                    <a:pt x="1256" y="960"/>
                    <a:pt x="1256" y="960"/>
                  </a:cubicBezTo>
                  <a:lnTo>
                    <a:pt x="2286" y="180"/>
                  </a:lnTo>
                  <a:lnTo>
                    <a:pt x="2826" y="0"/>
                  </a:lnTo>
                  <a:lnTo>
                    <a:pt x="3726" y="360"/>
                  </a:lnTo>
                  <a:lnTo>
                    <a:pt x="4626" y="1080"/>
                  </a:lnTo>
                  <a:lnTo>
                    <a:pt x="5166" y="1440"/>
                  </a:lnTo>
                  <a:lnTo>
                    <a:pt x="5526" y="1440"/>
                  </a:lnTo>
                  <a:lnTo>
                    <a:pt x="5526" y="1620"/>
                  </a:lnTo>
                  <a:lnTo>
                    <a:pt x="126" y="1620"/>
                  </a:lnTo>
                  <a:lnTo>
                    <a:pt x="126" y="1440"/>
                  </a:lnTo>
                  <a:lnTo>
                    <a:pt x="306" y="1440"/>
                  </a:lnTo>
                </a:path>
              </a:pathLst>
            </a:custGeom>
            <a:grpFill/>
            <a:ln w="19050">
              <a:solidFill>
                <a:schemeClr val="tx2"/>
              </a:solidFill>
              <a:round/>
              <a:headEnd/>
              <a:tailEnd/>
            </a:ln>
          </p:spPr>
          <p:txBody>
            <a:bodyPr/>
            <a:lstStyle/>
            <a:p>
              <a:endParaRPr lang="en-MY">
                <a:solidFill>
                  <a:prstClr val="black"/>
                </a:solidFill>
              </a:endParaRPr>
            </a:p>
          </p:txBody>
        </p:sp>
        <p:sp>
          <p:nvSpPr>
            <p:cNvPr id="6" name="Line 12"/>
            <p:cNvSpPr>
              <a:spLocks noChangeShapeType="1"/>
            </p:cNvSpPr>
            <p:nvPr/>
          </p:nvSpPr>
          <p:spPr bwMode="auto">
            <a:xfrm>
              <a:off x="3140" y="5716"/>
              <a:ext cx="5599" cy="0"/>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7" name="Line 13"/>
            <p:cNvSpPr>
              <a:spLocks noChangeShapeType="1"/>
            </p:cNvSpPr>
            <p:nvPr/>
          </p:nvSpPr>
          <p:spPr bwMode="auto">
            <a:xfrm flipV="1">
              <a:off x="3420"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8" name="Line 14"/>
            <p:cNvSpPr>
              <a:spLocks noChangeShapeType="1"/>
            </p:cNvSpPr>
            <p:nvPr/>
          </p:nvSpPr>
          <p:spPr bwMode="auto">
            <a:xfrm flipV="1">
              <a:off x="3960"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9" name="Line 15"/>
            <p:cNvSpPr>
              <a:spLocks noChangeShapeType="1"/>
            </p:cNvSpPr>
            <p:nvPr/>
          </p:nvSpPr>
          <p:spPr bwMode="auto">
            <a:xfrm flipV="1">
              <a:off x="5240" y="5628"/>
              <a:ext cx="2"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0" name="Line 16"/>
            <p:cNvSpPr>
              <a:spLocks noChangeShapeType="1"/>
            </p:cNvSpPr>
            <p:nvPr/>
          </p:nvSpPr>
          <p:spPr bwMode="auto">
            <a:xfrm flipV="1">
              <a:off x="5940" y="5628"/>
              <a:ext cx="0"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1" name="Line 17"/>
            <p:cNvSpPr>
              <a:spLocks noChangeShapeType="1"/>
            </p:cNvSpPr>
            <p:nvPr/>
          </p:nvSpPr>
          <p:spPr bwMode="auto">
            <a:xfrm flipV="1">
              <a:off x="6640" y="5628"/>
              <a:ext cx="0"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2" name="Line 18"/>
            <p:cNvSpPr>
              <a:spLocks noChangeShapeType="1"/>
            </p:cNvSpPr>
            <p:nvPr/>
          </p:nvSpPr>
          <p:spPr bwMode="auto">
            <a:xfrm flipV="1">
              <a:off x="7739"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3" name="Line 19"/>
            <p:cNvSpPr>
              <a:spLocks noChangeShapeType="1"/>
            </p:cNvSpPr>
            <p:nvPr/>
          </p:nvSpPr>
          <p:spPr bwMode="auto">
            <a:xfrm flipV="1">
              <a:off x="8459" y="5628"/>
              <a:ext cx="1" cy="169"/>
            </a:xfrm>
            <a:prstGeom prst="line">
              <a:avLst/>
            </a:prstGeom>
            <a:grpFill/>
            <a:ln w="9525">
              <a:solidFill>
                <a:srgbClr val="000000"/>
              </a:solidFill>
              <a:round/>
              <a:headEnd/>
              <a:tailEnd/>
            </a:ln>
            <a:extLst/>
          </p:spPr>
          <p:txBody>
            <a:bodyPr/>
            <a:lstStyle/>
            <a:p>
              <a:endParaRPr lang="en-MY">
                <a:solidFill>
                  <a:prstClr val="black"/>
                </a:solidFill>
              </a:endParaRPr>
            </a:p>
          </p:txBody>
        </p:sp>
        <p:sp>
          <p:nvSpPr>
            <p:cNvPr id="14" name="Line 20"/>
            <p:cNvSpPr>
              <a:spLocks noChangeShapeType="1"/>
            </p:cNvSpPr>
            <p:nvPr/>
          </p:nvSpPr>
          <p:spPr bwMode="auto">
            <a:xfrm flipV="1">
              <a:off x="5940" y="3999"/>
              <a:ext cx="0" cy="1717"/>
            </a:xfrm>
            <a:prstGeom prst="line">
              <a:avLst/>
            </a:prstGeom>
            <a:grpFill/>
            <a:ln w="9525">
              <a:solidFill>
                <a:srgbClr val="000000"/>
              </a:solidFill>
              <a:prstDash val="dash"/>
              <a:round/>
              <a:headEnd/>
              <a:tailEnd/>
            </a:ln>
            <a:extLst/>
          </p:spPr>
          <p:txBody>
            <a:bodyPr/>
            <a:lstStyle/>
            <a:p>
              <a:endParaRPr lang="en-MY">
                <a:solidFill>
                  <a:prstClr val="black"/>
                </a:solidFill>
              </a:endParaRPr>
            </a:p>
          </p:txBody>
        </p:sp>
        <p:sp>
          <p:nvSpPr>
            <p:cNvPr id="15" name="Text Box 21"/>
            <p:cNvSpPr txBox="1">
              <a:spLocks noChangeArrowheads="1"/>
            </p:cNvSpPr>
            <p:nvPr/>
          </p:nvSpPr>
          <p:spPr bwMode="auto">
            <a:xfrm>
              <a:off x="5640" y="5733"/>
              <a:ext cx="613" cy="576"/>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grpSp>
      <p:graphicFrame>
        <p:nvGraphicFramePr>
          <p:cNvPr id="16" name="Object 15"/>
          <p:cNvGraphicFramePr>
            <a:graphicFrameLocks noChangeAspect="1"/>
          </p:cNvGraphicFramePr>
          <p:nvPr>
            <p:extLst>
              <p:ext uri="{D42A27DB-BD31-4B8C-83A1-F6EECF244321}">
                <p14:modId xmlns:p14="http://schemas.microsoft.com/office/powerpoint/2010/main" val="975646141"/>
              </p:ext>
            </p:extLst>
          </p:nvPr>
        </p:nvGraphicFramePr>
        <p:xfrm>
          <a:off x="7175221" y="6110887"/>
          <a:ext cx="360363" cy="204254"/>
        </p:xfrm>
        <a:graphic>
          <a:graphicData uri="http://schemas.openxmlformats.org/presentationml/2006/ole">
            <mc:AlternateContent xmlns:mc="http://schemas.openxmlformats.org/markup-compatibility/2006">
              <mc:Choice xmlns:v="urn:schemas-microsoft-com:vml" Requires="v">
                <p:oleObj spid="_x0000_s12331" name="Equation" r:id="rId5" imgW="203024" imgH="203024" progId="Equation.3">
                  <p:embed/>
                </p:oleObj>
              </mc:Choice>
              <mc:Fallback>
                <p:oleObj name="Equation" r:id="rId5" imgW="203024" imgH="203024"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175221" y="6110887"/>
                        <a:ext cx="360363" cy="204254"/>
                      </a:xfrm>
                      <a:prstGeom prst="rect">
                        <a:avLst/>
                      </a:prstGeom>
                      <a:solidFill>
                        <a:schemeClr val="bg1"/>
                      </a:solidFill>
                      <a:ln>
                        <a:noFill/>
                      </a:ln>
                    </p:spPr>
                  </p:pic>
                </p:oleObj>
              </mc:Fallback>
            </mc:AlternateContent>
          </a:graphicData>
        </a:graphic>
      </p:graphicFrame>
      <p:sp>
        <p:nvSpPr>
          <p:cNvPr id="17" name="Date Placeholder 16"/>
          <p:cNvSpPr>
            <a:spLocks noGrp="1"/>
          </p:cNvSpPr>
          <p:nvPr>
            <p:ph type="dt" sz="half" idx="10"/>
          </p:nvPr>
        </p:nvSpPr>
        <p:spPr/>
        <p:txBody>
          <a:bodyPr/>
          <a:lstStyle/>
          <a:p>
            <a:fld id="{1F4AFCB7-CB33-4E78-977E-865BC1822B99}" type="datetime1">
              <a:rPr lang="en-MY" smtClean="0"/>
              <a:t>9/7/2020</a:t>
            </a:fld>
            <a:endParaRPr lang="en-MY"/>
          </a:p>
        </p:txBody>
      </p:sp>
    </p:spTree>
    <p:extLst>
      <p:ext uri="{BB962C8B-B14F-4D97-AF65-F5344CB8AC3E}">
        <p14:creationId xmlns:p14="http://schemas.microsoft.com/office/powerpoint/2010/main" val="11159314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85050"/>
            <a:ext cx="8640960" cy="2677656"/>
          </a:xfrm>
          <a:prstGeom prst="rect">
            <a:avLst/>
          </a:prstGeom>
        </p:spPr>
        <p:txBody>
          <a:bodyPr wrap="square">
            <a:spAutoFit/>
          </a:bodyPr>
          <a:lstStyle/>
          <a:p>
            <a:pPr>
              <a:tabLst>
                <a:tab pos="276225" algn="l"/>
              </a:tabLst>
            </a:pPr>
            <a:r>
              <a:rPr lang="en-US" sz="2400" b="1" u="sng" dirty="0">
                <a:solidFill>
                  <a:srgbClr val="FF0000"/>
                </a:solidFill>
                <a:cs typeface="Times New Roman" pitchFamily="18" charset="0"/>
              </a:rPr>
              <a:t>Importance</a:t>
            </a:r>
            <a:r>
              <a:rPr lang="en-US" sz="2400" b="1" u="sng" dirty="0">
                <a:solidFill>
                  <a:srgbClr val="002060"/>
                </a:solidFill>
                <a:cs typeface="Times New Roman" pitchFamily="18" charset="0"/>
              </a:rPr>
              <a:t> </a:t>
            </a:r>
          </a:p>
          <a:p>
            <a:pPr>
              <a:tabLst>
                <a:tab pos="276225" algn="l"/>
              </a:tabLst>
            </a:pPr>
            <a:r>
              <a:rPr lang="en-US" sz="2400" b="1" dirty="0">
                <a:solidFill>
                  <a:srgbClr val="002060"/>
                </a:solidFill>
                <a:cs typeface="Times New Roman" pitchFamily="18" charset="0"/>
              </a:rPr>
              <a:t>1-Most of the phenomenon in Medical field follow this distribution </a:t>
            </a:r>
          </a:p>
          <a:p>
            <a:pPr>
              <a:tabLst>
                <a:tab pos="276225" algn="l"/>
              </a:tabLst>
            </a:pPr>
            <a:endParaRPr lang="en-US" sz="2400" b="1" dirty="0">
              <a:solidFill>
                <a:srgbClr val="002060"/>
              </a:solidFill>
              <a:cs typeface="Times New Roman" pitchFamily="18" charset="0"/>
            </a:endParaRPr>
          </a:p>
          <a:p>
            <a:pPr>
              <a:tabLst>
                <a:tab pos="276225" algn="l"/>
              </a:tabLst>
            </a:pPr>
            <a:r>
              <a:rPr lang="en-US" sz="2400" b="1" dirty="0">
                <a:solidFill>
                  <a:srgbClr val="0070C0"/>
                </a:solidFill>
                <a:cs typeface="Times New Roman" pitchFamily="18" charset="0"/>
              </a:rPr>
              <a:t>2-It is for justification and calculation </a:t>
            </a:r>
            <a:r>
              <a:rPr lang="en-US" sz="2400" b="1" dirty="0">
                <a:solidFill>
                  <a:srgbClr val="FF0000"/>
                </a:solidFill>
                <a:cs typeface="Times New Roman" pitchFamily="18" charset="0"/>
              </a:rPr>
              <a:t>of confidence interval </a:t>
            </a:r>
            <a:r>
              <a:rPr lang="en-US" sz="2400" b="1" dirty="0">
                <a:solidFill>
                  <a:srgbClr val="0070C0"/>
                </a:solidFill>
                <a:cs typeface="Times New Roman" pitchFamily="18" charset="0"/>
              </a:rPr>
              <a:t>.</a:t>
            </a:r>
          </a:p>
          <a:p>
            <a:pPr>
              <a:tabLst>
                <a:tab pos="276225" algn="l"/>
              </a:tabLst>
            </a:pPr>
            <a:endParaRPr lang="en-US" sz="2400" b="1" dirty="0">
              <a:solidFill>
                <a:srgbClr val="002060"/>
              </a:solidFill>
              <a:cs typeface="Times New Roman" pitchFamily="18" charset="0"/>
            </a:endParaRPr>
          </a:p>
          <a:p>
            <a:pPr>
              <a:tabLst>
                <a:tab pos="276225" algn="l"/>
              </a:tabLst>
            </a:pPr>
            <a:r>
              <a:rPr lang="en-US" sz="2400" b="1" dirty="0">
                <a:solidFill>
                  <a:srgbClr val="002060"/>
                </a:solidFill>
                <a:cs typeface="Times New Roman" pitchFamily="18" charset="0"/>
              </a:rPr>
              <a:t>3-It is form the </a:t>
            </a:r>
            <a:r>
              <a:rPr lang="en-US" sz="2400" b="1" dirty="0">
                <a:solidFill>
                  <a:srgbClr val="FF0000"/>
                </a:solidFill>
                <a:cs typeface="Times New Roman" pitchFamily="18" charset="0"/>
              </a:rPr>
              <a:t>basis of most </a:t>
            </a:r>
            <a:r>
              <a:rPr lang="en-US" sz="2400" b="1" dirty="0">
                <a:solidFill>
                  <a:srgbClr val="002060"/>
                </a:solidFill>
                <a:cs typeface="Times New Roman" pitchFamily="18" charset="0"/>
              </a:rPr>
              <a:t>of </a:t>
            </a:r>
            <a:r>
              <a:rPr lang="en-US" sz="2400" b="1" dirty="0">
                <a:solidFill>
                  <a:srgbClr val="0070C0"/>
                </a:solidFill>
                <a:cs typeface="Times New Roman" pitchFamily="18" charset="0"/>
              </a:rPr>
              <a:t>significance testing hypothesis </a:t>
            </a:r>
            <a:r>
              <a:rPr lang="en-US" sz="2400" b="1" dirty="0">
                <a:solidFill>
                  <a:srgbClr val="002060"/>
                </a:solidFill>
                <a:cs typeface="Times New Roman" pitchFamily="18" charset="0"/>
              </a:rPr>
              <a:t>. </a:t>
            </a:r>
          </a:p>
          <a:p>
            <a:pPr>
              <a:tabLst>
                <a:tab pos="276225" algn="l"/>
              </a:tabLst>
            </a:pPr>
            <a:r>
              <a:rPr lang="en-US" sz="2400" b="1" dirty="0">
                <a:solidFill>
                  <a:srgbClr val="002060"/>
                </a:solidFill>
                <a:cs typeface="Times New Roman" pitchFamily="18" charset="0"/>
              </a:rPr>
              <a:t>That is most test of significance depend on the theory of NDC</a:t>
            </a:r>
            <a:r>
              <a:rPr lang="en-US" sz="2400" dirty="0">
                <a:solidFill>
                  <a:srgbClr val="002060"/>
                </a:solidFill>
                <a:cs typeface="Times New Roman" pitchFamily="18" charset="0"/>
              </a:rPr>
              <a:t> .</a:t>
            </a:r>
            <a:r>
              <a:rPr lang="en-US" sz="2400" b="1" dirty="0">
                <a:solidFill>
                  <a:srgbClr val="002060"/>
                </a:solidFill>
                <a:cs typeface="Times New Roman" pitchFamily="18" charset="0"/>
              </a:rPr>
              <a:t>  </a:t>
            </a:r>
          </a:p>
        </p:txBody>
      </p:sp>
      <p:sp>
        <p:nvSpPr>
          <p:cNvPr id="3" name="Date Placeholder 2"/>
          <p:cNvSpPr>
            <a:spLocks noGrp="1"/>
          </p:cNvSpPr>
          <p:nvPr>
            <p:ph type="dt" sz="half" idx="10"/>
          </p:nvPr>
        </p:nvSpPr>
        <p:spPr/>
        <p:txBody>
          <a:bodyPr/>
          <a:lstStyle/>
          <a:p>
            <a:fld id="{26F07909-9B1A-4C76-B6F8-AD91FA93F252}" type="datetime1">
              <a:rPr lang="en-MY" smtClean="0"/>
              <a:t>9/7/2020</a:t>
            </a:fld>
            <a:endParaRPr lang="en-MY"/>
          </a:p>
        </p:txBody>
      </p:sp>
    </p:spTree>
    <p:extLst>
      <p:ext uri="{BB962C8B-B14F-4D97-AF65-F5344CB8AC3E}">
        <p14:creationId xmlns:p14="http://schemas.microsoft.com/office/powerpoint/2010/main" val="30792160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1"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fld id="{DEDDA9A4-DB7C-4B20-BDD4-F15A445A71BF}" type="slidenum">
              <a:rPr lang="ar-SA" sz="1400">
                <a:solidFill>
                  <a:srgbClr val="000000"/>
                </a:solidFill>
              </a:rPr>
              <a:pPr algn="r" eaLnBrk="1" hangingPunct="1"/>
              <a:t>29</a:t>
            </a:fld>
            <a:endParaRPr lang="en-US" sz="1400">
              <a:solidFill>
                <a:srgbClr val="000000"/>
              </a:solidFill>
            </a:endParaRPr>
          </a:p>
        </p:txBody>
      </p:sp>
      <p:sp>
        <p:nvSpPr>
          <p:cNvPr id="319492" name="Oval 4"/>
          <p:cNvSpPr>
            <a:spLocks noChangeArrowheads="1"/>
          </p:cNvSpPr>
          <p:nvPr/>
        </p:nvSpPr>
        <p:spPr bwMode="auto">
          <a:xfrm>
            <a:off x="971550" y="549275"/>
            <a:ext cx="3097213" cy="2879725"/>
          </a:xfrm>
          <a:prstGeom prst="ellipse">
            <a:avLst/>
          </a:prstGeom>
          <a:solidFill>
            <a:schemeClr val="accent1"/>
          </a:solidFill>
          <a:ln w="9525">
            <a:solidFill>
              <a:schemeClr val="tx1"/>
            </a:solidFill>
            <a:round/>
            <a:headEnd/>
            <a:tailEnd/>
          </a:ln>
        </p:spPr>
        <p:txBody>
          <a:bodyPr wrap="none" anchor="ctr"/>
          <a:lstStyle/>
          <a:p>
            <a:endParaRPr lang="en-US" b="1">
              <a:solidFill>
                <a:srgbClr val="000000"/>
              </a:solidFill>
            </a:endParaRPr>
          </a:p>
        </p:txBody>
      </p:sp>
      <p:sp>
        <p:nvSpPr>
          <p:cNvPr id="319493" name="Rectangle 9"/>
          <p:cNvSpPr>
            <a:spLocks noChangeArrowheads="1"/>
          </p:cNvSpPr>
          <p:nvPr/>
        </p:nvSpPr>
        <p:spPr bwMode="auto">
          <a:xfrm>
            <a:off x="1789113" y="424973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Low"/>
            <a:r>
              <a:rPr lang="en-US" sz="1400">
                <a:solidFill>
                  <a:srgbClr val="000000"/>
                </a:solidFill>
                <a:cs typeface="Times New Roman" pitchFamily="18" charset="0"/>
              </a:rPr>
              <a:t> .</a:t>
            </a:r>
            <a:endParaRPr lang="en-US">
              <a:solidFill>
                <a:srgbClr val="000000"/>
              </a:solidFill>
            </a:endParaRPr>
          </a:p>
        </p:txBody>
      </p:sp>
      <p:sp>
        <p:nvSpPr>
          <p:cNvPr id="319494" name="Oval 10"/>
          <p:cNvSpPr>
            <a:spLocks noChangeArrowheads="1"/>
          </p:cNvSpPr>
          <p:nvPr/>
        </p:nvSpPr>
        <p:spPr bwMode="auto">
          <a:xfrm>
            <a:off x="7380288" y="2133600"/>
            <a:ext cx="914400" cy="914400"/>
          </a:xfrm>
          <a:prstGeom prst="ellipse">
            <a:avLst/>
          </a:prstGeom>
          <a:blipFill>
            <a:blip r:embed="rId4"/>
            <a:tile tx="0" ty="0" sx="100000" sy="100000" flip="none" algn="tl"/>
          </a:blipFill>
          <a:ln w="38100">
            <a:solidFill>
              <a:srgbClr val="FF0000"/>
            </a:solidFill>
            <a:round/>
            <a:headEnd/>
            <a:tailEnd/>
          </a:ln>
        </p:spPr>
        <p:txBody>
          <a:bodyPr wrap="none" anchor="ctr"/>
          <a:lstStyle/>
          <a:p>
            <a:pPr algn="ctr"/>
            <a:r>
              <a:rPr lang="en-US" b="1" dirty="0">
                <a:solidFill>
                  <a:srgbClr val="000000"/>
                </a:solidFill>
              </a:rPr>
              <a:t>Sample </a:t>
            </a:r>
          </a:p>
        </p:txBody>
      </p:sp>
      <p:sp>
        <p:nvSpPr>
          <p:cNvPr id="319497" name="Rectangle 16"/>
          <p:cNvSpPr>
            <a:spLocks noChangeArrowheads="1"/>
          </p:cNvSpPr>
          <p:nvPr/>
        </p:nvSpPr>
        <p:spPr bwMode="auto">
          <a:xfrm>
            <a:off x="4500563" y="1914525"/>
            <a:ext cx="21590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b="1" dirty="0">
                <a:solidFill>
                  <a:srgbClr val="FFFFFF"/>
                </a:solidFill>
              </a:rPr>
              <a:t>probability </a:t>
            </a:r>
          </a:p>
        </p:txBody>
      </p:sp>
      <p:sp>
        <p:nvSpPr>
          <p:cNvPr id="319498" name="Rectangle 17"/>
          <p:cNvSpPr>
            <a:spLocks noChangeArrowheads="1"/>
          </p:cNvSpPr>
          <p:nvPr/>
        </p:nvSpPr>
        <p:spPr bwMode="auto">
          <a:xfrm>
            <a:off x="4787900" y="2847509"/>
            <a:ext cx="143986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800" b="1" dirty="0">
                <a:solidFill>
                  <a:prstClr val="black"/>
                </a:solidFill>
              </a:rPr>
              <a:t>NDC </a:t>
            </a:r>
          </a:p>
        </p:txBody>
      </p:sp>
      <p:sp>
        <p:nvSpPr>
          <p:cNvPr id="319499" name="Oval 18"/>
          <p:cNvSpPr>
            <a:spLocks noChangeArrowheads="1"/>
          </p:cNvSpPr>
          <p:nvPr/>
        </p:nvSpPr>
        <p:spPr bwMode="auto">
          <a:xfrm>
            <a:off x="971550" y="549275"/>
            <a:ext cx="3097213" cy="2879725"/>
          </a:xfrm>
          <a:prstGeom prst="ellipse">
            <a:avLst/>
          </a:prstGeom>
          <a:solidFill>
            <a:schemeClr val="accent1"/>
          </a:solidFill>
          <a:ln w="9525">
            <a:solidFill>
              <a:schemeClr val="tx1"/>
            </a:solidFill>
            <a:round/>
            <a:headEnd/>
            <a:tailEnd/>
          </a:ln>
        </p:spPr>
        <p:txBody>
          <a:bodyPr wrap="none" anchor="ctr"/>
          <a:lstStyle/>
          <a:p>
            <a:endParaRPr lang="en-US" b="1">
              <a:solidFill>
                <a:srgbClr val="000000"/>
              </a:solidFill>
            </a:endParaRPr>
          </a:p>
        </p:txBody>
      </p:sp>
      <p:sp>
        <p:nvSpPr>
          <p:cNvPr id="319500" name="Oval 19"/>
          <p:cNvSpPr>
            <a:spLocks noChangeArrowheads="1"/>
          </p:cNvSpPr>
          <p:nvPr/>
        </p:nvSpPr>
        <p:spPr bwMode="auto">
          <a:xfrm>
            <a:off x="1042988" y="549275"/>
            <a:ext cx="3097212" cy="2879725"/>
          </a:xfrm>
          <a:prstGeom prst="ellipse">
            <a:avLst/>
          </a:prstGeom>
          <a:blipFill>
            <a:blip r:embed="rId4"/>
            <a:tile tx="0" ty="0" sx="100000" sy="100000" flip="none" algn="tl"/>
          </a:blipFill>
          <a:ln w="5715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round/>
            <a:headEnd/>
            <a:tailEnd/>
          </a:ln>
        </p:spPr>
        <p:txBody>
          <a:bodyPr wrap="none" anchor="ctr"/>
          <a:lstStyle/>
          <a:p>
            <a:endParaRPr lang="en-US" b="1">
              <a:solidFill>
                <a:srgbClr val="000000"/>
              </a:solidFill>
            </a:endParaRPr>
          </a:p>
        </p:txBody>
      </p:sp>
      <p:sp>
        <p:nvSpPr>
          <p:cNvPr id="319501" name="Rectangle 20"/>
          <p:cNvSpPr>
            <a:spLocks noChangeArrowheads="1"/>
          </p:cNvSpPr>
          <p:nvPr/>
        </p:nvSpPr>
        <p:spPr bwMode="auto">
          <a:xfrm>
            <a:off x="1547813" y="1624013"/>
            <a:ext cx="2087562"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800" b="1" dirty="0">
                <a:solidFill>
                  <a:srgbClr val="C00000"/>
                </a:solidFill>
              </a:rPr>
              <a:t>Population </a:t>
            </a:r>
          </a:p>
        </p:txBody>
      </p:sp>
      <p:sp>
        <p:nvSpPr>
          <p:cNvPr id="16" name="Rectangle 16"/>
          <p:cNvSpPr>
            <a:spLocks noChangeArrowheads="1"/>
          </p:cNvSpPr>
          <p:nvPr/>
        </p:nvSpPr>
        <p:spPr bwMode="auto">
          <a:xfrm>
            <a:off x="4672961" y="1902767"/>
            <a:ext cx="2159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p>
            <a:r>
              <a:rPr lang="en-US" sz="2400" b="1" dirty="0">
                <a:solidFill>
                  <a:prstClr val="black"/>
                </a:solidFill>
              </a:rPr>
              <a:t>probability </a:t>
            </a:r>
          </a:p>
        </p:txBody>
      </p:sp>
      <p:cxnSp>
        <p:nvCxnSpPr>
          <p:cNvPr id="4" name="Straight Connector 3"/>
          <p:cNvCxnSpPr/>
          <p:nvPr/>
        </p:nvCxnSpPr>
        <p:spPr>
          <a:xfrm>
            <a:off x="4140200" y="2256726"/>
            <a:ext cx="3373999" cy="124386"/>
          </a:xfrm>
          <a:prstGeom prst="line">
            <a:avLst/>
          </a:prstGeom>
          <a:ln w="53975"/>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4059300" y="2528607"/>
            <a:ext cx="3373999" cy="124386"/>
          </a:xfrm>
          <a:prstGeom prst="line">
            <a:avLst/>
          </a:prstGeom>
          <a:ln w="539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nvGrpSpPr>
          <p:cNvPr id="17" name="Group 8"/>
          <p:cNvGrpSpPr>
            <a:grpSpLocks/>
          </p:cNvGrpSpPr>
          <p:nvPr/>
        </p:nvGrpSpPr>
        <p:grpSpPr bwMode="auto">
          <a:xfrm>
            <a:off x="6084168" y="4067175"/>
            <a:ext cx="2952328" cy="2008658"/>
            <a:chOff x="4860" y="2880"/>
            <a:chExt cx="2160" cy="1980"/>
          </a:xfrm>
        </p:grpSpPr>
        <p:sp>
          <p:nvSpPr>
            <p:cNvPr id="18" name="Oval 9"/>
            <p:cNvSpPr>
              <a:spLocks noChangeArrowheads="1"/>
            </p:cNvSpPr>
            <p:nvPr/>
          </p:nvSpPr>
          <p:spPr bwMode="auto">
            <a:xfrm>
              <a:off x="4860" y="2880"/>
              <a:ext cx="2160" cy="1980"/>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19" name="Oval 10"/>
            <p:cNvSpPr>
              <a:spLocks noChangeArrowheads="1"/>
            </p:cNvSpPr>
            <p:nvPr/>
          </p:nvSpPr>
          <p:spPr bwMode="auto">
            <a:xfrm>
              <a:off x="5572" y="3442"/>
              <a:ext cx="630" cy="619"/>
            </a:xfrm>
            <a:prstGeom prst="ellipse">
              <a:avLst/>
            </a:prstGeom>
            <a:solidFill>
              <a:srgbClr val="FFFFFF"/>
            </a:solidFill>
            <a:ln w="9525">
              <a:solidFill>
                <a:srgbClr val="000000"/>
              </a:solidFill>
              <a:round/>
              <a:headEnd/>
              <a:tailEnd/>
            </a:ln>
          </p:spPr>
          <p:txBody>
            <a:bodyPr/>
            <a:lstStyle/>
            <a:p>
              <a:pPr algn="ctr"/>
              <a:r>
                <a:rPr lang="en-US" sz="3600" b="1" dirty="0">
                  <a:solidFill>
                    <a:srgbClr val="000000"/>
                  </a:solidFill>
                  <a:latin typeface="Times New Roman" pitchFamily="18" charset="0"/>
                  <a:cs typeface="Times New Roman" pitchFamily="18" charset="0"/>
                  <a:sym typeface="Symbol" pitchFamily="18" charset="2"/>
                </a:rPr>
                <a:t></a:t>
              </a:r>
            </a:p>
          </p:txBody>
        </p:sp>
        <p:sp>
          <p:nvSpPr>
            <p:cNvPr id="20" name="Oval 11"/>
            <p:cNvSpPr>
              <a:spLocks noChangeArrowheads="1"/>
            </p:cNvSpPr>
            <p:nvPr/>
          </p:nvSpPr>
          <p:spPr bwMode="auto">
            <a:xfrm>
              <a:off x="5760" y="3012"/>
              <a:ext cx="405"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1" name="Oval 12"/>
            <p:cNvSpPr>
              <a:spLocks noChangeArrowheads="1"/>
            </p:cNvSpPr>
            <p:nvPr/>
          </p:nvSpPr>
          <p:spPr bwMode="auto">
            <a:xfrm>
              <a:off x="6345" y="3420"/>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3" name="Oval 13"/>
            <p:cNvSpPr>
              <a:spLocks noChangeArrowheads="1"/>
            </p:cNvSpPr>
            <p:nvPr/>
          </p:nvSpPr>
          <p:spPr bwMode="auto">
            <a:xfrm>
              <a:off x="4995" y="3804"/>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4" name="Oval 14"/>
            <p:cNvSpPr>
              <a:spLocks noChangeArrowheads="1"/>
            </p:cNvSpPr>
            <p:nvPr/>
          </p:nvSpPr>
          <p:spPr bwMode="auto">
            <a:xfrm>
              <a:off x="5130" y="3276"/>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5" name="Oval 15"/>
            <p:cNvSpPr>
              <a:spLocks noChangeArrowheads="1"/>
            </p:cNvSpPr>
            <p:nvPr/>
          </p:nvSpPr>
          <p:spPr bwMode="auto">
            <a:xfrm>
              <a:off x="5265" y="4200"/>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6" name="Oval 16"/>
            <p:cNvSpPr>
              <a:spLocks noChangeArrowheads="1"/>
            </p:cNvSpPr>
            <p:nvPr/>
          </p:nvSpPr>
          <p:spPr bwMode="auto">
            <a:xfrm>
              <a:off x="6406" y="4002"/>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7" name="Oval 17"/>
            <p:cNvSpPr>
              <a:spLocks noChangeArrowheads="1"/>
            </p:cNvSpPr>
            <p:nvPr/>
          </p:nvSpPr>
          <p:spPr bwMode="auto">
            <a:xfrm>
              <a:off x="5829" y="4334"/>
              <a:ext cx="408"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8" name="Text Box 18"/>
            <p:cNvSpPr txBox="1">
              <a:spLocks noChangeArrowheads="1"/>
            </p:cNvSpPr>
            <p:nvPr/>
          </p:nvSpPr>
          <p:spPr bwMode="auto">
            <a:xfrm>
              <a:off x="5206" y="4168"/>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29" name="Text Box 19"/>
            <p:cNvSpPr txBox="1">
              <a:spLocks noChangeArrowheads="1"/>
            </p:cNvSpPr>
            <p:nvPr/>
          </p:nvSpPr>
          <p:spPr bwMode="auto">
            <a:xfrm>
              <a:off x="6342" y="3960"/>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0" name="Text Box 20"/>
            <p:cNvSpPr txBox="1">
              <a:spLocks noChangeArrowheads="1"/>
            </p:cNvSpPr>
            <p:nvPr/>
          </p:nvSpPr>
          <p:spPr bwMode="auto">
            <a:xfrm>
              <a:off x="6328" y="3392"/>
              <a:ext cx="540" cy="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1" name="Text Box 21"/>
            <p:cNvSpPr txBox="1">
              <a:spLocks noChangeArrowheads="1"/>
            </p:cNvSpPr>
            <p:nvPr/>
          </p:nvSpPr>
          <p:spPr bwMode="auto">
            <a:xfrm>
              <a:off x="4930" y="3752"/>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2" name="Text Box 22"/>
            <p:cNvSpPr txBox="1">
              <a:spLocks noChangeArrowheads="1"/>
            </p:cNvSpPr>
            <p:nvPr/>
          </p:nvSpPr>
          <p:spPr bwMode="auto">
            <a:xfrm>
              <a:off x="5760" y="4306"/>
              <a:ext cx="568"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 name="Text Box 23"/>
            <p:cNvSpPr txBox="1">
              <a:spLocks noChangeArrowheads="1"/>
            </p:cNvSpPr>
            <p:nvPr/>
          </p:nvSpPr>
          <p:spPr bwMode="auto">
            <a:xfrm>
              <a:off x="5054" y="3226"/>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 name="Text Box 24"/>
            <p:cNvSpPr txBox="1">
              <a:spLocks noChangeArrowheads="1"/>
            </p:cNvSpPr>
            <p:nvPr/>
          </p:nvSpPr>
          <p:spPr bwMode="auto">
            <a:xfrm>
              <a:off x="5704" y="2956"/>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grpSp>
      <p:graphicFrame>
        <p:nvGraphicFramePr>
          <p:cNvPr id="2" name="Object 1"/>
          <p:cNvGraphicFramePr>
            <a:graphicFrameLocks noChangeAspect="1"/>
          </p:cNvGraphicFramePr>
          <p:nvPr>
            <p:extLst>
              <p:ext uri="{D42A27DB-BD31-4B8C-83A1-F6EECF244321}">
                <p14:modId xmlns:p14="http://schemas.microsoft.com/office/powerpoint/2010/main" val="3224269618"/>
              </p:ext>
            </p:extLst>
          </p:nvPr>
        </p:nvGraphicFramePr>
        <p:xfrm>
          <a:off x="6366765" y="5071504"/>
          <a:ext cx="358775" cy="358775"/>
        </p:xfrm>
        <a:graphic>
          <a:graphicData uri="http://schemas.openxmlformats.org/presentationml/2006/ole">
            <mc:AlternateContent xmlns:mc="http://schemas.openxmlformats.org/markup-compatibility/2006">
              <mc:Choice xmlns:v="urn:schemas-microsoft-com:vml" Requires="v">
                <p:oleObj spid="_x0000_s13335" name="Equation" r:id="rId5" imgW="203024" imgH="203024" progId="Equation.3">
                  <p:embed/>
                </p:oleObj>
              </mc:Choice>
              <mc:Fallback>
                <p:oleObj name="Equation" r:id="rId5" imgW="203024" imgH="203024"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66765" y="5071504"/>
                        <a:ext cx="358775"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150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24850" y="5170853"/>
            <a:ext cx="361950" cy="361950"/>
          </a:xfrm>
          <a:prstGeom prst="rect">
            <a:avLst/>
          </a:prstGeom>
          <a:noFill/>
          <a:ln>
            <a:noFill/>
          </a:ln>
          <a:effectLst/>
          <a:extLst>
            <a:ext uri="{909E8E84-426E-40DD-AFC4-6F175D3DCCD1}">
              <a14:hiddenFill xmlns:a14="http://schemas.microsoft.com/office/drawing/2010/main">
                <a:solidFill>
                  <a:srgbClr val="800080"/>
                </a:solidFill>
              </a14:hiddenFill>
            </a:ext>
            <a:ext uri="{91240B29-F687-4F45-9708-019B960494DF}">
              <a14:hiddenLine xmlns:a14="http://schemas.microsoft.com/office/drawing/2010/main" w="38100" cap="flat" cmpd="sng" algn="ctr">
                <a:solidFill>
                  <a:srgbClr val="FFFF00"/>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08"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521506" y="5562111"/>
            <a:ext cx="361950" cy="361950"/>
          </a:xfrm>
          <a:prstGeom prst="rect">
            <a:avLst/>
          </a:prstGeom>
          <a:noFill/>
          <a:ln>
            <a:noFill/>
          </a:ln>
          <a:effectLst/>
          <a:extLst>
            <a:ext uri="{909E8E84-426E-40DD-AFC4-6F175D3DCCD1}">
              <a14:hiddenFill xmlns:a14="http://schemas.microsoft.com/office/drawing/2010/main">
                <a:solidFill>
                  <a:srgbClr val="800080"/>
                </a:solidFill>
              </a14:hiddenFill>
            </a:ext>
            <a:ext uri="{91240B29-F687-4F45-9708-019B960494DF}">
              <a14:hiddenLine xmlns:a14="http://schemas.microsoft.com/office/drawing/2010/main" w="38100" cap="flat" cmpd="sng" algn="ctr">
                <a:solidFill>
                  <a:srgbClr val="FFFF00"/>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09"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30673" y="5393824"/>
            <a:ext cx="361950" cy="361950"/>
          </a:xfrm>
          <a:prstGeom prst="rect">
            <a:avLst/>
          </a:prstGeom>
          <a:noFill/>
          <a:ln>
            <a:noFill/>
          </a:ln>
          <a:effectLst/>
          <a:extLst>
            <a:ext uri="{909E8E84-426E-40DD-AFC4-6F175D3DCCD1}">
              <a14:hiddenFill xmlns:a14="http://schemas.microsoft.com/office/drawing/2010/main">
                <a:solidFill>
                  <a:srgbClr val="800080"/>
                </a:solidFill>
              </a14:hiddenFill>
            </a:ext>
            <a:ext uri="{91240B29-F687-4F45-9708-019B960494DF}">
              <a14:hiddenLine xmlns:a14="http://schemas.microsoft.com/office/drawing/2010/main" w="38100" cap="flat" cmpd="sng" algn="ctr">
                <a:solidFill>
                  <a:srgbClr val="FFFF00"/>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1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20715" y="4642599"/>
            <a:ext cx="361950" cy="361950"/>
          </a:xfrm>
          <a:prstGeom prst="rect">
            <a:avLst/>
          </a:prstGeom>
          <a:noFill/>
          <a:ln>
            <a:noFill/>
          </a:ln>
          <a:effectLst/>
          <a:extLst>
            <a:ext uri="{909E8E84-426E-40DD-AFC4-6F175D3DCCD1}">
              <a14:hiddenFill xmlns:a14="http://schemas.microsoft.com/office/drawing/2010/main">
                <a:solidFill>
                  <a:srgbClr val="800080"/>
                </a:solidFill>
              </a14:hiddenFill>
            </a:ext>
            <a:ext uri="{91240B29-F687-4F45-9708-019B960494DF}">
              <a14:hiddenLine xmlns:a14="http://schemas.microsoft.com/office/drawing/2010/main" w="38100" cap="flat" cmpd="sng" algn="ctr">
                <a:solidFill>
                  <a:srgbClr val="FFFF00"/>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1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94248" y="4468907"/>
            <a:ext cx="361950" cy="361950"/>
          </a:xfrm>
          <a:prstGeom prst="rect">
            <a:avLst/>
          </a:prstGeom>
          <a:noFill/>
          <a:ln>
            <a:noFill/>
          </a:ln>
          <a:effectLst/>
          <a:extLst>
            <a:ext uri="{909E8E84-426E-40DD-AFC4-6F175D3DCCD1}">
              <a14:hiddenFill xmlns:a14="http://schemas.microsoft.com/office/drawing/2010/main">
                <a:solidFill>
                  <a:srgbClr val="800080"/>
                </a:solidFill>
              </a14:hiddenFill>
            </a:ext>
            <a:ext uri="{91240B29-F687-4F45-9708-019B960494DF}">
              <a14:hiddenLine xmlns:a14="http://schemas.microsoft.com/office/drawing/2010/main" w="38100" cap="flat" cmpd="sng" algn="ctr">
                <a:solidFill>
                  <a:srgbClr val="FFFF00"/>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12"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39025" y="4257265"/>
            <a:ext cx="361950" cy="361950"/>
          </a:xfrm>
          <a:prstGeom prst="rect">
            <a:avLst/>
          </a:prstGeom>
          <a:noFill/>
          <a:ln>
            <a:noFill/>
          </a:ln>
          <a:effectLst/>
          <a:extLst>
            <a:ext uri="{909E8E84-426E-40DD-AFC4-6F175D3DCCD1}">
              <a14:hiddenFill xmlns:a14="http://schemas.microsoft.com/office/drawing/2010/main">
                <a:solidFill>
                  <a:srgbClr val="800080"/>
                </a:solidFill>
              </a14:hiddenFill>
            </a:ext>
            <a:ext uri="{91240B29-F687-4F45-9708-019B960494DF}">
              <a14:hiddenLine xmlns:a14="http://schemas.microsoft.com/office/drawing/2010/main" w="38100" cap="flat" cmpd="sng" algn="ctr">
                <a:solidFill>
                  <a:srgbClr val="FFFF00"/>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Date Placeholder 2"/>
          <p:cNvSpPr>
            <a:spLocks noGrp="1"/>
          </p:cNvSpPr>
          <p:nvPr>
            <p:ph type="dt" sz="half" idx="10"/>
          </p:nvPr>
        </p:nvSpPr>
        <p:spPr/>
        <p:txBody>
          <a:bodyPr/>
          <a:lstStyle/>
          <a:p>
            <a:fld id="{105CFDC7-90EB-45E0-8F26-F43E181AD1B0}" type="datetime1">
              <a:rPr lang="en-MY" smtClean="0"/>
              <a:t>9/7/2020</a:t>
            </a:fld>
            <a:endParaRPr lang="en-MY"/>
          </a:p>
        </p:txBody>
      </p:sp>
    </p:spTree>
    <p:extLst>
      <p:ext uri="{BB962C8B-B14F-4D97-AF65-F5344CB8AC3E}">
        <p14:creationId xmlns:p14="http://schemas.microsoft.com/office/powerpoint/2010/main" val="6912302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908720"/>
            <a:ext cx="8928992" cy="3108543"/>
          </a:xfrm>
          <a:prstGeom prst="rect">
            <a:avLst/>
          </a:prstGeom>
        </p:spPr>
        <p:txBody>
          <a:bodyPr wrap="square">
            <a:spAutoFit/>
          </a:bodyPr>
          <a:lstStyle/>
          <a:p>
            <a:r>
              <a:rPr lang="en-US" sz="2800" b="1" dirty="0">
                <a:solidFill>
                  <a:srgbClr val="FF0000"/>
                </a:solidFill>
              </a:rPr>
              <a:t>Population &amp; Sampling</a:t>
            </a:r>
            <a:endParaRPr lang="en-MY" sz="2800" dirty="0">
              <a:solidFill>
                <a:srgbClr val="FF0000"/>
              </a:solidFill>
            </a:endParaRPr>
          </a:p>
          <a:p>
            <a:r>
              <a:rPr lang="en-US" sz="2400" b="1" dirty="0">
                <a:solidFill>
                  <a:srgbClr val="0070C0"/>
                </a:solidFill>
              </a:rPr>
              <a:t>Unobserved        &amp;    </a:t>
            </a:r>
            <a:r>
              <a:rPr lang="en-US" sz="2400" b="1" dirty="0" smtClean="0">
                <a:solidFill>
                  <a:srgbClr val="0070C0"/>
                </a:solidFill>
              </a:rPr>
              <a:t>Observed</a:t>
            </a:r>
          </a:p>
          <a:p>
            <a:endParaRPr lang="en-MY" sz="2400" dirty="0">
              <a:solidFill>
                <a:srgbClr val="0070C0"/>
              </a:solidFill>
            </a:endParaRPr>
          </a:p>
          <a:p>
            <a:r>
              <a:rPr lang="en-US" sz="2400" b="1" dirty="0"/>
              <a:t>Generally any set of observed data </a:t>
            </a:r>
            <a:r>
              <a:rPr lang="en-US" sz="2400" b="1" dirty="0">
                <a:solidFill>
                  <a:schemeClr val="tx2"/>
                </a:solidFill>
              </a:rPr>
              <a:t>is a part of a large aggregate of potential, but unobserved data, </a:t>
            </a:r>
            <a:endParaRPr lang="en-US" sz="2400" b="1" dirty="0" smtClean="0">
              <a:solidFill>
                <a:schemeClr val="tx2"/>
              </a:solidFill>
            </a:endParaRPr>
          </a:p>
          <a:p>
            <a:endParaRPr lang="en-US" sz="2400" dirty="0"/>
          </a:p>
          <a:p>
            <a:r>
              <a:rPr lang="en-US" sz="2400" b="1" dirty="0" smtClean="0">
                <a:solidFill>
                  <a:srgbClr val="0070C0"/>
                </a:solidFill>
              </a:rPr>
              <a:t>the </a:t>
            </a:r>
            <a:r>
              <a:rPr lang="en-US" sz="2400" b="1" dirty="0">
                <a:solidFill>
                  <a:srgbClr val="0070C0"/>
                </a:solidFill>
              </a:rPr>
              <a:t>observed data called sample </a:t>
            </a:r>
            <a:endParaRPr lang="en-US" sz="2400" b="1" dirty="0" smtClean="0">
              <a:solidFill>
                <a:srgbClr val="0070C0"/>
              </a:solidFill>
            </a:endParaRPr>
          </a:p>
          <a:p>
            <a:r>
              <a:rPr lang="en-US" sz="2400" dirty="0" smtClean="0"/>
              <a:t>whereas </a:t>
            </a:r>
            <a:r>
              <a:rPr lang="en-US" sz="2400" dirty="0"/>
              <a:t>the </a:t>
            </a:r>
            <a:r>
              <a:rPr lang="en-US" sz="2400" b="1" dirty="0"/>
              <a:t>large unobserved</a:t>
            </a:r>
            <a:r>
              <a:rPr lang="en-US" sz="2400" dirty="0"/>
              <a:t> </a:t>
            </a:r>
            <a:r>
              <a:rPr lang="en-US" sz="2400" b="1" dirty="0"/>
              <a:t>group is </a:t>
            </a:r>
            <a:r>
              <a:rPr lang="en-US" sz="2400" b="1" dirty="0">
                <a:solidFill>
                  <a:srgbClr val="FF0000"/>
                </a:solidFill>
              </a:rPr>
              <a:t>called a population</a:t>
            </a:r>
            <a:r>
              <a:rPr lang="en-US" sz="2400" dirty="0">
                <a:solidFill>
                  <a:srgbClr val="FF0000"/>
                </a:solidFill>
              </a:rPr>
              <a:t> </a:t>
            </a:r>
            <a:r>
              <a:rPr lang="en-US" sz="2400" dirty="0" smtClean="0"/>
              <a:t>.</a:t>
            </a:r>
            <a:endParaRPr lang="en-MY" sz="2400" dirty="0"/>
          </a:p>
        </p:txBody>
      </p:sp>
      <p:pic>
        <p:nvPicPr>
          <p:cNvPr id="3" name="Picture 2" descr="Population vs sampl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20272" y="97196"/>
            <a:ext cx="2016224" cy="1603612"/>
          </a:xfrm>
          <a:prstGeom prst="rect">
            <a:avLst/>
          </a:prstGeom>
          <a:noFill/>
          <a:ln>
            <a:noFill/>
          </a:ln>
        </p:spPr>
      </p:pic>
      <p:sp>
        <p:nvSpPr>
          <p:cNvPr id="4" name="Date Placeholder 3"/>
          <p:cNvSpPr>
            <a:spLocks noGrp="1"/>
          </p:cNvSpPr>
          <p:nvPr>
            <p:ph type="dt" sz="half" idx="10"/>
          </p:nvPr>
        </p:nvSpPr>
        <p:spPr/>
        <p:txBody>
          <a:bodyPr/>
          <a:lstStyle/>
          <a:p>
            <a:fld id="{3E1CF6B9-94A4-466A-BF49-24F0D92621B0}" type="datetime1">
              <a:rPr lang="en-MY" smtClean="0"/>
              <a:t>9/7/2020</a:t>
            </a:fld>
            <a:endParaRPr lang="en-MY"/>
          </a:p>
        </p:txBody>
      </p:sp>
    </p:spTree>
    <p:extLst>
      <p:ext uri="{BB962C8B-B14F-4D97-AF65-F5344CB8AC3E}">
        <p14:creationId xmlns:p14="http://schemas.microsoft.com/office/powerpoint/2010/main" val="38346753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31903" y="188640"/>
            <a:ext cx="8856984" cy="169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spAutoFit/>
          </a:bodyPr>
          <a:lstStyle/>
          <a:p>
            <a:pPr algn="justLow"/>
            <a:r>
              <a:rPr lang="en-US" b="1" dirty="0">
                <a:solidFill>
                  <a:srgbClr val="000000"/>
                </a:solidFill>
              </a:rPr>
              <a:t>    </a:t>
            </a:r>
            <a:r>
              <a:rPr lang="en-US" sz="3200" b="1" u="sng" dirty="0">
                <a:solidFill>
                  <a:srgbClr val="FF0000"/>
                </a:solidFill>
              </a:rPr>
              <a:t>Sampling Variability</a:t>
            </a:r>
            <a:r>
              <a:rPr lang="en-US" sz="3200" b="1" dirty="0">
                <a:solidFill>
                  <a:srgbClr val="FF0000"/>
                </a:solidFill>
              </a:rPr>
              <a:t> </a:t>
            </a:r>
          </a:p>
          <a:p>
            <a:pPr algn="justLow"/>
            <a:r>
              <a:rPr lang="en-MY" sz="2400" b="1" dirty="0">
                <a:solidFill>
                  <a:prstClr val="black"/>
                </a:solidFill>
              </a:rPr>
              <a:t>Mean  ± S.D of sample . </a:t>
            </a:r>
          </a:p>
          <a:p>
            <a:pPr algn="justLow"/>
            <a:r>
              <a:rPr lang="en-MY" sz="2400" b="1" dirty="0">
                <a:solidFill>
                  <a:srgbClr val="0070C0"/>
                </a:solidFill>
              </a:rPr>
              <a:t>The interest of sample not in its own right but </a:t>
            </a:r>
          </a:p>
          <a:p>
            <a:pPr algn="justLow"/>
            <a:r>
              <a:rPr lang="en-MY" sz="2400" b="1" dirty="0">
                <a:solidFill>
                  <a:srgbClr val="0070C0"/>
                </a:solidFill>
              </a:rPr>
              <a:t>what it tell us about the population which this sample represent </a:t>
            </a:r>
            <a:r>
              <a:rPr lang="en-MY" sz="2400" dirty="0">
                <a:solidFill>
                  <a:prstClr val="black"/>
                </a:solidFill>
              </a:rPr>
              <a:t>.</a:t>
            </a:r>
          </a:p>
        </p:txBody>
      </p:sp>
      <p:sp>
        <p:nvSpPr>
          <p:cNvPr id="3" name="Rectangle 2"/>
          <p:cNvSpPr/>
          <p:nvPr/>
        </p:nvSpPr>
        <p:spPr>
          <a:xfrm>
            <a:off x="1403648" y="2204864"/>
            <a:ext cx="5112568" cy="461665"/>
          </a:xfrm>
          <a:prstGeom prst="rect">
            <a:avLst/>
          </a:prstGeom>
        </p:spPr>
        <p:txBody>
          <a:bodyPr wrap="square">
            <a:spAutoFit/>
          </a:bodyPr>
          <a:lstStyle/>
          <a:p>
            <a:pPr eaLnBrk="0" fontAlgn="base" hangingPunct="0">
              <a:spcBef>
                <a:spcPct val="0"/>
              </a:spcBef>
              <a:spcAft>
                <a:spcPct val="0"/>
              </a:spcAft>
            </a:pPr>
            <a:r>
              <a:rPr lang="en-US" sz="2400" b="1" dirty="0">
                <a:solidFill>
                  <a:prstClr val="black"/>
                </a:solidFill>
                <a:latin typeface="Arial" pitchFamily="34" charset="0"/>
                <a:cs typeface="Arial" pitchFamily="34" charset="0"/>
              </a:rPr>
              <a:t>The aim of Biostatistics is to have</a:t>
            </a:r>
            <a:r>
              <a:rPr lang="en-US" sz="2400" dirty="0">
                <a:solidFill>
                  <a:prstClr val="black"/>
                </a:solidFill>
                <a:latin typeface="Arial" pitchFamily="34" charset="0"/>
                <a:cs typeface="Arial" pitchFamily="34" charset="0"/>
              </a:rPr>
              <a:t> </a:t>
            </a:r>
          </a:p>
        </p:txBody>
      </p:sp>
      <p:sp>
        <p:nvSpPr>
          <p:cNvPr id="4" name="Rectangle 3"/>
          <p:cNvSpPr/>
          <p:nvPr/>
        </p:nvSpPr>
        <p:spPr>
          <a:xfrm>
            <a:off x="755575" y="3284984"/>
            <a:ext cx="7917287" cy="1200329"/>
          </a:xfrm>
          <a:prstGeom prst="rect">
            <a:avLst/>
          </a:prstGeom>
        </p:spPr>
        <p:txBody>
          <a:bodyPr wrap="square">
            <a:spAutoFit/>
          </a:bodyPr>
          <a:lstStyle/>
          <a:p>
            <a:pPr eaLnBrk="0" hangingPunct="0"/>
            <a:r>
              <a:rPr lang="en-US" sz="2400" b="1" dirty="0">
                <a:solidFill>
                  <a:srgbClr val="000000"/>
                </a:solidFill>
              </a:rPr>
              <a:t>a sound generalized information </a:t>
            </a:r>
            <a:r>
              <a:rPr lang="en-US" sz="2400" b="1" dirty="0">
                <a:solidFill>
                  <a:srgbClr val="006600"/>
                </a:solidFill>
              </a:rPr>
              <a:t>about the population </a:t>
            </a:r>
            <a:r>
              <a:rPr lang="en-US" sz="2400" b="1" dirty="0">
                <a:solidFill>
                  <a:srgbClr val="FF0000"/>
                </a:solidFill>
              </a:rPr>
              <a:t>from which the sample has been drown, </a:t>
            </a:r>
            <a:r>
              <a:rPr lang="en-US" sz="2400" b="1" dirty="0">
                <a:solidFill>
                  <a:srgbClr val="000066"/>
                </a:solidFill>
              </a:rPr>
              <a:t>depending on evidence of this sample</a:t>
            </a:r>
          </a:p>
        </p:txBody>
      </p:sp>
      <p:sp>
        <p:nvSpPr>
          <p:cNvPr id="5" name="AutoShape 11"/>
          <p:cNvSpPr>
            <a:spLocks noChangeArrowheads="1"/>
          </p:cNvSpPr>
          <p:nvPr/>
        </p:nvSpPr>
        <p:spPr bwMode="auto">
          <a:xfrm>
            <a:off x="3900487" y="2564904"/>
            <a:ext cx="485775" cy="914400"/>
          </a:xfrm>
          <a:prstGeom prst="downArrow">
            <a:avLst>
              <a:gd name="adj1" fmla="val 50000"/>
              <a:gd name="adj2" fmla="val 47059"/>
            </a:avLst>
          </a:prstGeom>
          <a:solidFill>
            <a:srgbClr val="800080"/>
          </a:solidFill>
          <a:ln w="38100" algn="ctr">
            <a:solidFill>
              <a:srgbClr val="FFFF00"/>
            </a:solidFill>
            <a:miter lim="800000"/>
            <a:headEnd/>
            <a:tailEnd/>
          </a:ln>
        </p:spPr>
        <p:txBody>
          <a:bodyPr anchor="ctr">
            <a:spAutoFit/>
          </a:bodyPr>
          <a:lstStyle/>
          <a:p>
            <a:endParaRPr lang="en-US">
              <a:solidFill>
                <a:srgbClr val="FFFFFF"/>
              </a:solidFill>
            </a:endParaRPr>
          </a:p>
        </p:txBody>
      </p:sp>
      <p:sp>
        <p:nvSpPr>
          <p:cNvPr id="6" name="Date Placeholder 5"/>
          <p:cNvSpPr>
            <a:spLocks noGrp="1"/>
          </p:cNvSpPr>
          <p:nvPr>
            <p:ph type="dt" sz="half" idx="10"/>
          </p:nvPr>
        </p:nvSpPr>
        <p:spPr/>
        <p:txBody>
          <a:bodyPr/>
          <a:lstStyle/>
          <a:p>
            <a:fld id="{AF193737-FC5E-4215-8AD7-E8B41592749A}" type="datetime1">
              <a:rPr lang="en-MY" smtClean="0"/>
              <a:t>9/7/2020</a:t>
            </a:fld>
            <a:endParaRPr lang="en-MY"/>
          </a:p>
        </p:txBody>
      </p:sp>
    </p:spTree>
    <p:extLst>
      <p:ext uri="{BB962C8B-B14F-4D97-AF65-F5344CB8AC3E}">
        <p14:creationId xmlns:p14="http://schemas.microsoft.com/office/powerpoint/2010/main" val="211693139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6" name="AutoShape 3"/>
          <p:cNvSpPr>
            <a:spLocks noChangeArrowheads="1"/>
          </p:cNvSpPr>
          <p:nvPr/>
        </p:nvSpPr>
        <p:spPr bwMode="auto">
          <a:xfrm>
            <a:off x="2667000" y="608489"/>
            <a:ext cx="3124200" cy="2389823"/>
          </a:xfrm>
          <a:prstGeom prst="downArrowCallout">
            <a:avLst>
              <a:gd name="adj1" fmla="val 29008"/>
              <a:gd name="adj2" fmla="val 29008"/>
              <a:gd name="adj3" fmla="val 16667"/>
              <a:gd name="adj4" fmla="val 66667"/>
            </a:avLst>
          </a:prstGeom>
          <a:solidFill>
            <a:srgbClr val="800080"/>
          </a:solidFill>
          <a:ln w="38100" algn="ctr">
            <a:solidFill>
              <a:srgbClr val="FFFF00"/>
            </a:solidFill>
            <a:miter lim="800000"/>
            <a:headEnd/>
            <a:tailEnd/>
          </a:ln>
        </p:spPr>
        <p:txBody>
          <a:bodyPr anchor="ctr">
            <a:spAutoFit/>
          </a:bodyPr>
          <a:lstStyle/>
          <a:p>
            <a:pPr algn="ctr"/>
            <a:r>
              <a:rPr lang="en-US" sz="2800" dirty="0">
                <a:solidFill>
                  <a:srgbClr val="FFFF00"/>
                </a:solidFill>
              </a:rPr>
              <a:t>sample </a:t>
            </a:r>
          </a:p>
          <a:p>
            <a:pPr algn="ctr"/>
            <a:r>
              <a:rPr lang="en-US" sz="2800" dirty="0">
                <a:solidFill>
                  <a:srgbClr val="FFFF00"/>
                </a:solidFill>
              </a:rPr>
              <a:t>mean</a:t>
            </a:r>
            <a:r>
              <a:rPr lang="en-US" sz="2800" dirty="0">
                <a:solidFill>
                  <a:srgbClr val="000000"/>
                </a:solidFill>
              </a:rPr>
              <a:t>    </a:t>
            </a:r>
            <a:r>
              <a:rPr lang="en-US" sz="2800" b="1" dirty="0">
                <a:solidFill>
                  <a:srgbClr val="FF99FF"/>
                </a:solidFill>
              </a:rPr>
              <a:t>S.D </a:t>
            </a:r>
          </a:p>
          <a:p>
            <a:pPr algn="ctr"/>
            <a:endParaRPr lang="en-US" dirty="0">
              <a:solidFill>
                <a:srgbClr val="000000"/>
              </a:solidFill>
            </a:endParaRPr>
          </a:p>
          <a:p>
            <a:pPr algn="ctr"/>
            <a:r>
              <a:rPr lang="en-US" sz="2400" b="1" dirty="0">
                <a:solidFill>
                  <a:srgbClr val="FFFFFF"/>
                </a:solidFill>
                <a:sym typeface="Symbol" pitchFamily="18" charset="2"/>
              </a:rPr>
              <a:t>statistics values</a:t>
            </a:r>
          </a:p>
        </p:txBody>
      </p:sp>
      <p:sp>
        <p:nvSpPr>
          <p:cNvPr id="335877" name="Oval 4"/>
          <p:cNvSpPr>
            <a:spLocks noChangeArrowheads="1"/>
          </p:cNvSpPr>
          <p:nvPr/>
        </p:nvSpPr>
        <p:spPr bwMode="auto">
          <a:xfrm>
            <a:off x="1295400" y="3443654"/>
            <a:ext cx="6172200" cy="2726591"/>
          </a:xfrm>
          <a:prstGeom prst="ellipse">
            <a:avLst/>
          </a:prstGeom>
          <a:solidFill>
            <a:srgbClr val="800080"/>
          </a:solidFill>
          <a:ln w="38100" algn="ctr">
            <a:solidFill>
              <a:srgbClr val="FFFF00"/>
            </a:solidFill>
            <a:round/>
            <a:headEnd/>
            <a:tailEnd/>
          </a:ln>
        </p:spPr>
        <p:txBody>
          <a:bodyPr anchor="ctr">
            <a:spAutoFit/>
          </a:bodyPr>
          <a:lstStyle/>
          <a:p>
            <a:r>
              <a:rPr lang="en-US" sz="2400" b="1" dirty="0">
                <a:solidFill>
                  <a:srgbClr val="FFFFFF"/>
                </a:solidFill>
                <a:sym typeface="Symbol" pitchFamily="18" charset="2"/>
              </a:rPr>
              <a:t>Population parameters</a:t>
            </a:r>
            <a:endParaRPr lang="en-US" sz="2400" b="1" dirty="0">
              <a:solidFill>
                <a:srgbClr val="009900"/>
              </a:solidFill>
            </a:endParaRPr>
          </a:p>
          <a:p>
            <a:r>
              <a:rPr lang="en-US" sz="2400" b="1" dirty="0">
                <a:solidFill>
                  <a:srgbClr val="009900"/>
                </a:solidFill>
              </a:rPr>
              <a:t>    </a:t>
            </a:r>
            <a:r>
              <a:rPr lang="en-US" sz="2400" b="1" dirty="0">
                <a:solidFill>
                  <a:srgbClr val="FFFF00"/>
                </a:solidFill>
              </a:rPr>
              <a:t>population mean</a:t>
            </a:r>
          </a:p>
          <a:p>
            <a:r>
              <a:rPr lang="en-US" sz="2400" b="1" dirty="0">
                <a:solidFill>
                  <a:srgbClr val="009900"/>
                </a:solidFill>
              </a:rPr>
              <a:t>             </a:t>
            </a:r>
            <a:r>
              <a:rPr lang="en-US" sz="2400" b="1" dirty="0">
                <a:solidFill>
                  <a:srgbClr val="FFFFFF"/>
                </a:solidFill>
                <a:sym typeface="Symbol" pitchFamily="18" charset="2"/>
              </a:rPr>
              <a:t></a:t>
            </a:r>
            <a:r>
              <a:rPr lang="en-US" sz="2400" b="1" dirty="0">
                <a:solidFill>
                  <a:srgbClr val="000000"/>
                </a:solidFill>
              </a:rPr>
              <a:t> </a:t>
            </a:r>
            <a:r>
              <a:rPr lang="en-US" sz="2400" b="1" dirty="0">
                <a:solidFill>
                  <a:srgbClr val="FFFF00"/>
                </a:solidFill>
                <a:sym typeface="Symbol" pitchFamily="18" charset="2"/>
              </a:rPr>
              <a:t>(</a:t>
            </a:r>
            <a:r>
              <a:rPr lang="en-US" sz="2400" b="1" dirty="0" err="1">
                <a:solidFill>
                  <a:srgbClr val="FFFF00"/>
                </a:solidFill>
                <a:sym typeface="Symbol" pitchFamily="18" charset="2"/>
              </a:rPr>
              <a:t>mue</a:t>
            </a:r>
            <a:endParaRPr lang="en-US" sz="2400" b="1" dirty="0">
              <a:solidFill>
                <a:srgbClr val="FFFF00"/>
              </a:solidFill>
            </a:endParaRPr>
          </a:p>
          <a:p>
            <a:r>
              <a:rPr lang="en-US" sz="2400" b="1" dirty="0">
                <a:solidFill>
                  <a:srgbClr val="000000"/>
                </a:solidFill>
                <a:sym typeface="Symbol" pitchFamily="18" charset="2"/>
              </a:rPr>
              <a:t>    </a:t>
            </a:r>
            <a:r>
              <a:rPr lang="en-US" sz="2400" b="1" dirty="0">
                <a:solidFill>
                  <a:srgbClr val="CC99FF"/>
                </a:solidFill>
                <a:sym typeface="Symbol" pitchFamily="18" charset="2"/>
              </a:rPr>
              <a:t>S.D of population  </a:t>
            </a:r>
          </a:p>
          <a:p>
            <a:r>
              <a:rPr lang="en-US" sz="2400" b="1" dirty="0">
                <a:solidFill>
                  <a:srgbClr val="CC99FF"/>
                </a:solidFill>
                <a:sym typeface="Symbol" pitchFamily="18" charset="2"/>
              </a:rPr>
              <a:t>         </a:t>
            </a:r>
            <a:r>
              <a:rPr lang="en-US" sz="2400" dirty="0">
                <a:solidFill>
                  <a:srgbClr val="CC99FF"/>
                </a:solidFill>
                <a:sym typeface="Symbol" pitchFamily="18" charset="2"/>
              </a:rPr>
              <a:t></a:t>
            </a:r>
            <a:r>
              <a:rPr lang="en-US" sz="2400" dirty="0">
                <a:solidFill>
                  <a:srgbClr val="CC99FF"/>
                </a:solidFill>
              </a:rPr>
              <a:t> (sigma</a:t>
            </a:r>
          </a:p>
        </p:txBody>
      </p:sp>
      <p:sp>
        <p:nvSpPr>
          <p:cNvPr id="335878" name="Rectangle 4"/>
          <p:cNvSpPr>
            <a:spLocks noChangeArrowheads="1"/>
          </p:cNvSpPr>
          <p:nvPr/>
        </p:nvSpPr>
        <p:spPr bwMode="auto">
          <a:xfrm>
            <a:off x="4229100" y="1279525"/>
            <a:ext cx="3825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b="1" dirty="0">
                <a:solidFill>
                  <a:srgbClr val="FFFFFF"/>
                </a:solidFill>
                <a:sym typeface="Symbol" pitchFamily="18" charset="2"/>
              </a:rPr>
              <a:t></a:t>
            </a:r>
            <a:endParaRPr lang="en-US" dirty="0">
              <a:solidFill>
                <a:srgbClr val="FFFFFF"/>
              </a:solidFill>
            </a:endParaRPr>
          </a:p>
        </p:txBody>
      </p:sp>
      <p:sp>
        <p:nvSpPr>
          <p:cNvPr id="335879" name="Rectangle 5"/>
          <p:cNvSpPr>
            <a:spLocks noChangeArrowheads="1"/>
          </p:cNvSpPr>
          <p:nvPr/>
        </p:nvSpPr>
        <p:spPr bwMode="auto">
          <a:xfrm>
            <a:off x="5943600" y="1905000"/>
            <a:ext cx="17315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dirty="0">
                <a:solidFill>
                  <a:prstClr val="black"/>
                </a:solidFill>
              </a:rPr>
              <a:t>true mean , </a:t>
            </a:r>
            <a:endParaRPr lang="en-US" sz="2400" dirty="0">
              <a:solidFill>
                <a:prstClr val="black"/>
              </a:solidFill>
            </a:endParaRPr>
          </a:p>
        </p:txBody>
      </p:sp>
      <p:sp>
        <p:nvSpPr>
          <p:cNvPr id="335880" name="Rectangle 6"/>
          <p:cNvSpPr>
            <a:spLocks noChangeArrowheads="1"/>
          </p:cNvSpPr>
          <p:nvPr/>
        </p:nvSpPr>
        <p:spPr bwMode="auto">
          <a:xfrm>
            <a:off x="7010400" y="5181600"/>
            <a:ext cx="1410707"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b="1" dirty="0">
                <a:solidFill>
                  <a:prstClr val="black"/>
                </a:solidFill>
              </a:rPr>
              <a:t>mean  of </a:t>
            </a:r>
          </a:p>
          <a:p>
            <a:r>
              <a:rPr lang="en-US" sz="2400" b="1" dirty="0">
                <a:solidFill>
                  <a:prstClr val="black"/>
                </a:solidFill>
              </a:rPr>
              <a:t> universe</a:t>
            </a:r>
            <a:r>
              <a:rPr lang="en-US" sz="2400" dirty="0">
                <a:solidFill>
                  <a:prstClr val="black"/>
                </a:solidFill>
              </a:rPr>
              <a:t> </a:t>
            </a:r>
          </a:p>
        </p:txBody>
      </p:sp>
      <p:sp>
        <p:nvSpPr>
          <p:cNvPr id="2" name="Date Placeholder 1"/>
          <p:cNvSpPr>
            <a:spLocks noGrp="1"/>
          </p:cNvSpPr>
          <p:nvPr>
            <p:ph type="dt" sz="half" idx="10"/>
          </p:nvPr>
        </p:nvSpPr>
        <p:spPr/>
        <p:txBody>
          <a:bodyPr/>
          <a:lstStyle/>
          <a:p>
            <a:fld id="{032FAFC6-EA86-4E76-B0EA-15CC3E7725A8}" type="datetime1">
              <a:rPr lang="en-MY" smtClean="0"/>
              <a:t>9/7/2020</a:t>
            </a:fld>
            <a:endParaRPr lang="en-MY"/>
          </a:p>
        </p:txBody>
      </p:sp>
    </p:spTree>
    <p:extLst>
      <p:ext uri="{BB962C8B-B14F-4D97-AF65-F5344CB8AC3E}">
        <p14:creationId xmlns:p14="http://schemas.microsoft.com/office/powerpoint/2010/main" val="33909501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9"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fld id="{1CDE2650-5B2D-487D-B0A4-9706BEB14617}" type="slidenum">
              <a:rPr lang="ar-SA" sz="1400">
                <a:solidFill>
                  <a:srgbClr val="000000"/>
                </a:solidFill>
              </a:rPr>
              <a:pPr algn="r" eaLnBrk="1" hangingPunct="1"/>
              <a:t>32</a:t>
            </a:fld>
            <a:endParaRPr lang="en-US" sz="1400">
              <a:solidFill>
                <a:srgbClr val="000000"/>
              </a:solidFill>
            </a:endParaRPr>
          </a:p>
        </p:txBody>
      </p:sp>
      <p:grpSp>
        <p:nvGrpSpPr>
          <p:cNvPr id="336900" name="Group 2"/>
          <p:cNvGrpSpPr>
            <a:grpSpLocks/>
          </p:cNvGrpSpPr>
          <p:nvPr/>
        </p:nvGrpSpPr>
        <p:grpSpPr bwMode="auto">
          <a:xfrm>
            <a:off x="1981201" y="228601"/>
            <a:ext cx="4572000" cy="4064495"/>
            <a:chOff x="4860" y="2880"/>
            <a:chExt cx="2160" cy="1980"/>
          </a:xfrm>
        </p:grpSpPr>
        <p:sp>
          <p:nvSpPr>
            <p:cNvPr id="336927" name="Oval 3"/>
            <p:cNvSpPr>
              <a:spLocks noChangeArrowheads="1"/>
            </p:cNvSpPr>
            <p:nvPr/>
          </p:nvSpPr>
          <p:spPr bwMode="auto">
            <a:xfrm>
              <a:off x="4860" y="2880"/>
              <a:ext cx="2160" cy="1980"/>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6928" name="Oval 4"/>
            <p:cNvSpPr>
              <a:spLocks noChangeArrowheads="1"/>
            </p:cNvSpPr>
            <p:nvPr/>
          </p:nvSpPr>
          <p:spPr bwMode="auto">
            <a:xfrm>
              <a:off x="5580" y="3578"/>
              <a:ext cx="630" cy="619"/>
            </a:xfrm>
            <a:prstGeom prst="ellipse">
              <a:avLst/>
            </a:prstGeom>
            <a:solidFill>
              <a:srgbClr val="FFFFFF"/>
            </a:solidFill>
            <a:ln w="9525">
              <a:solidFill>
                <a:srgbClr val="000000"/>
              </a:solidFill>
              <a:round/>
              <a:headEnd/>
              <a:tailEnd/>
            </a:ln>
          </p:spPr>
          <p:txBody>
            <a:bodyPr/>
            <a:lstStyle/>
            <a:p>
              <a:pPr algn="ctr"/>
              <a:r>
                <a:rPr lang="en-US" sz="5400" b="1" dirty="0">
                  <a:solidFill>
                    <a:srgbClr val="008000"/>
                  </a:solidFill>
                  <a:latin typeface="Times New Roman" pitchFamily="18" charset="0"/>
                  <a:cs typeface="Times New Roman" pitchFamily="18" charset="0"/>
                  <a:sym typeface="Symbol" pitchFamily="18" charset="2"/>
                </a:rPr>
                <a:t></a:t>
              </a:r>
            </a:p>
          </p:txBody>
        </p:sp>
        <p:sp>
          <p:nvSpPr>
            <p:cNvPr id="336929" name="Oval 5"/>
            <p:cNvSpPr>
              <a:spLocks noChangeArrowheads="1"/>
            </p:cNvSpPr>
            <p:nvPr/>
          </p:nvSpPr>
          <p:spPr bwMode="auto">
            <a:xfrm>
              <a:off x="5760" y="3012"/>
              <a:ext cx="405"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6930" name="Oval 6"/>
            <p:cNvSpPr>
              <a:spLocks noChangeArrowheads="1"/>
            </p:cNvSpPr>
            <p:nvPr/>
          </p:nvSpPr>
          <p:spPr bwMode="auto">
            <a:xfrm>
              <a:off x="6345" y="3420"/>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6931" name="Oval 7"/>
            <p:cNvSpPr>
              <a:spLocks noChangeArrowheads="1"/>
            </p:cNvSpPr>
            <p:nvPr/>
          </p:nvSpPr>
          <p:spPr bwMode="auto">
            <a:xfrm>
              <a:off x="4995" y="3804"/>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6932" name="Oval 8"/>
            <p:cNvSpPr>
              <a:spLocks noChangeArrowheads="1"/>
            </p:cNvSpPr>
            <p:nvPr/>
          </p:nvSpPr>
          <p:spPr bwMode="auto">
            <a:xfrm>
              <a:off x="5130" y="3276"/>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6933" name="Oval 9"/>
            <p:cNvSpPr>
              <a:spLocks noChangeArrowheads="1"/>
            </p:cNvSpPr>
            <p:nvPr/>
          </p:nvSpPr>
          <p:spPr bwMode="auto">
            <a:xfrm>
              <a:off x="5265" y="4200"/>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6934" name="Oval 10"/>
            <p:cNvSpPr>
              <a:spLocks noChangeArrowheads="1"/>
            </p:cNvSpPr>
            <p:nvPr/>
          </p:nvSpPr>
          <p:spPr bwMode="auto">
            <a:xfrm>
              <a:off x="6406" y="4002"/>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6935" name="Oval 11"/>
            <p:cNvSpPr>
              <a:spLocks noChangeArrowheads="1"/>
            </p:cNvSpPr>
            <p:nvPr/>
          </p:nvSpPr>
          <p:spPr bwMode="auto">
            <a:xfrm>
              <a:off x="5829" y="4334"/>
              <a:ext cx="408"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6936" name="Text Box 12"/>
            <p:cNvSpPr txBox="1">
              <a:spLocks noChangeArrowheads="1"/>
            </p:cNvSpPr>
            <p:nvPr/>
          </p:nvSpPr>
          <p:spPr bwMode="auto">
            <a:xfrm>
              <a:off x="5206" y="4168"/>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6937" name="Text Box 13"/>
            <p:cNvSpPr txBox="1">
              <a:spLocks noChangeArrowheads="1"/>
            </p:cNvSpPr>
            <p:nvPr/>
          </p:nvSpPr>
          <p:spPr bwMode="auto">
            <a:xfrm>
              <a:off x="6342" y="3960"/>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6938" name="Text Box 14"/>
            <p:cNvSpPr txBox="1">
              <a:spLocks noChangeArrowheads="1"/>
            </p:cNvSpPr>
            <p:nvPr/>
          </p:nvSpPr>
          <p:spPr bwMode="auto">
            <a:xfrm>
              <a:off x="6328" y="3392"/>
              <a:ext cx="540" cy="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6939" name="Text Box 15"/>
            <p:cNvSpPr txBox="1">
              <a:spLocks noChangeArrowheads="1"/>
            </p:cNvSpPr>
            <p:nvPr/>
          </p:nvSpPr>
          <p:spPr bwMode="auto">
            <a:xfrm>
              <a:off x="4930" y="3752"/>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6940" name="Text Box 16"/>
            <p:cNvSpPr txBox="1">
              <a:spLocks noChangeArrowheads="1"/>
            </p:cNvSpPr>
            <p:nvPr/>
          </p:nvSpPr>
          <p:spPr bwMode="auto">
            <a:xfrm>
              <a:off x="5760" y="4306"/>
              <a:ext cx="568"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6941" name="Text Box 17"/>
            <p:cNvSpPr txBox="1">
              <a:spLocks noChangeArrowheads="1"/>
            </p:cNvSpPr>
            <p:nvPr/>
          </p:nvSpPr>
          <p:spPr bwMode="auto">
            <a:xfrm>
              <a:off x="5054" y="3226"/>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6942" name="Text Box 18"/>
            <p:cNvSpPr txBox="1">
              <a:spLocks noChangeArrowheads="1"/>
            </p:cNvSpPr>
            <p:nvPr/>
          </p:nvSpPr>
          <p:spPr bwMode="auto">
            <a:xfrm>
              <a:off x="5704" y="2956"/>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grpSp>
      <p:graphicFrame>
        <p:nvGraphicFramePr>
          <p:cNvPr id="336901" name="Object 19"/>
          <p:cNvGraphicFramePr>
            <a:graphicFrameLocks noChangeAspect="1"/>
          </p:cNvGraphicFramePr>
          <p:nvPr>
            <p:extLst>
              <p:ext uri="{D42A27DB-BD31-4B8C-83A1-F6EECF244321}">
                <p14:modId xmlns:p14="http://schemas.microsoft.com/office/powerpoint/2010/main" val="2509413310"/>
              </p:ext>
            </p:extLst>
          </p:nvPr>
        </p:nvGraphicFramePr>
        <p:xfrm>
          <a:off x="5439040" y="2592624"/>
          <a:ext cx="560387" cy="620712"/>
        </p:xfrm>
        <a:graphic>
          <a:graphicData uri="http://schemas.openxmlformats.org/presentationml/2006/ole">
            <mc:AlternateContent xmlns:mc="http://schemas.openxmlformats.org/markup-compatibility/2006">
              <mc:Choice xmlns:v="urn:schemas-microsoft-com:vml" Requires="v">
                <p:oleObj spid="_x0000_s14756" name="Equation" r:id="rId4" imgW="177569" imgH="202936" progId="Equation.3">
                  <p:embed/>
                </p:oleObj>
              </mc:Choice>
              <mc:Fallback>
                <p:oleObj name="Equation" r:id="rId4"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9040" y="2592624"/>
                        <a:ext cx="560387"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02" name="Object 20"/>
          <p:cNvGraphicFramePr>
            <a:graphicFrameLocks noChangeAspect="1"/>
          </p:cNvGraphicFramePr>
          <p:nvPr>
            <p:extLst>
              <p:ext uri="{D42A27DB-BD31-4B8C-83A1-F6EECF244321}">
                <p14:modId xmlns:p14="http://schemas.microsoft.com/office/powerpoint/2010/main" val="1674624717"/>
              </p:ext>
            </p:extLst>
          </p:nvPr>
        </p:nvGraphicFramePr>
        <p:xfrm>
          <a:off x="4183857" y="3309429"/>
          <a:ext cx="560387" cy="620712"/>
        </p:xfrm>
        <a:graphic>
          <a:graphicData uri="http://schemas.openxmlformats.org/presentationml/2006/ole">
            <mc:AlternateContent xmlns:mc="http://schemas.openxmlformats.org/markup-compatibility/2006">
              <mc:Choice xmlns:v="urn:schemas-microsoft-com:vml" Requires="v">
                <p:oleObj spid="_x0000_s14757" name="Equation" r:id="rId6" imgW="177569" imgH="202936" progId="Equation.3">
                  <p:embed/>
                </p:oleObj>
              </mc:Choice>
              <mc:Fallback>
                <p:oleObj name="Equation" r:id="rId6"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83857" y="3309429"/>
                        <a:ext cx="560387"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03" name="Object 21"/>
          <p:cNvGraphicFramePr>
            <a:graphicFrameLocks noChangeAspect="1"/>
          </p:cNvGraphicFramePr>
          <p:nvPr/>
        </p:nvGraphicFramePr>
        <p:xfrm>
          <a:off x="5435600" y="1557338"/>
          <a:ext cx="560388" cy="620712"/>
        </p:xfrm>
        <a:graphic>
          <a:graphicData uri="http://schemas.openxmlformats.org/presentationml/2006/ole">
            <mc:AlternateContent xmlns:mc="http://schemas.openxmlformats.org/markup-compatibility/2006">
              <mc:Choice xmlns:v="urn:schemas-microsoft-com:vml" Requires="v">
                <p:oleObj spid="_x0000_s14758" name="Equation" r:id="rId7" imgW="177569" imgH="202936" progId="Equation.3">
                  <p:embed/>
                </p:oleObj>
              </mc:Choice>
              <mc:Fallback>
                <p:oleObj name="Equation" r:id="rId7"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5600" y="1557338"/>
                        <a:ext cx="560388"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04" name="Object 22"/>
          <p:cNvGraphicFramePr>
            <a:graphicFrameLocks noChangeAspect="1"/>
          </p:cNvGraphicFramePr>
          <p:nvPr/>
        </p:nvGraphicFramePr>
        <p:xfrm>
          <a:off x="4067175" y="549275"/>
          <a:ext cx="704850" cy="836613"/>
        </p:xfrm>
        <a:graphic>
          <a:graphicData uri="http://schemas.openxmlformats.org/presentationml/2006/ole">
            <mc:AlternateContent xmlns:mc="http://schemas.openxmlformats.org/markup-compatibility/2006">
              <mc:Choice xmlns:v="urn:schemas-microsoft-com:vml" Requires="v">
                <p:oleObj spid="_x0000_s14759" name="Equation" r:id="rId8" imgW="177569" imgH="202936" progId="Equation.3">
                  <p:embed/>
                </p:oleObj>
              </mc:Choice>
              <mc:Fallback>
                <p:oleObj name="Equation" r:id="rId8"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67175" y="549275"/>
                        <a:ext cx="704850" cy="836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05" name="Object 23"/>
          <p:cNvGraphicFramePr>
            <a:graphicFrameLocks noChangeAspect="1"/>
          </p:cNvGraphicFramePr>
          <p:nvPr/>
        </p:nvGraphicFramePr>
        <p:xfrm>
          <a:off x="2987675" y="3213100"/>
          <a:ext cx="560388" cy="620713"/>
        </p:xfrm>
        <a:graphic>
          <a:graphicData uri="http://schemas.openxmlformats.org/presentationml/2006/ole">
            <mc:AlternateContent xmlns:mc="http://schemas.openxmlformats.org/markup-compatibility/2006">
              <mc:Choice xmlns:v="urn:schemas-microsoft-com:vml" Requires="v">
                <p:oleObj spid="_x0000_s14760" name="Equation" r:id="rId9" imgW="177569" imgH="202936" progId="Equation.3">
                  <p:embed/>
                </p:oleObj>
              </mc:Choice>
              <mc:Fallback>
                <p:oleObj name="Equation" r:id="rId9"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987675" y="3213100"/>
                        <a:ext cx="560388"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06" name="Object 24"/>
          <p:cNvGraphicFramePr>
            <a:graphicFrameLocks noChangeAspect="1"/>
          </p:cNvGraphicFramePr>
          <p:nvPr/>
        </p:nvGraphicFramePr>
        <p:xfrm>
          <a:off x="2411413" y="2420938"/>
          <a:ext cx="560387" cy="620712"/>
        </p:xfrm>
        <a:graphic>
          <a:graphicData uri="http://schemas.openxmlformats.org/presentationml/2006/ole">
            <mc:AlternateContent xmlns:mc="http://schemas.openxmlformats.org/markup-compatibility/2006">
              <mc:Choice xmlns:v="urn:schemas-microsoft-com:vml" Requires="v">
                <p:oleObj spid="_x0000_s14761" name="Equation" r:id="rId10" imgW="177569" imgH="202936" progId="Equation.3">
                  <p:embed/>
                </p:oleObj>
              </mc:Choice>
              <mc:Fallback>
                <p:oleObj name="Equation" r:id="rId10"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11413" y="2420938"/>
                        <a:ext cx="560387"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07" name="Object 25"/>
          <p:cNvGraphicFramePr>
            <a:graphicFrameLocks noChangeAspect="1"/>
          </p:cNvGraphicFramePr>
          <p:nvPr/>
        </p:nvGraphicFramePr>
        <p:xfrm>
          <a:off x="2700338" y="1066800"/>
          <a:ext cx="652462" cy="750888"/>
        </p:xfrm>
        <a:graphic>
          <a:graphicData uri="http://schemas.openxmlformats.org/presentationml/2006/ole">
            <mc:AlternateContent xmlns:mc="http://schemas.openxmlformats.org/markup-compatibility/2006">
              <mc:Choice xmlns:v="urn:schemas-microsoft-com:vml" Requires="v">
                <p:oleObj spid="_x0000_s14762" name="Equation" r:id="rId11" imgW="177569" imgH="202936" progId="Equation.3">
                  <p:embed/>
                </p:oleObj>
              </mc:Choice>
              <mc:Fallback>
                <p:oleObj name="Equation" r:id="rId11"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00338" y="1066800"/>
                        <a:ext cx="652462" cy="750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08" name="Object 26"/>
          <p:cNvGraphicFramePr>
            <a:graphicFrameLocks noChangeAspect="1"/>
          </p:cNvGraphicFramePr>
          <p:nvPr>
            <p:extLst>
              <p:ext uri="{D42A27DB-BD31-4B8C-83A1-F6EECF244321}">
                <p14:modId xmlns:p14="http://schemas.microsoft.com/office/powerpoint/2010/main" val="784679786"/>
              </p:ext>
            </p:extLst>
          </p:nvPr>
        </p:nvGraphicFramePr>
        <p:xfrm>
          <a:off x="2012585" y="1661438"/>
          <a:ext cx="560387" cy="431800"/>
        </p:xfrm>
        <a:graphic>
          <a:graphicData uri="http://schemas.openxmlformats.org/presentationml/2006/ole">
            <mc:AlternateContent xmlns:mc="http://schemas.openxmlformats.org/markup-compatibility/2006">
              <mc:Choice xmlns:v="urn:schemas-microsoft-com:vml" Requires="v">
                <p:oleObj spid="_x0000_s14763" name="Equation" r:id="rId12" imgW="177569" imgH="202936" progId="Equation.3">
                  <p:embed/>
                </p:oleObj>
              </mc:Choice>
              <mc:Fallback>
                <p:oleObj name="Equation" r:id="rId12"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12585" y="1661438"/>
                        <a:ext cx="5603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09" name="Object 27"/>
          <p:cNvGraphicFramePr>
            <a:graphicFrameLocks noChangeAspect="1"/>
          </p:cNvGraphicFramePr>
          <p:nvPr>
            <p:extLst>
              <p:ext uri="{D42A27DB-BD31-4B8C-83A1-F6EECF244321}">
                <p14:modId xmlns:p14="http://schemas.microsoft.com/office/powerpoint/2010/main" val="1081658938"/>
              </p:ext>
            </p:extLst>
          </p:nvPr>
        </p:nvGraphicFramePr>
        <p:xfrm>
          <a:off x="4993746" y="460022"/>
          <a:ext cx="560388" cy="360362"/>
        </p:xfrm>
        <a:graphic>
          <a:graphicData uri="http://schemas.openxmlformats.org/presentationml/2006/ole">
            <mc:AlternateContent xmlns:mc="http://schemas.openxmlformats.org/markup-compatibility/2006">
              <mc:Choice xmlns:v="urn:schemas-microsoft-com:vml" Requires="v">
                <p:oleObj spid="_x0000_s14764" name="Equation" r:id="rId13" imgW="177569" imgH="202936" progId="Equation.3">
                  <p:embed/>
                </p:oleObj>
              </mc:Choice>
              <mc:Fallback>
                <p:oleObj name="Equation" r:id="rId13"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93746" y="460022"/>
                        <a:ext cx="560388"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10" name="Object 28"/>
          <p:cNvGraphicFramePr>
            <a:graphicFrameLocks noChangeAspect="1"/>
          </p:cNvGraphicFramePr>
          <p:nvPr/>
        </p:nvGraphicFramePr>
        <p:xfrm>
          <a:off x="5364163" y="1268413"/>
          <a:ext cx="560387" cy="71437"/>
        </p:xfrm>
        <a:graphic>
          <a:graphicData uri="http://schemas.openxmlformats.org/presentationml/2006/ole">
            <mc:AlternateContent xmlns:mc="http://schemas.openxmlformats.org/markup-compatibility/2006">
              <mc:Choice xmlns:v="urn:schemas-microsoft-com:vml" Requires="v">
                <p:oleObj spid="_x0000_s14765" name="Equation" r:id="rId14" imgW="177569" imgH="202936" progId="Equation.3">
                  <p:embed/>
                </p:oleObj>
              </mc:Choice>
              <mc:Fallback>
                <p:oleObj name="Equation" r:id="rId14"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64163" y="1268413"/>
                        <a:ext cx="560387" cy="7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11" name="Object 29"/>
          <p:cNvGraphicFramePr>
            <a:graphicFrameLocks noChangeAspect="1"/>
          </p:cNvGraphicFramePr>
          <p:nvPr>
            <p:extLst>
              <p:ext uri="{D42A27DB-BD31-4B8C-83A1-F6EECF244321}">
                <p14:modId xmlns:p14="http://schemas.microsoft.com/office/powerpoint/2010/main" val="2188827291"/>
              </p:ext>
            </p:extLst>
          </p:nvPr>
        </p:nvGraphicFramePr>
        <p:xfrm>
          <a:off x="3157378" y="419531"/>
          <a:ext cx="576262" cy="441325"/>
        </p:xfrm>
        <a:graphic>
          <a:graphicData uri="http://schemas.openxmlformats.org/presentationml/2006/ole">
            <mc:AlternateContent xmlns:mc="http://schemas.openxmlformats.org/markup-compatibility/2006">
              <mc:Choice xmlns:v="urn:schemas-microsoft-com:vml" Requires="v">
                <p:oleObj spid="_x0000_s14766" name="Equation" r:id="rId15" imgW="177569" imgH="202936" progId="Equation.3">
                  <p:embed/>
                </p:oleObj>
              </mc:Choice>
              <mc:Fallback>
                <p:oleObj name="Equation" r:id="rId15"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7378" y="419531"/>
                        <a:ext cx="576262"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12" name="Object 30"/>
          <p:cNvGraphicFramePr>
            <a:graphicFrameLocks noChangeAspect="1"/>
          </p:cNvGraphicFramePr>
          <p:nvPr>
            <p:extLst>
              <p:ext uri="{D42A27DB-BD31-4B8C-83A1-F6EECF244321}">
                <p14:modId xmlns:p14="http://schemas.microsoft.com/office/powerpoint/2010/main" val="5904914"/>
              </p:ext>
            </p:extLst>
          </p:nvPr>
        </p:nvGraphicFramePr>
        <p:xfrm>
          <a:off x="4902493" y="3197458"/>
          <a:ext cx="560388" cy="576262"/>
        </p:xfrm>
        <a:graphic>
          <a:graphicData uri="http://schemas.openxmlformats.org/presentationml/2006/ole">
            <mc:AlternateContent xmlns:mc="http://schemas.openxmlformats.org/markup-compatibility/2006">
              <mc:Choice xmlns:v="urn:schemas-microsoft-com:vml" Requires="v">
                <p:oleObj spid="_x0000_s14767" name="Equation" r:id="rId16" imgW="177569" imgH="202936" progId="Equation.3">
                  <p:embed/>
                </p:oleObj>
              </mc:Choice>
              <mc:Fallback>
                <p:oleObj name="Equation" r:id="rId16"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02493" y="3197458"/>
                        <a:ext cx="560388"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13" name="Object 31"/>
          <p:cNvGraphicFramePr>
            <a:graphicFrameLocks noChangeAspect="1"/>
          </p:cNvGraphicFramePr>
          <p:nvPr>
            <p:extLst>
              <p:ext uri="{D42A27DB-BD31-4B8C-83A1-F6EECF244321}">
                <p14:modId xmlns:p14="http://schemas.microsoft.com/office/powerpoint/2010/main" val="2385600732"/>
              </p:ext>
            </p:extLst>
          </p:nvPr>
        </p:nvGraphicFramePr>
        <p:xfrm>
          <a:off x="3157247" y="5737225"/>
          <a:ext cx="560388" cy="457200"/>
        </p:xfrm>
        <a:graphic>
          <a:graphicData uri="http://schemas.openxmlformats.org/presentationml/2006/ole">
            <mc:AlternateContent xmlns:mc="http://schemas.openxmlformats.org/markup-compatibility/2006">
              <mc:Choice xmlns:v="urn:schemas-microsoft-com:vml" Requires="v">
                <p:oleObj spid="_x0000_s14768" name="Equation" r:id="rId17" imgW="177569" imgH="202936" progId="Equation.3">
                  <p:embed/>
                </p:oleObj>
              </mc:Choice>
              <mc:Fallback>
                <p:oleObj name="Equation" r:id="rId17"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7247" y="5737225"/>
                        <a:ext cx="560388" cy="4572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14" name="Object 32"/>
          <p:cNvGraphicFramePr>
            <a:graphicFrameLocks noChangeAspect="1"/>
          </p:cNvGraphicFramePr>
          <p:nvPr>
            <p:extLst>
              <p:ext uri="{D42A27DB-BD31-4B8C-83A1-F6EECF244321}">
                <p14:modId xmlns:p14="http://schemas.microsoft.com/office/powerpoint/2010/main" val="212635961"/>
              </p:ext>
            </p:extLst>
          </p:nvPr>
        </p:nvGraphicFramePr>
        <p:xfrm>
          <a:off x="8352684" y="2015331"/>
          <a:ext cx="527050" cy="384175"/>
        </p:xfrm>
        <a:graphic>
          <a:graphicData uri="http://schemas.openxmlformats.org/presentationml/2006/ole">
            <mc:AlternateContent xmlns:mc="http://schemas.openxmlformats.org/markup-compatibility/2006">
              <mc:Choice xmlns:v="urn:schemas-microsoft-com:vml" Requires="v">
                <p:oleObj spid="_x0000_s14769" name="Equation" r:id="rId18" imgW="279279" imgH="241195" progId="Equation.3">
                  <p:embed/>
                </p:oleObj>
              </mc:Choice>
              <mc:Fallback>
                <p:oleObj name="Equation" r:id="rId18" imgW="279279" imgH="241195" progId="Equation.3">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352684" y="2015331"/>
                        <a:ext cx="527050"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15" name="Object 33"/>
          <p:cNvGraphicFramePr>
            <a:graphicFrameLocks noChangeAspect="1"/>
          </p:cNvGraphicFramePr>
          <p:nvPr>
            <p:extLst>
              <p:ext uri="{D42A27DB-BD31-4B8C-83A1-F6EECF244321}">
                <p14:modId xmlns:p14="http://schemas.microsoft.com/office/powerpoint/2010/main" val="3516473671"/>
              </p:ext>
            </p:extLst>
          </p:nvPr>
        </p:nvGraphicFramePr>
        <p:xfrm>
          <a:off x="4032251" y="4497448"/>
          <a:ext cx="576263" cy="495300"/>
        </p:xfrm>
        <a:graphic>
          <a:graphicData uri="http://schemas.openxmlformats.org/presentationml/2006/ole">
            <mc:AlternateContent xmlns:mc="http://schemas.openxmlformats.org/markup-compatibility/2006">
              <mc:Choice xmlns:v="urn:schemas-microsoft-com:vml" Requires="v">
                <p:oleObj spid="_x0000_s14770" name="Equation" r:id="rId20" imgW="279279" imgH="241195" progId="Equation.3">
                  <p:embed/>
                </p:oleObj>
              </mc:Choice>
              <mc:Fallback>
                <p:oleObj name="Equation" r:id="rId20" imgW="279279" imgH="241195" progId="Equation.3">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32251" y="4497448"/>
                        <a:ext cx="576263" cy="4953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6916" name="Rectangle 35"/>
          <p:cNvSpPr>
            <a:spLocks noChangeArrowheads="1"/>
          </p:cNvSpPr>
          <p:nvPr/>
        </p:nvSpPr>
        <p:spPr bwMode="auto">
          <a:xfrm>
            <a:off x="2051050" y="5661025"/>
            <a:ext cx="2333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Low"/>
            <a:r>
              <a:rPr lang="en-US" sz="1400">
                <a:solidFill>
                  <a:srgbClr val="000000"/>
                </a:solidFill>
                <a:cs typeface="Times New Roman" pitchFamily="18" charset="0"/>
              </a:rPr>
              <a:t> </a:t>
            </a:r>
            <a:endParaRPr lang="en-US">
              <a:solidFill>
                <a:srgbClr val="000000"/>
              </a:solidFill>
            </a:endParaRPr>
          </a:p>
        </p:txBody>
      </p:sp>
      <p:sp>
        <p:nvSpPr>
          <p:cNvPr id="336917" name="Rectangle 36"/>
          <p:cNvSpPr>
            <a:spLocks noChangeArrowheads="1"/>
          </p:cNvSpPr>
          <p:nvPr/>
        </p:nvSpPr>
        <p:spPr bwMode="auto">
          <a:xfrm>
            <a:off x="2339975" y="6127750"/>
            <a:ext cx="228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Low"/>
            <a:r>
              <a:rPr lang="en-US" sz="1400">
                <a:solidFill>
                  <a:srgbClr val="000000"/>
                </a:solidFill>
                <a:latin typeface="Times New Roman" pitchFamily="18" charset="0"/>
                <a:cs typeface="Times New Roman" pitchFamily="18" charset="0"/>
                <a:sym typeface="Symbol" pitchFamily="18" charset="2"/>
              </a:rPr>
              <a:t>.</a:t>
            </a:r>
          </a:p>
        </p:txBody>
      </p:sp>
      <p:graphicFrame>
        <p:nvGraphicFramePr>
          <p:cNvPr id="336918" name="Object 38"/>
          <p:cNvGraphicFramePr>
            <a:graphicFrameLocks noChangeAspect="1"/>
          </p:cNvGraphicFramePr>
          <p:nvPr>
            <p:extLst>
              <p:ext uri="{D42A27DB-BD31-4B8C-83A1-F6EECF244321}">
                <p14:modId xmlns:p14="http://schemas.microsoft.com/office/powerpoint/2010/main" val="4077399627"/>
              </p:ext>
            </p:extLst>
          </p:nvPr>
        </p:nvGraphicFramePr>
        <p:xfrm>
          <a:off x="3487474" y="1223889"/>
          <a:ext cx="560388" cy="503238"/>
        </p:xfrm>
        <a:graphic>
          <a:graphicData uri="http://schemas.openxmlformats.org/presentationml/2006/ole">
            <mc:AlternateContent xmlns:mc="http://schemas.openxmlformats.org/markup-compatibility/2006">
              <mc:Choice xmlns:v="urn:schemas-microsoft-com:vml" Requires="v">
                <p:oleObj spid="_x0000_s14771" name="Equation" r:id="rId21" imgW="177569" imgH="202936" progId="Equation.3">
                  <p:embed/>
                </p:oleObj>
              </mc:Choice>
              <mc:Fallback>
                <p:oleObj name="Equation" r:id="rId21"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87474" y="1223889"/>
                        <a:ext cx="56038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19" name="Object 39"/>
          <p:cNvGraphicFramePr>
            <a:graphicFrameLocks noChangeAspect="1"/>
          </p:cNvGraphicFramePr>
          <p:nvPr/>
        </p:nvGraphicFramePr>
        <p:xfrm>
          <a:off x="4876800" y="2362200"/>
          <a:ext cx="560388" cy="503238"/>
        </p:xfrm>
        <a:graphic>
          <a:graphicData uri="http://schemas.openxmlformats.org/presentationml/2006/ole">
            <mc:AlternateContent xmlns:mc="http://schemas.openxmlformats.org/markup-compatibility/2006">
              <mc:Choice xmlns:v="urn:schemas-microsoft-com:vml" Requires="v">
                <p:oleObj spid="_x0000_s14772" name="Equation" r:id="rId22" imgW="177569" imgH="202936" progId="Equation.3">
                  <p:embed/>
                </p:oleObj>
              </mc:Choice>
              <mc:Fallback>
                <p:oleObj name="Equation" r:id="rId22"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76800" y="2362200"/>
                        <a:ext cx="56038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6920" name="Rectangle 40"/>
          <p:cNvSpPr>
            <a:spLocks noChangeArrowheads="1"/>
          </p:cNvSpPr>
          <p:nvPr/>
        </p:nvSpPr>
        <p:spPr bwMode="auto">
          <a:xfrm>
            <a:off x="135561" y="4497448"/>
            <a:ext cx="865549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square">
            <a:spAutoFit/>
          </a:bodyPr>
          <a:lstStyle/>
          <a:p>
            <a:r>
              <a:rPr lang="en-US" sz="2400" b="1" dirty="0">
                <a:solidFill>
                  <a:prstClr val="black"/>
                </a:solidFill>
              </a:rPr>
              <a:t>Different samples</a:t>
            </a:r>
            <a:r>
              <a:rPr lang="en-US" sz="2400" dirty="0">
                <a:solidFill>
                  <a:prstClr val="black"/>
                </a:solidFill>
              </a:rPr>
              <a:t> </a:t>
            </a:r>
            <a:r>
              <a:rPr lang="en-US" sz="2400" dirty="0">
                <a:solidFill>
                  <a:prstClr val="black"/>
                </a:solidFill>
                <a:sym typeface="Symbol" pitchFamily="18" charset="2"/>
              </a:rPr>
              <a:t></a:t>
            </a:r>
            <a:r>
              <a:rPr lang="en-US" sz="2400" dirty="0">
                <a:solidFill>
                  <a:prstClr val="black"/>
                </a:solidFill>
              </a:rPr>
              <a:t> </a:t>
            </a:r>
            <a:r>
              <a:rPr lang="en-US" sz="2400" b="1" dirty="0">
                <a:solidFill>
                  <a:prstClr val="black"/>
                </a:solidFill>
              </a:rPr>
              <a:t>different        even if the samples size are equal .</a:t>
            </a:r>
          </a:p>
        </p:txBody>
      </p:sp>
      <p:sp>
        <p:nvSpPr>
          <p:cNvPr id="336921" name="Rectangle 41"/>
          <p:cNvSpPr>
            <a:spLocks noChangeArrowheads="1"/>
          </p:cNvSpPr>
          <p:nvPr/>
        </p:nvSpPr>
        <p:spPr bwMode="auto">
          <a:xfrm>
            <a:off x="311151" y="5647712"/>
            <a:ext cx="8305800" cy="830997"/>
          </a:xfrm>
          <a:prstGeom prst="rect">
            <a:avLst/>
          </a:prstGeom>
          <a:noFill/>
          <a:ln w="38100" algn="ctr">
            <a:solidFill>
              <a:srgbClr val="FF66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p>
            <a:r>
              <a:rPr lang="en-US" sz="2400" b="1" dirty="0">
                <a:solidFill>
                  <a:prstClr val="black"/>
                </a:solidFill>
              </a:rPr>
              <a:t>There is a</a:t>
            </a:r>
            <a:r>
              <a:rPr lang="en-US" sz="2400" dirty="0">
                <a:solidFill>
                  <a:prstClr val="black"/>
                </a:solidFill>
              </a:rPr>
              <a:t> </a:t>
            </a:r>
            <a:r>
              <a:rPr lang="en-US" sz="2400" b="1" dirty="0">
                <a:solidFill>
                  <a:prstClr val="black"/>
                </a:solidFill>
              </a:rPr>
              <a:t>variation in</a:t>
            </a:r>
            <a:r>
              <a:rPr lang="en-US" sz="2400" dirty="0">
                <a:solidFill>
                  <a:prstClr val="black"/>
                </a:solidFill>
              </a:rPr>
              <a:t>        </a:t>
            </a:r>
            <a:r>
              <a:rPr lang="en-US" sz="2400" b="1" dirty="0">
                <a:solidFill>
                  <a:prstClr val="black"/>
                </a:solidFill>
              </a:rPr>
              <a:t>of  different samples</a:t>
            </a:r>
            <a:endParaRPr lang="en-US" sz="2400" dirty="0">
              <a:solidFill>
                <a:prstClr val="black"/>
              </a:solidFill>
            </a:endParaRPr>
          </a:p>
          <a:p>
            <a:r>
              <a:rPr lang="en-US" sz="2400" b="1" dirty="0">
                <a:solidFill>
                  <a:prstClr val="black"/>
                </a:solidFill>
              </a:rPr>
              <a:t>This variation is due to </a:t>
            </a:r>
            <a:r>
              <a:rPr lang="en-US" sz="2400" b="1" dirty="0">
                <a:solidFill>
                  <a:srgbClr val="0070C0"/>
                </a:solidFill>
              </a:rPr>
              <a:t>sampling variation</a:t>
            </a:r>
            <a:r>
              <a:rPr lang="en-US" sz="2400" b="1" dirty="0">
                <a:solidFill>
                  <a:prstClr val="black"/>
                </a:solidFill>
              </a:rPr>
              <a:t>.</a:t>
            </a:r>
          </a:p>
        </p:txBody>
      </p:sp>
      <p:graphicFrame>
        <p:nvGraphicFramePr>
          <p:cNvPr id="336922" name="Object 42"/>
          <p:cNvGraphicFramePr>
            <a:graphicFrameLocks noChangeAspect="1"/>
          </p:cNvGraphicFramePr>
          <p:nvPr>
            <p:extLst>
              <p:ext uri="{D42A27DB-BD31-4B8C-83A1-F6EECF244321}">
                <p14:modId xmlns:p14="http://schemas.microsoft.com/office/powerpoint/2010/main" val="1394204873"/>
              </p:ext>
            </p:extLst>
          </p:nvPr>
        </p:nvGraphicFramePr>
        <p:xfrm>
          <a:off x="5936927" y="2120840"/>
          <a:ext cx="560388" cy="620713"/>
        </p:xfrm>
        <a:graphic>
          <a:graphicData uri="http://schemas.openxmlformats.org/presentationml/2006/ole">
            <mc:AlternateContent xmlns:mc="http://schemas.openxmlformats.org/markup-compatibility/2006">
              <mc:Choice xmlns:v="urn:schemas-microsoft-com:vml" Requires="v">
                <p:oleObj spid="_x0000_s14773" name="Equation" r:id="rId23" imgW="177569" imgH="202936" progId="Equation.3">
                  <p:embed/>
                </p:oleObj>
              </mc:Choice>
              <mc:Fallback>
                <p:oleObj name="Equation" r:id="rId23"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36927" y="2120840"/>
                        <a:ext cx="560388"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6923" name="Object 43"/>
          <p:cNvGraphicFramePr>
            <a:graphicFrameLocks noChangeAspect="1"/>
          </p:cNvGraphicFramePr>
          <p:nvPr>
            <p:extLst>
              <p:ext uri="{D42A27DB-BD31-4B8C-83A1-F6EECF244321}">
                <p14:modId xmlns:p14="http://schemas.microsoft.com/office/powerpoint/2010/main" val="2662099239"/>
              </p:ext>
            </p:extLst>
          </p:nvPr>
        </p:nvGraphicFramePr>
        <p:xfrm>
          <a:off x="4564063" y="1328024"/>
          <a:ext cx="560388" cy="381000"/>
        </p:xfrm>
        <a:graphic>
          <a:graphicData uri="http://schemas.openxmlformats.org/presentationml/2006/ole">
            <mc:AlternateContent xmlns:mc="http://schemas.openxmlformats.org/markup-compatibility/2006">
              <mc:Choice xmlns:v="urn:schemas-microsoft-com:vml" Requires="v">
                <p:oleObj spid="_x0000_s14774" name="Equation" r:id="rId24" imgW="177569" imgH="202936" progId="Equation.3">
                  <p:embed/>
                </p:oleObj>
              </mc:Choice>
              <mc:Fallback>
                <p:oleObj name="Equation" r:id="rId24"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64063" y="1328024"/>
                        <a:ext cx="560388"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6924" name="Rectangle 43"/>
          <p:cNvSpPr>
            <a:spLocks noChangeArrowheads="1"/>
          </p:cNvSpPr>
          <p:nvPr/>
        </p:nvSpPr>
        <p:spPr bwMode="auto">
          <a:xfrm>
            <a:off x="7315200" y="3124200"/>
            <a:ext cx="13716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2800" b="1" dirty="0">
                <a:solidFill>
                  <a:srgbClr val="FF0000"/>
                </a:solidFill>
              </a:rPr>
              <a:t>???</a:t>
            </a:r>
            <a:endParaRPr lang="en-US" sz="2800" dirty="0">
              <a:solidFill>
                <a:srgbClr val="FF0000"/>
              </a:solidFill>
            </a:endParaRPr>
          </a:p>
        </p:txBody>
      </p:sp>
      <p:sp>
        <p:nvSpPr>
          <p:cNvPr id="336925" name="Smiley Face 5"/>
          <p:cNvSpPr>
            <a:spLocks noChangeArrowheads="1"/>
          </p:cNvSpPr>
          <p:nvPr/>
        </p:nvSpPr>
        <p:spPr bwMode="auto">
          <a:xfrm>
            <a:off x="8001000" y="457200"/>
            <a:ext cx="533400" cy="914400"/>
          </a:xfrm>
          <a:prstGeom prst="smileyFace">
            <a:avLst>
              <a:gd name="adj" fmla="val 4653"/>
            </a:avLst>
          </a:prstGeom>
          <a:solidFill>
            <a:schemeClr val="accent1"/>
          </a:solidFill>
          <a:ln w="9525" algn="ctr">
            <a:solidFill>
              <a:schemeClr val="tx1"/>
            </a:solidFill>
            <a:round/>
            <a:headEnd/>
            <a:tailEnd/>
          </a:ln>
        </p:spPr>
        <p:txBody>
          <a:bodyPr/>
          <a:lstStyle/>
          <a:p>
            <a:pPr algn="r"/>
            <a:endParaRPr lang="en-US">
              <a:solidFill>
                <a:srgbClr val="000000"/>
              </a:solidFill>
            </a:endParaRPr>
          </a:p>
        </p:txBody>
      </p:sp>
      <p:sp>
        <p:nvSpPr>
          <p:cNvPr id="2" name="Date Placeholder 1"/>
          <p:cNvSpPr>
            <a:spLocks noGrp="1"/>
          </p:cNvSpPr>
          <p:nvPr>
            <p:ph type="dt" sz="half" idx="10"/>
          </p:nvPr>
        </p:nvSpPr>
        <p:spPr/>
        <p:txBody>
          <a:bodyPr/>
          <a:lstStyle/>
          <a:p>
            <a:fld id="{A6E93B63-FBD5-4035-A20A-ABF63A88FAAF}" type="datetime1">
              <a:rPr lang="en-MY" smtClean="0"/>
              <a:t>9/7/2020</a:t>
            </a:fld>
            <a:endParaRPr lang="en-MY"/>
          </a:p>
        </p:txBody>
      </p:sp>
    </p:spTree>
    <p:extLst>
      <p:ext uri="{BB962C8B-B14F-4D97-AF65-F5344CB8AC3E}">
        <p14:creationId xmlns:p14="http://schemas.microsoft.com/office/powerpoint/2010/main" val="27741972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3"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fld id="{486CE348-A10A-47CD-9747-0BBA9F1406D2}" type="slidenum">
              <a:rPr lang="ar-SA" sz="1400">
                <a:solidFill>
                  <a:srgbClr val="000000"/>
                </a:solidFill>
              </a:rPr>
              <a:pPr algn="r" eaLnBrk="1" hangingPunct="1"/>
              <a:t>33</a:t>
            </a:fld>
            <a:endParaRPr lang="en-US" sz="1400">
              <a:solidFill>
                <a:srgbClr val="000000"/>
              </a:solidFill>
            </a:endParaRPr>
          </a:p>
        </p:txBody>
      </p:sp>
      <p:grpSp>
        <p:nvGrpSpPr>
          <p:cNvPr id="337924" name="Group 2"/>
          <p:cNvGrpSpPr>
            <a:grpSpLocks/>
          </p:cNvGrpSpPr>
          <p:nvPr/>
        </p:nvGrpSpPr>
        <p:grpSpPr bwMode="auto">
          <a:xfrm>
            <a:off x="2454275" y="304800"/>
            <a:ext cx="4279900" cy="2971466"/>
            <a:chOff x="4860" y="2880"/>
            <a:chExt cx="2160" cy="1980"/>
          </a:xfrm>
        </p:grpSpPr>
        <p:sp>
          <p:nvSpPr>
            <p:cNvPr id="337951" name="Oval 3"/>
            <p:cNvSpPr>
              <a:spLocks noChangeArrowheads="1"/>
            </p:cNvSpPr>
            <p:nvPr/>
          </p:nvSpPr>
          <p:spPr bwMode="auto">
            <a:xfrm>
              <a:off x="4860" y="2880"/>
              <a:ext cx="2160" cy="1980"/>
            </a:xfrm>
            <a:prstGeom prst="ellipse">
              <a:avLst/>
            </a:prstGeom>
            <a:solidFill>
              <a:srgbClr val="99CCFF"/>
            </a:solidFill>
            <a:ln w="28575">
              <a:solidFill>
                <a:srgbClr val="000000"/>
              </a:solidFill>
              <a:round/>
              <a:headEnd/>
              <a:tailEnd/>
            </a:ln>
          </p:spPr>
          <p:txBody>
            <a:bodyPr/>
            <a:lstStyle/>
            <a:p>
              <a:endParaRPr lang="en-US" b="1">
                <a:solidFill>
                  <a:srgbClr val="000000"/>
                </a:solidFill>
              </a:endParaRPr>
            </a:p>
          </p:txBody>
        </p:sp>
        <p:sp>
          <p:nvSpPr>
            <p:cNvPr id="337952" name="Oval 4"/>
            <p:cNvSpPr>
              <a:spLocks noChangeArrowheads="1"/>
            </p:cNvSpPr>
            <p:nvPr/>
          </p:nvSpPr>
          <p:spPr bwMode="auto">
            <a:xfrm>
              <a:off x="5671" y="3589"/>
              <a:ext cx="494" cy="509"/>
            </a:xfrm>
            <a:prstGeom prst="ellipse">
              <a:avLst/>
            </a:prstGeom>
            <a:solidFill>
              <a:srgbClr val="FFFFFF"/>
            </a:solidFill>
            <a:ln w="9525">
              <a:solidFill>
                <a:srgbClr val="000000"/>
              </a:solidFill>
              <a:round/>
              <a:headEnd/>
              <a:tailEnd/>
            </a:ln>
          </p:spPr>
          <p:txBody>
            <a:bodyPr/>
            <a:lstStyle/>
            <a:p>
              <a:pPr algn="ctr"/>
              <a:r>
                <a:rPr lang="en-US" sz="2800" b="1" dirty="0">
                  <a:solidFill>
                    <a:srgbClr val="008000"/>
                  </a:solidFill>
                  <a:latin typeface="Times New Roman" pitchFamily="18" charset="0"/>
                  <a:cs typeface="Times New Roman" pitchFamily="18" charset="0"/>
                  <a:sym typeface="Symbol" pitchFamily="18" charset="2"/>
                </a:rPr>
                <a:t></a:t>
              </a:r>
            </a:p>
          </p:txBody>
        </p:sp>
        <p:sp>
          <p:nvSpPr>
            <p:cNvPr id="337953" name="Oval 5"/>
            <p:cNvSpPr>
              <a:spLocks noChangeArrowheads="1"/>
            </p:cNvSpPr>
            <p:nvPr/>
          </p:nvSpPr>
          <p:spPr bwMode="auto">
            <a:xfrm>
              <a:off x="5760" y="3012"/>
              <a:ext cx="405"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7954" name="Oval 6"/>
            <p:cNvSpPr>
              <a:spLocks noChangeArrowheads="1"/>
            </p:cNvSpPr>
            <p:nvPr/>
          </p:nvSpPr>
          <p:spPr bwMode="auto">
            <a:xfrm>
              <a:off x="6345" y="3420"/>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7955" name="Oval 7"/>
            <p:cNvSpPr>
              <a:spLocks noChangeArrowheads="1"/>
            </p:cNvSpPr>
            <p:nvPr/>
          </p:nvSpPr>
          <p:spPr bwMode="auto">
            <a:xfrm>
              <a:off x="4995" y="3804"/>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7956" name="Oval 8"/>
            <p:cNvSpPr>
              <a:spLocks noChangeArrowheads="1"/>
            </p:cNvSpPr>
            <p:nvPr/>
          </p:nvSpPr>
          <p:spPr bwMode="auto">
            <a:xfrm>
              <a:off x="5130" y="3276"/>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7957" name="Oval 9"/>
            <p:cNvSpPr>
              <a:spLocks noChangeArrowheads="1"/>
            </p:cNvSpPr>
            <p:nvPr/>
          </p:nvSpPr>
          <p:spPr bwMode="auto">
            <a:xfrm>
              <a:off x="5265" y="4200"/>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7958" name="Oval 10"/>
            <p:cNvSpPr>
              <a:spLocks noChangeArrowheads="1"/>
            </p:cNvSpPr>
            <p:nvPr/>
          </p:nvSpPr>
          <p:spPr bwMode="auto">
            <a:xfrm>
              <a:off x="6406" y="4002"/>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7959" name="Oval 11"/>
            <p:cNvSpPr>
              <a:spLocks noChangeArrowheads="1"/>
            </p:cNvSpPr>
            <p:nvPr/>
          </p:nvSpPr>
          <p:spPr bwMode="auto">
            <a:xfrm>
              <a:off x="5829" y="4334"/>
              <a:ext cx="408"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37960" name="Text Box 12"/>
            <p:cNvSpPr txBox="1">
              <a:spLocks noChangeArrowheads="1"/>
            </p:cNvSpPr>
            <p:nvPr/>
          </p:nvSpPr>
          <p:spPr bwMode="auto">
            <a:xfrm>
              <a:off x="5206" y="4168"/>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7961" name="Text Box 13"/>
            <p:cNvSpPr txBox="1">
              <a:spLocks noChangeArrowheads="1"/>
            </p:cNvSpPr>
            <p:nvPr/>
          </p:nvSpPr>
          <p:spPr bwMode="auto">
            <a:xfrm>
              <a:off x="6342" y="3960"/>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7962" name="Text Box 14"/>
            <p:cNvSpPr txBox="1">
              <a:spLocks noChangeArrowheads="1"/>
            </p:cNvSpPr>
            <p:nvPr/>
          </p:nvSpPr>
          <p:spPr bwMode="auto">
            <a:xfrm>
              <a:off x="6328" y="3392"/>
              <a:ext cx="540" cy="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7963" name="Text Box 15"/>
            <p:cNvSpPr txBox="1">
              <a:spLocks noChangeArrowheads="1"/>
            </p:cNvSpPr>
            <p:nvPr/>
          </p:nvSpPr>
          <p:spPr bwMode="auto">
            <a:xfrm>
              <a:off x="4930" y="3752"/>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7964" name="Text Box 16"/>
            <p:cNvSpPr txBox="1">
              <a:spLocks noChangeArrowheads="1"/>
            </p:cNvSpPr>
            <p:nvPr/>
          </p:nvSpPr>
          <p:spPr bwMode="auto">
            <a:xfrm>
              <a:off x="5760" y="4306"/>
              <a:ext cx="568"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7965" name="Text Box 17"/>
            <p:cNvSpPr txBox="1">
              <a:spLocks noChangeArrowheads="1"/>
            </p:cNvSpPr>
            <p:nvPr/>
          </p:nvSpPr>
          <p:spPr bwMode="auto">
            <a:xfrm>
              <a:off x="5054" y="3226"/>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7966" name="Text Box 18"/>
            <p:cNvSpPr txBox="1">
              <a:spLocks noChangeArrowheads="1"/>
            </p:cNvSpPr>
            <p:nvPr/>
          </p:nvSpPr>
          <p:spPr bwMode="auto">
            <a:xfrm>
              <a:off x="5704" y="2956"/>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grpSp>
      <p:graphicFrame>
        <p:nvGraphicFramePr>
          <p:cNvPr id="337925" name="Object 19"/>
          <p:cNvGraphicFramePr>
            <a:graphicFrameLocks noChangeAspect="1"/>
          </p:cNvGraphicFramePr>
          <p:nvPr>
            <p:extLst>
              <p:ext uri="{D42A27DB-BD31-4B8C-83A1-F6EECF244321}">
                <p14:modId xmlns:p14="http://schemas.microsoft.com/office/powerpoint/2010/main" val="3789065323"/>
              </p:ext>
            </p:extLst>
          </p:nvPr>
        </p:nvGraphicFramePr>
        <p:xfrm>
          <a:off x="5252061" y="2486877"/>
          <a:ext cx="560387" cy="620712"/>
        </p:xfrm>
        <a:graphic>
          <a:graphicData uri="http://schemas.openxmlformats.org/presentationml/2006/ole">
            <mc:AlternateContent xmlns:mc="http://schemas.openxmlformats.org/markup-compatibility/2006">
              <mc:Choice xmlns:v="urn:schemas-microsoft-com:vml" Requires="v">
                <p:oleObj spid="_x0000_s15741" name="Equation" r:id="rId4" imgW="177569" imgH="202936" progId="Equation.3">
                  <p:embed/>
                </p:oleObj>
              </mc:Choice>
              <mc:Fallback>
                <p:oleObj name="Equation" r:id="rId4"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2061" y="2486877"/>
                        <a:ext cx="560387"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26" name="Object 20"/>
          <p:cNvGraphicFramePr>
            <a:graphicFrameLocks noChangeAspect="1"/>
          </p:cNvGraphicFramePr>
          <p:nvPr>
            <p:extLst>
              <p:ext uri="{D42A27DB-BD31-4B8C-83A1-F6EECF244321}">
                <p14:modId xmlns:p14="http://schemas.microsoft.com/office/powerpoint/2010/main" val="3391829781"/>
              </p:ext>
            </p:extLst>
          </p:nvPr>
        </p:nvGraphicFramePr>
        <p:xfrm>
          <a:off x="4448537" y="2436195"/>
          <a:ext cx="560387" cy="620712"/>
        </p:xfrm>
        <a:graphic>
          <a:graphicData uri="http://schemas.openxmlformats.org/presentationml/2006/ole">
            <mc:AlternateContent xmlns:mc="http://schemas.openxmlformats.org/markup-compatibility/2006">
              <mc:Choice xmlns:v="urn:schemas-microsoft-com:vml" Requires="v">
                <p:oleObj spid="_x0000_s15742" name="Equation" r:id="rId6" imgW="177569" imgH="202936" progId="Equation.3">
                  <p:embed/>
                </p:oleObj>
              </mc:Choice>
              <mc:Fallback>
                <p:oleObj name="Equation" r:id="rId6"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48537" y="2436195"/>
                        <a:ext cx="560387"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27" name="Object 21"/>
          <p:cNvGraphicFramePr>
            <a:graphicFrameLocks noChangeAspect="1"/>
          </p:cNvGraphicFramePr>
          <p:nvPr>
            <p:extLst>
              <p:ext uri="{D42A27DB-BD31-4B8C-83A1-F6EECF244321}">
                <p14:modId xmlns:p14="http://schemas.microsoft.com/office/powerpoint/2010/main" val="2798491481"/>
              </p:ext>
            </p:extLst>
          </p:nvPr>
        </p:nvGraphicFramePr>
        <p:xfrm>
          <a:off x="5548757" y="1058469"/>
          <a:ext cx="560388" cy="620712"/>
        </p:xfrm>
        <a:graphic>
          <a:graphicData uri="http://schemas.openxmlformats.org/presentationml/2006/ole">
            <mc:AlternateContent xmlns:mc="http://schemas.openxmlformats.org/markup-compatibility/2006">
              <mc:Choice xmlns:v="urn:schemas-microsoft-com:vml" Requires="v">
                <p:oleObj spid="_x0000_s15743" name="Equation" r:id="rId7" imgW="177569" imgH="202936" progId="Equation.3">
                  <p:embed/>
                </p:oleObj>
              </mc:Choice>
              <mc:Fallback>
                <p:oleObj name="Equation" r:id="rId7"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48757" y="1058469"/>
                        <a:ext cx="560388"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28" name="Object 22"/>
          <p:cNvGraphicFramePr>
            <a:graphicFrameLocks noChangeAspect="1"/>
          </p:cNvGraphicFramePr>
          <p:nvPr>
            <p:extLst>
              <p:ext uri="{D42A27DB-BD31-4B8C-83A1-F6EECF244321}">
                <p14:modId xmlns:p14="http://schemas.microsoft.com/office/powerpoint/2010/main" val="3042190653"/>
              </p:ext>
            </p:extLst>
          </p:nvPr>
        </p:nvGraphicFramePr>
        <p:xfrm>
          <a:off x="4286382" y="468571"/>
          <a:ext cx="704850" cy="656173"/>
        </p:xfrm>
        <a:graphic>
          <a:graphicData uri="http://schemas.openxmlformats.org/presentationml/2006/ole">
            <mc:AlternateContent xmlns:mc="http://schemas.openxmlformats.org/markup-compatibility/2006">
              <mc:Choice xmlns:v="urn:schemas-microsoft-com:vml" Requires="v">
                <p:oleObj spid="_x0000_s15744" name="Equation" r:id="rId8" imgW="177569" imgH="202936" progId="Equation.3">
                  <p:embed/>
                </p:oleObj>
              </mc:Choice>
              <mc:Fallback>
                <p:oleObj name="Equation" r:id="rId8"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86382" y="468571"/>
                        <a:ext cx="704850" cy="656173"/>
                      </a:xfrm>
                      <a:prstGeom prst="rect">
                        <a:avLst/>
                      </a:prstGeom>
                      <a:noFill/>
                      <a:ln>
                        <a:noFill/>
                      </a:ln>
                    </p:spPr>
                  </p:pic>
                </p:oleObj>
              </mc:Fallback>
            </mc:AlternateContent>
          </a:graphicData>
        </a:graphic>
      </p:graphicFrame>
      <p:graphicFrame>
        <p:nvGraphicFramePr>
          <p:cNvPr id="337929" name="Object 23"/>
          <p:cNvGraphicFramePr>
            <a:graphicFrameLocks noChangeAspect="1"/>
          </p:cNvGraphicFramePr>
          <p:nvPr>
            <p:extLst>
              <p:ext uri="{D42A27DB-BD31-4B8C-83A1-F6EECF244321}">
                <p14:modId xmlns:p14="http://schemas.microsoft.com/office/powerpoint/2010/main" val="2400878742"/>
              </p:ext>
            </p:extLst>
          </p:nvPr>
        </p:nvGraphicFramePr>
        <p:xfrm>
          <a:off x="3378793" y="2311587"/>
          <a:ext cx="560388" cy="620713"/>
        </p:xfrm>
        <a:graphic>
          <a:graphicData uri="http://schemas.openxmlformats.org/presentationml/2006/ole">
            <mc:AlternateContent xmlns:mc="http://schemas.openxmlformats.org/markup-compatibility/2006">
              <mc:Choice xmlns:v="urn:schemas-microsoft-com:vml" Requires="v">
                <p:oleObj spid="_x0000_s15745" name="Equation" r:id="rId9" imgW="177569" imgH="202936" progId="Equation.3">
                  <p:embed/>
                </p:oleObj>
              </mc:Choice>
              <mc:Fallback>
                <p:oleObj name="Equation" r:id="rId9"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78793" y="2311587"/>
                        <a:ext cx="560388"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30" name="Object 24"/>
          <p:cNvGraphicFramePr>
            <a:graphicFrameLocks noChangeAspect="1"/>
          </p:cNvGraphicFramePr>
          <p:nvPr>
            <p:extLst>
              <p:ext uri="{D42A27DB-BD31-4B8C-83A1-F6EECF244321}">
                <p14:modId xmlns:p14="http://schemas.microsoft.com/office/powerpoint/2010/main" val="2613489307"/>
              </p:ext>
            </p:extLst>
          </p:nvPr>
        </p:nvGraphicFramePr>
        <p:xfrm>
          <a:off x="2875508" y="1709493"/>
          <a:ext cx="560387" cy="620712"/>
        </p:xfrm>
        <a:graphic>
          <a:graphicData uri="http://schemas.openxmlformats.org/presentationml/2006/ole">
            <mc:AlternateContent xmlns:mc="http://schemas.openxmlformats.org/markup-compatibility/2006">
              <mc:Choice xmlns:v="urn:schemas-microsoft-com:vml" Requires="v">
                <p:oleObj spid="_x0000_s15746" name="Equation" r:id="rId10" imgW="177569" imgH="202936" progId="Equation.3">
                  <p:embed/>
                </p:oleObj>
              </mc:Choice>
              <mc:Fallback>
                <p:oleObj name="Equation" r:id="rId10"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75508" y="1709493"/>
                        <a:ext cx="560387" cy="620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31" name="Object 25"/>
          <p:cNvGraphicFramePr>
            <a:graphicFrameLocks noChangeAspect="1"/>
          </p:cNvGraphicFramePr>
          <p:nvPr>
            <p:extLst>
              <p:ext uri="{D42A27DB-BD31-4B8C-83A1-F6EECF244321}">
                <p14:modId xmlns:p14="http://schemas.microsoft.com/office/powerpoint/2010/main" val="4239966482"/>
              </p:ext>
            </p:extLst>
          </p:nvPr>
        </p:nvGraphicFramePr>
        <p:xfrm>
          <a:off x="3139852" y="969169"/>
          <a:ext cx="652462" cy="551231"/>
        </p:xfrm>
        <a:graphic>
          <a:graphicData uri="http://schemas.openxmlformats.org/presentationml/2006/ole">
            <mc:AlternateContent xmlns:mc="http://schemas.openxmlformats.org/markup-compatibility/2006">
              <mc:Choice xmlns:v="urn:schemas-microsoft-com:vml" Requires="v">
                <p:oleObj spid="_x0000_s15747" name="Equation" r:id="rId11" imgW="177569" imgH="202936" progId="Equation.3">
                  <p:embed/>
                </p:oleObj>
              </mc:Choice>
              <mc:Fallback>
                <p:oleObj name="Equation" r:id="rId11"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9852" y="969169"/>
                        <a:ext cx="652462" cy="551231"/>
                      </a:xfrm>
                      <a:prstGeom prst="rect">
                        <a:avLst/>
                      </a:prstGeom>
                      <a:noFill/>
                      <a:ln>
                        <a:noFill/>
                      </a:ln>
                    </p:spPr>
                  </p:pic>
                </p:oleObj>
              </mc:Fallback>
            </mc:AlternateContent>
          </a:graphicData>
        </a:graphic>
      </p:graphicFrame>
      <p:graphicFrame>
        <p:nvGraphicFramePr>
          <p:cNvPr id="337932" name="Object 26"/>
          <p:cNvGraphicFramePr>
            <a:graphicFrameLocks noChangeAspect="1"/>
          </p:cNvGraphicFramePr>
          <p:nvPr/>
        </p:nvGraphicFramePr>
        <p:xfrm>
          <a:off x="5148263" y="981075"/>
          <a:ext cx="560387" cy="431800"/>
        </p:xfrm>
        <a:graphic>
          <a:graphicData uri="http://schemas.openxmlformats.org/presentationml/2006/ole">
            <mc:AlternateContent xmlns:mc="http://schemas.openxmlformats.org/markup-compatibility/2006">
              <mc:Choice xmlns:v="urn:schemas-microsoft-com:vml" Requires="v">
                <p:oleObj spid="_x0000_s15748" name="Equation" r:id="rId12" imgW="177569" imgH="202936" progId="Equation.3">
                  <p:embed/>
                </p:oleObj>
              </mc:Choice>
              <mc:Fallback>
                <p:oleObj name="Equation" r:id="rId12"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48263" y="981075"/>
                        <a:ext cx="560387"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33" name="Object 27"/>
          <p:cNvGraphicFramePr>
            <a:graphicFrameLocks noChangeAspect="1"/>
          </p:cNvGraphicFramePr>
          <p:nvPr/>
        </p:nvGraphicFramePr>
        <p:xfrm>
          <a:off x="5292725" y="620713"/>
          <a:ext cx="560388" cy="360362"/>
        </p:xfrm>
        <a:graphic>
          <a:graphicData uri="http://schemas.openxmlformats.org/presentationml/2006/ole">
            <mc:AlternateContent xmlns:mc="http://schemas.openxmlformats.org/markup-compatibility/2006">
              <mc:Choice xmlns:v="urn:schemas-microsoft-com:vml" Requires="v">
                <p:oleObj spid="_x0000_s15749" name="Equation" r:id="rId13" imgW="177569" imgH="202936" progId="Equation.3">
                  <p:embed/>
                </p:oleObj>
              </mc:Choice>
              <mc:Fallback>
                <p:oleObj name="Equation" r:id="rId13"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92725" y="620713"/>
                        <a:ext cx="560388"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34" name="Object 28"/>
          <p:cNvGraphicFramePr>
            <a:graphicFrameLocks noChangeAspect="1"/>
          </p:cNvGraphicFramePr>
          <p:nvPr>
            <p:extLst>
              <p:ext uri="{D42A27DB-BD31-4B8C-83A1-F6EECF244321}">
                <p14:modId xmlns:p14="http://schemas.microsoft.com/office/powerpoint/2010/main" val="2374588481"/>
              </p:ext>
            </p:extLst>
          </p:nvPr>
        </p:nvGraphicFramePr>
        <p:xfrm>
          <a:off x="5082828" y="1852105"/>
          <a:ext cx="560388" cy="273050"/>
        </p:xfrm>
        <a:graphic>
          <a:graphicData uri="http://schemas.openxmlformats.org/presentationml/2006/ole">
            <mc:AlternateContent xmlns:mc="http://schemas.openxmlformats.org/markup-compatibility/2006">
              <mc:Choice xmlns:v="urn:schemas-microsoft-com:vml" Requires="v">
                <p:oleObj spid="_x0000_s15750" name="Equation" r:id="rId14" imgW="177569" imgH="202936" progId="Equation.3">
                  <p:embed/>
                </p:oleObj>
              </mc:Choice>
              <mc:Fallback>
                <p:oleObj name="Equation" r:id="rId14"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82828" y="1852105"/>
                        <a:ext cx="560388"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35" name="Object 29"/>
          <p:cNvGraphicFramePr>
            <a:graphicFrameLocks noChangeAspect="1"/>
          </p:cNvGraphicFramePr>
          <p:nvPr>
            <p:extLst>
              <p:ext uri="{D42A27DB-BD31-4B8C-83A1-F6EECF244321}">
                <p14:modId xmlns:p14="http://schemas.microsoft.com/office/powerpoint/2010/main" val="640857722"/>
              </p:ext>
            </p:extLst>
          </p:nvPr>
        </p:nvGraphicFramePr>
        <p:xfrm>
          <a:off x="3592777" y="565943"/>
          <a:ext cx="576262" cy="441325"/>
        </p:xfrm>
        <a:graphic>
          <a:graphicData uri="http://schemas.openxmlformats.org/presentationml/2006/ole">
            <mc:AlternateContent xmlns:mc="http://schemas.openxmlformats.org/markup-compatibility/2006">
              <mc:Choice xmlns:v="urn:schemas-microsoft-com:vml" Requires="v">
                <p:oleObj spid="_x0000_s15751" name="Equation" r:id="rId15" imgW="177569" imgH="202936" progId="Equation.3">
                  <p:embed/>
                </p:oleObj>
              </mc:Choice>
              <mc:Fallback>
                <p:oleObj name="Equation" r:id="rId15"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92777" y="565943"/>
                        <a:ext cx="576262"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36" name="Object 30"/>
          <p:cNvGraphicFramePr>
            <a:graphicFrameLocks noChangeAspect="1"/>
          </p:cNvGraphicFramePr>
          <p:nvPr>
            <p:extLst>
              <p:ext uri="{D42A27DB-BD31-4B8C-83A1-F6EECF244321}">
                <p14:modId xmlns:p14="http://schemas.microsoft.com/office/powerpoint/2010/main" val="2506504396"/>
              </p:ext>
            </p:extLst>
          </p:nvPr>
        </p:nvGraphicFramePr>
        <p:xfrm>
          <a:off x="3486177" y="1475467"/>
          <a:ext cx="560388" cy="576262"/>
        </p:xfrm>
        <a:graphic>
          <a:graphicData uri="http://schemas.openxmlformats.org/presentationml/2006/ole">
            <mc:AlternateContent xmlns:mc="http://schemas.openxmlformats.org/markup-compatibility/2006">
              <mc:Choice xmlns:v="urn:schemas-microsoft-com:vml" Requires="v">
                <p:oleObj spid="_x0000_s15752" name="Equation" r:id="rId16" imgW="177569" imgH="202936" progId="Equation.3">
                  <p:embed/>
                </p:oleObj>
              </mc:Choice>
              <mc:Fallback>
                <p:oleObj name="Equation" r:id="rId16"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86177" y="1475467"/>
                        <a:ext cx="560388"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37" name="Object 31"/>
          <p:cNvGraphicFramePr>
            <a:graphicFrameLocks noChangeAspect="1"/>
          </p:cNvGraphicFramePr>
          <p:nvPr>
            <p:extLst>
              <p:ext uri="{D42A27DB-BD31-4B8C-83A1-F6EECF244321}">
                <p14:modId xmlns:p14="http://schemas.microsoft.com/office/powerpoint/2010/main" val="525796645"/>
              </p:ext>
            </p:extLst>
          </p:nvPr>
        </p:nvGraphicFramePr>
        <p:xfrm>
          <a:off x="5673295" y="2022153"/>
          <a:ext cx="560388" cy="503238"/>
        </p:xfrm>
        <a:graphic>
          <a:graphicData uri="http://schemas.openxmlformats.org/presentationml/2006/ole">
            <mc:AlternateContent xmlns:mc="http://schemas.openxmlformats.org/markup-compatibility/2006">
              <mc:Choice xmlns:v="urn:schemas-microsoft-com:vml" Requires="v">
                <p:oleObj spid="_x0000_s15753" name="Equation" r:id="rId17" imgW="177569" imgH="202936" progId="Equation.3">
                  <p:embed/>
                </p:oleObj>
              </mc:Choice>
              <mc:Fallback>
                <p:oleObj name="Equation" r:id="rId17"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73295" y="2022153"/>
                        <a:ext cx="56038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38" name="Object 32"/>
          <p:cNvGraphicFramePr>
            <a:graphicFrameLocks noChangeAspect="1"/>
          </p:cNvGraphicFramePr>
          <p:nvPr>
            <p:extLst>
              <p:ext uri="{D42A27DB-BD31-4B8C-83A1-F6EECF244321}">
                <p14:modId xmlns:p14="http://schemas.microsoft.com/office/powerpoint/2010/main" val="1106782164"/>
              </p:ext>
            </p:extLst>
          </p:nvPr>
        </p:nvGraphicFramePr>
        <p:xfrm>
          <a:off x="395097" y="2041503"/>
          <a:ext cx="1008063" cy="384175"/>
        </p:xfrm>
        <a:graphic>
          <a:graphicData uri="http://schemas.openxmlformats.org/presentationml/2006/ole">
            <mc:AlternateContent xmlns:mc="http://schemas.openxmlformats.org/markup-compatibility/2006">
              <mc:Choice xmlns:v="urn:schemas-microsoft-com:vml" Requires="v">
                <p:oleObj spid="_x0000_s15754" name="Equation" r:id="rId18" imgW="279279" imgH="241195" progId="Equation.3">
                  <p:embed/>
                </p:oleObj>
              </mc:Choice>
              <mc:Fallback>
                <p:oleObj name="Equation" r:id="rId18" imgW="279279" imgH="241195" progId="Equation.3">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95097" y="2041503"/>
                        <a:ext cx="1008063" cy="38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39" name="Object 33"/>
          <p:cNvGraphicFramePr>
            <a:graphicFrameLocks noChangeAspect="1"/>
          </p:cNvGraphicFramePr>
          <p:nvPr>
            <p:extLst>
              <p:ext uri="{D42A27DB-BD31-4B8C-83A1-F6EECF244321}">
                <p14:modId xmlns:p14="http://schemas.microsoft.com/office/powerpoint/2010/main" val="2172600791"/>
              </p:ext>
            </p:extLst>
          </p:nvPr>
        </p:nvGraphicFramePr>
        <p:xfrm>
          <a:off x="805411" y="2161390"/>
          <a:ext cx="576263" cy="495300"/>
        </p:xfrm>
        <a:graphic>
          <a:graphicData uri="http://schemas.openxmlformats.org/presentationml/2006/ole">
            <mc:AlternateContent xmlns:mc="http://schemas.openxmlformats.org/markup-compatibility/2006">
              <mc:Choice xmlns:v="urn:schemas-microsoft-com:vml" Requires="v">
                <p:oleObj spid="_x0000_s15755" name="Equation" r:id="rId20" imgW="279279" imgH="241195" progId="Equation.3">
                  <p:embed/>
                </p:oleObj>
              </mc:Choice>
              <mc:Fallback>
                <p:oleObj name="Equation" r:id="rId20" imgW="279279" imgH="241195" progId="Equation.3">
                  <p:embed/>
                  <p:pic>
                    <p:nvPicPr>
                      <p:cNvPr id="0" name=""/>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05411" y="2161390"/>
                        <a:ext cx="576263"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7940" name="Rectangle 35"/>
          <p:cNvSpPr>
            <a:spLocks noChangeArrowheads="1"/>
          </p:cNvSpPr>
          <p:nvPr/>
        </p:nvSpPr>
        <p:spPr bwMode="auto">
          <a:xfrm>
            <a:off x="2051050" y="5661025"/>
            <a:ext cx="2333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Low"/>
            <a:r>
              <a:rPr lang="en-US" sz="1400">
                <a:solidFill>
                  <a:srgbClr val="000000"/>
                </a:solidFill>
                <a:cs typeface="Times New Roman" pitchFamily="18" charset="0"/>
              </a:rPr>
              <a:t> </a:t>
            </a:r>
            <a:endParaRPr lang="en-US">
              <a:solidFill>
                <a:srgbClr val="000000"/>
              </a:solidFill>
            </a:endParaRPr>
          </a:p>
        </p:txBody>
      </p:sp>
      <p:sp>
        <p:nvSpPr>
          <p:cNvPr id="337941" name="Rectangle 36"/>
          <p:cNvSpPr>
            <a:spLocks noChangeArrowheads="1"/>
          </p:cNvSpPr>
          <p:nvPr/>
        </p:nvSpPr>
        <p:spPr bwMode="auto">
          <a:xfrm>
            <a:off x="2339975" y="6127750"/>
            <a:ext cx="228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pPr algn="justLow"/>
            <a:r>
              <a:rPr lang="en-US" sz="1400">
                <a:solidFill>
                  <a:srgbClr val="000000"/>
                </a:solidFill>
                <a:latin typeface="Times New Roman" pitchFamily="18" charset="0"/>
                <a:cs typeface="Times New Roman" pitchFamily="18" charset="0"/>
                <a:sym typeface="Symbol" pitchFamily="18" charset="2"/>
              </a:rPr>
              <a:t>.</a:t>
            </a:r>
          </a:p>
        </p:txBody>
      </p:sp>
      <p:sp>
        <p:nvSpPr>
          <p:cNvPr id="337942" name="Rectangle 38"/>
          <p:cNvSpPr>
            <a:spLocks noChangeArrowheads="1"/>
          </p:cNvSpPr>
          <p:nvPr/>
        </p:nvSpPr>
        <p:spPr bwMode="auto">
          <a:xfrm>
            <a:off x="6019800" y="228600"/>
            <a:ext cx="3124200" cy="683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a:spAutoFit/>
          </a:bodyPr>
          <a:lstStyle/>
          <a:p>
            <a:pPr>
              <a:lnSpc>
                <a:spcPct val="80000"/>
              </a:lnSpc>
            </a:pPr>
            <a:r>
              <a:rPr lang="en-US" sz="2400" b="1" dirty="0">
                <a:solidFill>
                  <a:prstClr val="black"/>
                </a:solidFill>
              </a:rPr>
              <a:t>Population mean</a:t>
            </a:r>
            <a:r>
              <a:rPr lang="en-US" sz="2400" dirty="0">
                <a:solidFill>
                  <a:prstClr val="black"/>
                </a:solidFill>
              </a:rPr>
              <a:t>  is </a:t>
            </a:r>
          </a:p>
          <a:p>
            <a:pPr>
              <a:lnSpc>
                <a:spcPct val="80000"/>
              </a:lnSpc>
            </a:pPr>
            <a:r>
              <a:rPr lang="en-US" sz="2400" dirty="0">
                <a:solidFill>
                  <a:prstClr val="black"/>
                </a:solidFill>
              </a:rPr>
              <a:t>  </a:t>
            </a:r>
            <a:r>
              <a:rPr lang="en-US" sz="2400" b="1" dirty="0">
                <a:solidFill>
                  <a:prstClr val="black"/>
                </a:solidFill>
              </a:rPr>
              <a:t>usually unknown</a:t>
            </a:r>
            <a:r>
              <a:rPr lang="en-US" sz="2400" dirty="0">
                <a:solidFill>
                  <a:prstClr val="black"/>
                </a:solidFill>
              </a:rPr>
              <a:t> </a:t>
            </a:r>
          </a:p>
        </p:txBody>
      </p:sp>
      <p:sp>
        <p:nvSpPr>
          <p:cNvPr id="337943" name="Rectangle 39"/>
          <p:cNvSpPr>
            <a:spLocks noChangeArrowheads="1"/>
          </p:cNvSpPr>
          <p:nvPr/>
        </p:nvSpPr>
        <p:spPr bwMode="auto">
          <a:xfrm>
            <a:off x="422133" y="4107263"/>
            <a:ext cx="8534400"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a:spAutoFit/>
          </a:bodyPr>
          <a:lstStyle/>
          <a:p>
            <a:pPr marL="342900" indent="-342900">
              <a:buFont typeface="Wingdings" pitchFamily="2" charset="2"/>
              <a:buChar char="v"/>
            </a:pPr>
            <a:r>
              <a:rPr lang="en-US" sz="2400" b="1" dirty="0">
                <a:solidFill>
                  <a:prstClr val="black"/>
                </a:solidFill>
              </a:rPr>
              <a:t>There is a difference between </a:t>
            </a:r>
            <a:r>
              <a:rPr lang="en-US" sz="2400" b="1" dirty="0">
                <a:solidFill>
                  <a:srgbClr val="1F497D"/>
                </a:solidFill>
              </a:rPr>
              <a:t>sample means </a:t>
            </a:r>
            <a:r>
              <a:rPr lang="en-US" sz="2400" b="1" dirty="0">
                <a:solidFill>
                  <a:prstClr val="black"/>
                </a:solidFill>
              </a:rPr>
              <a:t>and</a:t>
            </a:r>
          </a:p>
          <a:p>
            <a:r>
              <a:rPr lang="en-US" sz="2400" b="1" dirty="0">
                <a:solidFill>
                  <a:prstClr val="black"/>
                </a:solidFill>
              </a:rPr>
              <a:t>                 </a:t>
            </a:r>
            <a:r>
              <a:rPr lang="en-US" sz="2400" b="1" dirty="0">
                <a:solidFill>
                  <a:srgbClr val="1F497D"/>
                </a:solidFill>
              </a:rPr>
              <a:t>population mean</a:t>
            </a:r>
            <a:r>
              <a:rPr lang="en-US" sz="2400" dirty="0">
                <a:solidFill>
                  <a:prstClr val="black"/>
                </a:solidFill>
              </a:rPr>
              <a:t>.</a:t>
            </a:r>
          </a:p>
          <a:p>
            <a:pPr marL="342900" indent="-342900">
              <a:buFont typeface="Wingdings" pitchFamily="2" charset="2"/>
              <a:buChar char="v"/>
            </a:pPr>
            <a:r>
              <a:rPr lang="en-MY" sz="2400" b="1" dirty="0">
                <a:solidFill>
                  <a:prstClr val="black"/>
                </a:solidFill>
              </a:rPr>
              <a:t>There is a </a:t>
            </a:r>
            <a:r>
              <a:rPr lang="en-MY" sz="2400" b="1" dirty="0">
                <a:solidFill>
                  <a:srgbClr val="FF0000"/>
                </a:solidFill>
              </a:rPr>
              <a:t>difference between </a:t>
            </a:r>
          </a:p>
          <a:p>
            <a:pPr marL="342900" indent="-342900">
              <a:buFont typeface="Wingdings" pitchFamily="2" charset="2"/>
              <a:buChar char="Ø"/>
            </a:pPr>
            <a:r>
              <a:rPr lang="en-MY" sz="2400" dirty="0">
                <a:solidFill>
                  <a:srgbClr val="1F497D"/>
                </a:solidFill>
              </a:rPr>
              <a:t>   </a:t>
            </a:r>
            <a:r>
              <a:rPr lang="en-MY" sz="2400" b="1" dirty="0">
                <a:solidFill>
                  <a:srgbClr val="1F497D"/>
                </a:solidFill>
              </a:rPr>
              <a:t>sample statistics </a:t>
            </a:r>
            <a:r>
              <a:rPr lang="en-MY" sz="2400" b="1" dirty="0">
                <a:solidFill>
                  <a:prstClr val="black"/>
                </a:solidFill>
              </a:rPr>
              <a:t>and  </a:t>
            </a:r>
            <a:r>
              <a:rPr lang="en-MY" sz="2400" b="1" dirty="0">
                <a:solidFill>
                  <a:srgbClr val="1F497D"/>
                </a:solidFill>
              </a:rPr>
              <a:t>population parameters, </a:t>
            </a:r>
          </a:p>
          <a:p>
            <a:pPr marL="342900" indent="-342900">
              <a:buFont typeface="Wingdings" pitchFamily="2" charset="2"/>
              <a:buChar char="q"/>
            </a:pPr>
            <a:r>
              <a:rPr lang="en-MY" sz="2400" b="1" dirty="0">
                <a:solidFill>
                  <a:srgbClr val="1F497D"/>
                </a:solidFill>
              </a:rPr>
              <a:t>this variation is called </a:t>
            </a:r>
            <a:r>
              <a:rPr lang="en-MY" sz="2400" b="1" dirty="0">
                <a:solidFill>
                  <a:srgbClr val="FF0000"/>
                </a:solidFill>
              </a:rPr>
              <a:t>sampling error</a:t>
            </a:r>
          </a:p>
          <a:p>
            <a:pPr marL="342900" indent="-342900">
              <a:buFont typeface="Wingdings" pitchFamily="2" charset="2"/>
              <a:buChar char="v"/>
            </a:pPr>
            <a:r>
              <a:rPr lang="en-MY" sz="2400" b="1" dirty="0">
                <a:solidFill>
                  <a:prstClr val="black"/>
                </a:solidFill>
              </a:rPr>
              <a:t>There is a difference between sample means and population     mean</a:t>
            </a:r>
            <a:endParaRPr lang="en-US" sz="2400" b="1" dirty="0">
              <a:solidFill>
                <a:prstClr val="black"/>
              </a:solidFill>
            </a:endParaRPr>
          </a:p>
        </p:txBody>
      </p:sp>
      <p:sp>
        <p:nvSpPr>
          <p:cNvPr id="337944" name="Rectangle 40"/>
          <p:cNvSpPr>
            <a:spLocks noChangeArrowheads="1"/>
          </p:cNvSpPr>
          <p:nvPr/>
        </p:nvSpPr>
        <p:spPr bwMode="auto">
          <a:xfrm>
            <a:off x="422134" y="3276266"/>
            <a:ext cx="760625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square">
            <a:spAutoFit/>
          </a:bodyPr>
          <a:lstStyle/>
          <a:p>
            <a:pPr marL="342900" indent="-342900">
              <a:buFont typeface="Wingdings" pitchFamily="2" charset="2"/>
              <a:buChar char="v"/>
            </a:pPr>
            <a:r>
              <a:rPr lang="en-US" sz="2400" b="1" dirty="0">
                <a:solidFill>
                  <a:prstClr val="black"/>
                </a:solidFill>
              </a:rPr>
              <a:t>the </a:t>
            </a:r>
            <a:r>
              <a:rPr lang="en-US" sz="2400" b="1" dirty="0">
                <a:solidFill>
                  <a:srgbClr val="1F497D"/>
                </a:solidFill>
              </a:rPr>
              <a:t>sample measurement </a:t>
            </a:r>
            <a:r>
              <a:rPr lang="en-US" sz="2400" b="1" dirty="0">
                <a:solidFill>
                  <a:prstClr val="black"/>
                </a:solidFill>
              </a:rPr>
              <a:t>( mean± S.D) is </a:t>
            </a:r>
          </a:p>
          <a:p>
            <a:pPr marL="342900" indent="-342900">
              <a:buFont typeface="Wingdings" pitchFamily="2" charset="2"/>
              <a:buChar char="Ø"/>
            </a:pPr>
            <a:r>
              <a:rPr lang="en-US" sz="2400" b="1" dirty="0">
                <a:solidFill>
                  <a:srgbClr val="FF0000"/>
                </a:solidFill>
              </a:rPr>
              <a:t>not exactly </a:t>
            </a:r>
            <a:r>
              <a:rPr lang="en-US" sz="2400" b="1" dirty="0">
                <a:solidFill>
                  <a:prstClr val="black"/>
                </a:solidFill>
              </a:rPr>
              <a:t>reflect its population .</a:t>
            </a:r>
            <a:r>
              <a:rPr lang="en-US" sz="2400" dirty="0">
                <a:solidFill>
                  <a:prstClr val="black"/>
                </a:solidFill>
              </a:rPr>
              <a:t> </a:t>
            </a:r>
          </a:p>
        </p:txBody>
      </p:sp>
      <p:sp>
        <p:nvSpPr>
          <p:cNvPr id="337946" name="Rectangle 42"/>
          <p:cNvSpPr>
            <a:spLocks noChangeArrowheads="1"/>
          </p:cNvSpPr>
          <p:nvPr/>
        </p:nvSpPr>
        <p:spPr bwMode="auto">
          <a:xfrm>
            <a:off x="461531" y="228600"/>
            <a:ext cx="269417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8100" algn="ctr">
                <a:solidFill>
                  <a:srgbClr val="000000"/>
                </a:solidFill>
                <a:miter lim="800000"/>
                <a:headEnd/>
                <a:tailEnd/>
              </a14:hiddenLine>
            </a:ext>
          </a:extLst>
        </p:spPr>
        <p:txBody>
          <a:bodyPr wrap="square">
            <a:spAutoFit/>
          </a:bodyPr>
          <a:lstStyle/>
          <a:p>
            <a:r>
              <a:rPr lang="en-US" sz="2400" b="1" dirty="0">
                <a:solidFill>
                  <a:prstClr val="black"/>
                </a:solidFill>
              </a:rPr>
              <a:t>mean  of  universe</a:t>
            </a:r>
            <a:r>
              <a:rPr lang="en-US" sz="2400" dirty="0">
                <a:solidFill>
                  <a:prstClr val="black"/>
                </a:solidFill>
              </a:rPr>
              <a:t> </a:t>
            </a:r>
          </a:p>
          <a:p>
            <a:r>
              <a:rPr lang="en-US" sz="2400" b="1" dirty="0">
                <a:solidFill>
                  <a:prstClr val="black"/>
                </a:solidFill>
              </a:rPr>
              <a:t>true mean , </a:t>
            </a:r>
            <a:endParaRPr lang="en-US" sz="2400" dirty="0">
              <a:solidFill>
                <a:prstClr val="black"/>
              </a:solidFill>
            </a:endParaRPr>
          </a:p>
        </p:txBody>
      </p:sp>
      <p:graphicFrame>
        <p:nvGraphicFramePr>
          <p:cNvPr id="337947" name="Object 43"/>
          <p:cNvGraphicFramePr>
            <a:graphicFrameLocks noChangeAspect="1"/>
          </p:cNvGraphicFramePr>
          <p:nvPr>
            <p:extLst>
              <p:ext uri="{D42A27DB-BD31-4B8C-83A1-F6EECF244321}">
                <p14:modId xmlns:p14="http://schemas.microsoft.com/office/powerpoint/2010/main" val="1530834870"/>
              </p:ext>
            </p:extLst>
          </p:nvPr>
        </p:nvGraphicFramePr>
        <p:xfrm>
          <a:off x="6152803" y="1613446"/>
          <a:ext cx="560388" cy="360363"/>
        </p:xfrm>
        <a:graphic>
          <a:graphicData uri="http://schemas.openxmlformats.org/presentationml/2006/ole">
            <mc:AlternateContent xmlns:mc="http://schemas.openxmlformats.org/markup-compatibility/2006">
              <mc:Choice xmlns:v="urn:schemas-microsoft-com:vml" Requires="v">
                <p:oleObj spid="_x0000_s15756" name="Equation" r:id="rId21" imgW="177569" imgH="202936" progId="Equation.3">
                  <p:embed/>
                </p:oleObj>
              </mc:Choice>
              <mc:Fallback>
                <p:oleObj name="Equation" r:id="rId21"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52803" y="1613446"/>
                        <a:ext cx="560388" cy="36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48" name="Object 44"/>
          <p:cNvGraphicFramePr>
            <a:graphicFrameLocks noChangeAspect="1"/>
          </p:cNvGraphicFramePr>
          <p:nvPr>
            <p:extLst>
              <p:ext uri="{D42A27DB-BD31-4B8C-83A1-F6EECF244321}">
                <p14:modId xmlns:p14="http://schemas.microsoft.com/office/powerpoint/2010/main" val="3592440573"/>
              </p:ext>
            </p:extLst>
          </p:nvPr>
        </p:nvGraphicFramePr>
        <p:xfrm>
          <a:off x="2512769" y="1259684"/>
          <a:ext cx="560388" cy="431800"/>
        </p:xfrm>
        <a:graphic>
          <a:graphicData uri="http://schemas.openxmlformats.org/presentationml/2006/ole">
            <mc:AlternateContent xmlns:mc="http://schemas.openxmlformats.org/markup-compatibility/2006">
              <mc:Choice xmlns:v="urn:schemas-microsoft-com:vml" Requires="v">
                <p:oleObj spid="_x0000_s15757" name="Equation" r:id="rId22" imgW="177569" imgH="202936" progId="Equation.3">
                  <p:embed/>
                </p:oleObj>
              </mc:Choice>
              <mc:Fallback>
                <p:oleObj name="Equation" r:id="rId22"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2769" y="1259684"/>
                        <a:ext cx="5603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37949" name="Object 45"/>
          <p:cNvGraphicFramePr>
            <a:graphicFrameLocks noChangeAspect="1"/>
          </p:cNvGraphicFramePr>
          <p:nvPr>
            <p:extLst>
              <p:ext uri="{D42A27DB-BD31-4B8C-83A1-F6EECF244321}">
                <p14:modId xmlns:p14="http://schemas.microsoft.com/office/powerpoint/2010/main" val="683338354"/>
              </p:ext>
            </p:extLst>
          </p:nvPr>
        </p:nvGraphicFramePr>
        <p:xfrm>
          <a:off x="3990245" y="2285777"/>
          <a:ext cx="560388" cy="431800"/>
        </p:xfrm>
        <a:graphic>
          <a:graphicData uri="http://schemas.openxmlformats.org/presentationml/2006/ole">
            <mc:AlternateContent xmlns:mc="http://schemas.openxmlformats.org/markup-compatibility/2006">
              <mc:Choice xmlns:v="urn:schemas-microsoft-com:vml" Requires="v">
                <p:oleObj spid="_x0000_s15758" name="Equation" r:id="rId23" imgW="177569" imgH="202936" progId="Equation.3">
                  <p:embed/>
                </p:oleObj>
              </mc:Choice>
              <mc:Fallback>
                <p:oleObj name="Equation" r:id="rId23"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90245" y="2285777"/>
                        <a:ext cx="560388"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Date Placeholder 1"/>
          <p:cNvSpPr>
            <a:spLocks noGrp="1"/>
          </p:cNvSpPr>
          <p:nvPr>
            <p:ph type="dt" sz="half" idx="10"/>
          </p:nvPr>
        </p:nvSpPr>
        <p:spPr/>
        <p:txBody>
          <a:bodyPr/>
          <a:lstStyle/>
          <a:p>
            <a:fld id="{A6D51730-0CF6-4BBF-8C2D-19F13195A2E6}" type="datetime1">
              <a:rPr lang="en-MY" smtClean="0"/>
              <a:t>9/7/2020</a:t>
            </a:fld>
            <a:endParaRPr lang="en-MY"/>
          </a:p>
        </p:txBody>
      </p:sp>
    </p:spTree>
    <p:extLst>
      <p:ext uri="{BB962C8B-B14F-4D97-AF65-F5344CB8AC3E}">
        <p14:creationId xmlns:p14="http://schemas.microsoft.com/office/powerpoint/2010/main" val="295421078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132391" y="134234"/>
            <a:ext cx="6429545" cy="2739211"/>
          </a:xfrm>
          <a:prstGeom prst="rect">
            <a:avLst/>
          </a:prstGeom>
        </p:spPr>
        <p:txBody>
          <a:bodyPr wrap="square">
            <a:spAutoFit/>
          </a:bodyPr>
          <a:lstStyle/>
          <a:p>
            <a:pPr marL="342900" indent="-342900">
              <a:buFont typeface="Wingdings" pitchFamily="2" charset="2"/>
              <a:buChar char="v"/>
            </a:pPr>
            <a:r>
              <a:rPr lang="en-US" sz="2400" b="1" dirty="0">
                <a:solidFill>
                  <a:srgbClr val="FF0000"/>
                </a:solidFill>
              </a:rPr>
              <a:t>Deviation</a:t>
            </a:r>
            <a:r>
              <a:rPr lang="en-US" sz="2400" b="1" dirty="0">
                <a:solidFill>
                  <a:prstClr val="black"/>
                </a:solidFill>
              </a:rPr>
              <a:t> of the samples mean</a:t>
            </a:r>
            <a:r>
              <a:rPr lang="en-US" sz="2400" dirty="0">
                <a:solidFill>
                  <a:prstClr val="black"/>
                </a:solidFill>
              </a:rPr>
              <a:t> (     ) from the </a:t>
            </a:r>
            <a:r>
              <a:rPr lang="en-US" sz="2400" b="1" dirty="0">
                <a:solidFill>
                  <a:prstClr val="black"/>
                </a:solidFill>
              </a:rPr>
              <a:t>population mean (</a:t>
            </a:r>
            <a:r>
              <a:rPr lang="en-US" sz="2400" b="1" dirty="0">
                <a:solidFill>
                  <a:prstClr val="black"/>
                </a:solidFill>
                <a:sym typeface="Symbol" pitchFamily="18" charset="2"/>
              </a:rPr>
              <a:t></a:t>
            </a:r>
            <a:r>
              <a:rPr lang="en-US" sz="2400" b="1" dirty="0">
                <a:solidFill>
                  <a:prstClr val="black"/>
                </a:solidFill>
              </a:rPr>
              <a:t>)</a:t>
            </a:r>
            <a:r>
              <a:rPr lang="en-US" sz="2400" dirty="0">
                <a:solidFill>
                  <a:prstClr val="black"/>
                </a:solidFill>
              </a:rPr>
              <a:t> </a:t>
            </a:r>
          </a:p>
          <a:p>
            <a:pPr marL="342900" indent="-342900">
              <a:buFont typeface="Wingdings" pitchFamily="2" charset="2"/>
              <a:buChar char="ü"/>
            </a:pPr>
            <a:r>
              <a:rPr lang="en-US" sz="2400" b="1" dirty="0">
                <a:solidFill>
                  <a:prstClr val="black"/>
                </a:solidFill>
              </a:rPr>
              <a:t>this will </a:t>
            </a:r>
            <a:r>
              <a:rPr lang="en-US" sz="2400" b="1" dirty="0">
                <a:solidFill>
                  <a:srgbClr val="1F497D"/>
                </a:solidFill>
              </a:rPr>
              <a:t>be the S.D of sample mean </a:t>
            </a:r>
            <a:r>
              <a:rPr lang="en-US" sz="2400" b="1" dirty="0">
                <a:solidFill>
                  <a:prstClr val="black"/>
                </a:solidFill>
              </a:rPr>
              <a:t>from the </a:t>
            </a:r>
          </a:p>
          <a:p>
            <a:r>
              <a:rPr lang="en-US" sz="2400" b="1" dirty="0">
                <a:solidFill>
                  <a:srgbClr val="1F497D"/>
                </a:solidFill>
              </a:rPr>
              <a:t>population mean (</a:t>
            </a:r>
            <a:r>
              <a:rPr lang="en-US" sz="2400" b="1" dirty="0">
                <a:solidFill>
                  <a:srgbClr val="1F497D"/>
                </a:solidFill>
                <a:sym typeface="Symbol" pitchFamily="18" charset="2"/>
              </a:rPr>
              <a:t></a:t>
            </a:r>
            <a:r>
              <a:rPr lang="en-US" sz="2400" b="1" dirty="0">
                <a:solidFill>
                  <a:srgbClr val="1F497D"/>
                </a:solidFill>
              </a:rPr>
              <a:t>)</a:t>
            </a:r>
          </a:p>
          <a:p>
            <a:pPr marL="342900" indent="-342900">
              <a:buFont typeface="Wingdings" pitchFamily="2" charset="2"/>
              <a:buChar char="v"/>
            </a:pPr>
            <a:r>
              <a:rPr lang="en-US" sz="2400" b="1" dirty="0">
                <a:solidFill>
                  <a:srgbClr val="FF0000"/>
                </a:solidFill>
              </a:rPr>
              <a:t>Average of  S.D </a:t>
            </a:r>
            <a:r>
              <a:rPr lang="en-US" sz="2400" b="1" dirty="0">
                <a:solidFill>
                  <a:prstClr val="black"/>
                </a:solidFill>
              </a:rPr>
              <a:t>of sample means from population mean </a:t>
            </a:r>
          </a:p>
          <a:p>
            <a:pPr marL="342900" indent="-342900">
              <a:buFont typeface="Wingdings" pitchFamily="2" charset="2"/>
              <a:buChar char="q"/>
            </a:pPr>
            <a:r>
              <a:rPr lang="en-US" sz="2400" b="1" dirty="0">
                <a:solidFill>
                  <a:prstClr val="black"/>
                </a:solidFill>
              </a:rPr>
              <a:t>which is</a:t>
            </a:r>
            <a:r>
              <a:rPr lang="en-US" sz="2400" dirty="0">
                <a:solidFill>
                  <a:prstClr val="black"/>
                </a:solidFill>
              </a:rPr>
              <a:t> </a:t>
            </a:r>
            <a:r>
              <a:rPr lang="en-US" sz="2400" b="1" dirty="0">
                <a:solidFill>
                  <a:prstClr val="black"/>
                </a:solidFill>
              </a:rPr>
              <a:t>known as</a:t>
            </a:r>
            <a:r>
              <a:rPr lang="en-US" sz="2400" dirty="0">
                <a:solidFill>
                  <a:prstClr val="black"/>
                </a:solidFill>
              </a:rPr>
              <a:t> </a:t>
            </a:r>
            <a:r>
              <a:rPr lang="en-US" sz="2800" b="1" dirty="0">
                <a:solidFill>
                  <a:srgbClr val="FF0000"/>
                </a:solidFill>
              </a:rPr>
              <a:t>Standard Error</a:t>
            </a:r>
          </a:p>
        </p:txBody>
      </p:sp>
      <p:grpSp>
        <p:nvGrpSpPr>
          <p:cNvPr id="21" name="Group 2"/>
          <p:cNvGrpSpPr>
            <a:grpSpLocks/>
          </p:cNvGrpSpPr>
          <p:nvPr/>
        </p:nvGrpSpPr>
        <p:grpSpPr bwMode="auto">
          <a:xfrm>
            <a:off x="6395442" y="161532"/>
            <a:ext cx="2607569" cy="2182077"/>
            <a:chOff x="4860" y="2880"/>
            <a:chExt cx="2160" cy="1980"/>
          </a:xfrm>
        </p:grpSpPr>
        <p:sp>
          <p:nvSpPr>
            <p:cNvPr id="22" name="Oval 3"/>
            <p:cNvSpPr>
              <a:spLocks noChangeArrowheads="1"/>
            </p:cNvSpPr>
            <p:nvPr/>
          </p:nvSpPr>
          <p:spPr bwMode="auto">
            <a:xfrm>
              <a:off x="4860" y="2880"/>
              <a:ext cx="2160" cy="1980"/>
            </a:xfrm>
            <a:prstGeom prst="ellipse">
              <a:avLst/>
            </a:prstGeom>
            <a:solidFill>
              <a:srgbClr val="99CCFF"/>
            </a:solidFill>
            <a:ln w="28575">
              <a:solidFill>
                <a:srgbClr val="000000"/>
              </a:solidFill>
              <a:round/>
              <a:headEnd/>
              <a:tailEnd/>
            </a:ln>
          </p:spPr>
          <p:txBody>
            <a:bodyPr/>
            <a:lstStyle/>
            <a:p>
              <a:endParaRPr lang="en-US" b="1">
                <a:solidFill>
                  <a:srgbClr val="000000"/>
                </a:solidFill>
              </a:endParaRPr>
            </a:p>
          </p:txBody>
        </p:sp>
        <p:sp>
          <p:nvSpPr>
            <p:cNvPr id="23" name="Oval 4"/>
            <p:cNvSpPr>
              <a:spLocks noChangeArrowheads="1"/>
            </p:cNvSpPr>
            <p:nvPr/>
          </p:nvSpPr>
          <p:spPr bwMode="auto">
            <a:xfrm>
              <a:off x="5671" y="3589"/>
              <a:ext cx="494" cy="509"/>
            </a:xfrm>
            <a:prstGeom prst="ellipse">
              <a:avLst/>
            </a:prstGeom>
            <a:solidFill>
              <a:srgbClr val="FFFFFF"/>
            </a:solidFill>
            <a:ln w="9525">
              <a:solidFill>
                <a:srgbClr val="000000"/>
              </a:solidFill>
              <a:round/>
              <a:headEnd/>
              <a:tailEnd/>
            </a:ln>
          </p:spPr>
          <p:txBody>
            <a:bodyPr/>
            <a:lstStyle/>
            <a:p>
              <a:pPr algn="ctr"/>
              <a:r>
                <a:rPr lang="en-US" sz="2400" b="1" dirty="0">
                  <a:solidFill>
                    <a:srgbClr val="008000"/>
                  </a:solidFill>
                  <a:latin typeface="Times New Roman" pitchFamily="18" charset="0"/>
                  <a:cs typeface="Times New Roman" pitchFamily="18" charset="0"/>
                  <a:sym typeface="Symbol" pitchFamily="18" charset="2"/>
                </a:rPr>
                <a:t></a:t>
              </a:r>
            </a:p>
          </p:txBody>
        </p:sp>
        <p:sp>
          <p:nvSpPr>
            <p:cNvPr id="24" name="Oval 5"/>
            <p:cNvSpPr>
              <a:spLocks noChangeArrowheads="1"/>
            </p:cNvSpPr>
            <p:nvPr/>
          </p:nvSpPr>
          <p:spPr bwMode="auto">
            <a:xfrm>
              <a:off x="5760" y="3012"/>
              <a:ext cx="405"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5" name="Oval 6"/>
            <p:cNvSpPr>
              <a:spLocks noChangeArrowheads="1"/>
            </p:cNvSpPr>
            <p:nvPr/>
          </p:nvSpPr>
          <p:spPr bwMode="auto">
            <a:xfrm>
              <a:off x="6345" y="3420"/>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6" name="Oval 7"/>
            <p:cNvSpPr>
              <a:spLocks noChangeArrowheads="1"/>
            </p:cNvSpPr>
            <p:nvPr/>
          </p:nvSpPr>
          <p:spPr bwMode="auto">
            <a:xfrm>
              <a:off x="4995" y="3804"/>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7" name="Oval 8"/>
            <p:cNvSpPr>
              <a:spLocks noChangeArrowheads="1"/>
            </p:cNvSpPr>
            <p:nvPr/>
          </p:nvSpPr>
          <p:spPr bwMode="auto">
            <a:xfrm>
              <a:off x="5130" y="3276"/>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8" name="Oval 9"/>
            <p:cNvSpPr>
              <a:spLocks noChangeArrowheads="1"/>
            </p:cNvSpPr>
            <p:nvPr/>
          </p:nvSpPr>
          <p:spPr bwMode="auto">
            <a:xfrm>
              <a:off x="5265" y="4200"/>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29" name="Oval 10"/>
            <p:cNvSpPr>
              <a:spLocks noChangeArrowheads="1"/>
            </p:cNvSpPr>
            <p:nvPr/>
          </p:nvSpPr>
          <p:spPr bwMode="auto">
            <a:xfrm>
              <a:off x="6406" y="4002"/>
              <a:ext cx="406"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0" name="Oval 11"/>
            <p:cNvSpPr>
              <a:spLocks noChangeArrowheads="1"/>
            </p:cNvSpPr>
            <p:nvPr/>
          </p:nvSpPr>
          <p:spPr bwMode="auto">
            <a:xfrm>
              <a:off x="5829" y="4334"/>
              <a:ext cx="408" cy="396"/>
            </a:xfrm>
            <a:prstGeom prst="ellipse">
              <a:avLst/>
            </a:prstGeom>
            <a:solidFill>
              <a:srgbClr val="FFFFFF"/>
            </a:solidFill>
            <a:ln w="9525">
              <a:solidFill>
                <a:srgbClr val="000000"/>
              </a:solidFill>
              <a:round/>
              <a:headEnd/>
              <a:tailEnd/>
            </a:ln>
          </p:spPr>
          <p:txBody>
            <a:bodyPr/>
            <a:lstStyle/>
            <a:p>
              <a:endParaRPr lang="en-US" b="1">
                <a:solidFill>
                  <a:srgbClr val="000000"/>
                </a:solidFill>
              </a:endParaRPr>
            </a:p>
          </p:txBody>
        </p:sp>
        <p:sp>
          <p:nvSpPr>
            <p:cNvPr id="31" name="Text Box 12"/>
            <p:cNvSpPr txBox="1">
              <a:spLocks noChangeArrowheads="1"/>
            </p:cNvSpPr>
            <p:nvPr/>
          </p:nvSpPr>
          <p:spPr bwMode="auto">
            <a:xfrm>
              <a:off x="5206" y="4168"/>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2" name="Text Box 13"/>
            <p:cNvSpPr txBox="1">
              <a:spLocks noChangeArrowheads="1"/>
            </p:cNvSpPr>
            <p:nvPr/>
          </p:nvSpPr>
          <p:spPr bwMode="auto">
            <a:xfrm>
              <a:off x="6342" y="3960"/>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3" name="Text Box 14"/>
            <p:cNvSpPr txBox="1">
              <a:spLocks noChangeArrowheads="1"/>
            </p:cNvSpPr>
            <p:nvPr/>
          </p:nvSpPr>
          <p:spPr bwMode="auto">
            <a:xfrm>
              <a:off x="6328" y="3392"/>
              <a:ext cx="540" cy="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 name="Text Box 15"/>
            <p:cNvSpPr txBox="1">
              <a:spLocks noChangeArrowheads="1"/>
            </p:cNvSpPr>
            <p:nvPr/>
          </p:nvSpPr>
          <p:spPr bwMode="auto">
            <a:xfrm>
              <a:off x="4930" y="3752"/>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5" name="Text Box 16"/>
            <p:cNvSpPr txBox="1">
              <a:spLocks noChangeArrowheads="1"/>
            </p:cNvSpPr>
            <p:nvPr/>
          </p:nvSpPr>
          <p:spPr bwMode="auto">
            <a:xfrm>
              <a:off x="5760" y="4306"/>
              <a:ext cx="568"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6" name="Text Box 17"/>
            <p:cNvSpPr txBox="1">
              <a:spLocks noChangeArrowheads="1"/>
            </p:cNvSpPr>
            <p:nvPr/>
          </p:nvSpPr>
          <p:spPr bwMode="auto">
            <a:xfrm>
              <a:off x="5054" y="3226"/>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7" name="Text Box 18"/>
            <p:cNvSpPr txBox="1">
              <a:spLocks noChangeArrowheads="1"/>
            </p:cNvSpPr>
            <p:nvPr/>
          </p:nvSpPr>
          <p:spPr bwMode="auto">
            <a:xfrm>
              <a:off x="5704" y="2956"/>
              <a:ext cx="568" cy="4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grpSp>
      <p:graphicFrame>
        <p:nvGraphicFramePr>
          <p:cNvPr id="38" name="Object 37"/>
          <p:cNvGraphicFramePr>
            <a:graphicFrameLocks noChangeAspect="1"/>
          </p:cNvGraphicFramePr>
          <p:nvPr>
            <p:extLst>
              <p:ext uri="{D42A27DB-BD31-4B8C-83A1-F6EECF244321}">
                <p14:modId xmlns:p14="http://schemas.microsoft.com/office/powerpoint/2010/main" val="1272700229"/>
              </p:ext>
            </p:extLst>
          </p:nvPr>
        </p:nvGraphicFramePr>
        <p:xfrm>
          <a:off x="6858000" y="1527386"/>
          <a:ext cx="560388" cy="503238"/>
        </p:xfrm>
        <a:graphic>
          <a:graphicData uri="http://schemas.openxmlformats.org/presentationml/2006/ole">
            <mc:AlternateContent xmlns:mc="http://schemas.openxmlformats.org/markup-compatibility/2006">
              <mc:Choice xmlns:v="urn:schemas-microsoft-com:vml" Requires="v">
                <p:oleObj spid="_x0000_s16586" name="Equation" r:id="rId4" imgW="177569" imgH="202936" progId="Equation.3">
                  <p:embed/>
                </p:oleObj>
              </mc:Choice>
              <mc:Fallback>
                <p:oleObj name="Equation" r:id="rId4"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0" y="1527386"/>
                        <a:ext cx="56038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9" name="Object 38"/>
          <p:cNvGraphicFramePr>
            <a:graphicFrameLocks noChangeAspect="1"/>
          </p:cNvGraphicFramePr>
          <p:nvPr>
            <p:extLst>
              <p:ext uri="{D42A27DB-BD31-4B8C-83A1-F6EECF244321}">
                <p14:modId xmlns:p14="http://schemas.microsoft.com/office/powerpoint/2010/main" val="1660014820"/>
              </p:ext>
            </p:extLst>
          </p:nvPr>
        </p:nvGraphicFramePr>
        <p:xfrm>
          <a:off x="6499945" y="1122528"/>
          <a:ext cx="560388" cy="503238"/>
        </p:xfrm>
        <a:graphic>
          <a:graphicData uri="http://schemas.openxmlformats.org/presentationml/2006/ole">
            <mc:AlternateContent xmlns:mc="http://schemas.openxmlformats.org/markup-compatibility/2006">
              <mc:Choice xmlns:v="urn:schemas-microsoft-com:vml" Requires="v">
                <p:oleObj spid="_x0000_s16587" name="Equation" r:id="rId6" imgW="177569" imgH="202936" progId="Equation.3">
                  <p:embed/>
                </p:oleObj>
              </mc:Choice>
              <mc:Fallback>
                <p:oleObj name="Equation" r:id="rId6"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99945" y="1122528"/>
                        <a:ext cx="56038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0" name="Object 39"/>
          <p:cNvGraphicFramePr>
            <a:graphicFrameLocks noChangeAspect="1"/>
          </p:cNvGraphicFramePr>
          <p:nvPr>
            <p:extLst>
              <p:ext uri="{D42A27DB-BD31-4B8C-83A1-F6EECF244321}">
                <p14:modId xmlns:p14="http://schemas.microsoft.com/office/powerpoint/2010/main" val="1783152453"/>
              </p:ext>
            </p:extLst>
          </p:nvPr>
        </p:nvGraphicFramePr>
        <p:xfrm>
          <a:off x="7607235" y="1715418"/>
          <a:ext cx="560388" cy="503238"/>
        </p:xfrm>
        <a:graphic>
          <a:graphicData uri="http://schemas.openxmlformats.org/presentationml/2006/ole">
            <mc:AlternateContent xmlns:mc="http://schemas.openxmlformats.org/markup-compatibility/2006">
              <mc:Choice xmlns:v="urn:schemas-microsoft-com:vml" Requires="v">
                <p:oleObj spid="_x0000_s16588" name="Equation" r:id="rId7" imgW="177569" imgH="202936" progId="Equation.3">
                  <p:embed/>
                </p:oleObj>
              </mc:Choice>
              <mc:Fallback>
                <p:oleObj name="Equation" r:id="rId7"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07235" y="1715418"/>
                        <a:ext cx="56038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1" name="Object 40"/>
          <p:cNvGraphicFramePr>
            <a:graphicFrameLocks noChangeAspect="1"/>
          </p:cNvGraphicFramePr>
          <p:nvPr>
            <p:extLst>
              <p:ext uri="{D42A27DB-BD31-4B8C-83A1-F6EECF244321}">
                <p14:modId xmlns:p14="http://schemas.microsoft.com/office/powerpoint/2010/main" val="273172873"/>
              </p:ext>
            </p:extLst>
          </p:nvPr>
        </p:nvGraphicFramePr>
        <p:xfrm>
          <a:off x="6721388" y="546902"/>
          <a:ext cx="560388" cy="503238"/>
        </p:xfrm>
        <a:graphic>
          <a:graphicData uri="http://schemas.openxmlformats.org/presentationml/2006/ole">
            <mc:AlternateContent xmlns:mc="http://schemas.openxmlformats.org/markup-compatibility/2006">
              <mc:Choice xmlns:v="urn:schemas-microsoft-com:vml" Requires="v">
                <p:oleObj spid="_x0000_s16589" name="Equation" r:id="rId8" imgW="177569" imgH="202936" progId="Equation.3">
                  <p:embed/>
                </p:oleObj>
              </mc:Choice>
              <mc:Fallback>
                <p:oleObj name="Equation" r:id="rId8"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21388" y="546902"/>
                        <a:ext cx="56038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2" name="Object 41"/>
          <p:cNvGraphicFramePr>
            <a:graphicFrameLocks noChangeAspect="1"/>
          </p:cNvGraphicFramePr>
          <p:nvPr>
            <p:extLst>
              <p:ext uri="{D42A27DB-BD31-4B8C-83A1-F6EECF244321}">
                <p14:modId xmlns:p14="http://schemas.microsoft.com/office/powerpoint/2010/main" val="299420061"/>
              </p:ext>
            </p:extLst>
          </p:nvPr>
        </p:nvGraphicFramePr>
        <p:xfrm>
          <a:off x="7515204" y="161532"/>
          <a:ext cx="560388" cy="503238"/>
        </p:xfrm>
        <a:graphic>
          <a:graphicData uri="http://schemas.openxmlformats.org/presentationml/2006/ole">
            <mc:AlternateContent xmlns:mc="http://schemas.openxmlformats.org/markup-compatibility/2006">
              <mc:Choice xmlns:v="urn:schemas-microsoft-com:vml" Requires="v">
                <p:oleObj spid="_x0000_s16590" name="Equation" r:id="rId9" imgW="177569" imgH="202936" progId="Equation.3">
                  <p:embed/>
                </p:oleObj>
              </mc:Choice>
              <mc:Fallback>
                <p:oleObj name="Equation" r:id="rId9"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15204" y="161532"/>
                        <a:ext cx="56038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3" name="Object 42"/>
          <p:cNvGraphicFramePr>
            <a:graphicFrameLocks noChangeAspect="1"/>
          </p:cNvGraphicFramePr>
          <p:nvPr>
            <p:extLst>
              <p:ext uri="{D42A27DB-BD31-4B8C-83A1-F6EECF244321}">
                <p14:modId xmlns:p14="http://schemas.microsoft.com/office/powerpoint/2010/main" val="1240016177"/>
              </p:ext>
            </p:extLst>
          </p:nvPr>
        </p:nvGraphicFramePr>
        <p:xfrm>
          <a:off x="8286638" y="1264916"/>
          <a:ext cx="560388" cy="503238"/>
        </p:xfrm>
        <a:graphic>
          <a:graphicData uri="http://schemas.openxmlformats.org/presentationml/2006/ole">
            <mc:AlternateContent xmlns:mc="http://schemas.openxmlformats.org/markup-compatibility/2006">
              <mc:Choice xmlns:v="urn:schemas-microsoft-com:vml" Requires="v">
                <p:oleObj spid="_x0000_s16591" name="Equation" r:id="rId10" imgW="177569" imgH="202936" progId="Equation.3">
                  <p:embed/>
                </p:oleObj>
              </mc:Choice>
              <mc:Fallback>
                <p:oleObj name="Equation" r:id="rId10"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286638" y="1264916"/>
                        <a:ext cx="56038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4" name="Object 43"/>
          <p:cNvGraphicFramePr>
            <a:graphicFrameLocks noChangeAspect="1"/>
          </p:cNvGraphicFramePr>
          <p:nvPr>
            <p:extLst>
              <p:ext uri="{D42A27DB-BD31-4B8C-83A1-F6EECF244321}">
                <p14:modId xmlns:p14="http://schemas.microsoft.com/office/powerpoint/2010/main" val="1677490837"/>
              </p:ext>
            </p:extLst>
          </p:nvPr>
        </p:nvGraphicFramePr>
        <p:xfrm>
          <a:off x="4614493" y="94709"/>
          <a:ext cx="560388" cy="503238"/>
        </p:xfrm>
        <a:graphic>
          <a:graphicData uri="http://schemas.openxmlformats.org/presentationml/2006/ole">
            <mc:AlternateContent xmlns:mc="http://schemas.openxmlformats.org/markup-compatibility/2006">
              <mc:Choice xmlns:v="urn:schemas-microsoft-com:vml" Requires="v">
                <p:oleObj spid="_x0000_s16592" name="Equation" r:id="rId11" imgW="177569" imgH="202936" progId="Equation.3">
                  <p:embed/>
                </p:oleObj>
              </mc:Choice>
              <mc:Fallback>
                <p:oleObj name="Equation" r:id="rId11"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4493" y="94709"/>
                        <a:ext cx="56038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5" name="Object 44"/>
          <p:cNvGraphicFramePr>
            <a:graphicFrameLocks noChangeAspect="1"/>
          </p:cNvGraphicFramePr>
          <p:nvPr>
            <p:extLst>
              <p:ext uri="{D42A27DB-BD31-4B8C-83A1-F6EECF244321}">
                <p14:modId xmlns:p14="http://schemas.microsoft.com/office/powerpoint/2010/main" val="931490579"/>
              </p:ext>
            </p:extLst>
          </p:nvPr>
        </p:nvGraphicFramePr>
        <p:xfrm>
          <a:off x="8153015" y="699854"/>
          <a:ext cx="560388" cy="503238"/>
        </p:xfrm>
        <a:graphic>
          <a:graphicData uri="http://schemas.openxmlformats.org/presentationml/2006/ole">
            <mc:AlternateContent xmlns:mc="http://schemas.openxmlformats.org/markup-compatibility/2006">
              <mc:Choice xmlns:v="urn:schemas-microsoft-com:vml" Requires="v">
                <p:oleObj spid="_x0000_s16593" name="Equation" r:id="rId12" imgW="177569" imgH="202936" progId="Equation.3">
                  <p:embed/>
                </p:oleObj>
              </mc:Choice>
              <mc:Fallback>
                <p:oleObj name="Equation" r:id="rId12"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153015" y="699854"/>
                        <a:ext cx="560388" cy="50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6" name="Rectangle 45"/>
          <p:cNvSpPr/>
          <p:nvPr/>
        </p:nvSpPr>
        <p:spPr>
          <a:xfrm>
            <a:off x="291842" y="2873445"/>
            <a:ext cx="8578376" cy="2000548"/>
          </a:xfrm>
          <a:prstGeom prst="rect">
            <a:avLst/>
          </a:prstGeom>
        </p:spPr>
        <p:txBody>
          <a:bodyPr wrap="square">
            <a:spAutoFit/>
          </a:bodyPr>
          <a:lstStyle/>
          <a:p>
            <a:r>
              <a:rPr lang="en-US" sz="2800" b="1" u="sng" dirty="0">
                <a:solidFill>
                  <a:srgbClr val="FF0000"/>
                </a:solidFill>
              </a:rPr>
              <a:t>Standard Error  S.E</a:t>
            </a:r>
            <a:endParaRPr lang="en-US" sz="2800" b="1" dirty="0">
              <a:solidFill>
                <a:srgbClr val="FF0000"/>
              </a:solidFill>
            </a:endParaRPr>
          </a:p>
          <a:p>
            <a:r>
              <a:rPr lang="en-US" dirty="0">
                <a:solidFill>
                  <a:prstClr val="black"/>
                </a:solidFill>
              </a:rPr>
              <a:t> </a:t>
            </a:r>
            <a:r>
              <a:rPr lang="en-US" sz="2400" b="1" dirty="0">
                <a:solidFill>
                  <a:prstClr val="black"/>
                </a:solidFill>
              </a:rPr>
              <a:t>It is the </a:t>
            </a:r>
            <a:r>
              <a:rPr lang="en-US" sz="2400" b="1" dirty="0">
                <a:solidFill>
                  <a:srgbClr val="1F497D"/>
                </a:solidFill>
              </a:rPr>
              <a:t>average deviation </a:t>
            </a:r>
            <a:r>
              <a:rPr lang="en-US" sz="2400" b="1" dirty="0">
                <a:solidFill>
                  <a:prstClr val="black"/>
                </a:solidFill>
              </a:rPr>
              <a:t>of the sample mean (      ) from the </a:t>
            </a:r>
            <a:r>
              <a:rPr lang="en-US" sz="2400" b="1" dirty="0">
                <a:solidFill>
                  <a:srgbClr val="1F497D"/>
                </a:solidFill>
              </a:rPr>
              <a:t>true (population</a:t>
            </a:r>
            <a:r>
              <a:rPr lang="en-US" sz="2400" b="1" dirty="0">
                <a:solidFill>
                  <a:prstClr val="black"/>
                </a:solidFill>
              </a:rPr>
              <a:t>) mean (</a:t>
            </a:r>
            <a:r>
              <a:rPr lang="en-US" sz="2400" b="1" dirty="0">
                <a:solidFill>
                  <a:prstClr val="black"/>
                </a:solidFill>
                <a:sym typeface="Symbol" pitchFamily="18" charset="2"/>
              </a:rPr>
              <a:t></a:t>
            </a:r>
            <a:r>
              <a:rPr lang="en-US" sz="2400" b="1" dirty="0">
                <a:solidFill>
                  <a:prstClr val="black"/>
                </a:solidFill>
              </a:rPr>
              <a:t>) of the population .</a:t>
            </a:r>
            <a:r>
              <a:rPr lang="en-US" sz="2400" dirty="0">
                <a:solidFill>
                  <a:prstClr val="black"/>
                </a:solidFill>
              </a:rPr>
              <a:t> </a:t>
            </a:r>
            <a:r>
              <a:rPr lang="en-US" sz="2400" b="1" i="1" dirty="0">
                <a:solidFill>
                  <a:prstClr val="black"/>
                </a:solidFill>
              </a:rPr>
              <a:t>So </a:t>
            </a:r>
          </a:p>
          <a:p>
            <a:r>
              <a:rPr lang="en-US" sz="2400" b="1" i="1" dirty="0">
                <a:solidFill>
                  <a:prstClr val="black"/>
                </a:solidFill>
              </a:rPr>
              <a:t>it is </a:t>
            </a:r>
            <a:r>
              <a:rPr lang="en-US" sz="2400" b="1" i="1" dirty="0">
                <a:solidFill>
                  <a:srgbClr val="1F497D"/>
                </a:solidFill>
              </a:rPr>
              <a:t>equal to the S.D </a:t>
            </a:r>
            <a:r>
              <a:rPr lang="en-US" sz="2400" b="1" i="1" dirty="0">
                <a:solidFill>
                  <a:prstClr val="black"/>
                </a:solidFill>
              </a:rPr>
              <a:t>of sample mean </a:t>
            </a:r>
            <a:r>
              <a:rPr lang="en-US" sz="2400" b="1" i="1" dirty="0">
                <a:solidFill>
                  <a:srgbClr val="FF0000"/>
                </a:solidFill>
              </a:rPr>
              <a:t>divided </a:t>
            </a:r>
            <a:r>
              <a:rPr lang="en-US" sz="2400" b="1" i="1" dirty="0">
                <a:solidFill>
                  <a:prstClr val="black"/>
                </a:solidFill>
              </a:rPr>
              <a:t>by the </a:t>
            </a:r>
            <a:r>
              <a:rPr lang="en-US" sz="2400" b="1" i="1" dirty="0">
                <a:solidFill>
                  <a:srgbClr val="1F497D"/>
                </a:solidFill>
              </a:rPr>
              <a:t>square root of</a:t>
            </a:r>
            <a:r>
              <a:rPr lang="en-US" sz="2400" b="1" dirty="0">
                <a:solidFill>
                  <a:srgbClr val="1F497D"/>
                </a:solidFill>
              </a:rPr>
              <a:t> </a:t>
            </a:r>
            <a:r>
              <a:rPr lang="en-US" sz="2400" b="1" dirty="0">
                <a:solidFill>
                  <a:prstClr val="black"/>
                </a:solidFill>
              </a:rPr>
              <a:t>the </a:t>
            </a:r>
            <a:r>
              <a:rPr lang="en-US" sz="2400" b="1" i="1" dirty="0">
                <a:solidFill>
                  <a:prstClr val="black"/>
                </a:solidFill>
              </a:rPr>
              <a:t>sample </a:t>
            </a:r>
            <a:r>
              <a:rPr lang="en-US" sz="2400" b="1" i="1" dirty="0">
                <a:solidFill>
                  <a:srgbClr val="1F497D"/>
                </a:solidFill>
              </a:rPr>
              <a:t>size (N)</a:t>
            </a:r>
          </a:p>
        </p:txBody>
      </p:sp>
      <p:graphicFrame>
        <p:nvGraphicFramePr>
          <p:cNvPr id="47" name="Object 46"/>
          <p:cNvGraphicFramePr>
            <a:graphicFrameLocks noChangeAspect="1"/>
          </p:cNvGraphicFramePr>
          <p:nvPr>
            <p:extLst>
              <p:ext uri="{D42A27DB-BD31-4B8C-83A1-F6EECF244321}">
                <p14:modId xmlns:p14="http://schemas.microsoft.com/office/powerpoint/2010/main" val="723479452"/>
              </p:ext>
            </p:extLst>
          </p:nvPr>
        </p:nvGraphicFramePr>
        <p:xfrm>
          <a:off x="6441194" y="3212976"/>
          <a:ext cx="560388" cy="503237"/>
        </p:xfrm>
        <a:graphic>
          <a:graphicData uri="http://schemas.openxmlformats.org/presentationml/2006/ole">
            <mc:AlternateContent xmlns:mc="http://schemas.openxmlformats.org/markup-compatibility/2006">
              <mc:Choice xmlns:v="urn:schemas-microsoft-com:vml" Requires="v">
                <p:oleObj spid="_x0000_s16594" name="Equation" r:id="rId13" imgW="177569" imgH="202936" progId="Equation.3">
                  <p:embed/>
                </p:oleObj>
              </mc:Choice>
              <mc:Fallback>
                <p:oleObj name="Equation" r:id="rId13" imgW="177569" imgH="202936"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441194" y="3212976"/>
                        <a:ext cx="560388" cy="503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48" name="Object 47"/>
          <p:cNvGraphicFramePr>
            <a:graphicFrameLocks noChangeAspect="1"/>
          </p:cNvGraphicFramePr>
          <p:nvPr>
            <p:extLst>
              <p:ext uri="{D42A27DB-BD31-4B8C-83A1-F6EECF244321}">
                <p14:modId xmlns:p14="http://schemas.microsoft.com/office/powerpoint/2010/main" val="4150807347"/>
              </p:ext>
            </p:extLst>
          </p:nvPr>
        </p:nvGraphicFramePr>
        <p:xfrm>
          <a:off x="827584" y="4904861"/>
          <a:ext cx="2880320" cy="756387"/>
        </p:xfrm>
        <a:graphic>
          <a:graphicData uri="http://schemas.openxmlformats.org/presentationml/2006/ole">
            <mc:AlternateContent xmlns:mc="http://schemas.openxmlformats.org/markup-compatibility/2006">
              <mc:Choice xmlns:v="urn:schemas-microsoft-com:vml" Requires="v">
                <p:oleObj spid="_x0000_s16595" name="Equation" r:id="rId14" imgW="710891" imgH="418918" progId="Equation.3">
                  <p:embed/>
                </p:oleObj>
              </mc:Choice>
              <mc:Fallback>
                <p:oleObj name="Equation" r:id="rId14" imgW="710891" imgH="418918" progId="Equation.3">
                  <p:embed/>
                  <p:pic>
                    <p:nvPicPr>
                      <p:cNvPr id="0" name=""/>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27584" y="4904861"/>
                        <a:ext cx="2880320" cy="756387"/>
                      </a:xfrm>
                      <a:prstGeom prst="rect">
                        <a:avLst/>
                      </a:prstGeom>
                      <a:solidFill>
                        <a:srgbClr val="FFFF99"/>
                      </a:solidFill>
                      <a:ln w="28575">
                        <a:solidFill>
                          <a:srgbClr val="FF9900"/>
                        </a:solidFill>
                        <a:miter lim="800000"/>
                        <a:headEnd/>
                        <a:tailEnd/>
                      </a:ln>
                    </p:spPr>
                  </p:pic>
                </p:oleObj>
              </mc:Fallback>
            </mc:AlternateContent>
          </a:graphicData>
        </a:graphic>
      </p:graphicFrame>
      <p:sp>
        <p:nvSpPr>
          <p:cNvPr id="49" name="Rectangle 48"/>
          <p:cNvSpPr/>
          <p:nvPr/>
        </p:nvSpPr>
        <p:spPr>
          <a:xfrm>
            <a:off x="233348" y="5717195"/>
            <a:ext cx="8186650" cy="830997"/>
          </a:xfrm>
          <a:prstGeom prst="rect">
            <a:avLst/>
          </a:prstGeom>
        </p:spPr>
        <p:txBody>
          <a:bodyPr wrap="square">
            <a:spAutoFit/>
          </a:bodyPr>
          <a:lstStyle/>
          <a:p>
            <a:r>
              <a:rPr lang="en-US" sz="2400" b="1" dirty="0">
                <a:solidFill>
                  <a:srgbClr val="6600FF"/>
                </a:solidFill>
              </a:rPr>
              <a:t>The larger the sample size</a:t>
            </a:r>
            <a:r>
              <a:rPr lang="en-US" sz="2400" dirty="0">
                <a:solidFill>
                  <a:srgbClr val="000000"/>
                </a:solidFill>
              </a:rPr>
              <a:t> (N) </a:t>
            </a:r>
            <a:r>
              <a:rPr lang="en-US" sz="2400" dirty="0">
                <a:solidFill>
                  <a:srgbClr val="000000"/>
                </a:solidFill>
                <a:sym typeface="Symbol" pitchFamily="18" charset="2"/>
              </a:rPr>
              <a:t></a:t>
            </a:r>
            <a:r>
              <a:rPr lang="en-US" sz="2400" dirty="0">
                <a:solidFill>
                  <a:srgbClr val="000000"/>
                </a:solidFill>
              </a:rPr>
              <a:t> </a:t>
            </a:r>
            <a:r>
              <a:rPr lang="en-US" sz="2400" b="1" dirty="0">
                <a:solidFill>
                  <a:srgbClr val="990000"/>
                </a:solidFill>
              </a:rPr>
              <a:t>smaller the S.E</a:t>
            </a:r>
            <a:endParaRPr lang="en-US" sz="2400" dirty="0">
              <a:solidFill>
                <a:srgbClr val="000000"/>
              </a:solidFill>
            </a:endParaRPr>
          </a:p>
          <a:p>
            <a:r>
              <a:rPr lang="en-US" sz="2400" dirty="0">
                <a:solidFill>
                  <a:srgbClr val="000000"/>
                </a:solidFill>
              </a:rPr>
              <a:t> </a:t>
            </a:r>
            <a:r>
              <a:rPr lang="en-US" sz="2400" b="1" dirty="0">
                <a:solidFill>
                  <a:srgbClr val="FF0000"/>
                </a:solidFill>
              </a:rPr>
              <a:t>The smaller the S.D of sample</a:t>
            </a:r>
            <a:r>
              <a:rPr lang="en-US" sz="2400" dirty="0">
                <a:solidFill>
                  <a:srgbClr val="000000"/>
                </a:solidFill>
                <a:sym typeface="Symbol" pitchFamily="18" charset="2"/>
              </a:rPr>
              <a:t>  </a:t>
            </a:r>
            <a:r>
              <a:rPr lang="en-US" sz="2400" dirty="0">
                <a:solidFill>
                  <a:srgbClr val="000000"/>
                </a:solidFill>
              </a:rPr>
              <a:t> </a:t>
            </a:r>
            <a:r>
              <a:rPr lang="en-US" sz="2400" b="1" dirty="0">
                <a:solidFill>
                  <a:srgbClr val="990000"/>
                </a:solidFill>
              </a:rPr>
              <a:t>smaller the S.E</a:t>
            </a:r>
            <a:endParaRPr lang="en-MY" sz="2400" dirty="0">
              <a:solidFill>
                <a:prstClr val="black"/>
              </a:solidFill>
            </a:endParaRPr>
          </a:p>
        </p:txBody>
      </p:sp>
      <p:sp>
        <p:nvSpPr>
          <p:cNvPr id="50" name="Rectangle 49"/>
          <p:cNvSpPr/>
          <p:nvPr/>
        </p:nvSpPr>
        <p:spPr>
          <a:xfrm>
            <a:off x="5565712" y="4516866"/>
            <a:ext cx="2245784" cy="1200329"/>
          </a:xfrm>
          <a:prstGeom prst="rect">
            <a:avLst/>
          </a:prstGeom>
        </p:spPr>
        <p:txBody>
          <a:bodyPr wrap="square">
            <a:spAutoFit/>
          </a:bodyPr>
          <a:lstStyle/>
          <a:p>
            <a:r>
              <a:rPr lang="en-US" sz="2400" b="1" dirty="0">
                <a:solidFill>
                  <a:srgbClr val="FF0000"/>
                </a:solidFill>
              </a:rPr>
              <a:t>S.E</a:t>
            </a:r>
            <a:r>
              <a:rPr lang="en-US" sz="2400" dirty="0">
                <a:solidFill>
                  <a:srgbClr val="1F497D"/>
                </a:solidFill>
              </a:rPr>
              <a:t> </a:t>
            </a:r>
            <a:r>
              <a:rPr lang="en-US" sz="2400" b="1" dirty="0">
                <a:solidFill>
                  <a:srgbClr val="1F497D"/>
                </a:solidFill>
              </a:rPr>
              <a:t>depend on</a:t>
            </a:r>
          </a:p>
          <a:p>
            <a:pPr>
              <a:buClr>
                <a:srgbClr val="00FF00"/>
              </a:buClr>
              <a:buFont typeface="Wingdings" pitchFamily="2" charset="2"/>
              <a:buChar char="Ø"/>
            </a:pPr>
            <a:r>
              <a:rPr lang="en-US" sz="2400" b="1" dirty="0">
                <a:solidFill>
                  <a:srgbClr val="640000"/>
                </a:solidFill>
              </a:rPr>
              <a:t> sample size</a:t>
            </a:r>
            <a:endParaRPr lang="en-US" sz="2400" dirty="0">
              <a:solidFill>
                <a:srgbClr val="640000"/>
              </a:solidFill>
            </a:endParaRPr>
          </a:p>
          <a:p>
            <a:pPr>
              <a:buClr>
                <a:srgbClr val="00FF00"/>
              </a:buClr>
              <a:buFont typeface="Wingdings" pitchFamily="2" charset="2"/>
              <a:buChar char="Ø"/>
            </a:pPr>
            <a:r>
              <a:rPr lang="en-US" sz="2400" dirty="0">
                <a:solidFill>
                  <a:srgbClr val="1F497D"/>
                </a:solidFill>
              </a:rPr>
              <a:t> </a:t>
            </a:r>
            <a:r>
              <a:rPr lang="en-US" sz="2400" b="1" dirty="0">
                <a:solidFill>
                  <a:srgbClr val="1F497D"/>
                </a:solidFill>
              </a:rPr>
              <a:t>S.D of sample</a:t>
            </a:r>
            <a:endParaRPr lang="en-MY" sz="2400" dirty="0">
              <a:solidFill>
                <a:srgbClr val="1F497D"/>
              </a:solidFill>
            </a:endParaRPr>
          </a:p>
        </p:txBody>
      </p:sp>
      <p:sp>
        <p:nvSpPr>
          <p:cNvPr id="51" name="Notched Right Arrow 50"/>
          <p:cNvSpPr/>
          <p:nvPr/>
        </p:nvSpPr>
        <p:spPr>
          <a:xfrm>
            <a:off x="3995936" y="5117030"/>
            <a:ext cx="1440160" cy="256186"/>
          </a:xfrm>
          <a:prstGeom prst="notchedRightArrow">
            <a:avLst/>
          </a:prstGeom>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solidFill>
                <a:prstClr val="white"/>
              </a:solidFill>
            </a:endParaRPr>
          </a:p>
        </p:txBody>
      </p:sp>
      <p:sp>
        <p:nvSpPr>
          <p:cNvPr id="2" name="Date Placeholder 1"/>
          <p:cNvSpPr>
            <a:spLocks noGrp="1"/>
          </p:cNvSpPr>
          <p:nvPr>
            <p:ph type="dt" sz="half" idx="10"/>
          </p:nvPr>
        </p:nvSpPr>
        <p:spPr/>
        <p:txBody>
          <a:bodyPr/>
          <a:lstStyle/>
          <a:p>
            <a:fld id="{8AE8F1E6-9781-4D40-97FE-32FF0B45717B}" type="datetime1">
              <a:rPr lang="en-MY" smtClean="0"/>
              <a:t>9/7/2020</a:t>
            </a:fld>
            <a:endParaRPr lang="en-MY"/>
          </a:p>
        </p:txBody>
      </p:sp>
    </p:spTree>
    <p:extLst>
      <p:ext uri="{BB962C8B-B14F-4D97-AF65-F5344CB8AC3E}">
        <p14:creationId xmlns:p14="http://schemas.microsoft.com/office/powerpoint/2010/main" val="4680229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1599" y="404664"/>
            <a:ext cx="3768143" cy="523220"/>
          </a:xfrm>
          <a:prstGeom prst="rect">
            <a:avLst/>
          </a:prstGeom>
        </p:spPr>
        <p:txBody>
          <a:bodyPr wrap="square">
            <a:spAutoFit/>
          </a:bodyPr>
          <a:lstStyle/>
          <a:p>
            <a:pPr algn="justLow"/>
            <a:r>
              <a:rPr lang="en-US" sz="2800" b="1" u="sng" dirty="0">
                <a:solidFill>
                  <a:srgbClr val="FF0000"/>
                </a:solidFill>
                <a:cs typeface="Times New Roman" pitchFamily="18" charset="0"/>
              </a:rPr>
              <a:t>Standard Error  S.E</a:t>
            </a:r>
          </a:p>
        </p:txBody>
      </p:sp>
      <p:sp>
        <p:nvSpPr>
          <p:cNvPr id="3" name="Rectangle 2"/>
          <p:cNvSpPr/>
          <p:nvPr/>
        </p:nvSpPr>
        <p:spPr>
          <a:xfrm>
            <a:off x="395536" y="836712"/>
            <a:ext cx="4572000" cy="1200329"/>
          </a:xfrm>
          <a:prstGeom prst="rect">
            <a:avLst/>
          </a:prstGeom>
        </p:spPr>
        <p:txBody>
          <a:bodyPr>
            <a:spAutoFit/>
          </a:bodyPr>
          <a:lstStyle/>
          <a:p>
            <a:pPr algn="justLow"/>
            <a:r>
              <a:rPr lang="en-US" sz="2400" b="1" u="sng" dirty="0">
                <a:solidFill>
                  <a:srgbClr val="640000"/>
                </a:solidFill>
                <a:cs typeface="Times New Roman" pitchFamily="18" charset="0"/>
                <a:sym typeface="Symbol" pitchFamily="18" charset="2"/>
              </a:rPr>
              <a:t>Example </a:t>
            </a:r>
            <a:endParaRPr lang="en-US" sz="2400" b="1" dirty="0">
              <a:solidFill>
                <a:srgbClr val="640000"/>
              </a:solidFill>
              <a:cs typeface="Times New Roman" pitchFamily="18" charset="0"/>
              <a:sym typeface="Symbol" pitchFamily="18" charset="2"/>
            </a:endParaRPr>
          </a:p>
          <a:p>
            <a:pPr algn="justLow" eaLnBrk="0" hangingPunct="0"/>
            <a:r>
              <a:rPr lang="en-US" sz="2400" b="1" dirty="0">
                <a:solidFill>
                  <a:srgbClr val="640000"/>
                </a:solidFill>
                <a:cs typeface="Times New Roman" pitchFamily="18" charset="0"/>
                <a:sym typeface="Symbol" pitchFamily="18" charset="2"/>
              </a:rPr>
              <a:t>8 plasma values of uric acid</a:t>
            </a:r>
            <a:r>
              <a:rPr lang="en-US" sz="2400" dirty="0">
                <a:solidFill>
                  <a:srgbClr val="640000"/>
                </a:solidFill>
                <a:cs typeface="Times New Roman" pitchFamily="18" charset="0"/>
                <a:sym typeface="Symbol" pitchFamily="18" charset="2"/>
              </a:rPr>
              <a:t> </a:t>
            </a:r>
          </a:p>
          <a:p>
            <a:pPr algn="justLow" eaLnBrk="0" hangingPunct="0"/>
            <a:r>
              <a:rPr lang="en-US" sz="2400" dirty="0">
                <a:solidFill>
                  <a:srgbClr val="640000"/>
                </a:solidFill>
                <a:cs typeface="Times New Roman" pitchFamily="18" charset="0"/>
                <a:sym typeface="Symbol" pitchFamily="18" charset="2"/>
              </a:rPr>
              <a:t>the mean (   )</a:t>
            </a:r>
            <a:r>
              <a:rPr lang="en-US" sz="2400" b="1" dirty="0">
                <a:solidFill>
                  <a:srgbClr val="640000"/>
                </a:solidFill>
                <a:cs typeface="Times New Roman" pitchFamily="18" charset="0"/>
                <a:sym typeface="Symbol" pitchFamily="18" charset="2"/>
              </a:rPr>
              <a:t>of uric acid is 30.31 </a:t>
            </a:r>
          </a:p>
        </p:txBody>
      </p:sp>
      <p:graphicFrame>
        <p:nvGraphicFramePr>
          <p:cNvPr id="4" name="Object 3"/>
          <p:cNvGraphicFramePr>
            <a:graphicFrameLocks noChangeAspect="1"/>
          </p:cNvGraphicFramePr>
          <p:nvPr>
            <p:extLst>
              <p:ext uri="{D42A27DB-BD31-4B8C-83A1-F6EECF244321}">
                <p14:modId xmlns:p14="http://schemas.microsoft.com/office/powerpoint/2010/main" val="2971645085"/>
              </p:ext>
            </p:extLst>
          </p:nvPr>
        </p:nvGraphicFramePr>
        <p:xfrm>
          <a:off x="683568" y="2037041"/>
          <a:ext cx="2290074" cy="792088"/>
        </p:xfrm>
        <a:graphic>
          <a:graphicData uri="http://schemas.openxmlformats.org/presentationml/2006/ole">
            <mc:AlternateContent xmlns:mc="http://schemas.openxmlformats.org/markup-compatibility/2006">
              <mc:Choice xmlns:v="urn:schemas-microsoft-com:vml" Requires="v">
                <p:oleObj spid="_x0000_s17450" name="Equation" r:id="rId3" imgW="710891" imgH="418918" progId="Equation.3">
                  <p:embed/>
                </p:oleObj>
              </mc:Choice>
              <mc:Fallback>
                <p:oleObj name="Equation" r:id="rId3" imgW="710891" imgH="418918"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3568" y="2037041"/>
                        <a:ext cx="2290074" cy="792088"/>
                      </a:xfrm>
                      <a:prstGeom prst="rect">
                        <a:avLst/>
                      </a:prstGeom>
                      <a:solidFill>
                        <a:srgbClr val="FFFF99"/>
                      </a:solidFill>
                      <a:ln w="38100">
                        <a:solidFill>
                          <a:srgbClr val="FF9900"/>
                        </a:solidFill>
                        <a:miter lim="800000"/>
                        <a:headEnd/>
                        <a:tailEnd/>
                      </a:ln>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623126586"/>
              </p:ext>
            </p:extLst>
          </p:nvPr>
        </p:nvGraphicFramePr>
        <p:xfrm>
          <a:off x="4427984" y="2037042"/>
          <a:ext cx="2304256" cy="815894"/>
        </p:xfrm>
        <a:graphic>
          <a:graphicData uri="http://schemas.openxmlformats.org/presentationml/2006/ole">
            <mc:AlternateContent xmlns:mc="http://schemas.openxmlformats.org/markup-compatibility/2006">
              <mc:Choice xmlns:v="urn:schemas-microsoft-com:vml" Requires="v">
                <p:oleObj spid="_x0000_s17451" name="Equation" r:id="rId5" imgW="1104900" imgH="419100" progId="Equation.3">
                  <p:embed/>
                </p:oleObj>
              </mc:Choice>
              <mc:Fallback>
                <p:oleObj name="Equation" r:id="rId5" imgW="1104900" imgH="4191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27984" y="2037042"/>
                        <a:ext cx="2304256" cy="815894"/>
                      </a:xfrm>
                      <a:prstGeom prst="rect">
                        <a:avLst/>
                      </a:prstGeom>
                      <a:solidFill>
                        <a:schemeClr val="bg1"/>
                      </a:solidFill>
                      <a:ln>
                        <a:noFill/>
                      </a:ln>
                    </p:spPr>
                  </p:pic>
                </p:oleObj>
              </mc:Fallback>
            </mc:AlternateContent>
          </a:graphicData>
        </a:graphic>
      </p:graphicFrame>
      <p:sp>
        <p:nvSpPr>
          <p:cNvPr id="7" name="Rectangle 6"/>
          <p:cNvSpPr/>
          <p:nvPr/>
        </p:nvSpPr>
        <p:spPr>
          <a:xfrm>
            <a:off x="4185918" y="2875002"/>
            <a:ext cx="829073" cy="369332"/>
          </a:xfrm>
          <a:prstGeom prst="rect">
            <a:avLst/>
          </a:prstGeom>
        </p:spPr>
        <p:txBody>
          <a:bodyPr wrap="none">
            <a:spAutoFit/>
          </a:bodyPr>
          <a:lstStyle/>
          <a:p>
            <a:r>
              <a:rPr lang="en-US" b="1" dirty="0">
                <a:solidFill>
                  <a:srgbClr val="FF0000"/>
                </a:solidFill>
                <a:sym typeface="Symbol" pitchFamily="18" charset="2"/>
              </a:rPr>
              <a:t>??????</a:t>
            </a:r>
            <a:endParaRPr lang="en-US" dirty="0">
              <a:solidFill>
                <a:srgbClr val="FF0000"/>
              </a:solidFill>
            </a:endParaRPr>
          </a:p>
        </p:txBody>
      </p:sp>
      <p:sp>
        <p:nvSpPr>
          <p:cNvPr id="8" name="Rectangle 7"/>
          <p:cNvSpPr/>
          <p:nvPr/>
        </p:nvSpPr>
        <p:spPr>
          <a:xfrm>
            <a:off x="442990" y="3429000"/>
            <a:ext cx="8593506" cy="461665"/>
          </a:xfrm>
          <a:prstGeom prst="rect">
            <a:avLst/>
          </a:prstGeom>
        </p:spPr>
        <p:txBody>
          <a:bodyPr wrap="square">
            <a:spAutoFit/>
          </a:bodyPr>
          <a:lstStyle/>
          <a:p>
            <a:pPr eaLnBrk="0" hangingPunct="0"/>
            <a:r>
              <a:rPr lang="en-US" sz="2400" b="1" dirty="0">
                <a:solidFill>
                  <a:prstClr val="black"/>
                </a:solidFill>
                <a:sym typeface="Symbol" pitchFamily="18" charset="2"/>
              </a:rPr>
              <a:t>16 plasma values of uric acid</a:t>
            </a:r>
            <a:r>
              <a:rPr lang="en-US" sz="2400" dirty="0">
                <a:solidFill>
                  <a:prstClr val="black"/>
                </a:solidFill>
                <a:sym typeface="Symbol" pitchFamily="18" charset="2"/>
              </a:rPr>
              <a:t> the mean (   )</a:t>
            </a:r>
            <a:r>
              <a:rPr lang="en-US" sz="2400" b="1" dirty="0">
                <a:solidFill>
                  <a:prstClr val="black"/>
                </a:solidFill>
                <a:sym typeface="Symbol" pitchFamily="18" charset="2"/>
              </a:rPr>
              <a:t>of uric acid is 30.31</a:t>
            </a:r>
          </a:p>
        </p:txBody>
      </p:sp>
      <p:pic>
        <p:nvPicPr>
          <p:cNvPr id="25607"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42095" y="1655258"/>
            <a:ext cx="475236" cy="309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36096" y="3581103"/>
            <a:ext cx="475236" cy="309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Rectangle 9"/>
          <p:cNvSpPr/>
          <p:nvPr/>
        </p:nvSpPr>
        <p:spPr>
          <a:xfrm>
            <a:off x="459795" y="4077072"/>
            <a:ext cx="3032085" cy="646331"/>
          </a:xfrm>
          <a:prstGeom prst="rect">
            <a:avLst/>
          </a:prstGeom>
        </p:spPr>
        <p:txBody>
          <a:bodyPr wrap="square">
            <a:spAutoFit/>
          </a:bodyPr>
          <a:lstStyle/>
          <a:p>
            <a:pPr eaLnBrk="0" hangingPunct="0"/>
            <a:r>
              <a:rPr lang="en-US" b="1" dirty="0">
                <a:solidFill>
                  <a:prstClr val="black"/>
                </a:solidFill>
                <a:sym typeface="Symbol" pitchFamily="18" charset="2"/>
              </a:rPr>
              <a:t>S.E =  </a:t>
            </a:r>
            <a:r>
              <a:rPr lang="en-US" b="1" u="sng" dirty="0">
                <a:solidFill>
                  <a:prstClr val="black"/>
                </a:solidFill>
                <a:sym typeface="Symbol" pitchFamily="18" charset="2"/>
              </a:rPr>
              <a:t>0.31    </a:t>
            </a:r>
            <a:r>
              <a:rPr lang="en-US" b="1" dirty="0">
                <a:solidFill>
                  <a:prstClr val="black"/>
                </a:solidFill>
                <a:sym typeface="Symbol" pitchFamily="18" charset="2"/>
              </a:rPr>
              <a:t>   =  0.0775</a:t>
            </a:r>
          </a:p>
          <a:p>
            <a:pPr eaLnBrk="0" hangingPunct="0"/>
            <a:r>
              <a:rPr lang="en-US" b="1" dirty="0">
                <a:solidFill>
                  <a:prstClr val="black"/>
                </a:solidFill>
                <a:sym typeface="Symbol" pitchFamily="18" charset="2"/>
              </a:rPr>
              <a:t>         √ 16</a:t>
            </a:r>
          </a:p>
        </p:txBody>
      </p:sp>
      <p:sp>
        <p:nvSpPr>
          <p:cNvPr id="12" name="Rectangle 11"/>
          <p:cNvSpPr/>
          <p:nvPr/>
        </p:nvSpPr>
        <p:spPr>
          <a:xfrm>
            <a:off x="5673714" y="4077071"/>
            <a:ext cx="2792922" cy="646331"/>
          </a:xfrm>
          <a:prstGeom prst="rect">
            <a:avLst/>
          </a:prstGeom>
        </p:spPr>
        <p:txBody>
          <a:bodyPr wrap="square">
            <a:spAutoFit/>
          </a:bodyPr>
          <a:lstStyle/>
          <a:p>
            <a:pPr eaLnBrk="0" hangingPunct="0"/>
            <a:r>
              <a:rPr lang="en-US" b="1" dirty="0">
                <a:solidFill>
                  <a:prstClr val="black"/>
                </a:solidFill>
                <a:sym typeface="Symbol" pitchFamily="18" charset="2"/>
              </a:rPr>
              <a:t>S.E =  </a:t>
            </a:r>
            <a:r>
              <a:rPr lang="en-US" b="1" u="sng" dirty="0">
                <a:solidFill>
                  <a:prstClr val="black"/>
                </a:solidFill>
                <a:sym typeface="Symbol" pitchFamily="18" charset="2"/>
              </a:rPr>
              <a:t>0.21    </a:t>
            </a:r>
            <a:r>
              <a:rPr lang="en-US" b="1" dirty="0">
                <a:solidFill>
                  <a:prstClr val="black"/>
                </a:solidFill>
                <a:sym typeface="Symbol" pitchFamily="18" charset="2"/>
              </a:rPr>
              <a:t>   =  0.0525</a:t>
            </a:r>
          </a:p>
          <a:p>
            <a:pPr eaLnBrk="0" hangingPunct="0"/>
            <a:r>
              <a:rPr lang="en-US" b="1" dirty="0">
                <a:solidFill>
                  <a:prstClr val="black"/>
                </a:solidFill>
                <a:sym typeface="Symbol" pitchFamily="18" charset="2"/>
              </a:rPr>
              <a:t>         √ 16</a:t>
            </a:r>
            <a:endParaRPr lang="en-US" dirty="0">
              <a:solidFill>
                <a:prstClr val="black"/>
              </a:solidFill>
              <a:sym typeface="Symbol" pitchFamily="18" charset="2"/>
            </a:endParaRPr>
          </a:p>
        </p:txBody>
      </p:sp>
      <p:sp>
        <p:nvSpPr>
          <p:cNvPr id="6" name="Date Placeholder 5"/>
          <p:cNvSpPr>
            <a:spLocks noGrp="1"/>
          </p:cNvSpPr>
          <p:nvPr>
            <p:ph type="dt" sz="half" idx="10"/>
          </p:nvPr>
        </p:nvSpPr>
        <p:spPr/>
        <p:txBody>
          <a:bodyPr/>
          <a:lstStyle/>
          <a:p>
            <a:fld id="{1ADBA3DD-7C08-4DD1-9023-478B826263B7}" type="datetime1">
              <a:rPr lang="en-MY" smtClean="0"/>
              <a:t>9/7/2020</a:t>
            </a:fld>
            <a:endParaRPr lang="en-MY"/>
          </a:p>
        </p:txBody>
      </p:sp>
    </p:spTree>
    <p:extLst>
      <p:ext uri="{BB962C8B-B14F-4D97-AF65-F5344CB8AC3E}">
        <p14:creationId xmlns:p14="http://schemas.microsoft.com/office/powerpoint/2010/main" val="36390805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6171" y="296773"/>
            <a:ext cx="8496944" cy="5447645"/>
          </a:xfrm>
          <a:prstGeom prst="rect">
            <a:avLst/>
          </a:prstGeom>
        </p:spPr>
        <p:txBody>
          <a:bodyPr wrap="square">
            <a:spAutoFit/>
          </a:bodyPr>
          <a:lstStyle/>
          <a:p>
            <a:pPr>
              <a:lnSpc>
                <a:spcPct val="150000"/>
              </a:lnSpc>
            </a:pPr>
            <a:r>
              <a:rPr lang="en-MY" sz="2400" b="1" dirty="0">
                <a:solidFill>
                  <a:prstClr val="black"/>
                </a:solidFill>
              </a:rPr>
              <a:t>Distribution of samples mean </a:t>
            </a:r>
            <a:r>
              <a:rPr lang="en-MY" sz="2400" dirty="0">
                <a:solidFill>
                  <a:prstClr val="black"/>
                </a:solidFill>
              </a:rPr>
              <a:t>(    )  </a:t>
            </a:r>
            <a:r>
              <a:rPr lang="en-MY" sz="2400" b="1" dirty="0">
                <a:solidFill>
                  <a:prstClr val="black"/>
                </a:solidFill>
              </a:rPr>
              <a:t>around </a:t>
            </a:r>
          </a:p>
          <a:p>
            <a:pPr>
              <a:lnSpc>
                <a:spcPct val="150000"/>
              </a:lnSpc>
            </a:pPr>
            <a:r>
              <a:rPr lang="en-MY" sz="2400" b="1" dirty="0">
                <a:solidFill>
                  <a:prstClr val="black"/>
                </a:solidFill>
              </a:rPr>
              <a:t>the population mean </a:t>
            </a:r>
            <a:r>
              <a:rPr lang="en-MY" sz="2400" dirty="0">
                <a:solidFill>
                  <a:prstClr val="black"/>
                </a:solidFill>
              </a:rPr>
              <a:t>(</a:t>
            </a:r>
            <a:r>
              <a:rPr lang="en-US" sz="2400" b="1" dirty="0">
                <a:solidFill>
                  <a:srgbClr val="FF0000"/>
                </a:solidFill>
                <a:latin typeface="Times New Roman" pitchFamily="18" charset="0"/>
                <a:cs typeface="Times New Roman" pitchFamily="18" charset="0"/>
                <a:sym typeface="Symbol" pitchFamily="18" charset="2"/>
              </a:rPr>
              <a:t></a:t>
            </a:r>
            <a:r>
              <a:rPr lang="en-MY" sz="2400" dirty="0">
                <a:solidFill>
                  <a:prstClr val="black"/>
                </a:solidFill>
              </a:rPr>
              <a:t>) </a:t>
            </a:r>
            <a:r>
              <a:rPr lang="en-MY" sz="2400" b="1" dirty="0">
                <a:solidFill>
                  <a:prstClr val="black"/>
                </a:solidFill>
              </a:rPr>
              <a:t>in NDC area </a:t>
            </a:r>
          </a:p>
          <a:p>
            <a:pPr>
              <a:lnSpc>
                <a:spcPct val="150000"/>
              </a:lnSpc>
            </a:pPr>
            <a:r>
              <a:rPr lang="en-MY" sz="2400" b="1" dirty="0">
                <a:solidFill>
                  <a:prstClr val="black"/>
                </a:solidFill>
              </a:rPr>
              <a:t>is similar to that </a:t>
            </a:r>
          </a:p>
          <a:p>
            <a:pPr>
              <a:lnSpc>
                <a:spcPct val="150000"/>
              </a:lnSpc>
            </a:pPr>
            <a:r>
              <a:rPr lang="en-MY" sz="2400" b="1" dirty="0">
                <a:solidFill>
                  <a:prstClr val="black"/>
                </a:solidFill>
              </a:rPr>
              <a:t>of the distribution of X (values) around sample mean </a:t>
            </a:r>
          </a:p>
          <a:p>
            <a:r>
              <a:rPr lang="en-MY" sz="2400" dirty="0">
                <a:solidFill>
                  <a:prstClr val="black"/>
                </a:solidFill>
              </a:rPr>
              <a:t> </a:t>
            </a:r>
          </a:p>
          <a:p>
            <a:pPr>
              <a:lnSpc>
                <a:spcPct val="150000"/>
              </a:lnSpc>
            </a:pPr>
            <a:r>
              <a:rPr lang="en-MY" sz="2400" b="1" dirty="0">
                <a:solidFill>
                  <a:prstClr val="black"/>
                </a:solidFill>
              </a:rPr>
              <a:t>sample means        deviated from </a:t>
            </a:r>
            <a:r>
              <a:rPr lang="en-US" sz="2400" b="1" dirty="0">
                <a:solidFill>
                  <a:srgbClr val="FF0000"/>
                </a:solidFill>
                <a:cs typeface="Times New Roman" pitchFamily="18" charset="0"/>
                <a:sym typeface="Symbol" pitchFamily="18" charset="2"/>
              </a:rPr>
              <a:t> </a:t>
            </a:r>
            <a:r>
              <a:rPr lang="en-MY" sz="2400" b="1" dirty="0">
                <a:solidFill>
                  <a:prstClr val="black"/>
                </a:solidFill>
              </a:rPr>
              <a:t>by </a:t>
            </a:r>
          </a:p>
          <a:p>
            <a:pPr>
              <a:lnSpc>
                <a:spcPct val="150000"/>
              </a:lnSpc>
            </a:pPr>
            <a:r>
              <a:rPr lang="en-MY" sz="2400" b="1" dirty="0">
                <a:solidFill>
                  <a:srgbClr val="FF0000"/>
                </a:solidFill>
              </a:rPr>
              <a:t>S.E</a:t>
            </a:r>
            <a:r>
              <a:rPr lang="en-MY" sz="2400" b="1" dirty="0">
                <a:solidFill>
                  <a:prstClr val="black"/>
                </a:solidFill>
              </a:rPr>
              <a:t> and its multiplicity,          so</a:t>
            </a:r>
          </a:p>
          <a:p>
            <a:pPr>
              <a:lnSpc>
                <a:spcPct val="150000"/>
              </a:lnSpc>
            </a:pPr>
            <a:r>
              <a:rPr lang="en-MY" sz="2400" b="1" dirty="0">
                <a:solidFill>
                  <a:prstClr val="black"/>
                </a:solidFill>
              </a:rPr>
              <a:t>           deviated from </a:t>
            </a:r>
            <a:r>
              <a:rPr lang="en-US" sz="2400" b="1" dirty="0">
                <a:solidFill>
                  <a:srgbClr val="FF0000"/>
                </a:solidFill>
                <a:cs typeface="Times New Roman" pitchFamily="18" charset="0"/>
                <a:sym typeface="Symbol" pitchFamily="18" charset="2"/>
              </a:rPr>
              <a:t> </a:t>
            </a:r>
            <a:r>
              <a:rPr lang="en-MY" sz="2400" b="1" dirty="0">
                <a:solidFill>
                  <a:prstClr val="black"/>
                </a:solidFill>
              </a:rPr>
              <a:t>by </a:t>
            </a:r>
          </a:p>
          <a:p>
            <a:pPr>
              <a:lnSpc>
                <a:spcPct val="150000"/>
              </a:lnSpc>
            </a:pPr>
            <a:r>
              <a:rPr lang="en-MY" sz="2400" b="1" dirty="0">
                <a:solidFill>
                  <a:prstClr val="black"/>
                </a:solidFill>
              </a:rPr>
              <a:t>1 S.E,  2 S.E and 3 S.E in proportion</a:t>
            </a:r>
          </a:p>
          <a:p>
            <a:pPr>
              <a:lnSpc>
                <a:spcPct val="150000"/>
              </a:lnSpc>
            </a:pPr>
            <a:r>
              <a:rPr lang="en-MY" sz="2400" b="1" dirty="0">
                <a:solidFill>
                  <a:prstClr val="black"/>
                </a:solidFill>
              </a:rPr>
              <a:t>  68%   95%      99% . </a:t>
            </a:r>
          </a:p>
        </p:txBody>
      </p:sp>
      <p:pic>
        <p:nvPicPr>
          <p:cNvPr id="266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99398" y="2126753"/>
            <a:ext cx="418969" cy="535349"/>
          </a:xfrm>
          <a:prstGeom prst="rect">
            <a:avLst/>
          </a:prstGeom>
          <a:noFill/>
          <a:ln>
            <a:noFill/>
          </a:ln>
          <a:effectLst/>
          <a:extLst>
            <a:ext uri="{909E8E84-426E-40DD-AFC4-6F175D3DCCD1}">
              <a14:hiddenFill xmlns:a14="http://schemas.microsoft.com/office/drawing/2010/main">
                <a:solidFill>
                  <a:srgbClr val="800080"/>
                </a:solidFill>
              </a14:hiddenFill>
            </a:ext>
            <a:ext uri="{91240B29-F687-4F45-9708-019B960494DF}">
              <a14:hiddenLine xmlns:a14="http://schemas.microsoft.com/office/drawing/2010/main" w="38100" cap="flat" cmpd="sng" algn="ctr">
                <a:solidFill>
                  <a:srgbClr val="FFFF00"/>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 name="Object 2"/>
          <p:cNvGraphicFramePr>
            <a:graphicFrameLocks noChangeAspect="1"/>
          </p:cNvGraphicFramePr>
          <p:nvPr>
            <p:extLst>
              <p:ext uri="{D42A27DB-BD31-4B8C-83A1-F6EECF244321}">
                <p14:modId xmlns:p14="http://schemas.microsoft.com/office/powerpoint/2010/main" val="2529233575"/>
              </p:ext>
            </p:extLst>
          </p:nvPr>
        </p:nvGraphicFramePr>
        <p:xfrm>
          <a:off x="4274619" y="476672"/>
          <a:ext cx="424665" cy="400422"/>
        </p:xfrm>
        <a:graphic>
          <a:graphicData uri="http://schemas.openxmlformats.org/presentationml/2006/ole">
            <mc:AlternateContent xmlns:mc="http://schemas.openxmlformats.org/markup-compatibility/2006">
              <mc:Choice xmlns:v="urn:schemas-microsoft-com:vml" Requires="v">
                <p:oleObj spid="_x0000_s18456" name="Equation" r:id="rId4" imgW="279279" imgH="241195" progId="Equation.3">
                  <p:embed/>
                </p:oleObj>
              </mc:Choice>
              <mc:Fallback>
                <p:oleObj name="Equation" r:id="rId4" imgW="279279" imgH="241195"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74619" y="476672"/>
                        <a:ext cx="424665" cy="400422"/>
                      </a:xfrm>
                      <a:prstGeom prst="rect">
                        <a:avLst/>
                      </a:prstGeom>
                      <a:noFill/>
                      <a:ln>
                        <a:noFill/>
                      </a:ln>
                    </p:spPr>
                  </p:pic>
                </p:oleObj>
              </mc:Fallback>
            </mc:AlternateContent>
          </a:graphicData>
        </a:graphic>
      </p:graphicFrame>
      <p:pic>
        <p:nvPicPr>
          <p:cNvPr id="26629"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95736" y="2901187"/>
            <a:ext cx="576064" cy="537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4"/>
          <p:cNvGrpSpPr>
            <a:grpSpLocks/>
          </p:cNvGrpSpPr>
          <p:nvPr/>
        </p:nvGrpSpPr>
        <p:grpSpPr bwMode="auto">
          <a:xfrm>
            <a:off x="4716016" y="2924944"/>
            <a:ext cx="4346081" cy="2057833"/>
            <a:chOff x="3056" y="3999"/>
            <a:chExt cx="5764" cy="2420"/>
          </a:xfrm>
        </p:grpSpPr>
        <p:sp>
          <p:nvSpPr>
            <p:cNvPr id="9" name="Freeform 24" descr="5%"/>
            <p:cNvSpPr>
              <a:spLocks/>
            </p:cNvSpPr>
            <p:nvPr/>
          </p:nvSpPr>
          <p:spPr bwMode="auto">
            <a:xfrm>
              <a:off x="3080" y="4096"/>
              <a:ext cx="5526" cy="1620"/>
            </a:xfrm>
            <a:custGeom>
              <a:avLst/>
              <a:gdLst>
                <a:gd name="T0" fmla="*/ 0 w 5526"/>
                <a:gd name="T1" fmla="*/ 1362 h 1620"/>
                <a:gd name="T2" fmla="*/ 302 w 5526"/>
                <a:gd name="T3" fmla="*/ 1429 h 1620"/>
                <a:gd name="T4" fmla="*/ 586 w 5526"/>
                <a:gd name="T5" fmla="*/ 1429 h 1620"/>
                <a:gd name="T6" fmla="*/ 687 w 5526"/>
                <a:gd name="T7" fmla="*/ 1396 h 1620"/>
                <a:gd name="T8" fmla="*/ 871 w 5526"/>
                <a:gd name="T9" fmla="*/ 1279 h 1620"/>
                <a:gd name="T10" fmla="*/ 955 w 5526"/>
                <a:gd name="T11" fmla="*/ 1212 h 1620"/>
                <a:gd name="T12" fmla="*/ 1072 w 5526"/>
                <a:gd name="T13" fmla="*/ 1178 h 1620"/>
                <a:gd name="T14" fmla="*/ 1139 w 5526"/>
                <a:gd name="T15" fmla="*/ 1111 h 1620"/>
                <a:gd name="T16" fmla="*/ 1173 w 5526"/>
                <a:gd name="T17" fmla="*/ 1011 h 1620"/>
                <a:gd name="T18" fmla="*/ 1206 w 5526"/>
                <a:gd name="T19" fmla="*/ 977 h 1620"/>
                <a:gd name="T20" fmla="*/ 1256 w 5526"/>
                <a:gd name="T21" fmla="*/ 960 h 1620"/>
                <a:gd name="T22" fmla="*/ 2286 w 5526"/>
                <a:gd name="T23" fmla="*/ 180 h 1620"/>
                <a:gd name="T24" fmla="*/ 2826 w 5526"/>
                <a:gd name="T25" fmla="*/ 0 h 1620"/>
                <a:gd name="T26" fmla="*/ 3726 w 5526"/>
                <a:gd name="T27" fmla="*/ 360 h 1620"/>
                <a:gd name="T28" fmla="*/ 4626 w 5526"/>
                <a:gd name="T29" fmla="*/ 1080 h 1620"/>
                <a:gd name="T30" fmla="*/ 5166 w 5526"/>
                <a:gd name="T31" fmla="*/ 1440 h 1620"/>
                <a:gd name="T32" fmla="*/ 5526 w 5526"/>
                <a:gd name="T33" fmla="*/ 1440 h 1620"/>
                <a:gd name="T34" fmla="*/ 5526 w 5526"/>
                <a:gd name="T35" fmla="*/ 1620 h 1620"/>
                <a:gd name="T36" fmla="*/ 126 w 5526"/>
                <a:gd name="T37" fmla="*/ 1620 h 1620"/>
                <a:gd name="T38" fmla="*/ 126 w 5526"/>
                <a:gd name="T39" fmla="*/ 1440 h 1620"/>
                <a:gd name="T40" fmla="*/ 306 w 5526"/>
                <a:gd name="T41" fmla="*/ 1440 h 1620"/>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5526"/>
                <a:gd name="T64" fmla="*/ 0 h 1620"/>
                <a:gd name="T65" fmla="*/ 5526 w 5526"/>
                <a:gd name="T66" fmla="*/ 1620 h 1620"/>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5526" h="1620">
                  <a:moveTo>
                    <a:pt x="0" y="1362"/>
                  </a:moveTo>
                  <a:cubicBezTo>
                    <a:pt x="76" y="1438"/>
                    <a:pt x="200" y="1410"/>
                    <a:pt x="302" y="1429"/>
                  </a:cubicBezTo>
                  <a:cubicBezTo>
                    <a:pt x="388" y="1518"/>
                    <a:pt x="483" y="1460"/>
                    <a:pt x="586" y="1429"/>
                  </a:cubicBezTo>
                  <a:cubicBezTo>
                    <a:pt x="620" y="1419"/>
                    <a:pt x="687" y="1396"/>
                    <a:pt x="687" y="1396"/>
                  </a:cubicBezTo>
                  <a:cubicBezTo>
                    <a:pt x="723" y="1290"/>
                    <a:pt x="767" y="1299"/>
                    <a:pt x="871" y="1279"/>
                  </a:cubicBezTo>
                  <a:cubicBezTo>
                    <a:pt x="901" y="1259"/>
                    <a:pt x="924" y="1230"/>
                    <a:pt x="955" y="1212"/>
                  </a:cubicBezTo>
                  <a:cubicBezTo>
                    <a:pt x="973" y="1201"/>
                    <a:pt x="1058" y="1182"/>
                    <a:pt x="1072" y="1178"/>
                  </a:cubicBezTo>
                  <a:cubicBezTo>
                    <a:pt x="1094" y="1156"/>
                    <a:pt x="1129" y="1141"/>
                    <a:pt x="1139" y="1111"/>
                  </a:cubicBezTo>
                  <a:cubicBezTo>
                    <a:pt x="1150" y="1078"/>
                    <a:pt x="1148" y="1036"/>
                    <a:pt x="1173" y="1011"/>
                  </a:cubicBezTo>
                  <a:cubicBezTo>
                    <a:pt x="1184" y="1000"/>
                    <a:pt x="1193" y="985"/>
                    <a:pt x="1206" y="977"/>
                  </a:cubicBezTo>
                  <a:cubicBezTo>
                    <a:pt x="1221" y="968"/>
                    <a:pt x="1256" y="960"/>
                    <a:pt x="1256" y="960"/>
                  </a:cubicBezTo>
                  <a:lnTo>
                    <a:pt x="2286" y="180"/>
                  </a:lnTo>
                  <a:lnTo>
                    <a:pt x="2826" y="0"/>
                  </a:lnTo>
                  <a:lnTo>
                    <a:pt x="3726" y="360"/>
                  </a:lnTo>
                  <a:lnTo>
                    <a:pt x="4626" y="1080"/>
                  </a:lnTo>
                  <a:lnTo>
                    <a:pt x="5166" y="1440"/>
                  </a:lnTo>
                  <a:lnTo>
                    <a:pt x="5526" y="1440"/>
                  </a:lnTo>
                  <a:lnTo>
                    <a:pt x="5526" y="1620"/>
                  </a:lnTo>
                  <a:lnTo>
                    <a:pt x="126" y="1620"/>
                  </a:lnTo>
                  <a:lnTo>
                    <a:pt x="126" y="1440"/>
                  </a:lnTo>
                  <a:lnTo>
                    <a:pt x="306" y="1440"/>
                  </a:lnTo>
                </a:path>
              </a:pathLst>
            </a:custGeom>
            <a:pattFill prst="pct5">
              <a:fgClr>
                <a:srgbClr val="000000"/>
              </a:fgClr>
              <a:bgClr>
                <a:srgbClr val="FFFFFF"/>
              </a:bgClr>
            </a:patt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MY">
                <a:solidFill>
                  <a:prstClr val="black"/>
                </a:solidFill>
              </a:endParaRPr>
            </a:p>
          </p:txBody>
        </p:sp>
        <p:sp>
          <p:nvSpPr>
            <p:cNvPr id="10" name="Line 23"/>
            <p:cNvSpPr>
              <a:spLocks noChangeShapeType="1"/>
            </p:cNvSpPr>
            <p:nvPr/>
          </p:nvSpPr>
          <p:spPr bwMode="auto">
            <a:xfrm>
              <a:off x="3140" y="5716"/>
              <a:ext cx="5599"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11" name="Line 22"/>
            <p:cNvSpPr>
              <a:spLocks noChangeShapeType="1"/>
            </p:cNvSpPr>
            <p:nvPr/>
          </p:nvSpPr>
          <p:spPr bwMode="auto">
            <a:xfrm flipV="1">
              <a:off x="3420" y="5628"/>
              <a:ext cx="1"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12" name="Line 21"/>
            <p:cNvSpPr>
              <a:spLocks noChangeShapeType="1"/>
            </p:cNvSpPr>
            <p:nvPr/>
          </p:nvSpPr>
          <p:spPr bwMode="auto">
            <a:xfrm flipV="1">
              <a:off x="3960" y="5628"/>
              <a:ext cx="1"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13" name="Line 20"/>
            <p:cNvSpPr>
              <a:spLocks noChangeShapeType="1"/>
            </p:cNvSpPr>
            <p:nvPr/>
          </p:nvSpPr>
          <p:spPr bwMode="auto">
            <a:xfrm flipV="1">
              <a:off x="5240" y="5628"/>
              <a:ext cx="2"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14" name="Line 19"/>
            <p:cNvSpPr>
              <a:spLocks noChangeShapeType="1"/>
            </p:cNvSpPr>
            <p:nvPr/>
          </p:nvSpPr>
          <p:spPr bwMode="auto">
            <a:xfrm flipV="1">
              <a:off x="5940" y="5628"/>
              <a:ext cx="0"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15" name="Line 18"/>
            <p:cNvSpPr>
              <a:spLocks noChangeShapeType="1"/>
            </p:cNvSpPr>
            <p:nvPr/>
          </p:nvSpPr>
          <p:spPr bwMode="auto">
            <a:xfrm flipV="1">
              <a:off x="6640" y="5628"/>
              <a:ext cx="0"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16" name="Line 17"/>
            <p:cNvSpPr>
              <a:spLocks noChangeShapeType="1"/>
            </p:cNvSpPr>
            <p:nvPr/>
          </p:nvSpPr>
          <p:spPr bwMode="auto">
            <a:xfrm flipV="1">
              <a:off x="7739" y="5628"/>
              <a:ext cx="1"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17" name="Line 16"/>
            <p:cNvSpPr>
              <a:spLocks noChangeShapeType="1"/>
            </p:cNvSpPr>
            <p:nvPr/>
          </p:nvSpPr>
          <p:spPr bwMode="auto">
            <a:xfrm flipV="1">
              <a:off x="8459" y="5628"/>
              <a:ext cx="1"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18" name="Line 15"/>
            <p:cNvSpPr>
              <a:spLocks noChangeShapeType="1"/>
            </p:cNvSpPr>
            <p:nvPr/>
          </p:nvSpPr>
          <p:spPr bwMode="auto">
            <a:xfrm flipV="1">
              <a:off x="5940" y="3999"/>
              <a:ext cx="0" cy="1717"/>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19" name="Text Box 13"/>
            <p:cNvSpPr txBox="1">
              <a:spLocks noChangeArrowheads="1"/>
            </p:cNvSpPr>
            <p:nvPr/>
          </p:nvSpPr>
          <p:spPr bwMode="auto">
            <a:xfrm>
              <a:off x="5640" y="5733"/>
              <a:ext cx="613"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20" name="Freeform 12"/>
            <p:cNvSpPr>
              <a:spLocks/>
            </p:cNvSpPr>
            <p:nvPr/>
          </p:nvSpPr>
          <p:spPr bwMode="auto">
            <a:xfrm>
              <a:off x="3060" y="4116"/>
              <a:ext cx="2880" cy="1470"/>
            </a:xfrm>
            <a:custGeom>
              <a:avLst/>
              <a:gdLst>
                <a:gd name="T0" fmla="*/ 0 w 3060"/>
                <a:gd name="T1" fmla="*/ 1 h 2190"/>
                <a:gd name="T2" fmla="*/ 50 w 3060"/>
                <a:gd name="T3" fmla="*/ 1 h 2190"/>
                <a:gd name="T4" fmla="*/ 203 w 3060"/>
                <a:gd name="T5" fmla="*/ 1 h 2190"/>
                <a:gd name="T6" fmla="*/ 504 w 3060"/>
                <a:gd name="T7" fmla="*/ 1 h 2190"/>
                <a:gd name="T8" fmla="*/ 706 w 3060"/>
                <a:gd name="T9" fmla="*/ 1 h 2190"/>
                <a:gd name="T10" fmla="*/ 857 w 3060"/>
                <a:gd name="T11" fmla="*/ 0 h 2190"/>
                <a:gd name="T12" fmla="*/ 0 60000 65536"/>
                <a:gd name="T13" fmla="*/ 0 60000 65536"/>
                <a:gd name="T14" fmla="*/ 0 60000 65536"/>
                <a:gd name="T15" fmla="*/ 0 60000 65536"/>
                <a:gd name="T16" fmla="*/ 0 60000 65536"/>
                <a:gd name="T17" fmla="*/ 0 60000 65536"/>
                <a:gd name="T18" fmla="*/ 0 w 3060"/>
                <a:gd name="T19" fmla="*/ 0 h 2190"/>
                <a:gd name="T20" fmla="*/ 3060 w 3060"/>
                <a:gd name="T21" fmla="*/ 2190 h 2190"/>
              </a:gdLst>
              <a:ahLst/>
              <a:cxnLst>
                <a:cxn ang="T12">
                  <a:pos x="T0" y="T1"/>
                </a:cxn>
                <a:cxn ang="T13">
                  <a:pos x="T2" y="T3"/>
                </a:cxn>
                <a:cxn ang="T14">
                  <a:pos x="T4" y="T5"/>
                </a:cxn>
                <a:cxn ang="T15">
                  <a:pos x="T6" y="T7"/>
                </a:cxn>
                <a:cxn ang="T16">
                  <a:pos x="T8" y="T9"/>
                </a:cxn>
                <a:cxn ang="T17">
                  <a:pos x="T10" y="T11"/>
                </a:cxn>
              </a:cxnLst>
              <a:rect l="T18" t="T19" r="T20" b="T21"/>
              <a:pathLst>
                <a:path w="3060" h="2190">
                  <a:moveTo>
                    <a:pt x="0" y="1980"/>
                  </a:moveTo>
                  <a:cubicBezTo>
                    <a:pt x="30" y="1980"/>
                    <a:pt x="60" y="1980"/>
                    <a:pt x="180" y="1980"/>
                  </a:cubicBezTo>
                  <a:cubicBezTo>
                    <a:pt x="300" y="1980"/>
                    <a:pt x="450" y="2190"/>
                    <a:pt x="720" y="1980"/>
                  </a:cubicBezTo>
                  <a:cubicBezTo>
                    <a:pt x="990" y="1770"/>
                    <a:pt x="1500" y="1020"/>
                    <a:pt x="1800" y="720"/>
                  </a:cubicBezTo>
                  <a:cubicBezTo>
                    <a:pt x="2100" y="420"/>
                    <a:pt x="2310" y="300"/>
                    <a:pt x="2520" y="180"/>
                  </a:cubicBezTo>
                  <a:cubicBezTo>
                    <a:pt x="2730" y="60"/>
                    <a:pt x="2970" y="30"/>
                    <a:pt x="3060"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MY">
                <a:solidFill>
                  <a:prstClr val="black"/>
                </a:solidFill>
              </a:endParaRPr>
            </a:p>
          </p:txBody>
        </p:sp>
        <p:sp>
          <p:nvSpPr>
            <p:cNvPr id="21" name="Freeform 11"/>
            <p:cNvSpPr>
              <a:spLocks/>
            </p:cNvSpPr>
            <p:nvPr/>
          </p:nvSpPr>
          <p:spPr bwMode="auto">
            <a:xfrm flipH="1">
              <a:off x="5940" y="4129"/>
              <a:ext cx="2880" cy="1468"/>
            </a:xfrm>
            <a:custGeom>
              <a:avLst/>
              <a:gdLst>
                <a:gd name="T0" fmla="*/ 0 w 3060"/>
                <a:gd name="T1" fmla="*/ 1 h 2190"/>
                <a:gd name="T2" fmla="*/ 50 w 3060"/>
                <a:gd name="T3" fmla="*/ 1 h 2190"/>
                <a:gd name="T4" fmla="*/ 203 w 3060"/>
                <a:gd name="T5" fmla="*/ 1 h 2190"/>
                <a:gd name="T6" fmla="*/ 504 w 3060"/>
                <a:gd name="T7" fmla="*/ 1 h 2190"/>
                <a:gd name="T8" fmla="*/ 706 w 3060"/>
                <a:gd name="T9" fmla="*/ 1 h 2190"/>
                <a:gd name="T10" fmla="*/ 857 w 3060"/>
                <a:gd name="T11" fmla="*/ 0 h 2190"/>
                <a:gd name="T12" fmla="*/ 0 60000 65536"/>
                <a:gd name="T13" fmla="*/ 0 60000 65536"/>
                <a:gd name="T14" fmla="*/ 0 60000 65536"/>
                <a:gd name="T15" fmla="*/ 0 60000 65536"/>
                <a:gd name="T16" fmla="*/ 0 60000 65536"/>
                <a:gd name="T17" fmla="*/ 0 60000 65536"/>
                <a:gd name="T18" fmla="*/ 0 w 3060"/>
                <a:gd name="T19" fmla="*/ 0 h 2190"/>
                <a:gd name="T20" fmla="*/ 3060 w 3060"/>
                <a:gd name="T21" fmla="*/ 2190 h 2190"/>
              </a:gdLst>
              <a:ahLst/>
              <a:cxnLst>
                <a:cxn ang="T12">
                  <a:pos x="T0" y="T1"/>
                </a:cxn>
                <a:cxn ang="T13">
                  <a:pos x="T2" y="T3"/>
                </a:cxn>
                <a:cxn ang="T14">
                  <a:pos x="T4" y="T5"/>
                </a:cxn>
                <a:cxn ang="T15">
                  <a:pos x="T6" y="T7"/>
                </a:cxn>
                <a:cxn ang="T16">
                  <a:pos x="T8" y="T9"/>
                </a:cxn>
                <a:cxn ang="T17">
                  <a:pos x="T10" y="T11"/>
                </a:cxn>
              </a:cxnLst>
              <a:rect l="T18" t="T19" r="T20" b="T21"/>
              <a:pathLst>
                <a:path w="3060" h="2190">
                  <a:moveTo>
                    <a:pt x="0" y="1980"/>
                  </a:moveTo>
                  <a:cubicBezTo>
                    <a:pt x="30" y="1980"/>
                    <a:pt x="60" y="1980"/>
                    <a:pt x="180" y="1980"/>
                  </a:cubicBezTo>
                  <a:cubicBezTo>
                    <a:pt x="300" y="1980"/>
                    <a:pt x="450" y="2190"/>
                    <a:pt x="720" y="1980"/>
                  </a:cubicBezTo>
                  <a:cubicBezTo>
                    <a:pt x="990" y="1770"/>
                    <a:pt x="1500" y="1020"/>
                    <a:pt x="1800" y="720"/>
                  </a:cubicBezTo>
                  <a:cubicBezTo>
                    <a:pt x="2100" y="420"/>
                    <a:pt x="2310" y="300"/>
                    <a:pt x="2520" y="180"/>
                  </a:cubicBezTo>
                  <a:cubicBezTo>
                    <a:pt x="2730" y="60"/>
                    <a:pt x="2970" y="30"/>
                    <a:pt x="3060"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MY">
                <a:solidFill>
                  <a:prstClr val="black"/>
                </a:solidFill>
              </a:endParaRPr>
            </a:p>
          </p:txBody>
        </p:sp>
        <p:sp>
          <p:nvSpPr>
            <p:cNvPr id="22" name="Text Box 10"/>
            <p:cNvSpPr txBox="1">
              <a:spLocks noChangeArrowheads="1"/>
            </p:cNvSpPr>
            <p:nvPr/>
          </p:nvSpPr>
          <p:spPr bwMode="auto">
            <a:xfrm>
              <a:off x="3056" y="5828"/>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2000">
                  <a:solidFill>
                    <a:srgbClr val="FFFFFF"/>
                  </a:solidFill>
                  <a:cs typeface="Times New Roman" pitchFamily="18" charset="0"/>
                </a:rPr>
                <a:t>S.D</a:t>
              </a:r>
              <a:endParaRPr lang="en-US" sz="2000">
                <a:solidFill>
                  <a:srgbClr val="FFFFFF"/>
                </a:solidFill>
              </a:endParaRPr>
            </a:p>
          </p:txBody>
        </p:sp>
        <p:sp>
          <p:nvSpPr>
            <p:cNvPr id="23" name="Text Box 9"/>
            <p:cNvSpPr txBox="1">
              <a:spLocks noChangeArrowheads="1"/>
            </p:cNvSpPr>
            <p:nvPr/>
          </p:nvSpPr>
          <p:spPr bwMode="auto">
            <a:xfrm>
              <a:off x="8090" y="5801"/>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2000">
                  <a:solidFill>
                    <a:srgbClr val="FFFFFF"/>
                  </a:solidFill>
                  <a:cs typeface="Times New Roman" pitchFamily="18" charset="0"/>
                </a:rPr>
                <a:t>S.D</a:t>
              </a:r>
              <a:endParaRPr lang="en-US" sz="2000">
                <a:solidFill>
                  <a:srgbClr val="FFFFFF"/>
                </a:solidFill>
              </a:endParaRPr>
            </a:p>
          </p:txBody>
        </p:sp>
        <p:sp>
          <p:nvSpPr>
            <p:cNvPr id="24" name="Text Box 8"/>
            <p:cNvSpPr txBox="1">
              <a:spLocks noChangeArrowheads="1"/>
            </p:cNvSpPr>
            <p:nvPr/>
          </p:nvSpPr>
          <p:spPr bwMode="auto">
            <a:xfrm>
              <a:off x="3606" y="5828"/>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2000">
                  <a:solidFill>
                    <a:srgbClr val="FFFFFF"/>
                  </a:solidFill>
                  <a:cs typeface="Times New Roman" pitchFamily="18" charset="0"/>
                </a:rPr>
                <a:t>S.D</a:t>
              </a:r>
              <a:endParaRPr lang="en-US" sz="2000">
                <a:solidFill>
                  <a:srgbClr val="FFFFFF"/>
                </a:solidFill>
              </a:endParaRPr>
            </a:p>
          </p:txBody>
        </p:sp>
        <p:sp>
          <p:nvSpPr>
            <p:cNvPr id="25" name="Text Box 7"/>
            <p:cNvSpPr txBox="1">
              <a:spLocks noChangeArrowheads="1"/>
            </p:cNvSpPr>
            <p:nvPr/>
          </p:nvSpPr>
          <p:spPr bwMode="auto">
            <a:xfrm>
              <a:off x="7377" y="5845"/>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2000">
                  <a:solidFill>
                    <a:srgbClr val="FFFFFF"/>
                  </a:solidFill>
                  <a:cs typeface="Times New Roman" pitchFamily="18" charset="0"/>
                </a:rPr>
                <a:t>S.D</a:t>
              </a:r>
              <a:endParaRPr lang="en-US" sz="2000">
                <a:solidFill>
                  <a:srgbClr val="FFFFFF"/>
                </a:solidFill>
              </a:endParaRPr>
            </a:p>
          </p:txBody>
        </p:sp>
        <p:sp>
          <p:nvSpPr>
            <p:cNvPr id="26" name="Text Box 6"/>
            <p:cNvSpPr txBox="1">
              <a:spLocks noChangeArrowheads="1"/>
            </p:cNvSpPr>
            <p:nvPr/>
          </p:nvSpPr>
          <p:spPr bwMode="auto">
            <a:xfrm>
              <a:off x="4877" y="5828"/>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2000">
                  <a:solidFill>
                    <a:srgbClr val="FFFFFF"/>
                  </a:solidFill>
                  <a:cs typeface="Times New Roman" pitchFamily="18" charset="0"/>
                </a:rPr>
                <a:t>S.D</a:t>
              </a:r>
              <a:endParaRPr lang="en-US" sz="2000">
                <a:solidFill>
                  <a:srgbClr val="FFFFFF"/>
                </a:solidFill>
              </a:endParaRPr>
            </a:p>
          </p:txBody>
        </p:sp>
        <p:sp>
          <p:nvSpPr>
            <p:cNvPr id="27" name="Text Box 5"/>
            <p:cNvSpPr txBox="1">
              <a:spLocks noChangeArrowheads="1"/>
            </p:cNvSpPr>
            <p:nvPr/>
          </p:nvSpPr>
          <p:spPr bwMode="auto">
            <a:xfrm>
              <a:off x="6300" y="5879"/>
              <a:ext cx="72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2000">
                  <a:solidFill>
                    <a:srgbClr val="FFFFFF"/>
                  </a:solidFill>
                  <a:cs typeface="Times New Roman" pitchFamily="18" charset="0"/>
                </a:rPr>
                <a:t>S.D</a:t>
              </a:r>
              <a:endParaRPr lang="en-US" sz="2000">
                <a:solidFill>
                  <a:srgbClr val="FFFFFF"/>
                </a:solidFill>
              </a:endParaRPr>
            </a:p>
          </p:txBody>
        </p:sp>
      </p:grpSp>
      <p:sp>
        <p:nvSpPr>
          <p:cNvPr id="28" name="Text Box 8"/>
          <p:cNvSpPr txBox="1">
            <a:spLocks noChangeArrowheads="1"/>
          </p:cNvSpPr>
          <p:nvPr/>
        </p:nvSpPr>
        <p:spPr bwMode="auto">
          <a:xfrm>
            <a:off x="4618396" y="4163288"/>
            <a:ext cx="550444" cy="481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1800" b="1" dirty="0">
                <a:solidFill>
                  <a:srgbClr val="FF0000"/>
                </a:solidFill>
                <a:latin typeface="Calibri"/>
                <a:cs typeface="Times New Roman" pitchFamily="18" charset="0"/>
              </a:rPr>
              <a:t>S.D</a:t>
            </a:r>
            <a:endParaRPr lang="en-US" sz="1800" b="1" dirty="0">
              <a:solidFill>
                <a:srgbClr val="FF0000"/>
              </a:solidFill>
              <a:latin typeface="Calibri"/>
            </a:endParaRPr>
          </a:p>
        </p:txBody>
      </p:sp>
      <p:sp>
        <p:nvSpPr>
          <p:cNvPr id="29" name="Text Box 8"/>
          <p:cNvSpPr txBox="1">
            <a:spLocks noChangeArrowheads="1"/>
          </p:cNvSpPr>
          <p:nvPr/>
        </p:nvSpPr>
        <p:spPr bwMode="auto">
          <a:xfrm>
            <a:off x="6142727" y="4242371"/>
            <a:ext cx="549167" cy="447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1800" b="1" dirty="0">
                <a:solidFill>
                  <a:srgbClr val="FF0000"/>
                </a:solidFill>
                <a:latin typeface="Calibri"/>
                <a:cs typeface="Times New Roman" pitchFamily="18" charset="0"/>
              </a:rPr>
              <a:t>S.D</a:t>
            </a:r>
            <a:endParaRPr lang="en-US" sz="1800" b="1" dirty="0">
              <a:solidFill>
                <a:srgbClr val="FF0000"/>
              </a:solidFill>
              <a:latin typeface="Calibri"/>
            </a:endParaRPr>
          </a:p>
        </p:txBody>
      </p:sp>
      <p:sp>
        <p:nvSpPr>
          <p:cNvPr id="30" name="Text Box 8"/>
          <p:cNvSpPr txBox="1">
            <a:spLocks noChangeArrowheads="1"/>
          </p:cNvSpPr>
          <p:nvPr/>
        </p:nvSpPr>
        <p:spPr bwMode="auto">
          <a:xfrm>
            <a:off x="5300025" y="4272132"/>
            <a:ext cx="550461" cy="481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1800" b="1" dirty="0">
                <a:solidFill>
                  <a:srgbClr val="FF0000"/>
                </a:solidFill>
                <a:latin typeface="Calibri"/>
                <a:cs typeface="Times New Roman" pitchFamily="18" charset="0"/>
              </a:rPr>
              <a:t>S.D</a:t>
            </a:r>
            <a:endParaRPr lang="en-US" sz="1800" b="1" dirty="0">
              <a:solidFill>
                <a:srgbClr val="FF0000"/>
              </a:solidFill>
              <a:latin typeface="Calibri"/>
            </a:endParaRPr>
          </a:p>
        </p:txBody>
      </p:sp>
      <p:sp>
        <p:nvSpPr>
          <p:cNvPr id="31" name="Text Box 8"/>
          <p:cNvSpPr txBox="1">
            <a:spLocks noChangeArrowheads="1"/>
          </p:cNvSpPr>
          <p:nvPr/>
        </p:nvSpPr>
        <p:spPr bwMode="auto">
          <a:xfrm>
            <a:off x="7081164" y="4229797"/>
            <a:ext cx="522271" cy="310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1800" b="1" dirty="0">
                <a:solidFill>
                  <a:srgbClr val="FF0000"/>
                </a:solidFill>
                <a:latin typeface="Calibri"/>
                <a:cs typeface="Times New Roman" pitchFamily="18" charset="0"/>
              </a:rPr>
              <a:t>S.D</a:t>
            </a:r>
            <a:endParaRPr lang="en-US" sz="1800" b="1" dirty="0">
              <a:solidFill>
                <a:srgbClr val="FF0000"/>
              </a:solidFill>
              <a:latin typeface="Calibri"/>
            </a:endParaRPr>
          </a:p>
        </p:txBody>
      </p:sp>
      <p:sp>
        <p:nvSpPr>
          <p:cNvPr id="32" name="Text Box 8"/>
          <p:cNvSpPr txBox="1">
            <a:spLocks noChangeArrowheads="1"/>
          </p:cNvSpPr>
          <p:nvPr/>
        </p:nvSpPr>
        <p:spPr bwMode="auto">
          <a:xfrm>
            <a:off x="7850665" y="4310155"/>
            <a:ext cx="666287" cy="4810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1800" b="1" dirty="0">
                <a:solidFill>
                  <a:srgbClr val="FF0000"/>
                </a:solidFill>
                <a:latin typeface="Calibri"/>
                <a:cs typeface="Times New Roman" pitchFamily="18" charset="0"/>
              </a:rPr>
              <a:t>S.D</a:t>
            </a:r>
            <a:endParaRPr lang="en-US" sz="1800" b="1" dirty="0">
              <a:solidFill>
                <a:srgbClr val="FF0000"/>
              </a:solidFill>
              <a:latin typeface="Calibri"/>
            </a:endParaRPr>
          </a:p>
        </p:txBody>
      </p:sp>
      <p:sp>
        <p:nvSpPr>
          <p:cNvPr id="33" name="Text Box 8"/>
          <p:cNvSpPr txBox="1">
            <a:spLocks noChangeArrowheads="1"/>
          </p:cNvSpPr>
          <p:nvPr/>
        </p:nvSpPr>
        <p:spPr bwMode="auto">
          <a:xfrm>
            <a:off x="8567596" y="4339400"/>
            <a:ext cx="666287" cy="3683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r>
              <a:rPr lang="en-US" sz="1800" b="1" dirty="0">
                <a:solidFill>
                  <a:srgbClr val="FF0000"/>
                </a:solidFill>
                <a:latin typeface="Calibri"/>
                <a:cs typeface="Times New Roman" pitchFamily="18" charset="0"/>
              </a:rPr>
              <a:t>S.D</a:t>
            </a:r>
            <a:endParaRPr lang="en-US" sz="1800" b="1" dirty="0">
              <a:solidFill>
                <a:srgbClr val="FF0000"/>
              </a:solidFill>
              <a:latin typeface="Calibri"/>
            </a:endParaRPr>
          </a:p>
        </p:txBody>
      </p:sp>
      <p:sp>
        <p:nvSpPr>
          <p:cNvPr id="4" name="Date Placeholder 3"/>
          <p:cNvSpPr>
            <a:spLocks noGrp="1"/>
          </p:cNvSpPr>
          <p:nvPr>
            <p:ph type="dt" sz="half" idx="10"/>
          </p:nvPr>
        </p:nvSpPr>
        <p:spPr/>
        <p:txBody>
          <a:bodyPr/>
          <a:lstStyle/>
          <a:p>
            <a:fld id="{BF6D29ED-366D-49C7-82FF-829C17D5506F}" type="datetime1">
              <a:rPr lang="en-MY" smtClean="0"/>
              <a:t>9/7/2020</a:t>
            </a:fld>
            <a:endParaRPr lang="en-MY"/>
          </a:p>
        </p:txBody>
      </p:sp>
    </p:spTree>
    <p:extLst>
      <p:ext uri="{BB962C8B-B14F-4D97-AF65-F5344CB8AC3E}">
        <p14:creationId xmlns:p14="http://schemas.microsoft.com/office/powerpoint/2010/main" val="144030048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C40A70-174D-406F-82C1-AB7E082A7094}" type="datetime1">
              <a:rPr lang="en-MY" smtClean="0"/>
              <a:t>9/7/2020</a:t>
            </a:fld>
            <a:endParaRPr lang="en-MY"/>
          </a:p>
        </p:txBody>
      </p:sp>
      <p:sp>
        <p:nvSpPr>
          <p:cNvPr id="3" name="Rectangle 2"/>
          <p:cNvSpPr/>
          <p:nvPr/>
        </p:nvSpPr>
        <p:spPr>
          <a:xfrm>
            <a:off x="179512" y="552689"/>
            <a:ext cx="8964488" cy="6740307"/>
          </a:xfrm>
          <a:prstGeom prst="rect">
            <a:avLst/>
          </a:prstGeom>
        </p:spPr>
        <p:txBody>
          <a:bodyPr wrap="square">
            <a:spAutoFit/>
          </a:bodyPr>
          <a:lstStyle/>
          <a:p>
            <a:r>
              <a:rPr lang="en-MY" dirty="0"/>
              <a:t> </a:t>
            </a:r>
            <a:r>
              <a:rPr lang="en-MY" dirty="0" smtClean="0"/>
              <a:t>             </a:t>
            </a:r>
            <a:r>
              <a:rPr lang="en-MY" sz="2400" dirty="0" smtClean="0"/>
              <a:t>deviated </a:t>
            </a:r>
            <a:r>
              <a:rPr lang="en-MY" sz="2400" dirty="0"/>
              <a:t>from  </a:t>
            </a:r>
            <a:r>
              <a:rPr lang="en-MY" sz="2400" dirty="0" smtClean="0"/>
              <a:t>µ  by </a:t>
            </a:r>
            <a:r>
              <a:rPr lang="en-MY" sz="2400" dirty="0"/>
              <a:t>S.E and its multiplicity, so  </a:t>
            </a:r>
            <a:endParaRPr lang="en-MY" sz="2400" dirty="0" smtClean="0"/>
          </a:p>
          <a:p>
            <a:r>
              <a:rPr lang="en-MY" sz="2400" dirty="0"/>
              <a:t> </a:t>
            </a:r>
            <a:r>
              <a:rPr lang="en-MY" sz="2400" dirty="0" smtClean="0"/>
              <a:t>      </a:t>
            </a:r>
            <a:r>
              <a:rPr lang="en-MY" sz="2400" dirty="0"/>
              <a:t>deviated from </a:t>
            </a:r>
            <a:r>
              <a:rPr lang="en-MY" sz="2400" dirty="0" smtClean="0"/>
              <a:t>µ </a:t>
            </a:r>
            <a:r>
              <a:rPr lang="en-MY" sz="2400" dirty="0"/>
              <a:t>by 1S.E, 2S.E and 3S.E in proportion </a:t>
            </a:r>
            <a:endParaRPr lang="en-MY" sz="2400" dirty="0" smtClean="0"/>
          </a:p>
          <a:p>
            <a:endParaRPr lang="en-US" sz="2400" dirty="0"/>
          </a:p>
          <a:p>
            <a:endParaRPr lang="en-US" sz="2400" dirty="0" smtClean="0"/>
          </a:p>
          <a:p>
            <a:endParaRPr lang="en-US" sz="2400" dirty="0"/>
          </a:p>
          <a:p>
            <a:r>
              <a:rPr lang="en-MY" sz="2400" dirty="0"/>
              <a:t>Deviation of     </a:t>
            </a:r>
            <a:r>
              <a:rPr lang="en-MY" sz="2400" dirty="0" smtClean="0"/>
              <a:t>      </a:t>
            </a:r>
            <a:r>
              <a:rPr lang="en-MY" sz="2400" dirty="0"/>
              <a:t>from µ </a:t>
            </a:r>
            <a:r>
              <a:rPr lang="en-MY" sz="2400" dirty="0" smtClean="0"/>
              <a:t>by </a:t>
            </a:r>
            <a:r>
              <a:rPr lang="en-MY" sz="2400" dirty="0"/>
              <a:t>more than 2 S.E is a rare event or uncommon, it is not more the 0.05 (5%) .</a:t>
            </a:r>
          </a:p>
          <a:p>
            <a:pPr algn="ctr"/>
            <a:r>
              <a:rPr lang="en-MY" sz="2400" dirty="0"/>
              <a:t>Deviation of  </a:t>
            </a:r>
            <a:r>
              <a:rPr lang="en-MY" sz="2400" dirty="0" smtClean="0"/>
              <a:t>      </a:t>
            </a:r>
            <a:r>
              <a:rPr lang="en-MY" sz="2400" dirty="0"/>
              <a:t>from </a:t>
            </a:r>
            <a:r>
              <a:rPr lang="en-MY" sz="2400" dirty="0" smtClean="0"/>
              <a:t>µ   </a:t>
            </a:r>
            <a:r>
              <a:rPr lang="en-MY" sz="2400" dirty="0"/>
              <a:t>by more than 3 S.E is very </a:t>
            </a:r>
            <a:r>
              <a:rPr lang="en-MY" sz="2400" dirty="0" err="1"/>
              <a:t>very</a:t>
            </a:r>
            <a:r>
              <a:rPr lang="en-MY" sz="2400" dirty="0"/>
              <a:t> rare event ,    </a:t>
            </a:r>
            <a:r>
              <a:rPr lang="en-MY" sz="2400" dirty="0" smtClean="0"/>
              <a:t>   it </a:t>
            </a:r>
            <a:r>
              <a:rPr lang="en-MY" sz="2400" dirty="0"/>
              <a:t>is not more the 0.01 (1%) .</a:t>
            </a:r>
          </a:p>
          <a:p>
            <a:r>
              <a:rPr lang="en-MY" sz="2400" dirty="0"/>
              <a:t>So by follow the NDC, we could find that the rang at which population mean µ </a:t>
            </a:r>
            <a:r>
              <a:rPr lang="en-MY" sz="2400" dirty="0" smtClean="0"/>
              <a:t>is </a:t>
            </a:r>
            <a:r>
              <a:rPr lang="en-MY" sz="2400" dirty="0"/>
              <a:t>located depending on relation to the sample mean   .</a:t>
            </a:r>
          </a:p>
          <a:p>
            <a:endParaRPr lang="en-US" sz="2400" dirty="0" smtClean="0"/>
          </a:p>
          <a:p>
            <a:r>
              <a:rPr lang="en-US" sz="2400" b="1" dirty="0">
                <a:latin typeface="Times New Roman"/>
                <a:ea typeface="Times New Roman"/>
              </a:rPr>
              <a:t>5% or 0.05 of the sample mean  deported from the </a:t>
            </a:r>
            <a:r>
              <a:rPr lang="en-US" sz="2400" b="1" dirty="0">
                <a:latin typeface="Times New Roman"/>
                <a:ea typeface="Times New Roman"/>
                <a:cs typeface="Times New Roman"/>
                <a:sym typeface="Symbol"/>
              </a:rPr>
              <a:t></a:t>
            </a:r>
            <a:r>
              <a:rPr lang="en-US" sz="2400" b="1" dirty="0">
                <a:latin typeface="Times New Roman"/>
                <a:ea typeface="Times New Roman"/>
              </a:rPr>
              <a:t> by more than </a:t>
            </a:r>
            <a:r>
              <a:rPr lang="en-US" sz="2400" b="1" dirty="0">
                <a:latin typeface="Times New Roman"/>
                <a:ea typeface="Times New Roman"/>
                <a:cs typeface="Times New Roman"/>
                <a:sym typeface="Symbol"/>
              </a:rPr>
              <a:t></a:t>
            </a:r>
            <a:r>
              <a:rPr lang="en-US" sz="2400" b="1" dirty="0">
                <a:latin typeface="Times New Roman"/>
                <a:ea typeface="Times New Roman"/>
              </a:rPr>
              <a:t>2S.E (out side the limit of </a:t>
            </a:r>
            <a:r>
              <a:rPr lang="en-US" sz="2400" b="1" dirty="0">
                <a:latin typeface="Times New Roman"/>
                <a:ea typeface="Times New Roman"/>
                <a:cs typeface="Times New Roman"/>
                <a:sym typeface="Symbol"/>
              </a:rPr>
              <a:t></a:t>
            </a:r>
            <a:r>
              <a:rPr lang="en-US" sz="2400" b="1" dirty="0">
                <a:latin typeface="Times New Roman"/>
                <a:ea typeface="Times New Roman"/>
              </a:rPr>
              <a:t>2S.E) </a:t>
            </a:r>
            <a:r>
              <a:rPr lang="en-US" sz="2400" b="1" dirty="0" smtClean="0">
                <a:latin typeface="Times New Roman"/>
                <a:ea typeface="Times New Roman"/>
              </a:rPr>
              <a:t>.</a:t>
            </a:r>
          </a:p>
          <a:p>
            <a:r>
              <a:rPr lang="en-US" sz="2400" b="1" dirty="0" smtClean="0">
                <a:latin typeface="Times New Roman"/>
                <a:ea typeface="Times New Roman"/>
              </a:rPr>
              <a:t> </a:t>
            </a:r>
            <a:r>
              <a:rPr lang="en-US" sz="2400" b="1" dirty="0">
                <a:latin typeface="Times New Roman"/>
                <a:ea typeface="Times New Roman"/>
              </a:rPr>
              <a:t>So approximately 95% of the samples mean  will lie within 2S.E above or below </a:t>
            </a:r>
            <a:r>
              <a:rPr lang="en-US" sz="2400" b="1" dirty="0">
                <a:latin typeface="Times New Roman"/>
                <a:ea typeface="Times New Roman"/>
                <a:cs typeface="Times New Roman"/>
                <a:sym typeface="Symbol"/>
              </a:rPr>
              <a:t></a:t>
            </a:r>
            <a:endParaRPr lang="en-US" sz="2400" dirty="0"/>
          </a:p>
          <a:p>
            <a:endParaRPr lang="en-US" sz="2400" dirty="0" smtClean="0"/>
          </a:p>
          <a:p>
            <a:endParaRPr lang="en-MY" sz="2400" dirty="0"/>
          </a:p>
        </p:txBody>
      </p:sp>
      <p:pic>
        <p:nvPicPr>
          <p:cNvPr id="2355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513488"/>
            <a:ext cx="571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5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6111032"/>
            <a:ext cx="573087"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57"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935" y="1009391"/>
            <a:ext cx="573087"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347864" y="1503104"/>
            <a:ext cx="2299186" cy="369332"/>
          </a:xfrm>
          <a:prstGeom prst="rect">
            <a:avLst/>
          </a:prstGeom>
        </p:spPr>
        <p:txBody>
          <a:bodyPr wrap="square">
            <a:spAutoFit/>
          </a:bodyPr>
          <a:lstStyle/>
          <a:p>
            <a:r>
              <a:rPr lang="en-MY" dirty="0"/>
              <a:t>68%   95%      99% . </a:t>
            </a:r>
          </a:p>
        </p:txBody>
      </p:sp>
      <p:pic>
        <p:nvPicPr>
          <p:cNvPr id="23565"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9672" y="3154269"/>
            <a:ext cx="498141" cy="4291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66" name="Picture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712" y="2348880"/>
            <a:ext cx="502569" cy="432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1664237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C40A70-174D-406F-82C1-AB7E082A7094}" type="datetime1">
              <a:rPr lang="en-MY" smtClean="0"/>
              <a:t>9/7/2020</a:t>
            </a:fld>
            <a:endParaRPr lang="en-MY"/>
          </a:p>
        </p:txBody>
      </p:sp>
      <p:sp>
        <p:nvSpPr>
          <p:cNvPr id="3" name="Rectangle 2"/>
          <p:cNvSpPr/>
          <p:nvPr/>
        </p:nvSpPr>
        <p:spPr>
          <a:xfrm>
            <a:off x="323528" y="332656"/>
            <a:ext cx="8640960" cy="1938992"/>
          </a:xfrm>
          <a:prstGeom prst="rect">
            <a:avLst/>
          </a:prstGeom>
        </p:spPr>
        <p:txBody>
          <a:bodyPr wrap="square">
            <a:spAutoFit/>
          </a:bodyPr>
          <a:lstStyle/>
          <a:p>
            <a:r>
              <a:rPr lang="en-MY" dirty="0"/>
              <a:t>5</a:t>
            </a:r>
            <a:r>
              <a:rPr lang="en-MY" sz="2400" dirty="0"/>
              <a:t>% or 0.05 of the sample mean   deported from the </a:t>
            </a:r>
            <a:r>
              <a:rPr lang="en-MY" sz="2400" dirty="0" smtClean="0"/>
              <a:t>µ </a:t>
            </a:r>
            <a:r>
              <a:rPr lang="en-MY" sz="2400" dirty="0"/>
              <a:t>by more </a:t>
            </a:r>
            <a:r>
              <a:rPr lang="en-MY" sz="2400" dirty="0" smtClean="0"/>
              <a:t>than±2S.E </a:t>
            </a:r>
            <a:r>
              <a:rPr lang="en-MY" sz="2400" dirty="0"/>
              <a:t>(out side the limit of  ±2S.E) . </a:t>
            </a:r>
            <a:endParaRPr lang="en-MY" sz="2400" dirty="0" smtClean="0"/>
          </a:p>
          <a:p>
            <a:r>
              <a:rPr lang="en-MY" sz="2400" dirty="0" smtClean="0"/>
              <a:t>So </a:t>
            </a:r>
            <a:r>
              <a:rPr lang="en-MY" sz="2400" dirty="0"/>
              <a:t>approximately 95% of the samples mean   will lie within 2S.E above or below </a:t>
            </a:r>
            <a:r>
              <a:rPr lang="en-MY" sz="2400" dirty="0" smtClean="0"/>
              <a:t>µ</a:t>
            </a:r>
          </a:p>
          <a:p>
            <a:r>
              <a:rPr lang="en-US" sz="2400" dirty="0">
                <a:solidFill>
                  <a:srgbClr val="002060"/>
                </a:solidFill>
              </a:rPr>
              <a:t>µ  is unknown </a:t>
            </a:r>
          </a:p>
        </p:txBody>
      </p:sp>
      <p:pic>
        <p:nvPicPr>
          <p:cNvPr id="2457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91401" y="5373216"/>
            <a:ext cx="573087"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45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40" y="2271648"/>
            <a:ext cx="2425824"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7134829" y="5682263"/>
            <a:ext cx="1543115" cy="369332"/>
          </a:xfrm>
          <a:prstGeom prst="rect">
            <a:avLst/>
          </a:prstGeom>
        </p:spPr>
        <p:txBody>
          <a:bodyPr wrap="none">
            <a:spAutoFit/>
          </a:bodyPr>
          <a:lstStyle/>
          <a:p>
            <a:r>
              <a:rPr lang="en-MY" dirty="0"/>
              <a:t>µ  is unknown </a:t>
            </a:r>
          </a:p>
        </p:txBody>
      </p:sp>
      <p:sp>
        <p:nvSpPr>
          <p:cNvPr id="6" name="Rectangle 5"/>
          <p:cNvSpPr/>
          <p:nvPr/>
        </p:nvSpPr>
        <p:spPr>
          <a:xfrm>
            <a:off x="323528" y="2808643"/>
            <a:ext cx="8640960" cy="830997"/>
          </a:xfrm>
          <a:prstGeom prst="rect">
            <a:avLst/>
          </a:prstGeom>
        </p:spPr>
        <p:txBody>
          <a:bodyPr wrap="square">
            <a:spAutoFit/>
          </a:bodyPr>
          <a:lstStyle/>
          <a:p>
            <a:r>
              <a:rPr lang="en-MY" sz="2400" dirty="0"/>
              <a:t>So by this fact we could </a:t>
            </a:r>
            <a:r>
              <a:rPr lang="en-MY" sz="2400" dirty="0" smtClean="0"/>
              <a:t>detect  </a:t>
            </a:r>
            <a:r>
              <a:rPr lang="en-MY" sz="2400" dirty="0"/>
              <a:t>or conduct the population </a:t>
            </a:r>
            <a:r>
              <a:rPr lang="en-MY" sz="2400" dirty="0" smtClean="0"/>
              <a:t>mean (µ) based </a:t>
            </a:r>
            <a:r>
              <a:rPr lang="en-MY" sz="2400" dirty="0"/>
              <a:t>on sample mean </a:t>
            </a:r>
            <a:r>
              <a:rPr lang="en-MY" sz="2400" dirty="0" smtClean="0"/>
              <a:t>(    </a:t>
            </a:r>
            <a:r>
              <a:rPr lang="en-MY" sz="2400" dirty="0"/>
              <a:t>) .</a:t>
            </a:r>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3207962"/>
            <a:ext cx="501079" cy="4316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492324" y="4437112"/>
            <a:ext cx="8112124" cy="461665"/>
          </a:xfrm>
          <a:prstGeom prst="rect">
            <a:avLst/>
          </a:prstGeom>
        </p:spPr>
        <p:txBody>
          <a:bodyPr wrap="square">
            <a:spAutoFit/>
          </a:bodyPr>
          <a:lstStyle/>
          <a:p>
            <a:r>
              <a:rPr lang="en-MY" sz="2400" dirty="0"/>
              <a:t>Population mean (µ) within 95</a:t>
            </a:r>
            <a:r>
              <a:rPr lang="en-MY" sz="2400" i="1" dirty="0" smtClean="0"/>
              <a:t>%</a:t>
            </a:r>
            <a:endParaRPr lang="en-MY" sz="2400" i="1" dirty="0"/>
          </a:p>
        </p:txBody>
      </p:sp>
      <p:pic>
        <p:nvPicPr>
          <p:cNvPr id="2458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4048" y="4425815"/>
            <a:ext cx="1647825" cy="466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669887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C40A70-174D-406F-82C1-AB7E082A7094}" type="datetime1">
              <a:rPr lang="en-MY" smtClean="0"/>
              <a:t>9/7/2020</a:t>
            </a:fld>
            <a:endParaRPr lang="en-MY"/>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548680"/>
            <a:ext cx="828092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60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016" y="636786"/>
            <a:ext cx="164623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60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40170" y="1194793"/>
            <a:ext cx="2257425"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60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12641" y="1844824"/>
            <a:ext cx="2343150"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323528" y="3081608"/>
            <a:ext cx="8424936" cy="3416320"/>
          </a:xfrm>
          <a:prstGeom prst="rect">
            <a:avLst/>
          </a:prstGeom>
        </p:spPr>
        <p:txBody>
          <a:bodyPr wrap="square">
            <a:spAutoFit/>
          </a:bodyPr>
          <a:lstStyle/>
          <a:p>
            <a:r>
              <a:rPr lang="en-MY" sz="2400" dirty="0"/>
              <a:t>95% of population mean </a:t>
            </a:r>
            <a:r>
              <a:rPr lang="en-MY" sz="2400" dirty="0" smtClean="0"/>
              <a:t>µ </a:t>
            </a:r>
            <a:r>
              <a:rPr lang="en-MY" sz="2400" dirty="0"/>
              <a:t>rang 2.8 – 3.215, such rang we call it </a:t>
            </a:r>
            <a:r>
              <a:rPr lang="en-MY" sz="2400" dirty="0" smtClean="0">
                <a:solidFill>
                  <a:srgbClr val="FF0000"/>
                </a:solidFill>
              </a:rPr>
              <a:t>confidence </a:t>
            </a:r>
            <a:r>
              <a:rPr lang="en-MY" sz="2400" dirty="0">
                <a:solidFill>
                  <a:srgbClr val="FF0000"/>
                </a:solidFill>
              </a:rPr>
              <a:t>interval </a:t>
            </a:r>
            <a:r>
              <a:rPr lang="en-MY" sz="2400" dirty="0" smtClean="0">
                <a:solidFill>
                  <a:srgbClr val="FF0000"/>
                </a:solidFill>
              </a:rPr>
              <a:t>.</a:t>
            </a:r>
          </a:p>
          <a:p>
            <a:endParaRPr lang="en-US" sz="2400" dirty="0">
              <a:solidFill>
                <a:srgbClr val="FF0000"/>
              </a:solidFill>
            </a:endParaRPr>
          </a:p>
          <a:p>
            <a:r>
              <a:rPr lang="en-MY" sz="2400" dirty="0">
                <a:solidFill>
                  <a:srgbClr val="FF0000"/>
                </a:solidFill>
              </a:rPr>
              <a:t>So 95% confidence interval of </a:t>
            </a:r>
            <a:r>
              <a:rPr lang="en-MY" sz="2400" dirty="0" smtClean="0">
                <a:solidFill>
                  <a:srgbClr val="FF0000"/>
                </a:solidFill>
              </a:rPr>
              <a:t>µ         </a:t>
            </a:r>
            <a:endParaRPr lang="en-US" sz="2400" dirty="0" smtClean="0">
              <a:solidFill>
                <a:srgbClr val="FF0000"/>
              </a:solidFill>
            </a:endParaRPr>
          </a:p>
          <a:p>
            <a:endParaRPr lang="en-US" sz="2400" dirty="0">
              <a:solidFill>
                <a:srgbClr val="FF0000"/>
              </a:solidFill>
            </a:endParaRPr>
          </a:p>
          <a:p>
            <a:endParaRPr lang="en-US" sz="2400" dirty="0" smtClean="0">
              <a:solidFill>
                <a:srgbClr val="FF0000"/>
              </a:solidFill>
            </a:endParaRPr>
          </a:p>
          <a:p>
            <a:endParaRPr lang="en-US" sz="2400" dirty="0">
              <a:solidFill>
                <a:srgbClr val="FF0000"/>
              </a:solidFill>
            </a:endParaRPr>
          </a:p>
          <a:p>
            <a:r>
              <a:rPr lang="en-MY" sz="2400" dirty="0">
                <a:solidFill>
                  <a:srgbClr val="FF0000"/>
                </a:solidFill>
              </a:rPr>
              <a:t>Similarly 99% confidence interval of µ </a:t>
            </a:r>
            <a:endParaRPr lang="en-US" sz="2400" dirty="0" smtClean="0">
              <a:solidFill>
                <a:srgbClr val="FF0000"/>
              </a:solidFill>
            </a:endParaRPr>
          </a:p>
          <a:p>
            <a:endParaRPr lang="en-US" sz="2400" dirty="0">
              <a:solidFill>
                <a:srgbClr val="FF0000"/>
              </a:solidFill>
            </a:endParaRPr>
          </a:p>
        </p:txBody>
      </p:sp>
      <p:pic>
        <p:nvPicPr>
          <p:cNvPr id="2560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49732" y="3933056"/>
            <a:ext cx="2746604" cy="792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607"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39134" y="5661248"/>
            <a:ext cx="2705274"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010849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630" y="332656"/>
            <a:ext cx="9014865" cy="6001643"/>
          </a:xfrm>
          <a:prstGeom prst="rect">
            <a:avLst/>
          </a:prstGeom>
        </p:spPr>
        <p:txBody>
          <a:bodyPr wrap="square">
            <a:spAutoFit/>
          </a:bodyPr>
          <a:lstStyle/>
          <a:p>
            <a:pPr lvl="0"/>
            <a:r>
              <a:rPr lang="en-US" sz="2400" b="1" u="sng" dirty="0">
                <a:solidFill>
                  <a:srgbClr val="FF0000"/>
                </a:solidFill>
              </a:rPr>
              <a:t>Population or " universe </a:t>
            </a:r>
            <a:r>
              <a:rPr lang="en-US" sz="2400" b="1" u="sng" dirty="0">
                <a:solidFill>
                  <a:prstClr val="black"/>
                </a:solidFill>
              </a:rPr>
              <a:t>"</a:t>
            </a:r>
            <a:endParaRPr lang="en-MY" sz="2400" dirty="0">
              <a:solidFill>
                <a:prstClr val="black"/>
              </a:solidFill>
            </a:endParaRPr>
          </a:p>
          <a:p>
            <a:pPr marL="342900" lvl="0" indent="-342900">
              <a:buFont typeface="Wingdings" pitchFamily="2" charset="2"/>
              <a:buChar char="q"/>
            </a:pPr>
            <a:r>
              <a:rPr lang="en-US" sz="2400" dirty="0">
                <a:solidFill>
                  <a:prstClr val="black"/>
                </a:solidFill>
              </a:rPr>
              <a:t>	</a:t>
            </a:r>
            <a:r>
              <a:rPr lang="en-US" sz="2400" b="1" dirty="0">
                <a:solidFill>
                  <a:schemeClr val="tx2"/>
                </a:solidFill>
              </a:rPr>
              <a:t>Is a group of entities </a:t>
            </a:r>
            <a:r>
              <a:rPr lang="en-US" sz="2400" dirty="0">
                <a:solidFill>
                  <a:prstClr val="black"/>
                </a:solidFill>
              </a:rPr>
              <a:t>, having some </a:t>
            </a:r>
            <a:r>
              <a:rPr lang="en-US" sz="2400" b="1" dirty="0">
                <a:solidFill>
                  <a:prstClr val="black"/>
                </a:solidFill>
              </a:rPr>
              <a:t>quantifiable characteristic (</a:t>
            </a:r>
            <a:r>
              <a:rPr lang="en-US" sz="2200" b="1" dirty="0">
                <a:solidFill>
                  <a:prstClr val="black"/>
                </a:solidFill>
              </a:rPr>
              <a:t>variable) in common</a:t>
            </a:r>
            <a:r>
              <a:rPr lang="en-US" sz="2200" dirty="0">
                <a:solidFill>
                  <a:prstClr val="black"/>
                </a:solidFill>
              </a:rPr>
              <a:t>, </a:t>
            </a:r>
            <a:r>
              <a:rPr lang="en-US" sz="2200" b="1" dirty="0">
                <a:solidFill>
                  <a:srgbClr val="0070C0"/>
                </a:solidFill>
              </a:rPr>
              <a:t>for which we have an interest at a particular time . </a:t>
            </a:r>
            <a:endParaRPr lang="en-US" sz="2200" b="1" dirty="0" smtClean="0">
              <a:solidFill>
                <a:srgbClr val="0070C0"/>
              </a:solidFill>
            </a:endParaRPr>
          </a:p>
          <a:p>
            <a:pPr marL="342900" lvl="0" indent="-342900">
              <a:buFont typeface="Wingdings" pitchFamily="2" charset="2"/>
              <a:buChar char="§"/>
            </a:pPr>
            <a:r>
              <a:rPr lang="en-US" sz="2400" b="1" dirty="0" smtClean="0">
                <a:solidFill>
                  <a:prstClr val="black"/>
                </a:solidFill>
              </a:rPr>
              <a:t>This </a:t>
            </a:r>
            <a:r>
              <a:rPr lang="en-US" sz="2400" b="1" dirty="0">
                <a:solidFill>
                  <a:prstClr val="black"/>
                </a:solidFill>
              </a:rPr>
              <a:t>group may be any collection of objects </a:t>
            </a:r>
            <a:r>
              <a:rPr lang="en-US" sz="2400" dirty="0">
                <a:solidFill>
                  <a:prstClr val="black"/>
                </a:solidFill>
              </a:rPr>
              <a:t>. </a:t>
            </a:r>
            <a:endParaRPr lang="en-US" sz="2400" dirty="0" smtClean="0">
              <a:solidFill>
                <a:prstClr val="black"/>
              </a:solidFill>
            </a:endParaRPr>
          </a:p>
          <a:p>
            <a:pPr marL="342900" lvl="0" indent="-342900">
              <a:buFont typeface="Wingdings" pitchFamily="2" charset="2"/>
              <a:buChar char="§"/>
            </a:pPr>
            <a:r>
              <a:rPr lang="en-US" sz="2400" b="1" dirty="0" smtClean="0">
                <a:solidFill>
                  <a:prstClr val="black"/>
                </a:solidFill>
              </a:rPr>
              <a:t>The </a:t>
            </a:r>
            <a:r>
              <a:rPr lang="en-US" sz="2400" b="1" dirty="0">
                <a:solidFill>
                  <a:prstClr val="black"/>
                </a:solidFill>
              </a:rPr>
              <a:t>unit may be </a:t>
            </a:r>
            <a:r>
              <a:rPr lang="en-US" sz="2400" b="1" dirty="0">
                <a:solidFill>
                  <a:srgbClr val="0070C0"/>
                </a:solidFill>
              </a:rPr>
              <a:t>people, </a:t>
            </a:r>
            <a:r>
              <a:rPr lang="en-US" sz="2400" b="1" dirty="0">
                <a:solidFill>
                  <a:prstClr val="black"/>
                </a:solidFill>
              </a:rPr>
              <a:t>machines,</a:t>
            </a:r>
            <a:r>
              <a:rPr lang="en-US" sz="2400" b="1" dirty="0">
                <a:solidFill>
                  <a:srgbClr val="0070C0"/>
                </a:solidFill>
              </a:rPr>
              <a:t> animal</a:t>
            </a:r>
            <a:r>
              <a:rPr lang="en-US" sz="2400" b="1" dirty="0">
                <a:solidFill>
                  <a:prstClr val="black"/>
                </a:solidFill>
              </a:rPr>
              <a:t>, </a:t>
            </a:r>
            <a:r>
              <a:rPr lang="en-US" sz="2400" b="1" dirty="0">
                <a:solidFill>
                  <a:srgbClr val="0070C0"/>
                </a:solidFill>
              </a:rPr>
              <a:t>bacteria</a:t>
            </a:r>
            <a:r>
              <a:rPr lang="en-US" sz="2400" b="1" dirty="0">
                <a:solidFill>
                  <a:prstClr val="black"/>
                </a:solidFill>
              </a:rPr>
              <a:t> ….Or it </a:t>
            </a:r>
            <a:r>
              <a:rPr lang="en-US" sz="2400" b="1" dirty="0" smtClean="0">
                <a:solidFill>
                  <a:prstClr val="black"/>
                </a:solidFill>
              </a:rPr>
              <a:t>is</a:t>
            </a:r>
          </a:p>
          <a:p>
            <a:pPr lvl="0"/>
            <a:r>
              <a:rPr lang="en-US" sz="2400" b="1" dirty="0">
                <a:solidFill>
                  <a:prstClr val="black"/>
                </a:solidFill>
              </a:rPr>
              <a:t> </a:t>
            </a:r>
            <a:r>
              <a:rPr lang="en-US" sz="2400" b="1" dirty="0" smtClean="0">
                <a:solidFill>
                  <a:prstClr val="black"/>
                </a:solidFill>
              </a:rPr>
              <a:t>          </a:t>
            </a:r>
            <a:r>
              <a:rPr lang="en-US" sz="2400" b="1" dirty="0">
                <a:solidFill>
                  <a:srgbClr val="0070C0"/>
                </a:solidFill>
              </a:rPr>
              <a:t>not limited to population . </a:t>
            </a:r>
            <a:endParaRPr lang="en-US" sz="2400" b="1" dirty="0" smtClean="0">
              <a:solidFill>
                <a:srgbClr val="0070C0"/>
              </a:solidFill>
            </a:endParaRPr>
          </a:p>
          <a:p>
            <a:pPr marL="342900" lvl="0" indent="-342900">
              <a:buFont typeface="Wingdings" pitchFamily="2" charset="2"/>
              <a:buChar char="v"/>
            </a:pPr>
            <a:r>
              <a:rPr lang="en-US" sz="2400" dirty="0" smtClean="0">
                <a:solidFill>
                  <a:prstClr val="black"/>
                </a:solidFill>
              </a:rPr>
              <a:t>They </a:t>
            </a:r>
            <a:r>
              <a:rPr lang="en-US" sz="2400" dirty="0">
                <a:solidFill>
                  <a:prstClr val="black"/>
                </a:solidFill>
              </a:rPr>
              <a:t>may be </a:t>
            </a:r>
            <a:r>
              <a:rPr lang="en-US" sz="2400" dirty="0" smtClean="0">
                <a:solidFill>
                  <a:prstClr val="black"/>
                </a:solidFill>
              </a:rPr>
              <a:t>      </a:t>
            </a:r>
            <a:r>
              <a:rPr lang="en-US" sz="2400" b="1" i="1" dirty="0" smtClean="0">
                <a:solidFill>
                  <a:prstClr val="black"/>
                </a:solidFill>
              </a:rPr>
              <a:t>finite</a:t>
            </a:r>
            <a:r>
              <a:rPr lang="en-US" sz="2400" dirty="0" smtClean="0">
                <a:solidFill>
                  <a:prstClr val="black"/>
                </a:solidFill>
              </a:rPr>
              <a:t> </a:t>
            </a:r>
            <a:r>
              <a:rPr lang="en-US" sz="2400" dirty="0">
                <a:solidFill>
                  <a:prstClr val="black"/>
                </a:solidFill>
              </a:rPr>
              <a:t>or</a:t>
            </a:r>
            <a:r>
              <a:rPr lang="en-US" sz="2400" b="1" i="1" dirty="0">
                <a:solidFill>
                  <a:prstClr val="black"/>
                </a:solidFill>
              </a:rPr>
              <a:t> infinite</a:t>
            </a:r>
            <a:r>
              <a:rPr lang="en-US" sz="2400" dirty="0">
                <a:solidFill>
                  <a:prstClr val="black"/>
                </a:solidFill>
              </a:rPr>
              <a:t> in No.</a:t>
            </a:r>
            <a:endParaRPr lang="en-MY" sz="2400" dirty="0">
              <a:solidFill>
                <a:prstClr val="black"/>
              </a:solidFill>
            </a:endParaRPr>
          </a:p>
          <a:p>
            <a:pPr marL="342900" lvl="0" indent="-342900">
              <a:buFont typeface="Wingdings" pitchFamily="2" charset="2"/>
              <a:buChar char="v"/>
            </a:pPr>
            <a:r>
              <a:rPr lang="en-US" sz="2400" b="1" i="1" dirty="0">
                <a:solidFill>
                  <a:prstClr val="black"/>
                </a:solidFill>
              </a:rPr>
              <a:t>The quantifiable variable</a:t>
            </a:r>
            <a:r>
              <a:rPr lang="en-US" sz="2400" dirty="0">
                <a:solidFill>
                  <a:prstClr val="black"/>
                </a:solidFill>
              </a:rPr>
              <a:t> or characteristic</a:t>
            </a:r>
            <a:r>
              <a:rPr lang="en-US" sz="2400" b="1" dirty="0">
                <a:solidFill>
                  <a:prstClr val="black"/>
                </a:solidFill>
              </a:rPr>
              <a:t> may</a:t>
            </a:r>
            <a:r>
              <a:rPr lang="en-US" sz="2400" dirty="0">
                <a:solidFill>
                  <a:prstClr val="black"/>
                </a:solidFill>
              </a:rPr>
              <a:t> </a:t>
            </a:r>
            <a:r>
              <a:rPr lang="en-US" sz="2400" dirty="0" smtClean="0">
                <a:solidFill>
                  <a:prstClr val="black"/>
                </a:solidFill>
              </a:rPr>
              <a:t>be</a:t>
            </a:r>
          </a:p>
          <a:p>
            <a:pPr marL="342900" lvl="0" indent="-342900">
              <a:buFont typeface="Wingdings" pitchFamily="2" charset="2"/>
              <a:buChar char="§"/>
            </a:pPr>
            <a:r>
              <a:rPr lang="en-US" sz="2400" b="1" i="1" dirty="0" smtClean="0">
                <a:solidFill>
                  <a:prstClr val="black"/>
                </a:solidFill>
              </a:rPr>
              <a:t> </a:t>
            </a:r>
            <a:r>
              <a:rPr lang="en-US" sz="2400" b="1" i="1" dirty="0">
                <a:solidFill>
                  <a:srgbClr val="0070C0"/>
                </a:solidFill>
              </a:rPr>
              <a:t>continuous</a:t>
            </a:r>
            <a:r>
              <a:rPr lang="en-US" sz="2400" dirty="0">
                <a:solidFill>
                  <a:srgbClr val="0070C0"/>
                </a:solidFill>
              </a:rPr>
              <a:t> </a:t>
            </a:r>
            <a:r>
              <a:rPr lang="en-US" sz="2400" dirty="0">
                <a:solidFill>
                  <a:prstClr val="black"/>
                </a:solidFill>
              </a:rPr>
              <a:t>or a</a:t>
            </a:r>
            <a:r>
              <a:rPr lang="en-US" sz="2400" i="1" dirty="0">
                <a:solidFill>
                  <a:prstClr val="black"/>
                </a:solidFill>
              </a:rPr>
              <a:t> </a:t>
            </a:r>
            <a:r>
              <a:rPr lang="en-US" sz="2400" b="1" i="1" dirty="0">
                <a:solidFill>
                  <a:srgbClr val="0070C0"/>
                </a:solidFill>
              </a:rPr>
              <a:t>discret</a:t>
            </a:r>
            <a:r>
              <a:rPr lang="en-US" sz="2400" i="1" dirty="0">
                <a:solidFill>
                  <a:srgbClr val="0070C0"/>
                </a:solidFill>
              </a:rPr>
              <a:t>e</a:t>
            </a:r>
            <a:r>
              <a:rPr lang="en-US" sz="2400" dirty="0">
                <a:solidFill>
                  <a:prstClr val="black"/>
                </a:solidFill>
              </a:rPr>
              <a:t> variable.</a:t>
            </a:r>
            <a:endParaRPr lang="en-MY" sz="2400" dirty="0">
              <a:solidFill>
                <a:prstClr val="black"/>
              </a:solidFill>
            </a:endParaRPr>
          </a:p>
          <a:p>
            <a:pPr marL="342900" lvl="0" indent="-342900">
              <a:buFont typeface="Wingdings" pitchFamily="2" charset="2"/>
              <a:buChar char="v"/>
            </a:pPr>
            <a:r>
              <a:rPr lang="en-US" sz="2400" dirty="0">
                <a:solidFill>
                  <a:prstClr val="black"/>
                </a:solidFill>
              </a:rPr>
              <a:t>Population also described as  </a:t>
            </a:r>
            <a:r>
              <a:rPr lang="en-US" sz="2400" b="1" dirty="0">
                <a:solidFill>
                  <a:srgbClr val="FF0000"/>
                </a:solidFill>
              </a:rPr>
              <a:t>a set of data</a:t>
            </a:r>
            <a:r>
              <a:rPr lang="en-US" sz="2400" dirty="0">
                <a:solidFill>
                  <a:prstClr val="black"/>
                </a:solidFill>
              </a:rPr>
              <a:t> consist of all hypothetically possible observation of a given phenomenon. </a:t>
            </a:r>
            <a:endParaRPr lang="en-US" sz="2400" dirty="0" smtClean="0">
              <a:solidFill>
                <a:prstClr val="black"/>
              </a:solidFill>
            </a:endParaRPr>
          </a:p>
          <a:p>
            <a:pPr marL="342900" lvl="0" indent="-342900">
              <a:buFont typeface="Wingdings" pitchFamily="2" charset="2"/>
              <a:buChar char="q"/>
            </a:pPr>
            <a:r>
              <a:rPr lang="en-US" sz="2400" dirty="0" smtClean="0">
                <a:solidFill>
                  <a:prstClr val="black"/>
                </a:solidFill>
              </a:rPr>
              <a:t>Therefore </a:t>
            </a:r>
            <a:r>
              <a:rPr lang="en-US" sz="2400" dirty="0">
                <a:solidFill>
                  <a:prstClr val="black"/>
                </a:solidFill>
              </a:rPr>
              <a:t>population is; </a:t>
            </a:r>
            <a:endParaRPr lang="en-US" sz="2400" dirty="0" smtClean="0">
              <a:solidFill>
                <a:prstClr val="black"/>
              </a:solidFill>
            </a:endParaRPr>
          </a:p>
          <a:p>
            <a:pPr marL="342900" lvl="0" indent="-342900">
              <a:buFont typeface="Wingdings" pitchFamily="2" charset="2"/>
              <a:buChar char="v"/>
            </a:pPr>
            <a:r>
              <a:rPr lang="en-US" sz="2400" b="1" dirty="0" smtClean="0">
                <a:solidFill>
                  <a:srgbClr val="FF0000"/>
                </a:solidFill>
              </a:rPr>
              <a:t>a </a:t>
            </a:r>
            <a:r>
              <a:rPr lang="en-US" sz="2400" b="1" dirty="0">
                <a:solidFill>
                  <a:srgbClr val="FF0000"/>
                </a:solidFill>
              </a:rPr>
              <a:t>full set of individuals </a:t>
            </a:r>
            <a:r>
              <a:rPr lang="en-US" sz="2400" b="1" dirty="0">
                <a:solidFill>
                  <a:schemeClr val="tx2"/>
                </a:solidFill>
              </a:rPr>
              <a:t>to whom we limit </a:t>
            </a:r>
            <a:r>
              <a:rPr lang="en-MY" sz="2400" b="1" dirty="0">
                <a:solidFill>
                  <a:schemeClr val="tx2"/>
                </a:solidFill>
              </a:rPr>
              <a:t>our decision or inference</a:t>
            </a:r>
            <a:r>
              <a:rPr lang="en-MY" sz="2400" dirty="0">
                <a:solidFill>
                  <a:prstClr val="black"/>
                </a:solidFill>
              </a:rPr>
              <a:t> </a:t>
            </a:r>
            <a:r>
              <a:rPr lang="en-MY" sz="2400" dirty="0" smtClean="0">
                <a:solidFill>
                  <a:prstClr val="black"/>
                </a:solidFill>
              </a:rPr>
              <a:t>.</a:t>
            </a:r>
          </a:p>
          <a:p>
            <a:pPr marL="342900" lvl="0" indent="-342900">
              <a:buFont typeface="Wingdings" pitchFamily="2" charset="2"/>
              <a:buChar char="v"/>
            </a:pPr>
            <a:r>
              <a:rPr lang="en-MY" sz="2400" dirty="0" smtClean="0">
                <a:solidFill>
                  <a:prstClr val="black"/>
                </a:solidFill>
              </a:rPr>
              <a:t> </a:t>
            </a:r>
            <a:r>
              <a:rPr lang="en-MY" sz="2400" dirty="0">
                <a:solidFill>
                  <a:prstClr val="black"/>
                </a:solidFill>
              </a:rPr>
              <a:t>In statistical inference is concern with the procedures where by such generalization can be made .</a:t>
            </a:r>
          </a:p>
        </p:txBody>
      </p:sp>
      <p:sp>
        <p:nvSpPr>
          <p:cNvPr id="3" name="Date Placeholder 2"/>
          <p:cNvSpPr>
            <a:spLocks noGrp="1"/>
          </p:cNvSpPr>
          <p:nvPr>
            <p:ph type="dt" sz="half" idx="10"/>
          </p:nvPr>
        </p:nvSpPr>
        <p:spPr/>
        <p:txBody>
          <a:bodyPr/>
          <a:lstStyle/>
          <a:p>
            <a:fld id="{C7491F9F-AE17-4110-8442-1439C3812344}" type="datetime1">
              <a:rPr lang="en-MY" smtClean="0"/>
              <a:t>9/7/2020</a:t>
            </a:fld>
            <a:endParaRPr lang="en-MY"/>
          </a:p>
        </p:txBody>
      </p:sp>
    </p:spTree>
    <p:extLst>
      <p:ext uri="{BB962C8B-B14F-4D97-AF65-F5344CB8AC3E}">
        <p14:creationId xmlns:p14="http://schemas.microsoft.com/office/powerpoint/2010/main" val="2911972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C40A70-174D-406F-82C1-AB7E082A7094}" type="datetime1">
              <a:rPr lang="en-MY" smtClean="0"/>
              <a:t>9/7/2020</a:t>
            </a:fld>
            <a:endParaRPr lang="en-MY"/>
          </a:p>
        </p:txBody>
      </p:sp>
      <p:sp>
        <p:nvSpPr>
          <p:cNvPr id="3" name="Rectangle 2"/>
          <p:cNvSpPr/>
          <p:nvPr/>
        </p:nvSpPr>
        <p:spPr>
          <a:xfrm>
            <a:off x="611560" y="548680"/>
            <a:ext cx="4939814" cy="461665"/>
          </a:xfrm>
          <a:prstGeom prst="rect">
            <a:avLst/>
          </a:prstGeom>
        </p:spPr>
        <p:txBody>
          <a:bodyPr wrap="none">
            <a:spAutoFit/>
          </a:bodyPr>
          <a:lstStyle/>
          <a:p>
            <a:r>
              <a:rPr lang="en-MY" sz="2400" dirty="0"/>
              <a:t>Similarly 99% confidence interval of µ </a:t>
            </a:r>
          </a:p>
        </p:txBody>
      </p:sp>
      <p:pic>
        <p:nvPicPr>
          <p:cNvPr id="266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545872"/>
            <a:ext cx="2700337"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0152" y="1412776"/>
            <a:ext cx="2122165" cy="6480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04946" y="2276872"/>
            <a:ext cx="2771775" cy="923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9166" y="3501008"/>
            <a:ext cx="8227307" cy="23762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98471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C40A70-174D-406F-82C1-AB7E082A7094}" type="datetime1">
              <a:rPr lang="en-MY" smtClean="0"/>
              <a:t>9/7/2020</a:t>
            </a:fld>
            <a:endParaRPr lang="en-MY"/>
          </a:p>
        </p:txBody>
      </p:sp>
      <p:sp>
        <p:nvSpPr>
          <p:cNvPr id="3" name="Rectangle 2"/>
          <p:cNvSpPr/>
          <p:nvPr/>
        </p:nvSpPr>
        <p:spPr>
          <a:xfrm>
            <a:off x="539552" y="411941"/>
            <a:ext cx="3096344" cy="523220"/>
          </a:xfrm>
          <a:prstGeom prst="rect">
            <a:avLst/>
          </a:prstGeom>
        </p:spPr>
        <p:txBody>
          <a:bodyPr wrap="square">
            <a:spAutoFit/>
          </a:bodyPr>
          <a:lstStyle/>
          <a:p>
            <a:r>
              <a:rPr lang="en-MY" sz="2800" b="1" dirty="0">
                <a:solidFill>
                  <a:srgbClr val="FF0000"/>
                </a:solidFill>
              </a:rPr>
              <a:t>Confidence Interval</a:t>
            </a:r>
          </a:p>
        </p:txBody>
      </p:sp>
      <p:sp>
        <p:nvSpPr>
          <p:cNvPr id="4" name="Rectangle 3"/>
          <p:cNvSpPr/>
          <p:nvPr/>
        </p:nvSpPr>
        <p:spPr>
          <a:xfrm>
            <a:off x="251520" y="935161"/>
            <a:ext cx="8424936" cy="3416320"/>
          </a:xfrm>
          <a:prstGeom prst="rect">
            <a:avLst/>
          </a:prstGeom>
        </p:spPr>
        <p:txBody>
          <a:bodyPr wrap="square">
            <a:spAutoFit/>
          </a:bodyPr>
          <a:lstStyle/>
          <a:p>
            <a:r>
              <a:rPr lang="en-MY" sz="2400" dirty="0" smtClean="0"/>
              <a:t>95% chance that the error in     as our estimate ofµ  is not numerically grater than 1.96 S.E .</a:t>
            </a:r>
          </a:p>
          <a:p>
            <a:r>
              <a:rPr lang="en-MY" sz="2400" dirty="0" smtClean="0"/>
              <a:t>In other word, if variable is normally distributed, then we may say within certainty that 95% of all observation will fall with a rang  ±1.96 S.E  from theµ, or 95% certainty we have, that our sample mean   does not differ from population </a:t>
            </a:r>
            <a:r>
              <a:rPr lang="en-MY" sz="2400" dirty="0"/>
              <a:t>mean (µ) </a:t>
            </a:r>
            <a:r>
              <a:rPr lang="en-MY" sz="2400" dirty="0" smtClean="0"/>
              <a:t>by not more than 1.96 S.E .</a:t>
            </a:r>
          </a:p>
          <a:p>
            <a:r>
              <a:rPr lang="en-MY" sz="2400" dirty="0" smtClean="0"/>
              <a:t>Only 5% of the sample mean    deport </a:t>
            </a:r>
            <a:r>
              <a:rPr lang="en-MY" sz="2400" dirty="0"/>
              <a:t>from  (µ)  </a:t>
            </a:r>
            <a:r>
              <a:rPr lang="en-MY" sz="2400" dirty="0" smtClean="0"/>
              <a:t>by more than  1.96 S.E .</a:t>
            </a:r>
            <a:endParaRPr lang="en-MY" sz="2400" dirty="0"/>
          </a:p>
        </p:txBody>
      </p:sp>
      <p:graphicFrame>
        <p:nvGraphicFramePr>
          <p:cNvPr id="5" name="Object 4"/>
          <p:cNvGraphicFramePr>
            <a:graphicFrameLocks noChangeAspect="1"/>
          </p:cNvGraphicFramePr>
          <p:nvPr>
            <p:extLst>
              <p:ext uri="{D42A27DB-BD31-4B8C-83A1-F6EECF244321}">
                <p14:modId xmlns:p14="http://schemas.microsoft.com/office/powerpoint/2010/main" val="3742399507"/>
              </p:ext>
            </p:extLst>
          </p:nvPr>
        </p:nvGraphicFramePr>
        <p:xfrm>
          <a:off x="3822579" y="3573016"/>
          <a:ext cx="369887" cy="423863"/>
        </p:xfrm>
        <a:graphic>
          <a:graphicData uri="http://schemas.openxmlformats.org/presentationml/2006/ole">
            <mc:AlternateContent xmlns:mc="http://schemas.openxmlformats.org/markup-compatibility/2006">
              <mc:Choice xmlns:v="urn:schemas-microsoft-com:vml" Requires="v">
                <p:oleObj spid="_x0000_s27656" name="Equation" r:id="rId3" imgW="203024" imgH="203024" progId="Equation.3">
                  <p:embed/>
                </p:oleObj>
              </mc:Choice>
              <mc:Fallback>
                <p:oleObj name="Equation" r:id="rId3" imgW="203024" imgH="203024" progId="Equation.3">
                  <p:embed/>
                  <p:pic>
                    <p:nvPicPr>
                      <p:cNvPr id="0" name="Object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22579" y="3573016"/>
                        <a:ext cx="369887"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76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24668" y="935161"/>
            <a:ext cx="371475"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62601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7" name="Slide Number Placeholder 3"/>
          <p:cNvSpPr txBox="1">
            <a:spLocks noGrp="1"/>
          </p:cNvSpPr>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algn="r" eaLnBrk="1" hangingPunct="1"/>
            <a:fld id="{421D3C27-5310-455F-818F-B85837B641CA}" type="slidenum">
              <a:rPr lang="ar-SA" sz="1400">
                <a:solidFill>
                  <a:srgbClr val="000000"/>
                </a:solidFill>
              </a:rPr>
              <a:pPr algn="r" eaLnBrk="1" hangingPunct="1"/>
              <a:t>42</a:t>
            </a:fld>
            <a:endParaRPr lang="en-US" sz="1400">
              <a:solidFill>
                <a:srgbClr val="000000"/>
              </a:solidFill>
            </a:endParaRPr>
          </a:p>
        </p:txBody>
      </p:sp>
      <p:grpSp>
        <p:nvGrpSpPr>
          <p:cNvPr id="344068" name="Group 4"/>
          <p:cNvGrpSpPr>
            <a:grpSpLocks/>
          </p:cNvGrpSpPr>
          <p:nvPr/>
        </p:nvGrpSpPr>
        <p:grpSpPr bwMode="auto">
          <a:xfrm>
            <a:off x="1066800" y="1046163"/>
            <a:ext cx="6192838" cy="5911229"/>
            <a:chOff x="2700" y="2520"/>
            <a:chExt cx="5806" cy="3371"/>
          </a:xfrm>
        </p:grpSpPr>
        <p:sp>
          <p:nvSpPr>
            <p:cNvPr id="344165" name="Line 5"/>
            <p:cNvSpPr>
              <a:spLocks noChangeShapeType="1"/>
            </p:cNvSpPr>
            <p:nvPr/>
          </p:nvSpPr>
          <p:spPr bwMode="auto">
            <a:xfrm>
              <a:off x="2780" y="4238"/>
              <a:ext cx="5599"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44166" name="Line 6"/>
            <p:cNvSpPr>
              <a:spLocks noChangeShapeType="1"/>
            </p:cNvSpPr>
            <p:nvPr/>
          </p:nvSpPr>
          <p:spPr bwMode="auto">
            <a:xfrm flipV="1">
              <a:off x="3060" y="4150"/>
              <a:ext cx="1"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44167" name="Line 7"/>
            <p:cNvSpPr>
              <a:spLocks noChangeShapeType="1"/>
            </p:cNvSpPr>
            <p:nvPr/>
          </p:nvSpPr>
          <p:spPr bwMode="auto">
            <a:xfrm flipV="1">
              <a:off x="3780" y="4150"/>
              <a:ext cx="1"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44168" name="Line 8"/>
            <p:cNvSpPr>
              <a:spLocks noChangeShapeType="1"/>
            </p:cNvSpPr>
            <p:nvPr/>
          </p:nvSpPr>
          <p:spPr bwMode="auto">
            <a:xfrm flipV="1">
              <a:off x="4880" y="4150"/>
              <a:ext cx="2"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44169" name="Line 9"/>
            <p:cNvSpPr>
              <a:spLocks noChangeShapeType="1"/>
            </p:cNvSpPr>
            <p:nvPr/>
          </p:nvSpPr>
          <p:spPr bwMode="auto">
            <a:xfrm flipV="1">
              <a:off x="5580" y="4150"/>
              <a:ext cx="0"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44170" name="Line 10"/>
            <p:cNvSpPr>
              <a:spLocks noChangeShapeType="1"/>
            </p:cNvSpPr>
            <p:nvPr/>
          </p:nvSpPr>
          <p:spPr bwMode="auto">
            <a:xfrm flipV="1">
              <a:off x="6280" y="4150"/>
              <a:ext cx="0"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44171" name="Line 11"/>
            <p:cNvSpPr>
              <a:spLocks noChangeShapeType="1"/>
            </p:cNvSpPr>
            <p:nvPr/>
          </p:nvSpPr>
          <p:spPr bwMode="auto">
            <a:xfrm flipV="1">
              <a:off x="7379" y="4150"/>
              <a:ext cx="1"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44172" name="Line 12"/>
            <p:cNvSpPr>
              <a:spLocks noChangeShapeType="1"/>
            </p:cNvSpPr>
            <p:nvPr/>
          </p:nvSpPr>
          <p:spPr bwMode="auto">
            <a:xfrm flipV="1">
              <a:off x="8099" y="4150"/>
              <a:ext cx="1"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44173" name="Line 13"/>
            <p:cNvSpPr>
              <a:spLocks noChangeShapeType="1"/>
            </p:cNvSpPr>
            <p:nvPr/>
          </p:nvSpPr>
          <p:spPr bwMode="auto">
            <a:xfrm flipV="1">
              <a:off x="5580" y="2520"/>
              <a:ext cx="0" cy="1718"/>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endParaRPr lang="en-MY">
                <a:solidFill>
                  <a:prstClr val="black"/>
                </a:solidFill>
              </a:endParaRPr>
            </a:p>
          </p:txBody>
        </p:sp>
        <p:sp>
          <p:nvSpPr>
            <p:cNvPr id="344174" name="Text Box 14"/>
            <p:cNvSpPr txBox="1">
              <a:spLocks noChangeArrowheads="1"/>
            </p:cNvSpPr>
            <p:nvPr/>
          </p:nvSpPr>
          <p:spPr bwMode="auto">
            <a:xfrm>
              <a:off x="5362" y="4238"/>
              <a:ext cx="701" cy="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3600">
                  <a:solidFill>
                    <a:srgbClr val="000000"/>
                  </a:solidFill>
                  <a:latin typeface="Times New Roman" pitchFamily="18" charset="0"/>
                  <a:sym typeface="Symbol" pitchFamily="18" charset="2"/>
                </a:rPr>
                <a:t></a:t>
              </a:r>
              <a:endParaRPr lang="en-US" sz="3600" b="1">
                <a:solidFill>
                  <a:srgbClr val="000000"/>
                </a:solidFill>
              </a:endParaRPr>
            </a:p>
          </p:txBody>
        </p:sp>
        <p:sp>
          <p:nvSpPr>
            <p:cNvPr id="344175" name="Freeform 15"/>
            <p:cNvSpPr>
              <a:spLocks/>
            </p:cNvSpPr>
            <p:nvPr/>
          </p:nvSpPr>
          <p:spPr bwMode="auto">
            <a:xfrm>
              <a:off x="2700" y="2637"/>
              <a:ext cx="2880" cy="1470"/>
            </a:xfrm>
            <a:custGeom>
              <a:avLst/>
              <a:gdLst>
                <a:gd name="T0" fmla="*/ 0 w 3060"/>
                <a:gd name="T1" fmla="*/ 1 h 2190"/>
                <a:gd name="T2" fmla="*/ 50 w 3060"/>
                <a:gd name="T3" fmla="*/ 1 h 2190"/>
                <a:gd name="T4" fmla="*/ 203 w 3060"/>
                <a:gd name="T5" fmla="*/ 1 h 2190"/>
                <a:gd name="T6" fmla="*/ 504 w 3060"/>
                <a:gd name="T7" fmla="*/ 1 h 2190"/>
                <a:gd name="T8" fmla="*/ 706 w 3060"/>
                <a:gd name="T9" fmla="*/ 1 h 2190"/>
                <a:gd name="T10" fmla="*/ 857 w 3060"/>
                <a:gd name="T11" fmla="*/ 0 h 2190"/>
                <a:gd name="T12" fmla="*/ 0 60000 65536"/>
                <a:gd name="T13" fmla="*/ 0 60000 65536"/>
                <a:gd name="T14" fmla="*/ 0 60000 65536"/>
                <a:gd name="T15" fmla="*/ 0 60000 65536"/>
                <a:gd name="T16" fmla="*/ 0 60000 65536"/>
                <a:gd name="T17" fmla="*/ 0 60000 65536"/>
                <a:gd name="T18" fmla="*/ 0 w 3060"/>
                <a:gd name="T19" fmla="*/ 0 h 2190"/>
                <a:gd name="T20" fmla="*/ 3060 w 3060"/>
                <a:gd name="T21" fmla="*/ 2190 h 2190"/>
              </a:gdLst>
              <a:ahLst/>
              <a:cxnLst>
                <a:cxn ang="T12">
                  <a:pos x="T0" y="T1"/>
                </a:cxn>
                <a:cxn ang="T13">
                  <a:pos x="T2" y="T3"/>
                </a:cxn>
                <a:cxn ang="T14">
                  <a:pos x="T4" y="T5"/>
                </a:cxn>
                <a:cxn ang="T15">
                  <a:pos x="T6" y="T7"/>
                </a:cxn>
                <a:cxn ang="T16">
                  <a:pos x="T8" y="T9"/>
                </a:cxn>
                <a:cxn ang="T17">
                  <a:pos x="T10" y="T11"/>
                </a:cxn>
              </a:cxnLst>
              <a:rect l="T18" t="T19" r="T20" b="T21"/>
              <a:pathLst>
                <a:path w="3060" h="2190">
                  <a:moveTo>
                    <a:pt x="0" y="1980"/>
                  </a:moveTo>
                  <a:cubicBezTo>
                    <a:pt x="30" y="1980"/>
                    <a:pt x="60" y="1980"/>
                    <a:pt x="180" y="1980"/>
                  </a:cubicBezTo>
                  <a:cubicBezTo>
                    <a:pt x="300" y="1980"/>
                    <a:pt x="450" y="2190"/>
                    <a:pt x="720" y="1980"/>
                  </a:cubicBezTo>
                  <a:cubicBezTo>
                    <a:pt x="990" y="1770"/>
                    <a:pt x="1500" y="1020"/>
                    <a:pt x="1800" y="720"/>
                  </a:cubicBezTo>
                  <a:cubicBezTo>
                    <a:pt x="2100" y="420"/>
                    <a:pt x="2310" y="300"/>
                    <a:pt x="2520" y="180"/>
                  </a:cubicBezTo>
                  <a:cubicBezTo>
                    <a:pt x="2730" y="60"/>
                    <a:pt x="2970" y="30"/>
                    <a:pt x="3060"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MY">
                <a:solidFill>
                  <a:prstClr val="black"/>
                </a:solidFill>
              </a:endParaRPr>
            </a:p>
          </p:txBody>
        </p:sp>
        <p:sp>
          <p:nvSpPr>
            <p:cNvPr id="344176" name="Freeform 16"/>
            <p:cNvSpPr>
              <a:spLocks/>
            </p:cNvSpPr>
            <p:nvPr/>
          </p:nvSpPr>
          <p:spPr bwMode="auto">
            <a:xfrm flipH="1">
              <a:off x="5580" y="2649"/>
              <a:ext cx="2880" cy="1471"/>
            </a:xfrm>
            <a:custGeom>
              <a:avLst/>
              <a:gdLst>
                <a:gd name="T0" fmla="*/ 0 w 3060"/>
                <a:gd name="T1" fmla="*/ 1 h 2190"/>
                <a:gd name="T2" fmla="*/ 50 w 3060"/>
                <a:gd name="T3" fmla="*/ 1 h 2190"/>
                <a:gd name="T4" fmla="*/ 203 w 3060"/>
                <a:gd name="T5" fmla="*/ 1 h 2190"/>
                <a:gd name="T6" fmla="*/ 504 w 3060"/>
                <a:gd name="T7" fmla="*/ 1 h 2190"/>
                <a:gd name="T8" fmla="*/ 706 w 3060"/>
                <a:gd name="T9" fmla="*/ 1 h 2190"/>
                <a:gd name="T10" fmla="*/ 857 w 3060"/>
                <a:gd name="T11" fmla="*/ 0 h 2190"/>
                <a:gd name="T12" fmla="*/ 0 60000 65536"/>
                <a:gd name="T13" fmla="*/ 0 60000 65536"/>
                <a:gd name="T14" fmla="*/ 0 60000 65536"/>
                <a:gd name="T15" fmla="*/ 0 60000 65536"/>
                <a:gd name="T16" fmla="*/ 0 60000 65536"/>
                <a:gd name="T17" fmla="*/ 0 60000 65536"/>
                <a:gd name="T18" fmla="*/ 0 w 3060"/>
                <a:gd name="T19" fmla="*/ 0 h 2190"/>
                <a:gd name="T20" fmla="*/ 3060 w 3060"/>
                <a:gd name="T21" fmla="*/ 2190 h 2190"/>
              </a:gdLst>
              <a:ahLst/>
              <a:cxnLst>
                <a:cxn ang="T12">
                  <a:pos x="T0" y="T1"/>
                </a:cxn>
                <a:cxn ang="T13">
                  <a:pos x="T2" y="T3"/>
                </a:cxn>
                <a:cxn ang="T14">
                  <a:pos x="T4" y="T5"/>
                </a:cxn>
                <a:cxn ang="T15">
                  <a:pos x="T6" y="T7"/>
                </a:cxn>
                <a:cxn ang="T16">
                  <a:pos x="T8" y="T9"/>
                </a:cxn>
                <a:cxn ang="T17">
                  <a:pos x="T10" y="T11"/>
                </a:cxn>
              </a:cxnLst>
              <a:rect l="T18" t="T19" r="T20" b="T21"/>
              <a:pathLst>
                <a:path w="3060" h="2190">
                  <a:moveTo>
                    <a:pt x="0" y="1980"/>
                  </a:moveTo>
                  <a:cubicBezTo>
                    <a:pt x="30" y="1980"/>
                    <a:pt x="60" y="1980"/>
                    <a:pt x="180" y="1980"/>
                  </a:cubicBezTo>
                  <a:cubicBezTo>
                    <a:pt x="300" y="1980"/>
                    <a:pt x="450" y="2190"/>
                    <a:pt x="720" y="1980"/>
                  </a:cubicBezTo>
                  <a:cubicBezTo>
                    <a:pt x="990" y="1770"/>
                    <a:pt x="1500" y="1020"/>
                    <a:pt x="1800" y="720"/>
                  </a:cubicBezTo>
                  <a:cubicBezTo>
                    <a:pt x="2100" y="420"/>
                    <a:pt x="2310" y="300"/>
                    <a:pt x="2520" y="180"/>
                  </a:cubicBezTo>
                  <a:cubicBezTo>
                    <a:pt x="2730" y="60"/>
                    <a:pt x="2970" y="30"/>
                    <a:pt x="3060"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MY">
                <a:solidFill>
                  <a:prstClr val="black"/>
                </a:solidFill>
              </a:endParaRPr>
            </a:p>
          </p:txBody>
        </p:sp>
        <p:sp>
          <p:nvSpPr>
            <p:cNvPr id="344177" name="Text Box 17"/>
            <p:cNvSpPr txBox="1">
              <a:spLocks noChangeArrowheads="1"/>
            </p:cNvSpPr>
            <p:nvPr/>
          </p:nvSpPr>
          <p:spPr bwMode="auto">
            <a:xfrm>
              <a:off x="6915" y="4300"/>
              <a:ext cx="955"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0066"/>
                  </a:solidFill>
                  <a:latin typeface="Times New Roman" pitchFamily="18" charset="0"/>
                </a:rPr>
                <a:t>2S.E</a:t>
              </a:r>
              <a:endParaRPr lang="en-US" sz="2400" b="1">
                <a:solidFill>
                  <a:srgbClr val="000066"/>
                </a:solidFill>
              </a:endParaRPr>
            </a:p>
          </p:txBody>
        </p:sp>
        <p:sp>
          <p:nvSpPr>
            <p:cNvPr id="344178" name="Text Box 18"/>
            <p:cNvSpPr txBox="1">
              <a:spLocks noChangeArrowheads="1"/>
            </p:cNvSpPr>
            <p:nvPr/>
          </p:nvSpPr>
          <p:spPr bwMode="auto">
            <a:xfrm>
              <a:off x="3466" y="4320"/>
              <a:ext cx="949"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0066"/>
                  </a:solidFill>
                  <a:latin typeface="Times New Roman" pitchFamily="18" charset="0"/>
                </a:rPr>
                <a:t>2S.E</a:t>
              </a:r>
              <a:endParaRPr lang="en-US" sz="2400" b="1">
                <a:solidFill>
                  <a:srgbClr val="000066"/>
                </a:solidFill>
              </a:endParaRPr>
            </a:p>
          </p:txBody>
        </p:sp>
        <p:sp>
          <p:nvSpPr>
            <p:cNvPr id="344179" name="Text Box 19"/>
            <p:cNvSpPr txBox="1">
              <a:spLocks noChangeArrowheads="1"/>
            </p:cNvSpPr>
            <p:nvPr/>
          </p:nvSpPr>
          <p:spPr bwMode="auto">
            <a:xfrm>
              <a:off x="2709" y="4320"/>
              <a:ext cx="698"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660066"/>
                  </a:solidFill>
                  <a:latin typeface="Times New Roman" pitchFamily="18" charset="0"/>
                </a:rPr>
                <a:t>3S.E</a:t>
              </a:r>
              <a:endParaRPr lang="en-US" sz="2000" b="1">
                <a:solidFill>
                  <a:srgbClr val="660066"/>
                </a:solidFill>
              </a:endParaRPr>
            </a:p>
          </p:txBody>
        </p:sp>
        <p:sp>
          <p:nvSpPr>
            <p:cNvPr id="344180" name="Text Box 20"/>
            <p:cNvSpPr txBox="1">
              <a:spLocks noChangeArrowheads="1"/>
            </p:cNvSpPr>
            <p:nvPr/>
          </p:nvSpPr>
          <p:spPr bwMode="auto">
            <a:xfrm>
              <a:off x="7808" y="4320"/>
              <a:ext cx="698"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000" b="1">
                  <a:solidFill>
                    <a:srgbClr val="660066"/>
                  </a:solidFill>
                  <a:latin typeface="Times New Roman" pitchFamily="18" charset="0"/>
                </a:rPr>
                <a:t>3S.E</a:t>
              </a:r>
              <a:endParaRPr lang="en-US" sz="2000" b="1">
                <a:solidFill>
                  <a:srgbClr val="660066"/>
                </a:solidFill>
              </a:endParaRPr>
            </a:p>
          </p:txBody>
        </p:sp>
        <p:sp>
          <p:nvSpPr>
            <p:cNvPr id="344181" name="Text Box 21"/>
            <p:cNvSpPr txBox="1">
              <a:spLocks noChangeArrowheads="1"/>
            </p:cNvSpPr>
            <p:nvPr/>
          </p:nvSpPr>
          <p:spPr bwMode="auto">
            <a:xfrm>
              <a:off x="5940" y="4320"/>
              <a:ext cx="904"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6600"/>
                  </a:solidFill>
                  <a:latin typeface="Times New Roman" pitchFamily="18" charset="0"/>
                </a:rPr>
                <a:t>1S.E</a:t>
              </a:r>
              <a:endParaRPr lang="en-US" sz="2400" b="1">
                <a:solidFill>
                  <a:srgbClr val="006600"/>
                </a:solidFill>
              </a:endParaRPr>
            </a:p>
          </p:txBody>
        </p:sp>
        <p:sp>
          <p:nvSpPr>
            <p:cNvPr id="344182" name="Text Box 22"/>
            <p:cNvSpPr txBox="1">
              <a:spLocks noChangeArrowheads="1"/>
            </p:cNvSpPr>
            <p:nvPr/>
          </p:nvSpPr>
          <p:spPr bwMode="auto">
            <a:xfrm>
              <a:off x="4272" y="4320"/>
              <a:ext cx="786"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r>
                <a:rPr lang="en-US" sz="2400" b="1">
                  <a:solidFill>
                    <a:srgbClr val="006600"/>
                  </a:solidFill>
                  <a:latin typeface="Times New Roman" pitchFamily="18" charset="0"/>
                </a:rPr>
                <a:t>1S.E</a:t>
              </a:r>
              <a:endParaRPr lang="en-US" sz="2400" b="1">
                <a:solidFill>
                  <a:srgbClr val="006600"/>
                </a:solidFill>
              </a:endParaRPr>
            </a:p>
          </p:txBody>
        </p:sp>
        <p:sp>
          <p:nvSpPr>
            <p:cNvPr id="344183" name="Text Box 23"/>
            <p:cNvSpPr txBox="1">
              <a:spLocks noChangeArrowheads="1"/>
            </p:cNvSpPr>
            <p:nvPr/>
          </p:nvSpPr>
          <p:spPr bwMode="auto">
            <a:xfrm>
              <a:off x="5220" y="5400"/>
              <a:ext cx="698" cy="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84" name="Text Box 24"/>
            <p:cNvSpPr txBox="1">
              <a:spLocks noChangeArrowheads="1"/>
            </p:cNvSpPr>
            <p:nvPr/>
          </p:nvSpPr>
          <p:spPr bwMode="auto">
            <a:xfrm>
              <a:off x="6300" y="3060"/>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85" name="Text Box 25"/>
            <p:cNvSpPr txBox="1">
              <a:spLocks noChangeArrowheads="1"/>
            </p:cNvSpPr>
            <p:nvPr/>
          </p:nvSpPr>
          <p:spPr bwMode="auto">
            <a:xfrm>
              <a:off x="5940" y="2880"/>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86" name="Text Box 26"/>
            <p:cNvSpPr txBox="1">
              <a:spLocks noChangeArrowheads="1"/>
            </p:cNvSpPr>
            <p:nvPr/>
          </p:nvSpPr>
          <p:spPr bwMode="auto">
            <a:xfrm>
              <a:off x="5580" y="2700"/>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87" name="Text Box 27"/>
            <p:cNvSpPr txBox="1">
              <a:spLocks noChangeArrowheads="1"/>
            </p:cNvSpPr>
            <p:nvPr/>
          </p:nvSpPr>
          <p:spPr bwMode="auto">
            <a:xfrm>
              <a:off x="5400" y="3060"/>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88" name="Text Box 28"/>
            <p:cNvSpPr txBox="1">
              <a:spLocks noChangeArrowheads="1"/>
            </p:cNvSpPr>
            <p:nvPr/>
          </p:nvSpPr>
          <p:spPr bwMode="auto">
            <a:xfrm>
              <a:off x="4500" y="2870"/>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89" name="Text Box 29"/>
            <p:cNvSpPr txBox="1">
              <a:spLocks noChangeArrowheads="1"/>
            </p:cNvSpPr>
            <p:nvPr/>
          </p:nvSpPr>
          <p:spPr bwMode="auto">
            <a:xfrm>
              <a:off x="5106" y="3610"/>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90" name="Text Box 30"/>
            <p:cNvSpPr txBox="1">
              <a:spLocks noChangeArrowheads="1"/>
            </p:cNvSpPr>
            <p:nvPr/>
          </p:nvSpPr>
          <p:spPr bwMode="auto">
            <a:xfrm>
              <a:off x="6556" y="3297"/>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91" name="Text Box 31"/>
            <p:cNvSpPr txBox="1">
              <a:spLocks noChangeArrowheads="1"/>
            </p:cNvSpPr>
            <p:nvPr/>
          </p:nvSpPr>
          <p:spPr bwMode="auto">
            <a:xfrm>
              <a:off x="5855" y="3325"/>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92" name="Text Box 32"/>
            <p:cNvSpPr txBox="1">
              <a:spLocks noChangeArrowheads="1"/>
            </p:cNvSpPr>
            <p:nvPr/>
          </p:nvSpPr>
          <p:spPr bwMode="auto">
            <a:xfrm>
              <a:off x="4860" y="3240"/>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93" name="Text Box 33"/>
            <p:cNvSpPr txBox="1">
              <a:spLocks noChangeArrowheads="1"/>
            </p:cNvSpPr>
            <p:nvPr/>
          </p:nvSpPr>
          <p:spPr bwMode="auto">
            <a:xfrm>
              <a:off x="4320" y="3357"/>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94" name="Text Box 34"/>
            <p:cNvSpPr txBox="1">
              <a:spLocks noChangeArrowheads="1"/>
            </p:cNvSpPr>
            <p:nvPr/>
          </p:nvSpPr>
          <p:spPr bwMode="auto">
            <a:xfrm>
              <a:off x="3951" y="3221"/>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95" name="Text Box 35"/>
            <p:cNvSpPr txBox="1">
              <a:spLocks noChangeArrowheads="1"/>
            </p:cNvSpPr>
            <p:nvPr/>
          </p:nvSpPr>
          <p:spPr bwMode="auto">
            <a:xfrm>
              <a:off x="4898" y="2710"/>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96" name="Text Box 36"/>
            <p:cNvSpPr txBox="1">
              <a:spLocks noChangeArrowheads="1"/>
            </p:cNvSpPr>
            <p:nvPr/>
          </p:nvSpPr>
          <p:spPr bwMode="auto">
            <a:xfrm>
              <a:off x="3893" y="3638"/>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97" name="Text Box 37"/>
            <p:cNvSpPr txBox="1">
              <a:spLocks noChangeArrowheads="1"/>
            </p:cNvSpPr>
            <p:nvPr/>
          </p:nvSpPr>
          <p:spPr bwMode="auto">
            <a:xfrm>
              <a:off x="4604" y="3619"/>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98" name="Text Box 38"/>
            <p:cNvSpPr txBox="1">
              <a:spLocks noChangeArrowheads="1"/>
            </p:cNvSpPr>
            <p:nvPr/>
          </p:nvSpPr>
          <p:spPr bwMode="auto">
            <a:xfrm>
              <a:off x="5561" y="3714"/>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199" name="Text Box 39"/>
            <p:cNvSpPr txBox="1">
              <a:spLocks noChangeArrowheads="1"/>
            </p:cNvSpPr>
            <p:nvPr/>
          </p:nvSpPr>
          <p:spPr bwMode="auto">
            <a:xfrm>
              <a:off x="6253" y="3695"/>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200" name="Text Box 40"/>
            <p:cNvSpPr txBox="1">
              <a:spLocks noChangeArrowheads="1"/>
            </p:cNvSpPr>
            <p:nvPr/>
          </p:nvSpPr>
          <p:spPr bwMode="auto">
            <a:xfrm>
              <a:off x="6821" y="3619"/>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201" name="Text Box 41"/>
            <p:cNvSpPr txBox="1">
              <a:spLocks noChangeArrowheads="1"/>
            </p:cNvSpPr>
            <p:nvPr/>
          </p:nvSpPr>
          <p:spPr bwMode="auto">
            <a:xfrm>
              <a:off x="3364" y="3717"/>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sp>
          <p:nvSpPr>
            <p:cNvPr id="344202" name="Text Box 42"/>
            <p:cNvSpPr txBox="1">
              <a:spLocks noChangeArrowheads="1"/>
            </p:cNvSpPr>
            <p:nvPr/>
          </p:nvSpPr>
          <p:spPr bwMode="auto">
            <a:xfrm>
              <a:off x="7161" y="3695"/>
              <a:ext cx="617" cy="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endParaRPr lang="en-US" sz="1800" b="1">
                <a:solidFill>
                  <a:srgbClr val="000000"/>
                </a:solidFill>
              </a:endParaRPr>
            </a:p>
          </p:txBody>
        </p:sp>
      </p:grpSp>
      <p:sp>
        <p:nvSpPr>
          <p:cNvPr id="344069" name="Rectangle 83"/>
          <p:cNvSpPr>
            <a:spLocks noChangeArrowheads="1"/>
          </p:cNvSpPr>
          <p:nvPr/>
        </p:nvSpPr>
        <p:spPr bwMode="auto">
          <a:xfrm>
            <a:off x="0" y="33194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b="1">
              <a:solidFill>
                <a:srgbClr val="000000"/>
              </a:solidFill>
            </a:endParaRPr>
          </a:p>
        </p:txBody>
      </p:sp>
      <p:graphicFrame>
        <p:nvGraphicFramePr>
          <p:cNvPr id="344070" name="Object 82"/>
          <p:cNvGraphicFramePr>
            <a:graphicFrameLocks noChangeAspect="1"/>
          </p:cNvGraphicFramePr>
          <p:nvPr/>
        </p:nvGraphicFramePr>
        <p:xfrm>
          <a:off x="2124075" y="3357563"/>
          <a:ext cx="200025" cy="219075"/>
        </p:xfrm>
        <a:graphic>
          <a:graphicData uri="http://schemas.openxmlformats.org/presentationml/2006/ole">
            <mc:AlternateContent xmlns:mc="http://schemas.openxmlformats.org/markup-compatibility/2006">
              <mc:Choice xmlns:v="urn:schemas-microsoft-com:vml" Requires="v">
                <p:oleObj spid="_x0000_s19635" name="Equation" r:id="rId3" imgW="203024" imgH="215713" progId="Equation.3">
                  <p:embed/>
                </p:oleObj>
              </mc:Choice>
              <mc:Fallback>
                <p:oleObj name="Equation" r:id="rId3"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4075" y="335756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4071" name="Rectangle 84"/>
          <p:cNvSpPr>
            <a:spLocks noChangeArrowheads="1"/>
          </p:cNvSpPr>
          <p:nvPr/>
        </p:nvSpPr>
        <p:spPr bwMode="auto">
          <a:xfrm>
            <a:off x="0" y="3538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b="1">
              <a:solidFill>
                <a:srgbClr val="000000"/>
              </a:solidFill>
            </a:endParaRPr>
          </a:p>
        </p:txBody>
      </p:sp>
      <p:sp>
        <p:nvSpPr>
          <p:cNvPr id="344072" name="Rectangle 86"/>
          <p:cNvSpPr>
            <a:spLocks noChangeArrowheads="1"/>
          </p:cNvSpPr>
          <p:nvPr/>
        </p:nvSpPr>
        <p:spPr bwMode="auto">
          <a:xfrm>
            <a:off x="0" y="33194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b="1">
              <a:solidFill>
                <a:srgbClr val="000000"/>
              </a:solidFill>
            </a:endParaRPr>
          </a:p>
        </p:txBody>
      </p:sp>
      <p:graphicFrame>
        <p:nvGraphicFramePr>
          <p:cNvPr id="344073" name="Object 85"/>
          <p:cNvGraphicFramePr>
            <a:graphicFrameLocks noChangeAspect="1"/>
          </p:cNvGraphicFramePr>
          <p:nvPr/>
        </p:nvGraphicFramePr>
        <p:xfrm>
          <a:off x="2484438" y="3068638"/>
          <a:ext cx="200025" cy="219075"/>
        </p:xfrm>
        <a:graphic>
          <a:graphicData uri="http://schemas.openxmlformats.org/presentationml/2006/ole">
            <mc:AlternateContent xmlns:mc="http://schemas.openxmlformats.org/markup-compatibility/2006">
              <mc:Choice xmlns:v="urn:schemas-microsoft-com:vml" Requires="v">
                <p:oleObj spid="_x0000_s19636" name="Equation" r:id="rId5" imgW="203024" imgH="215713" progId="Equation.3">
                  <p:embed/>
                </p:oleObj>
              </mc:Choice>
              <mc:Fallback>
                <p:oleObj name="Equation" r:id="rId5"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30686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4074" name="Rectangle 87"/>
          <p:cNvSpPr>
            <a:spLocks noChangeArrowheads="1"/>
          </p:cNvSpPr>
          <p:nvPr/>
        </p:nvSpPr>
        <p:spPr bwMode="auto">
          <a:xfrm>
            <a:off x="0" y="35385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US" b="1">
              <a:solidFill>
                <a:srgbClr val="000000"/>
              </a:solidFill>
            </a:endParaRPr>
          </a:p>
        </p:txBody>
      </p:sp>
      <p:graphicFrame>
        <p:nvGraphicFramePr>
          <p:cNvPr id="344075" name="Object 88"/>
          <p:cNvGraphicFramePr>
            <a:graphicFrameLocks noChangeAspect="1"/>
          </p:cNvGraphicFramePr>
          <p:nvPr/>
        </p:nvGraphicFramePr>
        <p:xfrm>
          <a:off x="2339975" y="3573463"/>
          <a:ext cx="200025" cy="219075"/>
        </p:xfrm>
        <a:graphic>
          <a:graphicData uri="http://schemas.openxmlformats.org/presentationml/2006/ole">
            <mc:AlternateContent xmlns:mc="http://schemas.openxmlformats.org/markup-compatibility/2006">
              <mc:Choice xmlns:v="urn:schemas-microsoft-com:vml" Requires="v">
                <p:oleObj spid="_x0000_s19637" name="Equation" r:id="rId6" imgW="203024" imgH="215713" progId="Equation.3">
                  <p:embed/>
                </p:oleObj>
              </mc:Choice>
              <mc:Fallback>
                <p:oleObj name="Equation" r:id="rId6"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9975" y="357346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76" name="Object 89"/>
          <p:cNvGraphicFramePr>
            <a:graphicFrameLocks noChangeAspect="1"/>
          </p:cNvGraphicFramePr>
          <p:nvPr/>
        </p:nvGraphicFramePr>
        <p:xfrm>
          <a:off x="2555875" y="3789363"/>
          <a:ext cx="200025" cy="219075"/>
        </p:xfrm>
        <a:graphic>
          <a:graphicData uri="http://schemas.openxmlformats.org/presentationml/2006/ole">
            <mc:AlternateContent xmlns:mc="http://schemas.openxmlformats.org/markup-compatibility/2006">
              <mc:Choice xmlns:v="urn:schemas-microsoft-com:vml" Requires="v">
                <p:oleObj spid="_x0000_s19638" name="Equation" r:id="rId7" imgW="203024" imgH="215713" progId="Equation.3">
                  <p:embed/>
                </p:oleObj>
              </mc:Choice>
              <mc:Fallback>
                <p:oleObj name="Equation" r:id="rId7"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875" y="378936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77" name="Object 90"/>
          <p:cNvGraphicFramePr>
            <a:graphicFrameLocks noChangeAspect="1"/>
          </p:cNvGraphicFramePr>
          <p:nvPr/>
        </p:nvGraphicFramePr>
        <p:xfrm>
          <a:off x="2771775" y="3429000"/>
          <a:ext cx="200025" cy="219075"/>
        </p:xfrm>
        <a:graphic>
          <a:graphicData uri="http://schemas.openxmlformats.org/presentationml/2006/ole">
            <mc:AlternateContent xmlns:mc="http://schemas.openxmlformats.org/markup-compatibility/2006">
              <mc:Choice xmlns:v="urn:schemas-microsoft-com:vml" Requires="v">
                <p:oleObj spid="_x0000_s19639" name="Equation" r:id="rId8" imgW="203024" imgH="215713" progId="Equation.3">
                  <p:embed/>
                </p:oleObj>
              </mc:Choice>
              <mc:Fallback>
                <p:oleObj name="Equation" r:id="rId8"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775" y="34290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78" name="Object 91"/>
          <p:cNvGraphicFramePr>
            <a:graphicFrameLocks noChangeAspect="1"/>
          </p:cNvGraphicFramePr>
          <p:nvPr/>
        </p:nvGraphicFramePr>
        <p:xfrm>
          <a:off x="4284663" y="3068638"/>
          <a:ext cx="200025" cy="219075"/>
        </p:xfrm>
        <a:graphic>
          <a:graphicData uri="http://schemas.openxmlformats.org/presentationml/2006/ole">
            <mc:AlternateContent xmlns:mc="http://schemas.openxmlformats.org/markup-compatibility/2006">
              <mc:Choice xmlns:v="urn:schemas-microsoft-com:vml" Requires="v">
                <p:oleObj spid="_x0000_s19640" name="Equation" r:id="rId9" imgW="203024" imgH="215713" progId="Equation.3">
                  <p:embed/>
                </p:oleObj>
              </mc:Choice>
              <mc:Fallback>
                <p:oleObj name="Equation" r:id="rId9"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4663" y="30686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79" name="Object 92"/>
          <p:cNvGraphicFramePr>
            <a:graphicFrameLocks noChangeAspect="1"/>
          </p:cNvGraphicFramePr>
          <p:nvPr/>
        </p:nvGraphicFramePr>
        <p:xfrm>
          <a:off x="4284663" y="3429000"/>
          <a:ext cx="200025" cy="219075"/>
        </p:xfrm>
        <a:graphic>
          <a:graphicData uri="http://schemas.openxmlformats.org/presentationml/2006/ole">
            <mc:AlternateContent xmlns:mc="http://schemas.openxmlformats.org/markup-compatibility/2006">
              <mc:Choice xmlns:v="urn:schemas-microsoft-com:vml" Requires="v">
                <p:oleObj spid="_x0000_s19641" name="Equation" r:id="rId10" imgW="203024" imgH="215713" progId="Equation.3">
                  <p:embed/>
                </p:oleObj>
              </mc:Choice>
              <mc:Fallback>
                <p:oleObj name="Equation" r:id="rId10"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4663" y="34290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80" name="Object 93"/>
          <p:cNvGraphicFramePr>
            <a:graphicFrameLocks noChangeAspect="1"/>
          </p:cNvGraphicFramePr>
          <p:nvPr/>
        </p:nvGraphicFramePr>
        <p:xfrm>
          <a:off x="3203575" y="3573463"/>
          <a:ext cx="200025" cy="219075"/>
        </p:xfrm>
        <a:graphic>
          <a:graphicData uri="http://schemas.openxmlformats.org/presentationml/2006/ole">
            <mc:AlternateContent xmlns:mc="http://schemas.openxmlformats.org/markup-compatibility/2006">
              <mc:Choice xmlns:v="urn:schemas-microsoft-com:vml" Requires="v">
                <p:oleObj spid="_x0000_s19642" name="Equation" r:id="rId11" imgW="203024" imgH="215713" progId="Equation.3">
                  <p:embed/>
                </p:oleObj>
              </mc:Choice>
              <mc:Fallback>
                <p:oleObj name="Equation" r:id="rId11"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575" y="357346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81" name="Object 94"/>
          <p:cNvGraphicFramePr>
            <a:graphicFrameLocks noChangeAspect="1"/>
          </p:cNvGraphicFramePr>
          <p:nvPr/>
        </p:nvGraphicFramePr>
        <p:xfrm>
          <a:off x="2916238" y="3716338"/>
          <a:ext cx="200025" cy="219075"/>
        </p:xfrm>
        <a:graphic>
          <a:graphicData uri="http://schemas.openxmlformats.org/presentationml/2006/ole">
            <mc:AlternateContent xmlns:mc="http://schemas.openxmlformats.org/markup-compatibility/2006">
              <mc:Choice xmlns:v="urn:schemas-microsoft-com:vml" Requires="v">
                <p:oleObj spid="_x0000_s19643" name="Equation" r:id="rId12" imgW="203024" imgH="215713" progId="Equation.3">
                  <p:embed/>
                </p:oleObj>
              </mc:Choice>
              <mc:Fallback>
                <p:oleObj name="Equation" r:id="rId12"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6238" y="37163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82" name="Object 95"/>
          <p:cNvGraphicFramePr>
            <a:graphicFrameLocks noChangeAspect="1"/>
          </p:cNvGraphicFramePr>
          <p:nvPr/>
        </p:nvGraphicFramePr>
        <p:xfrm>
          <a:off x="4427538" y="3573463"/>
          <a:ext cx="200025" cy="219075"/>
        </p:xfrm>
        <a:graphic>
          <a:graphicData uri="http://schemas.openxmlformats.org/presentationml/2006/ole">
            <mc:AlternateContent xmlns:mc="http://schemas.openxmlformats.org/markup-compatibility/2006">
              <mc:Choice xmlns:v="urn:schemas-microsoft-com:vml" Requires="v">
                <p:oleObj spid="_x0000_s19644" name="Equation" r:id="rId13" imgW="203024" imgH="215713" progId="Equation.3">
                  <p:embed/>
                </p:oleObj>
              </mc:Choice>
              <mc:Fallback>
                <p:oleObj name="Equation" r:id="rId13"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7538" y="357346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83" name="Object 96"/>
          <p:cNvGraphicFramePr>
            <a:graphicFrameLocks noChangeAspect="1"/>
          </p:cNvGraphicFramePr>
          <p:nvPr/>
        </p:nvGraphicFramePr>
        <p:xfrm>
          <a:off x="5003800" y="3573463"/>
          <a:ext cx="287338" cy="358775"/>
        </p:xfrm>
        <a:graphic>
          <a:graphicData uri="http://schemas.openxmlformats.org/presentationml/2006/ole">
            <mc:AlternateContent xmlns:mc="http://schemas.openxmlformats.org/markup-compatibility/2006">
              <mc:Choice xmlns:v="urn:schemas-microsoft-com:vml" Requires="v">
                <p:oleObj spid="_x0000_s19645" name="Equation" r:id="rId14" imgW="203024" imgH="215713" progId="Equation.3">
                  <p:embed/>
                </p:oleObj>
              </mc:Choice>
              <mc:Fallback>
                <p:oleObj name="Equation" r:id="rId14"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03800" y="3573463"/>
                        <a:ext cx="287338" cy="358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84" name="Object 97"/>
          <p:cNvGraphicFramePr>
            <a:graphicFrameLocks noChangeAspect="1"/>
          </p:cNvGraphicFramePr>
          <p:nvPr/>
        </p:nvGraphicFramePr>
        <p:xfrm>
          <a:off x="4716463" y="3500438"/>
          <a:ext cx="265112" cy="290512"/>
        </p:xfrm>
        <a:graphic>
          <a:graphicData uri="http://schemas.openxmlformats.org/presentationml/2006/ole">
            <mc:AlternateContent xmlns:mc="http://schemas.openxmlformats.org/markup-compatibility/2006">
              <mc:Choice xmlns:v="urn:schemas-microsoft-com:vml" Requires="v">
                <p:oleObj spid="_x0000_s19646" name="Equation" r:id="rId15" imgW="203024" imgH="215713" progId="Equation.3">
                  <p:embed/>
                </p:oleObj>
              </mc:Choice>
              <mc:Fallback>
                <p:oleObj name="Equation" r:id="rId15"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463" y="3500438"/>
                        <a:ext cx="265112" cy="290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85" name="Object 98"/>
          <p:cNvGraphicFramePr>
            <a:graphicFrameLocks noChangeAspect="1"/>
          </p:cNvGraphicFramePr>
          <p:nvPr/>
        </p:nvGraphicFramePr>
        <p:xfrm>
          <a:off x="3132138" y="3284538"/>
          <a:ext cx="200025" cy="219075"/>
        </p:xfrm>
        <a:graphic>
          <a:graphicData uri="http://schemas.openxmlformats.org/presentationml/2006/ole">
            <mc:AlternateContent xmlns:mc="http://schemas.openxmlformats.org/markup-compatibility/2006">
              <mc:Choice xmlns:v="urn:schemas-microsoft-com:vml" Requires="v">
                <p:oleObj spid="_x0000_s19647" name="Equation" r:id="rId16" imgW="203024" imgH="215713" progId="Equation.3">
                  <p:embed/>
                </p:oleObj>
              </mc:Choice>
              <mc:Fallback>
                <p:oleObj name="Equation" r:id="rId16"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2138" y="32845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86" name="Object 99"/>
          <p:cNvGraphicFramePr>
            <a:graphicFrameLocks noChangeAspect="1"/>
          </p:cNvGraphicFramePr>
          <p:nvPr/>
        </p:nvGraphicFramePr>
        <p:xfrm>
          <a:off x="4067175" y="3644900"/>
          <a:ext cx="200025" cy="219075"/>
        </p:xfrm>
        <a:graphic>
          <a:graphicData uri="http://schemas.openxmlformats.org/presentationml/2006/ole">
            <mc:AlternateContent xmlns:mc="http://schemas.openxmlformats.org/markup-compatibility/2006">
              <mc:Choice xmlns:v="urn:schemas-microsoft-com:vml" Requires="v">
                <p:oleObj spid="_x0000_s19648" name="Equation" r:id="rId17" imgW="203024" imgH="215713" progId="Equation.3">
                  <p:embed/>
                </p:oleObj>
              </mc:Choice>
              <mc:Fallback>
                <p:oleObj name="Equation" r:id="rId17"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7175" y="36449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87" name="Object 100"/>
          <p:cNvGraphicFramePr>
            <a:graphicFrameLocks noChangeAspect="1"/>
          </p:cNvGraphicFramePr>
          <p:nvPr/>
        </p:nvGraphicFramePr>
        <p:xfrm>
          <a:off x="4500563" y="2924175"/>
          <a:ext cx="200025" cy="219075"/>
        </p:xfrm>
        <a:graphic>
          <a:graphicData uri="http://schemas.openxmlformats.org/presentationml/2006/ole">
            <mc:AlternateContent xmlns:mc="http://schemas.openxmlformats.org/markup-compatibility/2006">
              <mc:Choice xmlns:v="urn:schemas-microsoft-com:vml" Requires="v">
                <p:oleObj spid="_x0000_s19649" name="Equation" r:id="rId18" imgW="203024" imgH="215713" progId="Equation.3">
                  <p:embed/>
                </p:oleObj>
              </mc:Choice>
              <mc:Fallback>
                <p:oleObj name="Equation" r:id="rId18"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0563" y="29241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88" name="Object 101"/>
          <p:cNvGraphicFramePr>
            <a:graphicFrameLocks noChangeAspect="1"/>
          </p:cNvGraphicFramePr>
          <p:nvPr/>
        </p:nvGraphicFramePr>
        <p:xfrm>
          <a:off x="5364163" y="3644900"/>
          <a:ext cx="263525" cy="287338"/>
        </p:xfrm>
        <a:graphic>
          <a:graphicData uri="http://schemas.openxmlformats.org/presentationml/2006/ole">
            <mc:AlternateContent xmlns:mc="http://schemas.openxmlformats.org/markup-compatibility/2006">
              <mc:Choice xmlns:v="urn:schemas-microsoft-com:vml" Requires="v">
                <p:oleObj spid="_x0000_s19650" name="Equation" r:id="rId19" imgW="203024" imgH="215713" progId="Equation.3">
                  <p:embed/>
                </p:oleObj>
              </mc:Choice>
              <mc:Fallback>
                <p:oleObj name="Equation" r:id="rId19"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4163" y="3644900"/>
                        <a:ext cx="263525"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89" name="Object 102"/>
          <p:cNvGraphicFramePr>
            <a:graphicFrameLocks noChangeAspect="1"/>
          </p:cNvGraphicFramePr>
          <p:nvPr/>
        </p:nvGraphicFramePr>
        <p:xfrm>
          <a:off x="4716463" y="3284538"/>
          <a:ext cx="200025" cy="219075"/>
        </p:xfrm>
        <a:graphic>
          <a:graphicData uri="http://schemas.openxmlformats.org/presentationml/2006/ole">
            <mc:AlternateContent xmlns:mc="http://schemas.openxmlformats.org/markup-compatibility/2006">
              <mc:Choice xmlns:v="urn:schemas-microsoft-com:vml" Requires="v">
                <p:oleObj spid="_x0000_s19651" name="Equation" r:id="rId20" imgW="203024" imgH="215713" progId="Equation.3">
                  <p:embed/>
                </p:oleObj>
              </mc:Choice>
              <mc:Fallback>
                <p:oleObj name="Equation" r:id="rId20"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463" y="32845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90" name="Object 103"/>
          <p:cNvGraphicFramePr>
            <a:graphicFrameLocks noChangeAspect="1"/>
          </p:cNvGraphicFramePr>
          <p:nvPr/>
        </p:nvGraphicFramePr>
        <p:xfrm>
          <a:off x="4500563" y="3213100"/>
          <a:ext cx="200025" cy="219075"/>
        </p:xfrm>
        <a:graphic>
          <a:graphicData uri="http://schemas.openxmlformats.org/presentationml/2006/ole">
            <mc:AlternateContent xmlns:mc="http://schemas.openxmlformats.org/markup-compatibility/2006">
              <mc:Choice xmlns:v="urn:schemas-microsoft-com:vml" Requires="v">
                <p:oleObj spid="_x0000_s19652" name="Equation" r:id="rId21" imgW="203024" imgH="215713" progId="Equation.3">
                  <p:embed/>
                </p:oleObj>
              </mc:Choice>
              <mc:Fallback>
                <p:oleObj name="Equation" r:id="rId21"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0563" y="32131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91" name="Object 104"/>
          <p:cNvGraphicFramePr>
            <a:graphicFrameLocks noChangeAspect="1"/>
          </p:cNvGraphicFramePr>
          <p:nvPr/>
        </p:nvGraphicFramePr>
        <p:xfrm>
          <a:off x="5148263" y="2636838"/>
          <a:ext cx="200025" cy="219075"/>
        </p:xfrm>
        <a:graphic>
          <a:graphicData uri="http://schemas.openxmlformats.org/presentationml/2006/ole">
            <mc:AlternateContent xmlns:mc="http://schemas.openxmlformats.org/markup-compatibility/2006">
              <mc:Choice xmlns:v="urn:schemas-microsoft-com:vml" Requires="v">
                <p:oleObj spid="_x0000_s19653" name="Equation" r:id="rId22" imgW="203024" imgH="215713" progId="Equation.3">
                  <p:embed/>
                </p:oleObj>
              </mc:Choice>
              <mc:Fallback>
                <p:oleObj name="Equation" r:id="rId22"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8263" y="26368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92" name="Object 105"/>
          <p:cNvGraphicFramePr>
            <a:graphicFrameLocks noChangeAspect="1"/>
          </p:cNvGraphicFramePr>
          <p:nvPr/>
        </p:nvGraphicFramePr>
        <p:xfrm>
          <a:off x="6372225" y="3789363"/>
          <a:ext cx="200025" cy="219075"/>
        </p:xfrm>
        <a:graphic>
          <a:graphicData uri="http://schemas.openxmlformats.org/presentationml/2006/ole">
            <mc:AlternateContent xmlns:mc="http://schemas.openxmlformats.org/markup-compatibility/2006">
              <mc:Choice xmlns:v="urn:schemas-microsoft-com:vml" Requires="v">
                <p:oleObj spid="_x0000_s19654" name="Equation" r:id="rId23" imgW="203024" imgH="215713" progId="Equation.3">
                  <p:embed/>
                </p:oleObj>
              </mc:Choice>
              <mc:Fallback>
                <p:oleObj name="Equation" r:id="rId23"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72225" y="378936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93" name="Object 106"/>
          <p:cNvGraphicFramePr>
            <a:graphicFrameLocks noChangeAspect="1"/>
          </p:cNvGraphicFramePr>
          <p:nvPr/>
        </p:nvGraphicFramePr>
        <p:xfrm>
          <a:off x="6156325" y="3716338"/>
          <a:ext cx="200025" cy="219075"/>
        </p:xfrm>
        <a:graphic>
          <a:graphicData uri="http://schemas.openxmlformats.org/presentationml/2006/ole">
            <mc:AlternateContent xmlns:mc="http://schemas.openxmlformats.org/markup-compatibility/2006">
              <mc:Choice xmlns:v="urn:schemas-microsoft-com:vml" Requires="v">
                <p:oleObj spid="_x0000_s19655" name="Equation" r:id="rId24" imgW="203024" imgH="215713" progId="Equation.3">
                  <p:embed/>
                </p:oleObj>
              </mc:Choice>
              <mc:Fallback>
                <p:oleObj name="Equation" r:id="rId24"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56325" y="37163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94" name="Object 107"/>
          <p:cNvGraphicFramePr>
            <a:graphicFrameLocks noChangeAspect="1"/>
          </p:cNvGraphicFramePr>
          <p:nvPr/>
        </p:nvGraphicFramePr>
        <p:xfrm>
          <a:off x="6011863" y="3500438"/>
          <a:ext cx="200025" cy="219075"/>
        </p:xfrm>
        <a:graphic>
          <a:graphicData uri="http://schemas.openxmlformats.org/presentationml/2006/ole">
            <mc:AlternateContent xmlns:mc="http://schemas.openxmlformats.org/markup-compatibility/2006">
              <mc:Choice xmlns:v="urn:schemas-microsoft-com:vml" Requires="v">
                <p:oleObj spid="_x0000_s19656" name="Equation" r:id="rId25" imgW="203024" imgH="215713" progId="Equation.3">
                  <p:embed/>
                </p:oleObj>
              </mc:Choice>
              <mc:Fallback>
                <p:oleObj name="Equation" r:id="rId25"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1863" y="35004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95" name="Object 108"/>
          <p:cNvGraphicFramePr>
            <a:graphicFrameLocks noChangeAspect="1"/>
          </p:cNvGraphicFramePr>
          <p:nvPr/>
        </p:nvGraphicFramePr>
        <p:xfrm>
          <a:off x="5940425" y="3716338"/>
          <a:ext cx="200025" cy="219075"/>
        </p:xfrm>
        <a:graphic>
          <a:graphicData uri="http://schemas.openxmlformats.org/presentationml/2006/ole">
            <mc:AlternateContent xmlns:mc="http://schemas.openxmlformats.org/markup-compatibility/2006">
              <mc:Choice xmlns:v="urn:schemas-microsoft-com:vml" Requires="v">
                <p:oleObj spid="_x0000_s19657" name="Equation" r:id="rId26" imgW="203024" imgH="215713" progId="Equation.3">
                  <p:embed/>
                </p:oleObj>
              </mc:Choice>
              <mc:Fallback>
                <p:oleObj name="Equation" r:id="rId26"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0425" y="37163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96" name="Object 109"/>
          <p:cNvGraphicFramePr>
            <a:graphicFrameLocks noChangeAspect="1"/>
          </p:cNvGraphicFramePr>
          <p:nvPr/>
        </p:nvGraphicFramePr>
        <p:xfrm>
          <a:off x="4211638" y="2708275"/>
          <a:ext cx="200025" cy="219075"/>
        </p:xfrm>
        <a:graphic>
          <a:graphicData uri="http://schemas.openxmlformats.org/presentationml/2006/ole">
            <mc:AlternateContent xmlns:mc="http://schemas.openxmlformats.org/markup-compatibility/2006">
              <mc:Choice xmlns:v="urn:schemas-microsoft-com:vml" Requires="v">
                <p:oleObj spid="_x0000_s19658" name="Equation" r:id="rId27" imgW="203024" imgH="215713" progId="Equation.3">
                  <p:embed/>
                </p:oleObj>
              </mc:Choice>
              <mc:Fallback>
                <p:oleObj name="Equation" r:id="rId27"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11638" y="27082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97" name="Object 110"/>
          <p:cNvGraphicFramePr>
            <a:graphicFrameLocks noChangeAspect="1"/>
          </p:cNvGraphicFramePr>
          <p:nvPr/>
        </p:nvGraphicFramePr>
        <p:xfrm>
          <a:off x="5651500" y="3644900"/>
          <a:ext cx="200025" cy="219075"/>
        </p:xfrm>
        <a:graphic>
          <a:graphicData uri="http://schemas.openxmlformats.org/presentationml/2006/ole">
            <mc:AlternateContent xmlns:mc="http://schemas.openxmlformats.org/markup-compatibility/2006">
              <mc:Choice xmlns:v="urn:schemas-microsoft-com:vml" Requires="v">
                <p:oleObj spid="_x0000_s19659" name="Equation" r:id="rId28" imgW="203024" imgH="215713" progId="Equation.3">
                  <p:embed/>
                </p:oleObj>
              </mc:Choice>
              <mc:Fallback>
                <p:oleObj name="Equation" r:id="rId28"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51500" y="36449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98" name="Object 111"/>
          <p:cNvGraphicFramePr>
            <a:graphicFrameLocks noChangeAspect="1"/>
          </p:cNvGraphicFramePr>
          <p:nvPr/>
        </p:nvGraphicFramePr>
        <p:xfrm>
          <a:off x="4932363" y="2924175"/>
          <a:ext cx="200025" cy="219075"/>
        </p:xfrm>
        <a:graphic>
          <a:graphicData uri="http://schemas.openxmlformats.org/presentationml/2006/ole">
            <mc:AlternateContent xmlns:mc="http://schemas.openxmlformats.org/markup-compatibility/2006">
              <mc:Choice xmlns:v="urn:schemas-microsoft-com:vml" Requires="v">
                <p:oleObj spid="_x0000_s19660" name="Equation" r:id="rId29" imgW="203024" imgH="215713" progId="Equation.3">
                  <p:embed/>
                </p:oleObj>
              </mc:Choice>
              <mc:Fallback>
                <p:oleObj name="Equation" r:id="rId29"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363" y="29241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099" name="Object 112"/>
          <p:cNvGraphicFramePr>
            <a:graphicFrameLocks noChangeAspect="1"/>
          </p:cNvGraphicFramePr>
          <p:nvPr/>
        </p:nvGraphicFramePr>
        <p:xfrm>
          <a:off x="5076825" y="3213100"/>
          <a:ext cx="200025" cy="219075"/>
        </p:xfrm>
        <a:graphic>
          <a:graphicData uri="http://schemas.openxmlformats.org/presentationml/2006/ole">
            <mc:AlternateContent xmlns:mc="http://schemas.openxmlformats.org/markup-compatibility/2006">
              <mc:Choice xmlns:v="urn:schemas-microsoft-com:vml" Requires="v">
                <p:oleObj spid="_x0000_s19661" name="Equation" r:id="rId30" imgW="203024" imgH="215713" progId="Equation.3">
                  <p:embed/>
                </p:oleObj>
              </mc:Choice>
              <mc:Fallback>
                <p:oleObj name="Equation" r:id="rId30"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76825" y="32131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00" name="Object 113"/>
          <p:cNvGraphicFramePr>
            <a:graphicFrameLocks noChangeAspect="1"/>
          </p:cNvGraphicFramePr>
          <p:nvPr/>
        </p:nvGraphicFramePr>
        <p:xfrm>
          <a:off x="5435600" y="3429000"/>
          <a:ext cx="200025" cy="219075"/>
        </p:xfrm>
        <a:graphic>
          <a:graphicData uri="http://schemas.openxmlformats.org/presentationml/2006/ole">
            <mc:AlternateContent xmlns:mc="http://schemas.openxmlformats.org/markup-compatibility/2006">
              <mc:Choice xmlns:v="urn:schemas-microsoft-com:vml" Requires="v">
                <p:oleObj spid="_x0000_s19662" name="Equation" r:id="rId31" imgW="203024" imgH="215713" progId="Equation.3">
                  <p:embed/>
                </p:oleObj>
              </mc:Choice>
              <mc:Fallback>
                <p:oleObj name="Equation" r:id="rId31"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5600" y="34290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01" name="Object 114"/>
          <p:cNvGraphicFramePr>
            <a:graphicFrameLocks noChangeAspect="1"/>
          </p:cNvGraphicFramePr>
          <p:nvPr/>
        </p:nvGraphicFramePr>
        <p:xfrm>
          <a:off x="5508625" y="2924175"/>
          <a:ext cx="200025" cy="219075"/>
        </p:xfrm>
        <a:graphic>
          <a:graphicData uri="http://schemas.openxmlformats.org/presentationml/2006/ole">
            <mc:AlternateContent xmlns:mc="http://schemas.openxmlformats.org/markup-compatibility/2006">
              <mc:Choice xmlns:v="urn:schemas-microsoft-com:vml" Requires="v">
                <p:oleObj spid="_x0000_s19663" name="Equation" r:id="rId32" imgW="203024" imgH="215713" progId="Equation.3">
                  <p:embed/>
                </p:oleObj>
              </mc:Choice>
              <mc:Fallback>
                <p:oleObj name="Equation" r:id="rId32"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08625" y="29241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02" name="Object 115"/>
          <p:cNvGraphicFramePr>
            <a:graphicFrameLocks noChangeAspect="1"/>
          </p:cNvGraphicFramePr>
          <p:nvPr/>
        </p:nvGraphicFramePr>
        <p:xfrm>
          <a:off x="5435600" y="3141663"/>
          <a:ext cx="200025" cy="219075"/>
        </p:xfrm>
        <a:graphic>
          <a:graphicData uri="http://schemas.openxmlformats.org/presentationml/2006/ole">
            <mc:AlternateContent xmlns:mc="http://schemas.openxmlformats.org/markup-compatibility/2006">
              <mc:Choice xmlns:v="urn:schemas-microsoft-com:vml" Requires="v">
                <p:oleObj spid="_x0000_s19664" name="Equation" r:id="rId33" imgW="203024" imgH="215713" progId="Equation.3">
                  <p:embed/>
                </p:oleObj>
              </mc:Choice>
              <mc:Fallback>
                <p:oleObj name="Equation" r:id="rId33"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5600" y="314166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03" name="Object 116"/>
          <p:cNvGraphicFramePr>
            <a:graphicFrameLocks noChangeAspect="1"/>
          </p:cNvGraphicFramePr>
          <p:nvPr/>
        </p:nvGraphicFramePr>
        <p:xfrm>
          <a:off x="6659563" y="3716338"/>
          <a:ext cx="200025" cy="219075"/>
        </p:xfrm>
        <a:graphic>
          <a:graphicData uri="http://schemas.openxmlformats.org/presentationml/2006/ole">
            <mc:AlternateContent xmlns:mc="http://schemas.openxmlformats.org/markup-compatibility/2006">
              <mc:Choice xmlns:v="urn:schemas-microsoft-com:vml" Requires="v">
                <p:oleObj spid="_x0000_s19665" name="Equation" r:id="rId34" imgW="203024" imgH="215713" progId="Equation.3">
                  <p:embed/>
                </p:oleObj>
              </mc:Choice>
              <mc:Fallback>
                <p:oleObj name="Equation" r:id="rId34"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59563" y="37163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04" name="Object 117"/>
          <p:cNvGraphicFramePr>
            <a:graphicFrameLocks noChangeAspect="1"/>
          </p:cNvGraphicFramePr>
          <p:nvPr/>
        </p:nvGraphicFramePr>
        <p:xfrm>
          <a:off x="5867400" y="3357563"/>
          <a:ext cx="200025" cy="219075"/>
        </p:xfrm>
        <a:graphic>
          <a:graphicData uri="http://schemas.openxmlformats.org/presentationml/2006/ole">
            <mc:AlternateContent xmlns:mc="http://schemas.openxmlformats.org/markup-compatibility/2006">
              <mc:Choice xmlns:v="urn:schemas-microsoft-com:vml" Requires="v">
                <p:oleObj spid="_x0000_s19666" name="Equation" r:id="rId35" imgW="203024" imgH="215713" progId="Equation.3">
                  <p:embed/>
                </p:oleObj>
              </mc:Choice>
              <mc:Fallback>
                <p:oleObj name="Equation" r:id="rId35"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0" y="335756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05" name="Object 118"/>
          <p:cNvGraphicFramePr>
            <a:graphicFrameLocks noChangeAspect="1"/>
          </p:cNvGraphicFramePr>
          <p:nvPr/>
        </p:nvGraphicFramePr>
        <p:xfrm>
          <a:off x="4643438" y="2276475"/>
          <a:ext cx="200025" cy="219075"/>
        </p:xfrm>
        <a:graphic>
          <a:graphicData uri="http://schemas.openxmlformats.org/presentationml/2006/ole">
            <mc:AlternateContent xmlns:mc="http://schemas.openxmlformats.org/markup-compatibility/2006">
              <mc:Choice xmlns:v="urn:schemas-microsoft-com:vml" Requires="v">
                <p:oleObj spid="_x0000_s19667" name="Equation" r:id="rId36" imgW="203024" imgH="215713" progId="Equation.3">
                  <p:embed/>
                </p:oleObj>
              </mc:Choice>
              <mc:Fallback>
                <p:oleObj name="Equation" r:id="rId36"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3438" y="22764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06" name="Object 119"/>
          <p:cNvGraphicFramePr>
            <a:graphicFrameLocks noChangeAspect="1"/>
          </p:cNvGraphicFramePr>
          <p:nvPr/>
        </p:nvGraphicFramePr>
        <p:xfrm>
          <a:off x="4284663" y="2133600"/>
          <a:ext cx="200025" cy="219075"/>
        </p:xfrm>
        <a:graphic>
          <a:graphicData uri="http://schemas.openxmlformats.org/presentationml/2006/ole">
            <mc:AlternateContent xmlns:mc="http://schemas.openxmlformats.org/markup-compatibility/2006">
              <mc:Choice xmlns:v="urn:schemas-microsoft-com:vml" Requires="v">
                <p:oleObj spid="_x0000_s19668" name="Equation" r:id="rId37" imgW="203024" imgH="215713" progId="Equation.3">
                  <p:embed/>
                </p:oleObj>
              </mc:Choice>
              <mc:Fallback>
                <p:oleObj name="Equation" r:id="rId37"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4663" y="21336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07" name="Object 120"/>
          <p:cNvGraphicFramePr>
            <a:graphicFrameLocks noChangeAspect="1"/>
          </p:cNvGraphicFramePr>
          <p:nvPr/>
        </p:nvGraphicFramePr>
        <p:xfrm>
          <a:off x="4140200" y="2565400"/>
          <a:ext cx="200025" cy="219075"/>
        </p:xfrm>
        <a:graphic>
          <a:graphicData uri="http://schemas.openxmlformats.org/presentationml/2006/ole">
            <mc:AlternateContent xmlns:mc="http://schemas.openxmlformats.org/markup-compatibility/2006">
              <mc:Choice xmlns:v="urn:schemas-microsoft-com:vml" Requires="v">
                <p:oleObj spid="_x0000_s19669" name="Equation" r:id="rId38" imgW="203024" imgH="215713" progId="Equation.3">
                  <p:embed/>
                </p:oleObj>
              </mc:Choice>
              <mc:Fallback>
                <p:oleObj name="Equation" r:id="rId38"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25654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08" name="Object 121"/>
          <p:cNvGraphicFramePr>
            <a:graphicFrameLocks noChangeAspect="1"/>
          </p:cNvGraphicFramePr>
          <p:nvPr/>
        </p:nvGraphicFramePr>
        <p:xfrm>
          <a:off x="4067175" y="3213100"/>
          <a:ext cx="200025" cy="219075"/>
        </p:xfrm>
        <a:graphic>
          <a:graphicData uri="http://schemas.openxmlformats.org/presentationml/2006/ole">
            <mc:AlternateContent xmlns:mc="http://schemas.openxmlformats.org/markup-compatibility/2006">
              <mc:Choice xmlns:v="urn:schemas-microsoft-com:vml" Requires="v">
                <p:oleObj spid="_x0000_s19670" name="Equation" r:id="rId39" imgW="203024" imgH="215713" progId="Equation.3">
                  <p:embed/>
                </p:oleObj>
              </mc:Choice>
              <mc:Fallback>
                <p:oleObj name="Equation" r:id="rId39"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7175" y="32131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09" name="Object 122"/>
          <p:cNvGraphicFramePr>
            <a:graphicFrameLocks noChangeAspect="1"/>
          </p:cNvGraphicFramePr>
          <p:nvPr/>
        </p:nvGraphicFramePr>
        <p:xfrm>
          <a:off x="4284663" y="2349500"/>
          <a:ext cx="200025" cy="219075"/>
        </p:xfrm>
        <a:graphic>
          <a:graphicData uri="http://schemas.openxmlformats.org/presentationml/2006/ole">
            <mc:AlternateContent xmlns:mc="http://schemas.openxmlformats.org/markup-compatibility/2006">
              <mc:Choice xmlns:v="urn:schemas-microsoft-com:vml" Requires="v">
                <p:oleObj spid="_x0000_s19671" name="Equation" r:id="rId40" imgW="203024" imgH="215713" progId="Equation.3">
                  <p:embed/>
                </p:oleObj>
              </mc:Choice>
              <mc:Fallback>
                <p:oleObj name="Equation" r:id="rId40"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4663" y="23495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10" name="Object 123"/>
          <p:cNvGraphicFramePr>
            <a:graphicFrameLocks noChangeAspect="1"/>
          </p:cNvGraphicFramePr>
          <p:nvPr/>
        </p:nvGraphicFramePr>
        <p:xfrm>
          <a:off x="4716463" y="2565400"/>
          <a:ext cx="200025" cy="219075"/>
        </p:xfrm>
        <a:graphic>
          <a:graphicData uri="http://schemas.openxmlformats.org/presentationml/2006/ole">
            <mc:AlternateContent xmlns:mc="http://schemas.openxmlformats.org/markup-compatibility/2006">
              <mc:Choice xmlns:v="urn:schemas-microsoft-com:vml" Requires="v">
                <p:oleObj spid="_x0000_s19672" name="Equation" r:id="rId41" imgW="203024" imgH="215713" progId="Equation.3">
                  <p:embed/>
                </p:oleObj>
              </mc:Choice>
              <mc:Fallback>
                <p:oleObj name="Equation" r:id="rId41"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463" y="25654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11" name="Object 124"/>
          <p:cNvGraphicFramePr>
            <a:graphicFrameLocks noChangeAspect="1"/>
          </p:cNvGraphicFramePr>
          <p:nvPr/>
        </p:nvGraphicFramePr>
        <p:xfrm>
          <a:off x="4427538" y="2565400"/>
          <a:ext cx="200025" cy="219075"/>
        </p:xfrm>
        <a:graphic>
          <a:graphicData uri="http://schemas.openxmlformats.org/presentationml/2006/ole">
            <mc:AlternateContent xmlns:mc="http://schemas.openxmlformats.org/markup-compatibility/2006">
              <mc:Choice xmlns:v="urn:schemas-microsoft-com:vml" Requires="v">
                <p:oleObj spid="_x0000_s19673" name="Equation" r:id="rId42" imgW="203024" imgH="215713" progId="Equation.3">
                  <p:embed/>
                </p:oleObj>
              </mc:Choice>
              <mc:Fallback>
                <p:oleObj name="Equation" r:id="rId42"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7538" y="25654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12" name="Object 125"/>
          <p:cNvGraphicFramePr>
            <a:graphicFrameLocks noChangeAspect="1"/>
          </p:cNvGraphicFramePr>
          <p:nvPr/>
        </p:nvGraphicFramePr>
        <p:xfrm>
          <a:off x="4787900" y="2781300"/>
          <a:ext cx="200025" cy="219075"/>
        </p:xfrm>
        <a:graphic>
          <a:graphicData uri="http://schemas.openxmlformats.org/presentationml/2006/ole">
            <mc:AlternateContent xmlns:mc="http://schemas.openxmlformats.org/markup-compatibility/2006">
              <mc:Choice xmlns:v="urn:schemas-microsoft-com:vml" Requires="v">
                <p:oleObj spid="_x0000_s19674" name="Equation" r:id="rId43" imgW="203024" imgH="215713" progId="Equation.3">
                  <p:embed/>
                </p:oleObj>
              </mc:Choice>
              <mc:Fallback>
                <p:oleObj name="Equation" r:id="rId43"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87900" y="27813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13" name="Object 126"/>
          <p:cNvGraphicFramePr>
            <a:graphicFrameLocks noChangeAspect="1"/>
          </p:cNvGraphicFramePr>
          <p:nvPr/>
        </p:nvGraphicFramePr>
        <p:xfrm>
          <a:off x="2987675" y="3141663"/>
          <a:ext cx="200025" cy="219075"/>
        </p:xfrm>
        <a:graphic>
          <a:graphicData uri="http://schemas.openxmlformats.org/presentationml/2006/ole">
            <mc:AlternateContent xmlns:mc="http://schemas.openxmlformats.org/markup-compatibility/2006">
              <mc:Choice xmlns:v="urn:schemas-microsoft-com:vml" Requires="v">
                <p:oleObj spid="_x0000_s19675" name="Equation" r:id="rId44" imgW="203024" imgH="215713" progId="Equation.3">
                  <p:embed/>
                </p:oleObj>
              </mc:Choice>
              <mc:Fallback>
                <p:oleObj name="Equation" r:id="rId44"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7675" y="314166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14" name="Object 127"/>
          <p:cNvGraphicFramePr>
            <a:graphicFrameLocks noChangeAspect="1"/>
          </p:cNvGraphicFramePr>
          <p:nvPr/>
        </p:nvGraphicFramePr>
        <p:xfrm>
          <a:off x="3203575" y="2924175"/>
          <a:ext cx="200025" cy="219075"/>
        </p:xfrm>
        <a:graphic>
          <a:graphicData uri="http://schemas.openxmlformats.org/presentationml/2006/ole">
            <mc:AlternateContent xmlns:mc="http://schemas.openxmlformats.org/markup-compatibility/2006">
              <mc:Choice xmlns:v="urn:schemas-microsoft-com:vml" Requires="v">
                <p:oleObj spid="_x0000_s19676" name="Equation" r:id="rId45" imgW="203024" imgH="215713" progId="Equation.3">
                  <p:embed/>
                </p:oleObj>
              </mc:Choice>
              <mc:Fallback>
                <p:oleObj name="Equation" r:id="rId45"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3575" y="29241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15" name="Object 128"/>
          <p:cNvGraphicFramePr>
            <a:graphicFrameLocks noChangeAspect="1"/>
          </p:cNvGraphicFramePr>
          <p:nvPr/>
        </p:nvGraphicFramePr>
        <p:xfrm>
          <a:off x="3419475" y="2997200"/>
          <a:ext cx="200025" cy="219075"/>
        </p:xfrm>
        <a:graphic>
          <a:graphicData uri="http://schemas.openxmlformats.org/presentationml/2006/ole">
            <mc:AlternateContent xmlns:mc="http://schemas.openxmlformats.org/markup-compatibility/2006">
              <mc:Choice xmlns:v="urn:schemas-microsoft-com:vml" Requires="v">
                <p:oleObj spid="_x0000_s19677" name="Equation" r:id="rId46" imgW="203024" imgH="215713" progId="Equation.3">
                  <p:embed/>
                </p:oleObj>
              </mc:Choice>
              <mc:Fallback>
                <p:oleObj name="Equation" r:id="rId46"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29972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16" name="Object 129"/>
          <p:cNvGraphicFramePr>
            <a:graphicFrameLocks noChangeAspect="1"/>
          </p:cNvGraphicFramePr>
          <p:nvPr/>
        </p:nvGraphicFramePr>
        <p:xfrm>
          <a:off x="3563938" y="2349500"/>
          <a:ext cx="200025" cy="219075"/>
        </p:xfrm>
        <a:graphic>
          <a:graphicData uri="http://schemas.openxmlformats.org/presentationml/2006/ole">
            <mc:AlternateContent xmlns:mc="http://schemas.openxmlformats.org/markup-compatibility/2006">
              <mc:Choice xmlns:v="urn:schemas-microsoft-com:vml" Requires="v">
                <p:oleObj spid="_x0000_s19678" name="Equation" r:id="rId47" imgW="203024" imgH="215713" progId="Equation.3">
                  <p:embed/>
                </p:oleObj>
              </mc:Choice>
              <mc:Fallback>
                <p:oleObj name="Equation" r:id="rId47"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3938" y="23495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17" name="Object 130"/>
          <p:cNvGraphicFramePr>
            <a:graphicFrameLocks noChangeAspect="1"/>
          </p:cNvGraphicFramePr>
          <p:nvPr/>
        </p:nvGraphicFramePr>
        <p:xfrm>
          <a:off x="3708400" y="2781300"/>
          <a:ext cx="200025" cy="219075"/>
        </p:xfrm>
        <a:graphic>
          <a:graphicData uri="http://schemas.openxmlformats.org/presentationml/2006/ole">
            <mc:AlternateContent xmlns:mc="http://schemas.openxmlformats.org/markup-compatibility/2006">
              <mc:Choice xmlns:v="urn:schemas-microsoft-com:vml" Requires="v">
                <p:oleObj spid="_x0000_s19679" name="Equation" r:id="rId48" imgW="203024" imgH="215713" progId="Equation.3">
                  <p:embed/>
                </p:oleObj>
              </mc:Choice>
              <mc:Fallback>
                <p:oleObj name="Equation" r:id="rId48"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8400" y="27813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18" name="Object 131"/>
          <p:cNvGraphicFramePr>
            <a:graphicFrameLocks noChangeAspect="1"/>
          </p:cNvGraphicFramePr>
          <p:nvPr/>
        </p:nvGraphicFramePr>
        <p:xfrm>
          <a:off x="3635375" y="3068638"/>
          <a:ext cx="200025" cy="219075"/>
        </p:xfrm>
        <a:graphic>
          <a:graphicData uri="http://schemas.openxmlformats.org/presentationml/2006/ole">
            <mc:AlternateContent xmlns:mc="http://schemas.openxmlformats.org/markup-compatibility/2006">
              <mc:Choice xmlns:v="urn:schemas-microsoft-com:vml" Requires="v">
                <p:oleObj spid="_x0000_s19680" name="Equation" r:id="rId49" imgW="203024" imgH="215713" progId="Equation.3">
                  <p:embed/>
                </p:oleObj>
              </mc:Choice>
              <mc:Fallback>
                <p:oleObj name="Equation" r:id="rId49"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375" y="30686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19" name="Object 132"/>
          <p:cNvGraphicFramePr>
            <a:graphicFrameLocks noChangeAspect="1"/>
          </p:cNvGraphicFramePr>
          <p:nvPr/>
        </p:nvGraphicFramePr>
        <p:xfrm>
          <a:off x="3419475" y="3284538"/>
          <a:ext cx="200025" cy="219075"/>
        </p:xfrm>
        <a:graphic>
          <a:graphicData uri="http://schemas.openxmlformats.org/presentationml/2006/ole">
            <mc:AlternateContent xmlns:mc="http://schemas.openxmlformats.org/markup-compatibility/2006">
              <mc:Choice xmlns:v="urn:schemas-microsoft-com:vml" Requires="v">
                <p:oleObj spid="_x0000_s19681" name="Equation" r:id="rId50" imgW="203024" imgH="215713" progId="Equation.3">
                  <p:embed/>
                </p:oleObj>
              </mc:Choice>
              <mc:Fallback>
                <p:oleObj name="Equation" r:id="rId50"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32845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20" name="Object 133"/>
          <p:cNvGraphicFramePr>
            <a:graphicFrameLocks noChangeAspect="1"/>
          </p:cNvGraphicFramePr>
          <p:nvPr/>
        </p:nvGraphicFramePr>
        <p:xfrm>
          <a:off x="3779838" y="3213100"/>
          <a:ext cx="200025" cy="219075"/>
        </p:xfrm>
        <a:graphic>
          <a:graphicData uri="http://schemas.openxmlformats.org/presentationml/2006/ole">
            <mc:AlternateContent xmlns:mc="http://schemas.openxmlformats.org/markup-compatibility/2006">
              <mc:Choice xmlns:v="urn:schemas-microsoft-com:vml" Requires="v">
                <p:oleObj spid="_x0000_s19682" name="Equation" r:id="rId51" imgW="203024" imgH="215713" progId="Equation.3">
                  <p:embed/>
                </p:oleObj>
              </mc:Choice>
              <mc:Fallback>
                <p:oleObj name="Equation" r:id="rId51"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9838" y="32131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21" name="Object 134"/>
          <p:cNvGraphicFramePr>
            <a:graphicFrameLocks noChangeAspect="1"/>
          </p:cNvGraphicFramePr>
          <p:nvPr/>
        </p:nvGraphicFramePr>
        <p:xfrm>
          <a:off x="3708400" y="3789363"/>
          <a:ext cx="200025" cy="219075"/>
        </p:xfrm>
        <a:graphic>
          <a:graphicData uri="http://schemas.openxmlformats.org/presentationml/2006/ole">
            <mc:AlternateContent xmlns:mc="http://schemas.openxmlformats.org/markup-compatibility/2006">
              <mc:Choice xmlns:v="urn:schemas-microsoft-com:vml" Requires="v">
                <p:oleObj spid="_x0000_s19683" name="Equation" r:id="rId52" imgW="203024" imgH="215713" progId="Equation.3">
                  <p:embed/>
                </p:oleObj>
              </mc:Choice>
              <mc:Fallback>
                <p:oleObj name="Equation" r:id="rId52"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8400" y="378936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22" name="Object 135"/>
          <p:cNvGraphicFramePr>
            <a:graphicFrameLocks noChangeAspect="1"/>
          </p:cNvGraphicFramePr>
          <p:nvPr/>
        </p:nvGraphicFramePr>
        <p:xfrm>
          <a:off x="3635375" y="3500438"/>
          <a:ext cx="200025" cy="219075"/>
        </p:xfrm>
        <a:graphic>
          <a:graphicData uri="http://schemas.openxmlformats.org/presentationml/2006/ole">
            <mc:AlternateContent xmlns:mc="http://schemas.openxmlformats.org/markup-compatibility/2006">
              <mc:Choice xmlns:v="urn:schemas-microsoft-com:vml" Requires="v">
                <p:oleObj spid="_x0000_s19684" name="Equation" r:id="rId53" imgW="203024" imgH="215713" progId="Equation.3">
                  <p:embed/>
                </p:oleObj>
              </mc:Choice>
              <mc:Fallback>
                <p:oleObj name="Equation" r:id="rId53"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375" y="35004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23" name="Object 136"/>
          <p:cNvGraphicFramePr>
            <a:graphicFrameLocks noChangeAspect="1"/>
          </p:cNvGraphicFramePr>
          <p:nvPr/>
        </p:nvGraphicFramePr>
        <p:xfrm>
          <a:off x="3419475" y="3644900"/>
          <a:ext cx="200025" cy="219075"/>
        </p:xfrm>
        <a:graphic>
          <a:graphicData uri="http://schemas.openxmlformats.org/presentationml/2006/ole">
            <mc:AlternateContent xmlns:mc="http://schemas.openxmlformats.org/markup-compatibility/2006">
              <mc:Choice xmlns:v="urn:schemas-microsoft-com:vml" Requires="v">
                <p:oleObj spid="_x0000_s19685" name="Equation" r:id="rId54" imgW="203024" imgH="215713" progId="Equation.3">
                  <p:embed/>
                </p:oleObj>
              </mc:Choice>
              <mc:Fallback>
                <p:oleObj name="Equation" r:id="rId54"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9475" y="36449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24" name="Object 137"/>
          <p:cNvGraphicFramePr>
            <a:graphicFrameLocks noChangeAspect="1"/>
          </p:cNvGraphicFramePr>
          <p:nvPr/>
        </p:nvGraphicFramePr>
        <p:xfrm>
          <a:off x="1979613" y="3573463"/>
          <a:ext cx="200025" cy="219075"/>
        </p:xfrm>
        <a:graphic>
          <a:graphicData uri="http://schemas.openxmlformats.org/presentationml/2006/ole">
            <mc:AlternateContent xmlns:mc="http://schemas.openxmlformats.org/markup-compatibility/2006">
              <mc:Choice xmlns:v="urn:schemas-microsoft-com:vml" Requires="v">
                <p:oleObj spid="_x0000_s19686" name="Equation" r:id="rId55" imgW="203024" imgH="215713" progId="Equation.3">
                  <p:embed/>
                </p:oleObj>
              </mc:Choice>
              <mc:Fallback>
                <p:oleObj name="Equation" r:id="rId55"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79613" y="357346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25" name="Object 138"/>
          <p:cNvGraphicFramePr>
            <a:graphicFrameLocks noChangeAspect="1"/>
          </p:cNvGraphicFramePr>
          <p:nvPr/>
        </p:nvGraphicFramePr>
        <p:xfrm>
          <a:off x="2700338" y="2997200"/>
          <a:ext cx="200025" cy="219075"/>
        </p:xfrm>
        <a:graphic>
          <a:graphicData uri="http://schemas.openxmlformats.org/presentationml/2006/ole">
            <mc:AlternateContent xmlns:mc="http://schemas.openxmlformats.org/markup-compatibility/2006">
              <mc:Choice xmlns:v="urn:schemas-microsoft-com:vml" Requires="v">
                <p:oleObj spid="_x0000_s19687" name="Equation" r:id="rId56" imgW="203024" imgH="215713" progId="Equation.3">
                  <p:embed/>
                </p:oleObj>
              </mc:Choice>
              <mc:Fallback>
                <p:oleObj name="Equation" r:id="rId56"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00338" y="29972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26" name="Object 139"/>
          <p:cNvGraphicFramePr>
            <a:graphicFrameLocks noChangeAspect="1"/>
          </p:cNvGraphicFramePr>
          <p:nvPr/>
        </p:nvGraphicFramePr>
        <p:xfrm>
          <a:off x="2916238" y="2781300"/>
          <a:ext cx="200025" cy="219075"/>
        </p:xfrm>
        <a:graphic>
          <a:graphicData uri="http://schemas.openxmlformats.org/presentationml/2006/ole">
            <mc:AlternateContent xmlns:mc="http://schemas.openxmlformats.org/markup-compatibility/2006">
              <mc:Choice xmlns:v="urn:schemas-microsoft-com:vml" Requires="v">
                <p:oleObj spid="_x0000_s19688" name="Equation" r:id="rId57" imgW="203024" imgH="215713" progId="Equation.3">
                  <p:embed/>
                </p:oleObj>
              </mc:Choice>
              <mc:Fallback>
                <p:oleObj name="Equation" r:id="rId57"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16238" y="27813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27" name="Object 140"/>
          <p:cNvGraphicFramePr>
            <a:graphicFrameLocks noChangeAspect="1"/>
          </p:cNvGraphicFramePr>
          <p:nvPr/>
        </p:nvGraphicFramePr>
        <p:xfrm>
          <a:off x="1692275" y="3644900"/>
          <a:ext cx="200025" cy="219075"/>
        </p:xfrm>
        <a:graphic>
          <a:graphicData uri="http://schemas.openxmlformats.org/presentationml/2006/ole">
            <mc:AlternateContent xmlns:mc="http://schemas.openxmlformats.org/markup-compatibility/2006">
              <mc:Choice xmlns:v="urn:schemas-microsoft-com:vml" Requires="v">
                <p:oleObj spid="_x0000_s19689" name="Equation" r:id="rId58" imgW="203024" imgH="215713" progId="Equation.3">
                  <p:embed/>
                </p:oleObj>
              </mc:Choice>
              <mc:Fallback>
                <p:oleObj name="Equation" r:id="rId58"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92275" y="36449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28" name="Object 141"/>
          <p:cNvGraphicFramePr>
            <a:graphicFrameLocks noChangeAspect="1"/>
          </p:cNvGraphicFramePr>
          <p:nvPr/>
        </p:nvGraphicFramePr>
        <p:xfrm>
          <a:off x="2268538" y="3068638"/>
          <a:ext cx="200025" cy="219075"/>
        </p:xfrm>
        <a:graphic>
          <a:graphicData uri="http://schemas.openxmlformats.org/presentationml/2006/ole">
            <mc:AlternateContent xmlns:mc="http://schemas.openxmlformats.org/markup-compatibility/2006">
              <mc:Choice xmlns:v="urn:schemas-microsoft-com:vml" Requires="v">
                <p:oleObj spid="_x0000_s19690" name="Equation" r:id="rId59" imgW="203024" imgH="215713" progId="Equation.3">
                  <p:embed/>
                </p:oleObj>
              </mc:Choice>
              <mc:Fallback>
                <p:oleObj name="Equation" r:id="rId59"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8538" y="30686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29" name="Object 142"/>
          <p:cNvGraphicFramePr>
            <a:graphicFrameLocks noChangeAspect="1"/>
          </p:cNvGraphicFramePr>
          <p:nvPr/>
        </p:nvGraphicFramePr>
        <p:xfrm>
          <a:off x="2484438" y="2708275"/>
          <a:ext cx="200025" cy="219075"/>
        </p:xfrm>
        <a:graphic>
          <a:graphicData uri="http://schemas.openxmlformats.org/presentationml/2006/ole">
            <mc:AlternateContent xmlns:mc="http://schemas.openxmlformats.org/markup-compatibility/2006">
              <mc:Choice xmlns:v="urn:schemas-microsoft-com:vml" Requires="v">
                <p:oleObj spid="_x0000_s19691" name="Equation" r:id="rId60" imgW="203024" imgH="215713" progId="Equation.3">
                  <p:embed/>
                </p:oleObj>
              </mc:Choice>
              <mc:Fallback>
                <p:oleObj name="Equation" r:id="rId60"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27082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30" name="Object 143"/>
          <p:cNvGraphicFramePr>
            <a:graphicFrameLocks noChangeAspect="1"/>
          </p:cNvGraphicFramePr>
          <p:nvPr/>
        </p:nvGraphicFramePr>
        <p:xfrm>
          <a:off x="3348038" y="3068638"/>
          <a:ext cx="200025" cy="219075"/>
        </p:xfrm>
        <a:graphic>
          <a:graphicData uri="http://schemas.openxmlformats.org/presentationml/2006/ole">
            <mc:AlternateContent xmlns:mc="http://schemas.openxmlformats.org/markup-compatibility/2006">
              <mc:Choice xmlns:v="urn:schemas-microsoft-com:vml" Requires="v">
                <p:oleObj spid="_x0000_s19692" name="Equation" r:id="rId61" imgW="203024" imgH="215713" progId="Equation.3">
                  <p:embed/>
                </p:oleObj>
              </mc:Choice>
              <mc:Fallback>
                <p:oleObj name="Equation" r:id="rId61"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8038" y="30686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31" name="Object 144"/>
          <p:cNvGraphicFramePr>
            <a:graphicFrameLocks noChangeAspect="1"/>
          </p:cNvGraphicFramePr>
          <p:nvPr/>
        </p:nvGraphicFramePr>
        <p:xfrm>
          <a:off x="3348038" y="2708275"/>
          <a:ext cx="200025" cy="219075"/>
        </p:xfrm>
        <a:graphic>
          <a:graphicData uri="http://schemas.openxmlformats.org/presentationml/2006/ole">
            <mc:AlternateContent xmlns:mc="http://schemas.openxmlformats.org/markup-compatibility/2006">
              <mc:Choice xmlns:v="urn:schemas-microsoft-com:vml" Requires="v">
                <p:oleObj spid="_x0000_s19693" name="Equation" r:id="rId62" imgW="203024" imgH="215713" progId="Equation.3">
                  <p:embed/>
                </p:oleObj>
              </mc:Choice>
              <mc:Fallback>
                <p:oleObj name="Equation" r:id="rId62"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8038" y="27082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32" name="Object 145"/>
          <p:cNvGraphicFramePr>
            <a:graphicFrameLocks noChangeAspect="1"/>
          </p:cNvGraphicFramePr>
          <p:nvPr/>
        </p:nvGraphicFramePr>
        <p:xfrm>
          <a:off x="3276600" y="2420938"/>
          <a:ext cx="200025" cy="219075"/>
        </p:xfrm>
        <a:graphic>
          <a:graphicData uri="http://schemas.openxmlformats.org/presentationml/2006/ole">
            <mc:AlternateContent xmlns:mc="http://schemas.openxmlformats.org/markup-compatibility/2006">
              <mc:Choice xmlns:v="urn:schemas-microsoft-com:vml" Requires="v">
                <p:oleObj spid="_x0000_s19694" name="Equation" r:id="rId63" imgW="203024" imgH="215713" progId="Equation.3">
                  <p:embed/>
                </p:oleObj>
              </mc:Choice>
              <mc:Fallback>
                <p:oleObj name="Equation" r:id="rId63"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24209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33" name="Object 146"/>
          <p:cNvGraphicFramePr>
            <a:graphicFrameLocks noChangeAspect="1"/>
          </p:cNvGraphicFramePr>
          <p:nvPr/>
        </p:nvGraphicFramePr>
        <p:xfrm>
          <a:off x="2843213" y="2420938"/>
          <a:ext cx="200025" cy="219075"/>
        </p:xfrm>
        <a:graphic>
          <a:graphicData uri="http://schemas.openxmlformats.org/presentationml/2006/ole">
            <mc:AlternateContent xmlns:mc="http://schemas.openxmlformats.org/markup-compatibility/2006">
              <mc:Choice xmlns:v="urn:schemas-microsoft-com:vml" Requires="v">
                <p:oleObj spid="_x0000_s19695" name="Equation" r:id="rId64" imgW="203024" imgH="215713" progId="Equation.3">
                  <p:embed/>
                </p:oleObj>
              </mc:Choice>
              <mc:Fallback>
                <p:oleObj name="Equation" r:id="rId64"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213" y="24209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34" name="Object 147"/>
          <p:cNvGraphicFramePr>
            <a:graphicFrameLocks noChangeAspect="1"/>
          </p:cNvGraphicFramePr>
          <p:nvPr/>
        </p:nvGraphicFramePr>
        <p:xfrm>
          <a:off x="3132138" y="2133600"/>
          <a:ext cx="200025" cy="219075"/>
        </p:xfrm>
        <a:graphic>
          <a:graphicData uri="http://schemas.openxmlformats.org/presentationml/2006/ole">
            <mc:AlternateContent xmlns:mc="http://schemas.openxmlformats.org/markup-compatibility/2006">
              <mc:Choice xmlns:v="urn:schemas-microsoft-com:vml" Requires="v">
                <p:oleObj spid="_x0000_s19696" name="Equation" r:id="rId65" imgW="203024" imgH="215713" progId="Equation.3">
                  <p:embed/>
                </p:oleObj>
              </mc:Choice>
              <mc:Fallback>
                <p:oleObj name="Equation" r:id="rId65"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2138" y="21336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35" name="Object 148"/>
          <p:cNvGraphicFramePr>
            <a:graphicFrameLocks noChangeAspect="1"/>
          </p:cNvGraphicFramePr>
          <p:nvPr/>
        </p:nvGraphicFramePr>
        <p:xfrm>
          <a:off x="2555875" y="3284538"/>
          <a:ext cx="200025" cy="219075"/>
        </p:xfrm>
        <a:graphic>
          <a:graphicData uri="http://schemas.openxmlformats.org/presentationml/2006/ole">
            <mc:AlternateContent xmlns:mc="http://schemas.openxmlformats.org/markup-compatibility/2006">
              <mc:Choice xmlns:v="urn:schemas-microsoft-com:vml" Requires="v">
                <p:oleObj spid="_x0000_s19697" name="Equation" r:id="rId66" imgW="203024" imgH="215713" progId="Equation.3">
                  <p:embed/>
                </p:oleObj>
              </mc:Choice>
              <mc:Fallback>
                <p:oleObj name="Equation" r:id="rId66"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5875" y="32845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36" name="Object 149"/>
          <p:cNvGraphicFramePr>
            <a:graphicFrameLocks noChangeAspect="1"/>
          </p:cNvGraphicFramePr>
          <p:nvPr/>
        </p:nvGraphicFramePr>
        <p:xfrm>
          <a:off x="1331913" y="3644900"/>
          <a:ext cx="200025" cy="219075"/>
        </p:xfrm>
        <a:graphic>
          <a:graphicData uri="http://schemas.openxmlformats.org/presentationml/2006/ole">
            <mc:AlternateContent xmlns:mc="http://schemas.openxmlformats.org/markup-compatibility/2006">
              <mc:Choice xmlns:v="urn:schemas-microsoft-com:vml" Requires="v">
                <p:oleObj spid="_x0000_s19698" name="Equation" r:id="rId67" imgW="203024" imgH="215713" progId="Equation.3">
                  <p:embed/>
                </p:oleObj>
              </mc:Choice>
              <mc:Fallback>
                <p:oleObj name="Equation" r:id="rId67"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913" y="36449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37" name="Object 150"/>
          <p:cNvGraphicFramePr>
            <a:graphicFrameLocks noChangeAspect="1"/>
          </p:cNvGraphicFramePr>
          <p:nvPr/>
        </p:nvGraphicFramePr>
        <p:xfrm>
          <a:off x="827088" y="3716338"/>
          <a:ext cx="200025" cy="219075"/>
        </p:xfrm>
        <a:graphic>
          <a:graphicData uri="http://schemas.openxmlformats.org/presentationml/2006/ole">
            <mc:AlternateContent xmlns:mc="http://schemas.openxmlformats.org/markup-compatibility/2006">
              <mc:Choice xmlns:v="urn:schemas-microsoft-com:vml" Requires="v">
                <p:oleObj spid="_x0000_s19699" name="Equation" r:id="rId68" imgW="203024" imgH="215713" progId="Equation.3">
                  <p:embed/>
                </p:oleObj>
              </mc:Choice>
              <mc:Fallback>
                <p:oleObj name="Equation" r:id="rId68"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088" y="37163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38" name="Object 151"/>
          <p:cNvGraphicFramePr>
            <a:graphicFrameLocks noChangeAspect="1"/>
          </p:cNvGraphicFramePr>
          <p:nvPr/>
        </p:nvGraphicFramePr>
        <p:xfrm>
          <a:off x="3348038" y="2060575"/>
          <a:ext cx="200025" cy="219075"/>
        </p:xfrm>
        <a:graphic>
          <a:graphicData uri="http://schemas.openxmlformats.org/presentationml/2006/ole">
            <mc:AlternateContent xmlns:mc="http://schemas.openxmlformats.org/markup-compatibility/2006">
              <mc:Choice xmlns:v="urn:schemas-microsoft-com:vml" Requires="v">
                <p:oleObj spid="_x0000_s19700" name="Equation" r:id="rId69" imgW="203024" imgH="215713" progId="Equation.3">
                  <p:embed/>
                </p:oleObj>
              </mc:Choice>
              <mc:Fallback>
                <p:oleObj name="Equation" r:id="rId69"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8038" y="20605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39" name="Object 152"/>
          <p:cNvGraphicFramePr>
            <a:graphicFrameLocks noChangeAspect="1"/>
          </p:cNvGraphicFramePr>
          <p:nvPr/>
        </p:nvGraphicFramePr>
        <p:xfrm>
          <a:off x="3563938" y="1700213"/>
          <a:ext cx="200025" cy="219075"/>
        </p:xfrm>
        <a:graphic>
          <a:graphicData uri="http://schemas.openxmlformats.org/presentationml/2006/ole">
            <mc:AlternateContent xmlns:mc="http://schemas.openxmlformats.org/markup-compatibility/2006">
              <mc:Choice xmlns:v="urn:schemas-microsoft-com:vml" Requires="v">
                <p:oleObj spid="_x0000_s19701" name="Equation" r:id="rId70" imgW="203024" imgH="215713" progId="Equation.3">
                  <p:embed/>
                </p:oleObj>
              </mc:Choice>
              <mc:Fallback>
                <p:oleObj name="Equation" r:id="rId70"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63938" y="170021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40" name="Object 153"/>
          <p:cNvGraphicFramePr>
            <a:graphicFrameLocks noChangeAspect="1"/>
          </p:cNvGraphicFramePr>
          <p:nvPr/>
        </p:nvGraphicFramePr>
        <p:xfrm>
          <a:off x="3635375" y="2133600"/>
          <a:ext cx="200025" cy="219075"/>
        </p:xfrm>
        <a:graphic>
          <a:graphicData uri="http://schemas.openxmlformats.org/presentationml/2006/ole">
            <mc:AlternateContent xmlns:mc="http://schemas.openxmlformats.org/markup-compatibility/2006">
              <mc:Choice xmlns:v="urn:schemas-microsoft-com:vml" Requires="v">
                <p:oleObj spid="_x0000_s19702" name="Equation" r:id="rId71" imgW="203024" imgH="215713" progId="Equation.3">
                  <p:embed/>
                </p:oleObj>
              </mc:Choice>
              <mc:Fallback>
                <p:oleObj name="Equation" r:id="rId71"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375" y="21336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41" name="Object 154"/>
          <p:cNvGraphicFramePr>
            <a:graphicFrameLocks noChangeAspect="1"/>
          </p:cNvGraphicFramePr>
          <p:nvPr/>
        </p:nvGraphicFramePr>
        <p:xfrm>
          <a:off x="2843213" y="2060575"/>
          <a:ext cx="200025" cy="219075"/>
        </p:xfrm>
        <a:graphic>
          <a:graphicData uri="http://schemas.openxmlformats.org/presentationml/2006/ole">
            <mc:AlternateContent xmlns:mc="http://schemas.openxmlformats.org/markup-compatibility/2006">
              <mc:Choice xmlns:v="urn:schemas-microsoft-com:vml" Requires="v">
                <p:oleObj spid="_x0000_s19703" name="Equation" r:id="rId72" imgW="203024" imgH="215713" progId="Equation.3">
                  <p:embed/>
                </p:oleObj>
              </mc:Choice>
              <mc:Fallback>
                <p:oleObj name="Equation" r:id="rId72"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213" y="20605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42" name="Object 155"/>
          <p:cNvGraphicFramePr>
            <a:graphicFrameLocks noChangeAspect="1"/>
          </p:cNvGraphicFramePr>
          <p:nvPr/>
        </p:nvGraphicFramePr>
        <p:xfrm>
          <a:off x="3708400" y="1412875"/>
          <a:ext cx="200025" cy="219075"/>
        </p:xfrm>
        <a:graphic>
          <a:graphicData uri="http://schemas.openxmlformats.org/presentationml/2006/ole">
            <mc:AlternateContent xmlns:mc="http://schemas.openxmlformats.org/markup-compatibility/2006">
              <mc:Choice xmlns:v="urn:schemas-microsoft-com:vml" Requires="v">
                <p:oleObj spid="_x0000_s19704" name="Equation" r:id="rId73" imgW="203024" imgH="215713" progId="Equation.3">
                  <p:embed/>
                </p:oleObj>
              </mc:Choice>
              <mc:Fallback>
                <p:oleObj name="Equation" r:id="rId73"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8400" y="14128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43" name="Object 156"/>
          <p:cNvGraphicFramePr>
            <a:graphicFrameLocks noChangeAspect="1"/>
          </p:cNvGraphicFramePr>
          <p:nvPr/>
        </p:nvGraphicFramePr>
        <p:xfrm>
          <a:off x="3851275" y="1773238"/>
          <a:ext cx="200025" cy="219075"/>
        </p:xfrm>
        <a:graphic>
          <a:graphicData uri="http://schemas.openxmlformats.org/presentationml/2006/ole">
            <mc:AlternateContent xmlns:mc="http://schemas.openxmlformats.org/markup-compatibility/2006">
              <mc:Choice xmlns:v="urn:schemas-microsoft-com:vml" Requires="v">
                <p:oleObj spid="_x0000_s19705" name="Equation" r:id="rId74" imgW="203024" imgH="215713" progId="Equation.3">
                  <p:embed/>
                </p:oleObj>
              </mc:Choice>
              <mc:Fallback>
                <p:oleObj name="Equation" r:id="rId74"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1275" y="17732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44" name="Object 157"/>
          <p:cNvGraphicFramePr>
            <a:graphicFrameLocks noChangeAspect="1"/>
          </p:cNvGraphicFramePr>
          <p:nvPr/>
        </p:nvGraphicFramePr>
        <p:xfrm>
          <a:off x="3708400" y="2636838"/>
          <a:ext cx="200025" cy="219075"/>
        </p:xfrm>
        <a:graphic>
          <a:graphicData uri="http://schemas.openxmlformats.org/presentationml/2006/ole">
            <mc:AlternateContent xmlns:mc="http://schemas.openxmlformats.org/markup-compatibility/2006">
              <mc:Choice xmlns:v="urn:schemas-microsoft-com:vml" Requires="v">
                <p:oleObj spid="_x0000_s19706" name="Equation" r:id="rId75" imgW="203024" imgH="215713" progId="Equation.3">
                  <p:embed/>
                </p:oleObj>
              </mc:Choice>
              <mc:Fallback>
                <p:oleObj name="Equation" r:id="rId75"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8400" y="26368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45" name="Object 158"/>
          <p:cNvGraphicFramePr>
            <a:graphicFrameLocks noChangeAspect="1"/>
          </p:cNvGraphicFramePr>
          <p:nvPr/>
        </p:nvGraphicFramePr>
        <p:xfrm>
          <a:off x="4140200" y="1989138"/>
          <a:ext cx="200025" cy="219075"/>
        </p:xfrm>
        <a:graphic>
          <a:graphicData uri="http://schemas.openxmlformats.org/presentationml/2006/ole">
            <mc:AlternateContent xmlns:mc="http://schemas.openxmlformats.org/markup-compatibility/2006">
              <mc:Choice xmlns:v="urn:schemas-microsoft-com:vml" Requires="v">
                <p:oleObj spid="_x0000_s19707" name="Equation" r:id="rId76" imgW="203024" imgH="215713" progId="Equation.3">
                  <p:embed/>
                </p:oleObj>
              </mc:Choice>
              <mc:Fallback>
                <p:oleObj name="Equation" r:id="rId76"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19891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46" name="Object 159"/>
          <p:cNvGraphicFramePr>
            <a:graphicFrameLocks noChangeAspect="1"/>
          </p:cNvGraphicFramePr>
          <p:nvPr/>
        </p:nvGraphicFramePr>
        <p:xfrm>
          <a:off x="5292725" y="2492375"/>
          <a:ext cx="200025" cy="219075"/>
        </p:xfrm>
        <a:graphic>
          <a:graphicData uri="http://schemas.openxmlformats.org/presentationml/2006/ole">
            <mc:AlternateContent xmlns:mc="http://schemas.openxmlformats.org/markup-compatibility/2006">
              <mc:Choice xmlns:v="urn:schemas-microsoft-com:vml" Requires="v">
                <p:oleObj spid="_x0000_s19708" name="Equation" r:id="rId77" imgW="203024" imgH="215713" progId="Equation.3">
                  <p:embed/>
                </p:oleObj>
              </mc:Choice>
              <mc:Fallback>
                <p:oleObj name="Equation" r:id="rId77"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725" y="24923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47" name="Object 160"/>
          <p:cNvGraphicFramePr>
            <a:graphicFrameLocks noChangeAspect="1"/>
          </p:cNvGraphicFramePr>
          <p:nvPr/>
        </p:nvGraphicFramePr>
        <p:xfrm>
          <a:off x="3995738" y="2997200"/>
          <a:ext cx="200025" cy="219075"/>
        </p:xfrm>
        <a:graphic>
          <a:graphicData uri="http://schemas.openxmlformats.org/presentationml/2006/ole">
            <mc:AlternateContent xmlns:mc="http://schemas.openxmlformats.org/markup-compatibility/2006">
              <mc:Choice xmlns:v="urn:schemas-microsoft-com:vml" Requires="v">
                <p:oleObj spid="_x0000_s19709" name="Equation" r:id="rId78" imgW="203024" imgH="215713" progId="Equation.3">
                  <p:embed/>
                </p:oleObj>
              </mc:Choice>
              <mc:Fallback>
                <p:oleObj name="Equation" r:id="rId78"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738" y="29972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48" name="Object 161"/>
          <p:cNvGraphicFramePr>
            <a:graphicFrameLocks noChangeAspect="1"/>
          </p:cNvGraphicFramePr>
          <p:nvPr/>
        </p:nvGraphicFramePr>
        <p:xfrm>
          <a:off x="3995738" y="2349500"/>
          <a:ext cx="200025" cy="219075"/>
        </p:xfrm>
        <a:graphic>
          <a:graphicData uri="http://schemas.openxmlformats.org/presentationml/2006/ole">
            <mc:AlternateContent xmlns:mc="http://schemas.openxmlformats.org/markup-compatibility/2006">
              <mc:Choice xmlns:v="urn:schemas-microsoft-com:vml" Requires="v">
                <p:oleObj spid="_x0000_s19710" name="Equation" r:id="rId79" imgW="203024" imgH="215713" progId="Equation.3">
                  <p:embed/>
                </p:oleObj>
              </mc:Choice>
              <mc:Fallback>
                <p:oleObj name="Equation" r:id="rId79"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738" y="2349500"/>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49" name="Object 162"/>
          <p:cNvGraphicFramePr>
            <a:graphicFrameLocks noChangeAspect="1"/>
          </p:cNvGraphicFramePr>
          <p:nvPr/>
        </p:nvGraphicFramePr>
        <p:xfrm>
          <a:off x="4140200" y="1412875"/>
          <a:ext cx="200025" cy="219075"/>
        </p:xfrm>
        <a:graphic>
          <a:graphicData uri="http://schemas.openxmlformats.org/presentationml/2006/ole">
            <mc:AlternateContent xmlns:mc="http://schemas.openxmlformats.org/markup-compatibility/2006">
              <mc:Choice xmlns:v="urn:schemas-microsoft-com:vml" Requires="v">
                <p:oleObj spid="_x0000_s19711" name="Equation" r:id="rId80" imgW="203024" imgH="215713" progId="Equation.3">
                  <p:embed/>
                </p:oleObj>
              </mc:Choice>
              <mc:Fallback>
                <p:oleObj name="Equation" r:id="rId80"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0200" y="14128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50" name="Object 163"/>
          <p:cNvGraphicFramePr>
            <a:graphicFrameLocks noChangeAspect="1"/>
          </p:cNvGraphicFramePr>
          <p:nvPr/>
        </p:nvGraphicFramePr>
        <p:xfrm>
          <a:off x="4284663" y="1700213"/>
          <a:ext cx="200025" cy="219075"/>
        </p:xfrm>
        <a:graphic>
          <a:graphicData uri="http://schemas.openxmlformats.org/presentationml/2006/ole">
            <mc:AlternateContent xmlns:mc="http://schemas.openxmlformats.org/markup-compatibility/2006">
              <mc:Choice xmlns:v="urn:schemas-microsoft-com:vml" Requires="v">
                <p:oleObj spid="_x0000_s19712" name="Equation" r:id="rId81" imgW="203024" imgH="215713" progId="Equation.3">
                  <p:embed/>
                </p:oleObj>
              </mc:Choice>
              <mc:Fallback>
                <p:oleObj name="Equation" r:id="rId81"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4663" y="1700213"/>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51" name="Object 164"/>
          <p:cNvGraphicFramePr>
            <a:graphicFrameLocks noChangeAspect="1"/>
          </p:cNvGraphicFramePr>
          <p:nvPr/>
        </p:nvGraphicFramePr>
        <p:xfrm>
          <a:off x="4500563" y="1844675"/>
          <a:ext cx="200025" cy="219075"/>
        </p:xfrm>
        <a:graphic>
          <a:graphicData uri="http://schemas.openxmlformats.org/presentationml/2006/ole">
            <mc:AlternateContent xmlns:mc="http://schemas.openxmlformats.org/markup-compatibility/2006">
              <mc:Choice xmlns:v="urn:schemas-microsoft-com:vml" Requires="v">
                <p:oleObj spid="_x0000_s19713" name="Equation" r:id="rId82" imgW="203024" imgH="215713" progId="Equation.3">
                  <p:embed/>
                </p:oleObj>
              </mc:Choice>
              <mc:Fallback>
                <p:oleObj name="Equation" r:id="rId82"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0563" y="18446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52" name="Object 165"/>
          <p:cNvGraphicFramePr>
            <a:graphicFrameLocks noChangeAspect="1"/>
          </p:cNvGraphicFramePr>
          <p:nvPr/>
        </p:nvGraphicFramePr>
        <p:xfrm>
          <a:off x="4716463" y="2060575"/>
          <a:ext cx="200025" cy="219075"/>
        </p:xfrm>
        <a:graphic>
          <a:graphicData uri="http://schemas.openxmlformats.org/presentationml/2006/ole">
            <mc:AlternateContent xmlns:mc="http://schemas.openxmlformats.org/markup-compatibility/2006">
              <mc:Choice xmlns:v="urn:schemas-microsoft-com:vml" Requires="v">
                <p:oleObj spid="_x0000_s19714" name="Equation" r:id="rId83" imgW="203024" imgH="215713" progId="Equation.3">
                  <p:embed/>
                </p:oleObj>
              </mc:Choice>
              <mc:Fallback>
                <p:oleObj name="Equation" r:id="rId83"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463" y="20605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53" name="Object 166"/>
          <p:cNvGraphicFramePr>
            <a:graphicFrameLocks noChangeAspect="1"/>
          </p:cNvGraphicFramePr>
          <p:nvPr/>
        </p:nvGraphicFramePr>
        <p:xfrm>
          <a:off x="4932363" y="2276475"/>
          <a:ext cx="200025" cy="219075"/>
        </p:xfrm>
        <a:graphic>
          <a:graphicData uri="http://schemas.openxmlformats.org/presentationml/2006/ole">
            <mc:AlternateContent xmlns:mc="http://schemas.openxmlformats.org/markup-compatibility/2006">
              <mc:Choice xmlns:v="urn:schemas-microsoft-com:vml" Requires="v">
                <p:oleObj spid="_x0000_s19715" name="Equation" r:id="rId84" imgW="203024" imgH="215713" progId="Equation.3">
                  <p:embed/>
                </p:oleObj>
              </mc:Choice>
              <mc:Fallback>
                <p:oleObj name="Equation" r:id="rId84"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363" y="22764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54" name="Object 167"/>
          <p:cNvGraphicFramePr>
            <a:graphicFrameLocks noChangeAspect="1"/>
          </p:cNvGraphicFramePr>
          <p:nvPr/>
        </p:nvGraphicFramePr>
        <p:xfrm>
          <a:off x="4932363" y="2492375"/>
          <a:ext cx="200025" cy="219075"/>
        </p:xfrm>
        <a:graphic>
          <a:graphicData uri="http://schemas.openxmlformats.org/presentationml/2006/ole">
            <mc:AlternateContent xmlns:mc="http://schemas.openxmlformats.org/markup-compatibility/2006">
              <mc:Choice xmlns:v="urn:schemas-microsoft-com:vml" Requires="v">
                <p:oleObj spid="_x0000_s19716" name="Equation" r:id="rId85" imgW="203024" imgH="215713" progId="Equation.3">
                  <p:embed/>
                </p:oleObj>
              </mc:Choice>
              <mc:Fallback>
                <p:oleObj name="Equation" r:id="rId85"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363" y="24923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55" name="Object 168"/>
          <p:cNvGraphicFramePr>
            <a:graphicFrameLocks noChangeAspect="1"/>
          </p:cNvGraphicFramePr>
          <p:nvPr/>
        </p:nvGraphicFramePr>
        <p:xfrm>
          <a:off x="5292725" y="2852738"/>
          <a:ext cx="263525" cy="288925"/>
        </p:xfrm>
        <a:graphic>
          <a:graphicData uri="http://schemas.openxmlformats.org/presentationml/2006/ole">
            <mc:AlternateContent xmlns:mc="http://schemas.openxmlformats.org/markup-compatibility/2006">
              <mc:Choice xmlns:v="urn:schemas-microsoft-com:vml" Requires="v">
                <p:oleObj spid="_x0000_s19717" name="Equation" r:id="rId86" imgW="203024" imgH="215713" progId="Equation.3">
                  <p:embed/>
                </p:oleObj>
              </mc:Choice>
              <mc:Fallback>
                <p:oleObj name="Equation" r:id="rId86"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725" y="2852738"/>
                        <a:ext cx="263525"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56" name="Object 169"/>
          <p:cNvGraphicFramePr>
            <a:graphicFrameLocks noChangeAspect="1"/>
          </p:cNvGraphicFramePr>
          <p:nvPr/>
        </p:nvGraphicFramePr>
        <p:xfrm>
          <a:off x="2268538" y="2852738"/>
          <a:ext cx="200025" cy="219075"/>
        </p:xfrm>
        <a:graphic>
          <a:graphicData uri="http://schemas.openxmlformats.org/presentationml/2006/ole">
            <mc:AlternateContent xmlns:mc="http://schemas.openxmlformats.org/markup-compatibility/2006">
              <mc:Choice xmlns:v="urn:schemas-microsoft-com:vml" Requires="v">
                <p:oleObj spid="_x0000_s19718" name="Equation" r:id="rId87" imgW="203024" imgH="215713" progId="Equation.3">
                  <p:embed/>
                </p:oleObj>
              </mc:Choice>
              <mc:Fallback>
                <p:oleObj name="Equation" r:id="rId87"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68538" y="28527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57" name="Object 170"/>
          <p:cNvGraphicFramePr>
            <a:graphicFrameLocks noChangeAspect="1"/>
          </p:cNvGraphicFramePr>
          <p:nvPr/>
        </p:nvGraphicFramePr>
        <p:xfrm>
          <a:off x="1908175" y="3284538"/>
          <a:ext cx="200025" cy="219075"/>
        </p:xfrm>
        <a:graphic>
          <a:graphicData uri="http://schemas.openxmlformats.org/presentationml/2006/ole">
            <mc:AlternateContent xmlns:mc="http://schemas.openxmlformats.org/markup-compatibility/2006">
              <mc:Choice xmlns:v="urn:schemas-microsoft-com:vml" Requires="v">
                <p:oleObj spid="_x0000_s19719" name="Equation" r:id="rId88" imgW="203024" imgH="215713" progId="Equation.3">
                  <p:embed/>
                </p:oleObj>
              </mc:Choice>
              <mc:Fallback>
                <p:oleObj name="Equation" r:id="rId88"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8175" y="32845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58" name="Object 171"/>
          <p:cNvGraphicFramePr>
            <a:graphicFrameLocks noChangeAspect="1"/>
          </p:cNvGraphicFramePr>
          <p:nvPr/>
        </p:nvGraphicFramePr>
        <p:xfrm>
          <a:off x="3348038" y="1628775"/>
          <a:ext cx="200025" cy="219075"/>
        </p:xfrm>
        <a:graphic>
          <a:graphicData uri="http://schemas.openxmlformats.org/presentationml/2006/ole">
            <mc:AlternateContent xmlns:mc="http://schemas.openxmlformats.org/markup-compatibility/2006">
              <mc:Choice xmlns:v="urn:schemas-microsoft-com:vml" Requires="v">
                <p:oleObj spid="_x0000_s19720" name="Equation" r:id="rId89" imgW="203024" imgH="215713" progId="Equation.3">
                  <p:embed/>
                </p:oleObj>
              </mc:Choice>
              <mc:Fallback>
                <p:oleObj name="Equation" r:id="rId89"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48038" y="16287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59" name="Object 172"/>
          <p:cNvGraphicFramePr>
            <a:graphicFrameLocks noChangeAspect="1"/>
          </p:cNvGraphicFramePr>
          <p:nvPr/>
        </p:nvGraphicFramePr>
        <p:xfrm>
          <a:off x="2627313" y="2276475"/>
          <a:ext cx="200025" cy="219075"/>
        </p:xfrm>
        <a:graphic>
          <a:graphicData uri="http://schemas.openxmlformats.org/presentationml/2006/ole">
            <mc:AlternateContent xmlns:mc="http://schemas.openxmlformats.org/markup-compatibility/2006">
              <mc:Choice xmlns:v="urn:schemas-microsoft-com:vml" Requires="v">
                <p:oleObj spid="_x0000_s19721" name="Equation" r:id="rId90" imgW="203024" imgH="215713" progId="Equation.3">
                  <p:embed/>
                </p:oleObj>
              </mc:Choice>
              <mc:Fallback>
                <p:oleObj name="Equation" r:id="rId90"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7313" y="22764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60" name="Object 173"/>
          <p:cNvGraphicFramePr>
            <a:graphicFrameLocks noChangeAspect="1"/>
          </p:cNvGraphicFramePr>
          <p:nvPr/>
        </p:nvGraphicFramePr>
        <p:xfrm>
          <a:off x="3132138" y="1773238"/>
          <a:ext cx="200025" cy="219075"/>
        </p:xfrm>
        <a:graphic>
          <a:graphicData uri="http://schemas.openxmlformats.org/presentationml/2006/ole">
            <mc:AlternateContent xmlns:mc="http://schemas.openxmlformats.org/markup-compatibility/2006">
              <mc:Choice xmlns:v="urn:schemas-microsoft-com:vml" Requires="v">
                <p:oleObj spid="_x0000_s19722" name="Equation" r:id="rId91" imgW="203024" imgH="215713" progId="Equation.3">
                  <p:embed/>
                </p:oleObj>
              </mc:Choice>
              <mc:Fallback>
                <p:oleObj name="Equation" r:id="rId91"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2138" y="1773238"/>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344161" name="Object 174"/>
          <p:cNvGraphicFramePr>
            <a:graphicFrameLocks noChangeAspect="1"/>
          </p:cNvGraphicFramePr>
          <p:nvPr/>
        </p:nvGraphicFramePr>
        <p:xfrm>
          <a:off x="4859338" y="1844675"/>
          <a:ext cx="200025" cy="219075"/>
        </p:xfrm>
        <a:graphic>
          <a:graphicData uri="http://schemas.openxmlformats.org/presentationml/2006/ole">
            <mc:AlternateContent xmlns:mc="http://schemas.openxmlformats.org/markup-compatibility/2006">
              <mc:Choice xmlns:v="urn:schemas-microsoft-com:vml" Requires="v">
                <p:oleObj spid="_x0000_s19723" name="Equation" r:id="rId92" imgW="203024" imgH="215713" progId="Equation.3">
                  <p:embed/>
                </p:oleObj>
              </mc:Choice>
              <mc:Fallback>
                <p:oleObj name="Equation" r:id="rId92" imgW="203024" imgH="215713"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9338" y="1844675"/>
                        <a:ext cx="20002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4162" name="Rectangle 135"/>
          <p:cNvSpPr>
            <a:spLocks noChangeArrowheads="1"/>
          </p:cNvSpPr>
          <p:nvPr/>
        </p:nvSpPr>
        <p:spPr bwMode="auto">
          <a:xfrm>
            <a:off x="1066800" y="5181600"/>
            <a:ext cx="75438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justLow"/>
            <a:r>
              <a:rPr lang="en-US" sz="2400" b="1" dirty="0">
                <a:solidFill>
                  <a:srgbClr val="006600"/>
                </a:solidFill>
                <a:cs typeface="Times New Roman" pitchFamily="18" charset="0"/>
              </a:rPr>
              <a:t>1 S.E,</a:t>
            </a:r>
            <a:r>
              <a:rPr lang="en-US" sz="2400" b="1" dirty="0">
                <a:solidFill>
                  <a:srgbClr val="FFFFFF"/>
                </a:solidFill>
                <a:cs typeface="Times New Roman" pitchFamily="18" charset="0"/>
              </a:rPr>
              <a:t>  </a:t>
            </a:r>
            <a:r>
              <a:rPr lang="en-US" sz="2400" b="1" dirty="0">
                <a:solidFill>
                  <a:srgbClr val="0000CC"/>
                </a:solidFill>
                <a:cs typeface="Times New Roman" pitchFamily="18" charset="0"/>
              </a:rPr>
              <a:t>2 S.E </a:t>
            </a:r>
            <a:r>
              <a:rPr lang="en-US" sz="2400" b="1" dirty="0">
                <a:solidFill>
                  <a:srgbClr val="CC00FF"/>
                </a:solidFill>
                <a:cs typeface="Times New Roman" pitchFamily="18" charset="0"/>
              </a:rPr>
              <a:t>and</a:t>
            </a:r>
            <a:r>
              <a:rPr lang="en-US" sz="2400" b="1" dirty="0">
                <a:solidFill>
                  <a:srgbClr val="FFFFFF"/>
                </a:solidFill>
                <a:cs typeface="Times New Roman" pitchFamily="18" charset="0"/>
              </a:rPr>
              <a:t> </a:t>
            </a:r>
            <a:r>
              <a:rPr lang="en-US" sz="2400" b="1" dirty="0">
                <a:solidFill>
                  <a:srgbClr val="660033"/>
                </a:solidFill>
                <a:cs typeface="Times New Roman" pitchFamily="18" charset="0"/>
              </a:rPr>
              <a:t>3 S.E         </a:t>
            </a:r>
            <a:r>
              <a:rPr lang="en-US" sz="2400" b="1" dirty="0">
                <a:solidFill>
                  <a:srgbClr val="CC00FF"/>
                </a:solidFill>
                <a:cs typeface="Times New Roman" pitchFamily="18" charset="0"/>
              </a:rPr>
              <a:t>in proportion</a:t>
            </a:r>
          </a:p>
          <a:p>
            <a:pPr algn="justLow"/>
            <a:r>
              <a:rPr lang="en-US" sz="2400" b="1" dirty="0">
                <a:solidFill>
                  <a:srgbClr val="FFFFFF"/>
                </a:solidFill>
                <a:cs typeface="Times New Roman" pitchFamily="18" charset="0"/>
              </a:rPr>
              <a:t>  </a:t>
            </a:r>
            <a:r>
              <a:rPr lang="en-US" sz="2400" b="1" dirty="0">
                <a:solidFill>
                  <a:srgbClr val="006600"/>
                </a:solidFill>
              </a:rPr>
              <a:t>68%</a:t>
            </a:r>
            <a:r>
              <a:rPr lang="en-US" sz="2400" b="1" dirty="0">
                <a:solidFill>
                  <a:srgbClr val="FFFFFF"/>
                </a:solidFill>
              </a:rPr>
              <a:t>   </a:t>
            </a:r>
            <a:r>
              <a:rPr lang="en-US" sz="2400" b="1" dirty="0">
                <a:solidFill>
                  <a:srgbClr val="0000CC"/>
                </a:solidFill>
              </a:rPr>
              <a:t>95%      </a:t>
            </a:r>
            <a:r>
              <a:rPr lang="en-US" sz="2400" b="1" dirty="0">
                <a:solidFill>
                  <a:srgbClr val="660033"/>
                </a:solidFill>
              </a:rPr>
              <a:t>99% . </a:t>
            </a:r>
          </a:p>
        </p:txBody>
      </p:sp>
      <p:sp>
        <p:nvSpPr>
          <p:cNvPr id="2" name="Date Placeholder 1"/>
          <p:cNvSpPr>
            <a:spLocks noGrp="1"/>
          </p:cNvSpPr>
          <p:nvPr>
            <p:ph type="dt" sz="half" idx="10"/>
          </p:nvPr>
        </p:nvSpPr>
        <p:spPr/>
        <p:txBody>
          <a:bodyPr/>
          <a:lstStyle/>
          <a:p>
            <a:fld id="{B6BC8B37-546D-418E-A0E8-B39A4BB13450}" type="datetime1">
              <a:rPr lang="en-MY" smtClean="0"/>
              <a:t>9/7/2020</a:t>
            </a:fld>
            <a:endParaRPr lang="en-MY"/>
          </a:p>
        </p:txBody>
      </p:sp>
    </p:spTree>
    <p:extLst>
      <p:ext uri="{BB962C8B-B14F-4D97-AF65-F5344CB8AC3E}">
        <p14:creationId xmlns:p14="http://schemas.microsoft.com/office/powerpoint/2010/main" val="78178680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5163" y="323717"/>
            <a:ext cx="8568952" cy="2431435"/>
          </a:xfrm>
          <a:prstGeom prst="rect">
            <a:avLst/>
          </a:prstGeom>
        </p:spPr>
        <p:txBody>
          <a:bodyPr wrap="square">
            <a:spAutoFit/>
          </a:bodyPr>
          <a:lstStyle/>
          <a:p>
            <a:pPr rtl="1" fontAlgn="base">
              <a:spcBef>
                <a:spcPct val="0"/>
              </a:spcBef>
              <a:spcAft>
                <a:spcPct val="0"/>
              </a:spcAft>
              <a:defRPr/>
            </a:pPr>
            <a:r>
              <a:rPr lang="en-US" sz="2800" b="1" kern="0" dirty="0">
                <a:solidFill>
                  <a:srgbClr val="FF0000"/>
                </a:solidFill>
                <a:latin typeface="Arial" pitchFamily="34" charset="0"/>
                <a:cs typeface="Arial" pitchFamily="34" charset="0"/>
              </a:rPr>
              <a:t>Remember that the </a:t>
            </a:r>
          </a:p>
          <a:p>
            <a:pPr rtl="1" fontAlgn="base">
              <a:spcBef>
                <a:spcPct val="0"/>
              </a:spcBef>
              <a:spcAft>
                <a:spcPct val="0"/>
              </a:spcAft>
              <a:defRPr/>
            </a:pPr>
            <a:r>
              <a:rPr lang="en-US" sz="2400" b="1" kern="0" dirty="0">
                <a:solidFill>
                  <a:srgbClr val="FF0000"/>
                </a:solidFill>
                <a:cs typeface="Arial" pitchFamily="34" charset="0"/>
              </a:rPr>
              <a:t>SD is</a:t>
            </a:r>
            <a:r>
              <a:rPr lang="en-US" sz="2400" kern="0" dirty="0">
                <a:solidFill>
                  <a:srgbClr val="FF0000"/>
                </a:solidFill>
                <a:cs typeface="Arial" pitchFamily="34" charset="0"/>
              </a:rPr>
              <a:t> </a:t>
            </a:r>
          </a:p>
          <a:p>
            <a:pPr rtl="1" fontAlgn="base">
              <a:spcBef>
                <a:spcPct val="0"/>
              </a:spcBef>
              <a:spcAft>
                <a:spcPct val="0"/>
              </a:spcAft>
              <a:defRPr/>
            </a:pPr>
            <a:r>
              <a:rPr lang="en-US" sz="2400" b="1" kern="0" dirty="0">
                <a:solidFill>
                  <a:srgbClr val="1F497D"/>
                </a:solidFill>
                <a:cs typeface="Arial" pitchFamily="34" charset="0"/>
              </a:rPr>
              <a:t>measure of spread of  the data in a single sample . </a:t>
            </a:r>
          </a:p>
          <a:p>
            <a:pPr rtl="1" fontAlgn="base">
              <a:spcBef>
                <a:spcPct val="0"/>
              </a:spcBef>
              <a:spcAft>
                <a:spcPct val="0"/>
              </a:spcAft>
              <a:defRPr/>
            </a:pPr>
            <a:r>
              <a:rPr lang="en-US" sz="2400" b="1" kern="0" dirty="0">
                <a:solidFill>
                  <a:srgbClr val="FF0000"/>
                </a:solidFill>
                <a:cs typeface="Arial" pitchFamily="34" charset="0"/>
              </a:rPr>
              <a:t>The S.E</a:t>
            </a:r>
            <a:r>
              <a:rPr lang="en-US" sz="2400" kern="0" dirty="0">
                <a:solidFill>
                  <a:srgbClr val="FF0000"/>
                </a:solidFill>
                <a:cs typeface="Arial" pitchFamily="34" charset="0"/>
              </a:rPr>
              <a:t>. is</a:t>
            </a:r>
          </a:p>
          <a:p>
            <a:pPr rtl="1" fontAlgn="base">
              <a:spcBef>
                <a:spcPct val="0"/>
              </a:spcBef>
              <a:spcAft>
                <a:spcPct val="0"/>
              </a:spcAft>
              <a:defRPr/>
            </a:pPr>
            <a:r>
              <a:rPr lang="en-US" sz="2400" b="1" kern="0" dirty="0">
                <a:solidFill>
                  <a:srgbClr val="000000"/>
                </a:solidFill>
                <a:cs typeface="Arial" pitchFamily="34" charset="0"/>
              </a:rPr>
              <a:t> a measure of spread in </a:t>
            </a:r>
            <a:r>
              <a:rPr lang="en-US" sz="2400" b="1" kern="0" dirty="0">
                <a:solidFill>
                  <a:srgbClr val="0000CC"/>
                </a:solidFill>
                <a:cs typeface="Arial" pitchFamily="34" charset="0"/>
              </a:rPr>
              <a:t>ALL</a:t>
            </a:r>
            <a:r>
              <a:rPr lang="en-US" sz="2400" b="1" kern="0" dirty="0">
                <a:solidFill>
                  <a:srgbClr val="000000"/>
                </a:solidFill>
                <a:cs typeface="Arial" pitchFamily="34" charset="0"/>
              </a:rPr>
              <a:t> sample means from a </a:t>
            </a:r>
            <a:r>
              <a:rPr lang="en-US" sz="2400" b="1" kern="0" dirty="0">
                <a:solidFill>
                  <a:srgbClr val="0000CC"/>
                </a:solidFill>
                <a:cs typeface="Arial" pitchFamily="34" charset="0"/>
              </a:rPr>
              <a:t>population.</a:t>
            </a:r>
          </a:p>
          <a:p>
            <a:pPr rtl="1" fontAlgn="base">
              <a:spcBef>
                <a:spcPct val="0"/>
              </a:spcBef>
              <a:spcAft>
                <a:spcPct val="0"/>
              </a:spcAft>
              <a:defRPr/>
            </a:pPr>
            <a:r>
              <a:rPr lang="en-US" sz="2400" b="1" kern="0" dirty="0">
                <a:solidFill>
                  <a:srgbClr val="000000"/>
                </a:solidFill>
                <a:cs typeface="Arial" pitchFamily="34" charset="0"/>
              </a:rPr>
              <a:t> We notice that the  as sample size  n  increases the</a:t>
            </a:r>
            <a:r>
              <a:rPr lang="en-US" sz="2800" kern="0" dirty="0">
                <a:solidFill>
                  <a:srgbClr val="000000"/>
                </a:solidFill>
                <a:latin typeface="Arial" pitchFamily="34" charset="0"/>
                <a:cs typeface="Arial" pitchFamily="34" charset="0"/>
              </a:rPr>
              <a:t> </a:t>
            </a:r>
            <a:endParaRPr lang="en-MY" kern="0" dirty="0">
              <a:solidFill>
                <a:sysClr val="windowText" lastClr="000000"/>
              </a:solidFill>
            </a:endParaRPr>
          </a:p>
        </p:txBody>
      </p:sp>
      <p:grpSp>
        <p:nvGrpSpPr>
          <p:cNvPr id="3" name="Group 38"/>
          <p:cNvGrpSpPr>
            <a:grpSpLocks/>
          </p:cNvGrpSpPr>
          <p:nvPr/>
        </p:nvGrpSpPr>
        <p:grpSpPr bwMode="auto">
          <a:xfrm>
            <a:off x="971600" y="2788802"/>
            <a:ext cx="6283428" cy="2800438"/>
            <a:chOff x="2880" y="2666"/>
            <a:chExt cx="5906" cy="3790"/>
          </a:xfrm>
        </p:grpSpPr>
        <p:sp>
          <p:nvSpPr>
            <p:cNvPr id="4" name="Line 39"/>
            <p:cNvSpPr>
              <a:spLocks noChangeShapeType="1"/>
            </p:cNvSpPr>
            <p:nvPr/>
          </p:nvSpPr>
          <p:spPr bwMode="auto">
            <a:xfrm>
              <a:off x="3106" y="4298"/>
              <a:ext cx="56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5" name="Line 40"/>
            <p:cNvSpPr>
              <a:spLocks noChangeShapeType="1"/>
            </p:cNvSpPr>
            <p:nvPr/>
          </p:nvSpPr>
          <p:spPr bwMode="auto">
            <a:xfrm flipV="1">
              <a:off x="3387" y="4210"/>
              <a:ext cx="0"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6" name="Line 41"/>
            <p:cNvSpPr>
              <a:spLocks noChangeShapeType="1"/>
            </p:cNvSpPr>
            <p:nvPr/>
          </p:nvSpPr>
          <p:spPr bwMode="auto">
            <a:xfrm flipV="1">
              <a:off x="3926" y="4210"/>
              <a:ext cx="2"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7" name="Line 42"/>
            <p:cNvSpPr>
              <a:spLocks noChangeShapeType="1"/>
            </p:cNvSpPr>
            <p:nvPr/>
          </p:nvSpPr>
          <p:spPr bwMode="auto">
            <a:xfrm flipV="1">
              <a:off x="5206" y="4210"/>
              <a:ext cx="3"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8" name="Line 43"/>
            <p:cNvSpPr>
              <a:spLocks noChangeShapeType="1"/>
            </p:cNvSpPr>
            <p:nvPr/>
          </p:nvSpPr>
          <p:spPr bwMode="auto">
            <a:xfrm flipV="1">
              <a:off x="5907" y="4210"/>
              <a:ext cx="0"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9" name="Line 44"/>
            <p:cNvSpPr>
              <a:spLocks noChangeShapeType="1"/>
            </p:cNvSpPr>
            <p:nvPr/>
          </p:nvSpPr>
          <p:spPr bwMode="auto">
            <a:xfrm flipV="1">
              <a:off x="6606" y="4210"/>
              <a:ext cx="0"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10" name="Line 45"/>
            <p:cNvSpPr>
              <a:spLocks noChangeShapeType="1"/>
            </p:cNvSpPr>
            <p:nvPr/>
          </p:nvSpPr>
          <p:spPr bwMode="auto">
            <a:xfrm flipV="1">
              <a:off x="7705" y="4210"/>
              <a:ext cx="1"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11" name="Line 46"/>
            <p:cNvSpPr>
              <a:spLocks noChangeShapeType="1"/>
            </p:cNvSpPr>
            <p:nvPr/>
          </p:nvSpPr>
          <p:spPr bwMode="auto">
            <a:xfrm flipV="1">
              <a:off x="8425" y="4210"/>
              <a:ext cx="1" cy="1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12" name="Line 47"/>
            <p:cNvSpPr>
              <a:spLocks noChangeShapeType="1"/>
            </p:cNvSpPr>
            <p:nvPr/>
          </p:nvSpPr>
          <p:spPr bwMode="auto">
            <a:xfrm flipV="1">
              <a:off x="5907" y="2666"/>
              <a:ext cx="1" cy="1604"/>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13" name="Text Box 48"/>
            <p:cNvSpPr txBox="1">
              <a:spLocks noChangeArrowheads="1"/>
            </p:cNvSpPr>
            <p:nvPr/>
          </p:nvSpPr>
          <p:spPr bwMode="auto">
            <a:xfrm>
              <a:off x="5607" y="4314"/>
              <a:ext cx="361"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defRPr/>
              </a:pPr>
              <a:endParaRPr lang="en-US" sz="1800" b="1" kern="0" smtClean="0">
                <a:solidFill>
                  <a:srgbClr val="000000"/>
                </a:solidFill>
              </a:endParaRPr>
            </a:p>
          </p:txBody>
        </p:sp>
        <p:sp>
          <p:nvSpPr>
            <p:cNvPr id="14" name="Freeform 49"/>
            <p:cNvSpPr>
              <a:spLocks/>
            </p:cNvSpPr>
            <p:nvPr/>
          </p:nvSpPr>
          <p:spPr bwMode="auto">
            <a:xfrm>
              <a:off x="3026" y="2698"/>
              <a:ext cx="2881" cy="1470"/>
            </a:xfrm>
            <a:custGeom>
              <a:avLst/>
              <a:gdLst>
                <a:gd name="T0" fmla="*/ 0 w 3060"/>
                <a:gd name="T1" fmla="*/ 1 h 2190"/>
                <a:gd name="T2" fmla="*/ 51 w 3060"/>
                <a:gd name="T3" fmla="*/ 1 h 2190"/>
                <a:gd name="T4" fmla="*/ 204 w 3060"/>
                <a:gd name="T5" fmla="*/ 1 h 2190"/>
                <a:gd name="T6" fmla="*/ 507 w 3060"/>
                <a:gd name="T7" fmla="*/ 1 h 2190"/>
                <a:gd name="T8" fmla="*/ 710 w 3060"/>
                <a:gd name="T9" fmla="*/ 1 h 2190"/>
                <a:gd name="T10" fmla="*/ 863 w 3060"/>
                <a:gd name="T11" fmla="*/ 0 h 2190"/>
                <a:gd name="T12" fmla="*/ 0 60000 65536"/>
                <a:gd name="T13" fmla="*/ 0 60000 65536"/>
                <a:gd name="T14" fmla="*/ 0 60000 65536"/>
                <a:gd name="T15" fmla="*/ 0 60000 65536"/>
                <a:gd name="T16" fmla="*/ 0 60000 65536"/>
                <a:gd name="T17" fmla="*/ 0 60000 65536"/>
                <a:gd name="T18" fmla="*/ 0 w 3060"/>
                <a:gd name="T19" fmla="*/ 0 h 2190"/>
                <a:gd name="T20" fmla="*/ 3060 w 3060"/>
                <a:gd name="T21" fmla="*/ 2190 h 2190"/>
              </a:gdLst>
              <a:ahLst/>
              <a:cxnLst>
                <a:cxn ang="T12">
                  <a:pos x="T0" y="T1"/>
                </a:cxn>
                <a:cxn ang="T13">
                  <a:pos x="T2" y="T3"/>
                </a:cxn>
                <a:cxn ang="T14">
                  <a:pos x="T4" y="T5"/>
                </a:cxn>
                <a:cxn ang="T15">
                  <a:pos x="T6" y="T7"/>
                </a:cxn>
                <a:cxn ang="T16">
                  <a:pos x="T8" y="T9"/>
                </a:cxn>
                <a:cxn ang="T17">
                  <a:pos x="T10" y="T11"/>
                </a:cxn>
              </a:cxnLst>
              <a:rect l="T18" t="T19" r="T20" b="T21"/>
              <a:pathLst>
                <a:path w="3060" h="2190">
                  <a:moveTo>
                    <a:pt x="0" y="1980"/>
                  </a:moveTo>
                  <a:cubicBezTo>
                    <a:pt x="30" y="1980"/>
                    <a:pt x="60" y="1980"/>
                    <a:pt x="180" y="1980"/>
                  </a:cubicBezTo>
                  <a:cubicBezTo>
                    <a:pt x="300" y="1980"/>
                    <a:pt x="450" y="2190"/>
                    <a:pt x="720" y="1980"/>
                  </a:cubicBezTo>
                  <a:cubicBezTo>
                    <a:pt x="990" y="1770"/>
                    <a:pt x="1500" y="1020"/>
                    <a:pt x="1800" y="720"/>
                  </a:cubicBezTo>
                  <a:cubicBezTo>
                    <a:pt x="2100" y="420"/>
                    <a:pt x="2310" y="300"/>
                    <a:pt x="2520" y="180"/>
                  </a:cubicBezTo>
                  <a:cubicBezTo>
                    <a:pt x="2730" y="60"/>
                    <a:pt x="2970" y="30"/>
                    <a:pt x="3060"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pPr>
                <a:defRPr/>
              </a:pPr>
              <a:endParaRPr lang="en-MY" kern="0">
                <a:solidFill>
                  <a:sysClr val="windowText" lastClr="000000"/>
                </a:solidFill>
              </a:endParaRPr>
            </a:p>
          </p:txBody>
        </p:sp>
        <p:sp>
          <p:nvSpPr>
            <p:cNvPr id="15" name="Freeform 50"/>
            <p:cNvSpPr>
              <a:spLocks/>
            </p:cNvSpPr>
            <p:nvPr/>
          </p:nvSpPr>
          <p:spPr bwMode="auto">
            <a:xfrm flipH="1">
              <a:off x="5907" y="2711"/>
              <a:ext cx="2879" cy="1467"/>
            </a:xfrm>
            <a:custGeom>
              <a:avLst/>
              <a:gdLst>
                <a:gd name="T0" fmla="*/ 0 w 3060"/>
                <a:gd name="T1" fmla="*/ 1 h 2190"/>
                <a:gd name="T2" fmla="*/ 50 w 3060"/>
                <a:gd name="T3" fmla="*/ 1 h 2190"/>
                <a:gd name="T4" fmla="*/ 201 w 3060"/>
                <a:gd name="T5" fmla="*/ 1 h 2190"/>
                <a:gd name="T6" fmla="*/ 501 w 3060"/>
                <a:gd name="T7" fmla="*/ 1 h 2190"/>
                <a:gd name="T8" fmla="*/ 700 w 3060"/>
                <a:gd name="T9" fmla="*/ 1 h 2190"/>
                <a:gd name="T10" fmla="*/ 851 w 3060"/>
                <a:gd name="T11" fmla="*/ 0 h 2190"/>
                <a:gd name="T12" fmla="*/ 0 60000 65536"/>
                <a:gd name="T13" fmla="*/ 0 60000 65536"/>
                <a:gd name="T14" fmla="*/ 0 60000 65536"/>
                <a:gd name="T15" fmla="*/ 0 60000 65536"/>
                <a:gd name="T16" fmla="*/ 0 60000 65536"/>
                <a:gd name="T17" fmla="*/ 0 60000 65536"/>
                <a:gd name="T18" fmla="*/ 0 w 3060"/>
                <a:gd name="T19" fmla="*/ 0 h 2190"/>
                <a:gd name="T20" fmla="*/ 3060 w 3060"/>
                <a:gd name="T21" fmla="*/ 2190 h 2190"/>
              </a:gdLst>
              <a:ahLst/>
              <a:cxnLst>
                <a:cxn ang="T12">
                  <a:pos x="T0" y="T1"/>
                </a:cxn>
                <a:cxn ang="T13">
                  <a:pos x="T2" y="T3"/>
                </a:cxn>
                <a:cxn ang="T14">
                  <a:pos x="T4" y="T5"/>
                </a:cxn>
                <a:cxn ang="T15">
                  <a:pos x="T6" y="T7"/>
                </a:cxn>
                <a:cxn ang="T16">
                  <a:pos x="T8" y="T9"/>
                </a:cxn>
                <a:cxn ang="T17">
                  <a:pos x="T10" y="T11"/>
                </a:cxn>
              </a:cxnLst>
              <a:rect l="T18" t="T19" r="T20" b="T21"/>
              <a:pathLst>
                <a:path w="3060" h="2190">
                  <a:moveTo>
                    <a:pt x="0" y="1980"/>
                  </a:moveTo>
                  <a:cubicBezTo>
                    <a:pt x="30" y="1980"/>
                    <a:pt x="60" y="1980"/>
                    <a:pt x="180" y="1980"/>
                  </a:cubicBezTo>
                  <a:cubicBezTo>
                    <a:pt x="300" y="1980"/>
                    <a:pt x="450" y="2190"/>
                    <a:pt x="720" y="1980"/>
                  </a:cubicBezTo>
                  <a:cubicBezTo>
                    <a:pt x="990" y="1770"/>
                    <a:pt x="1500" y="1020"/>
                    <a:pt x="1800" y="720"/>
                  </a:cubicBezTo>
                  <a:cubicBezTo>
                    <a:pt x="2100" y="420"/>
                    <a:pt x="2310" y="300"/>
                    <a:pt x="2520" y="180"/>
                  </a:cubicBezTo>
                  <a:cubicBezTo>
                    <a:pt x="2730" y="60"/>
                    <a:pt x="2970" y="30"/>
                    <a:pt x="3060" y="0"/>
                  </a:cubicBezTo>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pPr>
                <a:defRPr/>
              </a:pPr>
              <a:endParaRPr lang="en-MY" kern="0">
                <a:solidFill>
                  <a:sysClr val="windowText" lastClr="000000"/>
                </a:solidFill>
              </a:endParaRPr>
            </a:p>
          </p:txBody>
        </p:sp>
        <p:sp>
          <p:nvSpPr>
            <p:cNvPr id="16" name="Text Box 51"/>
            <p:cNvSpPr txBox="1">
              <a:spLocks noChangeArrowheads="1"/>
            </p:cNvSpPr>
            <p:nvPr/>
          </p:nvSpPr>
          <p:spPr bwMode="auto">
            <a:xfrm>
              <a:off x="2880" y="4410"/>
              <a:ext cx="862"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defRPr/>
              </a:pPr>
              <a:r>
                <a:rPr lang="en-US" b="1" kern="0" smtClean="0">
                  <a:solidFill>
                    <a:srgbClr val="333399"/>
                  </a:solidFill>
                  <a:latin typeface="Times New Roman" pitchFamily="18" charset="0"/>
                </a:rPr>
                <a:t>3S.E</a:t>
              </a:r>
              <a:endParaRPr lang="en-US" b="1" kern="0" smtClean="0">
                <a:solidFill>
                  <a:srgbClr val="333399"/>
                </a:solidFill>
              </a:endParaRPr>
            </a:p>
          </p:txBody>
        </p:sp>
        <p:sp>
          <p:nvSpPr>
            <p:cNvPr id="17" name="Text Box 52"/>
            <p:cNvSpPr txBox="1">
              <a:spLocks noChangeArrowheads="1"/>
            </p:cNvSpPr>
            <p:nvPr/>
          </p:nvSpPr>
          <p:spPr bwMode="auto">
            <a:xfrm>
              <a:off x="7835" y="4383"/>
              <a:ext cx="944"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defRPr/>
              </a:pPr>
              <a:r>
                <a:rPr lang="en-US" sz="2400" b="1" kern="0" smtClean="0">
                  <a:solidFill>
                    <a:srgbClr val="333399"/>
                  </a:solidFill>
                  <a:latin typeface="Times New Roman" pitchFamily="18" charset="0"/>
                </a:rPr>
                <a:t>   </a:t>
              </a:r>
              <a:r>
                <a:rPr lang="en-US" b="1" kern="0" smtClean="0">
                  <a:solidFill>
                    <a:srgbClr val="333399"/>
                  </a:solidFill>
                  <a:latin typeface="Times New Roman" pitchFamily="18" charset="0"/>
                </a:rPr>
                <a:t>3S.E</a:t>
              </a:r>
              <a:endParaRPr lang="en-US" b="1" kern="0" smtClean="0">
                <a:solidFill>
                  <a:srgbClr val="333399"/>
                </a:solidFill>
              </a:endParaRPr>
            </a:p>
          </p:txBody>
        </p:sp>
        <p:sp>
          <p:nvSpPr>
            <p:cNvPr id="18" name="Text Box 53"/>
            <p:cNvSpPr txBox="1">
              <a:spLocks noChangeArrowheads="1"/>
            </p:cNvSpPr>
            <p:nvPr/>
          </p:nvSpPr>
          <p:spPr bwMode="auto">
            <a:xfrm>
              <a:off x="3351" y="4410"/>
              <a:ext cx="928"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defRPr/>
              </a:pPr>
              <a:r>
                <a:rPr lang="en-US" sz="2400" b="1" kern="0" smtClean="0">
                  <a:solidFill>
                    <a:srgbClr val="008000"/>
                  </a:solidFill>
                  <a:latin typeface="Times New Roman" pitchFamily="18" charset="0"/>
                </a:rPr>
                <a:t>    2S.E</a:t>
              </a:r>
              <a:endParaRPr lang="en-US" sz="2400" b="1" kern="0" smtClean="0">
                <a:solidFill>
                  <a:srgbClr val="008000"/>
                </a:solidFill>
              </a:endParaRPr>
            </a:p>
          </p:txBody>
        </p:sp>
        <p:sp>
          <p:nvSpPr>
            <p:cNvPr id="19" name="Text Box 54"/>
            <p:cNvSpPr txBox="1">
              <a:spLocks noChangeArrowheads="1"/>
            </p:cNvSpPr>
            <p:nvPr/>
          </p:nvSpPr>
          <p:spPr bwMode="auto">
            <a:xfrm>
              <a:off x="7200" y="4427"/>
              <a:ext cx="863"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defRPr/>
              </a:pPr>
              <a:r>
                <a:rPr lang="en-US" b="1" kern="0" smtClean="0">
                  <a:solidFill>
                    <a:srgbClr val="006600"/>
                  </a:solidFill>
                  <a:latin typeface="Times New Roman" pitchFamily="18" charset="0"/>
                </a:rPr>
                <a:t>2S.E</a:t>
              </a:r>
              <a:endParaRPr lang="en-US" b="1" kern="0" smtClean="0">
                <a:solidFill>
                  <a:srgbClr val="006600"/>
                </a:solidFill>
              </a:endParaRPr>
            </a:p>
          </p:txBody>
        </p:sp>
        <p:sp>
          <p:nvSpPr>
            <p:cNvPr id="20" name="Text Box 55"/>
            <p:cNvSpPr txBox="1">
              <a:spLocks noChangeArrowheads="1"/>
            </p:cNvSpPr>
            <p:nvPr/>
          </p:nvSpPr>
          <p:spPr bwMode="auto">
            <a:xfrm>
              <a:off x="4653" y="4410"/>
              <a:ext cx="900"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defRPr/>
              </a:pPr>
              <a:r>
                <a:rPr lang="en-US" sz="2400" b="1" kern="0" dirty="0" smtClean="0">
                  <a:solidFill>
                    <a:srgbClr val="990000"/>
                  </a:solidFill>
                  <a:latin typeface="Times New Roman" pitchFamily="18" charset="0"/>
                </a:rPr>
                <a:t>  </a:t>
              </a:r>
              <a:r>
                <a:rPr lang="en-US" b="1" kern="0" dirty="0" smtClean="0">
                  <a:solidFill>
                    <a:srgbClr val="990000"/>
                  </a:solidFill>
                  <a:latin typeface="Times New Roman" pitchFamily="18" charset="0"/>
                </a:rPr>
                <a:t>1S.E</a:t>
              </a:r>
              <a:endParaRPr lang="en-US" b="1" kern="0" dirty="0" smtClean="0">
                <a:solidFill>
                  <a:srgbClr val="990000"/>
                </a:solidFill>
              </a:endParaRPr>
            </a:p>
          </p:txBody>
        </p:sp>
        <p:sp>
          <p:nvSpPr>
            <p:cNvPr id="21" name="Text Box 56"/>
            <p:cNvSpPr txBox="1">
              <a:spLocks noChangeArrowheads="1"/>
            </p:cNvSpPr>
            <p:nvPr/>
          </p:nvSpPr>
          <p:spPr bwMode="auto">
            <a:xfrm>
              <a:off x="6012" y="4461"/>
              <a:ext cx="933"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defRPr/>
              </a:pPr>
              <a:r>
                <a:rPr lang="en-US" b="1" kern="0" smtClean="0">
                  <a:solidFill>
                    <a:srgbClr val="990000"/>
                  </a:solidFill>
                  <a:latin typeface="Times New Roman" pitchFamily="18" charset="0"/>
                </a:rPr>
                <a:t>1S.E</a:t>
              </a:r>
              <a:endParaRPr lang="en-US" b="1" kern="0" smtClean="0">
                <a:solidFill>
                  <a:srgbClr val="990000"/>
                </a:solidFill>
              </a:endParaRPr>
            </a:p>
          </p:txBody>
        </p:sp>
        <p:sp>
          <p:nvSpPr>
            <p:cNvPr id="22" name="Line 57"/>
            <p:cNvSpPr>
              <a:spLocks noChangeShapeType="1"/>
            </p:cNvSpPr>
            <p:nvPr/>
          </p:nvSpPr>
          <p:spPr bwMode="auto">
            <a:xfrm flipV="1">
              <a:off x="8425" y="4011"/>
              <a:ext cx="1" cy="1888"/>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23" name="Line 58"/>
            <p:cNvSpPr>
              <a:spLocks noChangeShapeType="1"/>
            </p:cNvSpPr>
            <p:nvPr/>
          </p:nvSpPr>
          <p:spPr bwMode="auto">
            <a:xfrm flipV="1">
              <a:off x="3386" y="4038"/>
              <a:ext cx="1" cy="1888"/>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24" name="Line 59"/>
            <p:cNvSpPr>
              <a:spLocks noChangeShapeType="1"/>
            </p:cNvSpPr>
            <p:nvPr/>
          </p:nvSpPr>
          <p:spPr bwMode="auto">
            <a:xfrm flipV="1">
              <a:off x="3926" y="3814"/>
              <a:ext cx="1" cy="1888"/>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25" name="Line 60"/>
            <p:cNvSpPr>
              <a:spLocks noChangeShapeType="1"/>
            </p:cNvSpPr>
            <p:nvPr/>
          </p:nvSpPr>
          <p:spPr bwMode="auto">
            <a:xfrm flipV="1">
              <a:off x="7705" y="3651"/>
              <a:ext cx="1" cy="1888"/>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26" name="Line 61"/>
            <p:cNvSpPr>
              <a:spLocks noChangeShapeType="1"/>
            </p:cNvSpPr>
            <p:nvPr/>
          </p:nvSpPr>
          <p:spPr bwMode="auto">
            <a:xfrm flipV="1">
              <a:off x="5203" y="2880"/>
              <a:ext cx="1" cy="217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27" name="Line 62"/>
            <p:cNvSpPr>
              <a:spLocks noChangeShapeType="1"/>
            </p:cNvSpPr>
            <p:nvPr/>
          </p:nvSpPr>
          <p:spPr bwMode="auto">
            <a:xfrm flipV="1">
              <a:off x="6609" y="2880"/>
              <a:ext cx="1" cy="2171"/>
            </a:xfrm>
            <a:prstGeom prst="line">
              <a:avLst/>
            </a:prstGeom>
            <a:noFill/>
            <a:ln w="9525">
              <a:solidFill>
                <a:srgbClr val="000000"/>
              </a:solidFill>
              <a:prstDash val="dash"/>
              <a:round/>
              <a:headEnd/>
              <a:tailEn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28" name="Line 63"/>
            <p:cNvSpPr>
              <a:spLocks noChangeShapeType="1"/>
            </p:cNvSpPr>
            <p:nvPr/>
          </p:nvSpPr>
          <p:spPr bwMode="auto">
            <a:xfrm>
              <a:off x="5220" y="4860"/>
              <a:ext cx="1440"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29" name="Line 64"/>
            <p:cNvSpPr>
              <a:spLocks noChangeShapeType="1"/>
            </p:cNvSpPr>
            <p:nvPr/>
          </p:nvSpPr>
          <p:spPr bwMode="auto">
            <a:xfrm>
              <a:off x="3960" y="5400"/>
              <a:ext cx="3780"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30" name="Line 65"/>
            <p:cNvSpPr>
              <a:spLocks noChangeShapeType="1"/>
            </p:cNvSpPr>
            <p:nvPr/>
          </p:nvSpPr>
          <p:spPr bwMode="auto">
            <a:xfrm>
              <a:off x="3420" y="5940"/>
              <a:ext cx="5040" cy="0"/>
            </a:xfrm>
            <a:prstGeom prst="line">
              <a:avLst/>
            </a:prstGeom>
            <a:noFill/>
            <a:ln w="9525">
              <a:solidFill>
                <a:srgbClr val="000000"/>
              </a:solidFill>
              <a:round/>
              <a:headEnd type="triangle" w="med" len="med"/>
              <a:tailEnd type="triangle" w="med" len="med"/>
            </a:ln>
            <a:extLst>
              <a:ext uri="{909E8E84-426E-40DD-AFC4-6F175D3DCCD1}">
                <a14:hiddenFill xmlns:a14="http://schemas.microsoft.com/office/drawing/2010/main">
                  <a:noFill/>
                </a14:hiddenFill>
              </a:ext>
            </a:extLst>
          </p:spPr>
          <p:txBody>
            <a:bodyPr/>
            <a:lstStyle/>
            <a:p>
              <a:pPr>
                <a:defRPr/>
              </a:pPr>
              <a:endParaRPr lang="en-MY" kern="0">
                <a:solidFill>
                  <a:sysClr val="windowText" lastClr="000000"/>
                </a:solidFill>
              </a:endParaRPr>
            </a:p>
          </p:txBody>
        </p:sp>
        <p:sp>
          <p:nvSpPr>
            <p:cNvPr id="31" name="Text Box 66"/>
            <p:cNvSpPr txBox="1">
              <a:spLocks noChangeArrowheads="1"/>
            </p:cNvSpPr>
            <p:nvPr/>
          </p:nvSpPr>
          <p:spPr bwMode="auto">
            <a:xfrm>
              <a:off x="5451" y="4870"/>
              <a:ext cx="863"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defRPr/>
              </a:pPr>
              <a:r>
                <a:rPr lang="en-US" b="1" kern="0" smtClean="0">
                  <a:solidFill>
                    <a:srgbClr val="660033"/>
                  </a:solidFill>
                  <a:latin typeface="Times New Roman" pitchFamily="18" charset="0"/>
                </a:rPr>
                <a:t>68%</a:t>
              </a:r>
              <a:endParaRPr lang="en-US" b="1" kern="0" smtClean="0">
                <a:solidFill>
                  <a:srgbClr val="660033"/>
                </a:solidFill>
              </a:endParaRPr>
            </a:p>
          </p:txBody>
        </p:sp>
        <p:sp>
          <p:nvSpPr>
            <p:cNvPr id="32" name="Text Box 67"/>
            <p:cNvSpPr txBox="1">
              <a:spLocks noChangeArrowheads="1"/>
            </p:cNvSpPr>
            <p:nvPr/>
          </p:nvSpPr>
          <p:spPr bwMode="auto">
            <a:xfrm>
              <a:off x="5485" y="5373"/>
              <a:ext cx="863"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defRPr/>
              </a:pPr>
              <a:r>
                <a:rPr lang="en-US" b="1" kern="0" smtClean="0">
                  <a:solidFill>
                    <a:srgbClr val="008000"/>
                  </a:solidFill>
                  <a:latin typeface="Times New Roman" pitchFamily="18" charset="0"/>
                </a:rPr>
                <a:t>95%</a:t>
              </a:r>
              <a:endParaRPr lang="en-US" b="1" kern="0" smtClean="0">
                <a:solidFill>
                  <a:srgbClr val="008000"/>
                </a:solidFill>
              </a:endParaRPr>
            </a:p>
          </p:txBody>
        </p:sp>
        <p:sp>
          <p:nvSpPr>
            <p:cNvPr id="33" name="Text Box 68"/>
            <p:cNvSpPr txBox="1">
              <a:spLocks noChangeArrowheads="1"/>
            </p:cNvSpPr>
            <p:nvPr/>
          </p:nvSpPr>
          <p:spPr bwMode="auto">
            <a:xfrm>
              <a:off x="5580" y="5916"/>
              <a:ext cx="863" cy="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800">
                  <a:solidFill>
                    <a:schemeClr val="bg1"/>
                  </a:solidFill>
                  <a:latin typeface="Arial" pitchFamily="34" charset="0"/>
                  <a:cs typeface="Arial" pitchFamily="34" charset="0"/>
                </a:defRPr>
              </a:lvl1pPr>
              <a:lvl2pPr marL="742950" indent="-285750" eaLnBrk="0" hangingPunct="0">
                <a:defRPr sz="2800">
                  <a:solidFill>
                    <a:schemeClr val="bg1"/>
                  </a:solidFill>
                  <a:latin typeface="Arial" pitchFamily="34" charset="0"/>
                  <a:cs typeface="Arial" pitchFamily="34" charset="0"/>
                </a:defRPr>
              </a:lvl2pPr>
              <a:lvl3pPr marL="1143000" indent="-228600" eaLnBrk="0" hangingPunct="0">
                <a:defRPr sz="2800">
                  <a:solidFill>
                    <a:schemeClr val="bg1"/>
                  </a:solidFill>
                  <a:latin typeface="Arial" pitchFamily="34" charset="0"/>
                  <a:cs typeface="Arial" pitchFamily="34" charset="0"/>
                </a:defRPr>
              </a:lvl3pPr>
              <a:lvl4pPr marL="1600200" indent="-228600" eaLnBrk="0" hangingPunct="0">
                <a:defRPr sz="2800">
                  <a:solidFill>
                    <a:schemeClr val="bg1"/>
                  </a:solidFill>
                  <a:latin typeface="Arial" pitchFamily="34" charset="0"/>
                  <a:cs typeface="Arial" pitchFamily="34" charset="0"/>
                </a:defRPr>
              </a:lvl4pPr>
              <a:lvl5pPr marL="2057400" indent="-228600" eaLnBrk="0" hangingPunct="0">
                <a:defRPr sz="2800">
                  <a:solidFill>
                    <a:schemeClr val="bg1"/>
                  </a:solidFill>
                  <a:latin typeface="Arial" pitchFamily="34" charset="0"/>
                  <a:cs typeface="Arial" pitchFamily="34" charset="0"/>
                </a:defRPr>
              </a:lvl5pPr>
              <a:lvl6pPr marL="2514600" indent="-228600" rtl="1" eaLnBrk="0" fontAlgn="base" hangingPunct="0">
                <a:spcBef>
                  <a:spcPct val="0"/>
                </a:spcBef>
                <a:spcAft>
                  <a:spcPct val="0"/>
                </a:spcAft>
                <a:defRPr sz="2800">
                  <a:solidFill>
                    <a:schemeClr val="bg1"/>
                  </a:solidFill>
                  <a:latin typeface="Arial" pitchFamily="34" charset="0"/>
                  <a:cs typeface="Arial" pitchFamily="34" charset="0"/>
                </a:defRPr>
              </a:lvl6pPr>
              <a:lvl7pPr marL="2971800" indent="-228600" rtl="1" eaLnBrk="0" fontAlgn="base" hangingPunct="0">
                <a:spcBef>
                  <a:spcPct val="0"/>
                </a:spcBef>
                <a:spcAft>
                  <a:spcPct val="0"/>
                </a:spcAft>
                <a:defRPr sz="2800">
                  <a:solidFill>
                    <a:schemeClr val="bg1"/>
                  </a:solidFill>
                  <a:latin typeface="Arial" pitchFamily="34" charset="0"/>
                  <a:cs typeface="Arial" pitchFamily="34" charset="0"/>
                </a:defRPr>
              </a:lvl7pPr>
              <a:lvl8pPr marL="3429000" indent="-228600" rtl="1" eaLnBrk="0" fontAlgn="base" hangingPunct="0">
                <a:spcBef>
                  <a:spcPct val="0"/>
                </a:spcBef>
                <a:spcAft>
                  <a:spcPct val="0"/>
                </a:spcAft>
                <a:defRPr sz="2800">
                  <a:solidFill>
                    <a:schemeClr val="bg1"/>
                  </a:solidFill>
                  <a:latin typeface="Arial" pitchFamily="34" charset="0"/>
                  <a:cs typeface="Arial" pitchFamily="34" charset="0"/>
                </a:defRPr>
              </a:lvl8pPr>
              <a:lvl9pPr marL="3886200" indent="-228600" rtl="1" eaLnBrk="0" fontAlgn="base" hangingPunct="0">
                <a:spcBef>
                  <a:spcPct val="0"/>
                </a:spcBef>
                <a:spcAft>
                  <a:spcPct val="0"/>
                </a:spcAft>
                <a:defRPr sz="2800">
                  <a:solidFill>
                    <a:schemeClr val="bg1"/>
                  </a:solidFill>
                  <a:latin typeface="Arial" pitchFamily="34" charset="0"/>
                  <a:cs typeface="Arial" pitchFamily="34" charset="0"/>
                </a:defRPr>
              </a:lvl9pPr>
            </a:lstStyle>
            <a:p>
              <a:pPr eaLnBrk="1" hangingPunct="1">
                <a:defRPr/>
              </a:pPr>
              <a:r>
                <a:rPr lang="en-US" b="1" kern="0" dirty="0" smtClean="0">
                  <a:solidFill>
                    <a:srgbClr val="333399"/>
                  </a:solidFill>
                  <a:latin typeface="Times New Roman" pitchFamily="18" charset="0"/>
                </a:rPr>
                <a:t>99%</a:t>
              </a:r>
              <a:endParaRPr lang="en-US" b="1" kern="0" dirty="0" smtClean="0">
                <a:solidFill>
                  <a:srgbClr val="333399"/>
                </a:solidFill>
              </a:endParaRPr>
            </a:p>
          </p:txBody>
        </p:sp>
      </p:grpSp>
      <p:sp>
        <p:nvSpPr>
          <p:cNvPr id="34" name="Rectangle 33"/>
          <p:cNvSpPr/>
          <p:nvPr/>
        </p:nvSpPr>
        <p:spPr>
          <a:xfrm>
            <a:off x="2880292" y="6021288"/>
            <a:ext cx="2339780" cy="523220"/>
          </a:xfrm>
          <a:prstGeom prst="rect">
            <a:avLst/>
          </a:prstGeom>
        </p:spPr>
        <p:txBody>
          <a:bodyPr wrap="square">
            <a:spAutoFit/>
          </a:bodyPr>
          <a:lstStyle/>
          <a:p>
            <a:r>
              <a:rPr lang="en-US" sz="2800" b="1" dirty="0">
                <a:solidFill>
                  <a:srgbClr val="FF0000"/>
                </a:solidFill>
                <a:latin typeface="Times New Roman" pitchFamily="18" charset="0"/>
                <a:cs typeface="Times New Roman" pitchFamily="18" charset="0"/>
              </a:rPr>
              <a:t>???????</a:t>
            </a:r>
            <a:endParaRPr lang="en-US" sz="2800" b="1" dirty="0">
              <a:solidFill>
                <a:srgbClr val="FFFFFF"/>
              </a:solidFill>
            </a:endParaRPr>
          </a:p>
        </p:txBody>
      </p:sp>
      <p:sp>
        <p:nvSpPr>
          <p:cNvPr id="35" name="Date Placeholder 34"/>
          <p:cNvSpPr>
            <a:spLocks noGrp="1"/>
          </p:cNvSpPr>
          <p:nvPr>
            <p:ph type="dt" sz="half" idx="10"/>
          </p:nvPr>
        </p:nvSpPr>
        <p:spPr/>
        <p:txBody>
          <a:bodyPr/>
          <a:lstStyle/>
          <a:p>
            <a:fld id="{B931DC9D-2305-4E5E-9207-E94FEF1555DA}" type="datetime1">
              <a:rPr lang="en-MY" smtClean="0"/>
              <a:t>9/7/2020</a:t>
            </a:fld>
            <a:endParaRPr lang="en-MY"/>
          </a:p>
        </p:txBody>
      </p:sp>
    </p:spTree>
    <p:extLst>
      <p:ext uri="{BB962C8B-B14F-4D97-AF65-F5344CB8AC3E}">
        <p14:creationId xmlns:p14="http://schemas.microsoft.com/office/powerpoint/2010/main" val="45983474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2" descr="Image result for Thank You , picture, photos, images"/>
          <p:cNvSpPr>
            <a:spLocks noChangeAspect="1" noChangeArrowheads="1"/>
          </p:cNvSpPr>
          <p:nvPr/>
        </p:nvSpPr>
        <p:spPr bwMode="auto">
          <a:xfrm>
            <a:off x="116681" y="-144463"/>
            <a:ext cx="2286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p:cNvPicPr>
          <p:nvPr/>
        </p:nvPicPr>
        <p:blipFill>
          <a:blip r:embed="rId2"/>
          <a:stretch>
            <a:fillRect/>
          </a:stretch>
        </p:blipFill>
        <p:spPr>
          <a:xfrm>
            <a:off x="-108520" y="160338"/>
            <a:ext cx="9252520" cy="6076974"/>
          </a:xfrm>
          <a:prstGeom prst="rect">
            <a:avLst/>
          </a:prstGeom>
        </p:spPr>
      </p:pic>
      <p:sp>
        <p:nvSpPr>
          <p:cNvPr id="5" name="Date Placeholder 4"/>
          <p:cNvSpPr>
            <a:spLocks noGrp="1"/>
          </p:cNvSpPr>
          <p:nvPr>
            <p:ph type="dt" sz="half" idx="10"/>
          </p:nvPr>
        </p:nvSpPr>
        <p:spPr/>
        <p:txBody>
          <a:bodyPr/>
          <a:lstStyle/>
          <a:p>
            <a:fld id="{2F6A1E11-0589-4C4F-B91A-912803B9BAD4}" type="datetime1">
              <a:rPr lang="en-MY" smtClean="0"/>
              <a:t>9/7/2020</a:t>
            </a:fld>
            <a:endParaRPr lang="en-MY"/>
          </a:p>
        </p:txBody>
      </p:sp>
    </p:spTree>
    <p:extLst>
      <p:ext uri="{BB962C8B-B14F-4D97-AF65-F5344CB8AC3E}">
        <p14:creationId xmlns:p14="http://schemas.microsoft.com/office/powerpoint/2010/main" val="2649289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9940" y="260648"/>
            <a:ext cx="8640960" cy="5755422"/>
          </a:xfrm>
          <a:prstGeom prst="rect">
            <a:avLst/>
          </a:prstGeom>
        </p:spPr>
        <p:txBody>
          <a:bodyPr wrap="square">
            <a:spAutoFit/>
          </a:bodyPr>
          <a:lstStyle/>
          <a:p>
            <a:r>
              <a:rPr lang="en-MY" sz="3200" b="1" dirty="0" smtClean="0">
                <a:solidFill>
                  <a:srgbClr val="C00000"/>
                </a:solidFill>
              </a:rPr>
              <a:t>Sample</a:t>
            </a:r>
          </a:p>
          <a:p>
            <a:r>
              <a:rPr lang="en-MY" sz="2400" dirty="0" smtClean="0"/>
              <a:t>	</a:t>
            </a:r>
            <a:r>
              <a:rPr lang="en-MY" sz="2400" b="1" dirty="0" smtClean="0">
                <a:solidFill>
                  <a:srgbClr val="FF0000"/>
                </a:solidFill>
              </a:rPr>
              <a:t>It is a subset of population</a:t>
            </a:r>
            <a:r>
              <a:rPr lang="en-MY" sz="2400" dirty="0" smtClean="0"/>
              <a:t>, </a:t>
            </a:r>
          </a:p>
          <a:p>
            <a:r>
              <a:rPr lang="en-MY" sz="2400" b="1" dirty="0" smtClean="0">
                <a:solidFill>
                  <a:schemeClr val="tx2"/>
                </a:solidFill>
              </a:rPr>
              <a:t>that had been chosen from population under study, </a:t>
            </a:r>
          </a:p>
          <a:p>
            <a:r>
              <a:rPr lang="en-MY" sz="2400" b="1" dirty="0" smtClean="0">
                <a:solidFill>
                  <a:schemeClr val="tx2"/>
                </a:solidFill>
              </a:rPr>
              <a:t>in a way that it should be </a:t>
            </a:r>
            <a:r>
              <a:rPr lang="en-MY" sz="2400" b="1" dirty="0" smtClean="0">
                <a:solidFill>
                  <a:srgbClr val="FF0000"/>
                </a:solidFill>
              </a:rPr>
              <a:t>representative</a:t>
            </a:r>
            <a:r>
              <a:rPr lang="en-MY" sz="2400" b="1" dirty="0" smtClean="0">
                <a:solidFill>
                  <a:schemeClr val="tx2"/>
                </a:solidFill>
              </a:rPr>
              <a:t> to whole population.</a:t>
            </a:r>
          </a:p>
          <a:p>
            <a:r>
              <a:rPr lang="en-MY" sz="2400" b="1" dirty="0" smtClean="0"/>
              <a:t>Sample is a set of data that consist of </a:t>
            </a:r>
            <a:r>
              <a:rPr lang="en-MY" sz="2400" b="1" dirty="0" smtClean="0">
                <a:solidFill>
                  <a:srgbClr val="FF0000"/>
                </a:solidFill>
              </a:rPr>
              <a:t>only a part of </a:t>
            </a:r>
            <a:r>
              <a:rPr lang="en-MY" sz="2400" b="1" dirty="0" smtClean="0"/>
              <a:t>these observation (population</a:t>
            </a:r>
            <a:r>
              <a:rPr lang="en-MY" sz="2400" dirty="0" smtClean="0"/>
              <a:t>) .</a:t>
            </a:r>
          </a:p>
          <a:p>
            <a:r>
              <a:rPr lang="en-MY" sz="2400" b="1" i="1" dirty="0" smtClean="0">
                <a:solidFill>
                  <a:schemeClr val="tx2"/>
                </a:solidFill>
              </a:rPr>
              <a:t>Sample is of interest not in its own right</a:t>
            </a:r>
            <a:r>
              <a:rPr lang="en-MY" sz="2400" b="1" dirty="0" smtClean="0"/>
              <a:t>, </a:t>
            </a:r>
            <a:r>
              <a:rPr lang="en-MY" sz="2400" b="1" dirty="0" smtClean="0">
                <a:solidFill>
                  <a:schemeClr val="accent1"/>
                </a:solidFill>
              </a:rPr>
              <a:t>but for what it tells the </a:t>
            </a:r>
            <a:r>
              <a:rPr lang="en-MY" sz="2400" b="1" dirty="0" smtClean="0"/>
              <a:t>investigator </a:t>
            </a:r>
            <a:r>
              <a:rPr lang="en-MY" sz="2400" b="1" dirty="0" smtClean="0">
                <a:solidFill>
                  <a:srgbClr val="FF0000"/>
                </a:solidFill>
              </a:rPr>
              <a:t>about the population </a:t>
            </a:r>
            <a:r>
              <a:rPr lang="en-MY" sz="2400" dirty="0" smtClean="0"/>
              <a:t>.</a:t>
            </a:r>
          </a:p>
          <a:p>
            <a:pPr marL="342900" indent="-342900">
              <a:buFont typeface="Wingdings" pitchFamily="2" charset="2"/>
              <a:buChar char="v"/>
            </a:pPr>
            <a:r>
              <a:rPr lang="en-MY" sz="2400" dirty="0" smtClean="0"/>
              <a:t> </a:t>
            </a:r>
            <a:r>
              <a:rPr lang="en-MY" sz="2400" b="1" dirty="0" smtClean="0"/>
              <a:t>Therefore care must be taken to </a:t>
            </a:r>
            <a:r>
              <a:rPr lang="en-MY" sz="2400" b="1" dirty="0" smtClean="0">
                <a:solidFill>
                  <a:srgbClr val="FF0000"/>
                </a:solidFill>
              </a:rPr>
              <a:t>ensure</a:t>
            </a:r>
            <a:r>
              <a:rPr lang="en-MY" sz="2400" b="1" dirty="0" smtClean="0"/>
              <a:t> that the </a:t>
            </a:r>
            <a:r>
              <a:rPr lang="en-MY" sz="2400" b="1" dirty="0" smtClean="0">
                <a:solidFill>
                  <a:schemeClr val="tx2"/>
                </a:solidFill>
              </a:rPr>
              <a:t>sample is truly </a:t>
            </a:r>
            <a:r>
              <a:rPr lang="en-MY" sz="2400" b="1" dirty="0" smtClean="0">
                <a:solidFill>
                  <a:srgbClr val="FF0000"/>
                </a:solidFill>
              </a:rPr>
              <a:t>represents the population </a:t>
            </a:r>
            <a:r>
              <a:rPr lang="en-MY" sz="2400" dirty="0" smtClean="0"/>
              <a:t>about which information is required .</a:t>
            </a:r>
          </a:p>
          <a:p>
            <a:endParaRPr lang="en-MY" sz="2400" b="1" dirty="0" smtClean="0">
              <a:solidFill>
                <a:srgbClr val="002060"/>
              </a:solidFill>
            </a:endParaRPr>
          </a:p>
          <a:p>
            <a:r>
              <a:rPr lang="en-MY" sz="2400" b="1" dirty="0" smtClean="0">
                <a:solidFill>
                  <a:srgbClr val="002060"/>
                </a:solidFill>
              </a:rPr>
              <a:t>The main objective of most statistical studies analysis or investigation is </a:t>
            </a:r>
            <a:endParaRPr lang="en-MY" sz="2400" b="1" dirty="0" smtClean="0">
              <a:solidFill>
                <a:srgbClr val="FF0000"/>
              </a:solidFill>
            </a:endParaRPr>
          </a:p>
          <a:p>
            <a:r>
              <a:rPr lang="en-MY" sz="2400" b="1" dirty="0" smtClean="0">
                <a:solidFill>
                  <a:srgbClr val="FF0000"/>
                </a:solidFill>
              </a:rPr>
              <a:t>to make sound generalization information </a:t>
            </a:r>
            <a:r>
              <a:rPr lang="en-MY" sz="2400" b="1" dirty="0" smtClean="0">
                <a:solidFill>
                  <a:schemeClr val="tx2"/>
                </a:solidFill>
              </a:rPr>
              <a:t>on the basis of sample </a:t>
            </a:r>
            <a:r>
              <a:rPr lang="en-MY" sz="2400" b="1" dirty="0" smtClean="0">
                <a:solidFill>
                  <a:srgbClr val="FF0000"/>
                </a:solidFill>
              </a:rPr>
              <a:t>about the population </a:t>
            </a:r>
            <a:r>
              <a:rPr lang="en-MY" sz="2400" b="1" dirty="0" smtClean="0">
                <a:solidFill>
                  <a:schemeClr val="tx2"/>
                </a:solidFill>
              </a:rPr>
              <a:t>from which the sample comes</a:t>
            </a:r>
            <a:endParaRPr lang="en-US" sz="2400" b="1" dirty="0">
              <a:solidFill>
                <a:schemeClr val="tx2"/>
              </a:solidFill>
            </a:endParaRPr>
          </a:p>
        </p:txBody>
      </p:sp>
      <p:sp>
        <p:nvSpPr>
          <p:cNvPr id="3" name="Right Arrow 2"/>
          <p:cNvSpPr/>
          <p:nvPr/>
        </p:nvSpPr>
        <p:spPr>
          <a:xfrm>
            <a:off x="7164288" y="6309320"/>
            <a:ext cx="148246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MY"/>
          </a:p>
        </p:txBody>
      </p:sp>
      <p:pic>
        <p:nvPicPr>
          <p:cNvPr id="5" name="Picture 4" descr="Population vs sampl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2280" y="97196"/>
            <a:ext cx="1944216" cy="1387588"/>
          </a:xfrm>
          <a:prstGeom prst="rect">
            <a:avLst/>
          </a:prstGeom>
          <a:noFill/>
          <a:ln>
            <a:noFill/>
          </a:ln>
        </p:spPr>
      </p:pic>
      <p:sp>
        <p:nvSpPr>
          <p:cNvPr id="6" name="Date Placeholder 5"/>
          <p:cNvSpPr>
            <a:spLocks noGrp="1"/>
          </p:cNvSpPr>
          <p:nvPr>
            <p:ph type="dt" sz="half" idx="10"/>
          </p:nvPr>
        </p:nvSpPr>
        <p:spPr/>
        <p:txBody>
          <a:bodyPr/>
          <a:lstStyle/>
          <a:p>
            <a:fld id="{29CE6EF7-F8C5-4901-B29D-D7ABC1A7831B}" type="datetime1">
              <a:rPr lang="en-MY" smtClean="0"/>
              <a:t>9/7/2020</a:t>
            </a:fld>
            <a:endParaRPr lang="en-MY"/>
          </a:p>
        </p:txBody>
      </p:sp>
    </p:spTree>
    <p:extLst>
      <p:ext uri="{BB962C8B-B14F-4D97-AF65-F5344CB8AC3E}">
        <p14:creationId xmlns:p14="http://schemas.microsoft.com/office/powerpoint/2010/main" val="3696893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12695" y="332656"/>
            <a:ext cx="8923801" cy="5232202"/>
          </a:xfrm>
          <a:prstGeom prst="rect">
            <a:avLst/>
          </a:prstGeom>
        </p:spPr>
        <p:txBody>
          <a:bodyPr wrap="square">
            <a:spAutoFit/>
          </a:bodyPr>
          <a:lstStyle/>
          <a:p>
            <a:r>
              <a:rPr lang="en-MY" sz="1400" dirty="0" smtClean="0"/>
              <a:t>The main objective of most statistical studies analysis or investigation is to make sound generalization information on the basis of sample about the population from which the sample comes .</a:t>
            </a:r>
          </a:p>
          <a:p>
            <a:r>
              <a:rPr lang="en-MY" dirty="0" smtClean="0"/>
              <a:t> </a:t>
            </a:r>
            <a:r>
              <a:rPr lang="en-MY" sz="2400" b="1" dirty="0" smtClean="0"/>
              <a:t>This one is achieved through</a:t>
            </a:r>
            <a:r>
              <a:rPr lang="en-MY" sz="2400" b="1" dirty="0" smtClean="0">
                <a:solidFill>
                  <a:srgbClr val="FF0000"/>
                </a:solidFill>
              </a:rPr>
              <a:t> choosing </a:t>
            </a:r>
            <a:r>
              <a:rPr lang="en-MY" sz="2400" b="1" dirty="0" smtClean="0"/>
              <a:t>the sample from the population under study in a way that it </a:t>
            </a:r>
            <a:r>
              <a:rPr lang="en-MY" sz="2400" b="1" dirty="0" smtClean="0">
                <a:solidFill>
                  <a:schemeClr val="tx2"/>
                </a:solidFill>
              </a:rPr>
              <a:t>should be </a:t>
            </a:r>
            <a:r>
              <a:rPr lang="en-MY" sz="2400" b="1" dirty="0" smtClean="0">
                <a:solidFill>
                  <a:srgbClr val="FF0000"/>
                </a:solidFill>
              </a:rPr>
              <a:t>representative to whole population.</a:t>
            </a:r>
          </a:p>
          <a:p>
            <a:r>
              <a:rPr lang="en-MY" dirty="0" smtClean="0"/>
              <a:t> </a:t>
            </a:r>
            <a:r>
              <a:rPr lang="en-MY" sz="2400" b="1" dirty="0" smtClean="0"/>
              <a:t>Sample → </a:t>
            </a:r>
            <a:r>
              <a:rPr lang="en-MY" sz="2400" b="1" dirty="0" smtClean="0">
                <a:solidFill>
                  <a:schemeClr val="tx2"/>
                </a:solidFill>
              </a:rPr>
              <a:t>Summarizing</a:t>
            </a:r>
            <a:r>
              <a:rPr lang="en-MY" sz="2400" b="1" dirty="0" smtClean="0"/>
              <a:t> →</a:t>
            </a:r>
            <a:r>
              <a:rPr lang="en-MY" sz="2400" b="1" dirty="0" smtClean="0">
                <a:solidFill>
                  <a:srgbClr val="0070C0"/>
                </a:solidFill>
              </a:rPr>
              <a:t> Descriptive </a:t>
            </a:r>
            <a:r>
              <a:rPr lang="en-MY" sz="2400" b="1" dirty="0" smtClean="0"/>
              <a:t>→ </a:t>
            </a:r>
            <a:r>
              <a:rPr lang="en-MY" sz="2400" b="1" dirty="0" smtClean="0">
                <a:solidFill>
                  <a:srgbClr val="FF0000"/>
                </a:solidFill>
              </a:rPr>
              <a:t>inference</a:t>
            </a:r>
            <a:r>
              <a:rPr lang="en-MY" sz="2400" b="1" dirty="0" smtClean="0"/>
              <a:t> → </a:t>
            </a:r>
            <a:r>
              <a:rPr lang="en-MY" sz="2400" b="1" dirty="0" smtClean="0">
                <a:solidFill>
                  <a:schemeClr val="tx2"/>
                </a:solidFill>
              </a:rPr>
              <a:t>Conclusion</a:t>
            </a:r>
            <a:r>
              <a:rPr lang="en-MY" sz="2400" b="1" dirty="0" smtClean="0"/>
              <a:t> →</a:t>
            </a:r>
          </a:p>
          <a:p>
            <a:r>
              <a:rPr lang="en-MY" sz="2400" b="1" dirty="0" smtClean="0"/>
              <a:t>    →    Decision →.recommendation</a:t>
            </a:r>
            <a:endParaRPr lang="en-MY" sz="2400" b="1" dirty="0"/>
          </a:p>
          <a:p>
            <a:r>
              <a:rPr lang="en-MY" sz="2400" b="1" dirty="0" smtClean="0">
                <a:solidFill>
                  <a:srgbClr val="002060"/>
                </a:solidFill>
              </a:rPr>
              <a:t>Making </a:t>
            </a:r>
            <a:r>
              <a:rPr lang="en-MY" sz="2400" b="1" dirty="0" smtClean="0">
                <a:solidFill>
                  <a:srgbClr val="FF0000"/>
                </a:solidFill>
              </a:rPr>
              <a:t>inference</a:t>
            </a:r>
            <a:r>
              <a:rPr lang="en-MY" sz="2400" b="1" dirty="0" smtClean="0">
                <a:solidFill>
                  <a:srgbClr val="002060"/>
                </a:solidFill>
              </a:rPr>
              <a:t> from a sample to a </a:t>
            </a:r>
            <a:r>
              <a:rPr lang="en-MY" sz="2400" b="1" dirty="0" smtClean="0">
                <a:solidFill>
                  <a:srgbClr val="FF0000"/>
                </a:solidFill>
              </a:rPr>
              <a:t>population </a:t>
            </a:r>
            <a:r>
              <a:rPr lang="en-MY" sz="2400" b="1" dirty="0" smtClean="0">
                <a:solidFill>
                  <a:srgbClr val="002060"/>
                </a:solidFill>
              </a:rPr>
              <a:t>is</a:t>
            </a:r>
          </a:p>
          <a:p>
            <a:r>
              <a:rPr lang="en-MY" sz="2400" b="1" dirty="0">
                <a:solidFill>
                  <a:srgbClr val="002060"/>
                </a:solidFill>
              </a:rPr>
              <a:t> </a:t>
            </a:r>
            <a:r>
              <a:rPr lang="en-MY" sz="2400" b="1" dirty="0" smtClean="0">
                <a:solidFill>
                  <a:srgbClr val="002060"/>
                </a:solidFill>
              </a:rPr>
              <a:t> called as </a:t>
            </a:r>
            <a:r>
              <a:rPr lang="en-MY" sz="2400" b="1" dirty="0" smtClean="0">
                <a:solidFill>
                  <a:srgbClr val="FF0000"/>
                </a:solidFill>
              </a:rPr>
              <a:t>statistical inference </a:t>
            </a:r>
          </a:p>
          <a:p>
            <a:endParaRPr lang="en-MY" dirty="0" smtClean="0"/>
          </a:p>
          <a:p>
            <a:r>
              <a:rPr lang="en-MY" sz="2400" dirty="0" smtClean="0"/>
              <a:t>The questions that the worker must ask himself are :</a:t>
            </a:r>
          </a:p>
          <a:p>
            <a:pPr marL="457200" indent="-457200">
              <a:buFont typeface="+mj-lt"/>
              <a:buAutoNum type="alphaLcPeriod"/>
            </a:pPr>
            <a:r>
              <a:rPr lang="en-MY" sz="2400" b="1" dirty="0" smtClean="0"/>
              <a:t>What data do I need ??</a:t>
            </a:r>
          </a:p>
          <a:p>
            <a:pPr marL="457200" indent="-457200">
              <a:buFont typeface="+mj-lt"/>
              <a:buAutoNum type="alphaLcPeriod"/>
            </a:pPr>
            <a:r>
              <a:rPr lang="en-MY" sz="2400" b="1" dirty="0" smtClean="0"/>
              <a:t>Can I investigate the problem by mean of sample ?</a:t>
            </a:r>
          </a:p>
          <a:p>
            <a:pPr marL="457200" indent="-457200">
              <a:buFont typeface="+mj-lt"/>
              <a:buAutoNum type="alphaLcPeriod"/>
            </a:pPr>
            <a:r>
              <a:rPr lang="en-MY" sz="2400" b="1" dirty="0" smtClean="0"/>
              <a:t>If so what is the sample size should be to be representative ?</a:t>
            </a:r>
          </a:p>
          <a:p>
            <a:pPr marL="457200" indent="-457200">
              <a:buFont typeface="+mj-lt"/>
              <a:buAutoNum type="alphaLcPeriod"/>
            </a:pPr>
            <a:r>
              <a:rPr lang="en-MY" sz="2400" b="1" dirty="0" smtClean="0"/>
              <a:t>How could we choose   the sample?</a:t>
            </a:r>
            <a:endParaRPr lang="en-MY" sz="2400" b="1" dirty="0"/>
          </a:p>
        </p:txBody>
      </p:sp>
      <p:sp>
        <p:nvSpPr>
          <p:cNvPr id="2" name="Date Placeholder 1"/>
          <p:cNvSpPr>
            <a:spLocks noGrp="1"/>
          </p:cNvSpPr>
          <p:nvPr>
            <p:ph type="dt" sz="half" idx="10"/>
          </p:nvPr>
        </p:nvSpPr>
        <p:spPr/>
        <p:txBody>
          <a:bodyPr/>
          <a:lstStyle/>
          <a:p>
            <a:fld id="{8AADAC87-E55C-485D-8C21-0C47494153B2}" type="datetime1">
              <a:rPr lang="en-MY" smtClean="0"/>
              <a:t>9/7/2020</a:t>
            </a:fld>
            <a:endParaRPr lang="en-MY"/>
          </a:p>
        </p:txBody>
      </p:sp>
    </p:spTree>
    <p:extLst>
      <p:ext uri="{BB962C8B-B14F-4D97-AF65-F5344CB8AC3E}">
        <p14:creationId xmlns:p14="http://schemas.microsoft.com/office/powerpoint/2010/main" val="3902020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55948907"/>
              </p:ext>
            </p:extLst>
          </p:nvPr>
        </p:nvGraphicFramePr>
        <p:xfrm>
          <a:off x="323528" y="908720"/>
          <a:ext cx="8712968" cy="4754880"/>
        </p:xfrm>
        <a:graphic>
          <a:graphicData uri="http://schemas.openxmlformats.org/drawingml/2006/table">
            <a:tbl>
              <a:tblPr firstRow="1" firstCol="1" lastRow="1" lastCol="1" bandRow="1" bandCol="1">
                <a:tableStyleId>{F2DE63D5-997A-4646-A377-4702673A728D}</a:tableStyleId>
              </a:tblPr>
              <a:tblGrid>
                <a:gridCol w="1484259"/>
                <a:gridCol w="3268269"/>
                <a:gridCol w="3960440"/>
              </a:tblGrid>
              <a:tr h="360039">
                <a:tc>
                  <a:txBody>
                    <a:bodyPr/>
                    <a:lstStyle/>
                    <a:p>
                      <a:pPr algn="justLow" rtl="0">
                        <a:spcAft>
                          <a:spcPts val="0"/>
                        </a:spcAft>
                      </a:pPr>
                      <a:r>
                        <a:rPr lang="en-US" sz="2400" dirty="0">
                          <a:effectLst/>
                        </a:rPr>
                        <a:t> </a:t>
                      </a:r>
                      <a:endParaRPr lang="en-MY" sz="2400" dirty="0">
                        <a:effectLst/>
                        <a:latin typeface="Times New Roman"/>
                        <a:ea typeface="Times New Roman"/>
                      </a:endParaRPr>
                    </a:p>
                  </a:txBody>
                  <a:tcPr marL="68580" marR="68580" marT="0" marB="0"/>
                </a:tc>
                <a:tc>
                  <a:txBody>
                    <a:bodyPr/>
                    <a:lstStyle/>
                    <a:p>
                      <a:pPr algn="justLow" rtl="0">
                        <a:spcAft>
                          <a:spcPts val="0"/>
                        </a:spcAft>
                      </a:pPr>
                      <a:r>
                        <a:rPr lang="en-US" sz="2400" dirty="0" smtClean="0">
                          <a:effectLst/>
                        </a:rPr>
                        <a:t>      Population</a:t>
                      </a:r>
                      <a:endParaRPr lang="en-MY" sz="2400" dirty="0">
                        <a:effectLst/>
                        <a:latin typeface="Times New Roman"/>
                        <a:ea typeface="Times New Roman"/>
                      </a:endParaRPr>
                    </a:p>
                  </a:txBody>
                  <a:tcPr marL="68580" marR="68580" marT="0" marB="0"/>
                </a:tc>
                <a:tc>
                  <a:txBody>
                    <a:bodyPr/>
                    <a:lstStyle/>
                    <a:p>
                      <a:pPr algn="justLow" rtl="0">
                        <a:spcAft>
                          <a:spcPts val="0"/>
                        </a:spcAft>
                      </a:pPr>
                      <a:r>
                        <a:rPr lang="en-US" sz="2400" dirty="0" smtClean="0">
                          <a:effectLst/>
                        </a:rPr>
                        <a:t>          Sample</a:t>
                      </a:r>
                      <a:endParaRPr lang="en-MY" sz="2400" dirty="0">
                        <a:effectLst/>
                        <a:latin typeface="Times New Roman"/>
                        <a:ea typeface="Times New Roman"/>
                      </a:endParaRPr>
                    </a:p>
                  </a:txBody>
                  <a:tcPr marL="68580" marR="68580" marT="0" marB="0"/>
                </a:tc>
              </a:tr>
              <a:tr h="0">
                <a:tc>
                  <a:txBody>
                    <a:bodyPr/>
                    <a:lstStyle/>
                    <a:p>
                      <a:pPr algn="justLow" rtl="0">
                        <a:spcAft>
                          <a:spcPts val="0"/>
                        </a:spcAft>
                      </a:pPr>
                      <a:r>
                        <a:rPr lang="en-US" sz="2400" dirty="0">
                          <a:solidFill>
                            <a:schemeClr val="tx2"/>
                          </a:solidFill>
                          <a:effectLst/>
                        </a:rPr>
                        <a:t>Size</a:t>
                      </a:r>
                      <a:endParaRPr lang="en-MY" sz="2400" dirty="0">
                        <a:solidFill>
                          <a:schemeClr val="tx2"/>
                        </a:solidFill>
                        <a:effectLst/>
                        <a:latin typeface="Times New Roman"/>
                        <a:ea typeface="Times New Roman"/>
                      </a:endParaRPr>
                    </a:p>
                  </a:txBody>
                  <a:tcPr marL="68580" marR="68580" marT="0" marB="0"/>
                </a:tc>
                <a:tc>
                  <a:txBody>
                    <a:bodyPr/>
                    <a:lstStyle/>
                    <a:p>
                      <a:pPr algn="justLow" rtl="0">
                        <a:spcAft>
                          <a:spcPts val="0"/>
                        </a:spcAft>
                      </a:pPr>
                      <a:r>
                        <a:rPr lang="en-US" sz="2400" dirty="0">
                          <a:effectLst/>
                        </a:rPr>
                        <a:t>impossible &amp; impractical</a:t>
                      </a:r>
                      <a:endParaRPr lang="en-MY" sz="2400" dirty="0">
                        <a:effectLst/>
                        <a:latin typeface="Times New Roman"/>
                        <a:ea typeface="Times New Roman"/>
                      </a:endParaRPr>
                    </a:p>
                  </a:txBody>
                  <a:tcPr marL="68580" marR="68580" marT="0" marB="0"/>
                </a:tc>
                <a:tc>
                  <a:txBody>
                    <a:bodyPr/>
                    <a:lstStyle/>
                    <a:p>
                      <a:pPr algn="justLow" rtl="0">
                        <a:spcAft>
                          <a:spcPts val="0"/>
                        </a:spcAft>
                      </a:pPr>
                      <a:r>
                        <a:rPr lang="en-US" sz="2400" dirty="0">
                          <a:effectLst/>
                        </a:rPr>
                        <a:t>Possible &amp; practical</a:t>
                      </a:r>
                      <a:endParaRPr lang="en-MY" sz="2400" dirty="0">
                        <a:effectLst/>
                        <a:latin typeface="Times New Roman"/>
                        <a:ea typeface="Times New Roman"/>
                      </a:endParaRPr>
                    </a:p>
                  </a:txBody>
                  <a:tcPr marL="68580" marR="68580" marT="0" marB="0"/>
                </a:tc>
              </a:tr>
              <a:tr h="0">
                <a:tc>
                  <a:txBody>
                    <a:bodyPr/>
                    <a:lstStyle/>
                    <a:p>
                      <a:pPr algn="justLow" rtl="0">
                        <a:spcAft>
                          <a:spcPts val="0"/>
                        </a:spcAft>
                      </a:pPr>
                      <a:r>
                        <a:rPr lang="en-US" sz="2400" dirty="0">
                          <a:solidFill>
                            <a:schemeClr val="tx2"/>
                          </a:solidFill>
                          <a:effectLst/>
                        </a:rPr>
                        <a:t>Cost</a:t>
                      </a:r>
                      <a:endParaRPr lang="en-MY" sz="2400" dirty="0">
                        <a:solidFill>
                          <a:schemeClr val="tx2"/>
                        </a:solidFill>
                        <a:effectLst/>
                        <a:latin typeface="Times New Roman"/>
                        <a:ea typeface="Times New Roman"/>
                      </a:endParaRPr>
                    </a:p>
                  </a:txBody>
                  <a:tcPr marL="68580" marR="68580" marT="0" marB="0"/>
                </a:tc>
                <a:tc>
                  <a:txBody>
                    <a:bodyPr/>
                    <a:lstStyle/>
                    <a:p>
                      <a:pPr algn="justLow" rtl="0">
                        <a:spcAft>
                          <a:spcPts val="0"/>
                        </a:spcAft>
                      </a:pPr>
                      <a:r>
                        <a:rPr lang="en-US" sz="2400" dirty="0">
                          <a:effectLst/>
                        </a:rPr>
                        <a:t>      </a:t>
                      </a:r>
                      <a:r>
                        <a:rPr lang="en-US" sz="2400" dirty="0" smtClean="0">
                          <a:effectLst/>
                        </a:rPr>
                        <a:t>High</a:t>
                      </a:r>
                      <a:endParaRPr lang="en-MY" sz="2400" dirty="0">
                        <a:effectLst/>
                        <a:latin typeface="Times New Roman"/>
                        <a:ea typeface="Times New Roman"/>
                      </a:endParaRPr>
                    </a:p>
                  </a:txBody>
                  <a:tcPr marL="68580" marR="68580" marT="0" marB="0"/>
                </a:tc>
                <a:tc>
                  <a:txBody>
                    <a:bodyPr/>
                    <a:lstStyle/>
                    <a:p>
                      <a:pPr algn="justLow" rtl="0">
                        <a:spcAft>
                          <a:spcPts val="0"/>
                        </a:spcAft>
                      </a:pPr>
                      <a:r>
                        <a:rPr lang="en-US" sz="2400" dirty="0">
                          <a:effectLst/>
                        </a:rPr>
                        <a:t>Less</a:t>
                      </a:r>
                      <a:endParaRPr lang="en-MY" sz="2400" dirty="0">
                        <a:effectLst/>
                        <a:latin typeface="Times New Roman"/>
                        <a:ea typeface="Times New Roman"/>
                      </a:endParaRPr>
                    </a:p>
                  </a:txBody>
                  <a:tcPr marL="68580" marR="68580" marT="0" marB="0"/>
                </a:tc>
              </a:tr>
              <a:tr h="0">
                <a:tc>
                  <a:txBody>
                    <a:bodyPr/>
                    <a:lstStyle/>
                    <a:p>
                      <a:pPr algn="justLow" rtl="0">
                        <a:spcAft>
                          <a:spcPts val="0"/>
                        </a:spcAft>
                      </a:pPr>
                      <a:r>
                        <a:rPr lang="en-US" sz="2400" dirty="0">
                          <a:solidFill>
                            <a:schemeClr val="tx2"/>
                          </a:solidFill>
                          <a:effectLst/>
                        </a:rPr>
                        <a:t>Observed</a:t>
                      </a:r>
                      <a:endParaRPr lang="en-MY" sz="2400" dirty="0">
                        <a:solidFill>
                          <a:schemeClr val="tx2"/>
                        </a:solidFill>
                        <a:effectLst/>
                        <a:latin typeface="Times New Roman"/>
                        <a:ea typeface="Times New Roman"/>
                      </a:endParaRPr>
                    </a:p>
                  </a:txBody>
                  <a:tcPr marL="68580" marR="68580" marT="0" marB="0"/>
                </a:tc>
                <a:tc>
                  <a:txBody>
                    <a:bodyPr/>
                    <a:lstStyle/>
                    <a:p>
                      <a:pPr algn="justLow" rtl="0">
                        <a:spcAft>
                          <a:spcPts val="0"/>
                        </a:spcAft>
                      </a:pPr>
                      <a:r>
                        <a:rPr lang="en-US" sz="2400" dirty="0">
                          <a:effectLst/>
                        </a:rPr>
                        <a:t>    Not all be observed</a:t>
                      </a:r>
                      <a:endParaRPr lang="en-MY" sz="2400" dirty="0">
                        <a:effectLst/>
                        <a:latin typeface="Times New Roman"/>
                        <a:ea typeface="Times New Roman"/>
                      </a:endParaRPr>
                    </a:p>
                  </a:txBody>
                  <a:tcPr marL="68580" marR="68580" marT="0" marB="0"/>
                </a:tc>
                <a:tc>
                  <a:txBody>
                    <a:bodyPr/>
                    <a:lstStyle/>
                    <a:p>
                      <a:pPr algn="justLow" rtl="0">
                        <a:spcAft>
                          <a:spcPts val="0"/>
                        </a:spcAft>
                      </a:pPr>
                      <a:r>
                        <a:rPr lang="en-US" sz="2400" dirty="0">
                          <a:effectLst/>
                        </a:rPr>
                        <a:t>All be observed</a:t>
                      </a:r>
                      <a:endParaRPr lang="en-MY" sz="2400" dirty="0">
                        <a:effectLst/>
                        <a:latin typeface="Times New Roman"/>
                        <a:ea typeface="Times New Roman"/>
                      </a:endParaRPr>
                    </a:p>
                  </a:txBody>
                  <a:tcPr marL="68580" marR="68580" marT="0" marB="0"/>
                </a:tc>
              </a:tr>
              <a:tr h="0">
                <a:tc>
                  <a:txBody>
                    <a:bodyPr/>
                    <a:lstStyle/>
                    <a:p>
                      <a:pPr algn="justLow" rtl="0">
                        <a:spcAft>
                          <a:spcPts val="0"/>
                        </a:spcAft>
                      </a:pPr>
                      <a:r>
                        <a:rPr lang="en-US" sz="2400" dirty="0">
                          <a:solidFill>
                            <a:schemeClr val="tx2"/>
                          </a:solidFill>
                          <a:effectLst/>
                        </a:rPr>
                        <a:t>Staff</a:t>
                      </a:r>
                      <a:endParaRPr lang="en-MY" sz="2400" dirty="0">
                        <a:solidFill>
                          <a:schemeClr val="tx2"/>
                        </a:solidFill>
                        <a:effectLst/>
                        <a:latin typeface="Times New Roman"/>
                        <a:ea typeface="Times New Roman"/>
                      </a:endParaRPr>
                    </a:p>
                  </a:txBody>
                  <a:tcPr marL="68580" marR="68580" marT="0" marB="0"/>
                </a:tc>
                <a:tc>
                  <a:txBody>
                    <a:bodyPr/>
                    <a:lstStyle/>
                    <a:p>
                      <a:pPr algn="justLow" rtl="0">
                        <a:spcAft>
                          <a:spcPts val="0"/>
                        </a:spcAft>
                      </a:pPr>
                      <a:r>
                        <a:rPr lang="en-US" sz="2400" dirty="0">
                          <a:effectLst/>
                        </a:rPr>
                        <a:t>    Large size</a:t>
                      </a:r>
                      <a:endParaRPr lang="en-MY" sz="2400" dirty="0">
                        <a:effectLst/>
                        <a:latin typeface="Times New Roman"/>
                        <a:ea typeface="Times New Roman"/>
                      </a:endParaRPr>
                    </a:p>
                  </a:txBody>
                  <a:tcPr marL="68580" marR="68580" marT="0" marB="0"/>
                </a:tc>
                <a:tc>
                  <a:txBody>
                    <a:bodyPr/>
                    <a:lstStyle/>
                    <a:p>
                      <a:pPr algn="justLow" rtl="0">
                        <a:spcAft>
                          <a:spcPts val="0"/>
                        </a:spcAft>
                      </a:pPr>
                      <a:r>
                        <a:rPr lang="en-US" sz="2400" dirty="0">
                          <a:effectLst/>
                        </a:rPr>
                        <a:t>Smaller</a:t>
                      </a:r>
                      <a:endParaRPr lang="en-MY" sz="2400" dirty="0">
                        <a:effectLst/>
                        <a:latin typeface="Times New Roman"/>
                        <a:ea typeface="Times New Roman"/>
                      </a:endParaRPr>
                    </a:p>
                  </a:txBody>
                  <a:tcPr marL="68580" marR="68580" marT="0" marB="0"/>
                </a:tc>
              </a:tr>
              <a:tr h="0">
                <a:tc>
                  <a:txBody>
                    <a:bodyPr/>
                    <a:lstStyle/>
                    <a:p>
                      <a:pPr algn="justLow" rtl="0">
                        <a:spcAft>
                          <a:spcPts val="0"/>
                        </a:spcAft>
                      </a:pPr>
                      <a:r>
                        <a:rPr lang="en-US" sz="2400" dirty="0">
                          <a:solidFill>
                            <a:schemeClr val="tx2"/>
                          </a:solidFill>
                          <a:effectLst/>
                        </a:rPr>
                        <a:t>Time</a:t>
                      </a:r>
                      <a:endParaRPr lang="en-MY" sz="2400" dirty="0">
                        <a:solidFill>
                          <a:schemeClr val="tx2"/>
                        </a:solidFill>
                        <a:effectLst/>
                        <a:latin typeface="Times New Roman"/>
                        <a:ea typeface="Times New Roman"/>
                      </a:endParaRPr>
                    </a:p>
                  </a:txBody>
                  <a:tcPr marL="68580" marR="68580" marT="0" marB="0"/>
                </a:tc>
                <a:tc>
                  <a:txBody>
                    <a:bodyPr/>
                    <a:lstStyle/>
                    <a:p>
                      <a:pPr algn="justLow" rtl="0">
                        <a:spcAft>
                          <a:spcPts val="0"/>
                        </a:spcAft>
                      </a:pPr>
                      <a:r>
                        <a:rPr lang="en-US" sz="2400" dirty="0">
                          <a:effectLst/>
                        </a:rPr>
                        <a:t>      More </a:t>
                      </a:r>
                      <a:endParaRPr lang="en-MY" sz="2400" dirty="0">
                        <a:effectLst/>
                        <a:latin typeface="Times New Roman"/>
                        <a:ea typeface="Times New Roman"/>
                      </a:endParaRPr>
                    </a:p>
                  </a:txBody>
                  <a:tcPr marL="68580" marR="68580" marT="0" marB="0"/>
                </a:tc>
                <a:tc>
                  <a:txBody>
                    <a:bodyPr/>
                    <a:lstStyle/>
                    <a:p>
                      <a:pPr algn="justLow" rtl="0">
                        <a:spcAft>
                          <a:spcPts val="0"/>
                        </a:spcAft>
                      </a:pPr>
                      <a:r>
                        <a:rPr lang="en-US" sz="2400" dirty="0">
                          <a:effectLst/>
                        </a:rPr>
                        <a:t>Less </a:t>
                      </a:r>
                      <a:endParaRPr lang="en-MY" sz="2400" dirty="0">
                        <a:effectLst/>
                        <a:latin typeface="Times New Roman"/>
                        <a:ea typeface="Times New Roman"/>
                      </a:endParaRPr>
                    </a:p>
                  </a:txBody>
                  <a:tcPr marL="68580" marR="68580" marT="0" marB="0"/>
                </a:tc>
              </a:tr>
              <a:tr h="0">
                <a:tc>
                  <a:txBody>
                    <a:bodyPr/>
                    <a:lstStyle/>
                    <a:p>
                      <a:pPr algn="justLow" rtl="0">
                        <a:spcAft>
                          <a:spcPts val="0"/>
                        </a:spcAft>
                      </a:pPr>
                      <a:r>
                        <a:rPr lang="en-US" sz="2400" dirty="0">
                          <a:solidFill>
                            <a:schemeClr val="tx2"/>
                          </a:solidFill>
                          <a:effectLst/>
                        </a:rPr>
                        <a:t>Effort</a:t>
                      </a:r>
                      <a:endParaRPr lang="en-MY" sz="2400" dirty="0">
                        <a:solidFill>
                          <a:schemeClr val="tx2"/>
                        </a:solidFill>
                        <a:effectLst/>
                        <a:latin typeface="Times New Roman"/>
                        <a:ea typeface="Times New Roman"/>
                      </a:endParaRPr>
                    </a:p>
                  </a:txBody>
                  <a:tcPr marL="68580" marR="68580" marT="0" marB="0"/>
                </a:tc>
                <a:tc>
                  <a:txBody>
                    <a:bodyPr/>
                    <a:lstStyle/>
                    <a:p>
                      <a:pPr algn="justLow" rtl="0">
                        <a:spcAft>
                          <a:spcPts val="0"/>
                        </a:spcAft>
                      </a:pPr>
                      <a:r>
                        <a:rPr lang="en-US" sz="2400" dirty="0">
                          <a:effectLst/>
                        </a:rPr>
                        <a:t>     More</a:t>
                      </a:r>
                      <a:endParaRPr lang="en-MY" sz="2400" dirty="0">
                        <a:effectLst/>
                        <a:latin typeface="Times New Roman"/>
                        <a:ea typeface="Times New Roman"/>
                      </a:endParaRPr>
                    </a:p>
                  </a:txBody>
                  <a:tcPr marL="68580" marR="68580" marT="0" marB="0"/>
                </a:tc>
                <a:tc>
                  <a:txBody>
                    <a:bodyPr/>
                    <a:lstStyle/>
                    <a:p>
                      <a:pPr algn="justLow" rtl="0">
                        <a:spcAft>
                          <a:spcPts val="0"/>
                        </a:spcAft>
                      </a:pPr>
                      <a:r>
                        <a:rPr lang="en-US" sz="2400" dirty="0">
                          <a:effectLst/>
                        </a:rPr>
                        <a:t>Less</a:t>
                      </a:r>
                      <a:endParaRPr lang="en-MY" sz="2400" dirty="0">
                        <a:effectLst/>
                        <a:latin typeface="Times New Roman"/>
                        <a:ea typeface="Times New Roman"/>
                      </a:endParaRPr>
                    </a:p>
                  </a:txBody>
                  <a:tcPr marL="68580" marR="68580" marT="0" marB="0"/>
                </a:tc>
              </a:tr>
              <a:tr h="0">
                <a:tc>
                  <a:txBody>
                    <a:bodyPr/>
                    <a:lstStyle/>
                    <a:p>
                      <a:pPr algn="justLow" rtl="0">
                        <a:spcAft>
                          <a:spcPts val="0"/>
                        </a:spcAft>
                      </a:pPr>
                      <a:r>
                        <a:rPr lang="en-US" sz="2400" dirty="0">
                          <a:solidFill>
                            <a:schemeClr val="tx2"/>
                          </a:solidFill>
                          <a:effectLst/>
                        </a:rPr>
                        <a:t>Accurate</a:t>
                      </a:r>
                      <a:endParaRPr lang="en-MY" sz="2400" dirty="0">
                        <a:solidFill>
                          <a:schemeClr val="tx2"/>
                        </a:solidFill>
                        <a:effectLst/>
                        <a:latin typeface="Times New Roman"/>
                        <a:ea typeface="Times New Roman"/>
                      </a:endParaRPr>
                    </a:p>
                  </a:txBody>
                  <a:tcPr marL="68580" marR="68580" marT="0" marB="0"/>
                </a:tc>
                <a:tc>
                  <a:txBody>
                    <a:bodyPr/>
                    <a:lstStyle/>
                    <a:p>
                      <a:pPr algn="justLow" rtl="0">
                        <a:spcAft>
                          <a:spcPts val="0"/>
                        </a:spcAft>
                      </a:pPr>
                      <a:r>
                        <a:rPr lang="en-US" sz="2400" dirty="0">
                          <a:effectLst/>
                        </a:rPr>
                        <a:t>     Less</a:t>
                      </a:r>
                      <a:endParaRPr lang="en-MY" sz="2400" dirty="0">
                        <a:effectLst/>
                        <a:latin typeface="Times New Roman"/>
                        <a:ea typeface="Times New Roman"/>
                      </a:endParaRPr>
                    </a:p>
                  </a:txBody>
                  <a:tcPr marL="68580" marR="68580" marT="0" marB="0"/>
                </a:tc>
                <a:tc>
                  <a:txBody>
                    <a:bodyPr/>
                    <a:lstStyle/>
                    <a:p>
                      <a:pPr algn="justLow" rtl="0">
                        <a:spcAft>
                          <a:spcPts val="0"/>
                        </a:spcAft>
                      </a:pPr>
                      <a:r>
                        <a:rPr lang="en-US" sz="2400" dirty="0">
                          <a:effectLst/>
                        </a:rPr>
                        <a:t>More</a:t>
                      </a:r>
                      <a:endParaRPr lang="en-MY" sz="2400" dirty="0">
                        <a:effectLst/>
                        <a:latin typeface="Times New Roman"/>
                        <a:ea typeface="Times New Roman"/>
                      </a:endParaRPr>
                    </a:p>
                  </a:txBody>
                  <a:tcPr marL="68580" marR="68580" marT="0" marB="0"/>
                </a:tc>
              </a:tr>
              <a:tr h="0">
                <a:tc>
                  <a:txBody>
                    <a:bodyPr/>
                    <a:lstStyle/>
                    <a:p>
                      <a:pPr algn="justLow" rtl="0">
                        <a:spcAft>
                          <a:spcPts val="0"/>
                        </a:spcAft>
                      </a:pPr>
                      <a:r>
                        <a:rPr lang="en-US" sz="2400">
                          <a:effectLst/>
                        </a:rPr>
                        <a:t> </a:t>
                      </a:r>
                      <a:endParaRPr lang="en-MY" sz="2400">
                        <a:effectLst/>
                        <a:latin typeface="Times New Roman"/>
                        <a:ea typeface="Times New Roman"/>
                      </a:endParaRPr>
                    </a:p>
                  </a:txBody>
                  <a:tcPr marL="68580" marR="68580" marT="0" marB="0"/>
                </a:tc>
                <a:tc>
                  <a:txBody>
                    <a:bodyPr/>
                    <a:lstStyle/>
                    <a:p>
                      <a:pPr algn="justLow" rtl="0">
                        <a:spcAft>
                          <a:spcPts val="0"/>
                        </a:spcAft>
                      </a:pPr>
                      <a:r>
                        <a:rPr lang="en-US" sz="2400">
                          <a:effectLst/>
                        </a:rPr>
                        <a:t> </a:t>
                      </a:r>
                      <a:endParaRPr lang="en-MY" sz="2400">
                        <a:effectLst/>
                        <a:latin typeface="Times New Roman"/>
                        <a:ea typeface="Times New Roman"/>
                      </a:endParaRPr>
                    </a:p>
                  </a:txBody>
                  <a:tcPr marL="68580" marR="68580" marT="0" marB="0"/>
                </a:tc>
                <a:tc rowSpan="4">
                  <a:txBody>
                    <a:bodyPr/>
                    <a:lstStyle/>
                    <a:p>
                      <a:pPr marL="342900" lvl="0" indent="-342900" algn="justLow" rtl="0">
                        <a:spcAft>
                          <a:spcPts val="0"/>
                        </a:spcAft>
                        <a:buFont typeface="Symbol"/>
                        <a:buChar char=""/>
                        <a:tabLst>
                          <a:tab pos="160020" algn="l"/>
                        </a:tabLst>
                      </a:pPr>
                      <a:r>
                        <a:rPr lang="en-US" sz="2400" dirty="0">
                          <a:effectLst/>
                        </a:rPr>
                        <a:t>Work Lighter</a:t>
                      </a:r>
                      <a:endParaRPr lang="en-MY" sz="2400" dirty="0">
                        <a:effectLst/>
                        <a:latin typeface="Times New Roman"/>
                        <a:ea typeface="Times New Roman"/>
                      </a:endParaRPr>
                    </a:p>
                    <a:p>
                      <a:pPr marL="342900" lvl="0" indent="-342900" algn="justLow" rtl="0">
                        <a:spcAft>
                          <a:spcPts val="0"/>
                        </a:spcAft>
                        <a:buFont typeface="Symbol"/>
                        <a:buChar char=""/>
                        <a:tabLst>
                          <a:tab pos="160020" algn="l"/>
                        </a:tabLst>
                      </a:pPr>
                      <a:r>
                        <a:rPr lang="en-US" sz="2400" dirty="0">
                          <a:effectLst/>
                        </a:rPr>
                        <a:t>Uniform way</a:t>
                      </a:r>
                      <a:endParaRPr lang="en-MY" sz="2400" dirty="0">
                        <a:effectLst/>
                        <a:latin typeface="Times New Roman"/>
                        <a:ea typeface="Times New Roman"/>
                      </a:endParaRPr>
                    </a:p>
                    <a:p>
                      <a:pPr marL="342900" lvl="0" indent="-342900" algn="justLow" rtl="0">
                        <a:spcAft>
                          <a:spcPts val="0"/>
                        </a:spcAft>
                        <a:buFont typeface="Symbol"/>
                        <a:buChar char=""/>
                        <a:tabLst>
                          <a:tab pos="160020" algn="l"/>
                        </a:tabLst>
                      </a:pPr>
                      <a:r>
                        <a:rPr lang="en-US" sz="2400" dirty="0">
                          <a:effectLst/>
                        </a:rPr>
                        <a:t>Highly skilled</a:t>
                      </a:r>
                      <a:endParaRPr lang="en-MY" sz="2400" dirty="0">
                        <a:effectLst/>
                        <a:latin typeface="Times New Roman"/>
                        <a:ea typeface="Times New Roman"/>
                      </a:endParaRPr>
                    </a:p>
                    <a:p>
                      <a:pPr marL="342900" lvl="0" indent="-342900" algn="justLow" rtl="0">
                        <a:spcAft>
                          <a:spcPts val="0"/>
                        </a:spcAft>
                        <a:buFont typeface="Symbol"/>
                        <a:buChar char=""/>
                        <a:tabLst>
                          <a:tab pos="160020" algn="l"/>
                        </a:tabLst>
                      </a:pPr>
                      <a:r>
                        <a:rPr lang="en-US" sz="2400" dirty="0" smtClean="0">
                          <a:effectLst/>
                        </a:rPr>
                        <a:t>More</a:t>
                      </a:r>
                      <a:r>
                        <a:rPr lang="en-US" sz="2400" baseline="0" dirty="0" smtClean="0">
                          <a:effectLst/>
                        </a:rPr>
                        <a:t> </a:t>
                      </a:r>
                      <a:r>
                        <a:rPr lang="en-US" sz="2400" dirty="0" smtClean="0">
                          <a:effectLst/>
                        </a:rPr>
                        <a:t>precision </a:t>
                      </a:r>
                      <a:r>
                        <a:rPr lang="en-US" sz="2400" dirty="0">
                          <a:effectLst/>
                        </a:rPr>
                        <a:t>(well trained)</a:t>
                      </a:r>
                      <a:endParaRPr lang="en-MY" sz="2400" dirty="0">
                        <a:effectLst/>
                        <a:latin typeface="Times New Roman"/>
                        <a:ea typeface="Times New Roman"/>
                      </a:endParaRPr>
                    </a:p>
                  </a:txBody>
                  <a:tcPr marL="68580" marR="68580" marT="0" marB="0"/>
                </a:tc>
              </a:tr>
              <a:tr h="0">
                <a:tc>
                  <a:txBody>
                    <a:bodyPr/>
                    <a:lstStyle/>
                    <a:p>
                      <a:pPr algn="justLow" rtl="0">
                        <a:spcAft>
                          <a:spcPts val="0"/>
                        </a:spcAft>
                      </a:pPr>
                      <a:r>
                        <a:rPr lang="en-US" sz="2400">
                          <a:effectLst/>
                        </a:rPr>
                        <a:t> </a:t>
                      </a:r>
                      <a:endParaRPr lang="en-MY" sz="2400">
                        <a:effectLst/>
                        <a:latin typeface="Times New Roman"/>
                        <a:ea typeface="Times New Roman"/>
                      </a:endParaRPr>
                    </a:p>
                  </a:txBody>
                  <a:tcPr marL="68580" marR="68580" marT="0" marB="0"/>
                </a:tc>
                <a:tc>
                  <a:txBody>
                    <a:bodyPr/>
                    <a:lstStyle/>
                    <a:p>
                      <a:pPr algn="justLow" rtl="0">
                        <a:spcAft>
                          <a:spcPts val="0"/>
                        </a:spcAft>
                      </a:pPr>
                      <a:r>
                        <a:rPr lang="en-US" sz="2400">
                          <a:effectLst/>
                        </a:rPr>
                        <a:t> </a:t>
                      </a:r>
                      <a:endParaRPr lang="en-MY" sz="2400">
                        <a:effectLst/>
                        <a:latin typeface="Times New Roman"/>
                        <a:ea typeface="Times New Roman"/>
                      </a:endParaRPr>
                    </a:p>
                  </a:txBody>
                  <a:tcPr marL="68580" marR="68580" marT="0" marB="0"/>
                </a:tc>
                <a:tc vMerge="1">
                  <a:txBody>
                    <a:bodyPr/>
                    <a:lstStyle/>
                    <a:p>
                      <a:pPr marL="342900" lvl="0" indent="-342900" algn="justLow" rtl="0">
                        <a:spcAft>
                          <a:spcPts val="0"/>
                        </a:spcAft>
                        <a:buFont typeface="Symbol"/>
                        <a:buChar char=""/>
                        <a:tabLst>
                          <a:tab pos="160020" algn="l"/>
                        </a:tabLst>
                      </a:pPr>
                      <a:endParaRPr lang="en-MY" sz="2400" dirty="0">
                        <a:effectLst/>
                        <a:latin typeface="Times New Roman"/>
                        <a:ea typeface="Times New Roman"/>
                      </a:endParaRPr>
                    </a:p>
                  </a:txBody>
                  <a:tcPr marL="68580" marR="68580" marT="0" marB="0"/>
                </a:tc>
              </a:tr>
              <a:tr h="0">
                <a:tc>
                  <a:txBody>
                    <a:bodyPr/>
                    <a:lstStyle/>
                    <a:p>
                      <a:pPr algn="justLow" rtl="0">
                        <a:spcAft>
                          <a:spcPts val="0"/>
                        </a:spcAft>
                      </a:pPr>
                      <a:r>
                        <a:rPr lang="en-US" sz="2400">
                          <a:effectLst/>
                        </a:rPr>
                        <a:t> </a:t>
                      </a:r>
                      <a:endParaRPr lang="en-MY" sz="2400">
                        <a:effectLst/>
                        <a:latin typeface="Times New Roman"/>
                        <a:ea typeface="Times New Roman"/>
                      </a:endParaRPr>
                    </a:p>
                  </a:txBody>
                  <a:tcPr marL="68580" marR="68580" marT="0" marB="0"/>
                </a:tc>
                <a:tc>
                  <a:txBody>
                    <a:bodyPr/>
                    <a:lstStyle/>
                    <a:p>
                      <a:pPr algn="justLow" rtl="0">
                        <a:spcAft>
                          <a:spcPts val="0"/>
                        </a:spcAft>
                      </a:pPr>
                      <a:r>
                        <a:rPr lang="en-US" sz="2400">
                          <a:effectLst/>
                        </a:rPr>
                        <a:t> </a:t>
                      </a:r>
                      <a:endParaRPr lang="en-MY" sz="2400">
                        <a:effectLst/>
                        <a:latin typeface="Times New Roman"/>
                        <a:ea typeface="Times New Roman"/>
                      </a:endParaRPr>
                    </a:p>
                  </a:txBody>
                  <a:tcPr marL="68580" marR="68580" marT="0" marB="0"/>
                </a:tc>
                <a:tc vMerge="1">
                  <a:txBody>
                    <a:bodyPr/>
                    <a:lstStyle/>
                    <a:p>
                      <a:pPr marL="342900" lvl="0" indent="-342900" algn="justLow" rtl="0">
                        <a:spcAft>
                          <a:spcPts val="0"/>
                        </a:spcAft>
                        <a:buFont typeface="Symbol"/>
                        <a:buChar char=""/>
                        <a:tabLst>
                          <a:tab pos="160020" algn="l"/>
                        </a:tabLst>
                      </a:pPr>
                      <a:endParaRPr lang="en-MY" sz="2400" dirty="0">
                        <a:effectLst/>
                        <a:latin typeface="Times New Roman"/>
                        <a:ea typeface="Times New Roman"/>
                      </a:endParaRPr>
                    </a:p>
                  </a:txBody>
                  <a:tcPr marL="68580" marR="68580" marT="0" marB="0"/>
                </a:tc>
              </a:tr>
              <a:tr h="0">
                <a:tc>
                  <a:txBody>
                    <a:bodyPr/>
                    <a:lstStyle/>
                    <a:p>
                      <a:pPr algn="justLow" rtl="0">
                        <a:spcAft>
                          <a:spcPts val="0"/>
                        </a:spcAft>
                      </a:pPr>
                      <a:r>
                        <a:rPr lang="en-US" sz="2400">
                          <a:effectLst/>
                        </a:rPr>
                        <a:t> </a:t>
                      </a:r>
                      <a:endParaRPr lang="en-MY" sz="2400">
                        <a:effectLst/>
                        <a:latin typeface="Times New Roman"/>
                        <a:ea typeface="Times New Roman"/>
                      </a:endParaRPr>
                    </a:p>
                  </a:txBody>
                  <a:tcPr marL="68580" marR="68580" marT="0" marB="0"/>
                </a:tc>
                <a:tc>
                  <a:txBody>
                    <a:bodyPr/>
                    <a:lstStyle/>
                    <a:p>
                      <a:pPr algn="justLow" rtl="0">
                        <a:spcAft>
                          <a:spcPts val="0"/>
                        </a:spcAft>
                      </a:pPr>
                      <a:r>
                        <a:rPr lang="en-US" sz="2400" dirty="0">
                          <a:effectLst/>
                        </a:rPr>
                        <a:t> </a:t>
                      </a:r>
                      <a:endParaRPr lang="en-MY" sz="2400" dirty="0">
                        <a:effectLst/>
                        <a:latin typeface="Times New Roman"/>
                        <a:ea typeface="Times New Roman"/>
                      </a:endParaRPr>
                    </a:p>
                  </a:txBody>
                  <a:tcPr marL="68580" marR="68580" marT="0" marB="0"/>
                </a:tc>
                <a:tc vMerge="1">
                  <a:txBody>
                    <a:bodyPr/>
                    <a:lstStyle/>
                    <a:p>
                      <a:pPr marL="342900" lvl="0" indent="-342900" algn="justLow" rtl="0">
                        <a:spcAft>
                          <a:spcPts val="0"/>
                        </a:spcAft>
                        <a:buFont typeface="Symbol"/>
                        <a:buChar char=""/>
                        <a:tabLst>
                          <a:tab pos="160020" algn="l"/>
                        </a:tabLst>
                      </a:pPr>
                      <a:endParaRPr lang="en-MY" sz="2400" dirty="0">
                        <a:effectLst/>
                        <a:latin typeface="Times New Roman"/>
                        <a:ea typeface="Times New Roman"/>
                      </a:endParaRPr>
                    </a:p>
                  </a:txBody>
                  <a:tcPr marL="68580" marR="68580" marT="0" marB="0"/>
                </a:tc>
              </a:tr>
            </a:tbl>
          </a:graphicData>
        </a:graphic>
      </p:graphicFrame>
      <p:sp>
        <p:nvSpPr>
          <p:cNvPr id="4" name="Rectangle 3"/>
          <p:cNvSpPr/>
          <p:nvPr/>
        </p:nvSpPr>
        <p:spPr>
          <a:xfrm>
            <a:off x="539551" y="356847"/>
            <a:ext cx="3893951" cy="523220"/>
          </a:xfrm>
          <a:prstGeom prst="rect">
            <a:avLst/>
          </a:prstGeom>
        </p:spPr>
        <p:txBody>
          <a:bodyPr wrap="none">
            <a:spAutoFit/>
          </a:bodyPr>
          <a:lstStyle/>
          <a:p>
            <a:r>
              <a:rPr lang="pl-PL" sz="2800" b="1" dirty="0" smtClean="0">
                <a:solidFill>
                  <a:srgbClr val="FF0000"/>
                </a:solidFill>
              </a:rPr>
              <a:t>Why Do We Do Sampling</a:t>
            </a:r>
            <a:endParaRPr lang="pl-PL" sz="2800" b="1" dirty="0">
              <a:solidFill>
                <a:srgbClr val="FF0000"/>
              </a:solidFill>
            </a:endParaRPr>
          </a:p>
        </p:txBody>
      </p:sp>
      <p:pic>
        <p:nvPicPr>
          <p:cNvPr id="5" name="Picture 4" descr="Population vs sampl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08304" y="92723"/>
            <a:ext cx="1835696" cy="1176037"/>
          </a:xfrm>
          <a:prstGeom prst="rect">
            <a:avLst/>
          </a:prstGeom>
          <a:noFill/>
          <a:ln>
            <a:noFill/>
          </a:ln>
        </p:spPr>
      </p:pic>
      <p:sp>
        <p:nvSpPr>
          <p:cNvPr id="3" name="Date Placeholder 2"/>
          <p:cNvSpPr>
            <a:spLocks noGrp="1"/>
          </p:cNvSpPr>
          <p:nvPr>
            <p:ph type="dt" sz="half" idx="10"/>
          </p:nvPr>
        </p:nvSpPr>
        <p:spPr/>
        <p:txBody>
          <a:bodyPr/>
          <a:lstStyle/>
          <a:p>
            <a:fld id="{79F5D889-4CFF-40C3-B861-0E47B3318483}" type="datetime1">
              <a:rPr lang="en-MY" smtClean="0"/>
              <a:t>9/7/2020</a:t>
            </a:fld>
            <a:endParaRPr lang="en-MY"/>
          </a:p>
        </p:txBody>
      </p:sp>
    </p:spTree>
    <p:extLst>
      <p:ext uri="{BB962C8B-B14F-4D97-AF65-F5344CB8AC3E}">
        <p14:creationId xmlns:p14="http://schemas.microsoft.com/office/powerpoint/2010/main" val="580641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3429000"/>
            <a:ext cx="8424936" cy="3108543"/>
          </a:xfrm>
          <a:prstGeom prst="rect">
            <a:avLst/>
          </a:prstGeom>
        </p:spPr>
        <p:txBody>
          <a:bodyPr wrap="square">
            <a:spAutoFit/>
          </a:bodyPr>
          <a:lstStyle/>
          <a:p>
            <a:r>
              <a:rPr lang="en-MY" sz="2800" b="1" dirty="0" smtClean="0">
                <a:solidFill>
                  <a:srgbClr val="FF0000"/>
                </a:solidFill>
              </a:rPr>
              <a:t>II- </a:t>
            </a:r>
            <a:r>
              <a:rPr lang="en-MY" sz="2800" b="1" dirty="0">
                <a:solidFill>
                  <a:schemeClr val="tx2"/>
                </a:solidFill>
              </a:rPr>
              <a:t>Non-probability sampling </a:t>
            </a:r>
            <a:r>
              <a:rPr lang="en-MY" sz="2800" b="1" dirty="0" smtClean="0">
                <a:solidFill>
                  <a:srgbClr val="FF0000"/>
                </a:solidFill>
              </a:rPr>
              <a:t>Non Random Sample</a:t>
            </a:r>
            <a:endParaRPr lang="en-MY" sz="2800" dirty="0" smtClean="0"/>
          </a:p>
          <a:p>
            <a:r>
              <a:rPr lang="en-MY" sz="2400" dirty="0"/>
              <a:t> </a:t>
            </a:r>
            <a:r>
              <a:rPr lang="en-MY" sz="2400" b="1" dirty="0" smtClean="0"/>
              <a:t>In  the non random method.</a:t>
            </a:r>
          </a:p>
          <a:p>
            <a:r>
              <a:rPr lang="en-MY" sz="2400" b="1" dirty="0" smtClean="0"/>
              <a:t>       Bias is existing .</a:t>
            </a:r>
          </a:p>
          <a:p>
            <a:r>
              <a:rPr lang="en-MY" sz="2400" b="1" dirty="0" smtClean="0"/>
              <a:t>Not representative to the population .</a:t>
            </a:r>
          </a:p>
          <a:p>
            <a:endParaRPr lang="en-MY" sz="2400" dirty="0" smtClean="0"/>
          </a:p>
          <a:p>
            <a:r>
              <a:rPr lang="en-MY" sz="2400" b="1" dirty="0" smtClean="0">
                <a:solidFill>
                  <a:srgbClr val="002060"/>
                </a:solidFill>
              </a:rPr>
              <a:t>Bias must be avoided, </a:t>
            </a:r>
          </a:p>
          <a:p>
            <a:r>
              <a:rPr lang="en-MY" sz="2400" b="1" dirty="0" smtClean="0">
                <a:solidFill>
                  <a:srgbClr val="002060"/>
                </a:solidFill>
              </a:rPr>
              <a:t>by setting up rules of choice to make that choice completely random and quite free of any element of personal selection .</a:t>
            </a:r>
            <a:endParaRPr lang="en-MY" sz="2400" b="1" dirty="0">
              <a:solidFill>
                <a:srgbClr val="002060"/>
              </a:solidFill>
            </a:endParaRPr>
          </a:p>
        </p:txBody>
      </p:sp>
      <p:sp>
        <p:nvSpPr>
          <p:cNvPr id="3" name="Rectangle 2"/>
          <p:cNvSpPr/>
          <p:nvPr/>
        </p:nvSpPr>
        <p:spPr>
          <a:xfrm>
            <a:off x="179512" y="116632"/>
            <a:ext cx="8964488" cy="3416320"/>
          </a:xfrm>
          <a:prstGeom prst="rect">
            <a:avLst/>
          </a:prstGeom>
        </p:spPr>
        <p:txBody>
          <a:bodyPr wrap="square">
            <a:spAutoFit/>
          </a:bodyPr>
          <a:lstStyle/>
          <a:p>
            <a:pPr lvl="0"/>
            <a:r>
              <a:rPr lang="en-MY" sz="2800" b="1" dirty="0">
                <a:solidFill>
                  <a:srgbClr val="FF0000"/>
                </a:solidFill>
              </a:rPr>
              <a:t>Sample </a:t>
            </a:r>
            <a:r>
              <a:rPr lang="en-MY" sz="2800" b="1" dirty="0">
                <a:solidFill>
                  <a:schemeClr val="tx2"/>
                </a:solidFill>
              </a:rPr>
              <a:t>may be chosen in a</a:t>
            </a:r>
            <a:r>
              <a:rPr lang="en-MY" sz="2800" b="1" dirty="0">
                <a:solidFill>
                  <a:srgbClr val="FF0000"/>
                </a:solidFill>
              </a:rPr>
              <a:t> variety </a:t>
            </a:r>
            <a:r>
              <a:rPr lang="en-MY" sz="2800" b="1" dirty="0">
                <a:solidFill>
                  <a:prstClr val="black"/>
                </a:solidFill>
              </a:rPr>
              <a:t>of </a:t>
            </a:r>
            <a:r>
              <a:rPr lang="en-MY" sz="2800" b="1" dirty="0" smtClean="0">
                <a:solidFill>
                  <a:prstClr val="black"/>
                </a:solidFill>
              </a:rPr>
              <a:t>ways</a:t>
            </a:r>
            <a:endParaRPr lang="en-MY" sz="2800" dirty="0" smtClean="0"/>
          </a:p>
          <a:p>
            <a:r>
              <a:rPr lang="en-MY" sz="2200" dirty="0" smtClean="0"/>
              <a:t>To </a:t>
            </a:r>
            <a:r>
              <a:rPr lang="en-MY" sz="2200" dirty="0"/>
              <a:t>draw valid conclusions from </a:t>
            </a:r>
            <a:r>
              <a:rPr lang="en-MY" sz="2200" dirty="0" smtClean="0"/>
              <a:t>our </a:t>
            </a:r>
            <a:r>
              <a:rPr lang="en-MY" sz="2200" dirty="0"/>
              <a:t>results, </a:t>
            </a:r>
            <a:r>
              <a:rPr lang="en-MY" sz="2200" dirty="0" smtClean="0"/>
              <a:t>we have carefully </a:t>
            </a:r>
            <a:r>
              <a:rPr lang="en-MY" sz="2200" dirty="0"/>
              <a:t>decide how </a:t>
            </a:r>
            <a:r>
              <a:rPr lang="en-MY" sz="2200" dirty="0" smtClean="0"/>
              <a:t>we will </a:t>
            </a:r>
            <a:r>
              <a:rPr lang="en-MY" sz="2200" dirty="0"/>
              <a:t>select a sample that is representative of the group as a whole. </a:t>
            </a:r>
            <a:endParaRPr lang="en-MY" sz="2200" dirty="0" smtClean="0"/>
          </a:p>
          <a:p>
            <a:r>
              <a:rPr lang="en-MY" sz="2400" b="1" dirty="0" smtClean="0">
                <a:solidFill>
                  <a:srgbClr val="FF0000"/>
                </a:solidFill>
              </a:rPr>
              <a:t>There </a:t>
            </a:r>
            <a:r>
              <a:rPr lang="en-MY" sz="2400" b="1" dirty="0">
                <a:solidFill>
                  <a:srgbClr val="FF0000"/>
                </a:solidFill>
              </a:rPr>
              <a:t>are two types of sampling methods:</a:t>
            </a:r>
          </a:p>
          <a:p>
            <a:pPr marL="514350" indent="-514350">
              <a:buFont typeface="+mj-lt"/>
              <a:buAutoNum type="romanUcPeriod"/>
            </a:pPr>
            <a:r>
              <a:rPr lang="en-MY" sz="2400" b="1" dirty="0">
                <a:solidFill>
                  <a:schemeClr val="tx2"/>
                </a:solidFill>
              </a:rPr>
              <a:t>Probability sampling </a:t>
            </a:r>
            <a:r>
              <a:rPr lang="en-MY" sz="2400" b="1" dirty="0"/>
              <a:t>involves </a:t>
            </a:r>
            <a:r>
              <a:rPr lang="en-MY" sz="2400" b="1" dirty="0">
                <a:solidFill>
                  <a:srgbClr val="FF0000"/>
                </a:solidFill>
              </a:rPr>
              <a:t>random</a:t>
            </a:r>
            <a:r>
              <a:rPr lang="en-MY" sz="2400" b="1" dirty="0"/>
              <a:t> selection, allowing </a:t>
            </a:r>
            <a:r>
              <a:rPr lang="en-MY" sz="2400" b="1" dirty="0" smtClean="0"/>
              <a:t>to </a:t>
            </a:r>
            <a:r>
              <a:rPr lang="en-MY" sz="2400" b="1" dirty="0"/>
              <a:t>make statistical inferences about the whole group.</a:t>
            </a:r>
          </a:p>
          <a:p>
            <a:pPr marL="514350" indent="-514350">
              <a:buFont typeface="+mj-lt"/>
              <a:buAutoNum type="romanUcPeriod"/>
            </a:pPr>
            <a:r>
              <a:rPr lang="en-MY" sz="2400" b="1" dirty="0">
                <a:solidFill>
                  <a:schemeClr val="tx2"/>
                </a:solidFill>
              </a:rPr>
              <a:t>Non-probability sampling </a:t>
            </a:r>
            <a:r>
              <a:rPr lang="en-MY" sz="2400" b="1" dirty="0"/>
              <a:t>involves </a:t>
            </a:r>
            <a:r>
              <a:rPr lang="en-MY" sz="2400" b="1" dirty="0">
                <a:solidFill>
                  <a:srgbClr val="FF0000"/>
                </a:solidFill>
              </a:rPr>
              <a:t>non-random </a:t>
            </a:r>
            <a:r>
              <a:rPr lang="en-MY" sz="2400" b="1" dirty="0"/>
              <a:t>selection based on convenience or other criteria, allowing you to easily collect initial data.</a:t>
            </a:r>
          </a:p>
        </p:txBody>
      </p:sp>
      <p:sp>
        <p:nvSpPr>
          <p:cNvPr id="5" name="Date Placeholder 4"/>
          <p:cNvSpPr>
            <a:spLocks noGrp="1"/>
          </p:cNvSpPr>
          <p:nvPr>
            <p:ph type="dt" sz="half" idx="10"/>
          </p:nvPr>
        </p:nvSpPr>
        <p:spPr/>
        <p:txBody>
          <a:bodyPr/>
          <a:lstStyle/>
          <a:p>
            <a:fld id="{3BA5EE87-02FA-4B9C-96BB-56A1D73DCE8F}" type="datetime1">
              <a:rPr lang="en-MY" smtClean="0"/>
              <a:t>9/7/2020</a:t>
            </a:fld>
            <a:endParaRPr lang="en-MY"/>
          </a:p>
        </p:txBody>
      </p:sp>
    </p:spTree>
    <p:extLst>
      <p:ext uri="{BB962C8B-B14F-4D97-AF65-F5344CB8AC3E}">
        <p14:creationId xmlns:p14="http://schemas.microsoft.com/office/powerpoint/2010/main" val="3754140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332656"/>
            <a:ext cx="9036496" cy="4955203"/>
          </a:xfrm>
          <a:prstGeom prst="rect">
            <a:avLst/>
          </a:prstGeom>
        </p:spPr>
        <p:txBody>
          <a:bodyPr wrap="square">
            <a:spAutoFit/>
          </a:bodyPr>
          <a:lstStyle/>
          <a:p>
            <a:r>
              <a:rPr lang="en-MY" sz="2800" b="1" dirty="0">
                <a:solidFill>
                  <a:schemeClr val="tx2"/>
                </a:solidFill>
              </a:rPr>
              <a:t>Probability sampling </a:t>
            </a:r>
            <a:r>
              <a:rPr lang="en-MY" sz="2800" b="1" dirty="0" smtClean="0">
                <a:solidFill>
                  <a:srgbClr val="FF0000"/>
                </a:solidFill>
              </a:rPr>
              <a:t>Random Sample</a:t>
            </a:r>
          </a:p>
          <a:p>
            <a:pPr marL="342900" indent="-342900">
              <a:buFont typeface="Wingdings" pitchFamily="2" charset="2"/>
              <a:buChar char="Ø"/>
            </a:pPr>
            <a:r>
              <a:rPr lang="en-MY" sz="2400" dirty="0" smtClean="0"/>
              <a:t>	</a:t>
            </a:r>
            <a:r>
              <a:rPr lang="en-MY" sz="2400" b="1" dirty="0" smtClean="0"/>
              <a:t>This is the most popular one, </a:t>
            </a:r>
          </a:p>
          <a:p>
            <a:pPr marL="342900" indent="-342900">
              <a:buFont typeface="Wingdings" pitchFamily="2" charset="2"/>
              <a:buChar char="Ø"/>
            </a:pPr>
            <a:r>
              <a:rPr lang="en-MY" sz="2400" b="1" dirty="0" smtClean="0"/>
              <a:t>it is most commonly used in survey and research</a:t>
            </a:r>
            <a:r>
              <a:rPr lang="en-MY" sz="2400" dirty="0" smtClean="0"/>
              <a:t>, </a:t>
            </a:r>
          </a:p>
          <a:p>
            <a:pPr marL="342900" indent="-342900">
              <a:buFont typeface="Wingdings" pitchFamily="2" charset="2"/>
              <a:buChar char="Ø"/>
            </a:pPr>
            <a:r>
              <a:rPr lang="en-MY" sz="2400" b="1" dirty="0" smtClean="0"/>
              <a:t>it is a sample drawn from a population or unit in such a way that</a:t>
            </a:r>
          </a:p>
          <a:p>
            <a:pPr marL="342900" indent="-342900">
              <a:buFont typeface="Wingdings" pitchFamily="2" charset="2"/>
              <a:buChar char="v"/>
            </a:pPr>
            <a:r>
              <a:rPr lang="en-MY" sz="2400" b="1" dirty="0" smtClean="0"/>
              <a:t> </a:t>
            </a:r>
            <a:r>
              <a:rPr lang="en-MY" sz="2400" b="1" dirty="0" smtClean="0">
                <a:solidFill>
                  <a:srgbClr val="FF0000"/>
                </a:solidFill>
              </a:rPr>
              <a:t>every member of the population </a:t>
            </a:r>
            <a:r>
              <a:rPr lang="en-MY" sz="2400" b="1" dirty="0" smtClean="0"/>
              <a:t>has the </a:t>
            </a:r>
            <a:r>
              <a:rPr lang="en-MY" sz="2400" b="1" dirty="0" smtClean="0">
                <a:solidFill>
                  <a:srgbClr val="FF0000"/>
                </a:solidFill>
              </a:rPr>
              <a:t>same probability or same</a:t>
            </a:r>
            <a:r>
              <a:rPr lang="en-MY" sz="2400" dirty="0"/>
              <a:t> </a:t>
            </a:r>
            <a:r>
              <a:rPr lang="en-MY" sz="2400" dirty="0" smtClean="0">
                <a:solidFill>
                  <a:srgbClr val="FF0000"/>
                </a:solidFill>
              </a:rPr>
              <a:t>chance</a:t>
            </a:r>
            <a:r>
              <a:rPr lang="en-MY" sz="2400" b="1" dirty="0" smtClean="0">
                <a:solidFill>
                  <a:srgbClr val="FF0000"/>
                </a:solidFill>
              </a:rPr>
              <a:t> </a:t>
            </a:r>
            <a:r>
              <a:rPr lang="en-MY" sz="2400" b="1" dirty="0" smtClean="0"/>
              <a:t> of selection</a:t>
            </a:r>
            <a:r>
              <a:rPr lang="en-MY" sz="2400" dirty="0" smtClean="0"/>
              <a:t>.   </a:t>
            </a:r>
            <a:r>
              <a:rPr lang="en-MY" sz="2400" b="1" dirty="0" smtClean="0"/>
              <a:t>And</a:t>
            </a:r>
          </a:p>
          <a:p>
            <a:pPr marL="342900" indent="-342900">
              <a:buFont typeface="Wingdings" pitchFamily="2" charset="2"/>
              <a:buChar char="v"/>
            </a:pPr>
            <a:r>
              <a:rPr lang="en-MY" sz="2400" b="1" dirty="0" smtClean="0"/>
              <a:t>Every member in the population </a:t>
            </a:r>
            <a:r>
              <a:rPr lang="en-MY" sz="2400" b="1" dirty="0" smtClean="0">
                <a:solidFill>
                  <a:srgbClr val="FF0000"/>
                </a:solidFill>
              </a:rPr>
              <a:t>having independent and equal </a:t>
            </a:r>
            <a:r>
              <a:rPr lang="en-MY" sz="2400" b="1" dirty="0" smtClean="0">
                <a:solidFill>
                  <a:srgbClr val="002060"/>
                </a:solidFill>
              </a:rPr>
              <a:t>chance of appearing in the sample</a:t>
            </a:r>
            <a:r>
              <a:rPr lang="en-MY" sz="2400" b="1" dirty="0" smtClean="0"/>
              <a:t>.</a:t>
            </a:r>
          </a:p>
          <a:p>
            <a:pPr algn="ctr"/>
            <a:r>
              <a:rPr lang="en-MY" sz="2400" b="1" dirty="0" smtClean="0"/>
              <a:t>Therefore, </a:t>
            </a:r>
          </a:p>
          <a:p>
            <a:pPr marL="342900" indent="-342900">
              <a:buFont typeface="Wingdings" pitchFamily="2" charset="2"/>
              <a:buChar char="v"/>
            </a:pPr>
            <a:r>
              <a:rPr lang="en-MY" sz="2400" b="1" dirty="0" smtClean="0"/>
              <a:t>sample  is  </a:t>
            </a:r>
            <a:r>
              <a:rPr lang="en-MY" sz="2400" b="1" dirty="0" smtClean="0">
                <a:solidFill>
                  <a:srgbClr val="FF0000"/>
                </a:solidFill>
              </a:rPr>
              <a:t>free of bias </a:t>
            </a:r>
            <a:r>
              <a:rPr lang="en-MY" sz="2400" b="1" dirty="0" smtClean="0"/>
              <a:t>and </a:t>
            </a:r>
          </a:p>
          <a:p>
            <a:pPr marL="342900" indent="-342900">
              <a:buFont typeface="Wingdings" pitchFamily="2" charset="2"/>
              <a:buChar char="v"/>
            </a:pPr>
            <a:r>
              <a:rPr lang="en-MY" sz="2400" b="1" dirty="0" smtClean="0"/>
              <a:t>it is </a:t>
            </a:r>
            <a:r>
              <a:rPr lang="en-MY" sz="2400" b="1" dirty="0" smtClean="0">
                <a:solidFill>
                  <a:srgbClr val="FF0000"/>
                </a:solidFill>
              </a:rPr>
              <a:t>representative</a:t>
            </a:r>
            <a:r>
              <a:rPr lang="en-MY" sz="2400" b="1" dirty="0" smtClean="0"/>
              <a:t> to the whole population </a:t>
            </a:r>
          </a:p>
          <a:p>
            <a:r>
              <a:rPr lang="en-MY" sz="2400" b="1" dirty="0" smtClean="0"/>
              <a:t>Random Sample is the simplest and the best known way to avoid bias and to be representative to the population .</a:t>
            </a:r>
            <a:endParaRPr lang="en-MY" sz="2400" b="1" dirty="0"/>
          </a:p>
        </p:txBody>
      </p:sp>
      <p:pic>
        <p:nvPicPr>
          <p:cNvPr id="3" name="Picture 2" descr="Population vs sample"/>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76256" y="92723"/>
            <a:ext cx="2267744" cy="1464069"/>
          </a:xfrm>
          <a:prstGeom prst="rect">
            <a:avLst/>
          </a:prstGeom>
          <a:noFill/>
          <a:ln>
            <a:noFill/>
          </a:ln>
        </p:spPr>
      </p:pic>
      <p:sp>
        <p:nvSpPr>
          <p:cNvPr id="5" name="Date Placeholder 4"/>
          <p:cNvSpPr>
            <a:spLocks noGrp="1"/>
          </p:cNvSpPr>
          <p:nvPr>
            <p:ph type="dt" sz="half" idx="10"/>
          </p:nvPr>
        </p:nvSpPr>
        <p:spPr/>
        <p:txBody>
          <a:bodyPr/>
          <a:lstStyle/>
          <a:p>
            <a:fld id="{B95E7677-4795-4ECC-938A-D45BDD31A2D9}" type="datetime1">
              <a:rPr lang="en-MY" smtClean="0"/>
              <a:t>9/7/2020</a:t>
            </a:fld>
            <a:endParaRPr lang="en-MY"/>
          </a:p>
        </p:txBody>
      </p:sp>
    </p:spTree>
    <p:extLst>
      <p:ext uri="{BB962C8B-B14F-4D97-AF65-F5344CB8AC3E}">
        <p14:creationId xmlns:p14="http://schemas.microsoft.com/office/powerpoint/2010/main" val="3781755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614</TotalTime>
  <Words>2609</Words>
  <Application>Microsoft Office PowerPoint</Application>
  <PresentationFormat>On-screen Show (4:3)</PresentationFormat>
  <Paragraphs>587</Paragraphs>
  <Slides>44</Slides>
  <Notes>7</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44</vt:i4>
      </vt:variant>
    </vt:vector>
  </HeadingPairs>
  <TitlesOfParts>
    <vt:vector size="48" baseType="lpstr">
      <vt:lpstr>Office Theme</vt:lpstr>
      <vt:lpstr>Acrobat Document</vt:lpstr>
      <vt:lpstr>Microsoft Equation 3.0</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Systematic Random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45</cp:revision>
  <dcterms:created xsi:type="dcterms:W3CDTF">2020-07-08T10:37:19Z</dcterms:created>
  <dcterms:modified xsi:type="dcterms:W3CDTF">2020-07-09T07:51:20Z</dcterms:modified>
</cp:coreProperties>
</file>