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8"/>
  </p:notesMasterIdLst>
  <p:sldIdLst>
    <p:sldId id="257" r:id="rId2"/>
    <p:sldId id="256" r:id="rId3"/>
    <p:sldId id="258" r:id="rId4"/>
    <p:sldId id="259" r:id="rId5"/>
    <p:sldId id="277" r:id="rId6"/>
    <p:sldId id="296" r:id="rId7"/>
    <p:sldId id="278" r:id="rId8"/>
    <p:sldId id="279" r:id="rId9"/>
    <p:sldId id="280" r:id="rId10"/>
    <p:sldId id="260" r:id="rId11"/>
    <p:sldId id="275" r:id="rId12"/>
    <p:sldId id="283" r:id="rId13"/>
    <p:sldId id="276" r:id="rId14"/>
    <p:sldId id="288" r:id="rId15"/>
    <p:sldId id="285" r:id="rId16"/>
    <p:sldId id="287" r:id="rId17"/>
    <p:sldId id="297" r:id="rId18"/>
    <p:sldId id="295" r:id="rId19"/>
    <p:sldId id="298" r:id="rId20"/>
    <p:sldId id="286" r:id="rId21"/>
    <p:sldId id="261" r:id="rId22"/>
    <p:sldId id="262" r:id="rId23"/>
    <p:sldId id="293" r:id="rId24"/>
    <p:sldId id="263" r:id="rId25"/>
    <p:sldId id="291" r:id="rId26"/>
    <p:sldId id="264" r:id="rId27"/>
    <p:sldId id="265" r:id="rId28"/>
    <p:sldId id="294" r:id="rId29"/>
    <p:sldId id="266" r:id="rId30"/>
    <p:sldId id="268" r:id="rId31"/>
    <p:sldId id="282" r:id="rId32"/>
    <p:sldId id="270" r:id="rId33"/>
    <p:sldId id="269" r:id="rId34"/>
    <p:sldId id="271" r:id="rId35"/>
    <p:sldId id="272" r:id="rId36"/>
    <p:sldId id="273" r:id="rId3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r" defTabSz="914400" rtl="1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r" defTabSz="914400" rtl="1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r" defTabSz="914400" rtl="1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r" defTabSz="914400" rtl="1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00"/>
    <a:srgbClr val="FF0000"/>
    <a:srgbClr val="669900"/>
    <a:srgbClr val="66FF33"/>
    <a:srgbClr val="003366"/>
    <a:srgbClr val="FFFFFF"/>
    <a:srgbClr val="CC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41" autoAdjust="0"/>
    <p:restoredTop sz="96441" autoAdjust="0"/>
  </p:normalViewPr>
  <p:slideViewPr>
    <p:cSldViewPr>
      <p:cViewPr>
        <p:scale>
          <a:sx n="53" d="100"/>
          <a:sy n="53" d="100"/>
        </p:scale>
        <p:origin x="-1992" y="-3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5ABE30D-1CC5-4735-A4CC-1CE22CE409C4}" type="datetimeFigureOut">
              <a:rPr lang="en-US"/>
              <a:pPr>
                <a:defRPr/>
              </a:pPr>
              <a:t>9/8/2021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7AF63635-3CCB-4763-84BD-56B4DD4566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9866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07B97E60-97D3-4A45-8C47-06815016EE65}" type="slidenum">
              <a:rPr lang="en-US" sz="1200" smtClean="0"/>
              <a:pPr eaLnBrk="1" hangingPunct="1"/>
              <a:t>1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74D57C30-A268-491C-B3E8-CC113E98F364}" type="slidenum">
              <a:rPr lang="en-US" sz="1200" smtClean="0"/>
              <a:pPr eaLnBrk="1" hangingPunct="1"/>
              <a:t>3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8A24CB1E-E27C-4368-9DB2-4CDC9DDE9616}" type="slidenum">
              <a:rPr lang="en-US" sz="1200" smtClean="0"/>
              <a:pPr eaLnBrk="1" hangingPunct="1"/>
              <a:t>5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C7BF0D28-FF41-4F3C-80E5-6D2F84A10E1A}" type="slidenum">
              <a:rPr lang="en-US" sz="1200" smtClean="0"/>
              <a:pPr eaLnBrk="1" hangingPunct="1"/>
              <a:t>21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B8768C69-E734-42F5-AAA9-FD86F206A4D5}" type="slidenum">
              <a:rPr lang="en-US" sz="1200" smtClean="0"/>
              <a:pPr eaLnBrk="1" hangingPunct="1"/>
              <a:t>24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9411DEB1-715E-49C3-B414-023140BC7F7F}" type="slidenum">
              <a:rPr lang="en-US" sz="1200" smtClean="0"/>
              <a:pPr eaLnBrk="1" hangingPunct="1"/>
              <a:t>27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B21D2906-84DB-4551-B236-CD6ED572E2F0}" type="slidenum">
              <a:rPr lang="en-US" sz="1200" smtClean="0"/>
              <a:pPr eaLnBrk="1" hangingPunct="1"/>
              <a:t>31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D4E029C2-5D04-4828-BBF0-2F76E57FF0F9}" type="slidenum">
              <a:rPr lang="en-US" sz="1200" smtClean="0"/>
              <a:pPr eaLnBrk="1" hangingPunct="1"/>
              <a:t>34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6C59F16E-A73D-467B-9B61-6A7A1138BF01}" type="slidenum">
              <a:rPr lang="en-US" sz="1200" smtClean="0"/>
              <a:pPr eaLnBrk="1" hangingPunct="1"/>
              <a:t>35</a:t>
            </a:fld>
            <a:endParaRPr lang="en-US" sz="12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>
                <a:defRPr/>
              </a:pPr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A54E8352-C7BE-466C-8447-1E729398A1B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397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0E7B22-672E-45AC-AF21-36BFF8158DDC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481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CFC952-8A32-41E4-9106-BA1F564AA0E1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897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F9EE7B-7323-4D03-A043-7A42A745293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819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105314E-5868-4EB8-9781-4768EBFB924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8199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ED1D3C5-A865-4C5D-BBFC-6AAFEB07D0A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5003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106906D-AB53-4720-BF75-8078D2B683C7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0159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9B790EE-F2EF-47E6-8475-86A49E8DCDB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332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22C687-0ECE-4D63-8E7E-86277711774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315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AE3BC60-A364-4522-B58F-BD42881DCFE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3462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C80946E6-1560-4095-91ED-7803977A672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3953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859249EB-DE77-41E6-A1C1-EEAF3B8BBC9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7" r:id="rId1"/>
    <p:sldLayoutId id="2147484003" r:id="rId2"/>
    <p:sldLayoutId id="2147484008" r:id="rId3"/>
    <p:sldLayoutId id="2147484009" r:id="rId4"/>
    <p:sldLayoutId id="2147484010" r:id="rId5"/>
    <p:sldLayoutId id="2147484011" r:id="rId6"/>
    <p:sldLayoutId id="2147484004" r:id="rId7"/>
    <p:sldLayoutId id="2147484012" r:id="rId8"/>
    <p:sldLayoutId id="2147484013" r:id="rId9"/>
    <p:sldLayoutId id="2147484005" r:id="rId10"/>
    <p:sldLayoutId id="214748400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jo/url?sa=i&amp;rct=j&amp;q=&amp;esrc=s&amp;source=images&amp;cd=&amp;cad=rja&amp;uact=8&amp;ved=0ahUKEwjaufCB3vfJAhWFVxoKHd4EDyIQjRwIBw&amp;url=https://www.mutah.edu.jo/National-sec/index.htm&amp;psig=AFQjCNF9gqZMCJ2L1WCSX58F8SAdyG2nUw&amp;ust=1451157741830854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22412" y="0"/>
            <a:ext cx="7772400" cy="1829761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Pelvic Organ Prolapse </a:t>
            </a:r>
            <a:br>
              <a:rPr lang="en-US" sz="4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(POP)</a:t>
            </a:r>
            <a:endParaRPr lang="en-US" sz="3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1905000"/>
            <a:ext cx="6662738" cy="1116013"/>
          </a:xfrm>
        </p:spPr>
        <p:txBody>
          <a:bodyPr/>
          <a:lstStyle/>
          <a:p>
            <a:pPr marR="0" algn="ctr" eaLnBrk="1" hangingPunct="1"/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Dr. </a:t>
            </a:r>
            <a:r>
              <a:rPr lang="en-US" sz="2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Ahlam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Al-</a:t>
            </a:r>
            <a:r>
              <a:rPr lang="en-US" sz="2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Kharabsheh</a:t>
            </a:r>
            <a:endParaRPr lang="en-US" sz="2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R="0" algn="ctr" eaLnBrk="1" hangingPunct="1"/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Assistant Professor, OBS &amp; GYN department</a:t>
            </a:r>
          </a:p>
          <a:p>
            <a:pPr marR="0" algn="ctr" eaLnBrk="1" hangingPunct="1"/>
            <a:r>
              <a:rPr lang="en-US" sz="2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Mu’tah</a:t>
            </a:r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University</a:t>
            </a:r>
          </a:p>
        </p:txBody>
      </p:sp>
      <p:pic>
        <p:nvPicPr>
          <p:cNvPr id="9220" name="Picture 9" descr="https://www.mutah.edu.jo/National-sec/images/mutahlogo.gif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0"/>
            <a:ext cx="16764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0" y="3724364"/>
            <a:ext cx="9144000" cy="138499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Edited By : Noor Al-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huda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Esam Al-Karaki</a:t>
            </a:r>
          </a:p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Doctor's notes were  added in 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orange color </a:t>
            </a:r>
            <a:endParaRPr lang="en-US" sz="2800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OBS &amp; GYN Department 2021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idx="1"/>
          </p:nvPr>
        </p:nvSpPr>
        <p:spPr>
          <a:xfrm>
            <a:off x="0" y="1066800"/>
            <a:ext cx="8229600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dirty="0" smtClean="0">
                <a:solidFill>
                  <a:srgbClr val="669900"/>
                </a:solidFill>
              </a:rPr>
              <a:t>II-  Uterine </a:t>
            </a:r>
            <a:r>
              <a:rPr lang="en-US" sz="2400" b="1" dirty="0" err="1" smtClean="0">
                <a:solidFill>
                  <a:srgbClr val="669900"/>
                </a:solidFill>
              </a:rPr>
              <a:t>prolapse:Of</a:t>
            </a:r>
            <a:r>
              <a:rPr lang="en-US" sz="2400" b="1" dirty="0" smtClean="0">
                <a:solidFill>
                  <a:srgbClr val="669900"/>
                </a:solidFill>
              </a:rPr>
              <a:t> 3 grades</a:t>
            </a:r>
            <a:r>
              <a:rPr lang="en-US" sz="2400" b="1" dirty="0">
                <a:solidFill>
                  <a:srgbClr val="669900"/>
                </a:solidFill>
              </a:rPr>
              <a:t>: </a:t>
            </a:r>
            <a:r>
              <a:rPr lang="en-US" sz="2400" b="1" u="sng" dirty="0">
                <a:solidFill>
                  <a:schemeClr val="accent6">
                    <a:lumMod val="75000"/>
                  </a:schemeClr>
                </a:solidFill>
              </a:rPr>
              <a:t>shaws classification</a:t>
            </a:r>
            <a:endParaRPr lang="en-US" sz="2400" b="1" u="sng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u="sng" dirty="0" smtClean="0">
                <a:solidFill>
                  <a:schemeClr val="accent6">
                    <a:lumMod val="75000"/>
                  </a:schemeClr>
                </a:solidFill>
              </a:rPr>
              <a:t>According to its location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b="1" dirty="0" smtClean="0"/>
              <a:t>Grade 1: descent within the vagina.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b="1" dirty="0" smtClean="0"/>
              <a:t>Grade 2: Descent of the cervix outside the introitus but not the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b="1" dirty="0" smtClean="0"/>
              <a:t>              body of the uterus.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b="1" dirty="0" smtClean="0"/>
              <a:t>Grade 3: Descent of the whole uterus outside the introitus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b="1" dirty="0" smtClean="0"/>
              <a:t>             (</a:t>
            </a:r>
            <a:r>
              <a:rPr lang="en-US" sz="2000" b="1" dirty="0" err="1" smtClean="0"/>
              <a:t>Procidentia</a:t>
            </a:r>
            <a:r>
              <a:rPr lang="en-US" sz="2000" b="1" dirty="0" smtClean="0"/>
              <a:t>).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000" b="1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dirty="0" smtClean="0">
                <a:solidFill>
                  <a:srgbClr val="669900"/>
                </a:solidFill>
              </a:rPr>
              <a:t>III- Combined type.</a:t>
            </a:r>
            <a:r>
              <a:rPr lang="en-US" sz="2400" dirty="0" smtClean="0">
                <a:solidFill>
                  <a:srgbClr val="669900"/>
                </a:solidFill>
              </a:rPr>
              <a:t>                                         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800" dirty="0" smtClean="0">
              <a:solidFill>
                <a:srgbClr val="669900"/>
              </a:solidFill>
            </a:endParaRPr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7929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Classification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3312" y="3276600"/>
            <a:ext cx="4230688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مربع نص 1"/>
          <p:cNvSpPr txBox="1"/>
          <p:nvPr/>
        </p:nvSpPr>
        <p:spPr>
          <a:xfrm>
            <a:off x="5410200" y="6096000"/>
            <a:ext cx="17526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Grade 1</a:t>
            </a:r>
            <a:endParaRPr lang="ar-JO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ar-SA" smtClean="0"/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9460" name="Picture 4" descr="Uterine_Prolapse[2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مربع نص 1"/>
          <p:cNvSpPr txBox="1"/>
          <p:nvPr/>
        </p:nvSpPr>
        <p:spPr>
          <a:xfrm>
            <a:off x="5334000" y="3202632"/>
            <a:ext cx="35052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Anterior lip</a:t>
            </a:r>
            <a:endParaRPr lang="ar-JO" dirty="0"/>
          </a:p>
        </p:txBody>
      </p:sp>
      <p:sp>
        <p:nvSpPr>
          <p:cNvPr id="3" name="مربع نص 2"/>
          <p:cNvSpPr txBox="1"/>
          <p:nvPr/>
        </p:nvSpPr>
        <p:spPr>
          <a:xfrm>
            <a:off x="5334000" y="4572000"/>
            <a:ext cx="29718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Posterior lip </a:t>
            </a:r>
            <a:endParaRPr lang="ar-JO" dirty="0"/>
          </a:p>
        </p:txBody>
      </p:sp>
      <p:cxnSp>
        <p:nvCxnSpPr>
          <p:cNvPr id="5" name="رابط كسهم مستقيم 4"/>
          <p:cNvCxnSpPr>
            <a:stCxn id="2" idx="1"/>
          </p:cNvCxnSpPr>
          <p:nvPr/>
        </p:nvCxnSpPr>
        <p:spPr>
          <a:xfrm flipH="1">
            <a:off x="4800600" y="3433465"/>
            <a:ext cx="533400" cy="6813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رابط كسهم مستقيم 6"/>
          <p:cNvCxnSpPr/>
          <p:nvPr/>
        </p:nvCxnSpPr>
        <p:spPr>
          <a:xfrm flipH="1" flipV="1">
            <a:off x="4572000" y="4802832"/>
            <a:ext cx="914400" cy="2308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مربع نص 7"/>
          <p:cNvSpPr txBox="1"/>
          <p:nvPr/>
        </p:nvSpPr>
        <p:spPr>
          <a:xfrm>
            <a:off x="5486400" y="1981200"/>
            <a:ext cx="289560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Cervix prolapse </a:t>
            </a:r>
            <a:endParaRPr lang="ar-JO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مربع نص 1"/>
          <p:cNvSpPr txBox="1"/>
          <p:nvPr/>
        </p:nvSpPr>
        <p:spPr>
          <a:xfrm>
            <a:off x="26894" y="5698012"/>
            <a:ext cx="3733800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Differential diagnosis:</a:t>
            </a:r>
          </a:p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Uterine inversion ( lined by endometrium )  </a:t>
            </a:r>
            <a:endParaRPr lang="ar-JO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Scan5sm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2" name="مربع نص 1"/>
          <p:cNvSpPr txBox="1"/>
          <p:nvPr/>
        </p:nvSpPr>
        <p:spPr>
          <a:xfrm>
            <a:off x="0" y="4531747"/>
            <a:ext cx="3733800" cy="23083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Bulging :</a:t>
            </a:r>
          </a:p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Prolapse ?</a:t>
            </a:r>
          </a:p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Pedunculated fibroid ?</a:t>
            </a:r>
          </a:p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Vaginal cyst ?</a:t>
            </a:r>
          </a:p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Polyp ?</a:t>
            </a:r>
          </a:p>
          <a:p>
            <a:endParaRPr lang="ar-J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رابط كسهم مستقيم 4"/>
          <p:cNvCxnSpPr/>
          <p:nvPr/>
        </p:nvCxnSpPr>
        <p:spPr>
          <a:xfrm>
            <a:off x="2133600" y="457200"/>
            <a:ext cx="2286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رابط كسهم مستقيم 6"/>
          <p:cNvCxnSpPr/>
          <p:nvPr/>
        </p:nvCxnSpPr>
        <p:spPr>
          <a:xfrm>
            <a:off x="6019800" y="457200"/>
            <a:ext cx="2286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مستطيل 7"/>
          <p:cNvSpPr/>
          <p:nvPr/>
        </p:nvSpPr>
        <p:spPr>
          <a:xfrm>
            <a:off x="0" y="0"/>
            <a:ext cx="914400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7030A0"/>
                </a:solidFill>
              </a:rPr>
              <a:t>most commonly used grade systems , the hymen is their </a:t>
            </a:r>
            <a:r>
              <a:rPr lang="en-US" sz="1800" b="1" dirty="0" smtClean="0">
                <a:solidFill>
                  <a:srgbClr val="7030A0"/>
                </a:solidFill>
              </a:rPr>
              <a:t>land mark </a:t>
            </a:r>
            <a:endParaRPr lang="ar-JO" sz="18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35859" y="-4482"/>
            <a:ext cx="9144000" cy="614082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altLang="zh-TW" sz="2800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The Baden and Walker Grading System (1968)</a:t>
            </a:r>
            <a:endParaRPr lang="en-US" sz="2800" dirty="0"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55" name="Subtitle 2"/>
          <p:cNvSpPr>
            <a:spLocks noGrp="1"/>
          </p:cNvSpPr>
          <p:nvPr>
            <p:ph type="subTitle" idx="1"/>
          </p:nvPr>
        </p:nvSpPr>
        <p:spPr>
          <a:xfrm>
            <a:off x="0" y="685800"/>
            <a:ext cx="8686800" cy="5486400"/>
          </a:xfrm>
        </p:spPr>
        <p:txBody>
          <a:bodyPr/>
          <a:lstStyle/>
          <a:p>
            <a:pPr marR="0" algn="l" eaLnBrk="1" hangingPunct="1">
              <a:tabLst>
                <a:tab pos="3619500" algn="l"/>
              </a:tabLst>
            </a:pPr>
            <a:r>
              <a:rPr lang="en-US" altLang="zh-TW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Grade 0	no prolapse</a:t>
            </a:r>
          </a:p>
          <a:p>
            <a:pPr marR="0" algn="l" eaLnBrk="1" hangingPunct="1">
              <a:tabLst>
                <a:tab pos="3619500" algn="l"/>
              </a:tabLst>
            </a:pPr>
            <a:r>
              <a:rPr lang="en-US" altLang="zh-TW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Grade 1	prolapse halfway to the hymen</a:t>
            </a:r>
          </a:p>
          <a:p>
            <a:pPr marR="0" algn="l" eaLnBrk="1" hangingPunct="1">
              <a:tabLst>
                <a:tab pos="3619500" algn="l"/>
              </a:tabLst>
            </a:pPr>
            <a:r>
              <a:rPr lang="en-US" altLang="zh-TW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Grade 2	prolapse to the introitus</a:t>
            </a:r>
          </a:p>
          <a:p>
            <a:pPr marR="0" algn="l" eaLnBrk="1" hangingPunct="1">
              <a:tabLst>
                <a:tab pos="3619500" algn="l"/>
              </a:tabLst>
            </a:pPr>
            <a:r>
              <a:rPr lang="en-US" altLang="zh-TW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Grade 3	prolapse halfway beyond the</a:t>
            </a:r>
          </a:p>
          <a:p>
            <a:pPr marR="0" algn="l" eaLnBrk="1" hangingPunct="1">
              <a:tabLst>
                <a:tab pos="3619500" algn="l"/>
              </a:tabLst>
            </a:pPr>
            <a:r>
              <a:rPr lang="en-US" altLang="zh-TW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                        hymen</a:t>
            </a:r>
          </a:p>
          <a:p>
            <a:pPr marR="0" algn="l" eaLnBrk="1" hangingPunct="1">
              <a:tabLst>
                <a:tab pos="3619500" algn="l"/>
              </a:tabLst>
            </a:pPr>
            <a:r>
              <a:rPr lang="en-US" altLang="zh-TW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Grade 4	complete prolapse </a:t>
            </a:r>
            <a:r>
              <a:rPr lang="en-US" altLang="zh-TW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Procedentia </a:t>
            </a:r>
          </a:p>
          <a:p>
            <a:pPr marR="0" algn="l" eaLnBrk="1" hangingPunct="1">
              <a:tabLst>
                <a:tab pos="3619500" algn="l"/>
              </a:tabLst>
            </a:pPr>
            <a:endParaRPr lang="en-US" sz="2400" dirty="0" smtClean="0">
              <a:solidFill>
                <a:schemeClr val="tx1"/>
              </a:solidFill>
              <a:latin typeface="Arial" pitchFamily="34" charset="0"/>
              <a:ea typeface="Microsoft JhengHei" pitchFamily="34" charset="-12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1"/>
          <p:cNvSpPr>
            <a:spLocks noGrp="1"/>
          </p:cNvSpPr>
          <p:nvPr>
            <p:ph idx="1"/>
          </p:nvPr>
        </p:nvSpPr>
        <p:spPr>
          <a:xfrm>
            <a:off x="228600" y="1481138"/>
            <a:ext cx="8686800" cy="5148262"/>
          </a:xfrm>
        </p:spPr>
        <p:txBody>
          <a:bodyPr/>
          <a:lstStyle/>
          <a:p>
            <a:pPr eaLnBrk="1" hangingPunct="1"/>
            <a:r>
              <a:rPr lang="en-US" sz="2400" smtClean="0">
                <a:latin typeface="Arial" pitchFamily="34" charset="0"/>
                <a:cs typeface="Arial" pitchFamily="34" charset="0"/>
              </a:rPr>
              <a:t>The topography of vagina is described using six points (2 on anterior vaginal wall, 2 on the superior vagina, 2 on the posterior vaginal wall). In addition to other 3 points.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2800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ICS CLASSIFICATION (1996) Quantitative Pelvic Organ </a:t>
            </a:r>
            <a:r>
              <a:rPr lang="en-US" altLang="zh-TW" sz="2800" dirty="0" err="1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Prolapse</a:t>
            </a:r>
            <a:r>
              <a:rPr lang="en-US" altLang="zh-TW" sz="2800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(POP-Q)</a:t>
            </a:r>
            <a:endParaRPr lang="en-US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999" y="2743200"/>
            <a:ext cx="7364413" cy="3573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8965"/>
            <a:ext cx="37338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مربع نص 3"/>
          <p:cNvSpPr txBox="1"/>
          <p:nvPr/>
        </p:nvSpPr>
        <p:spPr>
          <a:xfrm>
            <a:off x="5162550" y="2592288"/>
            <a:ext cx="800100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en-US" sz="1400" b="1" dirty="0" smtClean="0">
                <a:solidFill>
                  <a:srgbClr val="7030A0"/>
                </a:solidFill>
              </a:rPr>
              <a:t>Hymen </a:t>
            </a:r>
            <a:endParaRPr lang="ar-JO" sz="1800" b="1" dirty="0">
              <a:solidFill>
                <a:srgbClr val="7030A0"/>
              </a:solidFill>
            </a:endParaRPr>
          </a:p>
        </p:txBody>
      </p:sp>
      <p:cxnSp>
        <p:nvCxnSpPr>
          <p:cNvPr id="6" name="رابط كسهم مستقيم 5"/>
          <p:cNvCxnSpPr/>
          <p:nvPr/>
        </p:nvCxnSpPr>
        <p:spPr>
          <a:xfrm flipV="1">
            <a:off x="5562600" y="2268071"/>
            <a:ext cx="3810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مربع نص 6"/>
          <p:cNvSpPr txBox="1"/>
          <p:nvPr/>
        </p:nvSpPr>
        <p:spPr>
          <a:xfrm>
            <a:off x="0" y="152400"/>
            <a:ext cx="5162550" cy="563231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  <a:sym typeface="Wingdings" pitchFamily="2" charset="2"/>
              </a:rPr>
              <a:t></a:t>
            </a:r>
            <a:r>
              <a:rPr lang="en-US" sz="2000" b="1" dirty="0" smtClean="0">
                <a:solidFill>
                  <a:srgbClr val="7030A0"/>
                </a:solidFill>
              </a:rPr>
              <a:t>Aa : anterior vaginal wall , 3cm above hymen </a:t>
            </a:r>
          </a:p>
          <a:p>
            <a:r>
              <a:rPr lang="en-US" sz="2000" b="1" dirty="0" smtClean="0">
                <a:solidFill>
                  <a:srgbClr val="7030A0"/>
                </a:solidFill>
                <a:sym typeface="Wingdings" pitchFamily="2" charset="2"/>
              </a:rPr>
              <a:t></a:t>
            </a:r>
            <a:r>
              <a:rPr lang="en-US" sz="2000" b="1" dirty="0" smtClean="0">
                <a:solidFill>
                  <a:srgbClr val="7030A0"/>
                </a:solidFill>
              </a:rPr>
              <a:t>Ba : anterior wall , most distal point , mid way between Aa and C </a:t>
            </a:r>
          </a:p>
          <a:p>
            <a:r>
              <a:rPr lang="en-US" sz="2000" b="1" dirty="0" smtClean="0">
                <a:solidFill>
                  <a:srgbClr val="7030A0"/>
                </a:solidFill>
              </a:rPr>
              <a:t>3cm from Aa , 6cm from Hymen </a:t>
            </a:r>
          </a:p>
          <a:p>
            <a:r>
              <a:rPr lang="en-US" sz="2000" b="1" dirty="0" smtClean="0">
                <a:solidFill>
                  <a:srgbClr val="7030A0"/>
                </a:solidFill>
                <a:sym typeface="Wingdings" pitchFamily="2" charset="2"/>
              </a:rPr>
              <a:t>Ap : posterior vaginal wall  , at level of Aa .</a:t>
            </a:r>
          </a:p>
          <a:p>
            <a:r>
              <a:rPr lang="en-US" sz="2000" b="1" dirty="0" smtClean="0">
                <a:solidFill>
                  <a:srgbClr val="7030A0"/>
                </a:solidFill>
                <a:sym typeface="Wingdings" pitchFamily="2" charset="2"/>
              </a:rPr>
              <a:t> Bp : posterior wall  , 6cm above hymen , parallel with Ba .</a:t>
            </a:r>
          </a:p>
          <a:p>
            <a:r>
              <a:rPr lang="en-US" sz="2000" b="1" dirty="0" smtClean="0">
                <a:solidFill>
                  <a:srgbClr val="7030A0"/>
                </a:solidFill>
                <a:sym typeface="Wingdings" pitchFamily="2" charset="2"/>
              </a:rPr>
              <a:t> C : anterior lip of cervix , Cuff in case of hysterectomy  .</a:t>
            </a:r>
          </a:p>
          <a:p>
            <a:r>
              <a:rPr lang="en-US" sz="2000" b="1" dirty="0" smtClean="0">
                <a:solidFill>
                  <a:srgbClr val="7030A0"/>
                </a:solidFill>
                <a:sym typeface="Wingdings" pitchFamily="2" charset="2"/>
              </a:rPr>
              <a:t> D. Posterior vaginal fornix .</a:t>
            </a:r>
          </a:p>
          <a:p>
            <a:r>
              <a:rPr lang="en-US" sz="2000" b="1" dirty="0" smtClean="0">
                <a:solidFill>
                  <a:srgbClr val="7030A0"/>
                </a:solidFill>
                <a:sym typeface="Wingdings" pitchFamily="2" charset="2"/>
              </a:rPr>
              <a:t>  Genital Hiatus : mid point of external orifice and posterior vaginal fourchette .</a:t>
            </a:r>
          </a:p>
          <a:p>
            <a:r>
              <a:rPr lang="en-US" sz="2000" b="1" dirty="0" smtClean="0">
                <a:solidFill>
                  <a:srgbClr val="7030A0"/>
                </a:solidFill>
                <a:sym typeface="Wingdings" pitchFamily="2" charset="2"/>
              </a:rPr>
              <a:t> Perineal body 3-4cm : between posterior fourchette to mid point of external anal sphincter </a:t>
            </a:r>
          </a:p>
          <a:p>
            <a:r>
              <a:rPr lang="en-US" b="1" dirty="0" smtClean="0">
                <a:solidFill>
                  <a:srgbClr val="7030A0"/>
                </a:solidFill>
                <a:sym typeface="Wingdings" pitchFamily="2" charset="2"/>
              </a:rPr>
              <a:t> TVL : depth of vaginal canal .</a:t>
            </a:r>
            <a:endParaRPr lang="ar-JO" b="1" dirty="0">
              <a:solidFill>
                <a:srgbClr val="7030A0"/>
              </a:solidFill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5410200" y="4593994"/>
            <a:ext cx="3733800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Gold standard for diagnosis , classification and researches </a:t>
            </a:r>
            <a:endParaRPr lang="ar-JO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023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icture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59" y="0"/>
            <a:ext cx="4536141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مربع نص 1"/>
          <p:cNvSpPr txBox="1"/>
          <p:nvPr/>
        </p:nvSpPr>
        <p:spPr>
          <a:xfrm>
            <a:off x="35859" y="4213412"/>
            <a:ext cx="4536141" cy="18158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</a:rPr>
              <a:t>Vault, apical </a:t>
            </a:r>
            <a:r>
              <a:rPr lang="en-US" sz="2800" b="1" dirty="0">
                <a:solidFill>
                  <a:srgbClr val="7030A0"/>
                </a:solidFill>
              </a:rPr>
              <a:t>prolapse , Hysterectomy </a:t>
            </a:r>
            <a:r>
              <a:rPr lang="en-US" sz="2800" b="1" dirty="0" smtClean="0">
                <a:solidFill>
                  <a:srgbClr val="7030A0"/>
                </a:solidFill>
              </a:rPr>
              <a:t>, Urinary and GI symptoms </a:t>
            </a:r>
            <a:endParaRPr lang="en-US" sz="2800" b="1" dirty="0">
              <a:solidFill>
                <a:srgbClr val="7030A0"/>
              </a:solidFill>
            </a:endParaRPr>
          </a:p>
          <a:p>
            <a:r>
              <a:rPr lang="en-US" sz="2800" b="1" dirty="0" smtClean="0">
                <a:solidFill>
                  <a:srgbClr val="7030A0"/>
                </a:solidFill>
              </a:rPr>
              <a:t>   </a:t>
            </a:r>
            <a:endParaRPr lang="ar-JO" sz="2800" b="1" dirty="0">
              <a:solidFill>
                <a:srgbClr val="7030A0"/>
              </a:solidFill>
            </a:endParaRPr>
          </a:p>
        </p:txBody>
      </p:sp>
      <p:sp>
        <p:nvSpPr>
          <p:cNvPr id="3" name="مربع نص 2"/>
          <p:cNvSpPr txBox="1"/>
          <p:nvPr/>
        </p:nvSpPr>
        <p:spPr>
          <a:xfrm>
            <a:off x="4572000" y="4253753"/>
            <a:ext cx="4572000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Anterior vaginal wall prolapse ,  Urinary symptoms , Hysterectomy </a:t>
            </a:r>
            <a:endParaRPr lang="ar-JO" b="1" dirty="0">
              <a:solidFill>
                <a:srgbClr val="7030A0"/>
              </a:solidFill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4572000" y="5476511"/>
            <a:ext cx="457200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As a single fornix </a:t>
            </a:r>
            <a:endParaRPr lang="ar-JO" b="1" dirty="0">
              <a:solidFill>
                <a:srgbClr val="7030A0"/>
              </a:solidFill>
            </a:endParaRPr>
          </a:p>
        </p:txBody>
      </p:sp>
      <p:cxnSp>
        <p:nvCxnSpPr>
          <p:cNvPr id="8" name="رابط كسهم مستقيم 7"/>
          <p:cNvCxnSpPr/>
          <p:nvPr/>
        </p:nvCxnSpPr>
        <p:spPr>
          <a:xfrm flipV="1">
            <a:off x="7543800" y="3657600"/>
            <a:ext cx="609600" cy="20497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مربع نص 8"/>
          <p:cNvSpPr txBox="1"/>
          <p:nvPr/>
        </p:nvSpPr>
        <p:spPr>
          <a:xfrm>
            <a:off x="0" y="0"/>
            <a:ext cx="1335741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3 by 3 system </a:t>
            </a:r>
            <a:endParaRPr lang="ar-JO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912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مربع نص 1"/>
          <p:cNvSpPr txBox="1"/>
          <p:nvPr/>
        </p:nvSpPr>
        <p:spPr>
          <a:xfrm>
            <a:off x="5791200" y="0"/>
            <a:ext cx="3200400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Posterior wall prolapse , GI symptoms  ,</a:t>
            </a:r>
          </a:p>
          <a:p>
            <a:r>
              <a:rPr lang="en-US" b="1" dirty="0" smtClean="0">
                <a:solidFill>
                  <a:srgbClr val="7030A0"/>
                </a:solidFill>
              </a:rPr>
              <a:t>Total hysterectomy </a:t>
            </a:r>
            <a:endParaRPr lang="ar-JO" b="1" dirty="0">
              <a:solidFill>
                <a:srgbClr val="7030A0"/>
              </a:solidFill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0" y="4800600"/>
            <a:ext cx="9143999" cy="13849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</a:rPr>
              <a:t>to examine these points the lady should be in straining condition </a:t>
            </a:r>
            <a:r>
              <a:rPr lang="en-US" sz="2800" b="1" dirty="0" smtClean="0">
                <a:solidFill>
                  <a:srgbClr val="7030A0"/>
                </a:solidFill>
              </a:rPr>
              <a:t> to detect the distal point of prolapse except </a:t>
            </a:r>
            <a:r>
              <a:rPr lang="en-US" sz="2800" b="1" dirty="0">
                <a:solidFill>
                  <a:srgbClr val="7030A0"/>
                </a:solidFill>
              </a:rPr>
              <a:t>TVL  at rest and </a:t>
            </a:r>
            <a:r>
              <a:rPr lang="en-US" sz="2800" b="1" dirty="0" smtClean="0">
                <a:solidFill>
                  <a:srgbClr val="7030A0"/>
                </a:solidFill>
              </a:rPr>
              <a:t>relax</a:t>
            </a:r>
            <a:endParaRPr lang="ar-JO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9116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idx="1"/>
          </p:nvPr>
        </p:nvSpPr>
        <p:spPr>
          <a:xfrm>
            <a:off x="0" y="838200"/>
            <a:ext cx="9144000" cy="4525962"/>
          </a:xfrm>
        </p:spPr>
        <p:txBody>
          <a:bodyPr/>
          <a:lstStyle/>
          <a:p>
            <a:pPr eaLnBrk="1" hangingPunct="1"/>
            <a:r>
              <a:rPr lang="en-US" sz="2400" dirty="0" smtClean="0">
                <a:latin typeface="Arial" pitchFamily="34" charset="0"/>
                <a:cs typeface="Arial" pitchFamily="34" charset="0"/>
              </a:rPr>
              <a:t>A prolapse is a protrusion of an organ or structure beyond its normal anatomical site.</a:t>
            </a:r>
          </a:p>
          <a:p>
            <a:pPr eaLnBrk="1" hangingPunct="1">
              <a:buFont typeface="Wingdings 3" pitchFamily="18" charset="2"/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en-US" sz="2400" dirty="0" smtClean="0">
                <a:latin typeface="Arial" pitchFamily="34" charset="0"/>
                <a:cs typeface="Arial" pitchFamily="34" charset="0"/>
              </a:rPr>
              <a:t>Pelvic Organ Prolapse </a:t>
            </a:r>
            <a:r>
              <a:rPr lang="en-US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(POP)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is usually classified according to its location and the organ contained within it.</a:t>
            </a:r>
          </a:p>
          <a:p>
            <a:pPr eaLnBrk="1" hangingPunct="1"/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As Herniation but not a true one . </a:t>
            </a:r>
          </a:p>
          <a:p>
            <a:pPr eaLnBrk="1" hangingPunct="1"/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Bulging or herniation of pelvic organ (bladder, urethra ,rectum, cervix, uterus , vagina ) into vaginal canal or outsides the introitus . </a:t>
            </a:r>
          </a:p>
          <a:p>
            <a:pPr eaLnBrk="1" hangingPunct="1"/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Chief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complaint 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ar-JO" sz="24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تهبيطة  </a:t>
            </a:r>
            <a:endParaRPr lang="en-US" sz="2400" b="1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22412" y="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Pelvic Organ </a:t>
            </a:r>
            <a:r>
              <a:rPr lang="en-US" sz="4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Prolapse</a:t>
            </a:r>
            <a:endParaRPr lang="en-US" sz="4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TW" sz="2400" dirty="0" smtClean="0">
                <a:latin typeface="Arial" pitchFamily="34" charset="0"/>
                <a:cs typeface="Arial" pitchFamily="34" charset="0"/>
              </a:rPr>
              <a:t>Stage 0:  no prolapse</a:t>
            </a:r>
          </a:p>
          <a:p>
            <a:pPr eaLnBrk="1" hangingPunct="1"/>
            <a:r>
              <a:rPr lang="en-US" altLang="zh-TW" sz="2400" dirty="0" smtClean="0">
                <a:latin typeface="Arial" pitchFamily="34" charset="0"/>
                <a:cs typeface="Arial" pitchFamily="34" charset="0"/>
              </a:rPr>
              <a:t>Stage I:  the most distal portion of the prolapse is &gt; 1cm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altLang="zh-TW" sz="2400" dirty="0" smtClean="0">
                <a:latin typeface="Arial" pitchFamily="34" charset="0"/>
                <a:cs typeface="Arial" pitchFamily="34" charset="0"/>
              </a:rPr>
              <a:t>                 above the level of the hymen</a:t>
            </a:r>
          </a:p>
          <a:p>
            <a:pPr eaLnBrk="1" hangingPunct="1"/>
            <a:r>
              <a:rPr lang="en-US" altLang="zh-TW" sz="2400" dirty="0" smtClean="0">
                <a:latin typeface="Arial" pitchFamily="34" charset="0"/>
                <a:cs typeface="Arial" pitchFamily="34" charset="0"/>
              </a:rPr>
              <a:t>Stage II:  the most distal portion of the prolapse is </a:t>
            </a:r>
            <a:r>
              <a:rPr lang="en-US" altLang="zh-TW" sz="24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 1cm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altLang="zh-TW" sz="24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                   proximal to or distal to the hymen , </a:t>
            </a:r>
            <a:r>
              <a:rPr lang="en-US" altLang="zh-TW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within 1cm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altLang="zh-TW" sz="2400" dirty="0" smtClean="0">
                <a:latin typeface="Arial" pitchFamily="34" charset="0"/>
                <a:cs typeface="Arial" pitchFamily="34" charset="0"/>
              </a:rPr>
              <a:t>   Stage III:  the most distal portion of the prolapse is &gt;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altLang="zh-TW" sz="2400" dirty="0" smtClean="0">
                <a:latin typeface="Arial" pitchFamily="34" charset="0"/>
                <a:cs typeface="Arial" pitchFamily="34" charset="0"/>
              </a:rPr>
              <a:t>                   1cm below the plane of the hymen.</a:t>
            </a:r>
          </a:p>
          <a:p>
            <a:pPr eaLnBrk="1" hangingPunct="1"/>
            <a:r>
              <a:rPr lang="en-US" altLang="zh-TW" sz="2400" dirty="0" smtClean="0">
                <a:latin typeface="Arial" pitchFamily="34" charset="0"/>
                <a:cs typeface="Arial" pitchFamily="34" charset="0"/>
              </a:rPr>
              <a:t>Stage IV:  complete eversion of the total length of the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altLang="zh-TW" sz="2400" dirty="0" smtClean="0">
                <a:latin typeface="Arial" pitchFamily="34" charset="0"/>
                <a:cs typeface="Arial" pitchFamily="34" charset="0"/>
              </a:rPr>
              <a:t>                     vagina.  </a:t>
            </a:r>
            <a:endParaRPr lang="en-US" dirty="0" smtClean="0">
              <a:ea typeface="Microsoft JhengHei" pitchFamily="34" charset="-12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en-US" altLang="zh-TW" sz="2800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ICS CLASSIFICATION (1996) Quantitative Pelvic Organ </a:t>
            </a:r>
            <a:r>
              <a:rPr lang="en-US" altLang="zh-TW" sz="2800" dirty="0" err="1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Prolapse</a:t>
            </a:r>
            <a:r>
              <a:rPr lang="en-US" altLang="zh-TW" sz="2800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(POP-Q), </a:t>
            </a:r>
            <a:r>
              <a:rPr lang="en-US" altLang="zh-TW" sz="2800" dirty="0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Simplified</a:t>
            </a:r>
            <a:endParaRPr lang="en-US" sz="2800" dirty="0"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idx="1"/>
          </p:nvPr>
        </p:nvSpPr>
        <p:spPr>
          <a:xfrm>
            <a:off x="31376" y="914400"/>
            <a:ext cx="9112624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1- Congenital </a:t>
            </a:r>
            <a:r>
              <a:rPr lang="en-US" sz="2400" b="1" dirty="0" smtClean="0">
                <a:solidFill>
                  <a:schemeClr val="folHlink"/>
                </a:solidFill>
                <a:latin typeface="Arial" pitchFamily="34" charset="0"/>
                <a:cs typeface="Arial" pitchFamily="34" charset="0"/>
              </a:rPr>
              <a:t>(genetic factor)</a:t>
            </a:r>
            <a:r>
              <a:rPr lang="en-US" sz="2400" b="1" dirty="0" smtClean="0">
                <a:solidFill>
                  <a:schemeClr val="folHlink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 EDS ,Marfan ,collagen metabolism problems </a:t>
            </a:r>
            <a:r>
              <a:rPr lang="en-US" sz="2400" b="1" dirty="0" smtClean="0">
                <a:solidFill>
                  <a:schemeClr val="folHlink"/>
                </a:solidFill>
                <a:latin typeface="Arial" pitchFamily="34" charset="0"/>
                <a:cs typeface="Arial" pitchFamily="34" charset="0"/>
              </a:rPr>
              <a:t>: 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Prolapse may occur in nulliparous. </a:t>
            </a:r>
            <a:r>
              <a:rPr lang="en-US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2%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More common in certain races than others. </a:t>
            </a:r>
            <a:r>
              <a:rPr lang="en-US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 low risk African ladies , Highest with white , </a:t>
            </a:r>
            <a:r>
              <a:rPr lang="ar-JO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with Latin and middle east ladies medium risk not high not low </a:t>
            </a:r>
            <a:endParaRPr lang="en-US" sz="2000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It is familial. </a:t>
            </a:r>
            <a:r>
              <a:rPr lang="en-US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Like mother like daughter  </a:t>
            </a:r>
            <a:r>
              <a:rPr lang="en-US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 2.5 folds </a:t>
            </a:r>
            <a:endParaRPr lang="en-US" sz="2000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2- Childbirth: 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Multiparity.</a:t>
            </a:r>
            <a:r>
              <a:rPr lang="en-US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The most important risk factor and the mode of deliver is also very important especially vaginally </a:t>
            </a:r>
            <a:r>
              <a:rPr lang="en-US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 increase risk of episiotomy  </a:t>
            </a:r>
            <a:r>
              <a:rPr lang="en-US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Prolonged labor. </a:t>
            </a:r>
            <a:r>
              <a:rPr lang="en-US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000" b="1" baseline="30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nd</a:t>
            </a:r>
            <a:r>
              <a:rPr lang="en-US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stage which is a stage of PUSH , and macrosomic baby.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Difficult vaginal delivery , </a:t>
            </a:r>
            <a:r>
              <a:rPr lang="en-US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instrumental delivery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(The single major factor for POP)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 after first delivery : 2-4 folds 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After the 2</a:t>
            </a:r>
            <a:r>
              <a:rPr lang="en-US" sz="2000" b="1" baseline="30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nd</a:t>
            </a:r>
            <a:r>
              <a:rPr lang="en-US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one : 8 folds ( the highest risk ) </a:t>
            </a:r>
            <a:endParaRPr lang="en-US" sz="2000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Etiology 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of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Prolapse</a:t>
            </a:r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مربع نص 1"/>
          <p:cNvSpPr txBox="1"/>
          <p:nvPr/>
        </p:nvSpPr>
        <p:spPr>
          <a:xfrm>
            <a:off x="0" y="6027003"/>
            <a:ext cx="9144000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Multipara usually comes with anterior  and / or posterior prolapse </a:t>
            </a:r>
            <a:endParaRPr lang="ar-JO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371600"/>
            <a:ext cx="7958138" cy="433863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 3" pitchFamily="18" charset="2"/>
              <a:buNone/>
            </a:pPr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3- After hysterectomy. </a:t>
            </a:r>
            <a:r>
              <a:rPr lang="en-US" sz="1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Incidence 1-10% &amp; usually accompanied</a:t>
            </a:r>
          </a:p>
          <a:p>
            <a:pPr eaLnBrk="1" hangingPunct="1">
              <a:lnSpc>
                <a:spcPct val="90000"/>
              </a:lnSpc>
              <a:buFont typeface="Wingdings 3" pitchFamily="18" charset="2"/>
              <a:buNone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                                                     by enterocele (70%).</a:t>
            </a:r>
            <a:br>
              <a:rPr lang="en-US" sz="1800" dirty="0" smtClean="0">
                <a:latin typeface="Arial" pitchFamily="34" charset="0"/>
                <a:cs typeface="Arial" pitchFamily="34" charset="0"/>
              </a:rPr>
            </a:br>
            <a:r>
              <a:rPr lang="en-US" sz="20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 risk of prolapse after hysterectomy due to prolapse ? 5FOLDS </a:t>
            </a:r>
            <a:endParaRPr lang="en-US" sz="2800" b="1" dirty="0" smtClean="0"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dirty="0" smtClean="0">
                <a:solidFill>
                  <a:schemeClr val="folHlink"/>
                </a:solidFill>
                <a:latin typeface="Arial" pitchFamily="34" charset="0"/>
                <a:cs typeface="Arial" pitchFamily="34" charset="0"/>
              </a:rPr>
              <a:t>4- Raised intra-abdominal pressure: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Chronic cough. </a:t>
            </a:r>
            <a:r>
              <a:rPr lang="en-US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COPD ,Asthma , SE of ACEI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Chronic constipation. 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(Cretinism) </a:t>
            </a:r>
            <a:r>
              <a:rPr lang="en-US" sz="1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Hypothyroidism 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Pregnancy, labor and delivery.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Large pelvic and abdominal tumor.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Ascitis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dirty="0" smtClean="0">
                <a:solidFill>
                  <a:schemeClr val="folHlink"/>
                </a:solidFill>
                <a:latin typeface="Arial" pitchFamily="34" charset="0"/>
                <a:cs typeface="Arial" pitchFamily="34" charset="0"/>
              </a:rPr>
              <a:t>5- Ageing: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common in post menopausal women.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400" b="1" dirty="0" smtClean="0">
              <a:solidFill>
                <a:schemeClr val="folHlink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dirty="0" smtClean="0">
                <a:solidFill>
                  <a:schemeClr val="folHlink"/>
                </a:solidFill>
                <a:latin typeface="Arial" pitchFamily="34" charset="0"/>
                <a:cs typeface="Arial" pitchFamily="34" charset="0"/>
              </a:rPr>
              <a:t>6- Obesity (BMI &gt;25).</a:t>
            </a:r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Etiology 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of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Prolapse</a:t>
            </a:r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" descr="Picture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0"/>
            <a:ext cx="5334000" cy="6027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Picture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59" y="0"/>
            <a:ext cx="384585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مربع نص 1"/>
          <p:cNvSpPr txBox="1"/>
          <p:nvPr/>
        </p:nvSpPr>
        <p:spPr>
          <a:xfrm>
            <a:off x="0" y="6027003"/>
            <a:ext cx="9108141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Large submucosal fibroid ,thin spared pubic hair , atrophy of vulva , smooth vaginal wall ( loss of rugae ) </a:t>
            </a:r>
            <a:endParaRPr lang="ar-JO" b="1" dirty="0">
              <a:solidFill>
                <a:srgbClr val="7030A0"/>
              </a:solidFill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3881718" y="2644170"/>
            <a:ext cx="1833282" cy="23083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Body of uterus </a:t>
            </a:r>
            <a:br>
              <a:rPr lang="en-US" b="1" dirty="0" smtClean="0">
                <a:solidFill>
                  <a:srgbClr val="7030A0"/>
                </a:solidFill>
              </a:rPr>
            </a:br>
            <a:r>
              <a:rPr lang="en-US" b="1" dirty="0" smtClean="0">
                <a:solidFill>
                  <a:srgbClr val="7030A0"/>
                </a:solidFill>
              </a:rPr>
              <a:t>Decubitus ulcer </a:t>
            </a:r>
            <a:br>
              <a:rPr lang="en-US" b="1" dirty="0" smtClean="0">
                <a:solidFill>
                  <a:srgbClr val="7030A0"/>
                </a:solidFill>
              </a:rPr>
            </a:br>
            <a:r>
              <a:rPr lang="en-US" b="1" dirty="0" smtClean="0">
                <a:solidFill>
                  <a:srgbClr val="7030A0"/>
                </a:solidFill>
              </a:rPr>
              <a:t>Cervix </a:t>
            </a:r>
          </a:p>
          <a:p>
            <a:endParaRPr lang="ar-JO" dirty="0"/>
          </a:p>
        </p:txBody>
      </p:sp>
      <p:cxnSp>
        <p:nvCxnSpPr>
          <p:cNvPr id="6" name="رابط كسهم مستقيم 5"/>
          <p:cNvCxnSpPr/>
          <p:nvPr/>
        </p:nvCxnSpPr>
        <p:spPr>
          <a:xfrm flipV="1">
            <a:off x="5029200" y="2644170"/>
            <a:ext cx="1600200" cy="6324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رابط كسهم مستقيم 7"/>
          <p:cNvCxnSpPr/>
          <p:nvPr/>
        </p:nvCxnSpPr>
        <p:spPr>
          <a:xfrm flipV="1">
            <a:off x="4798359" y="3581400"/>
            <a:ext cx="2288241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رابط كسهم مستقيم 9"/>
          <p:cNvCxnSpPr/>
          <p:nvPr/>
        </p:nvCxnSpPr>
        <p:spPr>
          <a:xfrm flipV="1">
            <a:off x="5029200" y="4114800"/>
            <a:ext cx="16002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رابط كسهم مستقيم 11"/>
          <p:cNvCxnSpPr/>
          <p:nvPr/>
        </p:nvCxnSpPr>
        <p:spPr>
          <a:xfrm flipV="1">
            <a:off x="2819400" y="5334000"/>
            <a:ext cx="381000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57 0.00231 L 0.80903 -0.00879 " pathEditMode="relative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idx="1"/>
          </p:nvPr>
        </p:nvSpPr>
        <p:spPr>
          <a:xfrm>
            <a:off x="-4482" y="457200"/>
            <a:ext cx="9148482" cy="4876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800" b="1" dirty="0" smtClean="0">
                <a:solidFill>
                  <a:schemeClr val="folHlink"/>
                </a:solidFill>
                <a:latin typeface="Arial" pitchFamily="34" charset="0"/>
                <a:cs typeface="Arial" pitchFamily="34" charset="0"/>
              </a:rPr>
              <a:t>History: prolapse specific symptoms : </a:t>
            </a:r>
          </a:p>
          <a:p>
            <a:pPr eaLnBrk="1" hangingPunct="1">
              <a:buClr>
                <a:schemeClr val="folHlink"/>
              </a:buClr>
              <a:buFont typeface="Wingdings" pitchFamily="2" charset="2"/>
              <a:buChar char="Ø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Lump protruding </a:t>
            </a:r>
            <a:r>
              <a:rPr lang="en-US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(visible ,palpable </a:t>
            </a:r>
            <a:r>
              <a:rPr lang="en-US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 3,4 grades )</a:t>
            </a:r>
            <a:r>
              <a:rPr lang="en-US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from the vagina either on straining or even at rest.</a:t>
            </a:r>
            <a:br>
              <a:rPr lang="en-US" sz="2400" b="1" dirty="0" smtClean="0">
                <a:latin typeface="Arial" pitchFamily="34" charset="0"/>
                <a:cs typeface="Arial" pitchFamily="34" charset="0"/>
              </a:rPr>
            </a:br>
            <a:r>
              <a:rPr lang="en-US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 pressure sensation , heaviness  ? 1,2 grades </a:t>
            </a:r>
            <a:endParaRPr lang="en-US" sz="2400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buClr>
                <a:schemeClr val="folHlink"/>
              </a:buClr>
              <a:buFont typeface="Wingdings" pitchFamily="2" charset="2"/>
              <a:buChar char="Ø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Lower abdominal discomfort and back pain.</a:t>
            </a:r>
          </a:p>
          <a:p>
            <a:pPr eaLnBrk="1" hangingPunct="1">
              <a:buClr>
                <a:schemeClr val="folHlink"/>
              </a:buClr>
              <a:buFont typeface="Wingdings" pitchFamily="2" charset="2"/>
              <a:buChar char="Ø"/>
            </a:pPr>
            <a:r>
              <a:rPr lang="en-US" sz="2400" b="1" u="sng" dirty="0" smtClean="0">
                <a:latin typeface="Arial" pitchFamily="34" charset="0"/>
                <a:cs typeface="Arial" pitchFamily="34" charset="0"/>
              </a:rPr>
              <a:t>In anterior compartment prolapse: (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urinary frequency, urgency, 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stress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incontinence)</a:t>
            </a:r>
            <a:r>
              <a:rPr lang="en-US" sz="2000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mild cases , </a:t>
            </a:r>
          </a:p>
          <a:p>
            <a:pPr eaLnBrk="1" hangingPunct="1">
              <a:buClr>
                <a:schemeClr val="folHlink"/>
              </a:buClr>
              <a:buFont typeface="Wingdings" pitchFamily="2" charset="2"/>
              <a:buChar char="Ø"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voiding difficulty, urinary tract infections </a:t>
            </a:r>
            <a:r>
              <a:rPr lang="en-US" sz="2000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3</a:t>
            </a:r>
            <a:r>
              <a:rPr lang="en-US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,4 grades : obstruction of urethra  incomplete bladder emptying and high residual volume .</a:t>
            </a:r>
          </a:p>
          <a:p>
            <a:pPr eaLnBrk="1" hangingPunct="1">
              <a:buClr>
                <a:schemeClr val="folHlink"/>
              </a:buClr>
              <a:buFont typeface="Wingdings" pitchFamily="2" charset="2"/>
              <a:buChar char="Ø"/>
            </a:pPr>
            <a:r>
              <a:rPr lang="en-US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 patient said that she have to reduce the prolapse manually to urinate  called splinting , in case of defecation is called : Digitation </a:t>
            </a:r>
            <a:endParaRPr lang="en-US" sz="20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buClr>
                <a:schemeClr val="folHlink"/>
              </a:buClr>
              <a:buFont typeface="Wingdings" pitchFamily="2" charset="2"/>
              <a:buChar char="Ø"/>
            </a:pPr>
            <a:r>
              <a:rPr lang="en-US" sz="2400" b="1" u="sng" dirty="0" smtClean="0">
                <a:latin typeface="Arial" pitchFamily="34" charset="0"/>
                <a:cs typeface="Arial" pitchFamily="34" charset="0"/>
              </a:rPr>
              <a:t>Posterior compartment prolapse</a:t>
            </a:r>
            <a:r>
              <a:rPr lang="en-US" sz="2000" b="1" u="sng" dirty="0" smtClean="0">
                <a:latin typeface="Arial" pitchFamily="34" charset="0"/>
                <a:cs typeface="Arial" pitchFamily="34" charset="0"/>
              </a:rPr>
              <a:t>: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incomplete bowel emptying, constipation.</a:t>
            </a:r>
          </a:p>
          <a:p>
            <a:pPr eaLnBrk="1" hangingPunct="1">
              <a:buClr>
                <a:schemeClr val="folHlink"/>
              </a:buClr>
              <a:buFont typeface="Wingdings" pitchFamily="2" charset="2"/>
              <a:buChar char="Ø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Sexual dysfunction. </a:t>
            </a:r>
            <a:r>
              <a:rPr lang="en-US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In mild : deep dyspareunia </a:t>
            </a:r>
          </a:p>
          <a:p>
            <a:pPr eaLnBrk="1" hangingPunct="1">
              <a:buClr>
                <a:schemeClr val="folHlink"/>
              </a:buClr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3,4 grades ? Leaking of urine or feces </a:t>
            </a:r>
            <a:r>
              <a:rPr lang="en-US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 avoid intercourse</a:t>
            </a:r>
          </a:p>
          <a:p>
            <a:pPr eaLnBrk="1" hangingPunct="1">
              <a:buClr>
                <a:schemeClr val="folHlink"/>
              </a:buClr>
              <a:buFont typeface="Wingdings" pitchFamily="2" charset="2"/>
              <a:buChar char="Ø"/>
            </a:pPr>
            <a:endParaRPr lang="en-US" sz="24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29" y="-13447"/>
            <a:ext cx="4858871" cy="623047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Clinical features</a:t>
            </a:r>
          </a:p>
        </p:txBody>
      </p:sp>
      <p:sp>
        <p:nvSpPr>
          <p:cNvPr id="3" name="مستطيل 2"/>
          <p:cNvSpPr/>
          <p:nvPr/>
        </p:nvSpPr>
        <p:spPr>
          <a:xfrm>
            <a:off x="-22412" y="6101005"/>
            <a:ext cx="9144000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smtClean="0"/>
              <a:t> </a:t>
            </a:r>
            <a:r>
              <a:rPr lang="en-US" b="1" dirty="0">
                <a:solidFill>
                  <a:srgbClr val="7030A0"/>
                </a:solidFill>
              </a:rPr>
              <a:t>In case of large posterior vaginal wall prolapse : can cause urine retention </a:t>
            </a:r>
            <a:endParaRPr lang="ar-JO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685800"/>
            <a:ext cx="8686800" cy="1829761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en-US" sz="2700" u="sng" dirty="0" smtClean="0">
                <a:solidFill>
                  <a:srgbClr val="FF0000"/>
                </a:solidFill>
                <a:effectLst/>
                <a:latin typeface="Arial" charset="0"/>
                <a:cs typeface="Arial" charset="0"/>
              </a:rPr>
              <a:t>POPDI-6:</a:t>
            </a:r>
            <a:r>
              <a:rPr lang="en-US" sz="2700" dirty="0" smtClean="0">
                <a:solidFill>
                  <a:srgbClr val="FF0000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lang="en-US" sz="2700" dirty="0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Pelvic organ prolapse distress inventory 6</a:t>
            </a:r>
            <a:br>
              <a:rPr lang="en-US" sz="2700" dirty="0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lang="en-US" sz="2700" dirty="0" smtClean="0">
                <a:solidFill>
                  <a:srgbClr val="7030A0"/>
                </a:solidFill>
                <a:effectLst/>
                <a:latin typeface="Arial" charset="0"/>
                <a:cs typeface="Arial" charset="0"/>
                <a:sym typeface="Wingdings" pitchFamily="2" charset="2"/>
              </a:rPr>
              <a:t> high score ? More severe </a:t>
            </a:r>
            <a:r>
              <a:rPr lang="en-US" sz="2700" dirty="0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lang="en-US" sz="2700" dirty="0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lang="en-MY" sz="2700" dirty="0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          </a:t>
            </a:r>
            <a:br>
              <a:rPr lang="en-MY" sz="2700" dirty="0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lang="en-MY" sz="2700" u="sng" dirty="0" smtClean="0">
                <a:solidFill>
                  <a:srgbClr val="FF0000"/>
                </a:solidFill>
                <a:effectLst/>
                <a:latin typeface="Arial" charset="0"/>
                <a:cs typeface="Arial" charset="0"/>
              </a:rPr>
              <a:t>PISQ-12:</a:t>
            </a:r>
            <a:r>
              <a:rPr lang="en-MY" sz="2700" dirty="0" smtClean="0">
                <a:solidFill>
                  <a:srgbClr val="FF0000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lang="en-MY" sz="2700" dirty="0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Pelvic organ prolapse/urinary incontinence</a:t>
            </a:r>
            <a:br>
              <a:rPr lang="en-MY" sz="2700" dirty="0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lang="en-MY" sz="2700" dirty="0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                                      sexual function questionnaire</a:t>
            </a:r>
            <a:br>
              <a:rPr lang="en-MY" sz="2700" dirty="0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lang="en-MY" sz="2700" dirty="0" smtClean="0">
                <a:solidFill>
                  <a:srgbClr val="7030A0"/>
                </a:solidFill>
                <a:effectLst/>
                <a:latin typeface="Arial" charset="0"/>
                <a:cs typeface="Arial" charset="0"/>
                <a:sym typeface="Wingdings" pitchFamily="2" charset="2"/>
              </a:rPr>
              <a:t> high score means good prognosis </a:t>
            </a:r>
            <a:endParaRPr lang="en-US" sz="2700" b="0" dirty="0">
              <a:solidFill>
                <a:srgbClr val="7030A0"/>
              </a:solidFill>
              <a:effectLst/>
            </a:endParaRPr>
          </a:p>
        </p:txBody>
      </p:sp>
      <p:sp>
        <p:nvSpPr>
          <p:cNvPr id="31747" name="Subtitle 2"/>
          <p:cNvSpPr>
            <a:spLocks noGrp="1"/>
          </p:cNvSpPr>
          <p:nvPr>
            <p:ph type="subTitle" idx="1"/>
          </p:nvPr>
        </p:nvSpPr>
        <p:spPr>
          <a:xfrm>
            <a:off x="228600" y="2438400"/>
            <a:ext cx="8686800" cy="4419600"/>
          </a:xfrm>
        </p:spPr>
        <p:txBody>
          <a:bodyPr/>
          <a:lstStyle/>
          <a:p>
            <a:pPr marR="0" algn="l"/>
            <a:endParaRPr lang="en-US" dirty="0" smtClean="0"/>
          </a:p>
          <a:p>
            <a:pPr marR="0" algn="l">
              <a:spcBef>
                <a:spcPct val="0"/>
              </a:spcBef>
            </a:pPr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** </a:t>
            </a:r>
            <a:r>
              <a:rPr lang="en-US" sz="2400" b="1" u="sng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Procidentia</a:t>
            </a:r>
            <a:r>
              <a:rPr lang="en-US" sz="2400" b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Bloody vaginal discharge due to ulceration</a:t>
            </a:r>
          </a:p>
          <a:p>
            <a:pPr marR="0" algn="l">
              <a:spcBef>
                <a:spcPct val="0"/>
              </a:spcBef>
            </a:pP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and infection of the most dependent part of</a:t>
            </a:r>
          </a:p>
          <a:p>
            <a:pPr marR="0" algn="l">
              <a:spcBef>
                <a:spcPct val="0"/>
              </a:spcBef>
            </a:pP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</a:t>
            </a:r>
            <a:r>
              <a:rPr lang="en-US" sz="2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prolpase</a:t>
            </a:r>
            <a:r>
              <a:rPr lang="en-US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(Decubitus ulcer).</a:t>
            </a:r>
          </a:p>
          <a:p>
            <a:pPr marR="0" algn="l">
              <a:spcBef>
                <a:spcPct val="0"/>
              </a:spcBef>
            </a:pPr>
            <a:r>
              <a:rPr lang="en-US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 Chronic prolapse  venous congestion  ischemia and necrosis  ulceration  vaginal bleeding and discharge </a:t>
            </a:r>
            <a:endParaRPr lang="en-US" sz="2400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marR="0" algn="l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folHlink"/>
              </a:buClr>
              <a:buFont typeface="Wingdings 3" pitchFamily="18" charset="2"/>
              <a:buNone/>
            </a:pPr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b="1" dirty="0" smtClean="0">
                <a:solidFill>
                  <a:schemeClr val="folHlink"/>
                </a:solidFill>
                <a:latin typeface="Arial" pitchFamily="34" charset="0"/>
                <a:cs typeface="Arial" pitchFamily="34" charset="0"/>
              </a:rPr>
              <a:t>Abdominal examination: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to exclude tumor organomegaly and ascites.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b="1" dirty="0" smtClean="0">
                <a:solidFill>
                  <a:schemeClr val="folHlink"/>
                </a:solidFill>
                <a:latin typeface="Arial" pitchFamily="34" charset="0"/>
                <a:cs typeface="Arial" pitchFamily="34" charset="0"/>
              </a:rPr>
              <a:t>Vaginal examination: on the delivery bed ,lithotomy position :</a:t>
            </a:r>
          </a:p>
          <a:p>
            <a:pPr eaLnBrk="1" hangingPunct="1">
              <a:lnSpc>
                <a:spcPct val="90000"/>
              </a:lnSpc>
              <a:buClr>
                <a:schemeClr val="folHlink"/>
              </a:buClr>
              <a:buFont typeface="Wingdings" pitchFamily="2" charset="2"/>
              <a:buChar char="Ø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On dorsal position, the prolapse could be seen protruding through the introitus. If not, the patient should be asked to push down or cough.</a:t>
            </a:r>
          </a:p>
          <a:p>
            <a:pPr eaLnBrk="1" hangingPunct="1">
              <a:lnSpc>
                <a:spcPct val="90000"/>
              </a:lnSpc>
              <a:buClr>
                <a:schemeClr val="folHlink"/>
              </a:buClr>
              <a:buFont typeface="Wingdings" pitchFamily="2" charset="2"/>
              <a:buChar char="Ø"/>
            </a:pPr>
            <a:r>
              <a:rPr lang="en-US" sz="2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Inspection : signs of menopause </a:t>
            </a:r>
          </a:p>
          <a:p>
            <a:pPr eaLnBrk="1" hangingPunct="1">
              <a:lnSpc>
                <a:spcPct val="90000"/>
              </a:lnSpc>
              <a:buClr>
                <a:schemeClr val="folHlink"/>
              </a:buClr>
              <a:buFont typeface="Wingdings" pitchFamily="2" charset="2"/>
              <a:buChar char="Ø"/>
            </a:pPr>
            <a:r>
              <a:rPr lang="en-US" sz="2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Signs of urine incontinence : eczema , irritation</a:t>
            </a:r>
          </a:p>
          <a:p>
            <a:pPr eaLnBrk="1" hangingPunct="1">
              <a:lnSpc>
                <a:spcPct val="90000"/>
              </a:lnSpc>
              <a:buClr>
                <a:schemeClr val="folHlink"/>
              </a:buClr>
              <a:buFont typeface="Wingdings" pitchFamily="2" charset="2"/>
              <a:buChar char="Ø"/>
            </a:pPr>
            <a:r>
              <a:rPr lang="en-US" sz="2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 the diagnosis is depend on the signs and symptoms . </a:t>
            </a:r>
            <a:r>
              <a:rPr lang="en-US" sz="2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eaLnBrk="1" hangingPunct="1">
              <a:lnSpc>
                <a:spcPct val="90000"/>
              </a:lnSpc>
              <a:buClr>
                <a:schemeClr val="folHlink"/>
              </a:buClr>
              <a:buFont typeface="Wingdings" pitchFamily="2" charset="2"/>
              <a:buChar char="Ø"/>
            </a:pP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Any ulceration should be detected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eaLnBrk="1" hangingPunct="1">
              <a:lnSpc>
                <a:spcPct val="90000"/>
              </a:lnSpc>
              <a:buClr>
                <a:schemeClr val="folHlink"/>
              </a:buClr>
              <a:buFont typeface="Wingdings" pitchFamily="2" charset="2"/>
              <a:buChar char="Ø"/>
            </a:pP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Bimanual exam to exclude pelvic 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tumors and assess the uterus axis  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  <a:buClr>
                <a:schemeClr val="folHlink"/>
              </a:buClr>
              <a:buFont typeface="Wingdings" pitchFamily="2" charset="2"/>
              <a:buChar char="Ø"/>
            </a:pP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  <a:buClr>
                <a:schemeClr val="folHlink"/>
              </a:buClr>
              <a:buFont typeface="Wingdings" pitchFamily="2" charset="2"/>
              <a:buChar char="Ø"/>
            </a:pPr>
            <a:endParaRPr lang="en-US" sz="2800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Grp="1" noChangeArrowheads="1"/>
          </p:cNvSpPr>
          <p:nvPr>
            <p:ph idx="1"/>
          </p:nvPr>
        </p:nvSpPr>
        <p:spPr>
          <a:xfrm>
            <a:off x="0" y="766482"/>
            <a:ext cx="7010400" cy="4525962"/>
          </a:xfrm>
        </p:spPr>
        <p:txBody>
          <a:bodyPr/>
          <a:lstStyle/>
          <a:p>
            <a:pPr marL="109537" indent="0" eaLnBrk="1" hangingPunct="1">
              <a:buClr>
                <a:schemeClr val="folHlink"/>
              </a:buClr>
              <a:buNone/>
            </a:pPr>
            <a:r>
              <a:rPr lang="en-US" sz="2400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By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Sim’s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speculum and the patient in the left lateral position, the type of prolapse should be identified.</a:t>
            </a:r>
          </a:p>
          <a:p>
            <a:pPr marL="109537" indent="0" eaLnBrk="1" hangingPunct="1">
              <a:buClr>
                <a:schemeClr val="folHlink"/>
              </a:buClr>
              <a:buNone/>
            </a:pPr>
            <a:r>
              <a:rPr lang="en-US" sz="2400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By combined rectal and vaginal digital exam, we can differentiate between rectocele and enterocele</a:t>
            </a: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 Left lateral position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eaLnBrk="1" hangingPunct="1">
              <a:buClr>
                <a:schemeClr val="folHlink"/>
              </a:buClr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If she’s menopause  you can see the peristalsis through vaginal wall so it’s enterocele . </a:t>
            </a:r>
          </a:p>
          <a:p>
            <a:pPr eaLnBrk="1" hangingPunct="1">
              <a:buClr>
                <a:schemeClr val="folHlink"/>
              </a:buClr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If you can’t , by combined examination  if it reducible and soft ? Small bowel </a:t>
            </a:r>
          </a:p>
          <a:p>
            <a:pPr eaLnBrk="1" hangingPunct="1">
              <a:buClr>
                <a:schemeClr val="folHlink"/>
              </a:buClr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Non reducible and solid ? Rectum 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/>
            </a:r>
            <a:br>
              <a:rPr lang="en-US" sz="2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</a:br>
            <a:endParaRPr lang="en-US" sz="2400" b="1" dirty="0" smtClean="0"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482" y="0"/>
            <a:ext cx="3653118" cy="8382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Clinical features</a:t>
            </a:r>
          </a:p>
        </p:txBody>
      </p:sp>
      <p:pic>
        <p:nvPicPr>
          <p:cNvPr id="32773" name="Picture 5" descr="نتيجة بحث الصور عن sims specul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4564" y="1676400"/>
            <a:ext cx="2286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5" name="Picture 7" descr="نتيجة بحث الصور عن bivalve speculu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4588" y="0"/>
            <a:ext cx="2667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رابط كسهم مستقيم 2"/>
          <p:cNvCxnSpPr/>
          <p:nvPr/>
        </p:nvCxnSpPr>
        <p:spPr>
          <a:xfrm>
            <a:off x="1524000" y="990600"/>
            <a:ext cx="6096000" cy="1600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مستطيل 3"/>
          <p:cNvSpPr/>
          <p:nvPr/>
        </p:nvSpPr>
        <p:spPr>
          <a:xfrm>
            <a:off x="-4482" y="5611504"/>
            <a:ext cx="9121588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Full bladder in labor inhibit engagement , and in prolapse may restrict it or underestimate the stage 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3810000" y="24662"/>
            <a:ext cx="24336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solidFill>
                  <a:schemeClr val="accent4">
                    <a:lumMod val="75000"/>
                  </a:schemeClr>
                </a:solidFill>
              </a:rPr>
              <a:t>cusco's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 speculum</a:t>
            </a:r>
            <a:endParaRPr lang="ar-JO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cxnSp>
        <p:nvCxnSpPr>
          <p:cNvPr id="7" name="رابط مستقيم 6"/>
          <p:cNvCxnSpPr/>
          <p:nvPr/>
        </p:nvCxnSpPr>
        <p:spPr>
          <a:xfrm>
            <a:off x="6019800" y="486327"/>
            <a:ext cx="1768288" cy="5042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125 -0.03606 L 0.78125 -0.03606 " pathEditMode="relative" ptsTypes="AA">
                                      <p:cBhvr>
                                        <p:cTn id="6" dur="2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083 0.00554 L -0.77917 0.0166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917" y="5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نتيجة بحث الصور عن exam for anterior pelvic prolap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376" y="833718"/>
            <a:ext cx="4603376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9" name="Picture 4" descr="نتيجة بحث الصور عن exam for anterior pelvic prolap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036" y="694765"/>
            <a:ext cx="4576482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مربع نص 1"/>
          <p:cNvSpPr txBox="1"/>
          <p:nvPr/>
        </p:nvSpPr>
        <p:spPr>
          <a:xfrm>
            <a:off x="0" y="5369859"/>
            <a:ext cx="6324600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In case of apex prolapse we use the bi-valve speculum ,the cervix will be freely mobile , ask lady to push 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  <a:sym typeface="Wingdings" pitchFamily="2" charset="2"/>
              </a:rPr>
              <a:t> if there is any prolapse  it’s apical </a:t>
            </a:r>
            <a:endParaRPr lang="ar-JO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1" y="5369859"/>
            <a:ext cx="2823882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مربع نص 2"/>
          <p:cNvSpPr txBox="1"/>
          <p:nvPr/>
        </p:nvSpPr>
        <p:spPr>
          <a:xfrm>
            <a:off x="0" y="13447"/>
            <a:ext cx="91440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en-US" sz="1800" b="1" dirty="0" smtClean="0">
                <a:solidFill>
                  <a:schemeClr val="accent4">
                    <a:lumMod val="75000"/>
                  </a:schemeClr>
                </a:solidFill>
              </a:rPr>
              <a:t>Put the blade against the anterior wall , ask lady to push </a:t>
            </a:r>
            <a:r>
              <a:rPr lang="en-US" sz="1800" b="1" dirty="0" smtClean="0">
                <a:solidFill>
                  <a:schemeClr val="accent4">
                    <a:lumMod val="75000"/>
                  </a:schemeClr>
                </a:solidFill>
                <a:sym typeface="Wingdings" pitchFamily="2" charset="2"/>
              </a:rPr>
              <a:t> any prolapse </a:t>
            </a:r>
            <a:r>
              <a:rPr lang="en-US" sz="1800" b="1" dirty="0">
                <a:solidFill>
                  <a:schemeClr val="accent4">
                    <a:lumMod val="75000"/>
                  </a:schemeClr>
                </a:solidFill>
                <a:sym typeface="Wingdings" pitchFamily="2" charset="2"/>
              </a:rPr>
              <a:t>it’s posterior ,and  vice versa</a:t>
            </a:r>
            <a:endParaRPr lang="ar-JO" sz="18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/>
          <p:cNvSpPr>
            <a:spLocks noGrp="1" noChangeArrowheads="1"/>
          </p:cNvSpPr>
          <p:nvPr>
            <p:ph idx="1"/>
          </p:nvPr>
        </p:nvSpPr>
        <p:spPr>
          <a:xfrm>
            <a:off x="17928" y="914400"/>
            <a:ext cx="9126071" cy="4525962"/>
          </a:xfrm>
        </p:spPr>
        <p:txBody>
          <a:bodyPr/>
          <a:lstStyle/>
          <a:p>
            <a:pPr eaLnBrk="1" hangingPunct="1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Congenital or inclusion vaginal cysts.</a:t>
            </a:r>
          </a:p>
          <a:p>
            <a:pPr eaLnBrk="1" hangingPunct="1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Urethral diverticulum.</a:t>
            </a:r>
          </a:p>
          <a:p>
            <a:pPr eaLnBrk="1" hangingPunct="1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Large uterine polyp.</a:t>
            </a:r>
          </a:p>
          <a:p>
            <a:pPr eaLnBrk="1" hangingPunct="1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Pedunculated fibroid.</a:t>
            </a:r>
          </a:p>
          <a:p>
            <a:pPr marL="109537" indent="0" eaLnBrk="1" hangingPunct="1">
              <a:buNone/>
            </a:pP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Investigations : clinically mainly, no essential test </a:t>
            </a:r>
            <a:r>
              <a:rPr lang="en-US" sz="3200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400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/>
            </a:r>
            <a:br>
              <a:rPr lang="en-US" sz="2400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</a:br>
            <a:r>
              <a:rPr lang="en-US" sz="2400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en-US" sz="2400" b="1" dirty="0">
                <a:latin typeface="Arial" pitchFamily="34" charset="0"/>
                <a:cs typeface="Arial" pitchFamily="34" charset="0"/>
                <a:sym typeface="Wingdings" pitchFamily="2" charset="2"/>
              </a:rPr>
              <a:t>In case of urinary symptoms, GUE, urine culture, </a:t>
            </a:r>
            <a:r>
              <a:rPr lang="en-US" sz="2400" b="1" dirty="0" err="1">
                <a:latin typeface="Arial" pitchFamily="34" charset="0"/>
                <a:cs typeface="Arial" pitchFamily="34" charset="0"/>
                <a:sym typeface="Wingdings" pitchFamily="2" charset="2"/>
              </a:rPr>
              <a:t>cystometry</a:t>
            </a:r>
            <a:r>
              <a:rPr lang="en-US" sz="2400" b="1" dirty="0">
                <a:latin typeface="Arial" pitchFamily="34" charset="0"/>
                <a:cs typeface="Arial" pitchFamily="34" charset="0"/>
                <a:sym typeface="Wingdings" pitchFamily="2" charset="2"/>
              </a:rPr>
              <a:t>, and cystoscopy may be considered to exclude local causes in the bladder.</a:t>
            </a:r>
          </a:p>
          <a:p>
            <a:pPr eaLnBrk="1" hangingPunct="1"/>
            <a:r>
              <a:rPr lang="en-US" sz="2400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In major degree 3,4 of prolonged uterine prolapse, renal function should be studied to exclude renal failure due to kinking of the ureters. </a:t>
            </a: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hydronephrosis </a:t>
            </a:r>
          </a:p>
          <a:p>
            <a:pPr eaLnBrk="1" hangingPunct="1"/>
            <a:r>
              <a:rPr lang="en-US" sz="2400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Imaging study: MRI, US</a:t>
            </a:r>
          </a:p>
          <a:p>
            <a:pPr eaLnBrk="1" hangingPunct="1"/>
            <a:endParaRPr lang="en-US" sz="2400" b="1" dirty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eaLnBrk="1" hangingPunct="1"/>
            <a:endParaRPr lang="en-US" sz="2400" b="1" dirty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eaLnBrk="1" hangingPunct="1"/>
            <a:endParaRPr lang="en-US" sz="24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8965" y="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Differential diagnosis</a:t>
            </a:r>
          </a:p>
        </p:txBody>
      </p:sp>
      <p:sp>
        <p:nvSpPr>
          <p:cNvPr id="2" name="مربع نص 1"/>
          <p:cNvSpPr txBox="1"/>
          <p:nvPr/>
        </p:nvSpPr>
        <p:spPr>
          <a:xfrm>
            <a:off x="4002741" y="5993028"/>
            <a:ext cx="5100918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In case of posterior prolapse , the most sensitive image 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  <a:sym typeface="Wingdings" pitchFamily="2" charset="2"/>
              </a:rPr>
              <a:t> MRI </a:t>
            </a:r>
            <a:endParaRPr lang="ar-JO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219200"/>
            <a:ext cx="8915400" cy="5638800"/>
          </a:xfrm>
        </p:spPr>
        <p:txBody>
          <a:bodyPr/>
          <a:lstStyle/>
          <a:p>
            <a:pPr eaLnBrk="1" hangingPunct="1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It affects 12 – 30 % of multiparous and 2% of nulliparous women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 no pregnancy that was viable after 24weeks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), </a:t>
            </a:r>
            <a:br>
              <a:rPr lang="en-US" sz="2400" b="1" dirty="0" smtClean="0">
                <a:latin typeface="Arial" pitchFamily="34" charset="0"/>
                <a:cs typeface="Arial" pitchFamily="34" charset="0"/>
              </a:rPr>
            </a:br>
            <a:r>
              <a:rPr lang="en-US" sz="2400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40%-50% of females more than 40years </a:t>
            </a:r>
            <a:endParaRPr lang="en-US" sz="2400" b="1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buFont typeface="Wingdings 3" pitchFamily="18" charset="2"/>
              <a:buNone/>
            </a:pPr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It is extremely common problem. About 11 % of women will have one kind of the operation for prolapse during their life.*</a:t>
            </a:r>
          </a:p>
          <a:p>
            <a:pPr marL="109537" indent="0" eaLnBrk="1" hangingPunct="1">
              <a:buNone/>
            </a:pPr>
            <a:endParaRPr lang="en-US" sz="2400" b="1" dirty="0">
              <a:latin typeface="Arial" pitchFamily="34" charset="0"/>
              <a:cs typeface="Arial" pitchFamily="34" charset="0"/>
            </a:endParaRPr>
          </a:p>
          <a:p>
            <a:pPr marL="109537" indent="0" eaLnBrk="1" hangingPunct="1">
              <a:buNone/>
            </a:pPr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 marL="109537" indent="0" eaLnBrk="1" hangingPunct="1">
              <a:buNone/>
            </a:pPr>
            <a:endParaRPr lang="en-US" sz="2400" b="1" dirty="0">
              <a:latin typeface="Arial" pitchFamily="34" charset="0"/>
              <a:cs typeface="Arial" pitchFamily="34" charset="0"/>
            </a:endParaRPr>
          </a:p>
          <a:p>
            <a:pPr marL="109537" indent="0" eaLnBrk="1" hangingPunct="1">
              <a:buNone/>
            </a:pPr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 marL="109537" indent="0" eaLnBrk="1" hangingPunct="1">
              <a:buNone/>
            </a:pPr>
            <a:endParaRPr lang="en-US" sz="2400" b="1" dirty="0">
              <a:latin typeface="Arial" pitchFamily="34" charset="0"/>
              <a:cs typeface="Arial" pitchFamily="34" charset="0"/>
            </a:endParaRPr>
          </a:p>
          <a:p>
            <a:pPr marL="109537" indent="0" eaLnBrk="1" hangingPunct="1">
              <a:buNone/>
            </a:pPr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 marL="109537" indent="0" eaLnBrk="1" hangingPunct="1">
              <a:buNone/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                                            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*</a:t>
            </a:r>
            <a:r>
              <a:rPr lang="en-US" altLang="zh-TW" sz="1600" dirty="0" smtClean="0">
                <a:latin typeface="Arial" pitchFamily="34" charset="0"/>
                <a:cs typeface="Arial" pitchFamily="34" charset="0"/>
              </a:rPr>
              <a:t>Olsen AL, et al. </a:t>
            </a:r>
            <a:r>
              <a:rPr lang="en-US" altLang="zh-TW" sz="1600" dirty="0" err="1" smtClean="0">
                <a:latin typeface="Arial" pitchFamily="34" charset="0"/>
                <a:cs typeface="Arial" pitchFamily="34" charset="0"/>
              </a:rPr>
              <a:t>Obstet</a:t>
            </a:r>
            <a:r>
              <a:rPr lang="en-US" altLang="zh-TW" sz="1600" dirty="0" smtClean="0">
                <a:latin typeface="Arial" pitchFamily="34" charset="0"/>
                <a:cs typeface="Arial" pitchFamily="34" charset="0"/>
              </a:rPr>
              <a:t> Gynecol. 1997; 89(4):501-6</a:t>
            </a:r>
            <a:endParaRPr lang="en-US" sz="16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3447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Prevalence :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disease of Multiparous 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內容版面配置區 3" descr="螢幕快照 2014-02-18 下午9.38.49.png"/>
          <p:cNvPicPr>
            <a:picLocks noChangeAspect="1"/>
          </p:cNvPicPr>
          <p:nvPr/>
        </p:nvPicPr>
        <p:blipFill>
          <a:blip r:embed="rId3"/>
          <a:srcRect b="12203"/>
          <a:stretch>
            <a:fillRect/>
          </a:stretch>
        </p:blipFill>
        <p:spPr bwMode="auto">
          <a:xfrm>
            <a:off x="4419600" y="4038600"/>
            <a:ext cx="4459288" cy="2470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مربع نص 1"/>
          <p:cNvSpPr txBox="1"/>
          <p:nvPr/>
        </p:nvSpPr>
        <p:spPr>
          <a:xfrm>
            <a:off x="0" y="4419600"/>
            <a:ext cx="4572000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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The most important three risk factors : Menopause , age (specially after menopause ) ,Multipara )</a:t>
            </a:r>
            <a:endParaRPr lang="ar-JO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>
            <a:spLocks noGrp="1" noChangeArrowheads="1"/>
          </p:cNvSpPr>
          <p:nvPr>
            <p:ph idx="1"/>
          </p:nvPr>
        </p:nvSpPr>
        <p:spPr>
          <a:xfrm>
            <a:off x="0" y="838200"/>
            <a:ext cx="9144000" cy="25146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The choice of treatment depends on:</a:t>
            </a:r>
          </a:p>
          <a:p>
            <a:pPr eaLnBrk="1" hangingPunct="1">
              <a:buClr>
                <a:schemeClr val="folHlink"/>
              </a:buClr>
              <a:buFont typeface="Wingdings" pitchFamily="2" charset="2"/>
              <a:buChar char="Ø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The patient wish.</a:t>
            </a:r>
          </a:p>
          <a:p>
            <a:pPr eaLnBrk="1" hangingPunct="1">
              <a:buClr>
                <a:schemeClr val="folHlink"/>
              </a:buClr>
              <a:buFont typeface="Wingdings" pitchFamily="2" charset="2"/>
              <a:buChar char="Ø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Age of patient and parity.</a:t>
            </a:r>
          </a:p>
          <a:p>
            <a:pPr eaLnBrk="1" hangingPunct="1">
              <a:buClr>
                <a:schemeClr val="folHlink"/>
              </a:buClr>
              <a:buFont typeface="Wingdings" pitchFamily="2" charset="2"/>
              <a:buChar char="Ø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Preservation of sexual function.</a:t>
            </a:r>
          </a:p>
          <a:p>
            <a:pPr eaLnBrk="1" hangingPunct="1">
              <a:buClr>
                <a:schemeClr val="folHlink"/>
              </a:buClr>
              <a:buFont typeface="Wingdings" pitchFamily="2" charset="2"/>
              <a:buNone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The treatment is conservative and/or surgical.</a:t>
            </a:r>
          </a:p>
          <a:p>
            <a:pPr eaLnBrk="1" hangingPunct="1">
              <a:buClr>
                <a:schemeClr val="folHlink"/>
              </a:buClr>
              <a:buFont typeface="Wingdings" pitchFamily="2" charset="2"/>
              <a:buChar char="Ø"/>
            </a:pPr>
            <a:endParaRPr lang="en-US" sz="3600" b="1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Treatment</a:t>
            </a:r>
          </a:p>
        </p:txBody>
      </p:sp>
      <p:sp>
        <p:nvSpPr>
          <p:cNvPr id="2" name="مستطيل 1"/>
          <p:cNvSpPr/>
          <p:nvPr/>
        </p:nvSpPr>
        <p:spPr>
          <a:xfrm>
            <a:off x="0" y="3533145"/>
            <a:ext cx="91440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Attempt should be made to correct obesity, chronic cough and constipation.</a:t>
            </a:r>
          </a:p>
          <a:p>
            <a:r>
              <a:rPr lang="en-US" sz="2800" dirty="0"/>
              <a:t>If decubitus ulcer is found, then local </a:t>
            </a:r>
            <a:r>
              <a:rPr lang="en-US" sz="2800" dirty="0" smtClean="0"/>
              <a:t>estrogen( improve healing ) </a:t>
            </a:r>
            <a:r>
              <a:rPr lang="en-US" sz="2800" dirty="0"/>
              <a:t>for 7 days should be used</a:t>
            </a:r>
            <a:r>
              <a:rPr lang="en-US" sz="2800" dirty="0" smtClean="0"/>
              <a:t>. </a:t>
            </a:r>
            <a:r>
              <a:rPr lang="en-US" sz="2800" dirty="0" smtClean="0">
                <a:sym typeface="Wingdings" pitchFamily="2" charset="2"/>
              </a:rPr>
              <a:t> with return the prolapse  inward .</a:t>
            </a:r>
            <a:endParaRPr lang="en-US" sz="2800" dirty="0"/>
          </a:p>
          <a:p>
            <a:r>
              <a:rPr lang="en-US" sz="2800" dirty="0"/>
              <a:t>Pelvic floor muscle exercises</a:t>
            </a:r>
            <a:r>
              <a:rPr lang="en-US" sz="2800" dirty="0" smtClean="0"/>
              <a:t>.</a:t>
            </a:r>
            <a:r>
              <a:rPr lang="en-US" sz="2800" dirty="0">
                <a:sym typeface="Wingdings" pitchFamily="2" charset="2"/>
              </a:rPr>
              <a:t></a:t>
            </a:r>
            <a:r>
              <a:rPr lang="en-US" sz="2800" dirty="0" err="1">
                <a:sym typeface="Wingdings" pitchFamily="2" charset="2"/>
              </a:rPr>
              <a:t>Kegel</a:t>
            </a:r>
            <a:r>
              <a:rPr lang="en-US" sz="2800" dirty="0">
                <a:sym typeface="Wingdings" pitchFamily="2" charset="2"/>
              </a:rPr>
              <a:t> Exercises</a:t>
            </a:r>
          </a:p>
          <a:p>
            <a:endParaRPr lang="en-US" sz="2800" dirty="0"/>
          </a:p>
        </p:txBody>
      </p:sp>
      <p:sp>
        <p:nvSpPr>
          <p:cNvPr id="3" name="مستطيل 2"/>
          <p:cNvSpPr/>
          <p:nvPr/>
        </p:nvSpPr>
        <p:spPr>
          <a:xfrm>
            <a:off x="22411" y="2948370"/>
            <a:ext cx="85198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Conservative </a:t>
            </a:r>
            <a:r>
              <a:rPr lang="en-US" sz="3200" b="1" dirty="0" smtClean="0">
                <a:solidFill>
                  <a:srgbClr val="FF0000"/>
                </a:solidFill>
              </a:rPr>
              <a:t>treatment</a:t>
            </a:r>
            <a:r>
              <a:rPr lang="en-US" sz="3200" b="1" dirty="0" smtClean="0">
                <a:solidFill>
                  <a:srgbClr val="FF0000"/>
                </a:solidFill>
                <a:sym typeface="Wingdings" pitchFamily="2" charset="2"/>
              </a:rPr>
              <a:t> </a:t>
            </a:r>
            <a:r>
              <a:rPr lang="en-US" sz="3200" b="1" dirty="0" smtClean="0">
                <a:solidFill>
                  <a:schemeClr val="accent4">
                    <a:lumMod val="75000"/>
                  </a:schemeClr>
                </a:solidFill>
                <a:sym typeface="Wingdings" pitchFamily="2" charset="2"/>
              </a:rPr>
              <a:t>decrease risk factors </a:t>
            </a:r>
            <a:endParaRPr lang="ar-JO" sz="32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-13449" y="6170764"/>
            <a:ext cx="9152965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accent4">
                    <a:lumMod val="75000"/>
                  </a:schemeClr>
                </a:solidFill>
              </a:rPr>
              <a:t>to strengthen the levator ani muscle , and it takes 6 months to get </a:t>
            </a:r>
            <a:r>
              <a:rPr lang="en-US" sz="2000" b="1" dirty="0" smtClean="0">
                <a:solidFill>
                  <a:schemeClr val="accent4">
                    <a:lumMod val="75000"/>
                  </a:schemeClr>
                </a:solidFill>
              </a:rPr>
              <a:t>results</a:t>
            </a:r>
            <a:endParaRPr lang="ar-JO" sz="20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3" descr="d2e937bfe7bd452745975c3b8ef4136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317" y="1372068"/>
            <a:ext cx="4343400" cy="2666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TextBox 4"/>
          <p:cNvSpPr txBox="1">
            <a:spLocks noChangeArrowheads="1"/>
          </p:cNvSpPr>
          <p:nvPr/>
        </p:nvSpPr>
        <p:spPr bwMode="auto">
          <a:xfrm>
            <a:off x="4661647" y="728428"/>
            <a:ext cx="2971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cs typeface="Arial" charset="0"/>
              </a:rPr>
              <a:t>Hippocratic </a:t>
            </a:r>
            <a:r>
              <a:rPr lang="en-US" sz="1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cs typeface="Arial" charset="0"/>
              </a:rPr>
              <a:t>Succussion</a:t>
            </a:r>
            <a:endParaRPr lang="en-US" sz="1800" b="1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cs typeface="Arial" charset="0"/>
            </a:endParaRPr>
          </a:p>
        </p:txBody>
      </p:sp>
      <p:pic>
        <p:nvPicPr>
          <p:cNvPr id="38916" name="Picture 5" descr="ebers_papyrus_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03444"/>
            <a:ext cx="4343400" cy="2635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7" name="TextBox 6"/>
          <p:cNvSpPr txBox="1">
            <a:spLocks noChangeArrowheads="1"/>
          </p:cNvSpPr>
          <p:nvPr/>
        </p:nvSpPr>
        <p:spPr bwMode="auto">
          <a:xfrm>
            <a:off x="13447" y="757331"/>
            <a:ext cx="2667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/>
            <a:r>
              <a:rPr lang="en-US" sz="18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Kahun gynecological papyrus</a:t>
            </a:r>
          </a:p>
        </p:txBody>
      </p:sp>
      <p:sp>
        <p:nvSpPr>
          <p:cNvPr id="34826" name="TextBox 11"/>
          <p:cNvSpPr txBox="1">
            <a:spLocks noChangeArrowheads="1"/>
          </p:cNvSpPr>
          <p:nvPr/>
        </p:nvSpPr>
        <p:spPr bwMode="auto">
          <a:xfrm>
            <a:off x="-22412" y="35859"/>
            <a:ext cx="6324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History of POP treatment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76" y="4038600"/>
            <a:ext cx="9112624" cy="282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 noGrp="1" noChangeArrowheads="1"/>
          </p:cNvSpPr>
          <p:nvPr>
            <p:ph idx="1"/>
          </p:nvPr>
        </p:nvSpPr>
        <p:spPr>
          <a:xfrm>
            <a:off x="0" y="914400"/>
            <a:ext cx="8686800" cy="537686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8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Pessary:</a:t>
            </a:r>
            <a:r>
              <a:rPr lang="en-US" sz="28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cornerstone</a:t>
            </a:r>
            <a:r>
              <a:rPr lang="en-US" sz="28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of conservative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b="1" dirty="0" smtClean="0">
                <a:solidFill>
                  <a:schemeClr val="folHlink"/>
                </a:solidFill>
                <a:latin typeface="Arial" pitchFamily="34" charset="0"/>
                <a:cs typeface="Arial" pitchFamily="34" charset="0"/>
              </a:rPr>
              <a:t>Support Pessary: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Ring Pessary:</a:t>
            </a:r>
          </a:p>
          <a:p>
            <a:pPr eaLnBrk="1" hangingPunct="1"/>
            <a:r>
              <a:rPr lang="en-US" sz="2000" b="1" dirty="0" smtClean="0">
                <a:latin typeface="Arial" pitchFamily="34" charset="0"/>
                <a:cs typeface="Arial" pitchFamily="34" charset="0"/>
              </a:rPr>
              <a:t>A silicon rubber-based ring pessaries are most popular for conservative therapy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eaLnBrk="1" hangingPunct="1">
              <a:buFont typeface="Wingdings" pitchFamily="2" charset="2"/>
              <a:buNone/>
            </a:pPr>
            <a:endParaRPr lang="en-US" b="1" dirty="0" smtClean="0"/>
          </a:p>
          <a:p>
            <a:pPr eaLnBrk="1" hangingPunct="1"/>
            <a:r>
              <a:rPr lang="en-US" sz="28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8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</a:br>
            <a:r>
              <a:rPr lang="en-US" sz="28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8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</a:br>
            <a:r>
              <a:rPr lang="en-US" sz="28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8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</a:br>
            <a:r>
              <a:rPr lang="en-US" sz="28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Space- Filling Pessary: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Donut, Gellhorn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20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Should be removed during intercourse </a:t>
            </a:r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22412" y="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Conservative 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treatment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8" y="2730006"/>
            <a:ext cx="3087687" cy="1451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312" y="2362199"/>
            <a:ext cx="3849688" cy="1672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05400"/>
            <a:ext cx="2932112" cy="1775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630" y="5105400"/>
            <a:ext cx="2362200" cy="1792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مربع نص 1"/>
          <p:cNvSpPr txBox="1"/>
          <p:nvPr/>
        </p:nvSpPr>
        <p:spPr>
          <a:xfrm>
            <a:off x="5867400" y="4034770"/>
            <a:ext cx="3276600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en-US" sz="1600" b="1" dirty="0" smtClean="0">
                <a:solidFill>
                  <a:schemeClr val="accent4">
                    <a:lumMod val="75000"/>
                  </a:schemeClr>
                </a:solidFill>
              </a:rPr>
              <a:t>With urine incontinence , Knob </a:t>
            </a:r>
            <a:endParaRPr lang="ar-JO" sz="16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مربع نص 2"/>
          <p:cNvSpPr txBox="1"/>
          <p:nvPr/>
        </p:nvSpPr>
        <p:spPr>
          <a:xfrm>
            <a:off x="5294312" y="6405300"/>
            <a:ext cx="30480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For 3,4 stages </a:t>
            </a:r>
            <a:endParaRPr lang="ar-JO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3067907" y="2275074"/>
            <a:ext cx="413927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1800" b="1" dirty="0">
                <a:solidFill>
                  <a:schemeClr val="accent4">
                    <a:lumMod val="75000"/>
                  </a:schemeClr>
                </a:solidFill>
              </a:rPr>
              <a:t>can be retained during intercourse </a:t>
            </a:r>
            <a:endParaRPr lang="ar-JO" sz="18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Grp="1" noChangeArrowheads="1"/>
          </p:cNvSpPr>
          <p:nvPr>
            <p:ph idx="1"/>
          </p:nvPr>
        </p:nvSpPr>
        <p:spPr>
          <a:xfrm>
            <a:off x="0" y="1371600"/>
            <a:ext cx="9144000" cy="41910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400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They are inserted in the vagina, but should be changed at regular intervals</a:t>
            </a: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 3-6months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400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The use of ring pessaries my be complicated by vaginal ulceration and infection. </a:t>
            </a:r>
            <a:r>
              <a:rPr lang="en-US" sz="2400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bleeding ,discharge , vesico-vaginal fistula (urine leakage )</a:t>
            </a:r>
            <a:endParaRPr lang="en-US" sz="2400" b="1" dirty="0" smtClean="0"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b="1" u="sng" dirty="0" smtClean="0">
                <a:solidFill>
                  <a:schemeClr val="folHlink"/>
                </a:solidFill>
                <a:latin typeface="Arial" pitchFamily="34" charset="0"/>
                <a:cs typeface="Arial" pitchFamily="34" charset="0"/>
              </a:rPr>
              <a:t>Indications of pessaries: in case of apical prolapse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As a therapeutic test.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Medically unfit for surgery</a:t>
            </a: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( heart disease , COPD , uncontrolled DM )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or refused surgery. 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During and after pregnancy. </a:t>
            </a: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 specially 1</a:t>
            </a:r>
            <a:r>
              <a:rPr lang="en-US" sz="2400" b="1" baseline="3000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st</a:t>
            </a: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trimester to 20-22 weeks </a:t>
            </a:r>
            <a:endParaRPr lang="en-US" sz="2400" b="1" dirty="0" smtClean="0"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While awaiting for surgery.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800" b="1" dirty="0" smtClean="0"/>
          </a:p>
        </p:txBody>
      </p:sp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Conservative 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treatment</a:t>
            </a:r>
          </a:p>
        </p:txBody>
      </p:sp>
      <p:sp>
        <p:nvSpPr>
          <p:cNvPr id="2" name="مستطيل 1"/>
          <p:cNvSpPr/>
          <p:nvPr/>
        </p:nvSpPr>
        <p:spPr>
          <a:xfrm>
            <a:off x="26894" y="0"/>
            <a:ext cx="457200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US" sz="1800" b="1" dirty="0" smtClean="0">
                <a:solidFill>
                  <a:schemeClr val="accent4">
                    <a:lumMod val="75000"/>
                  </a:schemeClr>
                </a:solidFill>
              </a:rPr>
              <a:t>fixing </a:t>
            </a:r>
            <a:r>
              <a:rPr lang="en-US" sz="1800" b="1" dirty="0">
                <a:solidFill>
                  <a:schemeClr val="accent4">
                    <a:lumMod val="75000"/>
                  </a:schemeClr>
                </a:solidFill>
              </a:rPr>
              <a:t>it at the level of </a:t>
            </a:r>
            <a:r>
              <a:rPr lang="en-US" sz="1800" b="1" dirty="0" smtClean="0">
                <a:solidFill>
                  <a:schemeClr val="accent4">
                    <a:lumMod val="75000"/>
                  </a:schemeClr>
                </a:solidFill>
              </a:rPr>
              <a:t>Symphysis </a:t>
            </a:r>
            <a:r>
              <a:rPr lang="en-US" sz="1800" b="1" dirty="0">
                <a:solidFill>
                  <a:schemeClr val="accent4">
                    <a:lumMod val="75000"/>
                  </a:schemeClr>
                </a:solidFill>
              </a:rPr>
              <a:t>pubis</a:t>
            </a:r>
            <a:endParaRPr lang="ar-JO" sz="18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3"/>
          <p:cNvSpPr>
            <a:spLocks noGrp="1" noChangeArrowheads="1"/>
          </p:cNvSpPr>
          <p:nvPr>
            <p:ph idx="1"/>
          </p:nvPr>
        </p:nvSpPr>
        <p:spPr>
          <a:xfrm>
            <a:off x="4482" y="914400"/>
            <a:ext cx="9139518" cy="60960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600" b="1" u="sng" dirty="0" err="1" smtClean="0">
                <a:solidFill>
                  <a:schemeClr val="folHlink"/>
                </a:solidFill>
                <a:latin typeface="Arial" pitchFamily="34" charset="0"/>
                <a:cs typeface="Arial" pitchFamily="34" charset="0"/>
              </a:rPr>
              <a:t>Cystourethrocele</a:t>
            </a:r>
            <a:r>
              <a:rPr lang="en-US" sz="2600" b="1" u="sng" dirty="0" smtClean="0">
                <a:solidFill>
                  <a:schemeClr val="folHlink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n-US" sz="2600" dirty="0" smtClean="0">
                <a:solidFill>
                  <a:schemeClr val="folHlin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Anterior colporrhaphy operation.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600" b="1" u="sng" dirty="0" smtClean="0">
                <a:solidFill>
                  <a:schemeClr val="folHlink"/>
                </a:solidFill>
                <a:latin typeface="Arial" pitchFamily="34" charset="0"/>
                <a:cs typeface="Arial" pitchFamily="34" charset="0"/>
              </a:rPr>
              <a:t>Rectocele: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Posterior colpo-perinorrhaphy. 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 because it affects the perineal body </a:t>
            </a:r>
            <a:endParaRPr lang="en-US" sz="2400" dirty="0" smtClean="0"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sz="2600" b="1" dirty="0" smtClean="0">
                <a:solidFill>
                  <a:schemeClr val="folHlink"/>
                </a:solidFill>
                <a:latin typeface="Arial" pitchFamily="34" charset="0"/>
                <a:cs typeface="Arial" pitchFamily="34" charset="0"/>
              </a:rPr>
              <a:t>Enterocele: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Posterior colporrhaphy with excision of the peritoneal sac.</a:t>
            </a:r>
          </a:p>
          <a:p>
            <a:pPr eaLnBrk="1" hangingPunct="1">
              <a:buFont typeface="Wingdings" pitchFamily="2" charset="2"/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sz="2800" b="1" dirty="0" smtClean="0">
                <a:solidFill>
                  <a:schemeClr val="folHlink"/>
                </a:solidFill>
                <a:latin typeface="Arial" pitchFamily="34" charset="0"/>
                <a:cs typeface="Arial" pitchFamily="34" charset="0"/>
              </a:rPr>
              <a:t>Uterine Prolapse:</a:t>
            </a:r>
          </a:p>
          <a:p>
            <a:pPr eaLnBrk="1" hangingPunct="1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Vaginal hysterectomy: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in elderly patients and those who completed the family or with other uterine or cervical pathology</a:t>
            </a:r>
            <a:r>
              <a:rPr lang="en-US" sz="2400" u="sng" dirty="0" smtClean="0">
                <a:latin typeface="Arial" pitchFamily="34" charset="0"/>
                <a:cs typeface="Arial" pitchFamily="34" charset="0"/>
              </a:rPr>
              <a:t>. Adequate vault support of the utero-sacral ligement or the sacrospinous ligament (SSL fixation) is needed.</a:t>
            </a:r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8965" y="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Surgical 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treatment: </a:t>
            </a:r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3"/>
          <p:cNvSpPr>
            <a:spLocks noGrp="1" noChangeArrowheads="1"/>
          </p:cNvSpPr>
          <p:nvPr>
            <p:ph idx="1"/>
          </p:nvPr>
        </p:nvSpPr>
        <p:spPr>
          <a:xfrm>
            <a:off x="107574" y="838200"/>
            <a:ext cx="9036425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Manchester operation:</a:t>
            </a:r>
            <a:r>
              <a:rPr lang="en-US" sz="2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amputation of the cervix and </a:t>
            </a: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create new vaginal canal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bringing of the cardinal ligaments and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uterosacral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ligaments anterior to the lower uterine segment followed by vaginal repair.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complications ? Cervical incompetence (2</a:t>
            </a:r>
            <a:r>
              <a:rPr lang="en-US" sz="2400" b="1" baseline="3000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nd</a:t>
            </a: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trimester miscarriage , P-PROM) , so she 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needs cerclage</a:t>
            </a:r>
            <a:r>
              <a:rPr lang="en-US" sz="2400" b="1" dirty="0">
                <a:latin typeface="Arial" pitchFamily="34" charset="0"/>
                <a:cs typeface="Arial" pitchFamily="34" charset="0"/>
                <a:sym typeface="Wingdings" pitchFamily="2" charset="2"/>
              </a:rPr>
              <a:t>.</a:t>
            </a:r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Sacrohysteropexy</a:t>
            </a:r>
            <a:r>
              <a:rPr lang="en-US" sz="26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n-US" sz="2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this is an abdominal operation. It involves attachment of a synthetic mesh from the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uterocervical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junction (isthmus) to the anterior longitudinal ligament of the sacrum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Trans-vaginal mesh (TVM):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8964" y="-13447"/>
            <a:ext cx="91440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Surgical </a:t>
            </a:r>
            <a:r>
              <a:rPr lang="en-US" sz="3600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treatment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(uterine sparing)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 descr="Picture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4" y="5486400"/>
            <a:ext cx="4715436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Picture4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5486400"/>
            <a:ext cx="440615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مربع نص 1"/>
          <p:cNvSpPr txBox="1"/>
          <p:nvPr/>
        </p:nvSpPr>
        <p:spPr>
          <a:xfrm>
            <a:off x="7315200" y="3920699"/>
            <a:ext cx="1828800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en-US" sz="1600" b="1" dirty="0" smtClean="0">
                <a:solidFill>
                  <a:schemeClr val="accent4">
                    <a:lumMod val="75000"/>
                  </a:schemeClr>
                </a:solidFill>
              </a:rPr>
              <a:t>Stage 4 , 35years ,save uterus ? </a:t>
            </a:r>
            <a:endParaRPr lang="ar-JO" sz="16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cxnSp>
        <p:nvCxnSpPr>
          <p:cNvPr id="4" name="رابط كسهم مستقيم 3"/>
          <p:cNvCxnSpPr>
            <a:stCxn id="2" idx="1"/>
          </p:cNvCxnSpPr>
          <p:nvPr/>
        </p:nvCxnSpPr>
        <p:spPr>
          <a:xfrm flipH="1" flipV="1">
            <a:off x="3429000" y="3242102"/>
            <a:ext cx="3886200" cy="109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مربع نص 4"/>
          <p:cNvSpPr txBox="1"/>
          <p:nvPr/>
        </p:nvSpPr>
        <p:spPr>
          <a:xfrm>
            <a:off x="-22412" y="4858434"/>
            <a:ext cx="9130553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en-US" sz="1800" b="1" dirty="0" smtClean="0">
                <a:solidFill>
                  <a:schemeClr val="accent4">
                    <a:lumMod val="75000"/>
                  </a:schemeClr>
                </a:solidFill>
              </a:rPr>
              <a:t>Meshes use in inactive sexually old female , cause in active lady the cause vaginal erosion and infection </a:t>
            </a:r>
            <a:r>
              <a:rPr lang="en-US" sz="1800" b="1" dirty="0" smtClean="0">
                <a:solidFill>
                  <a:schemeClr val="accent4">
                    <a:lumMod val="75000"/>
                  </a:schemeClr>
                </a:solidFill>
                <a:sym typeface="Wingdings" pitchFamily="2" charset="2"/>
              </a:rPr>
              <a:t> bleeding and discharge </a:t>
            </a:r>
            <a:endParaRPr lang="ar-JO" sz="18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40340" y="5545106"/>
            <a:ext cx="1524000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en-US" sz="1600" dirty="0" smtClean="0"/>
              <a:t>Anterior wall </a:t>
            </a:r>
            <a:endParaRPr lang="ar-JO" sz="1600" dirty="0"/>
          </a:p>
        </p:txBody>
      </p:sp>
      <p:sp>
        <p:nvSpPr>
          <p:cNvPr id="7" name="مربع نص 6"/>
          <p:cNvSpPr txBox="1"/>
          <p:nvPr/>
        </p:nvSpPr>
        <p:spPr>
          <a:xfrm>
            <a:off x="6927476" y="5146340"/>
            <a:ext cx="2064124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en-US" sz="1600" dirty="0" smtClean="0">
                <a:solidFill>
                  <a:schemeClr val="accent4">
                    <a:lumMod val="75000"/>
                  </a:schemeClr>
                </a:solidFill>
              </a:rPr>
              <a:t>Apical and anterior </a:t>
            </a:r>
            <a:endParaRPr lang="ar-JO" sz="1600" dirty="0">
              <a:solidFill>
                <a:schemeClr val="accent4">
                  <a:lumMod val="75000"/>
                </a:schemeClr>
              </a:solidFill>
            </a:endParaRPr>
          </a:p>
        </p:txBody>
      </p:sp>
      <p:cxnSp>
        <p:nvCxnSpPr>
          <p:cNvPr id="11" name="رابط كسهم مستقيم 10"/>
          <p:cNvCxnSpPr/>
          <p:nvPr/>
        </p:nvCxnSpPr>
        <p:spPr>
          <a:xfrm flipH="1">
            <a:off x="6172200" y="5315617"/>
            <a:ext cx="1787338" cy="85658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583 -0.01248 L 0.47083 -0.0124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729 -0.0007 L -0.50729 -0.0007 " pathEditMode="relative" ptsTypes="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3"/>
          <p:cNvSpPr>
            <a:spLocks noGrp="1" noChangeArrowheads="1"/>
          </p:cNvSpPr>
          <p:nvPr>
            <p:ph idx="1"/>
          </p:nvPr>
        </p:nvSpPr>
        <p:spPr>
          <a:xfrm>
            <a:off x="17928" y="914400"/>
            <a:ext cx="9126071" cy="60960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800" b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Vault prolapse:</a:t>
            </a:r>
            <a:endParaRPr lang="en-US" sz="2800" u="sng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en-US" sz="2600" b="1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most </a:t>
            </a:r>
            <a:r>
              <a:rPr lang="en-US" sz="26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used</a:t>
            </a:r>
            <a:r>
              <a:rPr lang="en-US" sz="2600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Sacrocolpopexy: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The vaginal vault</a:t>
            </a:r>
            <a:r>
              <a:rPr lang="en-US" sz="22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( upper part of vagina ) 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is attached to the sacrum by synthetic mesh.</a:t>
            </a:r>
          </a:p>
          <a:p>
            <a:pPr eaLnBrk="1" hangingPunct="1"/>
            <a:r>
              <a:rPr lang="en-US" sz="1800" b="1" dirty="0" smtClean="0">
                <a:latin typeface="Arial" pitchFamily="34" charset="0"/>
                <a:cs typeface="Arial" pitchFamily="34" charset="0"/>
              </a:rPr>
              <a:t>Sling operation: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The vaginal vault is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slinged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to the anterior abdominal wall by two strips of anterior rectus sheath.</a:t>
            </a:r>
          </a:p>
          <a:p>
            <a:pPr eaLnBrk="1" hangingPunct="1"/>
            <a:r>
              <a:rPr lang="en-US" sz="2200" u="sng" dirty="0" smtClean="0">
                <a:latin typeface="Arial" pitchFamily="34" charset="0"/>
                <a:cs typeface="Arial" pitchFamily="34" charset="0"/>
              </a:rPr>
              <a:t>Both operations are carried out by abdominal approach.</a:t>
            </a:r>
          </a:p>
          <a:p>
            <a:pPr eaLnBrk="1" hangingPunct="1"/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en-US" sz="2600" b="1" dirty="0" smtClean="0">
                <a:latin typeface="Arial" pitchFamily="34" charset="0"/>
                <a:cs typeface="Arial" pitchFamily="34" charset="0"/>
              </a:rPr>
              <a:t>Vaginal procedures:  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Sacrospinous ligament fixation (SSLF), Uterosacral ligament suspension, ileococcygeous suspension, </a:t>
            </a:r>
            <a:r>
              <a:rPr lang="en-US" sz="2000" b="1" u="sng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Vaginal mesh kits</a:t>
            </a:r>
            <a:r>
              <a:rPr lang="en-US" sz="2000" b="1" u="sng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most used</a:t>
            </a:r>
            <a:endParaRPr lang="en-US" sz="2000" b="1" u="sng" dirty="0" smtClean="0"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3447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Surgical treatment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027"/>
          <p:cNvSpPr>
            <a:spLocks noGrp="1" noChangeArrowheads="1"/>
          </p:cNvSpPr>
          <p:nvPr>
            <p:ph idx="1"/>
          </p:nvPr>
        </p:nvSpPr>
        <p:spPr>
          <a:xfrm>
            <a:off x="0" y="914400"/>
            <a:ext cx="9144000" cy="5943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dirty="0" smtClean="0">
                <a:solidFill>
                  <a:srgbClr val="669900"/>
                </a:solidFill>
                <a:latin typeface="Arial" pitchFamily="34" charset="0"/>
                <a:cs typeface="Arial" pitchFamily="34" charset="0"/>
              </a:rPr>
              <a:t>I- Vaginal wall prolapse: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A- Anterior vaginal wall prolapse (</a:t>
            </a:r>
            <a:r>
              <a:rPr lang="en-US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Antrior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compartment </a:t>
            </a:r>
            <a:r>
              <a:rPr lang="en-US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prolpase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), 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with urinary symptoms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lvl="2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urethrocele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lvl="2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Cystocele.</a:t>
            </a:r>
          </a:p>
          <a:p>
            <a:pPr lvl="2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cystourethrocele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lvl="2" eaLnBrk="1" hangingPunct="1">
              <a:lnSpc>
                <a:spcPct val="90000"/>
              </a:lnSpc>
              <a:buFont typeface="Wingdings 2" pitchFamily="18" charset="2"/>
              <a:buNone/>
            </a:pPr>
            <a:endParaRPr lang="en-US" sz="1800" b="1" dirty="0" smtClean="0">
              <a:latin typeface="Arial" pitchFamily="34" charset="0"/>
              <a:cs typeface="Arial" pitchFamily="34" charset="0"/>
            </a:endParaRP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B- Posterior vaginal wall prolapse (</a:t>
            </a:r>
            <a:r>
              <a:rPr lang="en-US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Postrior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compartment prolapse) 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with GI symptoms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lvl="2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Rectocele: </a:t>
            </a:r>
            <a:r>
              <a:rPr lang="en-US" sz="18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most common involved organ .</a:t>
            </a:r>
          </a:p>
          <a:p>
            <a:pPr lvl="2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Enterocele:  </a:t>
            </a:r>
            <a:r>
              <a:rPr lang="en-US" sz="18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the only true hernia , prolapse of  small bowel into recto-vaginal pouch .</a:t>
            </a:r>
            <a:br>
              <a:rPr lang="en-US" sz="18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18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 in case of Hyestectomy , may the  prolapse of small intestine present as  anterior wall prolapse  or Vault prolapse . </a:t>
            </a:r>
            <a:endParaRPr lang="en-US" sz="1800" b="1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2" eaLnBrk="1" hangingPunct="1">
              <a:lnSpc>
                <a:spcPct val="90000"/>
              </a:lnSpc>
              <a:buFont typeface="Wingdings 2" pitchFamily="18" charset="2"/>
              <a:buNone/>
            </a:pPr>
            <a:endParaRPr lang="en-US" sz="1800" b="1" dirty="0" smtClean="0">
              <a:latin typeface="Arial" pitchFamily="34" charset="0"/>
              <a:cs typeface="Arial" pitchFamily="34" charset="0"/>
            </a:endParaRP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C- Apical vaginal wall prolapse: (Apical compartment prolapse) 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or uterocervix prolapse 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.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Vault prolapse (after hysterectomy). 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Ø"/>
            </a:pPr>
            <a:endParaRPr lang="en-US" sz="24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81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8964" y="17929"/>
            <a:ext cx="9287435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Classification :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According to organ 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uterus_prolapse_before_220x201_wtit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0"/>
            <a:ext cx="32004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مربع نص 1"/>
          <p:cNvSpPr txBox="1"/>
          <p:nvPr/>
        </p:nvSpPr>
        <p:spPr>
          <a:xfrm>
            <a:off x="0" y="13447"/>
            <a:ext cx="6477000" cy="67403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Support system of  pelvic organ  : </a:t>
            </a:r>
          </a:p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1-Uterus axis and direction  : maintain it in its place as a mechanical support .</a:t>
            </a:r>
          </a:p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 Bimanual examination : Anteverted (between vaginal axis and cervix ) Anteflexed ( between cervix and body of uterus )  .</a:t>
            </a:r>
          </a:p>
          <a:p>
            <a:pPr marL="342900" indent="-342900">
              <a:buFont typeface="Wingdings" pitchFamily="2" charset="2"/>
              <a:buChar char="à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What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about Retroverted (Wide angle </a:t>
            </a:r>
          </a:p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)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Retroflexed ?it’s a normal variation  but in same time it’s the first step in organ prolapse but not a cause  (not a risk factor) .</a:t>
            </a:r>
          </a:p>
          <a:p>
            <a:pPr marL="342900" indent="-342900">
              <a:buFont typeface="Wingdings" pitchFamily="2" charset="2"/>
              <a:buChar char="à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Retroverted uterus can be presented with endometriosis and adhesions  but for sure there is no prolapse . </a:t>
            </a:r>
          </a:p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2- Delancy’s level of support  :</a:t>
            </a:r>
          </a:p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    1.Suspension </a:t>
            </a:r>
          </a:p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    2.Attachment </a:t>
            </a:r>
          </a:p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    3.Fusion </a:t>
            </a:r>
          </a:p>
          <a:p>
            <a:endParaRPr lang="en-US" b="1" dirty="0" smtClean="0">
              <a:solidFill>
                <a:schemeClr val="accent6">
                  <a:lumMod val="75000"/>
                </a:schemeClr>
              </a:solidFill>
              <a:sym typeface="Wingdings" pitchFamily="2" charset="2"/>
            </a:endParaRPr>
          </a:p>
        </p:txBody>
      </p:sp>
      <p:sp>
        <p:nvSpPr>
          <p:cNvPr id="3" name="مربع نص 2"/>
          <p:cNvSpPr txBox="1"/>
          <p:nvPr/>
        </p:nvSpPr>
        <p:spPr>
          <a:xfrm>
            <a:off x="6172200" y="2895600"/>
            <a:ext cx="29718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Vesico-vaginal pouch </a:t>
            </a:r>
            <a:endParaRPr lang="ar-JO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6" name="رابط كسهم مستقيم 5"/>
          <p:cNvCxnSpPr/>
          <p:nvPr/>
        </p:nvCxnSpPr>
        <p:spPr>
          <a:xfrm flipV="1">
            <a:off x="6477000" y="2057400"/>
            <a:ext cx="118110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مربع نص 6"/>
          <p:cNvSpPr txBox="1"/>
          <p:nvPr/>
        </p:nvSpPr>
        <p:spPr>
          <a:xfrm>
            <a:off x="6194612" y="3305145"/>
            <a:ext cx="297180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Recto-Vaginal pouch </a:t>
            </a:r>
            <a:endParaRPr lang="ar-JO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9" name="رابط كسهم مستقيم 8"/>
          <p:cNvCxnSpPr/>
          <p:nvPr/>
        </p:nvCxnSpPr>
        <p:spPr>
          <a:xfrm flipH="1" flipV="1">
            <a:off x="8153400" y="1524000"/>
            <a:ext cx="304800" cy="1981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419600"/>
            <a:ext cx="4948518" cy="243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0" y="0"/>
            <a:ext cx="914400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Delancy’s level of </a:t>
            </a:r>
            <a:r>
              <a:rPr lang="en-US" sz="2800" b="1" dirty="0" smtClean="0"/>
              <a:t>support</a:t>
            </a:r>
          </a:p>
          <a:p>
            <a:r>
              <a:rPr lang="en-US" sz="2000" b="1" u="sng" dirty="0" smtClean="0">
                <a:solidFill>
                  <a:schemeClr val="accent6">
                    <a:lumMod val="75000"/>
                  </a:schemeClr>
                </a:solidFill>
              </a:rPr>
              <a:t>1.Suspension : 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with sacrum posteriorly </a:t>
            </a:r>
          </a:p>
          <a:p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Support cervix ,uterus and upper 1/3 of vagina </a:t>
            </a:r>
          </a:p>
          <a:p>
            <a:pPr marL="342900" indent="-342900">
              <a:buFont typeface="Wingdings" pitchFamily="2" charset="2"/>
              <a:buChar char="à"/>
            </a:pP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Suspended from above by suspensory ligaments ( cardinal ligament { transverse  cervical ligament } , Uterosacral ligament.</a:t>
            </a:r>
          </a:p>
          <a:p>
            <a:pPr marL="342900" indent="-342900">
              <a:buFont typeface="Wingdings" pitchFamily="2" charset="2"/>
              <a:buChar char="à"/>
            </a:pP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Parametrium (The parametrium helps connect the uterus to other tissues in the pelvis. 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for cervix and uterus ,.</a:t>
            </a:r>
          </a:p>
          <a:p>
            <a:pPr marL="342900" indent="-342900">
              <a:buFont typeface="Wingdings" pitchFamily="2" charset="2"/>
              <a:buChar char="à"/>
            </a:pP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Paracolpium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 (the vascular and connective tissues alongside the vagina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.)  for the upper 1/3 vagina 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 .</a:t>
            </a:r>
          </a:p>
          <a:p>
            <a:pPr marL="342900" indent="-342900">
              <a:buFont typeface="Wingdings" pitchFamily="2" charset="2"/>
              <a:buChar char="à"/>
            </a:pP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So in case of Hyestectomy we cut these ligaments 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  there is no support  for the upper 1/3 of vagina  apex prolapse 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 .</a:t>
            </a:r>
          </a:p>
          <a:p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2. </a:t>
            </a:r>
            <a:r>
              <a:rPr lang="en-US" sz="2000" b="1" u="sng" dirty="0" smtClean="0">
                <a:solidFill>
                  <a:schemeClr val="accent6">
                    <a:lumMod val="75000"/>
                  </a:schemeClr>
                </a:solidFill>
              </a:rPr>
              <a:t>Attachment : 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 support middle part of vagina , rectum , bladder , urethra ) by thick strands of connective tissue and their attachment sidewalls  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 Endopelvic fascia : completely surround vagina .</a:t>
            </a:r>
          </a:p>
          <a:p>
            <a:r>
              <a:rPr lang="en-US" sz="2000" b="1" u="sng" dirty="0" smtClean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3.Fusion 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:  for distal 1/3 of vagina , 2-3 cm above hymen </a:t>
            </a:r>
          </a:p>
          <a:p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anterior with urethra ,posterior with anal sphincter ,  laterally by levator ani muscle </a:t>
            </a:r>
          </a:p>
          <a:p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  </a:t>
            </a:r>
            <a:endParaRPr lang="en-US" sz="2000" b="1" u="sng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مربع نص 2"/>
          <p:cNvSpPr txBox="1"/>
          <p:nvPr/>
        </p:nvSpPr>
        <p:spPr>
          <a:xfrm>
            <a:off x="-17930" y="5347545"/>
            <a:ext cx="9161929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>
              <a:buFont typeface="Wingdings" pitchFamily="2" charset="2"/>
              <a:buChar char="à"/>
            </a:pP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In case of episiotomy  incision in perineal body (interlacing muscle fiber from external  circular anal sphincter and urogenital diaphragm )  weak point.</a:t>
            </a:r>
          </a:p>
          <a:p>
            <a:pPr marL="342900" indent="-342900">
              <a:buFont typeface="Wingdings" pitchFamily="2" charset="2"/>
              <a:buChar char="à"/>
            </a:pP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UG diaphragm :  superficial and deep transverse perineal muscle 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and 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Bulbocavernosus muscle   liable to posterior prolapse   </a:t>
            </a:r>
            <a:endParaRPr lang="ar-JO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713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Cystocel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172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مربع نص 1"/>
          <p:cNvSpPr txBox="1"/>
          <p:nvPr/>
        </p:nvSpPr>
        <p:spPr>
          <a:xfrm>
            <a:off x="5602941" y="0"/>
            <a:ext cx="350520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 Bulging of anterior vaginal wall  </a:t>
            </a:r>
            <a:endParaRPr lang="ar-JO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4" name="رابط كسهم مستقيم 3"/>
          <p:cNvCxnSpPr/>
          <p:nvPr/>
        </p:nvCxnSpPr>
        <p:spPr>
          <a:xfrm flipH="1">
            <a:off x="4648200" y="830997"/>
            <a:ext cx="2057400" cy="107400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900" y="1367998"/>
            <a:ext cx="3467100" cy="5490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Rectocel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609600"/>
            <a:ext cx="50292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5" descr="Rectoce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33400"/>
            <a:ext cx="37338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Enteroce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8600"/>
            <a:ext cx="81534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2787</TotalTime>
  <Words>2099</Words>
  <Application>Microsoft Office PowerPoint</Application>
  <PresentationFormat>عرض على الشاشة (3:4)‏</PresentationFormat>
  <Paragraphs>264</Paragraphs>
  <Slides>36</Slides>
  <Notes>9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36</vt:i4>
      </vt:variant>
    </vt:vector>
  </HeadingPairs>
  <TitlesOfParts>
    <vt:vector size="37" baseType="lpstr">
      <vt:lpstr>Concourse</vt:lpstr>
      <vt:lpstr>Pelvic Organ Prolapse  (POP)</vt:lpstr>
      <vt:lpstr>Pelvic Organ Prolapse</vt:lpstr>
      <vt:lpstr>Prevalence : disease of Multiparous </vt:lpstr>
      <vt:lpstr>Classification : According to organ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Classification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The Baden and Walker Grading System (1968)</vt:lpstr>
      <vt:lpstr>ICS CLASSIFICATION (1996) Quantitative Pelvic Organ Prolapse (POP-Q)</vt:lpstr>
      <vt:lpstr>عرض تقديمي في PowerPoint</vt:lpstr>
      <vt:lpstr>عرض تقديمي في PowerPoint</vt:lpstr>
      <vt:lpstr>عرض تقديمي في PowerPoint</vt:lpstr>
      <vt:lpstr>ICS CLASSIFICATION (1996) Quantitative Pelvic Organ Prolapse (POP-Q), Simplified</vt:lpstr>
      <vt:lpstr>Etiology of Prolapse</vt:lpstr>
      <vt:lpstr>Etiology of Prolapse</vt:lpstr>
      <vt:lpstr>عرض تقديمي في PowerPoint</vt:lpstr>
      <vt:lpstr>Clinical features</vt:lpstr>
      <vt:lpstr>POPDI-6: Pelvic organ prolapse distress inventory 6  high score ? More severe              PISQ-12: Pelvic organ prolapse/urinary incontinence                                        sexual function questionnaire  high score means good prognosis </vt:lpstr>
      <vt:lpstr>عرض تقديمي في PowerPoint</vt:lpstr>
      <vt:lpstr>Clinical features</vt:lpstr>
      <vt:lpstr>عرض تقديمي في PowerPoint</vt:lpstr>
      <vt:lpstr>Differential diagnosis</vt:lpstr>
      <vt:lpstr>Treatment</vt:lpstr>
      <vt:lpstr>عرض تقديمي في PowerPoint</vt:lpstr>
      <vt:lpstr>Conservative treatment</vt:lpstr>
      <vt:lpstr>Conservative treatment</vt:lpstr>
      <vt:lpstr>Surgical treatment: </vt:lpstr>
      <vt:lpstr>Surgical treatment (uterine sparing)</vt:lpstr>
      <vt:lpstr>Surgical treatment</vt:lpstr>
    </vt:vector>
  </TitlesOfParts>
  <Company>01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Utero-vaginal prolapse</dc:title>
  <dc:creator>Daina</dc:creator>
  <cp:lastModifiedBy>user</cp:lastModifiedBy>
  <cp:revision>259</cp:revision>
  <cp:lastPrinted>1601-01-01T00:00:00Z</cp:lastPrinted>
  <dcterms:created xsi:type="dcterms:W3CDTF">2005-06-24T09:29:14Z</dcterms:created>
  <dcterms:modified xsi:type="dcterms:W3CDTF">2021-09-08T19:23:39Z</dcterms:modified>
</cp:coreProperties>
</file>