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50" roundtripDataSignature="AMtx7mh0rkfJxo8f285hnBV0W0cBsSRO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slide" Target="slides/slide33.xml"/><Relationship Id="rId26" Type="http://schemas.openxmlformats.org/officeDocument/2006/relationships/slide" Target="slides/slide20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34" Type="http://schemas.openxmlformats.org/officeDocument/2006/relationships/slide" Target="slides/slide28.xml"/><Relationship Id="rId21" Type="http://schemas.openxmlformats.org/officeDocument/2006/relationships/slide" Target="slides/slide15.xml"/><Relationship Id="rId50" Type="http://customschemas.google.com/relationships/presentationmetadata" Target="metadata"/><Relationship Id="rId7" Type="http://schemas.openxmlformats.org/officeDocument/2006/relationships/slide" Target="slides/slide1.xml"/><Relationship Id="rId2" Type="http://schemas.openxmlformats.org/officeDocument/2006/relationships/viewProps" Target="viewProps.xml"/><Relationship Id="rId29" Type="http://schemas.openxmlformats.org/officeDocument/2006/relationships/slide" Target="slides/slide23.xml"/><Relationship Id="rId16" Type="http://schemas.openxmlformats.org/officeDocument/2006/relationships/slide" Target="slides/slide10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24" Type="http://schemas.openxmlformats.org/officeDocument/2006/relationships/slide" Target="slides/slide18.xml"/><Relationship Id="rId11" Type="http://schemas.openxmlformats.org/officeDocument/2006/relationships/slide" Target="slides/slide5.xml"/><Relationship Id="rId53" Type="http://schemas.openxmlformats.org/officeDocument/2006/relationships/customXml" Target="../customXml/item3.xml"/><Relationship Id="rId5" Type="http://schemas.openxmlformats.org/officeDocument/2006/relationships/slideMaster" Target="slideMasters/slideMaster2.xml"/><Relationship Id="rId44" Type="http://schemas.openxmlformats.org/officeDocument/2006/relationships/slide" Target="slides/slide38.xml"/><Relationship Id="rId31" Type="http://schemas.openxmlformats.org/officeDocument/2006/relationships/slide" Target="slides/slide25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52" Type="http://schemas.openxmlformats.org/officeDocument/2006/relationships/customXml" Target="../customXml/item2.xml"/><Relationship Id="rId43" Type="http://schemas.openxmlformats.org/officeDocument/2006/relationships/slide" Target="slides/slide3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14" Type="http://schemas.openxmlformats.org/officeDocument/2006/relationships/slide" Target="slides/slide8.xml"/><Relationship Id="rId8" Type="http://schemas.openxmlformats.org/officeDocument/2006/relationships/slide" Target="slides/slide2.xml"/><Relationship Id="rId51" Type="http://schemas.openxmlformats.org/officeDocument/2006/relationships/customXml" Target="../customXml/item1.xml"/><Relationship Id="rId3" Type="http://schemas.openxmlformats.org/officeDocument/2006/relationships/presProps" Target="presProps.xml"/><Relationship Id="rId46" Type="http://schemas.openxmlformats.org/officeDocument/2006/relationships/slide" Target="slides/slide40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25" Type="http://schemas.openxmlformats.org/officeDocument/2006/relationships/slide" Target="slides/slide19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41" Type="http://schemas.openxmlformats.org/officeDocument/2006/relationships/slide" Target="slides/slide35.xml"/><Relationship Id="rId20" Type="http://schemas.openxmlformats.org/officeDocument/2006/relationships/slide" Target="slides/slide14.xml"/><Relationship Id="rId1" Type="http://schemas.openxmlformats.org/officeDocument/2006/relationships/theme" Target="theme/theme3.xml"/><Relationship Id="rId6" Type="http://schemas.openxmlformats.org/officeDocument/2006/relationships/notesMaster" Target="notesMasters/notesMaster1.xml"/><Relationship Id="rId49" Type="http://schemas.openxmlformats.org/officeDocument/2006/relationships/slide" Target="slides/slide43.xml"/><Relationship Id="rId36" Type="http://schemas.openxmlformats.org/officeDocument/2006/relationships/slide" Target="slides/slide30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5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4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4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7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6" name="Google Shape;16;p47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7" name="Google Shape;17;p47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8" name="Google Shape;18;p47"/>
          <p:cNvSpPr txBox="1"/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7"/>
          <p:cNvSpPr txBox="1"/>
          <p:nvPr>
            <p:ph idx="1" type="subTitle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rtl="1" algn="ctr"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rtl="1" algn="ctr"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rtl="1" algn="ctr"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rtl="1" algn="ctr"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0" name="Google Shape;20;p47"/>
          <p:cNvSpPr txBox="1"/>
          <p:nvPr>
            <p:ph idx="10" type="dt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7"/>
          <p:cNvSpPr txBox="1"/>
          <p:nvPr>
            <p:ph idx="11" type="ftr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7"/>
          <p:cNvSpPr txBox="1"/>
          <p:nvPr>
            <p:ph idx="12" type="sldNum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showMasterSp="0" type="picTx">
  <p:cSld name="PICTURE_WITH_CAPTION_TEXT">
    <p:bg>
      <p:bgPr>
        <a:blipFill rotWithShape="1">
          <a:blip r:embed="rId2">
            <a:alphaModFix/>
          </a:blip>
          <a:tile algn="tl" flip="none" tx="0" sx="100000" ty="0" sy="100000"/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5"/>
          <p:cNvSpPr txBox="1"/>
          <p:nvPr>
            <p:ph idx="1" type="body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020"/>
              <a:buFont typeface="Twentieth Century"/>
              <a:buNone/>
              <a:defRPr sz="1700"/>
            </a:lvl1pPr>
            <a:lvl2pPr indent="-228600" lvl="1" marL="914400" rtl="1" algn="r">
              <a:spcBef>
                <a:spcPts val="550"/>
              </a:spcBef>
              <a:spcAft>
                <a:spcPts val="0"/>
              </a:spcAft>
              <a:buSzPts val="840"/>
              <a:buFont typeface="Twentieth Century"/>
              <a:buNone/>
              <a:defRPr sz="1200"/>
            </a:lvl2pPr>
            <a:lvl3pPr indent="-228600" lvl="2" marL="1371600" rtl="1" algn="r">
              <a:spcBef>
                <a:spcPts val="500"/>
              </a:spcBef>
              <a:spcAft>
                <a:spcPts val="0"/>
              </a:spcAft>
              <a:buSzPts val="750"/>
              <a:buFont typeface="Twentieth Century"/>
              <a:buNone/>
              <a:defRPr sz="1000"/>
            </a:lvl3pPr>
            <a:lvl4pPr indent="-228600" lvl="3" marL="1828800" rtl="1" algn="r">
              <a:spcBef>
                <a:spcPts val="400"/>
              </a:spcBef>
              <a:spcAft>
                <a:spcPts val="0"/>
              </a:spcAft>
              <a:buSzPts val="675"/>
              <a:buFont typeface="Twentieth Century"/>
              <a:buNone/>
              <a:defRPr sz="900"/>
            </a:lvl4pPr>
            <a:lvl5pPr indent="-228600" lvl="4" marL="2286000" rtl="1" algn="r">
              <a:spcBef>
                <a:spcPts val="400"/>
              </a:spcBef>
              <a:spcAft>
                <a:spcPts val="0"/>
              </a:spcAft>
              <a:buSzPts val="585"/>
              <a:buFont typeface="Twentieth Century"/>
              <a:buNone/>
              <a:defRPr sz="9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90" name="Google Shape;90;p55"/>
          <p:cNvSpPr/>
          <p:nvPr/>
        </p:nvSpPr>
        <p:spPr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1" name="Google Shape;91;p55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2" name="Google Shape;92;p55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3" name="Google Shape;93;p55"/>
          <p:cNvSpPr txBox="1"/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wentieth Century"/>
              <a:buNone/>
              <a:defRPr b="0" sz="2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55"/>
          <p:cNvSpPr/>
          <p:nvPr/>
        </p:nvSpPr>
        <p:spPr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5" name="Google Shape;95;p55"/>
          <p:cNvSpPr txBox="1"/>
          <p:nvPr>
            <p:ph idx="10" type="dt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55"/>
          <p:cNvSpPr txBox="1"/>
          <p:nvPr>
            <p:ph idx="12" type="sldNum"/>
          </p:nvPr>
        </p:nvSpPr>
        <p:spPr>
          <a:xfrm>
            <a:off x="0" y="4667249"/>
            <a:ext cx="1447800" cy="6635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7" name="Google Shape;97;p55"/>
          <p:cNvSpPr txBox="1"/>
          <p:nvPr>
            <p:ph idx="11" type="ftr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55"/>
          <p:cNvSpPr/>
          <p:nvPr>
            <p:ph idx="2" type="pic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rgbClr val="E1E0D6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1" algn="r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92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1" algn="r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b="0" i="0" sz="26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1" algn="r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1" algn="r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1" algn="r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1" algn="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1" algn="r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1" algn="r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1" algn="r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6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56"/>
          <p:cNvSpPr txBox="1"/>
          <p:nvPr>
            <p:ph idx="1" type="body"/>
          </p:nvPr>
        </p:nvSpPr>
        <p:spPr>
          <a:xfrm rot="5400000">
            <a:off x="2426208" y="-213360"/>
            <a:ext cx="4526280" cy="81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102" name="Google Shape;102;p56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56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56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/>
            </a:lvl1pPr>
            <a:lvl2pPr indent="0" lvl="1" marL="0" rtl="1" algn="ctr">
              <a:spcBef>
                <a:spcPts val="0"/>
              </a:spcBef>
              <a:buNone/>
              <a:defRPr/>
            </a:lvl2pPr>
            <a:lvl3pPr indent="0" lvl="2" marL="0" rtl="1" algn="ctr">
              <a:spcBef>
                <a:spcPts val="0"/>
              </a:spcBef>
              <a:buNone/>
              <a:defRPr/>
            </a:lvl3pPr>
            <a:lvl4pPr indent="0" lvl="3" marL="0" rtl="1" algn="ctr">
              <a:spcBef>
                <a:spcPts val="0"/>
              </a:spcBef>
              <a:buNone/>
              <a:defRPr/>
            </a:lvl4pPr>
            <a:lvl5pPr indent="0" lvl="4" marL="0" rtl="1" algn="ctr">
              <a:spcBef>
                <a:spcPts val="0"/>
              </a:spcBef>
              <a:buNone/>
              <a:defRPr/>
            </a:lvl5pPr>
            <a:lvl6pPr indent="0" lvl="5" marL="0" rtl="1" algn="ctr">
              <a:spcBef>
                <a:spcPts val="0"/>
              </a:spcBef>
              <a:buNone/>
              <a:defRPr/>
            </a:lvl6pPr>
            <a:lvl7pPr indent="0" lvl="6" marL="0" rtl="1" algn="ctr">
              <a:spcBef>
                <a:spcPts val="0"/>
              </a:spcBef>
              <a:buNone/>
              <a:defRPr/>
            </a:lvl7pPr>
            <a:lvl8pPr indent="0" lvl="7" marL="0" rtl="1" algn="ctr">
              <a:spcBef>
                <a:spcPts val="0"/>
              </a:spcBef>
              <a:buNone/>
              <a:defRPr/>
            </a:lvl8pPr>
            <a:lvl9pPr indent="0" lvl="8" marL="0" rtl="1" algn="ctr">
              <a:spcBef>
                <a:spcPts val="0"/>
              </a:spcBef>
              <a:buNone/>
              <a:defRPr/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showMasterSp="0" type="vertTitleAndTx">
  <p:cSld name="VERTICAL_TITLE_AND_VERTICAL_TEXT">
    <p:bg>
      <p:bgPr>
        <a:solidFill>
          <a:schemeClr val="lt1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7"/>
          <p:cNvSpPr txBox="1"/>
          <p:nvPr>
            <p:ph type="title"/>
          </p:nvPr>
        </p:nvSpPr>
        <p:spPr>
          <a:xfrm rot="5400000">
            <a:off x="4823619" y="2339181"/>
            <a:ext cx="55165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57"/>
          <p:cNvSpPr txBox="1"/>
          <p:nvPr>
            <p:ph idx="1" type="body"/>
          </p:nvPr>
        </p:nvSpPr>
        <p:spPr>
          <a:xfrm rot="5400000">
            <a:off x="480218" y="586582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108" name="Google Shape;108;p57"/>
          <p:cNvSpPr txBox="1"/>
          <p:nvPr>
            <p:ph idx="10" type="dt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57"/>
          <p:cNvSpPr txBox="1"/>
          <p:nvPr>
            <p:ph idx="11" type="ftr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57"/>
          <p:cNvSpPr/>
          <p:nvPr/>
        </p:nvSpPr>
        <p:spPr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1" name="Google Shape;111;p5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2" name="Google Shape;112;p57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3" name="Google Shape;113;p57"/>
          <p:cNvSpPr txBox="1"/>
          <p:nvPr>
            <p:ph idx="12" type="sldNum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/>
            </a:lvl1pPr>
            <a:lvl2pPr indent="0" lvl="1" marL="0" rtl="1" algn="ctr">
              <a:spcBef>
                <a:spcPts val="0"/>
              </a:spcBef>
              <a:buNone/>
              <a:defRPr/>
            </a:lvl2pPr>
            <a:lvl3pPr indent="0" lvl="2" marL="0" rtl="1" algn="ctr">
              <a:spcBef>
                <a:spcPts val="0"/>
              </a:spcBef>
              <a:buNone/>
              <a:defRPr/>
            </a:lvl3pPr>
            <a:lvl4pPr indent="0" lvl="3" marL="0" rtl="1" algn="ctr">
              <a:spcBef>
                <a:spcPts val="0"/>
              </a:spcBef>
              <a:buNone/>
              <a:defRPr/>
            </a:lvl4pPr>
            <a:lvl5pPr indent="0" lvl="4" marL="0" rtl="1" algn="ctr">
              <a:spcBef>
                <a:spcPts val="0"/>
              </a:spcBef>
              <a:buNone/>
              <a:defRPr/>
            </a:lvl5pPr>
            <a:lvl6pPr indent="0" lvl="5" marL="0" rtl="1" algn="ctr">
              <a:spcBef>
                <a:spcPts val="0"/>
              </a:spcBef>
              <a:buNone/>
              <a:defRPr/>
            </a:lvl6pPr>
            <a:lvl7pPr indent="0" lvl="6" marL="0" rtl="1" algn="ctr">
              <a:spcBef>
                <a:spcPts val="0"/>
              </a:spcBef>
              <a:buNone/>
              <a:defRPr/>
            </a:lvl7pPr>
            <a:lvl8pPr indent="0" lvl="7" marL="0" rtl="1" algn="ctr">
              <a:spcBef>
                <a:spcPts val="0"/>
              </a:spcBef>
              <a:buNone/>
              <a:defRPr/>
            </a:lvl8pPr>
            <a:lvl9pPr indent="0" lvl="8" marL="0" rtl="1" algn="ctr">
              <a:spcBef>
                <a:spcPts val="0"/>
              </a:spcBef>
              <a:buNone/>
              <a:defRPr/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8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8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8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8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48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bg>
      <p:bgPr>
        <a:solidFill>
          <a:schemeClr val="dk2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6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0" name="Google Shape;40;p46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1" name="Google Shape;41;p46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2" name="Google Shape;42;p46"/>
          <p:cNvSpPr txBox="1"/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6"/>
          <p:cNvSpPr txBox="1"/>
          <p:nvPr>
            <p:ph idx="1" type="subTitle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rtl="1" algn="ctr"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rtl="1" algn="ctr"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rtl="1" algn="ctr"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rtl="1" algn="ctr"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rt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4" name="Google Shape;44;p46"/>
          <p:cNvSpPr txBox="1"/>
          <p:nvPr>
            <p:ph idx="10" type="dt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46"/>
          <p:cNvSpPr txBox="1"/>
          <p:nvPr>
            <p:ph idx="11" type="ftr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6"/>
          <p:cNvSpPr txBox="1"/>
          <p:nvPr>
            <p:ph idx="12" type="sldNum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showMasterSp="0" type="secHead">
  <p:cSld name="SECTION_HEADER">
    <p:bg>
      <p:bgPr>
        <a:blipFill rotWithShape="1">
          <a:blip r:embed="rId2">
            <a:alphaModFix/>
          </a:blip>
          <a:tile algn="tl" flip="none" tx="0" sx="100000" ty="0" sy="100000"/>
        </a:blip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9"/>
          <p:cNvSpPr txBox="1"/>
          <p:nvPr>
            <p:ph idx="1" type="body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680"/>
              <a:buNone/>
              <a:defRPr sz="2800">
                <a:solidFill>
                  <a:schemeClr val="dk2"/>
                </a:solidFill>
              </a:defRPr>
            </a:lvl1pPr>
            <a:lvl2pPr indent="-228600" lvl="1" marL="914400" rtl="1" algn="r">
              <a:spcBef>
                <a:spcPts val="55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C8B8A"/>
                </a:solidFill>
              </a:defRPr>
            </a:lvl2pPr>
            <a:lvl3pPr indent="-228600" lvl="2" marL="1371600" rtl="1" algn="r"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C8B8A"/>
                </a:solidFill>
              </a:defRPr>
            </a:lvl3pPr>
            <a:lvl4pPr indent="-228600" lvl="3" marL="1828800" rtl="1" algn="r">
              <a:spcBef>
                <a:spcPts val="400"/>
              </a:spcBef>
              <a:spcAft>
                <a:spcPts val="0"/>
              </a:spcAft>
              <a:buSzPts val="1050"/>
              <a:buNone/>
              <a:defRPr sz="1400">
                <a:solidFill>
                  <a:srgbClr val="8C8B8A"/>
                </a:solidFill>
              </a:defRPr>
            </a:lvl4pPr>
            <a:lvl5pPr indent="-228600" lvl="4" marL="2286000" rtl="1" algn="r">
              <a:spcBef>
                <a:spcPts val="400"/>
              </a:spcBef>
              <a:spcAft>
                <a:spcPts val="0"/>
              </a:spcAft>
              <a:buSzPts val="910"/>
              <a:buNone/>
              <a:defRPr sz="1400">
                <a:solidFill>
                  <a:srgbClr val="8C8B8A"/>
                </a:solidFill>
              </a:defRPr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49" name="Google Shape;49;p49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0" name="Google Shape;50;p49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1" name="Google Shape;51;p49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2" name="Google Shape;52;p49"/>
          <p:cNvSpPr txBox="1"/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  <a:defRPr b="0" sz="440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9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49"/>
          <p:cNvSpPr txBox="1"/>
          <p:nvPr>
            <p:ph idx="12" type="sldNum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2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" name="Google Shape;55;p49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0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50"/>
          <p:cNvSpPr txBox="1"/>
          <p:nvPr>
            <p:ph idx="1" type="body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59" name="Google Shape;59;p50"/>
          <p:cNvSpPr txBox="1"/>
          <p:nvPr>
            <p:ph idx="2" type="body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0" name="Google Shape;60;p50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50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/>
            </a:lvl1pPr>
            <a:lvl2pPr indent="0" lvl="1" marL="0" rtl="1" algn="ctr">
              <a:spcBef>
                <a:spcPts val="0"/>
              </a:spcBef>
              <a:buNone/>
              <a:defRPr/>
            </a:lvl2pPr>
            <a:lvl3pPr indent="0" lvl="2" marL="0" rtl="1" algn="ctr">
              <a:spcBef>
                <a:spcPts val="0"/>
              </a:spcBef>
              <a:buNone/>
              <a:defRPr/>
            </a:lvl3pPr>
            <a:lvl4pPr indent="0" lvl="3" marL="0" rtl="1" algn="ctr">
              <a:spcBef>
                <a:spcPts val="0"/>
              </a:spcBef>
              <a:buNone/>
              <a:defRPr/>
            </a:lvl4pPr>
            <a:lvl5pPr indent="0" lvl="4" marL="0" rtl="1" algn="ctr">
              <a:spcBef>
                <a:spcPts val="0"/>
              </a:spcBef>
              <a:buNone/>
              <a:defRPr/>
            </a:lvl5pPr>
            <a:lvl6pPr indent="0" lvl="5" marL="0" rtl="1" algn="ctr">
              <a:spcBef>
                <a:spcPts val="0"/>
              </a:spcBef>
              <a:buNone/>
              <a:defRPr/>
            </a:lvl6pPr>
            <a:lvl7pPr indent="0" lvl="6" marL="0" rtl="1" algn="ctr">
              <a:spcBef>
                <a:spcPts val="0"/>
              </a:spcBef>
              <a:buNone/>
              <a:defRPr/>
            </a:lvl7pPr>
            <a:lvl8pPr indent="0" lvl="7" marL="0" rtl="1" algn="ctr">
              <a:spcBef>
                <a:spcPts val="0"/>
              </a:spcBef>
              <a:buNone/>
              <a:defRPr/>
            </a:lvl8pPr>
            <a:lvl9pPr indent="0" lvl="8" marL="0" rtl="1" algn="ctr">
              <a:spcBef>
                <a:spcPts val="0"/>
              </a:spcBef>
              <a:buNone/>
              <a:defRPr/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" name="Google Shape;62;p50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1"/>
          <p:cNvSpPr txBox="1"/>
          <p:nvPr>
            <p:ph type="title"/>
          </p:nvPr>
        </p:nvSpPr>
        <p:spPr>
          <a:xfrm>
            <a:off x="533400" y="273050"/>
            <a:ext cx="8153400" cy="869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51"/>
          <p:cNvSpPr txBox="1"/>
          <p:nvPr>
            <p:ph idx="1" type="body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6" name="Google Shape;66;p51"/>
          <p:cNvSpPr txBox="1"/>
          <p:nvPr>
            <p:ph idx="2" type="body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7" name="Google Shape;67;p51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51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/>
            </a:lvl1pPr>
            <a:lvl2pPr indent="0" lvl="1" marL="0" rtl="1" algn="ctr">
              <a:spcBef>
                <a:spcPts val="0"/>
              </a:spcBef>
              <a:buNone/>
              <a:defRPr/>
            </a:lvl2pPr>
            <a:lvl3pPr indent="0" lvl="2" marL="0" rtl="1" algn="ctr">
              <a:spcBef>
                <a:spcPts val="0"/>
              </a:spcBef>
              <a:buNone/>
              <a:defRPr/>
            </a:lvl3pPr>
            <a:lvl4pPr indent="0" lvl="3" marL="0" rtl="1" algn="ctr">
              <a:spcBef>
                <a:spcPts val="0"/>
              </a:spcBef>
              <a:buNone/>
              <a:defRPr/>
            </a:lvl4pPr>
            <a:lvl5pPr indent="0" lvl="4" marL="0" rtl="1" algn="ctr">
              <a:spcBef>
                <a:spcPts val="0"/>
              </a:spcBef>
              <a:buNone/>
              <a:defRPr/>
            </a:lvl5pPr>
            <a:lvl6pPr indent="0" lvl="5" marL="0" rtl="1" algn="ctr">
              <a:spcBef>
                <a:spcPts val="0"/>
              </a:spcBef>
              <a:buNone/>
              <a:defRPr/>
            </a:lvl6pPr>
            <a:lvl7pPr indent="0" lvl="6" marL="0" rtl="1" algn="ctr">
              <a:spcBef>
                <a:spcPts val="0"/>
              </a:spcBef>
              <a:buNone/>
              <a:defRPr/>
            </a:lvl7pPr>
            <a:lvl8pPr indent="0" lvl="7" marL="0" rtl="1" algn="ctr">
              <a:spcBef>
                <a:spcPts val="0"/>
              </a:spcBef>
              <a:buNone/>
              <a:defRPr/>
            </a:lvl8pPr>
            <a:lvl9pPr indent="0" lvl="8" marL="0" rtl="1" algn="ctr">
              <a:spcBef>
                <a:spcPts val="0"/>
              </a:spcBef>
              <a:buNone/>
              <a:defRPr/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9" name="Google Shape;69;p51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1"/>
          <p:cNvSpPr txBox="1"/>
          <p:nvPr>
            <p:ph idx="3" type="body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b="1" sz="2000">
                <a:solidFill>
                  <a:srgbClr val="FFFFFF"/>
                </a:solidFill>
              </a:defRPr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71" name="Google Shape;71;p51"/>
          <p:cNvSpPr txBox="1"/>
          <p:nvPr>
            <p:ph idx="4" type="body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b="1" sz="2000">
                <a:solidFill>
                  <a:srgbClr val="FFFFFF"/>
                </a:solidFill>
              </a:defRPr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2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2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52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2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blank">
  <p:cSld name="BLANK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3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53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3"/>
          <p:cNvSpPr txBox="1"/>
          <p:nvPr>
            <p:ph idx="12" type="sldNum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1400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4"/>
          <p:cNvSpPr txBox="1"/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b="0"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4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54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54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rtl="1" algn="ctr">
              <a:spcBef>
                <a:spcPts val="0"/>
              </a:spcBef>
              <a:buNone/>
              <a:defRPr b="1" sz="1400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6" name="Google Shape;86;p54"/>
          <p:cNvSpPr txBox="1"/>
          <p:nvPr>
            <p:ph idx="1" type="body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chemeClr val="accent2"/>
          </a:solidFill>
          <a:ln cap="sq" cmpd="dbl" w="508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91425" lIns="137150" spcFirstLastPara="1" rIns="137150" wrap="square" tIns="182875">
            <a:normAutofit/>
          </a:bodyPr>
          <a:lstStyle>
            <a:lvl1pPr indent="-228600" lvl="0" marL="457200" rtl="1" algn="r">
              <a:spcBef>
                <a:spcPts val="700"/>
              </a:spcBef>
              <a:spcAft>
                <a:spcPts val="0"/>
              </a:spcAft>
              <a:buSzPts val="1080"/>
              <a:buNone/>
              <a:def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rtl="1" algn="r">
              <a:spcBef>
                <a:spcPts val="100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228600" lvl="2" marL="1371600" rtl="1" algn="r">
              <a:spcBef>
                <a:spcPts val="500"/>
              </a:spcBef>
              <a:spcAft>
                <a:spcPts val="0"/>
              </a:spcAft>
              <a:buSzPts val="750"/>
              <a:buNone/>
              <a:defRPr sz="10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228600" lvl="3" marL="1828800" rtl="1" algn="r">
              <a:spcBef>
                <a:spcPts val="400"/>
              </a:spcBef>
              <a:spcAft>
                <a:spcPts val="0"/>
              </a:spcAft>
              <a:buSzPts val="67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228600" lvl="4" marL="2286000" rtl="1" algn="r">
              <a:spcBef>
                <a:spcPts val="400"/>
              </a:spcBef>
              <a:spcAft>
                <a:spcPts val="0"/>
              </a:spcAft>
              <a:buSzPts val="58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87" name="Google Shape;87;p54"/>
          <p:cNvSpPr txBox="1"/>
          <p:nvPr>
            <p:ph idx="2" type="body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7180" lvl="0" marL="457200" rtl="1" algn="r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indent="-308610" lvl="1" marL="914400" rtl="1" algn="r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indent="-314325" lvl="2" marL="1371600" rtl="1" algn="r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indent="-314325" lvl="3" marL="1828800" rtl="1" algn="r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indent="-302895" lvl="4" marL="2286000" rtl="1" algn="r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5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b="0" i="0" sz="4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5"/>
          <p:cNvSpPr txBox="1"/>
          <p:nvPr>
            <p:ph idx="1" type="body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9090" lvl="0" marL="457200" marR="0" rtl="1" algn="r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44169" lvl="1" marL="914400" marR="0" rtl="1" algn="r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b="0" i="0" sz="26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38137" lvl="2" marL="1371600" marR="0" rtl="1" algn="r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2385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1115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42900" lvl="5" marL="2743200" marR="0" rtl="1" algn="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42900" lvl="6" marL="3200400" marR="0" rtl="1" algn="r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42900" lvl="7" marL="3657600" marR="0" rtl="1" algn="r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42900" lvl="8" marL="4114800" marR="0" rtl="1" algn="r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8" name="Google Shape;8;p45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9" name="Google Shape;9;p45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0" name="Google Shape;10;p45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1;p45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" name="Google Shape;12;p45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" name="Google Shape;13;p45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4"/>
          <p:cNvSpPr txBox="1"/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b="0" i="0" sz="4400" u="none" cap="none" strike="noStrik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44"/>
          <p:cNvSpPr txBox="1"/>
          <p:nvPr>
            <p:ph idx="1" type="body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9090" lvl="0" marL="457200" marR="0" rtl="1" algn="r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b="0" i="0" sz="29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44169" lvl="1" marL="914400" marR="0" rtl="1" algn="r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b="0" i="0" sz="26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38137" lvl="2" marL="1371600" marR="0" rtl="1" algn="r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2385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1115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42900" lvl="5" marL="2743200" marR="0" rtl="1" algn="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42900" lvl="6" marL="3200400" marR="0" rtl="1" algn="r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42900" lvl="7" marL="3657600" marR="0" rtl="1" algn="r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42900" lvl="8" marL="4114800" marR="0" rtl="1" algn="r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26" name="Google Shape;26;p44"/>
          <p:cNvSpPr txBox="1"/>
          <p:nvPr>
            <p:ph idx="10" type="dt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27" name="Google Shape;27;p44"/>
          <p:cNvSpPr txBox="1"/>
          <p:nvPr>
            <p:ph idx="11" type="ftr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28" name="Google Shape;28;p44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9" name="Google Shape;29;p44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0" name="Google Shape;30;p44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1" name="Google Shape;31;p44"/>
          <p:cNvSpPr txBox="1"/>
          <p:nvPr>
            <p:ph idx="12" type="sldNum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1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5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14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"/>
          <p:cNvSpPr txBox="1"/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</a:pPr>
            <a:r>
              <a:rPr b="1" lang="en-US"/>
              <a:t>APPROACH TO FATIGUE</a:t>
            </a:r>
            <a:endParaRPr b="1"/>
          </a:p>
        </p:txBody>
      </p:sp>
      <p:sp>
        <p:nvSpPr>
          <p:cNvPr id="119" name="Google Shape;119;p1"/>
          <p:cNvSpPr txBox="1"/>
          <p:nvPr>
            <p:ph idx="1" type="subTitle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/>
              <a:t>Dr. We’am Zayadneh </a:t>
            </a:r>
            <a:endParaRPr/>
          </a:p>
        </p:txBody>
      </p:sp>
      <p:pic>
        <p:nvPicPr>
          <p:cNvPr descr="نتيجة بحث الصور عن ‪sloth bear clipart‬‏" id="120" name="Google Shape;12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15816" y="882312"/>
            <a:ext cx="4248472" cy="38869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0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180" name="Google Shape;180;p10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The cause of chronic fatigue remains unidentifiable in a significant subset of patients.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As an example, a study that looked at the final diagnoses in patients presenting to Dutch family clinicians did not identify a specific diagnosis in 37.5 % of patients presenting with a complaint of general weakness or tiredness for any length of time.</a:t>
            </a:r>
            <a:endParaRPr/>
          </a:p>
          <a:p>
            <a:pPr indent="-209550" lvl="0" marL="320040" rtl="0" algn="l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1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59"/>
              <a:buFont typeface="Twentieth Century"/>
              <a:buNone/>
            </a:pPr>
            <a:r>
              <a:rPr b="1" lang="en-US" sz="3959"/>
              <a:t>Systemic exertion intolerance disease (chronic fatigue syndrome)</a:t>
            </a:r>
            <a:endParaRPr sz="3959"/>
          </a:p>
        </p:txBody>
      </p:sp>
      <p:sp>
        <p:nvSpPr>
          <p:cNvPr id="186" name="Google Shape;186;p11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It is important to distinguish between CFS/SEID, an uncommon cause of chronic fatigue symptoms, and idiopathic chronic fatigue.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The 2015 Institute of Medicine diagnostic criteria for CFS/SEID focus on the most specific features of the disease.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Symptoms should be present for at least six months and have moderate, substantial, or severe intensity at least one-half of the time.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Other criteria include: post-exertional malaise, sleep problems, cognitive impairment, and orthostatic-related symptoms</a:t>
            </a:r>
            <a:endParaRPr sz="2682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2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192" name="Google Shape;192;p12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  <p:pic>
        <p:nvPicPr>
          <p:cNvPr id="193" name="Google Shape;193;p12"/>
          <p:cNvPicPr preferRelativeResize="0"/>
          <p:nvPr/>
        </p:nvPicPr>
        <p:blipFill rotWithShape="1">
          <a:blip r:embed="rId3">
            <a:alphaModFix/>
          </a:blip>
          <a:srcRect b="21465" l="3977" r="2227" t="0"/>
          <a:stretch/>
        </p:blipFill>
        <p:spPr>
          <a:xfrm>
            <a:off x="1691680" y="34280"/>
            <a:ext cx="5760640" cy="64476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3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199" name="Google Shape;199;p13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CFS/SEID represents a small subset of those who complain of chronic fatigue, accounting for 1 to 9 % of patients in a population with fatigue of at least six months’ duration.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Idiopathic chronic fatigue</a:t>
            </a:r>
            <a:r>
              <a:rPr lang="en-US"/>
              <a:t> </a:t>
            </a:r>
            <a:endParaRPr/>
          </a:p>
        </p:txBody>
      </p:sp>
      <p:sp>
        <p:nvSpPr>
          <p:cNvPr id="205" name="Google Shape;205;p14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No medical or psychiatric explanation can be found in 8.5 to 34 % of patients with fatigue.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If the fatigue persists for over six months and is debilitating, but does not meet criteria for CFS/SEID, it is termed idiopathic or nonspecific chronic fatigue.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may represent part of a continuum of illness that includes CFS/SEID.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Disability rates and health care utilization in patients with idiopathic chronic fatigue are similar to those with CFS/SEID.</a:t>
            </a:r>
            <a:endParaRPr/>
          </a:p>
          <a:p>
            <a:pPr indent="-217855" lvl="0" marL="320040" rtl="1" algn="r">
              <a:spcBef>
                <a:spcPts val="700"/>
              </a:spcBef>
              <a:spcAft>
                <a:spcPts val="0"/>
              </a:spcAft>
              <a:buSzPts val="1609"/>
              <a:buNone/>
            </a:pPr>
            <a:r>
              <a:t/>
            </a:r>
            <a:endParaRPr sz="2682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5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EVALUATION</a:t>
            </a:r>
            <a:endParaRPr/>
          </a:p>
        </p:txBody>
      </p:sp>
      <p:sp>
        <p:nvSpPr>
          <p:cNvPr id="211" name="Google Shape;211;p15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920"/>
              <a:buChar char="◻"/>
            </a:pPr>
            <a:r>
              <a:rPr b="1" lang="en-US" sz="3200"/>
              <a:t>The history </a:t>
            </a:r>
            <a:r>
              <a:rPr lang="en-US"/>
              <a:t>is the most important component of the evaluation of chronic fatigue.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The physical examination and laboratory studies provide supporting data.</a:t>
            </a:r>
            <a:endParaRPr/>
          </a:p>
          <a:p>
            <a:pPr indent="-209550" lvl="0" marL="320040" rtl="1" algn="r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  <p:pic>
        <p:nvPicPr>
          <p:cNvPr descr="نتيجة بحث الصور عن ‪fatigue clipart women‬‏" id="212" name="Google Shape;21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15816" y="3789040"/>
            <a:ext cx="3456384" cy="26959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6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History</a:t>
            </a:r>
            <a:r>
              <a:rPr lang="en-US"/>
              <a:t> </a:t>
            </a:r>
            <a:endParaRPr/>
          </a:p>
        </p:txBody>
      </p:sp>
      <p:sp>
        <p:nvSpPr>
          <p:cNvPr id="218" name="Google Shape;218;p16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Fatigue that is due to an underlying medical or psychiatric disorder usually presents as one of </a:t>
            </a:r>
            <a:r>
              <a:rPr b="1" lang="en-US"/>
              <a:t>several reported symptoms</a:t>
            </a:r>
            <a:r>
              <a:rPr lang="en-US"/>
              <a:t>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 specific etiology for fatigue is found less frequently when fatigue itself is the principal concern and the patient presents with few or no other symptoms.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7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224" name="Google Shape;224;p17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open-ended questions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"What do you mean by fatigue?“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"Please describe what you mean”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Patients with organ-based medical illness often associate their fatigue </a:t>
            </a:r>
            <a:r>
              <a:rPr b="1" lang="en-US"/>
              <a:t>with activities </a:t>
            </a:r>
            <a:r>
              <a:rPr lang="en-US"/>
              <a:t>they are unable to complete. 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By contrast, patients with fatigue that is not organ-based are tired </a:t>
            </a:r>
            <a:r>
              <a:rPr b="1" lang="en-US"/>
              <a:t>all the time</a:t>
            </a:r>
            <a:r>
              <a:rPr lang="en-US"/>
              <a:t>; their fatigue is not necessarily related to exertion, nor does it improve with rest.</a:t>
            </a:r>
            <a:endParaRPr/>
          </a:p>
          <a:p>
            <a:pPr indent="-20955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  <a:p>
            <a:pPr indent="-20955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8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Onset – Abrupt or gradual, related to event or illness?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Course – Stable, improving, or worsening?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Duration and daily pattern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Factors that alleviate or exacerbate symptoms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Impact on daily life – Ability to work, socialize, participate in family activities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Accommodations that patient/family has made to adjust to fatigue symptoms</a:t>
            </a:r>
            <a:endParaRPr/>
          </a:p>
          <a:p>
            <a:pPr indent="-20955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9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236" name="Google Shape;236;p19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presence of weight loss or night sweats.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questions screening for psychiatric disorders (particularly depression, anxiety disorders, somatoform disorders, and substance abuse).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domestic violence may present with symptoms of fatigue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The quantity and quality of the patient's sleep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medications, both prescribed and over the counter,  Recreational drug use, including alcohol.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case</a:t>
            </a:r>
            <a:endParaRPr b="1"/>
          </a:p>
        </p:txBody>
      </p:sp>
      <p:sp>
        <p:nvSpPr>
          <p:cNvPr id="126" name="Google Shape;126;p2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 23 year old male patient , medically free, university student , presented to the clinic with fatigue of 6 month duration , increasing in the last 2 months 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He described his fatigue that he is no more able to do things that he used to do before such as going to the gym , going out with his friends. 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0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242" name="Google Shape;242;p20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320040" rtl="1" algn="r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  <p:pic>
        <p:nvPicPr>
          <p:cNvPr id="243" name="Google Shape;243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2634"/>
            <a:ext cx="9144000" cy="67953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1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249" name="Google Shape;249;p21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320040" rtl="1" algn="r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  <p:pic>
        <p:nvPicPr>
          <p:cNvPr id="250" name="Google Shape;25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" y="0"/>
            <a:ext cx="9144001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2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Physical examination</a:t>
            </a:r>
            <a:endParaRPr/>
          </a:p>
        </p:txBody>
      </p:sp>
      <p:sp>
        <p:nvSpPr>
          <p:cNvPr id="256" name="Google Shape;256;p22"/>
          <p:cNvSpPr txBox="1"/>
          <p:nvPr>
            <p:ph idx="1" type="body"/>
          </p:nvPr>
        </p:nvSpPr>
        <p:spPr>
          <a:xfrm>
            <a:off x="612648" y="1600200"/>
            <a:ext cx="8153400" cy="48291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380"/>
              <a:buChar char="◻"/>
            </a:pPr>
            <a:r>
              <a:rPr lang="en-US" sz="2300"/>
              <a:t>to exclude some specific causes of fatigue and also helps to establish the doctor-patient relationship, assuring the patient that his or her complaint is a concern worth investigating.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380"/>
              <a:buChar char="◻"/>
            </a:pPr>
            <a:r>
              <a:rPr lang="en-US" sz="2300"/>
              <a:t>General appearance – Level of alertness, psychomotor agitation or retardation, grooming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380"/>
              <a:buChar char="◻"/>
            </a:pPr>
            <a:r>
              <a:rPr lang="en-US" sz="2300"/>
              <a:t>lymphadenopathy</a:t>
            </a:r>
            <a:endParaRPr sz="2300"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380"/>
              <a:buChar char="◻"/>
            </a:pPr>
            <a:r>
              <a:rPr lang="en-US" sz="2300"/>
              <a:t>thyroid disease – Goiter, thyroid nodule, ophthalmologic changes.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380"/>
              <a:buChar char="◻"/>
            </a:pPr>
            <a:r>
              <a:rPr lang="en-US" sz="2300"/>
              <a:t>Cardiopulmonary examination – Signs of congestive heart failure and chronic lung disease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380"/>
              <a:buChar char="◻"/>
            </a:pPr>
            <a:r>
              <a:rPr lang="en-US" sz="2300"/>
              <a:t>Neurologic examination – Muscle bulk, tone, and strength; deep tendon reflexes; sensory and cranial nerve evaluation</a:t>
            </a:r>
            <a:endParaRPr sz="23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3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Laboratory studies</a:t>
            </a:r>
            <a:r>
              <a:rPr lang="en-US"/>
              <a:t> </a:t>
            </a:r>
            <a:endParaRPr/>
          </a:p>
        </p:txBody>
      </p:sp>
      <p:sp>
        <p:nvSpPr>
          <p:cNvPr id="262" name="Google Shape;262;p23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9"/>
              <a:buChar char="◻"/>
            </a:pPr>
            <a:r>
              <a:rPr i="1" lang="en-US" sz="2682"/>
              <a:t>Extensive laboratory evaluation in the absence of a positive history or physical examination are of little diagnostic utility in the evaluation of the fatigued patient.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in a prospective study of 100 adults with fatigue&gt;only 5 %.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Reasonable initial laboratory studies to obtain include: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CBC with differential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Chemistry screen (including electrolytes, glucose, renal and liver function tests)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Thyroid stimulating hormone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Creatine kinase, if pain or muscle weakness present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4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268" name="Google Shape;268;p24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Testing for latent tuberculosis should be considered if appropriate based upon the history and risk factors. 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ESR &gt;&gt; older patients with symptoms consistent with polymyalgia rheumatica or giant cell (temporal) arteritis.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screening for occult Hepatitis C viral infection for those born (1945-1965)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Screening for human immunodeficiency virus (HIV) is recommended for all adults.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5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274" name="Google Shape;274;p25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i="1" lang="en-US"/>
              <a:t>In the absence of suggestive history or symptoms, we do </a:t>
            </a:r>
            <a:r>
              <a:rPr b="1" i="1" lang="en-US"/>
              <a:t>not</a:t>
            </a:r>
            <a:r>
              <a:rPr i="1" lang="en-US"/>
              <a:t> suggest routine testing for infection (eg, Epstein-Barr virus [EBV], cytomegalovirus [CMV], or Lyme titers), immunological deficiency (eg, immunoglobulins), inflammatory disease (eg, antinuclear antibodies [ANA] or rheumatoid factor), vitamin deficiencies, or antibody studies for celiac disease.</a:t>
            </a:r>
            <a:endParaRPr/>
          </a:p>
          <a:p>
            <a:pPr indent="-209550" lvl="0" marL="320040" rtl="0" algn="l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6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280" name="Google Shape;280;p26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320040" rtl="1" algn="r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  <p:pic>
        <p:nvPicPr>
          <p:cNvPr id="281" name="Google Shape;281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4664"/>
            <a:ext cx="9144000" cy="54726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7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287" name="Google Shape;287;p27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320040" rtl="1" algn="r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  <p:pic>
        <p:nvPicPr>
          <p:cNvPr id="288" name="Google Shape;28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28600"/>
            <a:ext cx="9144000" cy="66198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8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Physiologic Fatigue</a:t>
            </a:r>
            <a:endParaRPr/>
          </a:p>
        </p:txBody>
      </p:sp>
      <p:sp>
        <p:nvSpPr>
          <p:cNvPr id="294" name="Google Shape;294;p28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Physiologic fatigue is initiated by inadequate rest, physical effort, or mental strain unrelated to an underlying medical condition. Diminished motivation and boredom also play a role. Physiologic fatigue is most common in adolescents and older persons. 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During intense training, well-conditioned athletes occasionally misinterpret fatigue as illness or depression.</a:t>
            </a:r>
            <a:r>
              <a:rPr baseline="30000" lang="en-US" u="sng"/>
              <a:t> </a:t>
            </a:r>
            <a:r>
              <a:rPr lang="en-US"/>
              <a:t>Conversely, fatigue and depression can emerge in a physically fit athlete after as little as one week with no exercise. 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9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300" name="Google Shape;300;p29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b="1" lang="en-US" cap="none"/>
              <a:t>MANAGEMENT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Adequate sleep (i.e., generally seven to eight hours per night for adults) decreases tension and improves mood.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Patients should be instructed to restructure their daily activities to get the sleep they need, and to practice good sleep hygiene. </a:t>
            </a:r>
            <a:endParaRPr/>
          </a:p>
          <a:p>
            <a:pPr indent="-209550" lvl="0" marL="320040" rtl="1" algn="r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132" name="Google Shape;132;p3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prevalence in population-based surveys in Britain and the United States of between 6.0 and 7.5%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 A cross-sectional survey of United States workers found the </a:t>
            </a:r>
            <a:r>
              <a:rPr i="1" lang="en-US"/>
              <a:t>two-week period prevalence of fatigue to be 38 % </a:t>
            </a:r>
            <a:r>
              <a:rPr lang="en-US"/>
              <a:t>, with an estimated annual cost to employers exceeding $136 billion in lost productive work time.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21 to 33 % of patients seeking attention in primary care settings report significant fatigue.</a:t>
            </a:r>
            <a:endParaRPr/>
          </a:p>
          <a:p>
            <a:pPr indent="-209550" lvl="0" marL="320040" rtl="0" algn="l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0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Good Sleep Hygiene measures  </a:t>
            </a:r>
            <a:endParaRPr/>
          </a:p>
        </p:txBody>
      </p:sp>
      <p:sp>
        <p:nvSpPr>
          <p:cNvPr id="306" name="Google Shape;306;p30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79"/>
              <a:buFont typeface="Twentieth Century"/>
              <a:buChar char="-"/>
            </a:pPr>
            <a:r>
              <a:rPr lang="en-US" sz="2465"/>
              <a:t>maintaining a regular morning rising time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Font typeface="Twentieth Century"/>
              <a:buChar char="-"/>
            </a:pPr>
            <a:r>
              <a:rPr lang="en-US" sz="2465"/>
              <a:t>increasing activity level in the afternoon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Font typeface="Twentieth Century"/>
              <a:buChar char="-"/>
            </a:pPr>
            <a:r>
              <a:rPr lang="en-US" sz="2465"/>
              <a:t>avoiding exercise in the evening or before bedtime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Font typeface="Twentieth Century"/>
              <a:buChar char="-"/>
            </a:pPr>
            <a:r>
              <a:rPr lang="en-US" sz="2465"/>
              <a:t>increasing daytime exposure to bright light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Font typeface="Twentieth Century"/>
              <a:buChar char="-"/>
            </a:pPr>
            <a:r>
              <a:rPr lang="en-US" sz="2465"/>
              <a:t>taking a hot bath within the two hours before bedtime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Font typeface="Twentieth Century"/>
              <a:buChar char="-"/>
            </a:pPr>
            <a:r>
              <a:rPr lang="en-US" sz="2465"/>
              <a:t>avoiding caffeine, nicotine, alcohol, and excessive food or fluid intake in the evening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Font typeface="Twentieth Century"/>
              <a:buChar char="-"/>
            </a:pPr>
            <a:r>
              <a:rPr lang="en-US" sz="2465"/>
              <a:t>using the bedroom only for sleep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Font typeface="Twentieth Century"/>
              <a:buChar char="-"/>
            </a:pPr>
            <a:r>
              <a:rPr lang="en-US" sz="2465"/>
              <a:t>practicing a bedtime routine that includes minimizing light and noise exposure and turning off the television.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Font typeface="Twentieth Century"/>
              <a:buChar char="-"/>
            </a:pPr>
            <a:r>
              <a:rPr lang="en-US" sz="2465"/>
              <a:t>Naps may help, but should be limited to less than one hour in the early afternoon. 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1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312" name="Google Shape;312;p31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Stimulants improve short-term performance (caffeine , modafinil )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Physical fitness also improves energy levels. One study showed that truck drivers who engaged in 30-minute exercise sessions more than once a week had fewer traffic incidents.</a:t>
            </a:r>
            <a:r>
              <a:rPr baseline="30000" lang="en-US" u="sng"/>
              <a:t> </a:t>
            </a:r>
            <a:r>
              <a:rPr lang="en-US"/>
              <a:t>Another study showed that 10 weeks of supervised exercise increased energy levels among persons with fatigue, regardless of the underlying cause.</a:t>
            </a:r>
            <a:endParaRPr/>
          </a:p>
          <a:p>
            <a:pPr indent="-209550" lvl="0" marL="320040" rtl="1" algn="r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2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TREATMENT</a:t>
            </a:r>
            <a:endParaRPr/>
          </a:p>
        </p:txBody>
      </p:sp>
      <p:sp>
        <p:nvSpPr>
          <p:cNvPr id="318" name="Google Shape;318;p32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Treat underlying cause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Systematic reviews of CFS/SEID have determined effectiveness for only two treatments: cognitive behavioral therapy (CBT) and graded exercise therapy (GET)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The doctor-patient relationship is of profound importance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3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The doctor-patient relationship</a:t>
            </a:r>
            <a:endParaRPr/>
          </a:p>
        </p:txBody>
      </p:sp>
      <p:sp>
        <p:nvSpPr>
          <p:cNvPr id="324" name="Google Shape;324;p33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79"/>
              <a:buChar char="◻"/>
            </a:pPr>
            <a:r>
              <a:rPr b="1" lang="en-US" sz="2465"/>
              <a:t>The clinician </a:t>
            </a:r>
            <a:r>
              <a:rPr lang="en-US" sz="2465"/>
              <a:t>&gt;&gt; acknowledge the patient's complaints as real and potentially debilitating. 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479"/>
              <a:buChar char="◻"/>
            </a:pPr>
            <a:r>
              <a:rPr b="1" lang="en-US" sz="2465"/>
              <a:t>The patient </a:t>
            </a:r>
            <a:r>
              <a:rPr lang="en-US" sz="2465"/>
              <a:t>&gt;&gt; confidence that the clinician will take a rational, stepwise approach to the evaluation, and that the clinician will act as a guide in establishing therapeutic goals. 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479"/>
              <a:buChar char="◻"/>
            </a:pPr>
            <a:r>
              <a:rPr lang="en-US" sz="2465"/>
              <a:t>goals should include: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479"/>
              <a:buNone/>
            </a:pPr>
            <a:r>
              <a:rPr lang="en-US" sz="2465"/>
              <a:t> ●Accomplishing the activities of daily living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479"/>
              <a:buNone/>
            </a:pPr>
            <a:r>
              <a:rPr lang="en-US" sz="2465"/>
              <a:t> ●Returning to work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479"/>
              <a:buNone/>
            </a:pPr>
            <a:r>
              <a:rPr lang="en-US" sz="2465"/>
              <a:t> ●Maintaining interpersonal relationships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479"/>
              <a:buNone/>
            </a:pPr>
            <a:r>
              <a:rPr lang="en-US" sz="2465"/>
              <a:t> ●Performing some form of daily exercise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479"/>
              <a:buChar char="◻"/>
            </a:pPr>
            <a:r>
              <a:rPr lang="en-US" sz="2465"/>
              <a:t>Brief regularly scheduled appointments.</a:t>
            </a:r>
            <a:endParaRPr/>
          </a:p>
          <a:p>
            <a:pPr indent="-226123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479"/>
              <a:buNone/>
            </a:pPr>
            <a:r>
              <a:t/>
            </a:r>
            <a:endParaRPr sz="2465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4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Antidepressants</a:t>
            </a:r>
            <a:r>
              <a:rPr lang="en-US"/>
              <a:t> </a:t>
            </a:r>
            <a:endParaRPr/>
          </a:p>
        </p:txBody>
      </p:sp>
      <p:sp>
        <p:nvSpPr>
          <p:cNvPr id="330" name="Google Shape;330;p34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48"/>
              <a:buChar char="◻"/>
            </a:pPr>
            <a:r>
              <a:rPr lang="en-US" sz="2247"/>
              <a:t>A trial of antidepressant drugs (eg,SSRI OR SNRI ) should be offered to patients whose illness has features of depression, regardless of whether strict criteria for depression have been met.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348"/>
              <a:buChar char="◻"/>
            </a:pPr>
            <a:r>
              <a:rPr lang="en-US" sz="2247"/>
              <a:t>In one study of patients with medically unexplained symptoms, including patients with chronic fatigue, full-dose antidepressant therapy was associated with 80 percent of the overall response to a multidisciplinary treatment plan.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348"/>
              <a:buChar char="◻"/>
            </a:pPr>
            <a:r>
              <a:rPr lang="en-US" sz="2247"/>
              <a:t>immediate response to antidepressant therapy is not expected, and treatment for several weeks would be needed before their response could be assessed.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348"/>
              <a:buChar char="◻"/>
            </a:pPr>
            <a:r>
              <a:rPr lang="en-US" sz="2247"/>
              <a:t>Antidepressants may themselves provoke or exacerbate fatigue, however, and should be discontinued in patients who do not demonstrate symptom improvement within (six to eight weeks).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5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Cognitive behavioral therapy </a:t>
            </a:r>
            <a:r>
              <a:rPr lang="en-US"/>
              <a:t>CBT </a:t>
            </a:r>
            <a:endParaRPr/>
          </a:p>
        </p:txBody>
      </p:sp>
      <p:sp>
        <p:nvSpPr>
          <p:cNvPr id="336" name="Google Shape;336;p35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79"/>
              <a:buChar char="◻"/>
            </a:pPr>
            <a:r>
              <a:rPr lang="en-US" sz="2465"/>
              <a:t>is effective in patients with CFS/SEID and may be useful in those with idiopathic chronic fatigue.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Char char="◻"/>
            </a:pPr>
            <a:r>
              <a:rPr lang="en-US" sz="2465"/>
              <a:t>A series of one-hour sessions designed to alter beliefs and behaviors that might delay recovery.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Char char="◻"/>
            </a:pPr>
            <a:r>
              <a:rPr b="1" lang="en-US" sz="2465"/>
              <a:t>CBT components include: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Char char="◻"/>
            </a:pPr>
            <a:r>
              <a:rPr i="1" lang="en-US" sz="2465"/>
              <a:t>explanation of the model for chronic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None/>
            </a:pPr>
            <a:r>
              <a:rPr i="1" lang="en-US" sz="2465"/>
              <a:t>fatigue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Char char="◻"/>
            </a:pPr>
            <a:r>
              <a:rPr i="1" lang="en-US" sz="2465"/>
              <a:t>challenging beliefs and awareness of fatigue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None/>
            </a:pPr>
            <a:r>
              <a:rPr i="1" lang="en-US" sz="2465"/>
              <a:t>and reorienting these beliefs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Char char="◻"/>
            </a:pPr>
            <a:r>
              <a:rPr i="1" lang="en-US" sz="2465"/>
              <a:t>achievement of physical activity goals and other personal activity goals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479"/>
              <a:buChar char="◻"/>
            </a:pPr>
            <a:r>
              <a:rPr i="1" lang="en-US" sz="2465"/>
              <a:t>helping the patient attain control over symptoms.</a:t>
            </a:r>
            <a:endParaRPr/>
          </a:p>
        </p:txBody>
      </p:sp>
      <p:pic>
        <p:nvPicPr>
          <p:cNvPr descr="نتيجة بحث الصور عن ‪cbt clipart‬‏" id="337" name="Google Shape;337;p35"/>
          <p:cNvPicPr preferRelativeResize="0"/>
          <p:nvPr/>
        </p:nvPicPr>
        <p:blipFill rotWithShape="1">
          <a:blip r:embed="rId3">
            <a:alphaModFix/>
          </a:blip>
          <a:srcRect b="0" l="11697" r="12871" t="0"/>
          <a:stretch/>
        </p:blipFill>
        <p:spPr>
          <a:xfrm>
            <a:off x="6718300" y="2796438"/>
            <a:ext cx="2263723" cy="20007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6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Graded exercise therapy</a:t>
            </a:r>
            <a:r>
              <a:rPr lang="en-US"/>
              <a:t> </a:t>
            </a:r>
            <a:endParaRPr/>
          </a:p>
        </p:txBody>
      </p:sp>
      <p:sp>
        <p:nvSpPr>
          <p:cNvPr id="343" name="Google Shape;343;p36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GET is based on a physiological model of deconditioning.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GET does not address cognition.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improvement &gt;&gt; 55% , CBT &gt;&gt; 70 % 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7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Other measures</a:t>
            </a:r>
            <a:endParaRPr/>
          </a:p>
        </p:txBody>
      </p:sp>
      <p:sp>
        <p:nvSpPr>
          <p:cNvPr id="349" name="Google Shape;349;p37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920"/>
              <a:buChar char="◻"/>
            </a:pPr>
            <a:r>
              <a:rPr lang="en-US" sz="3200"/>
              <a:t>sleep hygiene advice and discouraging over-sleeping.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920"/>
              <a:buChar char="◻"/>
            </a:pPr>
            <a:r>
              <a:rPr lang="en-US" sz="3200"/>
              <a:t>patient education brochures and other materials, discussion of various aspects of chronic fatigue, and referral to support groups.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920"/>
              <a:buChar char="◻"/>
            </a:pPr>
            <a:r>
              <a:rPr lang="en-US" sz="3200"/>
              <a:t>Iron therapy in non-anemic patients with low serum ferritin may improve symptoms of fatigue.</a:t>
            </a:r>
            <a:endParaRPr sz="32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8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PROGNOSIS</a:t>
            </a:r>
            <a:r>
              <a:rPr lang="en-US"/>
              <a:t> </a:t>
            </a:r>
            <a:endParaRPr/>
          </a:p>
        </p:txBody>
      </p:sp>
      <p:sp>
        <p:nvSpPr>
          <p:cNvPr id="355" name="Google Shape;355;p38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In both (CFS) and idiopathic chronic fatigue are not generally favorable for full return to premorbid status.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No resulted organ failure or death.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Mortality from suicide was higher than the general population in patients with chronic fatigue, but not CFS/SEID</a:t>
            </a:r>
            <a:endParaRPr/>
          </a:p>
          <a:p>
            <a:pPr indent="-209550" lvl="0" marL="320040" rtl="1" algn="r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9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361" name="Google Shape;361;p39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9"/>
              <a:buChar char="◻"/>
            </a:pPr>
            <a:r>
              <a:rPr b="1" lang="en-US" sz="2682"/>
              <a:t>poor prognosis in:  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older age, more chronic illness, a comorbid psychiatric disorder, and a firm belief that physical causes were responsible for the fatigue .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More than eight medically unexplained physical symptoms (excluding symptoms in the case criteria for CFS/SEID)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A lifetime history of dysthymic disorder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More than 1.5 years of chronic fatigue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less than 16 years of formal education</a:t>
            </a:r>
            <a:endParaRPr/>
          </a:p>
          <a:p>
            <a:pPr indent="-320040" lvl="0" marL="32004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Age exceeding 38 years at presentation</a:t>
            </a:r>
            <a:endParaRPr/>
          </a:p>
          <a:p>
            <a:pPr indent="-217855" lvl="0" marL="320040" rtl="1" algn="r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609"/>
              <a:buNone/>
            </a:pPr>
            <a:r>
              <a:t/>
            </a:r>
            <a:endParaRPr sz="2682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138" name="Google Shape;138;p4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Fatigue : difficulty or inability initiating activity (perception of generalized weakness); reduced capacity maintaining activity (easy fatigability); and difficulty with concentration, memory, and emotional stability (mental fatigue).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somnolence, dyspnea, and muscle weakness ????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Duration : recent (less than one month), prolonged (more than one month), or chronic (over six months). 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0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367" name="Google Shape;367;p40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320040" rtl="1" algn="r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  <p:pic>
        <p:nvPicPr>
          <p:cNvPr id="368" name="Google Shape;368;p40"/>
          <p:cNvPicPr preferRelativeResize="0"/>
          <p:nvPr/>
        </p:nvPicPr>
        <p:blipFill rotWithShape="1">
          <a:blip r:embed="rId3">
            <a:alphaModFix/>
          </a:blip>
          <a:srcRect b="3231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1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/>
              <a:t>Back to the case </a:t>
            </a:r>
            <a:endParaRPr/>
          </a:p>
        </p:txBody>
      </p:sp>
      <p:sp>
        <p:nvSpPr>
          <p:cNvPr id="374" name="Google Shape;374;p41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He is smoker and feels guilty for that , not on medications , doesn’t drink alcohol.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He has decreased appetite , difficulty sleeping at night , no documented weight loss.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Decreased concentration , low mood , loss of interest in things he used to enjoy.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he spends his time sitting alone in his room.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He hates his father for being aggressive to his mother.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42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380" name="Google Shape;380;p42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Thinks of death but never tried to hurt himself or thought of suicide.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No change in bowel habit , no fever , no weight loss  no palpitations , no chest pain , no SOB ………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Systemic review &gt;&gt; free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Physical examination &gt;&gt; free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Labs &gt;&gt; all within normal </a:t>
            </a:r>
            <a:endParaRPr/>
          </a:p>
          <a:p>
            <a:pPr indent="-209550" lvl="0" marL="320040" rtl="0" algn="l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  <a:p>
            <a:pPr indent="-209550" lvl="0" marL="320040" rtl="0" algn="l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  <a:p>
            <a:pPr indent="-209550" lvl="0" marL="320040" rtl="0" algn="l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3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386" name="Google Shape;386;p43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2400"/>
              <a:buChar char="◻"/>
            </a:pPr>
            <a:r>
              <a:rPr b="1" lang="en-US" sz="4000">
                <a:solidFill>
                  <a:srgbClr val="679B9A"/>
                </a:solidFill>
              </a:rPr>
              <a:t>Thanx !!</a:t>
            </a:r>
            <a:endParaRPr b="1" sz="4000">
              <a:solidFill>
                <a:srgbClr val="679B9A"/>
              </a:solidFill>
            </a:endParaRPr>
          </a:p>
        </p:txBody>
      </p:sp>
      <p:sp>
        <p:nvSpPr>
          <p:cNvPr id="387" name="Google Shape;387;p43"/>
          <p:cNvSpPr txBox="1"/>
          <p:nvPr/>
        </p:nvSpPr>
        <p:spPr>
          <a:xfrm>
            <a:off x="357158" y="6215082"/>
            <a:ext cx="30003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79B9A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Uptodate.com + AAFP</a:t>
            </a:r>
            <a:endParaRPr b="1" sz="1800">
              <a:solidFill>
                <a:srgbClr val="679B9A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388" name="Google Shape;388;p43"/>
          <p:cNvGrpSpPr/>
          <p:nvPr/>
        </p:nvGrpSpPr>
        <p:grpSpPr>
          <a:xfrm>
            <a:off x="3635896" y="2533777"/>
            <a:ext cx="4546925" cy="3384376"/>
            <a:chOff x="3635896" y="2533777"/>
            <a:chExt cx="4546925" cy="3384376"/>
          </a:xfrm>
        </p:grpSpPr>
        <p:pic>
          <p:nvPicPr>
            <p:cNvPr descr="نتيجة بحث الصور عن ‪sloth lazy clipart‬‏" id="389" name="Google Shape;389;p43"/>
            <p:cNvPicPr preferRelativeResize="0"/>
            <p:nvPr/>
          </p:nvPicPr>
          <p:blipFill rotWithShape="1">
            <a:blip r:embed="rId3">
              <a:alphaModFix/>
            </a:blip>
            <a:srcRect b="50000" l="26982" r="25503" t="0"/>
            <a:stretch/>
          </p:blipFill>
          <p:spPr>
            <a:xfrm>
              <a:off x="3779912" y="2533777"/>
              <a:ext cx="4402909" cy="33843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0" name="Google Shape;390;p43"/>
            <p:cNvSpPr/>
            <p:nvPr/>
          </p:nvSpPr>
          <p:spPr>
            <a:xfrm>
              <a:off x="3635896" y="5004279"/>
              <a:ext cx="576064" cy="913874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EPIDEMIOLOGY AND ETIOLOGY</a:t>
            </a:r>
            <a:r>
              <a:rPr lang="en-US"/>
              <a:t> </a:t>
            </a:r>
            <a:endParaRPr/>
          </a:p>
        </p:txBody>
      </p:sp>
      <p:sp>
        <p:nvSpPr>
          <p:cNvPr id="144" name="Google Shape;144;p5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The prevalence of fatigue is generally higher in women than in men. 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Females comprise 75 % or more of most series of patients with chronic fatigue syndrome (CFS), also known as systemic exertion intolerance disease (SEID).</a:t>
            </a:r>
            <a:endParaRPr/>
          </a:p>
        </p:txBody>
      </p:sp>
      <p:pic>
        <p:nvPicPr>
          <p:cNvPr descr="نتيجة بحث الصور عن ‪fatigue clipart women multitask‬‏" id="145" name="Google Shape;14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99474" y="4005064"/>
            <a:ext cx="3528392" cy="2524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151" name="Google Shape;151;p6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Medical or psychiatric diagnoses can explain fatigue in approximately two-thirds of patients with complaints of chronic fatigue. 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Psychiatric illness is present in 60 to 80 % of patients with chronic fatigue . 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In one study, a psychiatric diagnosis was found in 74 % of over 400 patients who presented to a chronic fatigue clinic with at least one month of fatigue. </a:t>
            </a:r>
            <a:endParaRPr/>
          </a:p>
          <a:p>
            <a:pPr indent="-320040" lvl="0" marL="32004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ts val="1609"/>
              <a:buChar char="◻"/>
            </a:pPr>
            <a:r>
              <a:rPr lang="en-US" sz="2682"/>
              <a:t>The three major psychiatric illnesses were major depression (58 %), panic disorder (14 %), and somatization disorder (10 %) 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oogle Shape;156;p7"/>
          <p:cNvGrpSpPr/>
          <p:nvPr/>
        </p:nvGrpSpPr>
        <p:grpSpPr>
          <a:xfrm>
            <a:off x="3907899" y="2456398"/>
            <a:ext cx="4643470" cy="3555523"/>
            <a:chOff x="2357422" y="1571612"/>
            <a:chExt cx="4643470" cy="3555523"/>
          </a:xfrm>
        </p:grpSpPr>
        <p:sp>
          <p:nvSpPr>
            <p:cNvPr id="157" name="Google Shape;157;p7"/>
            <p:cNvSpPr/>
            <p:nvPr/>
          </p:nvSpPr>
          <p:spPr>
            <a:xfrm>
              <a:off x="2357422" y="2143116"/>
              <a:ext cx="785818" cy="2214578"/>
            </a:xfrm>
            <a:prstGeom prst="curvedRight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chemeClr val="accent1"/>
            </a:solidFill>
            <a:ln cap="flat" cmpd="sng" w="19050">
              <a:solidFill>
                <a:srgbClr val="7B78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58" name="Google Shape;158;p7"/>
            <p:cNvSpPr/>
            <p:nvPr/>
          </p:nvSpPr>
          <p:spPr>
            <a:xfrm rot="10800000">
              <a:off x="6286512" y="2214554"/>
              <a:ext cx="714380" cy="2214578"/>
            </a:xfrm>
            <a:prstGeom prst="curvedRight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chemeClr val="accent1"/>
            </a:solidFill>
            <a:ln cap="flat" cmpd="sng" w="19050">
              <a:solidFill>
                <a:srgbClr val="7B78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2500298" y="4357694"/>
              <a:ext cx="4500594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-320040" lvl="0" marL="32004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4400" u="none" cap="none" strike="noStrike">
                  <a:solidFill>
                    <a:srgbClr val="2F2B20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Chronic Fatigue </a:t>
              </a:r>
              <a:endParaRPr b="1" i="0" sz="4400" u="none" cap="none" strike="noStrike">
                <a:solidFill>
                  <a:srgbClr val="2F2B20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3286116" y="1571612"/>
              <a:ext cx="2854340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4400" u="none" cap="none" strike="noStrike">
                  <a:solidFill>
                    <a:srgbClr val="675E47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Depression</a:t>
              </a:r>
              <a:endParaRPr sz="1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  <p:pic>
        <p:nvPicPr>
          <p:cNvPr descr="نتيجة بحث الصور عن ‪egg and chicken which comes first‬‏" id="161" name="Google Shape;16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882526">
            <a:off x="448760" y="502714"/>
            <a:ext cx="4305300" cy="2676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t/>
            </a:r>
            <a:endParaRPr/>
          </a:p>
        </p:txBody>
      </p:sp>
      <p:sp>
        <p:nvSpPr>
          <p:cNvPr id="167" name="Google Shape;167;p8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320040" rtl="1" algn="r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t/>
            </a:r>
            <a:endParaRPr/>
          </a:p>
        </p:txBody>
      </p:sp>
      <p:pic>
        <p:nvPicPr>
          <p:cNvPr id="168" name="Google Shape;168;p8"/>
          <p:cNvPicPr preferRelativeResize="0"/>
          <p:nvPr/>
        </p:nvPicPr>
        <p:blipFill rotWithShape="1">
          <a:blip r:embed="rId3">
            <a:alphaModFix/>
          </a:blip>
          <a:srcRect b="15053" l="4916" r="3168" t="0"/>
          <a:stretch/>
        </p:blipFill>
        <p:spPr>
          <a:xfrm>
            <a:off x="1259632" y="1"/>
            <a:ext cx="6714303" cy="67900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"/>
          <p:cNvSpPr txBox="1"/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b="1" lang="en-US"/>
              <a:t>Drugs causing fatigue :</a:t>
            </a:r>
            <a:endParaRPr b="1"/>
          </a:p>
        </p:txBody>
      </p:sp>
      <p:sp>
        <p:nvSpPr>
          <p:cNvPr id="174" name="Google Shape;174;p9"/>
          <p:cNvSpPr txBox="1"/>
          <p:nvPr>
            <p:ph idx="1" type="body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320040" rtl="0" algn="l"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Hypnotics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muscle relaxants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Antidepressants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first-generation antihistamines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beta blockers</a:t>
            </a:r>
            <a:endParaRPr/>
          </a:p>
          <a:p>
            <a:pPr indent="-320040" lvl="0" marL="320040" rtl="0" algn="l"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opioids 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edian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edian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190A4978FB80499FB618EF08ECD2ED" ma:contentTypeVersion="0" ma:contentTypeDescription="Create a new document." ma:contentTypeScope="" ma:versionID="4b190ce8ea672b67942db66515768d7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1AC58E-3CF2-4234-9295-5B02FAEF218F}"/>
</file>

<file path=customXml/itemProps2.xml><?xml version="1.0" encoding="utf-8"?>
<ds:datastoreItem xmlns:ds="http://schemas.openxmlformats.org/officeDocument/2006/customXml" ds:itemID="{0AB5ACA9-D855-43E1-AED9-F4502E658731}"/>
</file>

<file path=customXml/itemProps3.xml><?xml version="1.0" encoding="utf-8"?>
<ds:datastoreItem xmlns:ds="http://schemas.openxmlformats.org/officeDocument/2006/customXml" ds:itemID="{448A4305-F8CE-45BB-BBA3-7F6568F83B7D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clinic</dc:creator>
  <dcterms:created xsi:type="dcterms:W3CDTF">2017-07-10T07:22:09Z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0x010100C3190A4978FB80499FB618EF08ECD2ED</vt:lpwstr>
  </property>
</Properties>
</file>