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7"/>
  </p:notesMasterIdLst>
  <p:sldIdLst>
    <p:sldId id="256" r:id="rId5"/>
    <p:sldId id="278" r:id="rId6"/>
    <p:sldId id="282" r:id="rId7"/>
    <p:sldId id="283" r:id="rId8"/>
    <p:sldId id="284" r:id="rId9"/>
    <p:sldId id="285" r:id="rId10"/>
    <p:sldId id="286" r:id="rId11"/>
    <p:sldId id="287" r:id="rId12"/>
    <p:sldId id="279" r:id="rId13"/>
    <p:sldId id="280" r:id="rId14"/>
    <p:sldId id="289" r:id="rId15"/>
    <p:sldId id="288" r:id="rId16"/>
    <p:sldId id="290" r:id="rId17"/>
    <p:sldId id="291" r:id="rId18"/>
    <p:sldId id="292" r:id="rId19"/>
    <p:sldId id="303" r:id="rId20"/>
    <p:sldId id="295" r:id="rId21"/>
    <p:sldId id="281" r:id="rId22"/>
    <p:sldId id="296" r:id="rId23"/>
    <p:sldId id="297" r:id="rId24"/>
    <p:sldId id="298" r:id="rId25"/>
    <p:sldId id="302" r:id="rId2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32BF4"/>
    <a:srgbClr val="F58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4" autoAdjust="0"/>
    <p:restoredTop sz="86332" autoAdjust="0"/>
  </p:normalViewPr>
  <p:slideViewPr>
    <p:cSldViewPr>
      <p:cViewPr varScale="1">
        <p:scale>
          <a:sx n="78" d="100"/>
          <a:sy n="78" d="100"/>
        </p:scale>
        <p:origin x="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803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138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31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173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8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408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095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240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995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20/10/1444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8.xml" /><Relationship Id="rId6" Type="http://schemas.openxmlformats.org/officeDocument/2006/relationships/image" Target="../media/image12.jpg" /><Relationship Id="rId5" Type="http://schemas.openxmlformats.org/officeDocument/2006/relationships/image" Target="../media/image1.gif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9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.g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0.xml" /><Relationship Id="rId5" Type="http://schemas.openxmlformats.org/officeDocument/2006/relationships/image" Target="../media/image15.jpg" /><Relationship Id="rId4" Type="http://schemas.openxmlformats.org/officeDocument/2006/relationships/image" Target="../media/image1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1.xml" /><Relationship Id="rId5" Type="http://schemas.openxmlformats.org/officeDocument/2006/relationships/image" Target="../media/image16.png" /><Relationship Id="rId4" Type="http://schemas.openxmlformats.org/officeDocument/2006/relationships/image" Target="../media/image1.gi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2.xml" /><Relationship Id="rId4" Type="http://schemas.openxmlformats.org/officeDocument/2006/relationships/image" Target="../media/image1.gi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3.xml" /><Relationship Id="rId5" Type="http://schemas.openxmlformats.org/officeDocument/2006/relationships/image" Target="../media/image17.gif" /><Relationship Id="rId4" Type="http://schemas.openxmlformats.org/officeDocument/2006/relationships/image" Target="../media/image1.gi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gi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gif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4.xml" /><Relationship Id="rId5" Type="http://schemas.openxmlformats.org/officeDocument/2006/relationships/image" Target="../media/image20.png" /><Relationship Id="rId4" Type="http://schemas.openxmlformats.org/officeDocument/2006/relationships/image" Target="../media/image1.gif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5.xml" /><Relationship Id="rId5" Type="http://schemas.openxmlformats.org/officeDocument/2006/relationships/image" Target="../media/image21.png" /><Relationship Id="rId4" Type="http://schemas.openxmlformats.org/officeDocument/2006/relationships/image" Target="../media/image1.g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Relationship Id="rId5" Type="http://schemas.openxmlformats.org/officeDocument/2006/relationships/image" Target="../media/image3.jpg" /><Relationship Id="rId4" Type="http://schemas.openxmlformats.org/officeDocument/2006/relationships/image" Target="../media/image1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6.xml" /><Relationship Id="rId4" Type="http://schemas.openxmlformats.org/officeDocument/2006/relationships/image" Target="../media/image1.gif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7.xml" /><Relationship Id="rId5" Type="http://schemas.openxmlformats.org/officeDocument/2006/relationships/image" Target="../media/image1.gif" /><Relationship Id="rId4" Type="http://schemas.openxmlformats.org/officeDocument/2006/relationships/image" Target="../media/image22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Relationship Id="rId5" Type="http://schemas.openxmlformats.org/officeDocument/2006/relationships/image" Target="../media/image1.gif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3.xml" /><Relationship Id="rId5" Type="http://schemas.openxmlformats.org/officeDocument/2006/relationships/image" Target="../media/image5.jpg" /><Relationship Id="rId4" Type="http://schemas.openxmlformats.org/officeDocument/2006/relationships/image" Target="../media/image1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Relationship Id="rId5" Type="http://schemas.openxmlformats.org/officeDocument/2006/relationships/image" Target="../media/image6.gif" /><Relationship Id="rId4" Type="http://schemas.openxmlformats.org/officeDocument/2006/relationships/image" Target="../media/image1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5.xml" /><Relationship Id="rId5" Type="http://schemas.openxmlformats.org/officeDocument/2006/relationships/image" Target="../media/image7.png" /><Relationship Id="rId4" Type="http://schemas.openxmlformats.org/officeDocument/2006/relationships/image" Target="../media/image1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6.xml" /><Relationship Id="rId6" Type="http://schemas.microsoft.com/office/2007/relationships/hdphoto" Target="../media/hdphoto1.wdp" /><Relationship Id="rId5" Type="http://schemas.openxmlformats.org/officeDocument/2006/relationships/image" Target="../media/image8.jpeg" /><Relationship Id="rId4" Type="http://schemas.openxmlformats.org/officeDocument/2006/relationships/image" Target="../media/image1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7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1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094879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Citric Acid Cycle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345440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0"/>
    </mc:Choice>
    <mc:Fallback xmlns="">
      <p:transition spd="slow" advTm="145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80692"/>
            <a:ext cx="4639333" cy="204445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930320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6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Succinate dehydrogenase catalyzes the oxidation of succinate to fumarate and consequently, the reduction of prosthetic group FAD into FADH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BE803-6CDC-1442-AC38-77BA3A117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57102" r="3978" b="14490"/>
          <a:stretch/>
        </p:blipFill>
        <p:spPr>
          <a:xfrm>
            <a:off x="1043608" y="4941168"/>
            <a:ext cx="7416824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1"/>
    </mc:Choice>
    <mc:Fallback xmlns="">
      <p:transition spd="slow" advTm="263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Citric Acid Cycle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5518992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Succinate dehydrogenase is the only enzyme found in the inner membrane of mitochondria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FAD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more powerful oxidizing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agent than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stereoselective enzyme and only the trans isomer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“fumarate”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 formed but not the cis isomer                     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“maleate”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6084168" y="5330309"/>
            <a:ext cx="3083043" cy="1555075"/>
            <a:chOff x="4355976" y="3479443"/>
            <a:chExt cx="4392565" cy="2705339"/>
          </a:xfrm>
        </p:grpSpPr>
        <p:grpSp>
          <p:nvGrpSpPr>
            <p:cNvPr id="33" name="Group 32"/>
            <p:cNvGrpSpPr/>
            <p:nvPr/>
          </p:nvGrpSpPr>
          <p:grpSpPr>
            <a:xfrm>
              <a:off x="4414905" y="3533749"/>
              <a:ext cx="4333636" cy="2651033"/>
              <a:chOff x="4414905" y="3533749"/>
              <a:chExt cx="4333636" cy="265103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7596336" y="3681027"/>
                <a:ext cx="296416" cy="43204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4414905" y="3533749"/>
                <a:ext cx="4333636" cy="2651033"/>
                <a:chOff x="4414905" y="3533749"/>
                <a:chExt cx="4333636" cy="265103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431" t="25446" r="13494" b="46703"/>
                <a:stretch/>
              </p:blipFill>
              <p:spPr>
                <a:xfrm>
                  <a:off x="5580112" y="3533749"/>
                  <a:ext cx="2016224" cy="1910047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4414905" y="5381631"/>
                  <a:ext cx="4333636" cy="803151"/>
                  <a:chOff x="4774945" y="5381631"/>
                  <a:chExt cx="4333636" cy="803151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4774945" y="5517232"/>
                    <a:ext cx="2461351" cy="465072"/>
                    <a:chOff x="4774945" y="5517232"/>
                    <a:chExt cx="2461351" cy="465072"/>
                  </a:xfrm>
                </p:grpSpPr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25" t="61471" r="26368" b="33157"/>
                    <a:stretch/>
                  </p:blipFill>
                  <p:spPr>
                    <a:xfrm>
                      <a:off x="4774945" y="5575186"/>
                      <a:ext cx="576064" cy="3684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651" t="54621" r="53852" b="38597"/>
                    <a:stretch/>
                  </p:blipFill>
                  <p:spPr>
                    <a:xfrm>
                      <a:off x="5364088" y="5517232"/>
                      <a:ext cx="1872208" cy="4650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876577" y="5381631"/>
                    <a:ext cx="2232004" cy="803151"/>
                    <a:chOff x="6516293" y="5423659"/>
                    <a:chExt cx="2232004" cy="803151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5193" t="55089" r="7463" b="38597"/>
                    <a:stretch/>
                  </p:blipFill>
                  <p:spPr>
                    <a:xfrm>
                      <a:off x="6934665" y="5589240"/>
                      <a:ext cx="1584176" cy="4330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516293" y="5423659"/>
                      <a:ext cx="2232004" cy="8031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400"/>
                        <a:t>                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5295022" y="3660013"/>
                <a:ext cx="288032" cy="43204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4982729" y="3660014"/>
                <a:ext cx="288032" cy="43204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7633983" y="3521472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55976" y="3479443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7864" y="5344171"/>
            <a:ext cx="2574359" cy="1469205"/>
            <a:chOff x="115634" y="3493388"/>
            <a:chExt cx="3981337" cy="2484938"/>
          </a:xfrm>
        </p:grpSpPr>
        <p:grpSp>
          <p:nvGrpSpPr>
            <p:cNvPr id="37" name="Group 36"/>
            <p:cNvGrpSpPr/>
            <p:nvPr/>
          </p:nvGrpSpPr>
          <p:grpSpPr>
            <a:xfrm>
              <a:off x="745781" y="3569414"/>
              <a:ext cx="2895940" cy="2408912"/>
              <a:chOff x="745781" y="3569414"/>
              <a:chExt cx="2895940" cy="240891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5895" y="3569414"/>
                <a:ext cx="2885826" cy="2408912"/>
                <a:chOff x="755895" y="3569414"/>
                <a:chExt cx="2885826" cy="240891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61" t="61593" r="71214" b="33157"/>
                <a:stretch/>
              </p:blipFill>
              <p:spPr>
                <a:xfrm>
                  <a:off x="755895" y="5593363"/>
                  <a:ext cx="1080121" cy="360041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91" t="25446" r="61235" b="48000"/>
                <a:stretch/>
              </p:blipFill>
              <p:spPr>
                <a:xfrm>
                  <a:off x="1315878" y="3569414"/>
                  <a:ext cx="2016224" cy="1821134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51" t="54621" r="53852" b="38597"/>
                <a:stretch/>
              </p:blipFill>
              <p:spPr>
                <a:xfrm>
                  <a:off x="1769513" y="5513254"/>
                  <a:ext cx="1872208" cy="465072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3352318" y="4880232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1058598" y="3693216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745781" y="3689994"/>
                <a:ext cx="285964" cy="520453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373836" y="4711294"/>
              <a:ext cx="723135" cy="78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5634" y="3493388"/>
              <a:ext cx="723135" cy="78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0"/>
          <a:stretch/>
        </p:blipFill>
        <p:spPr>
          <a:xfrm>
            <a:off x="5781165" y="1412776"/>
            <a:ext cx="3327339" cy="2425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9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60"/>
    </mc:Choice>
    <mc:Fallback xmlns="">
      <p:transition spd="slow" advTm="2433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7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Fumarate is converted to L-malate in a hydration reaction catalyzed by fumarase (reversible reaction)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Fumarase is a stereospecific enzyme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21695" r="8231" b="32140"/>
          <a:stretch/>
        </p:blipFill>
        <p:spPr>
          <a:xfrm>
            <a:off x="1403648" y="3068960"/>
            <a:ext cx="6336704" cy="2970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28"/>
    </mc:Choice>
    <mc:Fallback xmlns="">
      <p:transition spd="slow" advTm="8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96752"/>
            <a:ext cx="8678386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8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L-malate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oxidized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regenerate oxaloacetate via malate dehydrogenase enzyme thus generating the third NADH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At the end of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krebs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cycle, the products of oxidation of one glucose via glycolysis and TCA are: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ATP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+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NADH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FADH2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616624" cy="2008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64"/>
    </mc:Choice>
    <mc:Fallback xmlns="">
      <p:transition spd="slow" advTm="156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ATP Yield per one Glucose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03648" y="908720"/>
          <a:ext cx="640871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produced</a:t>
                      </a:r>
                      <a:r>
                        <a:rPr lang="en-US" baseline="0" dirty="0"/>
                        <a:t> by substrate-level phosphorylation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 </a:t>
                      </a:r>
                    </a:p>
                    <a:p>
                      <a:pPr algn="ctr"/>
                      <a:r>
                        <a:rPr lang="en-US" dirty="0"/>
                        <a:t>4 ATP molecules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3171"/>
              </p:ext>
            </p:extLst>
          </p:nvPr>
        </p:nvGraphicFramePr>
        <p:xfrm>
          <a:off x="971600" y="3501008"/>
          <a:ext cx="7704856" cy="317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Electron-carrier molecule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H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pumped</a:t>
                      </a:r>
                      <a:endParaRPr lang="en-US" dirty="0"/>
                    </a:p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synthase </a:t>
                      </a:r>
                    </a:p>
                    <a:p>
                      <a:pPr algn="ctr"/>
                      <a:r>
                        <a:rPr lang="en-US" dirty="0"/>
                        <a:t>4H</a:t>
                      </a:r>
                      <a:r>
                        <a:rPr lang="en-US" baseline="30000" dirty="0"/>
                        <a:t>+            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 </a:t>
                      </a:r>
                      <a:r>
                        <a:rPr lang="en-US" baseline="0" dirty="0"/>
                        <a:t>ATP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NADH</a:t>
                      </a:r>
                    </a:p>
                    <a:p>
                      <a:endParaRPr lang="en-US" sz="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NADH</a:t>
                      </a:r>
                    </a:p>
                    <a:p>
                      <a:pPr algn="ctr"/>
                      <a:r>
                        <a:rPr lang="en-US" dirty="0"/>
                        <a:t>2 FADH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ATP</a:t>
                      </a:r>
                    </a:p>
                    <a:p>
                      <a:pPr algn="ctr"/>
                      <a:r>
                        <a:rPr lang="en-US" dirty="0"/>
                        <a:t>3 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26-28 ATP produced by oxidative</a:t>
                      </a:r>
                      <a:r>
                        <a:rPr lang="en-US" baseline="0" dirty="0"/>
                        <a:t> phosphorylation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43736" y="4077072"/>
            <a:ext cx="378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78"/>
    </mc:Choice>
    <mc:Fallback xmlns="">
      <p:transition spd="slow" advTm="30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Cytosolic 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678386" cy="57058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electrons carried by cytosolic NADH (i.e. NADH generated by glycolysis) will be shuttled to the matrix by one of two mechanisms:</a:t>
            </a:r>
          </a:p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67544" y="2564904"/>
            <a:ext cx="4169408" cy="36724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DHAP/G3P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brain and skeletal muscle. This pathway delivers the 2e from cytosolic NADH to mitochondrial FAD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04" y="2852936"/>
            <a:ext cx="4254500" cy="345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5"/>
    </mc:Choice>
    <mc:Fallback xmlns="">
      <p:transition spd="slow" advTm="7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6265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8678386" cy="1556792"/>
          </a:xfrm>
        </p:spPr>
        <p:txBody>
          <a:bodyPr>
            <a:normAutofit/>
          </a:bodyPr>
          <a:lstStyle/>
          <a:p>
            <a:pPr algn="l" rtl="0"/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Aspartate/malate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liver and heart. This pathway delivers the 2e from cytosolic NADH to mitochondrial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(found in the matrix)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0" y="2756404"/>
            <a:ext cx="7118350" cy="38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7"/>
    </mc:Choice>
    <mc:Fallback xmlns="">
      <p:transition spd="slow" advTm="989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Oxidative Phosphorylation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83568" y="908720"/>
            <a:ext cx="8208912" cy="5049688"/>
            <a:chOff x="467544" y="1472589"/>
            <a:chExt cx="8652025" cy="4899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" t="1972" r="4104" b="18192"/>
            <a:stretch/>
          </p:blipFill>
          <p:spPr>
            <a:xfrm>
              <a:off x="467544" y="1472589"/>
              <a:ext cx="8652025" cy="48993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23047" y="4285031"/>
              <a:ext cx="5597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FADH</a:t>
              </a:r>
              <a:r>
                <a:rPr lang="en-US" sz="1100" b="1" baseline="-25000" dirty="0"/>
                <a:t>2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6856" y="6021288"/>
            <a:ext cx="8445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TCA is considered as a part of aerobic metabolism although it does not use O</a:t>
            </a:r>
            <a:r>
              <a:rPr lang="en-US" sz="2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any of its reaction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??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58"/>
    </mc:Choice>
    <mc:Fallback xmlns="">
      <p:transition spd="slow" advTm="2907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TCA Cycle Regulation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605302"/>
            <a:ext cx="8714296" cy="332775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Reactions 3 and 4 are key sites for allosteric regulation: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is activated by ADP and directly inhibited by NADH and ATP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activity is inhibited by NADH, ATP and succinyl-CoA </a:t>
            </a:r>
          </a:p>
          <a:p>
            <a:pPr algn="l" rtl="0"/>
            <a:endParaRPr lang="en-US" sz="2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6056" y="3442974"/>
            <a:ext cx="3962400" cy="3370402"/>
            <a:chOff x="4953000" y="2996952"/>
            <a:chExt cx="3962400" cy="3370402"/>
          </a:xfrm>
        </p:grpSpPr>
        <p:grpSp>
          <p:nvGrpSpPr>
            <p:cNvPr id="32" name="Group 31"/>
            <p:cNvGrpSpPr/>
            <p:nvPr/>
          </p:nvGrpSpPr>
          <p:grpSpPr>
            <a:xfrm>
              <a:off x="4953000" y="2996952"/>
              <a:ext cx="3962400" cy="3276923"/>
              <a:chOff x="2362200" y="3200077"/>
              <a:chExt cx="3962400" cy="327692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3" t="21812" r="1996" b="1844"/>
              <a:stretch/>
            </p:blipFill>
            <p:spPr>
              <a:xfrm>
                <a:off x="2362200" y="3452664"/>
                <a:ext cx="3962400" cy="3024336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476220" y="3200077"/>
                <a:ext cx="1657880" cy="166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0" t="96026" r="14871" b="-187"/>
            <a:stretch/>
          </p:blipFill>
          <p:spPr>
            <a:xfrm>
              <a:off x="7757937" y="6200474"/>
              <a:ext cx="552627" cy="166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3"/>
    </mc:Choice>
    <mc:Fallback xmlns="">
      <p:transition spd="slow" advTm="3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714296" cy="558924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addition to its role in catabolism and energy generation, TCA intermediates have anabolic role in biosynthesis of other molecules: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9365-534A-1E4F-B548-F2933A965E27}"/>
              </a:ext>
            </a:extLst>
          </p:cNvPr>
          <p:cNvSpPr txBox="1"/>
          <p:nvPr/>
        </p:nvSpPr>
        <p:spPr>
          <a:xfrm>
            <a:off x="3419872" y="5468561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A9F18-7182-F44C-9E49-3BA72E67D265}"/>
              </a:ext>
            </a:extLst>
          </p:cNvPr>
          <p:cNvSpPr txBox="1"/>
          <p:nvPr/>
        </p:nvSpPr>
        <p:spPr>
          <a:xfrm>
            <a:off x="5328730" y="5189240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F3060-C469-7E44-98C5-53111DFCBD39}"/>
              </a:ext>
            </a:extLst>
          </p:cNvPr>
          <p:cNvSpPr txBox="1"/>
          <p:nvPr/>
        </p:nvSpPr>
        <p:spPr>
          <a:xfrm>
            <a:off x="2736442" y="3740369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61A93-E368-FC4D-A49A-2D681DF80015}"/>
              </a:ext>
            </a:extLst>
          </p:cNvPr>
          <p:cNvSpPr txBox="1"/>
          <p:nvPr/>
        </p:nvSpPr>
        <p:spPr>
          <a:xfrm>
            <a:off x="5364088" y="3821088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0B216-0324-E944-8EEC-DDAE1A18F877}"/>
              </a:ext>
            </a:extLst>
          </p:cNvPr>
          <p:cNvGrpSpPr/>
          <p:nvPr/>
        </p:nvGrpSpPr>
        <p:grpSpPr>
          <a:xfrm>
            <a:off x="2339752" y="3068960"/>
            <a:ext cx="4863254" cy="2915892"/>
            <a:chOff x="2339752" y="3068960"/>
            <a:chExt cx="4863254" cy="2915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435E2C-B0DE-D144-A024-74F68EEA4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068960"/>
              <a:ext cx="4863254" cy="29158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F4C50-AD08-7444-903F-7ACDD8852F9A}"/>
                </a:ext>
              </a:extLst>
            </p:cNvPr>
            <p:cNvSpPr/>
            <p:nvPr/>
          </p:nvSpPr>
          <p:spPr>
            <a:xfrm>
              <a:off x="6119526" y="4437112"/>
              <a:ext cx="61271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8C7C34-98F5-044B-8C30-46AE4FE2101B}"/>
              </a:ext>
            </a:extLst>
          </p:cNvPr>
          <p:cNvSpPr txBox="1"/>
          <p:nvPr/>
        </p:nvSpPr>
        <p:spPr>
          <a:xfrm>
            <a:off x="3455230" y="5436513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8F2D7-B388-E74A-BF95-34198B76BD55}"/>
              </a:ext>
            </a:extLst>
          </p:cNvPr>
          <p:cNvSpPr txBox="1"/>
          <p:nvPr/>
        </p:nvSpPr>
        <p:spPr>
          <a:xfrm>
            <a:off x="5364088" y="5157192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40F70-A989-FE45-97B8-DFCE0BD7C634}"/>
              </a:ext>
            </a:extLst>
          </p:cNvPr>
          <p:cNvSpPr txBox="1"/>
          <p:nvPr/>
        </p:nvSpPr>
        <p:spPr>
          <a:xfrm>
            <a:off x="2771800" y="3708321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2F9B4-7470-FA46-A586-E1D2B3D19F69}"/>
              </a:ext>
            </a:extLst>
          </p:cNvPr>
          <p:cNvSpPr txBox="1"/>
          <p:nvPr/>
        </p:nvSpPr>
        <p:spPr>
          <a:xfrm>
            <a:off x="5399446" y="3789040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87"/>
    </mc:Choice>
    <mc:Fallback xmlns="">
      <p:transition spd="slow" advTm="1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258492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Citric acid, Tricarboxylic acid cycle (TCA) or Krebs cycle is a central pathway used by all aerobic organisms to generate energy through the oxidation of acetate (in the form of acetyl CoA) into CO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and ATP. Also it releases the energy-rich molecules: NADH and FADH2</a:t>
            </a:r>
          </a:p>
          <a:p>
            <a:pPr marL="0" indent="0" algn="l" rtl="0"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"/>
          <a:stretch/>
        </p:blipFill>
        <p:spPr>
          <a:xfrm>
            <a:off x="5724128" y="3538672"/>
            <a:ext cx="3384376" cy="3319352"/>
          </a:xfrm>
          <a:prstGeom prst="rect">
            <a:avLst/>
          </a:prstGeom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394208" y="3501008"/>
            <a:ext cx="547393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occurs in mitochondrial matrix except reaction 6 in which </a:t>
            </a:r>
            <a:r>
              <a:rPr lang="en-US" sz="26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succinate dehydrogenase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enzyme is found in inner mitochondrial membrane (it is the only transmembrane protein in Krebs cycle)</a:t>
            </a:r>
          </a:p>
          <a:p>
            <a:pPr marL="0" indent="0" algn="l" rtl="0">
              <a:buFont typeface="Arial" pitchFamily="34" charset="0"/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51"/>
    </mc:Choice>
    <mc:Fallback xmlns="">
      <p:transition spd="slow" advTm="559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556792"/>
            <a:ext cx="8714296" cy="511256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is used in synthesis of heme and other porphyrins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Oxaloacetate and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are converted by transamination to the corresponding amino acids aspartate and glutamate, respectively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Citrate in some tissues is transported to cytosol where it is converted back to acetyl CoA for fatty acids biosynthesis  </a:t>
            </a:r>
          </a:p>
        </p:txBody>
      </p:sp>
    </p:spTree>
    <p:extLst>
      <p:ext uri="{BB962C8B-B14F-4D97-AF65-F5344CB8AC3E}">
        <p14:creationId xmlns:p14="http://schemas.microsoft.com/office/powerpoint/2010/main" val="643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"/>
    </mc:Choice>
    <mc:Fallback xmlns="">
      <p:transition spd="slow" advTm="37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648072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Anaplerotic pathways (from Greek word meaning filling up) are the processes that replenish TCA intermediates so that the flow of carbon out of the cycle is balanced by these reactions 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Reactions that replenish oxaloacetate: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Pyruvate carboxylase (PC) catalyzes the irreversible ATP-dependent carboxylation of pyruvate to generate oxaloacetate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occurs in the matrix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76"/>
    </mc:Choice>
    <mc:Fallback xmlns="">
      <p:transition spd="slow" advTm="18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1" t="31865" b="37837"/>
          <a:stretch/>
        </p:blipFill>
        <p:spPr>
          <a:xfrm>
            <a:off x="2773683" y="3138446"/>
            <a:ext cx="4390605" cy="86661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8714296" cy="20800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Transamination replenish TCA intermediates: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Transamination are reversible reaction in which an                 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amino acid loses an amino group thereby converted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itself to a keto acid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3"/>
          <a:stretch/>
        </p:blipFill>
        <p:spPr>
          <a:xfrm>
            <a:off x="6156176" y="4014192"/>
            <a:ext cx="2363842" cy="2871192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46608" y="3996681"/>
            <a:ext cx="4961496" cy="31047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For example glutamate and aspartate undergo transamination to generate the TCA intermediates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and oxaloacetate, respectively 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9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5"/>
    </mc:Choice>
    <mc:Fallback xmlns="">
      <p:transition spd="slow" advTm="73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1259632" y="1164939"/>
            <a:ext cx="6302173" cy="5692246"/>
            <a:chOff x="2471711" y="1143000"/>
            <a:chExt cx="6302173" cy="5692246"/>
          </a:xfrm>
        </p:grpSpPr>
        <p:grpSp>
          <p:nvGrpSpPr>
            <p:cNvPr id="17" name="Group 16"/>
            <p:cNvGrpSpPr/>
            <p:nvPr/>
          </p:nvGrpSpPr>
          <p:grpSpPr>
            <a:xfrm>
              <a:off x="2471711" y="1143000"/>
              <a:ext cx="6302173" cy="5486407"/>
              <a:chOff x="2471711" y="1323446"/>
              <a:chExt cx="6302173" cy="54864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5"/>
              <a:stretch/>
            </p:blipFill>
            <p:spPr>
              <a:xfrm>
                <a:off x="2471711" y="1323446"/>
                <a:ext cx="6215089" cy="548640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649323" y="2759529"/>
                <a:ext cx="11512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C00000"/>
                    </a:solidFill>
                  </a:rPr>
                  <a:t>citrate  synthase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57800" y="1932213"/>
                <a:ext cx="7441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>
                    <a:solidFill>
                      <a:srgbClr val="C00000"/>
                    </a:solidFill>
                  </a:rPr>
                  <a:t>aconitase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90052" y="1905000"/>
                <a:ext cx="10823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Isocitrate 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5336" y="4048584"/>
                <a:ext cx="11585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100" dirty="0">
                    <a:solidFill>
                      <a:srgbClr val="C00000"/>
                    </a:solidFill>
                    <a:latin typeface="Calibri" charset="0"/>
                    <a:ea typeface="ＭＳ 明朝" charset="-128"/>
                    <a:cs typeface="Times New Roman" charset="0"/>
                    <a:sym typeface="Symbol" charset="2"/>
                  </a:rPr>
                  <a:t></a:t>
                </a:r>
                <a:r>
                  <a:rPr lang="en-US" sz="11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-</a:t>
                </a:r>
                <a:r>
                  <a:rPr lang="en-US" sz="1100" b="1" dirty="0">
                    <a:solidFill>
                      <a:srgbClr val="C00000"/>
                    </a:solidFill>
                  </a:rPr>
                  <a:t>ketoglutarate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complex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604452" y="60960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C00000"/>
                  </a:solidFill>
                </a:rPr>
                <a:t>Succinyl CoA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synthase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3157" y="6404359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succinate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60374" y="5295001"/>
              <a:ext cx="11585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fumarase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42799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malate</a:t>
              </a: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339DF2-C0E8-DD4D-9FC4-927B37699623}"/>
              </a:ext>
            </a:extLst>
          </p:cNvPr>
          <p:cNvCxnSpPr>
            <a:cxnSpLocks/>
          </p:cNvCxnSpPr>
          <p:nvPr/>
        </p:nvCxnSpPr>
        <p:spPr>
          <a:xfrm>
            <a:off x="3588521" y="5111101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E709B7-3EBB-E14E-8CEE-E09642422041}"/>
              </a:ext>
            </a:extLst>
          </p:cNvPr>
          <p:cNvCxnSpPr>
            <a:cxnSpLocks/>
          </p:cNvCxnSpPr>
          <p:nvPr/>
        </p:nvCxnSpPr>
        <p:spPr>
          <a:xfrm>
            <a:off x="2319916" y="2720656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01"/>
    </mc:Choice>
    <mc:Fallback xmlns="">
      <p:transition spd="slow" advTm="60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24136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Krebs cycle is a series of 8 reactions run twice / glucose molecule: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1: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irreversible condensation of acetyl CoA (2C) and oxaloacetate (4C) via citrate synthase to form citrate (6C)</a:t>
            </a:r>
          </a:p>
          <a:p>
            <a:pPr algn="l" rtl="0"/>
            <a:endParaRPr lang="en-US" sz="2800" dirty="0">
              <a:cs typeface="Times New Roman" pitchFamily="18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26272" y="3789040"/>
            <a:ext cx="7807163" cy="2736304"/>
            <a:chOff x="726272" y="3717032"/>
            <a:chExt cx="7807163" cy="2736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45"/>
            <a:stretch/>
          </p:blipFill>
          <p:spPr>
            <a:xfrm>
              <a:off x="932783" y="3717032"/>
              <a:ext cx="7600652" cy="2342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272" y="6059339"/>
              <a:ext cx="1494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Oxaloacetate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7308" y="6084004"/>
              <a:ext cx="877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Citrate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0"/>
    </mc:Choice>
    <mc:Fallback xmlns="">
      <p:transition spd="slow" advTm="3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Oxaloacetate is already found in matrix. It can be produced in several ways in nature. For example, it is generated from an  ATP-dependent carboxylation of pyruvate catalyzed by pyruvate carboxylase. This reaction occurs in the </a:t>
            </a:r>
            <a:r>
              <a:rPr lang="en-US" sz="2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matrix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Aconitase enzyme catalyzes the reversible isomerization of citrate to isocitrate (isomers differ in the position of OH group from C3 to C2)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411760" y="3284984"/>
            <a:ext cx="4429472" cy="1872208"/>
            <a:chOff x="2140316" y="4583861"/>
            <a:chExt cx="4752528" cy="2204864"/>
          </a:xfrm>
        </p:grpSpPr>
        <p:sp>
          <p:nvSpPr>
            <p:cNvPr id="11" name="Rectangle 10"/>
            <p:cNvSpPr/>
            <p:nvPr/>
          </p:nvSpPr>
          <p:spPr>
            <a:xfrm>
              <a:off x="2140316" y="4583861"/>
              <a:ext cx="4752528" cy="2204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83485" y="4628159"/>
              <a:ext cx="3873501" cy="2088232"/>
              <a:chOff x="2555775" y="4725144"/>
              <a:chExt cx="3873501" cy="20882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55775" y="4725144"/>
                <a:ext cx="3873501" cy="2088232"/>
                <a:chOff x="2555775" y="4725144"/>
                <a:chExt cx="3873501" cy="208823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156"/>
                <a:stretch/>
              </p:blipFill>
              <p:spPr>
                <a:xfrm>
                  <a:off x="2555775" y="4725144"/>
                  <a:ext cx="3873501" cy="2088232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4043286" y="5256911"/>
                  <a:ext cx="504056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388444" y="5329670"/>
                <a:ext cx="1760899" cy="54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Pyruvate</a:t>
                </a:r>
                <a:endParaRPr lang="en-US" sz="2000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carboxylase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32"/>
    </mc:Choice>
    <mc:Fallback xmlns="">
      <p:transition spd="slow" advTm="31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368152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This isomerization reaction is pre-required step to prepare substrates for decarboxylation reaction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It involves successive dehydration and hydration</a:t>
            </a:r>
          </a:p>
          <a:p>
            <a:pPr marL="0" indent="0" algn="l" rtl="0"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  reactions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971600" y="3065321"/>
            <a:ext cx="7401984" cy="2019863"/>
            <a:chOff x="1058448" y="3505034"/>
            <a:chExt cx="7401984" cy="2019863"/>
          </a:xfrm>
        </p:grpSpPr>
        <p:grpSp>
          <p:nvGrpSpPr>
            <p:cNvPr id="9" name="Group 8"/>
            <p:cNvGrpSpPr/>
            <p:nvPr/>
          </p:nvGrpSpPr>
          <p:grpSpPr>
            <a:xfrm>
              <a:off x="1058448" y="3505034"/>
              <a:ext cx="7401984" cy="2019863"/>
              <a:chOff x="1058448" y="3505034"/>
              <a:chExt cx="7401984" cy="20198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448" y="3505034"/>
                <a:ext cx="7401984" cy="2019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35180" y="449300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62003" y="414013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</a:rPr>
                  <a:t>3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66401" y="4519278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4288" y="414908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3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9"/>
    </mc:Choice>
    <mc:Fallback xmlns="">
      <p:transition spd="slow" advTm="8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catalyzes the first  oxidative decarboxylation of isocitrate (6C) to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resulting in the release of first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the formation of first NADH molecule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involves successive oxidation and decarboxylation reactions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4149080"/>
            <a:ext cx="8513071" cy="197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02"/>
    </mc:Choice>
    <mc:Fallback xmlns="">
      <p:transition spd="slow" advTm="122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complex catalyzes the oxidative decarboxylation of       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to succinyl CoA (4C) releasing the second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producing the second NADH molecule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94" y="3933056"/>
            <a:ext cx="6365874" cy="17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59"/>
    </mc:Choice>
    <mc:Fallback xmlns="">
      <p:transition spd="slow" advTm="25045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616530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 synthetase generates the first ATP (e.g. brain &amp; heart tissues) or GTP (e.g. liver tissues). The thioester bond of succinyl-CoA is energy-rich and can drive the phosphorylation of ADP or GDP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92" y="4214986"/>
            <a:ext cx="6336704" cy="20943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7FBB1-7F66-F44D-A18B-83D27D85CD80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5301208"/>
            <a:ext cx="21602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80"/>
    </mc:Choice>
    <mc:Fallback xmlns="">
      <p:transition spd="slow" advTm="135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7.4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7.3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3.7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3|7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|0.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6EB2ED0E2C147B8F8E3E0D03AF1C0" ma:contentTypeVersion="4" ma:contentTypeDescription="Create a new document." ma:contentTypeScope="" ma:versionID="bce1d2619fdd51d232d923933bc1c2f2">
  <xsd:schema xmlns:xsd="http://www.w3.org/2001/XMLSchema" xmlns:xs="http://www.w3.org/2001/XMLSchema" xmlns:p="http://schemas.microsoft.com/office/2006/metadata/properties" xmlns:ns2="8b957f42-dc4f-482a-92d4-d853708128fe" targetNamespace="http://schemas.microsoft.com/office/2006/metadata/properties" ma:root="true" ma:fieldsID="9f77cf27f36e111dddc7789cb82e73c9" ns2:_="">
    <xsd:import namespace="8b957f42-dc4f-482a-92d4-d85370812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57f42-dc4f-482a-92d4-d85370812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6E9DE-0980-4254-84F0-4C3EB16807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b957f42-dc4f-482a-92d4-d853708128fe"/>
  </ds:schemaRefs>
</ds:datastoreItem>
</file>

<file path=customXml/itemProps2.xml><?xml version="1.0" encoding="utf-8"?>
<ds:datastoreItem xmlns:ds="http://schemas.openxmlformats.org/officeDocument/2006/customXml" ds:itemID="{62EEE7E9-E322-488B-9F9C-C54E85BB5EAD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8093342C-00D4-43E6-88FE-0CD9284B71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19734</TotalTime>
  <Words>1021</Words>
  <Application>Microsoft Office PowerPoint</Application>
  <PresentationFormat>On-screen Show (4:3)</PresentationFormat>
  <Paragraphs>233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سمة Office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ATP Yield per one Glucose</vt:lpstr>
      <vt:lpstr>Cytosolic NADH Shuttling </vt:lpstr>
      <vt:lpstr>NADH Shuttling </vt:lpstr>
      <vt:lpstr>Oxidative Phosphorylation </vt:lpstr>
      <vt:lpstr>TCA Cycle Regulation </vt:lpstr>
      <vt:lpstr>Biosynthetic Role of TCA Intermediates </vt:lpstr>
      <vt:lpstr>Biosynthetic Role of TCA Intermediates </vt:lpstr>
      <vt:lpstr>Anaplerotic Pathway </vt:lpstr>
      <vt:lpstr>Anaplerotic Pathway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razanemad852@gmail.com</cp:lastModifiedBy>
  <cp:revision>632</cp:revision>
  <dcterms:created xsi:type="dcterms:W3CDTF">2014-10-12T07:45:16Z</dcterms:created>
  <dcterms:modified xsi:type="dcterms:W3CDTF">2023-05-10T05:23:12Z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0x0101006F56EB2ED0E2C147B8F8E3E0D03AF1C0</vt:lpwstr>
  </property>
</Properties>
</file>