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09" r:id="rId4"/>
    <p:sldId id="310" r:id="rId5"/>
    <p:sldId id="311" r:id="rId6"/>
    <p:sldId id="258" r:id="rId7"/>
    <p:sldId id="259" r:id="rId8"/>
    <p:sldId id="312" r:id="rId9"/>
    <p:sldId id="262" r:id="rId10"/>
    <p:sldId id="263" r:id="rId11"/>
    <p:sldId id="264" r:id="rId12"/>
    <p:sldId id="265" r:id="rId13"/>
    <p:sldId id="267" r:id="rId14"/>
    <p:sldId id="344" r:id="rId15"/>
    <p:sldId id="345" r:id="rId16"/>
    <p:sldId id="346" r:id="rId17"/>
    <p:sldId id="347" r:id="rId18"/>
    <p:sldId id="348" r:id="rId19"/>
    <p:sldId id="313" r:id="rId20"/>
    <p:sldId id="314" r:id="rId21"/>
    <p:sldId id="315" r:id="rId22"/>
    <p:sldId id="316" r:id="rId23"/>
    <p:sldId id="322" r:id="rId24"/>
    <p:sldId id="324" r:id="rId25"/>
    <p:sldId id="323" r:id="rId26"/>
    <p:sldId id="325" r:id="rId27"/>
    <p:sldId id="326" r:id="rId28"/>
    <p:sldId id="327" r:id="rId29"/>
    <p:sldId id="328" r:id="rId30"/>
    <p:sldId id="329" r:id="rId31"/>
    <p:sldId id="330" r:id="rId32"/>
    <p:sldId id="352" r:id="rId33"/>
    <p:sldId id="350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41" r:id="rId42"/>
    <p:sldId id="286" r:id="rId43"/>
    <p:sldId id="287" r:id="rId44"/>
    <p:sldId id="288" r:id="rId45"/>
    <p:sldId id="289" r:id="rId46"/>
    <p:sldId id="290" r:id="rId47"/>
    <p:sldId id="291" r:id="rId48"/>
    <p:sldId id="355" r:id="rId49"/>
    <p:sldId id="340" r:id="rId50"/>
    <p:sldId id="281" r:id="rId51"/>
    <p:sldId id="35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 showGuides="1">
      <p:cViewPr varScale="1">
        <p:scale>
          <a:sx n="87" d="100"/>
          <a:sy n="87" d="100"/>
        </p:scale>
        <p:origin x="15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4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1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8291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227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16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30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0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1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8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4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1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8576-95A5-4C47-815F-794AEA95462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0918-23AB-4C86-812E-3B07B446F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28576-95A5-4C47-815F-794AEA95462D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3C0918-23AB-4C86-812E-3B07B446F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7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7041805" cy="164630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Vascular Diseases of the central Nervous System</a:t>
            </a:r>
            <a:br>
              <a:rPr lang="en-US" dirty="0" smtClean="0"/>
            </a:br>
            <a:r>
              <a:rPr lang="en-US" dirty="0" smtClean="0"/>
              <a:t>                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28" y="5517232"/>
            <a:ext cx="5826719" cy="1096899"/>
          </a:xfrm>
        </p:spPr>
        <p:txBody>
          <a:bodyPr/>
          <a:lstStyle/>
          <a:p>
            <a:pPr algn="l"/>
            <a:r>
              <a:rPr lang="en-US" b="1" dirty="0" smtClean="0"/>
              <a:t>Dr. </a:t>
            </a:r>
            <a:r>
              <a:rPr lang="en-US" b="1" dirty="0" err="1" smtClean="0"/>
              <a:t>Sura</a:t>
            </a:r>
            <a:r>
              <a:rPr lang="en-US" b="1" dirty="0" smtClean="0"/>
              <a:t> Al </a:t>
            </a:r>
            <a:r>
              <a:rPr lang="en-US" b="1" dirty="0" err="1" smtClean="0"/>
              <a:t>Rwawbdeh</a:t>
            </a:r>
            <a:r>
              <a:rPr lang="en-US" b="1" dirty="0" smtClean="0"/>
              <a:t> MD</a:t>
            </a:r>
          </a:p>
          <a:p>
            <a:pPr algn="l"/>
            <a:r>
              <a:rPr lang="en-US" b="1" dirty="0" smtClean="0"/>
              <a:t>26-12-2022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2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Hippocampus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556792"/>
            <a:ext cx="5203468" cy="388143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067" y="466179"/>
            <a:ext cx="3248025" cy="21812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98786" y="2821240"/>
            <a:ext cx="235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pyramidal cells </a:t>
            </a:r>
          </a:p>
        </p:txBody>
      </p:sp>
    </p:spTree>
    <p:extLst>
      <p:ext uri="{BB962C8B-B14F-4D97-AF65-F5344CB8AC3E}">
        <p14:creationId xmlns:p14="http://schemas.microsoft.com/office/powerpoint/2010/main" val="419250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 of </a:t>
            </a:r>
            <a:r>
              <a:rPr lang="en-US" dirty="0" err="1"/>
              <a:t>purkinjii</a:t>
            </a:r>
            <a:r>
              <a:rPr lang="en-US" dirty="0"/>
              <a:t> cells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1" y="2564903"/>
            <a:ext cx="6192689" cy="411980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687" y="609600"/>
            <a:ext cx="3076384" cy="24270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880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249208"/>
          </a:xfrm>
        </p:spPr>
        <p:txBody>
          <a:bodyPr>
            <a:normAutofit/>
          </a:bodyPr>
          <a:lstStyle/>
          <a:p>
            <a:r>
              <a:rPr lang="en-US" dirty="0" err="1"/>
              <a:t>Pseudolaminar</a:t>
            </a:r>
            <a:r>
              <a:rPr lang="en-US" dirty="0"/>
              <a:t> necrosis</a:t>
            </a:r>
            <a:br>
              <a:rPr lang="en-US" dirty="0"/>
            </a:br>
            <a:r>
              <a:rPr lang="en-US" dirty="0" err="1"/>
              <a:t>necrosis</a:t>
            </a:r>
            <a:r>
              <a:rPr lang="en-US" dirty="0"/>
              <a:t> of pyramidal cells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416824" cy="46531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03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ii. Brain </a:t>
            </a:r>
            <a:r>
              <a:rPr lang="en-US" dirty="0"/>
              <a:t>death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8424936" cy="3508977"/>
          </a:xfrm>
        </p:spPr>
        <p:txBody>
          <a:bodyPr>
            <a:normAutofit/>
          </a:bodyPr>
          <a:lstStyle/>
          <a:p>
            <a:pPr marL="354330" indent="-285750">
              <a:buFontTx/>
              <a:buChar char="-"/>
            </a:pPr>
            <a:r>
              <a:rPr lang="en-US" dirty="0" smtClean="0">
                <a:latin typeface="Arial Rounded MT Bold" panose="020F0704030504030204" pitchFamily="34" charset="0"/>
              </a:rPr>
              <a:t>Other </a:t>
            </a:r>
            <a:r>
              <a:rPr lang="en-US" sz="2000" dirty="0">
                <a:latin typeface="Arial Rounded MT Bold" panose="020F0704030504030204" pitchFamily="34" charset="0"/>
              </a:rPr>
              <a:t>patients</a:t>
            </a:r>
            <a:r>
              <a:rPr lang="en-US" dirty="0">
                <a:latin typeface="Arial Rounded MT Bold" panose="020F0704030504030204" pitchFamily="34" charset="0"/>
              </a:rPr>
              <a:t> meet the clinical criteria </a:t>
            </a:r>
            <a:r>
              <a:rPr lang="en-US" dirty="0" smtClean="0">
                <a:latin typeface="Arial Rounded MT Bold" panose="020F0704030504030204" pitchFamily="34" charset="0"/>
              </a:rPr>
              <a:t>for "brain </a:t>
            </a:r>
            <a:r>
              <a:rPr lang="en-US" dirty="0">
                <a:latin typeface="Arial Rounded MT Bold" panose="020F0704030504030204" pitchFamily="34" charset="0"/>
              </a:rPr>
              <a:t>death," including</a:t>
            </a:r>
            <a:r>
              <a:rPr lang="en-US" dirty="0" smtClean="0">
                <a:latin typeface="Arial Rounded MT Bold" panose="020F0704030504030204" pitchFamily="34" charset="0"/>
              </a:rPr>
              <a:t>:</a:t>
            </a:r>
          </a:p>
          <a:p>
            <a:pPr marL="354330" indent="-285750">
              <a:buFontTx/>
              <a:buChar char="-"/>
            </a:pPr>
            <a:endParaRPr lang="en-US" dirty="0">
              <a:latin typeface="Arial Rounded MT Bold" panose="020F0704030504030204" pitchFamily="34" charset="0"/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1.</a:t>
            </a:r>
            <a:r>
              <a:rPr lang="en-US" dirty="0" smtClean="0">
                <a:latin typeface="Arial Rounded MT Bold" panose="020F0704030504030204" pitchFamily="34" charset="0"/>
              </a:rPr>
              <a:t> Evidence </a:t>
            </a:r>
            <a:r>
              <a:rPr lang="en-US" dirty="0">
                <a:latin typeface="Arial Rounded MT Bold" panose="020F0704030504030204" pitchFamily="34" charset="0"/>
              </a:rPr>
              <a:t>of diffuse cortical </a:t>
            </a:r>
            <a:r>
              <a:rPr lang="en-US" dirty="0" smtClean="0">
                <a:latin typeface="Arial Rounded MT Bold" panose="020F0704030504030204" pitchFamily="34" charset="0"/>
              </a:rPr>
              <a:t>injury.(</a:t>
            </a:r>
            <a:r>
              <a:rPr lang="en-US" dirty="0">
                <a:latin typeface="Arial Rounded MT Bold" panose="020F0704030504030204" pitchFamily="34" charset="0"/>
              </a:rPr>
              <a:t>isoelectric, or "flat," </a:t>
            </a:r>
            <a:r>
              <a:rPr lang="en-US" dirty="0" smtClean="0">
                <a:latin typeface="Arial Rounded MT Bold" panose="020F0704030504030204" pitchFamily="34" charset="0"/>
              </a:rPr>
              <a:t>electroencephalogram (EEG)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411480">
              <a:buAutoNum type="arabicPeriod"/>
            </a:pPr>
            <a:endParaRPr lang="en-US" dirty="0">
              <a:latin typeface="Arial Rounded MT Bold" panose="020F0704030504030204" pitchFamily="34" charset="0"/>
            </a:endParaRPr>
          </a:p>
          <a:p>
            <a:pPr marL="68580" indent="0">
              <a:buNone/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2.</a:t>
            </a:r>
            <a:r>
              <a:rPr lang="en-US" dirty="0">
                <a:latin typeface="Arial Rounded MT Bold" panose="020F0704030504030204" pitchFamily="34" charset="0"/>
              </a:rPr>
              <a:t> And brain stem damage, including </a:t>
            </a:r>
            <a:r>
              <a:rPr lang="en-US" dirty="0" smtClean="0">
                <a:latin typeface="Arial Rounded MT Bold" panose="020F0704030504030204" pitchFamily="34" charset="0"/>
              </a:rPr>
              <a:t>absent reflexes </a:t>
            </a:r>
            <a:r>
              <a:rPr lang="en-US" dirty="0">
                <a:latin typeface="Arial Rounded MT Bold" panose="020F0704030504030204" pitchFamily="34" charset="0"/>
              </a:rPr>
              <a:t>and respiratory </a:t>
            </a:r>
            <a:r>
              <a:rPr lang="en-US" dirty="0" smtClean="0">
                <a:latin typeface="Arial Rounded MT Bold" panose="020F0704030504030204" pitchFamily="34" charset="0"/>
              </a:rPr>
              <a:t>drive.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68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562801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the setting of global ischemia, the brain is swollen, with </a:t>
            </a:r>
            <a:r>
              <a:rPr lang="en-US" dirty="0" smtClean="0"/>
              <a:t>wide gyri </a:t>
            </a:r>
            <a:r>
              <a:rPr lang="en-US" dirty="0"/>
              <a:t>and narrowed sulci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cut surface shows poor </a:t>
            </a:r>
            <a:r>
              <a:rPr lang="en-US" dirty="0" smtClean="0"/>
              <a:t>demarcation </a:t>
            </a:r>
            <a:r>
              <a:rPr lang="en-US" dirty="0"/>
              <a:t>between gray matter and white matter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histopathologic changes </a:t>
            </a:r>
            <a:r>
              <a:rPr lang="en-US" dirty="0"/>
              <a:t>that accompany irreversible ischemic injury (</a:t>
            </a:r>
            <a:r>
              <a:rPr lang="en-US" dirty="0" smtClean="0"/>
              <a:t>infarction) are </a:t>
            </a:r>
            <a:r>
              <a:rPr lang="en-US" dirty="0"/>
              <a:t>grouped into three categories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Early changes</a:t>
            </a:r>
            <a:r>
              <a:rPr lang="en-US" dirty="0"/>
              <a:t>, </a:t>
            </a:r>
            <a:r>
              <a:rPr lang="en-US" dirty="0" smtClean="0"/>
              <a:t>occurring </a:t>
            </a:r>
            <a:r>
              <a:rPr lang="en-US" dirty="0" smtClean="0">
                <a:solidFill>
                  <a:srgbClr val="FF0000"/>
                </a:solidFill>
              </a:rPr>
              <a:t>12 </a:t>
            </a:r>
            <a:r>
              <a:rPr lang="en-US" dirty="0">
                <a:solidFill>
                  <a:srgbClr val="FF0000"/>
                </a:solidFill>
              </a:rPr>
              <a:t>to 24 hours </a:t>
            </a:r>
            <a:r>
              <a:rPr lang="en-US" dirty="0"/>
              <a:t>after the insult, include acute neuronal </a:t>
            </a:r>
            <a:r>
              <a:rPr lang="en-US" dirty="0" smtClean="0"/>
              <a:t>cell change </a:t>
            </a:r>
            <a:r>
              <a:rPr lang="en-US" dirty="0"/>
              <a:t>(red neurons) </a:t>
            </a:r>
            <a:r>
              <a:rPr lang="en-US" dirty="0" smtClean="0"/>
              <a:t>characterized initially by </a:t>
            </a:r>
            <a:r>
              <a:rPr lang="en-US" dirty="0" err="1"/>
              <a:t>microvacuolation</a:t>
            </a:r>
            <a:r>
              <a:rPr lang="en-US" dirty="0"/>
              <a:t>, followed by cytoplasmic eosinophilia, </a:t>
            </a:r>
            <a:r>
              <a:rPr lang="en-US" dirty="0" smtClean="0"/>
              <a:t>and later </a:t>
            </a:r>
            <a:r>
              <a:rPr lang="en-US" dirty="0"/>
              <a:t>nuclear </a:t>
            </a:r>
            <a:r>
              <a:rPr lang="en-US" dirty="0" err="1"/>
              <a:t>pyknosis</a:t>
            </a:r>
            <a:r>
              <a:rPr lang="en-US" dirty="0"/>
              <a:t> and </a:t>
            </a:r>
            <a:r>
              <a:rPr lang="en-US" dirty="0" err="1"/>
              <a:t>karyorrhexis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Similar </a:t>
            </a:r>
            <a:r>
              <a:rPr lang="en-US" dirty="0"/>
              <a:t>changes </a:t>
            </a:r>
            <a:r>
              <a:rPr lang="en-US" dirty="0" smtClean="0"/>
              <a:t>occur somewhat </a:t>
            </a:r>
            <a:r>
              <a:rPr lang="en-US" dirty="0"/>
              <a:t>later in astrocytes and oligodendroglia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</a:t>
            </a:r>
            <a:r>
              <a:rPr lang="en-US" dirty="0"/>
              <a:t>this, </a:t>
            </a:r>
            <a:r>
              <a:rPr lang="en-US" dirty="0" smtClean="0"/>
              <a:t>the reaction </a:t>
            </a:r>
            <a:r>
              <a:rPr lang="en-US" dirty="0"/>
              <a:t>to tissue damage begins with infiltration of </a:t>
            </a:r>
            <a:r>
              <a:rPr lang="en-US" dirty="0" smtClean="0"/>
              <a:t>neutrophils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1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332656"/>
            <a:ext cx="4768804" cy="47525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870642"/>
            <a:ext cx="3240360" cy="50452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00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8" y="135255"/>
            <a:ext cx="4186452" cy="651837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355976" y="249152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Subacute changes</a:t>
            </a:r>
            <a:r>
              <a:rPr lang="en-US" dirty="0"/>
              <a:t>, </a:t>
            </a:r>
            <a:r>
              <a:rPr lang="en-US" sz="2400" dirty="0"/>
              <a:t>occurring at </a:t>
            </a:r>
            <a:r>
              <a:rPr lang="en-US" sz="2400" dirty="0">
                <a:solidFill>
                  <a:srgbClr val="FF0000"/>
                </a:solidFill>
              </a:rPr>
              <a:t>24 hours to 2 weeks</a:t>
            </a:r>
            <a:r>
              <a:rPr lang="en-US" sz="2400" dirty="0"/>
              <a:t>, include necrosis of tissue, influx of macrophages, vascular proliferation, and reactive gliosis). </a:t>
            </a:r>
          </a:p>
        </p:txBody>
      </p:sp>
    </p:spTree>
    <p:extLst>
      <p:ext uri="{BB962C8B-B14F-4D97-AF65-F5344CB8AC3E}">
        <p14:creationId xmlns:p14="http://schemas.microsoft.com/office/powerpoint/2010/main" val="1510285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005064"/>
            <a:ext cx="8928992" cy="244352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Repair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dirty="0"/>
              <a:t>seen after </a:t>
            </a:r>
            <a:r>
              <a:rPr lang="en-US" sz="2400" dirty="0">
                <a:solidFill>
                  <a:srgbClr val="FF0000"/>
                </a:solidFill>
              </a:rPr>
              <a:t>2 weeks</a:t>
            </a:r>
            <a:r>
              <a:rPr lang="en-US" sz="2400" dirty="0"/>
              <a:t>, is characterized by removal of necrotic tissue and </a:t>
            </a:r>
            <a:r>
              <a:rPr lang="en-US" sz="2400" dirty="0" smtClean="0"/>
              <a:t>gliosis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1279"/>
            <a:ext cx="4824536" cy="380101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3435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02761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Border zone ("watershed") infarcts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490793" cy="388077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Border </a:t>
            </a:r>
            <a:r>
              <a:rPr lang="en-US" b="1" dirty="0">
                <a:solidFill>
                  <a:srgbClr val="FF0000"/>
                </a:solidFill>
              </a:rPr>
              <a:t>zone (“watershed”) infarcts </a:t>
            </a:r>
            <a:r>
              <a:rPr lang="en-US" dirty="0"/>
              <a:t>occur in regions of the brain and spinal cord that lie at the most distal portions of arterial territories. They are usually seen after </a:t>
            </a:r>
            <a:r>
              <a:rPr lang="en-US" dirty="0" smtClean="0"/>
              <a:t>hypotensive episodes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cerebral hemispheres, the border zone between the anterior and the middle cerebral artery distributions is at greatest risk. Damage to this region produces a </a:t>
            </a:r>
            <a:r>
              <a:rPr lang="en-US" dirty="0" smtClean="0"/>
              <a:t>wedge-shaped band </a:t>
            </a:r>
            <a:r>
              <a:rPr lang="en-US" dirty="0"/>
              <a:t>of necrosis over the cerebral convexity a few centimeters lateral to the interhemispheric fissure.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70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Focal Cerebral Ischemia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994850" cy="3880773"/>
          </a:xfrm>
        </p:spPr>
        <p:txBody>
          <a:bodyPr/>
          <a:lstStyle/>
          <a:p>
            <a:r>
              <a:rPr lang="en-US" dirty="0"/>
              <a:t>Cerebral arterial occlusion leads first to focal ischemia and </a:t>
            </a:r>
            <a:r>
              <a:rPr lang="en-US" dirty="0" smtClean="0"/>
              <a:t>then </a:t>
            </a:r>
            <a:r>
              <a:rPr lang="en-US" dirty="0"/>
              <a:t>to infarction in the distribution of the compromised </a:t>
            </a:r>
            <a:r>
              <a:rPr lang="en-US" dirty="0" smtClean="0"/>
              <a:t>vessel</a:t>
            </a:r>
          </a:p>
          <a:p>
            <a:r>
              <a:rPr lang="en-US" dirty="0"/>
              <a:t>The size, location, and shape of the infarct and </a:t>
            </a:r>
            <a:r>
              <a:rPr lang="en-US" dirty="0" smtClean="0"/>
              <a:t>the extent </a:t>
            </a:r>
            <a:r>
              <a:rPr lang="en-US" dirty="0"/>
              <a:t>of tissue damage that results may be modified by </a:t>
            </a:r>
            <a:r>
              <a:rPr lang="en-US" dirty="0" smtClean="0"/>
              <a:t> collateral </a:t>
            </a:r>
            <a:r>
              <a:rPr lang="en-US" dirty="0"/>
              <a:t>blood flow. Specifically, collateral flow through 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circle of Willis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cortical-leptomeningeal anastomoses </a:t>
            </a:r>
            <a:r>
              <a:rPr lang="en-US" dirty="0" smtClean="0"/>
              <a:t>can </a:t>
            </a:r>
            <a:r>
              <a:rPr lang="en-US" dirty="0"/>
              <a:t>limit damage in some regions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By contrast, there is </a:t>
            </a:r>
            <a:r>
              <a:rPr lang="en-US" dirty="0" smtClean="0"/>
              <a:t>little </a:t>
            </a:r>
            <a:r>
              <a:rPr lang="en-US" dirty="0"/>
              <a:t>if any collateral blood flow to structures such as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thalamus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basal ganglia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deep white matter</a:t>
            </a:r>
            <a:r>
              <a:rPr lang="en-US" dirty="0"/>
              <a:t>, which are </a:t>
            </a:r>
          </a:p>
          <a:p>
            <a:pPr marL="0" indent="0">
              <a:buNone/>
            </a:pPr>
            <a:r>
              <a:rPr lang="en-US" dirty="0" smtClean="0"/>
              <a:t>     supplied </a:t>
            </a:r>
            <a:r>
              <a:rPr lang="en-US" dirty="0"/>
              <a:t>by deep penetrating vessels</a:t>
            </a:r>
          </a:p>
        </p:txBody>
      </p:sp>
    </p:spTree>
    <p:extLst>
      <p:ext uri="{BB962C8B-B14F-4D97-AF65-F5344CB8AC3E}">
        <p14:creationId xmlns:p14="http://schemas.microsoft.com/office/powerpoint/2010/main" val="327252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28792" cy="1320800"/>
          </a:xfrm>
        </p:spPr>
        <p:txBody>
          <a:bodyPr/>
          <a:lstStyle/>
          <a:p>
            <a:r>
              <a:rPr lang="en-US" dirty="0"/>
              <a:t>CEREBROVASCULAR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40768"/>
            <a:ext cx="7562802" cy="47005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Cerebrovascular diseases denote brain disorders caused by pathologic processes involving the blood </a:t>
            </a:r>
            <a:r>
              <a:rPr lang="en-US" dirty="0" smtClean="0"/>
              <a:t>vessels</a:t>
            </a:r>
          </a:p>
          <a:p>
            <a:r>
              <a:rPr lang="en-US" dirty="0" smtClean="0"/>
              <a:t>They </a:t>
            </a:r>
            <a:r>
              <a:rPr lang="en-US" dirty="0"/>
              <a:t>are </a:t>
            </a:r>
            <a:r>
              <a:rPr lang="en-US" dirty="0" smtClean="0"/>
              <a:t>a </a:t>
            </a:r>
            <a:r>
              <a:rPr lang="en-US" dirty="0"/>
              <a:t>major cause of death in the developed world and are </a:t>
            </a:r>
          </a:p>
          <a:p>
            <a:pPr marL="0" indent="0">
              <a:buNone/>
            </a:pPr>
            <a:r>
              <a:rPr lang="en-US" dirty="0"/>
              <a:t>the most prevalent cause of neurologic </a:t>
            </a:r>
            <a:r>
              <a:rPr lang="en-US" dirty="0" smtClean="0"/>
              <a:t>morbidity.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three main pathogenic mechanisms are:</a:t>
            </a:r>
          </a:p>
          <a:p>
            <a:pPr marL="68580" indent="0">
              <a:buNone/>
            </a:pPr>
            <a:r>
              <a:rPr lang="en-US" dirty="0">
                <a:solidFill>
                  <a:srgbClr val="FF0000"/>
                </a:solidFill>
              </a:rPr>
              <a:t>1.</a:t>
            </a:r>
            <a:r>
              <a:rPr lang="en-US" dirty="0"/>
              <a:t> Thrombotic occlusion of vessels</a:t>
            </a:r>
          </a:p>
          <a:p>
            <a:pPr marL="68580" indent="0">
              <a:buNone/>
            </a:pPr>
            <a:r>
              <a:rPr lang="en-US" dirty="0">
                <a:solidFill>
                  <a:srgbClr val="FF0000"/>
                </a:solidFill>
              </a:rPr>
              <a:t>2.</a:t>
            </a:r>
            <a:r>
              <a:rPr lang="en-US" dirty="0"/>
              <a:t> Embolic occlusion of vessels</a:t>
            </a:r>
          </a:p>
          <a:p>
            <a:pPr marL="68580" indent="0">
              <a:buNone/>
            </a:pPr>
            <a:r>
              <a:rPr lang="en-US" dirty="0">
                <a:solidFill>
                  <a:srgbClr val="FF0000"/>
                </a:solidFill>
              </a:rPr>
              <a:t>3.</a:t>
            </a:r>
            <a:r>
              <a:rPr lang="en-US" dirty="0"/>
              <a:t> Vascular rupture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sz="2600" dirty="0" smtClean="0"/>
          </a:p>
          <a:p>
            <a:r>
              <a:rPr lang="en-US" dirty="0"/>
              <a:t>From the standpoint of the </a:t>
            </a:r>
            <a:r>
              <a:rPr lang="en-US" dirty="0" smtClean="0"/>
              <a:t>pathophysiology and </a:t>
            </a:r>
            <a:r>
              <a:rPr lang="en-US" dirty="0"/>
              <a:t>pathologic anatomy, </a:t>
            </a:r>
            <a:r>
              <a:rPr lang="en-US" dirty="0" smtClean="0"/>
              <a:t>cerebrovascular diseases </a:t>
            </a:r>
            <a:r>
              <a:rPr lang="en-US" dirty="0"/>
              <a:t>are divided into two </a:t>
            </a:r>
            <a:r>
              <a:rPr lang="en-US" dirty="0" smtClean="0"/>
              <a:t>main processes:</a:t>
            </a:r>
            <a:endParaRPr lang="en-US" dirty="0"/>
          </a:p>
          <a:p>
            <a:pPr marL="68580" indent="0">
              <a:buNone/>
            </a:pPr>
            <a:r>
              <a:rPr lang="en-US" dirty="0">
                <a:solidFill>
                  <a:srgbClr val="FF0000"/>
                </a:solidFill>
              </a:rPr>
              <a:t>A. Hypoxia, ischemia and infarction</a:t>
            </a:r>
          </a:p>
          <a:p>
            <a:pPr marL="68580" indent="0">
              <a:buNone/>
            </a:pPr>
            <a:r>
              <a:rPr lang="en-US" dirty="0">
                <a:solidFill>
                  <a:srgbClr val="FF0000"/>
                </a:solidFill>
              </a:rPr>
              <a:t>B. Hemorrhage</a:t>
            </a:r>
          </a:p>
        </p:txBody>
      </p:sp>
    </p:spTree>
    <p:extLst>
      <p:ext uri="{BB962C8B-B14F-4D97-AF65-F5344CB8AC3E}">
        <p14:creationId xmlns:p14="http://schemas.microsoft.com/office/powerpoint/2010/main" val="3372537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Embolic infarctions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8066857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common </a:t>
            </a:r>
            <a:r>
              <a:rPr lang="en-US" dirty="0"/>
              <a:t>than infarctions </a:t>
            </a:r>
            <a:r>
              <a:rPr lang="en-US" dirty="0" smtClean="0"/>
              <a:t>due </a:t>
            </a:r>
            <a:r>
              <a:rPr lang="en-US" dirty="0"/>
              <a:t>to thrombosis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Cardiac mural thrombi are a frequent </a:t>
            </a:r>
            <a:r>
              <a:rPr lang="en-US" dirty="0" smtClean="0"/>
              <a:t> source </a:t>
            </a:r>
            <a:r>
              <a:rPr lang="en-US" dirty="0"/>
              <a:t>of emboli; myocardial dysfunction, </a:t>
            </a:r>
            <a:r>
              <a:rPr lang="en-US" dirty="0" err="1"/>
              <a:t>valvular</a:t>
            </a:r>
            <a:r>
              <a:rPr lang="en-US" dirty="0"/>
              <a:t> disease, </a:t>
            </a:r>
            <a:r>
              <a:rPr lang="en-US" dirty="0" smtClean="0"/>
              <a:t>and </a:t>
            </a:r>
            <a:r>
              <a:rPr lang="en-US" dirty="0"/>
              <a:t>atrial fibrillation are important predisposing factors. </a:t>
            </a:r>
          </a:p>
          <a:p>
            <a:r>
              <a:rPr lang="en-US" dirty="0" err="1"/>
              <a:t>Thromboemboli</a:t>
            </a:r>
            <a:r>
              <a:rPr lang="en-US" dirty="0"/>
              <a:t> also arise in arteries, most often from </a:t>
            </a:r>
            <a:r>
              <a:rPr lang="en-US" dirty="0" smtClean="0"/>
              <a:t>atheromatous </a:t>
            </a:r>
            <a:r>
              <a:rPr lang="en-US" dirty="0"/>
              <a:t>plaques in the carotid arteries or aortic arch. </a:t>
            </a:r>
          </a:p>
          <a:p>
            <a:r>
              <a:rPr lang="en-US" dirty="0" smtClean="0"/>
              <a:t>Deep </a:t>
            </a:r>
            <a:r>
              <a:rPr lang="en-US" dirty="0"/>
              <a:t>leg veins and fat emboli, </a:t>
            </a:r>
            <a:r>
              <a:rPr lang="en-US" dirty="0" smtClean="0"/>
              <a:t>usually following </a:t>
            </a:r>
            <a:r>
              <a:rPr lang="en-US" dirty="0"/>
              <a:t>bone trauma. </a:t>
            </a:r>
            <a:endParaRPr lang="en-US" dirty="0" smtClean="0"/>
          </a:p>
          <a:p>
            <a:r>
              <a:rPr lang="en-US" dirty="0" smtClean="0"/>
              <a:t>Emboli tend </a:t>
            </a:r>
            <a:r>
              <a:rPr lang="en-US" dirty="0"/>
              <a:t>to lodge where vessels branch or in areas of stenosis, </a:t>
            </a:r>
            <a:r>
              <a:rPr lang="en-US" dirty="0" smtClean="0"/>
              <a:t>usually </a:t>
            </a:r>
            <a:r>
              <a:rPr lang="en-US" dirty="0"/>
              <a:t>caused by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3980981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Thrombotic occlusions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806685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Causing </a:t>
            </a:r>
            <a:r>
              <a:rPr lang="en-US" dirty="0"/>
              <a:t>cerebral infarctions usually </a:t>
            </a:r>
            <a:r>
              <a:rPr lang="en-US" dirty="0" smtClean="0"/>
              <a:t>are </a:t>
            </a:r>
            <a:r>
              <a:rPr lang="en-US" dirty="0"/>
              <a:t>superimposed on atherosclerotic plaques; common </a:t>
            </a:r>
            <a:r>
              <a:rPr lang="en-US" dirty="0" smtClean="0"/>
              <a:t>sites </a:t>
            </a:r>
            <a:r>
              <a:rPr lang="en-US" dirty="0"/>
              <a:t>are the carotid bifurcation, the origin of the middle </a:t>
            </a:r>
            <a:r>
              <a:rPr lang="en-US" dirty="0" smtClean="0"/>
              <a:t>cerebral </a:t>
            </a:r>
            <a:r>
              <a:rPr lang="en-US" dirty="0"/>
              <a:t>artery, and either end of the basilar artery.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Thrombotic </a:t>
            </a:r>
            <a:r>
              <a:rPr lang="en-US" dirty="0"/>
              <a:t>occlusions causing small infarcts of only </a:t>
            </a:r>
            <a:r>
              <a:rPr lang="en-US" dirty="0" smtClean="0"/>
              <a:t>a </a:t>
            </a:r>
            <a:r>
              <a:rPr lang="en-US" dirty="0"/>
              <a:t>few millimeters in diameter, so-called </a:t>
            </a:r>
            <a:r>
              <a:rPr lang="en-US" dirty="0">
                <a:solidFill>
                  <a:srgbClr val="FF0000"/>
                </a:solidFill>
              </a:rPr>
              <a:t>“lacunar infarcts,” </a:t>
            </a:r>
            <a:r>
              <a:rPr lang="en-US" dirty="0" smtClean="0"/>
              <a:t>occur </a:t>
            </a:r>
            <a:r>
              <a:rPr lang="en-US" dirty="0"/>
              <a:t>when small penetrating arteries occlude due to </a:t>
            </a:r>
            <a:r>
              <a:rPr lang="en-US" dirty="0" smtClean="0"/>
              <a:t>chronic </a:t>
            </a:r>
            <a:r>
              <a:rPr lang="en-US" dirty="0"/>
              <a:t>damage, usually from long-standing </a:t>
            </a:r>
            <a:r>
              <a:rPr lang="en-US" dirty="0">
                <a:solidFill>
                  <a:schemeClr val="accent5"/>
                </a:solidFill>
              </a:rPr>
              <a:t>hypertension</a:t>
            </a:r>
          </a:p>
        </p:txBody>
      </p:sp>
    </p:spTree>
    <p:extLst>
      <p:ext uri="{BB962C8B-B14F-4D97-AF65-F5344CB8AC3E}">
        <p14:creationId xmlns:p14="http://schemas.microsoft.com/office/powerpoint/2010/main" val="837083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Thrombotic occlusions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Infarcts can be divided into two broad groups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1.  </a:t>
            </a:r>
            <a:r>
              <a:rPr lang="en-US" sz="2000" b="1" dirty="0" err="1">
                <a:solidFill>
                  <a:srgbClr val="FF0000"/>
                </a:solidFill>
              </a:rPr>
              <a:t>Nonhemorrhagic</a:t>
            </a:r>
            <a:r>
              <a:rPr lang="en-US" sz="2000" b="1" dirty="0">
                <a:solidFill>
                  <a:srgbClr val="FF0000"/>
                </a:solidFill>
              </a:rPr>
              <a:t> infarcts </a:t>
            </a:r>
            <a:r>
              <a:rPr lang="en-US" dirty="0"/>
              <a:t>result from acute vascular </a:t>
            </a:r>
          </a:p>
          <a:p>
            <a:pPr marL="0" indent="0">
              <a:buNone/>
            </a:pPr>
            <a:r>
              <a:rPr lang="en-US" dirty="0" smtClean="0"/>
              <a:t>      occlusions </a:t>
            </a:r>
            <a:r>
              <a:rPr lang="en-US" dirty="0"/>
              <a:t>and may evolve </a:t>
            </a:r>
            <a:r>
              <a:rPr lang="en-US" dirty="0" smtClean="0"/>
              <a:t>into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sz="2000" b="1" dirty="0" smtClean="0">
                <a:solidFill>
                  <a:srgbClr val="FF0000"/>
                </a:solidFill>
              </a:rPr>
              <a:t>Hemorrhagic </a:t>
            </a:r>
            <a:r>
              <a:rPr lang="en-US" sz="2000" b="1" dirty="0">
                <a:solidFill>
                  <a:srgbClr val="FF0000"/>
                </a:solidFill>
              </a:rPr>
              <a:t>infarcts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is reperfusion of ischemic tissue, either through </a:t>
            </a:r>
            <a:r>
              <a:rPr lang="en-US" dirty="0" smtClean="0"/>
              <a:t>collaterals </a:t>
            </a:r>
            <a:r>
              <a:rPr lang="en-US" dirty="0"/>
              <a:t>or after dissolution of </a:t>
            </a:r>
            <a:r>
              <a:rPr lang="en-US" dirty="0" smtClean="0"/>
              <a:t>emboli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02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  <a:br>
              <a:rPr lang="en-US" dirty="0"/>
            </a:br>
            <a:r>
              <a:rPr lang="en-US" dirty="0"/>
              <a:t>Hemorrhagic infarcts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8066857" cy="388077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Usually </a:t>
            </a:r>
            <a:r>
              <a:rPr lang="en-US" sz="2000" dirty="0"/>
              <a:t>manifest as </a:t>
            </a:r>
            <a:r>
              <a:rPr lang="en-US" sz="2000" dirty="0" err="1" smtClean="0"/>
              <a:t>multiple,sometimes</a:t>
            </a:r>
            <a:r>
              <a:rPr lang="en-US" sz="2000" dirty="0" smtClean="0"/>
              <a:t> confluent</a:t>
            </a:r>
            <a:r>
              <a:rPr lang="en-US" sz="2000" dirty="0"/>
              <a:t>, petechial hemorrhages 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microscopic picture and evolution of hemorrhagic infarction </a:t>
            </a:r>
            <a:r>
              <a:rPr lang="en-US" sz="2000" dirty="0" smtClean="0"/>
              <a:t>parallel those </a:t>
            </a:r>
            <a:r>
              <a:rPr lang="en-US" sz="2000" dirty="0"/>
              <a:t>of ischemic infarction, with the addition of blood </a:t>
            </a:r>
            <a:r>
              <a:rPr lang="en-US" sz="2000" dirty="0" smtClean="0"/>
              <a:t>extravasation </a:t>
            </a:r>
            <a:r>
              <a:rPr lang="en-US" sz="2000" dirty="0"/>
              <a:t>and resorption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In individuals with coagulopathies, </a:t>
            </a:r>
            <a:r>
              <a:rPr lang="en-US" sz="2000" dirty="0" smtClean="0"/>
              <a:t>hemorrhagic </a:t>
            </a:r>
            <a:r>
              <a:rPr lang="en-US" sz="2000" dirty="0"/>
              <a:t>infarcts may be associated with extensive </a:t>
            </a:r>
            <a:r>
              <a:rPr lang="en-US" sz="2000" dirty="0" smtClean="0"/>
              <a:t>intracerebral hematomas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078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  <a:br>
              <a:rPr lang="en-US" dirty="0"/>
            </a:br>
            <a:r>
              <a:rPr lang="en-US" dirty="0" smtClean="0"/>
              <a:t>Non-Hemorrhagic </a:t>
            </a:r>
            <a:r>
              <a:rPr lang="en-US" dirty="0"/>
              <a:t>infarcts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850833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macroscopic appearance of a </a:t>
            </a:r>
            <a:r>
              <a:rPr lang="en-US" dirty="0" err="1"/>
              <a:t>nonhemorrhagic</a:t>
            </a:r>
            <a:r>
              <a:rPr lang="en-US" dirty="0"/>
              <a:t> </a:t>
            </a:r>
            <a:r>
              <a:rPr lang="en-US" dirty="0" smtClean="0"/>
              <a:t>infarct evolves </a:t>
            </a:r>
            <a:r>
              <a:rPr lang="en-US" dirty="0"/>
              <a:t>overtime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the first </a:t>
            </a:r>
            <a:r>
              <a:rPr lang="en-US" dirty="0">
                <a:solidFill>
                  <a:srgbClr val="FF0000"/>
                </a:solidFill>
              </a:rPr>
              <a:t>6 </a:t>
            </a:r>
            <a:r>
              <a:rPr lang="en-US" dirty="0" smtClean="0">
                <a:solidFill>
                  <a:srgbClr val="FF0000"/>
                </a:solidFill>
              </a:rPr>
              <a:t>hours</a:t>
            </a:r>
            <a:r>
              <a:rPr lang="en-US" dirty="0" smtClean="0"/>
              <a:t>, the </a:t>
            </a:r>
            <a:r>
              <a:rPr lang="en-US" dirty="0"/>
              <a:t>tissue is </a:t>
            </a:r>
            <a:r>
              <a:rPr lang="en-US" dirty="0" smtClean="0"/>
              <a:t>unchanged in </a:t>
            </a:r>
            <a:r>
              <a:rPr lang="en-US" dirty="0"/>
              <a:t>appearance, but by </a:t>
            </a:r>
            <a:r>
              <a:rPr lang="en-US" dirty="0">
                <a:solidFill>
                  <a:srgbClr val="FF0000"/>
                </a:solidFill>
              </a:rPr>
              <a:t>48 hours</a:t>
            </a:r>
            <a:r>
              <a:rPr lang="en-US" dirty="0" smtClean="0"/>
              <a:t>, the </a:t>
            </a:r>
            <a:r>
              <a:rPr lang="en-US" dirty="0"/>
              <a:t>tissue becomes </a:t>
            </a:r>
            <a:r>
              <a:rPr lang="en-US" dirty="0" err="1"/>
              <a:t>pale,soft</a:t>
            </a:r>
            <a:r>
              <a:rPr lang="en-US" dirty="0"/>
              <a:t>, </a:t>
            </a:r>
            <a:r>
              <a:rPr lang="en-US" dirty="0" smtClean="0"/>
              <a:t>and swollen.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From </a:t>
            </a:r>
            <a:r>
              <a:rPr lang="en-US" dirty="0">
                <a:solidFill>
                  <a:srgbClr val="FF0000"/>
                </a:solidFill>
              </a:rPr>
              <a:t>days 2 to 10</a:t>
            </a:r>
            <a:r>
              <a:rPr lang="en-US" dirty="0" smtClean="0"/>
              <a:t>, the </a:t>
            </a:r>
            <a:r>
              <a:rPr lang="en-US" dirty="0"/>
              <a:t>injured brain turns gelatinous </a:t>
            </a:r>
            <a:r>
              <a:rPr lang="en-US" dirty="0" smtClean="0"/>
              <a:t>and friable</a:t>
            </a:r>
            <a:r>
              <a:rPr lang="en-US" dirty="0"/>
              <a:t>, and the boundary between normal and abnormal </a:t>
            </a:r>
            <a:r>
              <a:rPr lang="en-US" dirty="0" smtClean="0"/>
              <a:t>tissue becomes </a:t>
            </a:r>
            <a:r>
              <a:rPr lang="en-US" dirty="0"/>
              <a:t>more distinct as edema resolves in the adjacent </a:t>
            </a:r>
            <a:r>
              <a:rPr lang="en-US" dirty="0" smtClean="0"/>
              <a:t>viable tissue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>
                <a:solidFill>
                  <a:srgbClr val="FF0000"/>
                </a:solidFill>
              </a:rPr>
              <a:t>day 10 to week 3</a:t>
            </a:r>
            <a:r>
              <a:rPr lang="en-US" dirty="0"/>
              <a:t>, the tissue liquefies, </a:t>
            </a:r>
            <a:r>
              <a:rPr lang="en-US" dirty="0" smtClean="0"/>
              <a:t>eventually leaving </a:t>
            </a:r>
            <a:r>
              <a:rPr lang="en-US" dirty="0"/>
              <a:t>a fluid-filled cavity, which gradually expands as dead </a:t>
            </a:r>
            <a:r>
              <a:rPr lang="en-US" dirty="0" smtClean="0"/>
              <a:t>tissue is resorbed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99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" y="18225"/>
            <a:ext cx="4700316" cy="3399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7660"/>
            <a:ext cx="4800327" cy="31455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62550" y="836712"/>
            <a:ext cx="3729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Section of the brain showing a </a:t>
            </a:r>
            <a:r>
              <a:rPr lang="en-US" dirty="0" err="1" smtClean="0"/>
              <a:t>large,discolored</a:t>
            </a:r>
            <a:r>
              <a:rPr lang="en-US" dirty="0"/>
              <a:t>, focally hemorrhagic region in the left middle cerebral artery</a:t>
            </a:r>
          </a:p>
          <a:p>
            <a:r>
              <a:rPr lang="en-US" dirty="0"/>
              <a:t>distribution (hemorrhagic, or red, infarction).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2550" y="4293096"/>
            <a:ext cx="3513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(B) An infarct with punctate hemorrhages, consistent with ischemia-reperfusion injury, is present in the temporal lobe. (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01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609600"/>
            <a:ext cx="352839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Old cystic infarct shows destruction of cortex and </a:t>
            </a:r>
            <a:r>
              <a:rPr lang="en-US" dirty="0" smtClean="0"/>
              <a:t>surrounding </a:t>
            </a:r>
            <a:r>
              <a:rPr lang="en-US" dirty="0"/>
              <a:t>gliosis.</a:t>
            </a:r>
          </a:p>
        </p:txBody>
      </p:sp>
    </p:spTree>
    <p:extLst>
      <p:ext uri="{BB962C8B-B14F-4D97-AF65-F5344CB8AC3E}">
        <p14:creationId xmlns:p14="http://schemas.microsoft.com/office/powerpoint/2010/main" val="4140338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br>
              <a:rPr lang="en-US" dirty="0" smtClean="0"/>
            </a:br>
            <a:r>
              <a:rPr lang="en-US" dirty="0" smtClean="0"/>
              <a:t>Microscopically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490793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tissue reaction follows a </a:t>
            </a:r>
            <a:r>
              <a:rPr lang="en-US" dirty="0" smtClean="0"/>
              <a:t>characteristic sequence</a:t>
            </a:r>
            <a:r>
              <a:rPr lang="en-US" dirty="0" smtClean="0"/>
              <a:t>. After </a:t>
            </a:r>
            <a:r>
              <a:rPr lang="en-US" dirty="0"/>
              <a:t>the first 12 hours, ischemic neuronal change (</a:t>
            </a:r>
            <a:r>
              <a:rPr lang="en-US" dirty="0" smtClean="0"/>
              <a:t>red neurons)) </a:t>
            </a:r>
            <a:r>
              <a:rPr lang="en-US" dirty="0"/>
              <a:t>and cytotoxic and </a:t>
            </a:r>
            <a:r>
              <a:rPr lang="en-US" dirty="0" err="1"/>
              <a:t>vasogenic</a:t>
            </a:r>
            <a:r>
              <a:rPr lang="en-US" dirty="0"/>
              <a:t> </a:t>
            </a:r>
            <a:r>
              <a:rPr lang="en-US" dirty="0" smtClean="0"/>
              <a:t>edema appear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Endothelial </a:t>
            </a:r>
            <a:r>
              <a:rPr lang="en-US" dirty="0"/>
              <a:t>and glial cells, mainly astrocytes, swell, </a:t>
            </a:r>
            <a:r>
              <a:rPr lang="en-US" dirty="0" smtClean="0"/>
              <a:t>and myelinated </a:t>
            </a:r>
            <a:r>
              <a:rPr lang="en-US" dirty="0"/>
              <a:t>fibers begin to disintegrate.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789040"/>
            <a:ext cx="6120680" cy="306896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9592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  <a:br>
              <a:rPr lang="en-US" dirty="0"/>
            </a:br>
            <a:r>
              <a:rPr lang="en-US" dirty="0"/>
              <a:t>Microscopically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922841" cy="3880773"/>
          </a:xfrm>
        </p:spPr>
        <p:txBody>
          <a:bodyPr>
            <a:normAutofit/>
          </a:bodyPr>
          <a:lstStyle/>
          <a:p>
            <a:r>
              <a:rPr lang="en-US" dirty="0"/>
              <a:t>During the </a:t>
            </a:r>
            <a:r>
              <a:rPr lang="en-US" dirty="0">
                <a:solidFill>
                  <a:srgbClr val="FF0000"/>
                </a:solidFill>
              </a:rPr>
              <a:t>first several days </a:t>
            </a:r>
            <a:r>
              <a:rPr lang="en-US" dirty="0"/>
              <a:t>neutrophils infiltrate the area of injury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but </a:t>
            </a:r>
            <a:r>
              <a:rPr lang="en-US" dirty="0"/>
              <a:t>these are replaced over </a:t>
            </a:r>
            <a:r>
              <a:rPr lang="en-US" dirty="0">
                <a:solidFill>
                  <a:srgbClr val="FF0000"/>
                </a:solidFill>
              </a:rPr>
              <a:t>the next 2–3 weeks by macrophages.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Macrophages containing </a:t>
            </a:r>
            <a:r>
              <a:rPr lang="en-US" dirty="0"/>
              <a:t>myelin or red blood cell breakdown products may persist in the lesion for </a:t>
            </a:r>
            <a:r>
              <a:rPr lang="en-US" dirty="0">
                <a:solidFill>
                  <a:srgbClr val="FF0000"/>
                </a:solidFill>
              </a:rPr>
              <a:t>months to years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As </a:t>
            </a:r>
            <a:r>
              <a:rPr lang="en-US" dirty="0"/>
              <a:t>the process of phagocytosis and liquefaction proceeds, astrocytes at the edges of the lesion progressively enlarge, divide, and develop a prominent </a:t>
            </a:r>
            <a:r>
              <a:rPr lang="en-US" dirty="0" smtClean="0"/>
              <a:t>network of </a:t>
            </a:r>
            <a:r>
              <a:rPr lang="en-US" dirty="0"/>
              <a:t>cytoplasmic extensions.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67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  <a:br>
              <a:rPr lang="en-US" dirty="0"/>
            </a:br>
            <a:r>
              <a:rPr lang="en-US" dirty="0"/>
              <a:t>Microscopically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7562802" cy="3880773"/>
          </a:xfrm>
        </p:spPr>
        <p:txBody>
          <a:bodyPr/>
          <a:lstStyle/>
          <a:p>
            <a:r>
              <a:rPr lang="en-US" dirty="0"/>
              <a:t>After several months, the striking astrocytic nuclear and cytoplasmic enlargement regresses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 In the wall of the cavity, astrocyte processes form a dense </a:t>
            </a:r>
            <a:r>
              <a:rPr lang="en-US" dirty="0" err="1"/>
              <a:t>feltwork</a:t>
            </a:r>
            <a:r>
              <a:rPr lang="en-US" dirty="0"/>
              <a:t> of glial fibers admixed with new capillaries and a few </a:t>
            </a:r>
            <a:r>
              <a:rPr lang="en-US" dirty="0" smtClean="0"/>
              <a:t>perivascular connective </a:t>
            </a:r>
            <a:r>
              <a:rPr lang="en-US" dirty="0"/>
              <a:t>tissue fibers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221088"/>
            <a:ext cx="7704856" cy="26079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672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CEREBROVASCULAR DISEASES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8" y="2160590"/>
            <a:ext cx="8138866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Stroke </a:t>
            </a:r>
            <a:r>
              <a:rPr lang="en-US" dirty="0"/>
              <a:t>is the clinical designation applied to all of these </a:t>
            </a:r>
            <a:r>
              <a:rPr lang="en-US" dirty="0" smtClean="0"/>
              <a:t> conditions </a:t>
            </a:r>
            <a:r>
              <a:rPr lang="en-US" dirty="0"/>
              <a:t>when symptoms begin </a:t>
            </a:r>
            <a:r>
              <a:rPr lang="en-US" dirty="0">
                <a:solidFill>
                  <a:srgbClr val="FF0000"/>
                </a:solidFill>
              </a:rPr>
              <a:t>acutely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Thrombosis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embolism</a:t>
            </a:r>
            <a:r>
              <a:rPr lang="en-US" dirty="0" smtClean="0"/>
              <a:t> </a:t>
            </a:r>
            <a:r>
              <a:rPr lang="en-US" dirty="0"/>
              <a:t>have similar consequences for the brain: loss </a:t>
            </a:r>
            <a:r>
              <a:rPr lang="en-US" dirty="0" smtClean="0"/>
              <a:t>of </a:t>
            </a:r>
            <a:r>
              <a:rPr lang="en-US" dirty="0"/>
              <a:t>oxygen and metabolic substrates, resulting in </a:t>
            </a:r>
            <a:r>
              <a:rPr lang="en-US" dirty="0" smtClean="0"/>
              <a:t>infarction </a:t>
            </a:r>
            <a:r>
              <a:rPr lang="en-US" dirty="0"/>
              <a:t>or ischemic injury of regions supplied by the affected </a:t>
            </a:r>
            <a:r>
              <a:rPr lang="en-US" dirty="0" smtClean="0"/>
              <a:t>vessel.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Similar injury occurs globally when there is </a:t>
            </a:r>
            <a:r>
              <a:rPr lang="en-US" dirty="0" smtClean="0">
                <a:solidFill>
                  <a:srgbClr val="FF0000"/>
                </a:solidFill>
              </a:rPr>
              <a:t>complete </a:t>
            </a:r>
            <a:r>
              <a:rPr lang="en-US" dirty="0">
                <a:solidFill>
                  <a:srgbClr val="FF0000"/>
                </a:solidFill>
              </a:rPr>
              <a:t>loss of perfusion</a:t>
            </a:r>
            <a:r>
              <a:rPr lang="en-US" dirty="0"/>
              <a:t>, severe hypoxemia (e.g., </a:t>
            </a:r>
            <a:r>
              <a:rPr lang="en-US" dirty="0" smtClean="0"/>
              <a:t>hypovolemic </a:t>
            </a:r>
            <a:r>
              <a:rPr lang="en-US" dirty="0"/>
              <a:t>shock), or profound hypoglycemia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Hemorrhage accompanies </a:t>
            </a:r>
            <a:r>
              <a:rPr lang="en-US" dirty="0"/>
              <a:t>rupture of vessels and leads to direct tissue </a:t>
            </a:r>
          </a:p>
          <a:p>
            <a:pPr marL="0" indent="0">
              <a:buNone/>
            </a:pPr>
            <a:r>
              <a:rPr lang="en-US" dirty="0"/>
              <a:t>damage as well as secondary ischemic injury. </a:t>
            </a:r>
          </a:p>
        </p:txBody>
      </p:sp>
    </p:spTree>
    <p:extLst>
      <p:ext uri="{BB962C8B-B14F-4D97-AF65-F5344CB8AC3E}">
        <p14:creationId xmlns:p14="http://schemas.microsoft.com/office/powerpoint/2010/main" val="3153907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Intracranial Hemorrhage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6698705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Hemorrhages within the brain are caused by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1)</a:t>
            </a:r>
            <a:r>
              <a:rPr lang="en-US" dirty="0"/>
              <a:t> H</a:t>
            </a:r>
            <a:r>
              <a:rPr lang="en-US" dirty="0" smtClean="0"/>
              <a:t>ypertension </a:t>
            </a:r>
            <a:r>
              <a:rPr lang="en-US" dirty="0"/>
              <a:t>and other diseases leading to vascular wall </a:t>
            </a:r>
            <a:r>
              <a:rPr lang="en-US" dirty="0" smtClean="0"/>
              <a:t>injury,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(2)</a:t>
            </a:r>
            <a:r>
              <a:rPr lang="en-US" dirty="0"/>
              <a:t> </a:t>
            </a:r>
            <a:r>
              <a:rPr lang="en-US" dirty="0" smtClean="0"/>
              <a:t>Structural </a:t>
            </a:r>
            <a:r>
              <a:rPr lang="en-US" dirty="0"/>
              <a:t>lesions such as arteriovenous and </a:t>
            </a:r>
            <a:r>
              <a:rPr lang="en-US" dirty="0" smtClean="0"/>
              <a:t> cavernous malformations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3)</a:t>
            </a:r>
            <a:r>
              <a:rPr lang="en-US" dirty="0"/>
              <a:t> </a:t>
            </a:r>
            <a:r>
              <a:rPr lang="en-US" dirty="0" smtClean="0"/>
              <a:t>Tumors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Subarachnoid hemorrhages </a:t>
            </a:r>
            <a:r>
              <a:rPr lang="en-US" dirty="0"/>
              <a:t>most commonly are the result of </a:t>
            </a:r>
            <a:r>
              <a:rPr lang="en-US" dirty="0">
                <a:solidFill>
                  <a:srgbClr val="FF0000"/>
                </a:solidFill>
              </a:rPr>
              <a:t>ruptured </a:t>
            </a:r>
            <a:r>
              <a:rPr lang="en-US" dirty="0" smtClean="0">
                <a:solidFill>
                  <a:srgbClr val="FF0000"/>
                </a:solidFill>
              </a:rPr>
              <a:t> aneurysms </a:t>
            </a:r>
            <a:r>
              <a:rPr lang="en-US" dirty="0"/>
              <a:t>but also occur with other vascular </a:t>
            </a:r>
            <a:r>
              <a:rPr lang="en-US" dirty="0" smtClean="0"/>
              <a:t>malformations. </a:t>
            </a:r>
          </a:p>
          <a:p>
            <a:r>
              <a:rPr lang="en-US" b="1" dirty="0" smtClean="0"/>
              <a:t>Subdural </a:t>
            </a:r>
            <a:r>
              <a:rPr lang="en-US" b="1" dirty="0"/>
              <a:t>or epidural hemorrhages </a:t>
            </a:r>
            <a:r>
              <a:rPr lang="en-US" dirty="0"/>
              <a:t>usually are </a:t>
            </a:r>
            <a:r>
              <a:rPr lang="en-US" dirty="0" smtClean="0"/>
              <a:t>associated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trauma.</a:t>
            </a:r>
          </a:p>
        </p:txBody>
      </p:sp>
    </p:spTree>
    <p:extLst>
      <p:ext uri="{BB962C8B-B14F-4D97-AF65-F5344CB8AC3E}">
        <p14:creationId xmlns:p14="http://schemas.microsoft.com/office/powerpoint/2010/main" val="567254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Intracranial Hemorrhage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842689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Spontaneous (</a:t>
            </a:r>
            <a:r>
              <a:rPr lang="en-US" dirty="0" err="1"/>
              <a:t>nontraumatic</a:t>
            </a:r>
            <a:r>
              <a:rPr lang="en-US" dirty="0"/>
              <a:t>) </a:t>
            </a:r>
            <a:r>
              <a:rPr lang="en-US" dirty="0" err="1"/>
              <a:t>intraparenchymal</a:t>
            </a:r>
            <a:r>
              <a:rPr lang="en-US" dirty="0"/>
              <a:t> </a:t>
            </a:r>
            <a:r>
              <a:rPr lang="en-US" dirty="0" smtClean="0"/>
              <a:t>hemorrhages are most </a:t>
            </a:r>
            <a:r>
              <a:rPr lang="en-US" dirty="0"/>
              <a:t>common in mid to late adult life, with a </a:t>
            </a:r>
            <a:r>
              <a:rPr lang="en-US" dirty="0" smtClean="0"/>
              <a:t>peak </a:t>
            </a:r>
            <a:r>
              <a:rPr lang="en-US" dirty="0"/>
              <a:t>incidence at about 60 years of age. </a:t>
            </a:r>
            <a:endParaRPr lang="en-US" dirty="0" smtClean="0"/>
          </a:p>
          <a:p>
            <a:r>
              <a:rPr lang="en-US" dirty="0" smtClean="0"/>
              <a:t>Rupture </a:t>
            </a:r>
            <a:r>
              <a:rPr lang="en-US" dirty="0"/>
              <a:t>of a small </a:t>
            </a:r>
            <a:r>
              <a:rPr lang="en-US" dirty="0" err="1"/>
              <a:t>intraparenchymal</a:t>
            </a:r>
            <a:r>
              <a:rPr lang="en-US" dirty="0"/>
              <a:t> vessel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Hypertension is </a:t>
            </a:r>
            <a:r>
              <a:rPr lang="en-US" dirty="0"/>
              <a:t>the leading underlying cause, and brain hemorrhage </a:t>
            </a:r>
            <a:r>
              <a:rPr lang="en-US" dirty="0" smtClean="0"/>
              <a:t>accounts </a:t>
            </a:r>
            <a:r>
              <a:rPr lang="en-US" dirty="0"/>
              <a:t>for roughly 15% of deaths among individuals </a:t>
            </a:r>
            <a:r>
              <a:rPr lang="en-US" dirty="0" smtClean="0"/>
              <a:t> with </a:t>
            </a:r>
            <a:r>
              <a:rPr lang="en-US" dirty="0"/>
              <a:t>chronic hypertension.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Clinically </a:t>
            </a:r>
            <a:r>
              <a:rPr lang="en-US" dirty="0"/>
              <a:t>devastating when it affects large </a:t>
            </a:r>
            <a:r>
              <a:rPr lang="en-US" dirty="0" smtClean="0"/>
              <a:t>portions </a:t>
            </a:r>
            <a:r>
              <a:rPr lang="en-US" dirty="0"/>
              <a:t>of the brain or extends into the ventricular system; </a:t>
            </a:r>
            <a:r>
              <a:rPr lang="en-US" dirty="0" smtClean="0"/>
              <a:t>alternatively</a:t>
            </a:r>
            <a:r>
              <a:rPr lang="en-US" dirty="0"/>
              <a:t>, it can affect small regions and be clinically </a:t>
            </a:r>
            <a:r>
              <a:rPr lang="en-US" dirty="0" smtClean="0"/>
              <a:t>silent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Hypertensive </a:t>
            </a:r>
            <a:r>
              <a:rPr lang="en-US" dirty="0" err="1"/>
              <a:t>intraparenchymal</a:t>
            </a:r>
            <a:r>
              <a:rPr lang="en-US" dirty="0"/>
              <a:t> hemorrhages </a:t>
            </a:r>
            <a:r>
              <a:rPr lang="en-US" dirty="0" smtClean="0"/>
              <a:t>typically </a:t>
            </a:r>
            <a:r>
              <a:rPr lang="en-US" dirty="0"/>
              <a:t>occur in the </a:t>
            </a:r>
            <a:r>
              <a:rPr lang="en-US" dirty="0">
                <a:solidFill>
                  <a:srgbClr val="FF0000"/>
                </a:solidFill>
              </a:rPr>
              <a:t>basal ganglia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thalamus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pons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cerebellum</a:t>
            </a:r>
          </a:p>
        </p:txBody>
      </p:sp>
    </p:spTree>
    <p:extLst>
      <p:ext uri="{BB962C8B-B14F-4D97-AF65-F5344CB8AC3E}">
        <p14:creationId xmlns:p14="http://schemas.microsoft.com/office/powerpoint/2010/main" val="633855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Basal ganglia hemorrhage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1330"/>
            <a:ext cx="8064896" cy="52100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27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2666"/>
            <a:ext cx="9143999" cy="6890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612304"/>
            <a:ext cx="36724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Cerebral hemorrhage. Massive hypertensive hemorrhage </a:t>
            </a:r>
            <a:r>
              <a:rPr lang="en-US" dirty="0" err="1"/>
              <a:t>rupturing</a:t>
            </a:r>
            <a:r>
              <a:rPr lang="en-US" dirty="0"/>
              <a:t> into a lateral ventricle</a:t>
            </a:r>
          </a:p>
        </p:txBody>
      </p:sp>
    </p:spTree>
    <p:extLst>
      <p:ext uri="{BB962C8B-B14F-4D97-AF65-F5344CB8AC3E}">
        <p14:creationId xmlns:p14="http://schemas.microsoft.com/office/powerpoint/2010/main" val="78004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Amyloid </a:t>
            </a:r>
            <a:r>
              <a:rPr lang="en-US" dirty="0" err="1"/>
              <a:t>Angiopathy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8210874" cy="38807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Disease </a:t>
            </a:r>
            <a:r>
              <a:rPr lang="en-US" dirty="0"/>
              <a:t>in which </a:t>
            </a:r>
            <a:r>
              <a:rPr lang="en-US" dirty="0" smtClean="0"/>
              <a:t>the </a:t>
            </a:r>
            <a:r>
              <a:rPr lang="en-US" dirty="0"/>
              <a:t>same </a:t>
            </a:r>
            <a:r>
              <a:rPr lang="en-US" dirty="0" err="1"/>
              <a:t>amyloidogenic</a:t>
            </a:r>
            <a:r>
              <a:rPr lang="en-US" dirty="0"/>
              <a:t> peptides as those found in </a:t>
            </a:r>
            <a:r>
              <a:rPr lang="en-US" dirty="0" smtClean="0"/>
              <a:t> Alzheimer </a:t>
            </a:r>
            <a:r>
              <a:rPr lang="en-US" dirty="0"/>
              <a:t>disease </a:t>
            </a:r>
            <a:r>
              <a:rPr lang="en-US" dirty="0" smtClean="0"/>
              <a:t>deposit </a:t>
            </a:r>
            <a:r>
              <a:rPr lang="en-US" dirty="0"/>
              <a:t>in the walls </a:t>
            </a:r>
            <a:r>
              <a:rPr lang="en-US" dirty="0" smtClean="0"/>
              <a:t> of </a:t>
            </a:r>
            <a:r>
              <a:rPr lang="en-US" dirty="0"/>
              <a:t>medium- and small-caliber meningeal and cortical </a:t>
            </a:r>
            <a:r>
              <a:rPr lang="en-US" dirty="0" smtClean="0"/>
              <a:t>vessels.</a:t>
            </a:r>
          </a:p>
          <a:p>
            <a:r>
              <a:rPr lang="en-US" dirty="0" smtClean="0"/>
              <a:t> </a:t>
            </a:r>
            <a:r>
              <a:rPr lang="en-US" dirty="0"/>
              <a:t>The amyloid confers a rigid, pipe-like appearance </a:t>
            </a:r>
            <a:r>
              <a:rPr lang="en-US" dirty="0" smtClean="0"/>
              <a:t>and </a:t>
            </a:r>
            <a:r>
              <a:rPr lang="en-US" dirty="0"/>
              <a:t>stains with Congo 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Amyloid deposition weakens </a:t>
            </a:r>
            <a:r>
              <a:rPr lang="en-US" dirty="0" smtClean="0"/>
              <a:t>vessel </a:t>
            </a:r>
            <a:r>
              <a:rPr lang="en-US" dirty="0"/>
              <a:t>walls and increases the risk for hemorrhages, which </a:t>
            </a:r>
            <a:r>
              <a:rPr lang="en-US" dirty="0" smtClean="0"/>
              <a:t>differ </a:t>
            </a:r>
            <a:r>
              <a:rPr lang="en-US" dirty="0"/>
              <a:t>in distribution from those associated with </a:t>
            </a:r>
            <a:r>
              <a:rPr lang="en-US" dirty="0" smtClean="0"/>
              <a:t>hypertension. </a:t>
            </a:r>
          </a:p>
          <a:p>
            <a:r>
              <a:rPr lang="en-US" dirty="0" smtClean="0"/>
              <a:t>CAA-associated hemorrhages </a:t>
            </a:r>
            <a:r>
              <a:rPr lang="en-US" dirty="0"/>
              <a:t>often occur in the lobes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cerebral cortex </a:t>
            </a:r>
            <a:r>
              <a:rPr lang="en-US" dirty="0" smtClean="0">
                <a:solidFill>
                  <a:srgbClr val="FF0000"/>
                </a:solidFill>
              </a:rPr>
              <a:t>(lobar hemorrhages). </a:t>
            </a:r>
          </a:p>
          <a:p>
            <a:r>
              <a:rPr lang="en-US" dirty="0" smtClean="0"/>
              <a:t>In </a:t>
            </a:r>
            <a:r>
              <a:rPr lang="en-US" dirty="0"/>
              <a:t>addition to </a:t>
            </a:r>
            <a:r>
              <a:rPr lang="en-US" dirty="0" smtClean="0"/>
              <a:t>these </a:t>
            </a:r>
            <a:r>
              <a:rPr lang="en-US" dirty="0"/>
              <a:t>symptomatic hemorrhages, CAA also results in small </a:t>
            </a:r>
          </a:p>
          <a:p>
            <a:pPr marL="0" indent="0">
              <a:buNone/>
            </a:pPr>
            <a:r>
              <a:rPr lang="en-US" dirty="0"/>
              <a:t>(&lt;1 mm) </a:t>
            </a:r>
            <a:r>
              <a:rPr lang="en-US" dirty="0">
                <a:solidFill>
                  <a:srgbClr val="FF0000"/>
                </a:solidFill>
              </a:rPr>
              <a:t>cortical hemorrhages (</a:t>
            </a:r>
            <a:r>
              <a:rPr lang="en-US" dirty="0" err="1">
                <a:solidFill>
                  <a:srgbClr val="FF0000"/>
                </a:solidFill>
              </a:rPr>
              <a:t>microhemorrhages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8378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Subarachnoid Hemorrhage and Saccular Aneurysms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706817" cy="3880773"/>
          </a:xfrm>
        </p:spPr>
        <p:txBody>
          <a:bodyPr>
            <a:normAutofit/>
          </a:bodyPr>
          <a:lstStyle/>
          <a:p>
            <a:r>
              <a:rPr lang="en-US" sz="2000" dirty="0"/>
              <a:t>The most frequent cause of clinically significant </a:t>
            </a:r>
            <a:r>
              <a:rPr lang="en-US" sz="2000" dirty="0" smtClean="0"/>
              <a:t>non-traumatic </a:t>
            </a:r>
            <a:r>
              <a:rPr lang="en-US" sz="2000" dirty="0"/>
              <a:t>subarachnoid hemorrhage is rupture of a </a:t>
            </a:r>
            <a:r>
              <a:rPr lang="en-US" sz="2000" dirty="0" smtClean="0"/>
              <a:t>saccular( </a:t>
            </a:r>
            <a:r>
              <a:rPr lang="en-US" sz="2000" dirty="0" smtClean="0"/>
              <a:t>berry</a:t>
            </a:r>
            <a:r>
              <a:rPr lang="en-US" sz="2000" dirty="0"/>
              <a:t>) aneurysm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Hemorrhage </a:t>
            </a:r>
            <a:r>
              <a:rPr lang="en-US" sz="2000" dirty="0"/>
              <a:t>into the subarachnoid </a:t>
            </a:r>
            <a:r>
              <a:rPr lang="en-US" sz="2000" dirty="0" smtClean="0"/>
              <a:t>space </a:t>
            </a:r>
            <a:r>
              <a:rPr lang="en-US" sz="2000" dirty="0"/>
              <a:t>also may result from </a:t>
            </a:r>
            <a:r>
              <a:rPr lang="en-US" sz="2000" dirty="0">
                <a:solidFill>
                  <a:srgbClr val="FF0000"/>
                </a:solidFill>
              </a:rPr>
              <a:t>vascular malformation, </a:t>
            </a:r>
            <a:r>
              <a:rPr lang="en-US" sz="2000" dirty="0" smtClean="0">
                <a:solidFill>
                  <a:srgbClr val="FF0000"/>
                </a:solidFill>
              </a:rPr>
              <a:t>trauma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rupture </a:t>
            </a:r>
            <a:r>
              <a:rPr lang="en-US" sz="2000" dirty="0">
                <a:solidFill>
                  <a:srgbClr val="FF0000"/>
                </a:solidFill>
              </a:rPr>
              <a:t>of an intracerebral hemorrhage</a:t>
            </a:r>
            <a:r>
              <a:rPr lang="en-US" sz="2000" dirty="0"/>
              <a:t> into the ventricular </a:t>
            </a:r>
            <a:r>
              <a:rPr lang="en-US" sz="2000" dirty="0" smtClean="0"/>
              <a:t> system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coagulopathies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FF0000"/>
                </a:solidFill>
              </a:rPr>
              <a:t>tumors.</a:t>
            </a:r>
          </a:p>
        </p:txBody>
      </p:sp>
    </p:spTree>
    <p:extLst>
      <p:ext uri="{BB962C8B-B14F-4D97-AF65-F5344CB8AC3E}">
        <p14:creationId xmlns:p14="http://schemas.microsoft.com/office/powerpoint/2010/main" val="808781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Saccular Aneurysms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8354890" cy="3880773"/>
          </a:xfrm>
        </p:spPr>
        <p:txBody>
          <a:bodyPr>
            <a:normAutofit/>
          </a:bodyPr>
          <a:lstStyle/>
          <a:p>
            <a:r>
              <a:rPr lang="en-US" dirty="0"/>
              <a:t>In about </a:t>
            </a:r>
            <a:r>
              <a:rPr lang="en-US" dirty="0">
                <a:solidFill>
                  <a:srgbClr val="FF0000"/>
                </a:solidFill>
              </a:rPr>
              <a:t>one-third of cases</a:t>
            </a:r>
            <a:r>
              <a:rPr lang="en-US" dirty="0"/>
              <a:t>, rupture of a saccular </a:t>
            </a:r>
            <a:r>
              <a:rPr lang="en-US" dirty="0" smtClean="0"/>
              <a:t>aneurysm </a:t>
            </a:r>
            <a:r>
              <a:rPr lang="en-US" dirty="0"/>
              <a:t>occurs at the time of an </a:t>
            </a:r>
            <a:r>
              <a:rPr lang="en-US" dirty="0">
                <a:solidFill>
                  <a:srgbClr val="FF0000"/>
                </a:solidFill>
              </a:rPr>
              <a:t>acute increase in </a:t>
            </a:r>
            <a:r>
              <a:rPr lang="en-US" dirty="0" smtClean="0">
                <a:solidFill>
                  <a:srgbClr val="FF0000"/>
                </a:solidFill>
              </a:rPr>
              <a:t>intracranial pressure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Blood </a:t>
            </a:r>
            <a:r>
              <a:rPr lang="en-US" dirty="0"/>
              <a:t>under arterial pressure is forced </a:t>
            </a:r>
            <a:r>
              <a:rPr lang="en-US" dirty="0" smtClean="0"/>
              <a:t>into </a:t>
            </a:r>
            <a:r>
              <a:rPr lang="en-US" dirty="0"/>
              <a:t>the subarachnoid space, and the patient is stricken </a:t>
            </a:r>
            <a:r>
              <a:rPr lang="en-US" dirty="0" smtClean="0"/>
              <a:t>with </a:t>
            </a:r>
            <a:r>
              <a:rPr lang="en-US" dirty="0"/>
              <a:t>sudden, excruciating headache (known as a </a:t>
            </a:r>
            <a:r>
              <a:rPr lang="en-US" dirty="0" smtClean="0"/>
              <a:t>thunderclap </a:t>
            </a:r>
            <a:r>
              <a:rPr lang="en-US" dirty="0"/>
              <a:t>headache, often described as “the worst headache </a:t>
            </a:r>
            <a:r>
              <a:rPr lang="en-US" dirty="0" smtClean="0"/>
              <a:t>I’ve </a:t>
            </a:r>
            <a:r>
              <a:rPr lang="en-US" dirty="0"/>
              <a:t>ever had”) and rapidly loses consciousness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Between </a:t>
            </a:r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dirty="0">
                <a:solidFill>
                  <a:srgbClr val="FF0000"/>
                </a:solidFill>
              </a:rPr>
              <a:t>% and 50% </a:t>
            </a:r>
            <a:r>
              <a:rPr lang="en-US" dirty="0"/>
              <a:t>of affected individuals </a:t>
            </a:r>
            <a:r>
              <a:rPr lang="en-US" dirty="0">
                <a:solidFill>
                  <a:srgbClr val="FF0000"/>
                </a:solidFill>
              </a:rPr>
              <a:t>die</a:t>
            </a:r>
            <a:r>
              <a:rPr lang="en-US" dirty="0"/>
              <a:t> from the </a:t>
            </a:r>
            <a:r>
              <a:rPr lang="en-US" dirty="0" smtClean="0">
                <a:solidFill>
                  <a:srgbClr val="FF0000"/>
                </a:solidFill>
              </a:rPr>
              <a:t>first bleed</a:t>
            </a:r>
            <a:r>
              <a:rPr lang="en-US" dirty="0"/>
              <a:t>, and recurrent bleeds are common in survivors.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7243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Saccular Aneurysms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850834" cy="3880773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/>
              <a:t>About 90% of saccular aneurysms occur in the </a:t>
            </a:r>
            <a:r>
              <a:rPr lang="en-US" sz="2200" dirty="0" smtClean="0"/>
              <a:t>anterior </a:t>
            </a:r>
            <a:r>
              <a:rPr lang="en-US" sz="2200" dirty="0"/>
              <a:t>circulation near </a:t>
            </a:r>
            <a:r>
              <a:rPr lang="en-US" sz="2200" b="1" dirty="0">
                <a:solidFill>
                  <a:srgbClr val="FF0000"/>
                </a:solidFill>
              </a:rPr>
              <a:t>major arterial branch points </a:t>
            </a:r>
            <a:r>
              <a:rPr lang="en-US" sz="2200" dirty="0" smtClean="0"/>
              <a:t>,multiple </a:t>
            </a:r>
            <a:r>
              <a:rPr lang="en-US" sz="2200" dirty="0"/>
              <a:t>aneurysms exist in </a:t>
            </a:r>
            <a:r>
              <a:rPr lang="en-US" sz="2200" dirty="0">
                <a:solidFill>
                  <a:srgbClr val="FF0000"/>
                </a:solidFill>
              </a:rPr>
              <a:t>20% to 30% of cases. </a:t>
            </a:r>
            <a:endParaRPr lang="en-US" sz="2200" dirty="0" smtClean="0">
              <a:solidFill>
                <a:srgbClr val="FF0000"/>
              </a:solidFill>
            </a:endParaRPr>
          </a:p>
          <a:p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/>
              <a:t>The aneurysms are not present at birth but develop </a:t>
            </a:r>
            <a:r>
              <a:rPr lang="en-US" sz="2200" dirty="0" smtClean="0"/>
              <a:t>over time </a:t>
            </a:r>
            <a:r>
              <a:rPr lang="en-US" sz="2200" dirty="0"/>
              <a:t>because of underlying defects in the vessel media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/>
              <a:t>There is an increased risk for aneurysms in patients </a:t>
            </a:r>
            <a:r>
              <a:rPr lang="en-US" sz="2200" dirty="0" smtClean="0"/>
              <a:t>with autosomal dominant polycystic kidney disease  </a:t>
            </a:r>
            <a:r>
              <a:rPr lang="en-US" sz="2200" dirty="0"/>
              <a:t>and genetic disorders of extracellular matrix </a:t>
            </a:r>
            <a:r>
              <a:rPr lang="en-US" sz="2200" dirty="0" smtClean="0"/>
              <a:t>proteins </a:t>
            </a:r>
            <a:r>
              <a:rPr lang="en-US" sz="2200" dirty="0"/>
              <a:t>(e.g., </a:t>
            </a:r>
            <a:r>
              <a:rPr lang="en-US" sz="2200" dirty="0" err="1"/>
              <a:t>Ehler-Danlos</a:t>
            </a:r>
            <a:r>
              <a:rPr lang="en-US" sz="2200" dirty="0"/>
              <a:t> syndrome</a:t>
            </a:r>
            <a:r>
              <a:rPr lang="en-US" sz="2200" dirty="0" smtClean="0"/>
              <a:t>).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9421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Aneurysms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types of aneurysms include:</a:t>
            </a:r>
          </a:p>
          <a:p>
            <a:r>
              <a:rPr lang="en-US" dirty="0"/>
              <a:t>1. Atherosclerotic aneurysm , mostly of </a:t>
            </a:r>
            <a:r>
              <a:rPr lang="en-US" dirty="0" smtClean="0"/>
              <a:t>the basilar artery</a:t>
            </a:r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Mycotic</a:t>
            </a:r>
            <a:r>
              <a:rPr lang="en-US" dirty="0"/>
              <a:t> </a:t>
            </a:r>
            <a:r>
              <a:rPr lang="en-US" dirty="0" smtClean="0"/>
              <a:t>aneurysms</a:t>
            </a:r>
          </a:p>
          <a:p>
            <a:endParaRPr lang="en-US" dirty="0"/>
          </a:p>
          <a:p>
            <a:r>
              <a:rPr lang="en-US" dirty="0"/>
              <a:t>3. Traumatic </a:t>
            </a:r>
            <a:r>
              <a:rPr lang="en-US" dirty="0" smtClean="0"/>
              <a:t>aneurysms</a:t>
            </a:r>
          </a:p>
          <a:p>
            <a:endParaRPr lang="en-US" dirty="0"/>
          </a:p>
          <a:p>
            <a:r>
              <a:rPr lang="en-US" dirty="0"/>
              <a:t>4. Dissecting aneurysms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46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1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Hypoxia, Ischemia, and Infarction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8354889" cy="3880773"/>
          </a:xfrm>
        </p:spPr>
        <p:txBody>
          <a:bodyPr>
            <a:normAutofit/>
          </a:bodyPr>
          <a:lstStyle/>
          <a:p>
            <a:r>
              <a:rPr lang="en-US" dirty="0"/>
              <a:t>The brain is </a:t>
            </a:r>
            <a:r>
              <a:rPr lang="en-US" dirty="0">
                <a:solidFill>
                  <a:srgbClr val="FF0000"/>
                </a:solidFill>
              </a:rPr>
              <a:t>a highly oxygen-dependent tissue </a:t>
            </a:r>
            <a:r>
              <a:rPr lang="en-US" dirty="0"/>
              <a:t>that requires </a:t>
            </a:r>
            <a:r>
              <a:rPr lang="en-US" dirty="0" smtClean="0"/>
              <a:t>a </a:t>
            </a:r>
            <a:r>
              <a:rPr lang="en-US" dirty="0"/>
              <a:t>continual supply of glucose and oxygen from the blood.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Although it constitutes no more than 2% of body </a:t>
            </a:r>
            <a:r>
              <a:rPr lang="en-US" dirty="0" smtClean="0"/>
              <a:t>weight</a:t>
            </a:r>
            <a:r>
              <a:rPr lang="en-US" dirty="0" smtClean="0"/>
              <a:t>, the </a:t>
            </a:r>
            <a:r>
              <a:rPr lang="en-US" dirty="0"/>
              <a:t>brain receives 15% of the resting cardiac output and </a:t>
            </a:r>
            <a:r>
              <a:rPr lang="en-US" dirty="0" smtClean="0"/>
              <a:t>is </a:t>
            </a:r>
            <a:r>
              <a:rPr lang="en-US" dirty="0"/>
              <a:t>responsible for 20% of total body oxygen consumption.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Cerebral blood flow normally remains stable over a wide </a:t>
            </a:r>
            <a:r>
              <a:rPr lang="en-US" dirty="0" smtClean="0"/>
              <a:t>range </a:t>
            </a:r>
            <a:r>
              <a:rPr lang="en-US" dirty="0"/>
              <a:t>of blood pressure and intracranial pressure because </a:t>
            </a:r>
            <a:r>
              <a:rPr lang="en-US" dirty="0" smtClean="0"/>
              <a:t>of </a:t>
            </a:r>
            <a:r>
              <a:rPr lang="en-US" dirty="0"/>
              <a:t>autoregulation of vascular resistance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3097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528" y="0"/>
            <a:ext cx="9324528" cy="69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67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Hypertensive cerebrovascular</a:t>
            </a:r>
            <a:br>
              <a:rPr lang="en-US" dirty="0"/>
            </a:br>
            <a:r>
              <a:rPr lang="en-US" dirty="0"/>
              <a:t>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418785" cy="3880773"/>
          </a:xfrm>
        </p:spPr>
        <p:txBody>
          <a:bodyPr/>
          <a:lstStyle/>
          <a:p>
            <a:r>
              <a:rPr lang="en-US" dirty="0"/>
              <a:t>Hypertension causes hyaline arteriolar sclerosis of the deep </a:t>
            </a:r>
            <a:r>
              <a:rPr lang="en-US" dirty="0" smtClean="0"/>
              <a:t>penetrating </a:t>
            </a:r>
            <a:r>
              <a:rPr lang="en-US" dirty="0"/>
              <a:t>arteries and arterioles that supply the </a:t>
            </a:r>
            <a:r>
              <a:rPr lang="en-US" dirty="0" smtClean="0"/>
              <a:t>basal ganglia</a:t>
            </a:r>
            <a:r>
              <a:rPr lang="en-US" dirty="0"/>
              <a:t>, the hemispheric white matter, and the brain stem.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Affected arteriolar walls are weakened and are more </a:t>
            </a:r>
            <a:r>
              <a:rPr lang="en-US" dirty="0" smtClean="0"/>
              <a:t>vulnerable </a:t>
            </a:r>
            <a:r>
              <a:rPr lang="en-US" dirty="0"/>
              <a:t>to rupture.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some instances, minute aneurysms </a:t>
            </a:r>
            <a:r>
              <a:rPr lang="en-US" dirty="0" smtClean="0"/>
              <a:t>(</a:t>
            </a:r>
            <a:r>
              <a:rPr lang="en-US" dirty="0"/>
              <a:t>Charcot-Bouchard </a:t>
            </a:r>
            <a:r>
              <a:rPr lang="en-US" dirty="0" err="1"/>
              <a:t>microaneurysms</a:t>
            </a:r>
            <a:r>
              <a:rPr lang="en-US" dirty="0"/>
              <a:t>) form in vessels less than </a:t>
            </a:r>
            <a:r>
              <a:rPr lang="en-US" dirty="0" smtClean="0"/>
              <a:t>300 </a:t>
            </a:r>
            <a:r>
              <a:rPr lang="en-US" dirty="0"/>
              <a:t>µm in </a:t>
            </a:r>
            <a:r>
              <a:rPr lang="en-US" dirty="0" smtClean="0"/>
              <a:t>diameter.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68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Hypertensive cerebrovascular</a:t>
            </a:r>
            <a:br>
              <a:rPr lang="en-US" dirty="0"/>
            </a:br>
            <a:r>
              <a:rPr lang="en-US" dirty="0"/>
              <a:t>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48880"/>
            <a:ext cx="7488832" cy="3483749"/>
          </a:xfrm>
        </p:spPr>
        <p:txBody>
          <a:bodyPr/>
          <a:lstStyle/>
          <a:p>
            <a:r>
              <a:rPr lang="en-US" dirty="0"/>
              <a:t>Effect of hypertension on the </a:t>
            </a:r>
            <a:r>
              <a:rPr lang="en-US" dirty="0" smtClean="0"/>
              <a:t>brain( </a:t>
            </a:r>
            <a:r>
              <a:rPr lang="en-US" dirty="0"/>
              <a:t>other </a:t>
            </a:r>
            <a:r>
              <a:rPr lang="en-US" dirty="0" smtClean="0"/>
              <a:t>than </a:t>
            </a:r>
            <a:r>
              <a:rPr lang="en-US" dirty="0"/>
              <a:t>Massive hypertensive </a:t>
            </a:r>
            <a:r>
              <a:rPr lang="en-US" dirty="0" err="1" smtClean="0"/>
              <a:t>intraparenchymal</a:t>
            </a:r>
            <a:r>
              <a:rPr lang="en-US" dirty="0" smtClean="0"/>
              <a:t> hemorrhage)  </a:t>
            </a:r>
            <a:r>
              <a:rPr lang="en-US" dirty="0"/>
              <a:t>include:</a:t>
            </a:r>
          </a:p>
          <a:p>
            <a:pPr marL="68580" indent="0">
              <a:buNone/>
            </a:pPr>
            <a:r>
              <a:rPr lang="en-US" dirty="0" smtClean="0"/>
              <a:t>1. Lacunar infarcts</a:t>
            </a:r>
          </a:p>
          <a:p>
            <a:pPr marL="411480">
              <a:buAutoNum type="arabicPeriod"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2. Slit </a:t>
            </a:r>
            <a:r>
              <a:rPr lang="en-US" dirty="0" smtClean="0"/>
              <a:t>hemorrhages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3. </a:t>
            </a:r>
            <a:r>
              <a:rPr lang="en-US" dirty="0" smtClean="0"/>
              <a:t>Acute hypertensive </a:t>
            </a:r>
            <a:r>
              <a:rPr lang="en-US" dirty="0"/>
              <a:t>encephalopathy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78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1. Lacunes or </a:t>
            </a:r>
            <a:r>
              <a:rPr lang="fr-FR" dirty="0" err="1"/>
              <a:t>lacunar</a:t>
            </a:r>
            <a:r>
              <a:rPr lang="fr-FR" dirty="0"/>
              <a:t> </a:t>
            </a:r>
            <a:r>
              <a:rPr lang="fr-FR" dirty="0" err="1"/>
              <a:t>infarcts</a:t>
            </a:r>
            <a:r>
              <a:rPr lang="fr-FR" dirty="0"/>
              <a:t> :</a:t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7992888" cy="4320480"/>
          </a:xfrm>
        </p:spPr>
        <p:txBody>
          <a:bodyPr>
            <a:normAutofit/>
          </a:bodyPr>
          <a:lstStyle/>
          <a:p>
            <a:pPr marL="354330" indent="-285750">
              <a:buFont typeface="Wingdings" panose="05000000000000000000" pitchFamily="2" charset="2"/>
              <a:buChar char="Ø"/>
            </a:pPr>
            <a:r>
              <a:rPr lang="en-US" dirty="0" smtClean="0"/>
              <a:t> Small </a:t>
            </a:r>
            <a:r>
              <a:rPr lang="en-US" dirty="0" err="1"/>
              <a:t>cavitary</a:t>
            </a:r>
            <a:r>
              <a:rPr lang="en-US" dirty="0"/>
              <a:t> infarcts, </a:t>
            </a:r>
            <a:r>
              <a:rPr lang="en-US" dirty="0" smtClean="0"/>
              <a:t>just a </a:t>
            </a:r>
            <a:r>
              <a:rPr lang="en-US" dirty="0"/>
              <a:t>few millimeters in size, that are found most </a:t>
            </a:r>
            <a:r>
              <a:rPr lang="en-US" dirty="0" smtClean="0"/>
              <a:t>commonly in </a:t>
            </a:r>
            <a:r>
              <a:rPr lang="en-US" dirty="0"/>
              <a:t>the deep gray matter (basal ganglia and thalamus),</a:t>
            </a:r>
          </a:p>
          <a:p>
            <a:pPr marL="68580" indent="0">
              <a:buNone/>
            </a:pPr>
            <a:r>
              <a:rPr lang="en-US" dirty="0"/>
              <a:t>the internal capsule, the deep white matter, and </a:t>
            </a:r>
            <a:r>
              <a:rPr lang="en-US" dirty="0" smtClean="0"/>
              <a:t>the pons</a:t>
            </a:r>
            <a:r>
              <a:rPr lang="en-US" dirty="0"/>
              <a:t>. 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35433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They </a:t>
            </a:r>
            <a:r>
              <a:rPr lang="en-US" dirty="0"/>
              <a:t>are caused by occlusion of a single </a:t>
            </a:r>
            <a:r>
              <a:rPr lang="en-US" dirty="0" smtClean="0"/>
              <a:t>penetrating </a:t>
            </a:r>
            <a:r>
              <a:rPr lang="en-US" dirty="0"/>
              <a:t>branch of a large cerebral artery. 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35433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Depending </a:t>
            </a:r>
            <a:r>
              <a:rPr lang="en-US" dirty="0"/>
              <a:t>on </a:t>
            </a:r>
            <a:r>
              <a:rPr lang="en-US" dirty="0" smtClean="0"/>
              <a:t>their location</a:t>
            </a:r>
            <a:r>
              <a:rPr lang="en-US" dirty="0"/>
              <a:t>, </a:t>
            </a:r>
            <a:r>
              <a:rPr lang="en-US" dirty="0" err="1"/>
              <a:t>lacunes</a:t>
            </a:r>
            <a:r>
              <a:rPr lang="en-US" dirty="0"/>
              <a:t> can be silent clinically or cause </a:t>
            </a:r>
            <a:r>
              <a:rPr lang="en-US" dirty="0" smtClean="0"/>
              <a:t>significant </a:t>
            </a:r>
            <a:r>
              <a:rPr lang="en-US" dirty="0"/>
              <a:t>neurologic impairment.</a:t>
            </a:r>
          </a:p>
        </p:txBody>
      </p:sp>
    </p:spTree>
    <p:extLst>
      <p:ext uri="{BB962C8B-B14F-4D97-AF65-F5344CB8AC3E}">
        <p14:creationId xmlns:p14="http://schemas.microsoft.com/office/powerpoint/2010/main" val="1678876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288043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Lacunar infarct in the Pons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24744"/>
            <a:ext cx="4464496" cy="46005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546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Slit hemorrhages;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- </a:t>
            </a:r>
            <a:r>
              <a:rPr lang="en-US" dirty="0"/>
              <a:t>Hypertension can lead to rupture of the </a:t>
            </a:r>
            <a:r>
              <a:rPr lang="en-US" dirty="0" smtClean="0"/>
              <a:t>small caliber </a:t>
            </a:r>
            <a:r>
              <a:rPr lang="en-US" dirty="0"/>
              <a:t>blood vessels and lead to </a:t>
            </a:r>
            <a:r>
              <a:rPr lang="en-US" dirty="0" smtClean="0"/>
              <a:t>development of </a:t>
            </a:r>
            <a:r>
              <a:rPr lang="en-US" dirty="0"/>
              <a:t>small </a:t>
            </a:r>
            <a:r>
              <a:rPr lang="en-US" dirty="0" smtClean="0"/>
              <a:t>hemorrhages.</a:t>
            </a:r>
            <a:endParaRPr lang="en-US" dirty="0"/>
          </a:p>
          <a:p>
            <a:pPr marL="68580" indent="0">
              <a:buNone/>
            </a:pPr>
            <a:r>
              <a:rPr lang="en-US" dirty="0" smtClean="0"/>
              <a:t>- With </a:t>
            </a:r>
            <a:r>
              <a:rPr lang="en-US" dirty="0"/>
              <a:t>time these hemorrhages resorb </a:t>
            </a:r>
            <a:r>
              <a:rPr lang="en-US" dirty="0" smtClean="0"/>
              <a:t>leaving behind </a:t>
            </a:r>
            <a:r>
              <a:rPr lang="en-US" dirty="0"/>
              <a:t>a slit-like spaces called slit </a:t>
            </a:r>
            <a:r>
              <a:rPr lang="en-US" dirty="0" smtClean="0"/>
              <a:t>hemorrhages.</a:t>
            </a:r>
          </a:p>
          <a:p>
            <a:pPr marL="68580" indent="0"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Microscopically</a:t>
            </a:r>
            <a:r>
              <a:rPr lang="en-US" dirty="0" smtClean="0"/>
              <a:t> </a:t>
            </a:r>
            <a:r>
              <a:rPr lang="en-US" dirty="0"/>
              <a:t>characterized </a:t>
            </a:r>
            <a:r>
              <a:rPr lang="en-US" dirty="0" smtClean="0"/>
              <a:t>by: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i. Focal tissue destruction</a:t>
            </a:r>
          </a:p>
          <a:p>
            <a:pPr marL="68580" indent="0">
              <a:buNone/>
            </a:pPr>
            <a:r>
              <a:rPr lang="en-US" dirty="0"/>
              <a:t>ii. Pigment-laden macrophages</a:t>
            </a:r>
          </a:p>
          <a:p>
            <a:pPr marL="68580" indent="0">
              <a:buNone/>
            </a:pPr>
            <a:r>
              <a:rPr lang="en-US" dirty="0"/>
              <a:t>iii. Gliosis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144899"/>
            <a:ext cx="4248472" cy="345097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8158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84899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3. Hypertensive encephalopathy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74511"/>
            <a:ext cx="7920880" cy="48508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err="1" smtClean="0"/>
              <a:t>clinicopathologic</a:t>
            </a:r>
            <a:r>
              <a:rPr lang="en-US" dirty="0" smtClean="0"/>
              <a:t> </a:t>
            </a:r>
            <a:r>
              <a:rPr lang="en-US" dirty="0"/>
              <a:t>syndrome arising in </a:t>
            </a:r>
            <a:r>
              <a:rPr lang="en-US" dirty="0" smtClean="0"/>
              <a:t>the setting </a:t>
            </a:r>
            <a:r>
              <a:rPr lang="en-US" dirty="0"/>
              <a:t>of malignant </a:t>
            </a:r>
            <a:r>
              <a:rPr lang="en-US" dirty="0" smtClean="0"/>
              <a:t>hypertension.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- Most often is associated with sudden </a:t>
            </a:r>
            <a:r>
              <a:rPr lang="en-US" dirty="0" smtClean="0"/>
              <a:t>sustained rises </a:t>
            </a:r>
            <a:r>
              <a:rPr lang="en-US" dirty="0"/>
              <a:t>in diastolic blood pressure to greater </a:t>
            </a:r>
            <a:r>
              <a:rPr lang="en-US" dirty="0" smtClean="0"/>
              <a:t>than 130 </a:t>
            </a:r>
            <a:r>
              <a:rPr lang="en-US" dirty="0"/>
              <a:t>mm Hg and </a:t>
            </a:r>
            <a:r>
              <a:rPr lang="en-US" dirty="0" smtClean="0"/>
              <a:t>characterized: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u="sng" dirty="0" smtClean="0">
                <a:solidFill>
                  <a:srgbClr val="FF0000"/>
                </a:solidFill>
              </a:rPr>
              <a:t>By </a:t>
            </a:r>
            <a:r>
              <a:rPr lang="en-US" u="sng" dirty="0">
                <a:solidFill>
                  <a:srgbClr val="FF0000"/>
                </a:solidFill>
              </a:rPr>
              <a:t>increased intracranial pressure </a:t>
            </a:r>
            <a:r>
              <a:rPr lang="en-US" dirty="0"/>
              <a:t>due </a:t>
            </a:r>
            <a:r>
              <a:rPr lang="en-US" dirty="0" smtClean="0"/>
              <a:t>to loss </a:t>
            </a:r>
            <a:r>
              <a:rPr lang="en-US" dirty="0"/>
              <a:t>of autoregulation and </a:t>
            </a:r>
            <a:r>
              <a:rPr lang="en-US" dirty="0" err="1" smtClean="0"/>
              <a:t>forcefull</a:t>
            </a:r>
            <a:r>
              <a:rPr lang="en-US" dirty="0" smtClean="0"/>
              <a:t> </a:t>
            </a:r>
            <a:r>
              <a:rPr lang="en-US" dirty="0" err="1" smtClean="0"/>
              <a:t>overdistention</a:t>
            </a:r>
            <a:r>
              <a:rPr lang="en-US" dirty="0" smtClean="0"/>
              <a:t> </a:t>
            </a:r>
            <a:r>
              <a:rPr lang="en-US" dirty="0"/>
              <a:t>of blood vessels, leading </a:t>
            </a:r>
            <a:r>
              <a:rPr lang="en-US" dirty="0" smtClean="0"/>
              <a:t>to fluid </a:t>
            </a:r>
            <a:r>
              <a:rPr lang="en-US" dirty="0"/>
              <a:t>extravasation (hydrostatic edema</a:t>
            </a:r>
            <a:r>
              <a:rPr lang="en-US" dirty="0" smtClean="0"/>
              <a:t>).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B. </a:t>
            </a:r>
            <a:r>
              <a:rPr lang="en-US" u="sng" dirty="0" smtClean="0">
                <a:solidFill>
                  <a:srgbClr val="FF0000"/>
                </a:solidFill>
              </a:rPr>
              <a:t>Global </a:t>
            </a:r>
            <a:r>
              <a:rPr lang="en-US" u="sng" dirty="0">
                <a:solidFill>
                  <a:srgbClr val="FF0000"/>
                </a:solidFill>
              </a:rPr>
              <a:t>cerebral dysfunction</a:t>
            </a:r>
            <a:r>
              <a:rPr lang="en-US" u="sng" dirty="0"/>
              <a:t>, </a:t>
            </a:r>
            <a:r>
              <a:rPr lang="en-US" dirty="0"/>
              <a:t>manifesting </a:t>
            </a:r>
            <a:r>
              <a:rPr lang="en-US" dirty="0" smtClean="0"/>
              <a:t>as headaches</a:t>
            </a:r>
            <a:r>
              <a:rPr lang="en-US" dirty="0"/>
              <a:t>, confusion, vomiting, convulsions</a:t>
            </a:r>
            <a:r>
              <a:rPr lang="en-US" dirty="0" smtClean="0"/>
              <a:t>, and </a:t>
            </a:r>
            <a:r>
              <a:rPr lang="en-US" dirty="0"/>
              <a:t>sometimes coma.</a:t>
            </a:r>
          </a:p>
          <a:p>
            <a:pPr marL="68580" indent="0">
              <a:buNone/>
            </a:pPr>
            <a:r>
              <a:rPr lang="en-US" dirty="0"/>
              <a:t>- Rapid therapeutic intervention to reduce </a:t>
            </a:r>
            <a:r>
              <a:rPr lang="en-US" dirty="0" smtClean="0"/>
              <a:t>the intracranial </a:t>
            </a:r>
            <a:r>
              <a:rPr lang="en-US" dirty="0"/>
              <a:t>pressure is </a:t>
            </a:r>
            <a:r>
              <a:rPr lang="en-US" dirty="0" smtClean="0"/>
              <a:t>essential, because this syndrome </a:t>
            </a:r>
            <a:r>
              <a:rPr lang="en-US" dirty="0"/>
              <a:t>does not remit </a:t>
            </a:r>
            <a:r>
              <a:rPr lang="en-US" dirty="0" smtClean="0"/>
              <a:t>spontaneously.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68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38466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MICROSCOPICAL AND MACROSCOPICAL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706817" cy="388077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- </a:t>
            </a:r>
            <a:r>
              <a:rPr lang="en-US" sz="2400" dirty="0" err="1"/>
              <a:t>Postmorteum</a:t>
            </a:r>
            <a:r>
              <a:rPr lang="en-US" sz="2400" dirty="0"/>
              <a:t> examination shows </a:t>
            </a:r>
            <a:r>
              <a:rPr lang="en-US" sz="2400" dirty="0" smtClean="0"/>
              <a:t>edematous brain </a:t>
            </a:r>
            <a:r>
              <a:rPr lang="en-US" sz="2400" dirty="0"/>
              <a:t>with or without </a:t>
            </a:r>
            <a:r>
              <a:rPr lang="en-US" sz="2400" dirty="0" err="1"/>
              <a:t>trantentorial</a:t>
            </a:r>
            <a:r>
              <a:rPr lang="en-US" sz="2400" dirty="0"/>
              <a:t> or </a:t>
            </a:r>
            <a:r>
              <a:rPr lang="en-US" sz="2400" dirty="0" smtClean="0"/>
              <a:t>tonsillar </a:t>
            </a:r>
            <a:r>
              <a:rPr lang="en-US" sz="2400" dirty="0" err="1" smtClean="0"/>
              <a:t>Herniations</a:t>
            </a:r>
            <a:r>
              <a:rPr lang="en-US" sz="2400" dirty="0" smtClean="0"/>
              <a:t>.</a:t>
            </a:r>
          </a:p>
          <a:p>
            <a:pPr marL="68580" indent="0">
              <a:buNone/>
            </a:pPr>
            <a:endParaRPr lang="en-US" sz="2400" dirty="0"/>
          </a:p>
          <a:p>
            <a:pPr marL="68580" indent="0">
              <a:buNone/>
            </a:pPr>
            <a:r>
              <a:rPr lang="en-US" sz="2400" dirty="0"/>
              <a:t>- Microscopic examination </a:t>
            </a:r>
            <a:r>
              <a:rPr lang="en-US" sz="2400" dirty="0" smtClean="0"/>
              <a:t>shows </a:t>
            </a:r>
            <a:r>
              <a:rPr lang="en-US" sz="2400" dirty="0" err="1"/>
              <a:t>Fibrinoid</a:t>
            </a:r>
            <a:r>
              <a:rPr lang="en-US" sz="2400" dirty="0"/>
              <a:t> necrosis and thrombosis of </a:t>
            </a:r>
            <a:r>
              <a:rPr lang="en-US" sz="2400" dirty="0" smtClean="0"/>
              <a:t>arterioles and capillaries ASSCOITAED with </a:t>
            </a:r>
            <a:r>
              <a:rPr lang="en-US" sz="2400" dirty="0" err="1" smtClean="0"/>
              <a:t>microinfarcts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 smtClean="0"/>
              <a:t>microhemorrhages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4529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483"/>
          <a:stretch/>
        </p:blipFill>
        <p:spPr>
          <a:xfrm>
            <a:off x="11476" y="980728"/>
            <a:ext cx="8640960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64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1910016"/>
          </a:xfrm>
        </p:spPr>
        <p:txBody>
          <a:bodyPr>
            <a:normAutofit/>
          </a:bodyPr>
          <a:lstStyle/>
          <a:p>
            <a:r>
              <a:rPr lang="en-US" dirty="0" smtClean="0"/>
              <a:t>Inflammatory </a:t>
            </a:r>
            <a:r>
              <a:rPr lang="en-US" dirty="0"/>
              <a:t>processes that involve </a:t>
            </a:r>
            <a:r>
              <a:rPr lang="en-US" dirty="0" smtClean="0"/>
              <a:t>blood vessels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482453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b="1" dirty="0" smtClean="0"/>
              <a:t>A. Infectious </a:t>
            </a:r>
            <a:r>
              <a:rPr lang="en-US" b="1" dirty="0" err="1"/>
              <a:t>vasculitis</a:t>
            </a:r>
            <a:r>
              <a:rPr lang="en-US" b="1" dirty="0"/>
              <a:t> is </a:t>
            </a:r>
            <a:r>
              <a:rPr lang="en-US" dirty="0"/>
              <a:t>common in the </a:t>
            </a:r>
            <a:r>
              <a:rPr lang="en-US" dirty="0" smtClean="0"/>
              <a:t>setting of </a:t>
            </a:r>
            <a:r>
              <a:rPr lang="en-US" dirty="0"/>
              <a:t>immunosuppression and in </a:t>
            </a:r>
            <a:r>
              <a:rPr lang="en-US" dirty="0" smtClean="0"/>
              <a:t>opportunistic infection </a:t>
            </a:r>
            <a:r>
              <a:rPr lang="en-US" dirty="0"/>
              <a:t>such as </a:t>
            </a:r>
            <a:r>
              <a:rPr lang="en-US" dirty="0" err="1"/>
              <a:t>aspergillosis</a:t>
            </a:r>
            <a:r>
              <a:rPr lang="en-US" dirty="0"/>
              <a:t> and </a:t>
            </a:r>
            <a:r>
              <a:rPr lang="en-US" dirty="0" smtClean="0"/>
              <a:t>CMV encephalitis.</a:t>
            </a:r>
          </a:p>
          <a:p>
            <a:pPr marL="68580" indent="0">
              <a:buNone/>
            </a:pPr>
            <a:endParaRPr lang="en-US" sz="1400" dirty="0" smtClean="0"/>
          </a:p>
          <a:p>
            <a:pPr marL="68580" indent="0">
              <a:buNone/>
            </a:pPr>
            <a:r>
              <a:rPr lang="en-US" b="1" dirty="0" smtClean="0"/>
              <a:t>B. Primary </a:t>
            </a:r>
            <a:r>
              <a:rPr lang="en-US" b="1" dirty="0" err="1"/>
              <a:t>angiitis</a:t>
            </a:r>
            <a:r>
              <a:rPr lang="en-US" b="1" dirty="0"/>
              <a:t> </a:t>
            </a:r>
            <a:r>
              <a:rPr lang="en-US" dirty="0"/>
              <a:t>of the CNS:</a:t>
            </a:r>
          </a:p>
          <a:p>
            <a:pPr marL="68580" indent="0">
              <a:buNone/>
            </a:pPr>
            <a:r>
              <a:rPr lang="en-US" dirty="0"/>
              <a:t>- Is an inflammatory disorder that </a:t>
            </a:r>
            <a:r>
              <a:rPr lang="en-US" dirty="0" smtClean="0"/>
              <a:t>involves multiple </a:t>
            </a:r>
            <a:r>
              <a:rPr lang="en-US" dirty="0"/>
              <a:t>small to medium-sized </a:t>
            </a:r>
            <a:r>
              <a:rPr lang="en-US" dirty="0" smtClean="0"/>
              <a:t>parenchymal and </a:t>
            </a:r>
            <a:r>
              <a:rPr lang="en-US" dirty="0"/>
              <a:t>subarachnoid </a:t>
            </a:r>
            <a:r>
              <a:rPr lang="en-US" dirty="0" smtClean="0"/>
              <a:t>vessels.</a:t>
            </a:r>
            <a:endParaRPr lang="en-US" dirty="0"/>
          </a:p>
          <a:p>
            <a:pPr marL="68580" indent="0">
              <a:buNone/>
            </a:pPr>
            <a:r>
              <a:rPr lang="en-US" dirty="0" smtClean="0"/>
              <a:t>- Characterized </a:t>
            </a:r>
            <a:r>
              <a:rPr lang="en-US" dirty="0"/>
              <a:t>by chronic inflammation</a:t>
            </a:r>
            <a:r>
              <a:rPr lang="en-US" dirty="0" smtClean="0"/>
              <a:t>, multinucleated </a:t>
            </a:r>
            <a:r>
              <a:rPr lang="en-US" dirty="0"/>
              <a:t>giant cells and destruction </a:t>
            </a:r>
            <a:r>
              <a:rPr lang="en-US" dirty="0" smtClean="0"/>
              <a:t>of the </a:t>
            </a:r>
            <a:r>
              <a:rPr lang="en-US" dirty="0"/>
              <a:t>vessel </a:t>
            </a:r>
            <a:r>
              <a:rPr lang="en-US" dirty="0" smtClean="0"/>
              <a:t>wall.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C. </a:t>
            </a:r>
            <a:r>
              <a:rPr lang="en-US" b="1" dirty="0"/>
              <a:t>Granulomas </a:t>
            </a:r>
            <a:r>
              <a:rPr lang="en-US" dirty="0" smtClean="0"/>
              <a:t>if present it called granulomatous </a:t>
            </a:r>
            <a:r>
              <a:rPr lang="en-US" dirty="0" err="1"/>
              <a:t>angiitis</a:t>
            </a:r>
            <a:r>
              <a:rPr lang="en-US" dirty="0"/>
              <a:t> of the central </a:t>
            </a:r>
            <a:r>
              <a:rPr lang="en-US" dirty="0" smtClean="0"/>
              <a:t>nervous system.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- Affected individuals may present with </a:t>
            </a:r>
            <a:r>
              <a:rPr lang="en-US" dirty="0" smtClean="0"/>
              <a:t>diffuse encephalopathy </a:t>
            </a:r>
            <a:r>
              <a:rPr lang="en-US" dirty="0"/>
              <a:t>or multifocal clinical picture </a:t>
            </a:r>
            <a:r>
              <a:rPr lang="en-US" dirty="0" smtClean="0"/>
              <a:t>often with </a:t>
            </a:r>
            <a:r>
              <a:rPr lang="en-US" dirty="0"/>
              <a:t>cognitive </a:t>
            </a:r>
            <a:r>
              <a:rPr lang="en-US" dirty="0" smtClean="0"/>
              <a:t>dysfunction.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- Patients improve with steroids </a:t>
            </a:r>
            <a:r>
              <a:rPr lang="en-US" dirty="0" smtClean="0"/>
              <a:t>or immunosuppressive </a:t>
            </a:r>
            <a:r>
              <a:rPr lang="en-US" dirty="0"/>
              <a:t>therapy</a:t>
            </a:r>
          </a:p>
        </p:txBody>
      </p:sp>
    </p:spTree>
    <p:extLst>
      <p:ext uri="{BB962C8B-B14F-4D97-AF65-F5344CB8AC3E}">
        <p14:creationId xmlns:p14="http://schemas.microsoft.com/office/powerpoint/2010/main" val="393447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Hypoxia, Ischemia, and Infarction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8282882" cy="3880773"/>
          </a:xfrm>
        </p:spPr>
        <p:txBody>
          <a:bodyPr/>
          <a:lstStyle/>
          <a:p>
            <a:r>
              <a:rPr lang="en-US" dirty="0"/>
              <a:t> The brain may be deprived of oxygen by two general mechanisms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• </a:t>
            </a:r>
            <a:r>
              <a:rPr lang="en-US" sz="2000" b="1" dirty="0">
                <a:solidFill>
                  <a:srgbClr val="FF0000"/>
                </a:solidFill>
              </a:rPr>
              <a:t>Functional hypoxia</a:t>
            </a:r>
            <a:r>
              <a:rPr lang="en-US" dirty="0"/>
              <a:t>, caused by a low partial pressure of oxygen (e.g., high altitude), impaired </a:t>
            </a:r>
            <a:r>
              <a:rPr lang="en-US" dirty="0" smtClean="0"/>
              <a:t>oxygen-carrying  </a:t>
            </a:r>
            <a:r>
              <a:rPr lang="en-US" dirty="0"/>
              <a:t>capacity (e.g., severe anemia, carbon monoxide poisoning), or toxins that interfere with oxygen use (e.g., cyanide poisoning)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• Ischemia</a:t>
            </a:r>
            <a:r>
              <a:rPr lang="en-US" dirty="0"/>
              <a:t>, either transient or permanent, due to </a:t>
            </a:r>
            <a:r>
              <a:rPr lang="en-US" dirty="0" smtClean="0"/>
              <a:t>tissue </a:t>
            </a:r>
            <a:r>
              <a:rPr lang="en-US" dirty="0" err="1" smtClean="0"/>
              <a:t>hypoperfusion</a:t>
            </a:r>
            <a:r>
              <a:rPr lang="en-US" dirty="0"/>
              <a:t>, which can be caused by </a:t>
            </a:r>
            <a:r>
              <a:rPr lang="en-US" dirty="0" err="1" smtClean="0"/>
              <a:t>hypotension,vascular</a:t>
            </a:r>
            <a:r>
              <a:rPr lang="en-US" dirty="0" smtClean="0"/>
              <a:t> </a:t>
            </a:r>
            <a:r>
              <a:rPr lang="en-US" dirty="0"/>
              <a:t>obstruction, or both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154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err="1"/>
              <a:t>angiitis</a:t>
            </a:r>
            <a:r>
              <a:rPr lang="en-US" dirty="0"/>
              <a:t> of CNS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8" y="1737824"/>
            <a:ext cx="7562802" cy="450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6908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7538" y="1700808"/>
            <a:ext cx="6347715" cy="1826581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                The End</a:t>
            </a:r>
            <a:endParaRPr lang="en-US" sz="5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Good Luck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92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Clinically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8424936" cy="413182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1</a:t>
            </a:r>
            <a:r>
              <a:rPr lang="en-US" sz="2800" b="1" dirty="0">
                <a:solidFill>
                  <a:schemeClr val="accent1"/>
                </a:solidFill>
              </a:rPr>
              <a:t>. Stroke :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r>
              <a:rPr lang="en-US" dirty="0"/>
              <a:t>Is the clinical designation applied </a:t>
            </a:r>
            <a:r>
              <a:rPr lang="en-US" dirty="0" smtClean="0"/>
              <a:t>to:</a:t>
            </a:r>
            <a:endParaRPr lang="en-US" dirty="0"/>
          </a:p>
          <a:p>
            <a:pPr marL="68580" indent="0">
              <a:buNone/>
            </a:pPr>
            <a:r>
              <a:rPr lang="en-US" dirty="0" smtClean="0"/>
              <a:t>a. Abrupt </a:t>
            </a:r>
            <a:r>
              <a:rPr lang="en-US" dirty="0"/>
              <a:t>onset of focal or global </a:t>
            </a:r>
            <a:r>
              <a:rPr lang="en-US" dirty="0" smtClean="0"/>
              <a:t>neurological Symptoms.</a:t>
            </a:r>
          </a:p>
          <a:p>
            <a:pPr marL="411480">
              <a:buAutoNum type="alphaLcPeriod"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b. I</a:t>
            </a:r>
            <a:r>
              <a:rPr lang="en-US" dirty="0" smtClean="0"/>
              <a:t>schemia </a:t>
            </a:r>
            <a:r>
              <a:rPr lang="en-US" dirty="0"/>
              <a:t>or </a:t>
            </a:r>
            <a:r>
              <a:rPr lang="en-US" dirty="0" smtClean="0"/>
              <a:t>hemorrhage.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c. The symptoms must continue for more than </a:t>
            </a:r>
            <a:r>
              <a:rPr lang="en-US" dirty="0" smtClean="0"/>
              <a:t>24 hours.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d. There should be permanent damage to the brain.</a:t>
            </a:r>
          </a:p>
        </p:txBody>
      </p:sp>
    </p:spTree>
    <p:extLst>
      <p:ext uri="{BB962C8B-B14F-4D97-AF65-F5344CB8AC3E}">
        <p14:creationId xmlns:p14="http://schemas.microsoft.com/office/powerpoint/2010/main" val="223026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312658" cy="829896"/>
          </a:xfrm>
        </p:spPr>
        <p:txBody>
          <a:bodyPr>
            <a:noAutofit/>
          </a:bodyPr>
          <a:lstStyle/>
          <a:p>
            <a:r>
              <a:rPr lang="en-US" sz="3300" dirty="0"/>
              <a:t>2. Transient ischemic attack(TIA):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064896" cy="369977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a. The </a:t>
            </a:r>
            <a:r>
              <a:rPr lang="en-US" dirty="0"/>
              <a:t>neurologic symptoms resolve within </a:t>
            </a:r>
            <a:r>
              <a:rPr lang="en-US" dirty="0" smtClean="0"/>
              <a:t>24 hours</a:t>
            </a:r>
          </a:p>
          <a:p>
            <a:pPr marL="411480">
              <a:buAutoNum type="alphaLcPeriod"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b. No irreversible tissue </a:t>
            </a:r>
            <a:r>
              <a:rPr lang="en-US" dirty="0" smtClean="0"/>
              <a:t>damage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c. The cause is small emboli from the carotids </a:t>
            </a:r>
            <a:r>
              <a:rPr lang="en-US" dirty="0" smtClean="0"/>
              <a:t>or </a:t>
            </a:r>
            <a:r>
              <a:rPr lang="en-US" dirty="0" err="1" smtClean="0"/>
              <a:t>vertebrobasilar</a:t>
            </a:r>
            <a:r>
              <a:rPr lang="en-US" dirty="0" smtClean="0"/>
              <a:t> </a:t>
            </a:r>
            <a:r>
              <a:rPr lang="en-US" dirty="0"/>
              <a:t>circulation that resolve </a:t>
            </a:r>
            <a:r>
              <a:rPr lang="en-US" dirty="0" smtClean="0"/>
              <a:t>before causing </a:t>
            </a:r>
            <a:r>
              <a:rPr lang="en-US" dirty="0"/>
              <a:t>irreversible injury</a:t>
            </a:r>
          </a:p>
        </p:txBody>
      </p:sp>
    </p:spTree>
    <p:extLst>
      <p:ext uri="{BB962C8B-B14F-4D97-AF65-F5344CB8AC3E}">
        <p14:creationId xmlns:p14="http://schemas.microsoft.com/office/powerpoint/2010/main" val="294741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cerebral ischemia.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706817" cy="3880773"/>
          </a:xfrm>
        </p:spPr>
        <p:txBody>
          <a:bodyPr>
            <a:normAutofit/>
          </a:bodyPr>
          <a:lstStyle/>
          <a:p>
            <a:r>
              <a:rPr lang="en-US" dirty="0"/>
              <a:t>Widespread ischemic-hypoxic injury can occur in the </a:t>
            </a:r>
            <a:r>
              <a:rPr lang="en-US" dirty="0" smtClean="0"/>
              <a:t> setting </a:t>
            </a:r>
            <a:r>
              <a:rPr lang="en-US" dirty="0"/>
              <a:t>of severe systemic hypotension, usually when </a:t>
            </a:r>
            <a:r>
              <a:rPr lang="en-US" dirty="0" smtClean="0"/>
              <a:t>systolic </a:t>
            </a:r>
            <a:r>
              <a:rPr lang="en-US" dirty="0"/>
              <a:t>pressures fall below 50 mm Hg, as in cardiac </a:t>
            </a:r>
            <a:r>
              <a:rPr lang="en-US" dirty="0" smtClean="0"/>
              <a:t>arrest and </a:t>
            </a:r>
            <a:r>
              <a:rPr lang="en-US" dirty="0"/>
              <a:t>shock.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clinical outcome varies with the severity </a:t>
            </a:r>
            <a:r>
              <a:rPr lang="en-US" dirty="0" smtClean="0"/>
              <a:t>and </a:t>
            </a:r>
            <a:r>
              <a:rPr lang="en-US" dirty="0"/>
              <a:t>duration of the insult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When the insult is mild, there </a:t>
            </a:r>
            <a:r>
              <a:rPr lang="en-US" dirty="0" smtClean="0"/>
              <a:t>may </a:t>
            </a:r>
            <a:r>
              <a:rPr lang="en-US" dirty="0"/>
              <a:t>be only a transient </a:t>
            </a:r>
            <a:r>
              <a:rPr lang="en-US" dirty="0" err="1"/>
              <a:t>postischemic</a:t>
            </a:r>
            <a:r>
              <a:rPr lang="en-US" dirty="0"/>
              <a:t> </a:t>
            </a:r>
            <a:r>
              <a:rPr lang="en-US" dirty="0" err="1"/>
              <a:t>confusional</a:t>
            </a:r>
            <a:r>
              <a:rPr lang="en-US" dirty="0"/>
              <a:t> state, </a:t>
            </a:r>
            <a:r>
              <a:rPr lang="en-US" dirty="0" smtClean="0"/>
              <a:t>with </a:t>
            </a:r>
            <a:r>
              <a:rPr lang="en-US" dirty="0"/>
              <a:t>eventual complete recovery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9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7992888" cy="492390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sensitive neurons to transient </a:t>
            </a:r>
            <a:r>
              <a:rPr lang="en-US" dirty="0" smtClean="0"/>
              <a:t>global ischemia </a:t>
            </a:r>
            <a:r>
              <a:rPr lang="en-US" dirty="0"/>
              <a:t>are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pyramidal cells of the </a:t>
            </a:r>
            <a:r>
              <a:rPr lang="en-US" dirty="0" smtClean="0">
                <a:solidFill>
                  <a:srgbClr val="FF0000"/>
                </a:solidFill>
              </a:rPr>
              <a:t>hippocampus </a:t>
            </a:r>
            <a:r>
              <a:rPr lang="en-US" dirty="0" smtClean="0"/>
              <a:t>(especially</a:t>
            </a:r>
            <a:r>
              <a:rPr lang="en-US" dirty="0"/>
              <a:t>) CA1 </a:t>
            </a:r>
            <a:r>
              <a:rPr lang="en-US" dirty="0" smtClean="0"/>
              <a:t>neurons.</a:t>
            </a:r>
          </a:p>
          <a:p>
            <a:pPr marL="468630" indent="-400050">
              <a:buAutoNum type="romanLcPeriod"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ii. </a:t>
            </a:r>
            <a:r>
              <a:rPr lang="en-US" dirty="0">
                <a:solidFill>
                  <a:srgbClr val="FF0000"/>
                </a:solidFill>
              </a:rPr>
              <a:t>Cerebellar </a:t>
            </a:r>
            <a:r>
              <a:rPr lang="en-US" dirty="0" err="1">
                <a:solidFill>
                  <a:srgbClr val="FF0000"/>
                </a:solidFill>
              </a:rPr>
              <a:t>purkinji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cells.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iii. </a:t>
            </a:r>
            <a:r>
              <a:rPr lang="en-US" dirty="0">
                <a:solidFill>
                  <a:srgbClr val="FF0000"/>
                </a:solidFill>
              </a:rPr>
              <a:t>Pyramidal neurons in the cerebral </a:t>
            </a:r>
            <a:r>
              <a:rPr lang="en-US" dirty="0" smtClean="0">
                <a:solidFill>
                  <a:srgbClr val="FF0000"/>
                </a:solidFill>
              </a:rPr>
              <a:t>cortex </a:t>
            </a:r>
            <a:r>
              <a:rPr lang="en-US" dirty="0" smtClean="0"/>
              <a:t>produces </a:t>
            </a:r>
            <a:r>
              <a:rPr lang="en-US" dirty="0"/>
              <a:t>a pattern called </a:t>
            </a:r>
            <a:r>
              <a:rPr lang="en-US" dirty="0" err="1" smtClean="0"/>
              <a:t>pseudolaminar</a:t>
            </a:r>
            <a:r>
              <a:rPr lang="en-US" dirty="0" smtClean="0"/>
              <a:t> Necrosis.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995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835</TotalTime>
  <Words>2580</Words>
  <Application>Microsoft Office PowerPoint</Application>
  <PresentationFormat>On-screen Show (4:3)</PresentationFormat>
  <Paragraphs>252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Arial Rounded MT Bold</vt:lpstr>
      <vt:lpstr>Trebuchet MS</vt:lpstr>
      <vt:lpstr>Wingdings</vt:lpstr>
      <vt:lpstr>Wingdings 3</vt:lpstr>
      <vt:lpstr>Facet</vt:lpstr>
      <vt:lpstr>Vascular Diseases of the central Nervous System                  I</vt:lpstr>
      <vt:lpstr>CEREBROVASCULAR DISEASES</vt:lpstr>
      <vt:lpstr>CEREBROVASCULAR DISEASES</vt:lpstr>
      <vt:lpstr>Hypoxia, Ischemia, and Infarction</vt:lpstr>
      <vt:lpstr>Hypoxia, Ischemia, and Infarction</vt:lpstr>
      <vt:lpstr>Clinically </vt:lpstr>
      <vt:lpstr>2. Transient ischemic attack(TIA): </vt:lpstr>
      <vt:lpstr>Global cerebral ischemia.</vt:lpstr>
      <vt:lpstr>PowerPoint Presentation</vt:lpstr>
      <vt:lpstr>Hippocampus</vt:lpstr>
      <vt:lpstr>Death of purkinjii cells</vt:lpstr>
      <vt:lpstr>Pseudolaminar necrosis necrosis of pyramidal cells</vt:lpstr>
      <vt:lpstr>ii. Brain death </vt:lpstr>
      <vt:lpstr>Morphology</vt:lpstr>
      <vt:lpstr>PowerPoint Presentation</vt:lpstr>
      <vt:lpstr>PowerPoint Presentation</vt:lpstr>
      <vt:lpstr>PowerPoint Presentation</vt:lpstr>
      <vt:lpstr>Border zone ("watershed") infarcts </vt:lpstr>
      <vt:lpstr>Focal Cerebral Ischemia </vt:lpstr>
      <vt:lpstr>Embolic infarctions</vt:lpstr>
      <vt:lpstr>Thrombotic occlusions </vt:lpstr>
      <vt:lpstr>Thrombotic occlusions </vt:lpstr>
      <vt:lpstr>Morphology Hemorrhagic infarcts</vt:lpstr>
      <vt:lpstr>Morphology Non-Hemorrhagic infarcts</vt:lpstr>
      <vt:lpstr>PowerPoint Presentation</vt:lpstr>
      <vt:lpstr>PowerPoint Presentation</vt:lpstr>
      <vt:lpstr>Morphology Microscopically</vt:lpstr>
      <vt:lpstr>Morphology Microscopically</vt:lpstr>
      <vt:lpstr>Morphology Microscopically</vt:lpstr>
      <vt:lpstr>Intracranial Hemorrhage</vt:lpstr>
      <vt:lpstr>Intracranial Hemorrhage</vt:lpstr>
      <vt:lpstr>Basal ganglia hemorrhage</vt:lpstr>
      <vt:lpstr>PowerPoint Presentation</vt:lpstr>
      <vt:lpstr>Cerebral Amyloid Angiopathy</vt:lpstr>
      <vt:lpstr>Subarachnoid Hemorrhage and Saccular Aneurysms</vt:lpstr>
      <vt:lpstr>Saccular Aneurysms</vt:lpstr>
      <vt:lpstr>Saccular Aneurysms</vt:lpstr>
      <vt:lpstr>Brain Aneurysms</vt:lpstr>
      <vt:lpstr>PowerPoint Presentation</vt:lpstr>
      <vt:lpstr>PowerPoint Presentation</vt:lpstr>
      <vt:lpstr>Hypertensive cerebrovascular diseases</vt:lpstr>
      <vt:lpstr>Hypertensive cerebrovascular diseases</vt:lpstr>
      <vt:lpstr>1. Lacunes or lacunar infarcts : </vt:lpstr>
      <vt:lpstr>Lacunar infarct in the Pons</vt:lpstr>
      <vt:lpstr>2. Slit hemorrhages; </vt:lpstr>
      <vt:lpstr>3. Hypertensive encephalopathy </vt:lpstr>
      <vt:lpstr>MICROSCOPICAL AND MACROSCOPICAL FEATURES</vt:lpstr>
      <vt:lpstr>PowerPoint Presentation</vt:lpstr>
      <vt:lpstr>Inflammatory processes that involve blood vessels </vt:lpstr>
      <vt:lpstr>Primary angiitis of CNS</vt:lpstr>
      <vt:lpstr>                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Nervous System</dc:title>
  <dc:creator>Toshiba</dc:creator>
  <cp:lastModifiedBy>Windows User</cp:lastModifiedBy>
  <cp:revision>95</cp:revision>
  <dcterms:created xsi:type="dcterms:W3CDTF">2019-12-09T10:02:23Z</dcterms:created>
  <dcterms:modified xsi:type="dcterms:W3CDTF">2022-12-26T07:26:28Z</dcterms:modified>
</cp:coreProperties>
</file>