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365" r:id="rId2"/>
    <p:sldId id="258" r:id="rId3"/>
    <p:sldId id="335" r:id="rId4"/>
    <p:sldId id="257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310" r:id="rId40"/>
    <p:sldId id="311" r:id="rId41"/>
    <p:sldId id="312" r:id="rId42"/>
    <p:sldId id="364" r:id="rId43"/>
    <p:sldId id="314" r:id="rId44"/>
    <p:sldId id="298" r:id="rId45"/>
    <p:sldId id="297" r:id="rId46"/>
    <p:sldId id="296" r:id="rId47"/>
    <p:sldId id="295" r:id="rId48"/>
    <p:sldId id="299" r:id="rId49"/>
    <p:sldId id="301" r:id="rId50"/>
    <p:sldId id="302" r:id="rId51"/>
    <p:sldId id="303" r:id="rId52"/>
    <p:sldId id="304" r:id="rId53"/>
    <p:sldId id="307" r:id="rId54"/>
    <p:sldId id="308" r:id="rId55"/>
    <p:sldId id="309" r:id="rId56"/>
    <p:sldId id="363" r:id="rId57"/>
    <p:sldId id="315" r:id="rId58"/>
    <p:sldId id="317" r:id="rId59"/>
    <p:sldId id="318" r:id="rId60"/>
    <p:sldId id="319" r:id="rId61"/>
    <p:sldId id="320" r:id="rId62"/>
    <p:sldId id="366" r:id="rId63"/>
    <p:sldId id="371" r:id="rId64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slide" Target="slides/slide62.xml" /><Relationship Id="rId68" Type="http://schemas.openxmlformats.org/officeDocument/2006/relationships/tableStyles" Target="tableStyles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slide" Target="slides/slide60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theme" Target="theme/theme1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B8CFF98-1288-3837-FE50-42F033DE3C9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511ECC2B-FECD-0D34-583F-21D89BF75B2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" name="Freeform 4">
                <a:extLst>
                  <a:ext uri="{FF2B5EF4-FFF2-40B4-BE49-F238E27FC236}">
                    <a16:creationId xmlns:a16="http://schemas.microsoft.com/office/drawing/2014/main" id="{48FC7FD5-696F-DA26-A14A-136445E7228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EC97ABFD-2B55-4EE6-D239-560068D4308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31B27DF2-D21C-4CF7-75A0-39FBF5B396A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A0103147-FD41-A813-0A01-1F4A047DBFE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8461DECC-F8C5-B9BC-A14A-544D6A7C217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0E91FB0B-3E0C-CD90-3833-92037C0159B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EC86CD98-CEEC-1034-C24C-77EA660AD37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23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23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0F2D985C-1866-3F24-D606-7FF3017BB94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077E669A-99FF-D328-58AC-40D94C1181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07409795-E790-96F8-8A5D-5AC71F6F93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4EFE74-93E4-4941-B046-8C721B1D884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50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3400BE2-A4AB-2D4B-49C7-73AEAF9DC4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4DBC9F4-8461-C405-CDA2-7A4B7F7D47B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20E61-A6A5-4A35-BD84-3D0D3ED96FF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0160CEAF-3C96-3100-5D04-F8EAE9C6E50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62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7DA9EA1-41A8-384B-36DE-69ACB5F583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B3010B-E313-7368-D9AC-8255EF45AF4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44CA5-0940-4B52-A9AF-BB144A7C2A1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F795A13-7D6A-2C1C-4788-0B8A7DA616A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76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A52EECA-395E-4F92-68B7-70D0A04179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641494A-26EC-48F6-6D7D-324A69A4E0B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69FBF-431A-4C76-ACCC-EAB9DBEBE53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9C5BDEF-61B2-2F82-FEEF-9C34D8997FF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F9DD885-A48B-7212-5B4C-5DAA7482EF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B80008D-8EE2-5B88-0092-EC3010EDF5B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C5ACD-0D47-4C2C-90C6-3A87494C377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22C34FF-17AA-03E2-68D8-563859B3DA8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7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F8EA088-ACA5-683F-8842-9A2945CF2C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CAEA84C-09AD-55AE-8282-AB1F57A8D10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75632-E411-46B7-8694-DFBF835A67A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024C999F-DF4A-94A3-A01A-0D66A6A1D50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FEB852F-4F67-CC30-826F-F8D92D423B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5C2F551-47D6-3E9B-BEDC-3E1B015E186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135F4-1830-42A9-8F0E-476FD965211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47DF2CF7-9F1B-264E-5235-D060BC42E2C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3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709B5D-E24F-AFA7-231F-68E58276C0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CDA023-3DE9-7614-979A-4297BE6C0E0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39F06-B87E-4BCC-9F37-90A13930689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54E1532E-3C6C-B364-CD5D-AF26B54EE5F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12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ABBB814-8A25-6B46-B3E7-7EC1EAF723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F71BBE8-CC6A-2AFD-B243-015AA38ACBA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25148-87A5-4053-9974-99F55BAAE92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F2775FFC-44A7-0B26-8D70-868454E4814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53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B10D901-87F6-4919-27D6-7AD74D0782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FAA7ACE-8173-B0F7-990C-82F1036D7B0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882BA-6E7D-4F5F-9660-DDB43A24740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6DE09BD-ACBB-E006-B5B3-AC85C9BBCFB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7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C50655B-DF2D-C616-6AD3-CEEAA71CB6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5D31F8E-3B40-1F96-A3AC-BEA272CEC8A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EC118-44E6-4192-9EF5-68AA031BA71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93B461A-1A38-42FA-8EBC-D0D88CEDDA2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3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6F204948-5FA5-8DAE-493D-30C7680B86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4FE1F1DC-A061-F9C5-C071-FAFE14ED9C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D52400-ABC2-471C-B2A2-D82DCCD5A38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4550F9F6-5F84-55F6-0BD3-49025035F89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C826A2DF-DF2C-5CE9-E48A-B8C3228DEF6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41318" name="Freeform 6">
                <a:extLst>
                  <a:ext uri="{FF2B5EF4-FFF2-40B4-BE49-F238E27FC236}">
                    <a16:creationId xmlns:a16="http://schemas.microsoft.com/office/drawing/2014/main" id="{E554742B-2106-E27A-6636-62B8189A9AA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1319" name="Freeform 7">
                <a:extLst>
                  <a:ext uri="{FF2B5EF4-FFF2-40B4-BE49-F238E27FC236}">
                    <a16:creationId xmlns:a16="http://schemas.microsoft.com/office/drawing/2014/main" id="{BAEBE70B-8362-85DB-303B-D39DD672413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1320" name="Freeform 8">
                <a:extLst>
                  <a:ext uri="{FF2B5EF4-FFF2-40B4-BE49-F238E27FC236}">
                    <a16:creationId xmlns:a16="http://schemas.microsoft.com/office/drawing/2014/main" id="{7E7C905D-28E2-B967-C672-2DF7CD91FF5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D9DD8AEF-3DA3-2E9B-57B5-047E436768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22" name="Freeform 10">
                <a:extLst>
                  <a:ext uri="{FF2B5EF4-FFF2-40B4-BE49-F238E27FC236}">
                    <a16:creationId xmlns:a16="http://schemas.microsoft.com/office/drawing/2014/main" id="{D1E8D542-4C4F-FF95-0B00-553DAAEEF09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141323" name="Freeform 11">
              <a:extLst>
                <a:ext uri="{FF2B5EF4-FFF2-40B4-BE49-F238E27FC236}">
                  <a16:creationId xmlns:a16="http://schemas.microsoft.com/office/drawing/2014/main" id="{9438F8F9-608E-3A8B-EBF2-6E8F194F4EA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67349B1E-15BA-7DE8-2973-DE46CA03DBD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1325" name="Rectangle 13">
            <a:extLst>
              <a:ext uri="{FF2B5EF4-FFF2-40B4-BE49-F238E27FC236}">
                <a16:creationId xmlns:a16="http://schemas.microsoft.com/office/drawing/2014/main" id="{F8D528BD-50D2-F64C-E66E-3FFD9A817C1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1326" name="Rectangle 14">
            <a:extLst>
              <a:ext uri="{FF2B5EF4-FFF2-40B4-BE49-F238E27FC236}">
                <a16:creationId xmlns:a16="http://schemas.microsoft.com/office/drawing/2014/main" id="{E4BF7E4B-CF63-68EE-6F1B-434AD2A1FDD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27" name="Rectangle 15">
            <a:extLst>
              <a:ext uri="{FF2B5EF4-FFF2-40B4-BE49-F238E27FC236}">
                <a16:creationId xmlns:a16="http://schemas.microsoft.com/office/drawing/2014/main" id="{84CD3F83-8BD4-5256-BE20-72C04E2E53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0.jpeg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1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1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1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7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7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 /><Relationship Id="rId1" Type="http://schemas.openxmlformats.org/officeDocument/2006/relationships/slideLayout" Target="../slideLayouts/slideLayout7.xml" 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7.xml" 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7.xml" 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7.xml" 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6.xml" 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6" name="Rectangle 4">
            <a:extLst>
              <a:ext uri="{FF2B5EF4-FFF2-40B4-BE49-F238E27FC236}">
                <a16:creationId xmlns:a16="http://schemas.microsoft.com/office/drawing/2014/main" id="{E4F45718-B418-8FAE-BB13-871BAF49069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>
                <a:solidFill>
                  <a:srgbClr val="FFCC00"/>
                </a:solidFill>
              </a:rPr>
              <a:t>Spinal injury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2242AE2-90EA-A0A1-7EDA-502244CB9A0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3124200" cy="55927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dirty="0"/>
              <a:t>Generally, it requires damage to both the ligaments and the bony column to produce unstable spine</a:t>
            </a:r>
          </a:p>
        </p:txBody>
      </p:sp>
      <p:pic>
        <p:nvPicPr>
          <p:cNvPr id="52227" name="Picture 4">
            <a:extLst>
              <a:ext uri="{FF2B5EF4-FFF2-40B4-BE49-F238E27FC236}">
                <a16:creationId xmlns:a16="http://schemas.microsoft.com/office/drawing/2014/main" id="{B6FAD4C5-4ABB-B65A-1ACA-3908650029E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0"/>
            <a:ext cx="5562600" cy="662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>
            <a:extLst>
              <a:ext uri="{FF2B5EF4-FFF2-40B4-BE49-F238E27FC236}">
                <a16:creationId xmlns:a16="http://schemas.microsoft.com/office/drawing/2014/main" id="{B00E65AE-B35A-967D-2682-50312767C7D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>
                <a:solidFill>
                  <a:srgbClr val="FFCC00"/>
                </a:solidFill>
              </a:rPr>
              <a:t>Principles of diagnosis and management:</a:t>
            </a: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D6340D3B-F461-BEAC-66EA-7831CBB2DC7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1752600"/>
            <a:ext cx="6400800" cy="4495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/>
              <a:t>-inappropriate movements during examination can change the outcome to the worse.</a:t>
            </a:r>
          </a:p>
          <a:p>
            <a:pPr algn="l" eaLnBrk="1" hangingPunct="1">
              <a:defRPr/>
            </a:pPr>
            <a:endParaRPr lang="en-US"/>
          </a:p>
          <a:p>
            <a:pPr algn="l" eaLnBrk="1" hangingPunct="1">
              <a:defRPr/>
            </a:pPr>
            <a:r>
              <a:rPr lang="en-US"/>
              <a:t>-immobilization is abandoned only after serious spinal injuries has been excluded by </a:t>
            </a:r>
            <a:r>
              <a:rPr lang="en-US">
                <a:solidFill>
                  <a:srgbClr val="FFCC00"/>
                </a:solidFill>
              </a:rPr>
              <a:t>clinical</a:t>
            </a:r>
            <a:r>
              <a:rPr lang="en-US"/>
              <a:t> and </a:t>
            </a:r>
            <a:r>
              <a:rPr lang="en-US">
                <a:solidFill>
                  <a:srgbClr val="FFCC00"/>
                </a:solidFill>
              </a:rPr>
              <a:t>radiological</a:t>
            </a:r>
            <a:r>
              <a:rPr lang="en-US"/>
              <a:t> assessment.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>
            <a:extLst>
              <a:ext uri="{FF2B5EF4-FFF2-40B4-BE49-F238E27FC236}">
                <a16:creationId xmlns:a16="http://schemas.microsoft.com/office/drawing/2014/main" id="{583B85CB-C9FA-C31D-0AEF-6FDD0BCCDD5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8413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>
                <a:solidFill>
                  <a:srgbClr val="FFCC00"/>
                </a:solidFill>
              </a:rPr>
              <a:t>History:</a:t>
            </a:r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11740063-421D-9F3B-2967-D220FE5EE56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1143000"/>
            <a:ext cx="8610600" cy="53340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/>
              <a:t>-high index of suspicion-signs and symptoms may be minimum.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/>
              <a:t>-every patient with blunt injury above the clavicle ,head injury or loss of consc.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/>
              <a:t>-fall from height, crushing accident or high speed deceleration accident.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/>
              <a:t>-lesser injuries if followed by pain in the neck ,back or neurological symptoms in the limbs.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>
            <a:extLst>
              <a:ext uri="{FF2B5EF4-FFF2-40B4-BE49-F238E27FC236}">
                <a16:creationId xmlns:a16="http://schemas.microsoft.com/office/drawing/2014/main" id="{E8FAB915-0204-7CC1-D625-49D64082BD4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8991600" cy="9937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solidFill>
                  <a:srgbClr val="FFCC00"/>
                </a:solidFill>
              </a:rPr>
              <a:t>Examination (look, feel but </a:t>
            </a:r>
            <a:r>
              <a:rPr lang="en-US" sz="4000">
                <a:solidFill>
                  <a:srgbClr val="FF0000"/>
                </a:solidFill>
              </a:rPr>
              <a:t>not</a:t>
            </a:r>
            <a:r>
              <a:rPr lang="en-US" sz="4000">
                <a:solidFill>
                  <a:srgbClr val="FFCC00"/>
                </a:solidFill>
              </a:rPr>
              <a:t> move!).</a:t>
            </a: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1D746C40-CC47-36AA-6DCB-35D8FB23AD1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1752600"/>
            <a:ext cx="8610600" cy="4724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/>
              <a:t>-inspect the head and the face for bruises.</a:t>
            </a:r>
          </a:p>
          <a:p>
            <a:pPr algn="l" eaLnBrk="1" hangingPunct="1">
              <a:defRPr/>
            </a:pPr>
            <a:r>
              <a:rPr lang="en-US" sz="2800"/>
              <a:t>-exam the neck for deformity, bruising or penetrating injuries.</a:t>
            </a:r>
          </a:p>
          <a:p>
            <a:pPr algn="l" eaLnBrk="1" hangingPunct="1">
              <a:defRPr/>
            </a:pPr>
            <a:r>
              <a:rPr lang="en-US" sz="2800"/>
              <a:t>-the bones and soft tissues of the neck are palpated ;tenderness bogginess or abnormal space between adjacent spinous processes (suggest unstable spin).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>
            <a:extLst>
              <a:ext uri="{FF2B5EF4-FFF2-40B4-BE49-F238E27FC236}">
                <a16:creationId xmlns:a16="http://schemas.microsoft.com/office/drawing/2014/main" id="{53CF74F2-1546-46FF-A227-7C063B134D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533400"/>
            <a:ext cx="8153400" cy="7016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>
                <a:solidFill>
                  <a:srgbClr val="FFCC00"/>
                </a:solidFill>
              </a:rPr>
              <a:t>Back</a:t>
            </a:r>
            <a:r>
              <a:rPr lang="en-US" sz="5400">
                <a:solidFill>
                  <a:srgbClr val="FFCC00"/>
                </a:solidFill>
              </a:rPr>
              <a:t>:</a:t>
            </a: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3B83C72E-1BC4-7CD9-FE83-89A7960B7C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447800"/>
            <a:ext cx="6400800" cy="1371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/>
              <a:t>-log-rolled.</a:t>
            </a:r>
          </a:p>
          <a:p>
            <a:pPr algn="l" eaLnBrk="1" hangingPunct="1">
              <a:defRPr/>
            </a:pPr>
            <a:r>
              <a:rPr lang="en-US"/>
              <a:t>-inspect and palpate the back</a:t>
            </a:r>
          </a:p>
        </p:txBody>
      </p:sp>
      <p:pic>
        <p:nvPicPr>
          <p:cNvPr id="56324" name="Picture 6" descr="Log_Roll_3_small">
            <a:extLst>
              <a:ext uri="{FF2B5EF4-FFF2-40B4-BE49-F238E27FC236}">
                <a16:creationId xmlns:a16="http://schemas.microsoft.com/office/drawing/2014/main" id="{8F44429F-6584-D57D-18BA-D93041614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40013"/>
            <a:ext cx="5638800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>
            <a:extLst>
              <a:ext uri="{FF2B5EF4-FFF2-40B4-BE49-F238E27FC236}">
                <a16:creationId xmlns:a16="http://schemas.microsoft.com/office/drawing/2014/main" id="{6995A058-FE5A-A541-8D46-C52E4131D64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914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>
                <a:solidFill>
                  <a:srgbClr val="FFCC00"/>
                </a:solidFill>
              </a:rPr>
              <a:t>Full neurological examination:</a:t>
            </a:r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D88E3771-A284-8B30-B181-63F2424FB67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1752600"/>
            <a:ext cx="8001000" cy="3200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/>
              <a:t>-carried out and repeated several time during the first few days.</a:t>
            </a:r>
          </a:p>
          <a:p>
            <a:pPr algn="l" eaLnBrk="1" hangingPunct="1">
              <a:defRPr/>
            </a:pPr>
            <a:endParaRPr lang="en-US"/>
          </a:p>
          <a:p>
            <a:pPr eaLnBrk="1" hangingPunct="1">
              <a:defRPr/>
            </a:pPr>
            <a:r>
              <a:rPr lang="en-US" b="1">
                <a:solidFill>
                  <a:srgbClr val="FFCC00"/>
                </a:solidFill>
              </a:rPr>
              <a:t>Test each dermatome, myotome and reflex.</a:t>
            </a:r>
          </a:p>
          <a:p>
            <a:pPr algn="l" eaLnBrk="1" hangingPunct="1">
              <a:defRPr/>
            </a:pPr>
            <a:endParaRPr lang="en-US" b="1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>
            <a:extLst>
              <a:ext uri="{FF2B5EF4-FFF2-40B4-BE49-F238E27FC236}">
                <a16:creationId xmlns:a16="http://schemas.microsoft.com/office/drawing/2014/main" id="{3B7EB2AF-C5E1-46FF-E79B-EBAAAB67F06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9175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>
                <a:solidFill>
                  <a:srgbClr val="FFCC00"/>
                </a:solidFill>
              </a:rPr>
              <a:t>the unconscious patient:</a:t>
            </a:r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9A9C2963-1A3D-D418-DE64-31E6D6F4392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6705600" cy="43434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/>
              <a:t>Features suggesting spinal cord lesion: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/>
              <a:t>-hx of fall or rapid deceleration.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/>
              <a:t>-head injury.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/>
              <a:t>-diaphragmatic breathing.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/>
              <a:t>-flaccid anal sphincter.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/>
              <a:t>-hypotension with bradycardia.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/>
              <a:t>-pain response above but not below the clavicles.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>
            <a:extLst>
              <a:ext uri="{FF2B5EF4-FFF2-40B4-BE49-F238E27FC236}">
                <a16:creationId xmlns:a16="http://schemas.microsoft.com/office/drawing/2014/main" id="{01B2AF83-B7DD-4729-5AEA-BFDB7D0913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>
                <a:solidFill>
                  <a:srgbClr val="FFCC00"/>
                </a:solidFill>
              </a:rPr>
              <a:t>Imaging</a:t>
            </a:r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C1EC588E-B183-F426-97FE-EF7614DF969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1600200"/>
            <a:ext cx="8305800" cy="457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/>
              <a:t>-X-ray</a:t>
            </a:r>
          </a:p>
          <a:p>
            <a:pPr algn="l" eaLnBrk="1" hangingPunct="1">
              <a:defRPr/>
            </a:pPr>
            <a:r>
              <a:rPr lang="en-US" sz="2800"/>
              <a:t>Cervical spine:AP,lateral(c1 to t1) and open mouth.</a:t>
            </a:r>
          </a:p>
          <a:p>
            <a:pPr algn="l" eaLnBrk="1" hangingPunct="1">
              <a:buFontTx/>
              <a:buNone/>
              <a:defRPr/>
            </a:pPr>
            <a:r>
              <a:rPr lang="en-US" sz="2800"/>
              <a:t>-ct-scan.</a:t>
            </a:r>
          </a:p>
          <a:p>
            <a:pPr algn="l" eaLnBrk="1" hangingPunct="1">
              <a:buFontTx/>
              <a:buNone/>
              <a:defRPr/>
            </a:pPr>
            <a:r>
              <a:rPr lang="en-US" sz="2800"/>
              <a:t> for difficult area (lower cervical and upper thoracic), damage to individual vertebra and displacement of bone fragments.</a:t>
            </a:r>
          </a:p>
          <a:p>
            <a:pPr algn="l" eaLnBrk="1" hangingPunct="1">
              <a:buFontTx/>
              <a:buNone/>
              <a:defRPr/>
            </a:pPr>
            <a:r>
              <a:rPr lang="en-US" sz="2800"/>
              <a:t>-MRI.</a:t>
            </a:r>
          </a:p>
          <a:p>
            <a:pPr algn="l" eaLnBrk="1" hangingPunct="1">
              <a:buFontTx/>
              <a:buNone/>
              <a:defRPr/>
            </a:pPr>
            <a:r>
              <a:rPr lang="en-US" sz="2800"/>
              <a:t>Intervertebral disc, lig.flavum and neural structures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ap c-spine">
            <a:extLst>
              <a:ext uri="{FF2B5EF4-FFF2-40B4-BE49-F238E27FC236}">
                <a16:creationId xmlns:a16="http://schemas.microsoft.com/office/drawing/2014/main" id="{05431D79-CDA2-A9EE-B8CC-9D0FB1E95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0"/>
            <a:ext cx="4240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lat">
            <a:extLst>
              <a:ext uri="{FF2B5EF4-FFF2-40B4-BE49-F238E27FC236}">
                <a16:creationId xmlns:a16="http://schemas.microsoft.com/office/drawing/2014/main" id="{707CF76E-95B8-B6AA-1917-41DABBFDC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5" descr="open mouth">
            <a:extLst>
              <a:ext uri="{FF2B5EF4-FFF2-40B4-BE49-F238E27FC236}">
                <a16:creationId xmlns:a16="http://schemas.microsoft.com/office/drawing/2014/main" id="{4F6DDB49-3F6B-CC7D-43AD-149989B35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48006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>
            <a:extLst>
              <a:ext uri="{FF2B5EF4-FFF2-40B4-BE49-F238E27FC236}">
                <a16:creationId xmlns:a16="http://schemas.microsoft.com/office/drawing/2014/main" id="{0EC8A2E7-BBFE-BD73-F5E4-CB86D060353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1676400"/>
            <a:ext cx="6400800" cy="4419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/>
              <a:t>Spinal Cord Injury (SCI) is damage to the spinal cord that results in a loss of function such as mobility or feeling due to </a:t>
            </a:r>
            <a:r>
              <a:rPr lang="en-US">
                <a:solidFill>
                  <a:srgbClr val="FFCC00"/>
                </a:solidFill>
              </a:rPr>
              <a:t>traumatic</a:t>
            </a:r>
            <a:r>
              <a:rPr lang="en-US"/>
              <a:t> or </a:t>
            </a:r>
            <a:r>
              <a:rPr lang="en-US">
                <a:solidFill>
                  <a:srgbClr val="FFCC00"/>
                </a:solidFill>
              </a:rPr>
              <a:t>non-traumatic</a:t>
            </a:r>
            <a:r>
              <a:rPr lang="en-US"/>
              <a:t> causes.</a:t>
            </a:r>
            <a:r>
              <a:rPr lang="ar-SA"/>
              <a:t> </a:t>
            </a:r>
            <a:endParaRPr 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>
            <a:extLst>
              <a:ext uri="{FF2B5EF4-FFF2-40B4-BE49-F238E27FC236}">
                <a16:creationId xmlns:a16="http://schemas.microsoft.com/office/drawing/2014/main" id="{E147F7C7-0BA1-CCB0-AB46-41474D585E6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>
                <a:solidFill>
                  <a:srgbClr val="FFCC00"/>
                </a:solidFill>
              </a:rPr>
              <a:t>Cervical spine injuries.</a:t>
            </a:r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E02B91D1-CF5F-F3B6-A2A7-8395EB46790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1828800"/>
            <a:ext cx="8458200" cy="457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/>
              <a:t>-hx: fall from height, diving accident, MVA in which the neck is forcibly moved.</a:t>
            </a:r>
          </a:p>
          <a:p>
            <a:pPr algn="l" eaLnBrk="1" hangingPunct="1">
              <a:defRPr/>
            </a:pPr>
            <a:r>
              <a:rPr lang="en-US" sz="2800"/>
              <a:t>- examination: abnormal position of the neck, tenderness, pain and parasthesia.</a:t>
            </a:r>
          </a:p>
          <a:p>
            <a:pPr algn="l" eaLnBrk="1" hangingPunct="1">
              <a:defRPr/>
            </a:pPr>
            <a:r>
              <a:rPr lang="en-US" sz="2800"/>
              <a:t>-imaging: </a:t>
            </a:r>
          </a:p>
          <a:p>
            <a:pPr algn="l" eaLnBrk="1" hangingPunct="1">
              <a:defRPr/>
            </a:pPr>
            <a:r>
              <a:rPr lang="en-US" sz="2800"/>
              <a:t>       -AP view: the lateral outline should be                        intact, spinous process and tracheal shadow at the midline.</a:t>
            </a:r>
          </a:p>
          <a:p>
            <a:pPr algn="l" eaLnBrk="1" hangingPunct="1">
              <a:defRPr/>
            </a:pPr>
            <a:r>
              <a:rPr lang="en-US" sz="2800"/>
              <a:t>      -lateral view: from c1-to t1.</a:t>
            </a:r>
          </a:p>
          <a:p>
            <a:pPr algn="l" eaLnBrk="1" hangingPunct="1">
              <a:defRPr/>
            </a:pPr>
            <a:r>
              <a:rPr lang="en-US" sz="2800"/>
              <a:t>      - open mouth for odontoid fractures.          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c spine injury 01">
            <a:extLst>
              <a:ext uri="{FF2B5EF4-FFF2-40B4-BE49-F238E27FC236}">
                <a16:creationId xmlns:a16="http://schemas.microsoft.com/office/drawing/2014/main" id="{A1B553A6-41B5-E140-DED0-3D4776C83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3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>
            <a:extLst>
              <a:ext uri="{FF2B5EF4-FFF2-40B4-BE49-F238E27FC236}">
                <a16:creationId xmlns:a16="http://schemas.microsoft.com/office/drawing/2014/main" id="{FD0BF2C9-89A6-7E1C-4D83-2DD7F965D63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>
                <a:solidFill>
                  <a:srgbClr val="FFCC00"/>
                </a:solidFill>
              </a:rPr>
              <a:t>Fracture of C1.</a:t>
            </a:r>
            <a:r>
              <a:rPr lang="en-US" sz="3600">
                <a:solidFill>
                  <a:srgbClr val="FFCC00"/>
                </a:solidFill>
                <a:latin typeface="Arial"/>
              </a:rPr>
              <a:t>”</a:t>
            </a:r>
            <a:r>
              <a:rPr lang="en-US" sz="3600">
                <a:solidFill>
                  <a:srgbClr val="FFCC00"/>
                </a:solidFill>
              </a:rPr>
              <a:t>jefferson</a:t>
            </a:r>
            <a:r>
              <a:rPr lang="en-US" sz="3600">
                <a:solidFill>
                  <a:srgbClr val="FFCC00"/>
                </a:solidFill>
                <a:latin typeface="Arial"/>
              </a:rPr>
              <a:t>’</a:t>
            </a:r>
            <a:r>
              <a:rPr lang="en-US" sz="3600">
                <a:solidFill>
                  <a:srgbClr val="FFCC00"/>
                </a:solidFill>
              </a:rPr>
              <a:t>s fracture</a:t>
            </a:r>
            <a:r>
              <a:rPr lang="en-US" sz="3600">
                <a:solidFill>
                  <a:srgbClr val="FFCC00"/>
                </a:solidFill>
                <a:latin typeface="Arial"/>
              </a:rPr>
              <a:t>”</a:t>
            </a:r>
            <a:r>
              <a:rPr lang="en-US" sz="3600">
                <a:solidFill>
                  <a:srgbClr val="FFCC00"/>
                </a:solidFill>
              </a:rPr>
              <a:t>.</a:t>
            </a:r>
            <a:br>
              <a:rPr lang="en-US" sz="2400">
                <a:solidFill>
                  <a:srgbClr val="FFCC00"/>
                </a:solidFill>
              </a:rPr>
            </a:br>
            <a:br>
              <a:rPr lang="en-US" sz="2400"/>
            </a:br>
            <a:r>
              <a:rPr lang="en-US" sz="2400"/>
              <a:t>-result From sudden severe load from on the top of the head.</a:t>
            </a:r>
            <a:br>
              <a:rPr lang="en-US" sz="2400"/>
            </a:br>
            <a:r>
              <a:rPr lang="en-US" sz="2400"/>
              <a:t>-no encroachment of the neural canal ,usually no neurological damage.</a:t>
            </a:r>
            <a:br>
              <a:rPr lang="en-US" sz="2400"/>
            </a:br>
            <a:r>
              <a:rPr lang="en-US" sz="2400"/>
              <a:t>-open mouth view : spreading of the lat.masses away from the odontoid peg.</a:t>
            </a:r>
            <a:br>
              <a:rPr lang="en-US" sz="2400"/>
            </a:br>
            <a:br>
              <a:rPr lang="en-US" sz="2400"/>
            </a:br>
            <a:br>
              <a:rPr lang="en-US" sz="2400"/>
            </a:br>
            <a:r>
              <a:rPr lang="en-US" sz="2400"/>
              <a:t>Treatment:</a:t>
            </a:r>
            <a:br>
              <a:rPr lang="en-US" sz="2400"/>
            </a:br>
            <a:r>
              <a:rPr lang="en-US" sz="2400"/>
              <a:t>-stable, undisplaced fractures : rigid collar until the fracture unites.</a:t>
            </a:r>
            <a:br>
              <a:rPr lang="en-US" sz="2400"/>
            </a:br>
            <a:r>
              <a:rPr lang="en-US" sz="2400"/>
              <a:t>-unstable, sideway spreading of the lat.masses:</a:t>
            </a:r>
            <a:br>
              <a:rPr lang="en-US" sz="2400"/>
            </a:br>
            <a:r>
              <a:rPr lang="en-US" sz="2400"/>
              <a:t>skull-traction, halo body orhtosis followed by semi rigid collar.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jeffersons">
            <a:extLst>
              <a:ext uri="{FF2B5EF4-FFF2-40B4-BE49-F238E27FC236}">
                <a16:creationId xmlns:a16="http://schemas.microsoft.com/office/drawing/2014/main" id="{4D89E10C-C181-610B-B195-DE47FE424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0"/>
            <a:ext cx="4619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E3770736-54D5-CAA2-C51B-12B6B743D10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>
                <a:solidFill>
                  <a:srgbClr val="FFCC00"/>
                </a:solidFill>
              </a:rPr>
              <a:t>Fractured pedicle of C2 </a:t>
            </a:r>
            <a:r>
              <a:rPr lang="en-US" sz="3600">
                <a:solidFill>
                  <a:srgbClr val="FFCC00"/>
                </a:solidFill>
                <a:latin typeface="Arial"/>
              </a:rPr>
              <a:t>“</a:t>
            </a:r>
            <a:r>
              <a:rPr lang="en-US" sz="3600">
                <a:solidFill>
                  <a:srgbClr val="FFCC00"/>
                </a:solidFill>
              </a:rPr>
              <a:t>hangman</a:t>
            </a:r>
            <a:r>
              <a:rPr lang="en-US" sz="3600">
                <a:solidFill>
                  <a:srgbClr val="FFCC00"/>
                </a:solidFill>
                <a:latin typeface="Arial"/>
              </a:rPr>
              <a:t>’</a:t>
            </a:r>
            <a:r>
              <a:rPr lang="en-US" sz="3600">
                <a:solidFill>
                  <a:srgbClr val="FFCC00"/>
                </a:solidFill>
              </a:rPr>
              <a:t>s</a:t>
            </a:r>
            <a:r>
              <a:rPr lang="en-US" sz="3600">
                <a:solidFill>
                  <a:srgbClr val="FFCC00"/>
                </a:solidFill>
                <a:latin typeface="Arial"/>
              </a:rPr>
              <a:t>”</a:t>
            </a:r>
            <a:endParaRPr lang="en-US" sz="3600">
              <a:solidFill>
                <a:srgbClr val="FFCC00"/>
              </a:solidFill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E182ED7-9857-1400-73F7-0BB7D707D1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sz="2800"/>
              <a:t>-fracture of c2 pedicle with torn c1\c2 disc.</a:t>
            </a:r>
          </a:p>
          <a:p>
            <a:pPr algn="l" eaLnBrk="1" hangingPunct="1">
              <a:buFont typeface="Wingdings" panose="05000000000000000000" pitchFamily="2" charset="2"/>
              <a:buNone/>
              <a:defRPr/>
            </a:pPr>
            <a:endParaRPr lang="en-US" sz="2800"/>
          </a:p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sz="2800"/>
              <a:t>-extension with distraction. MVA when the forehead strike the dashboard.</a:t>
            </a:r>
          </a:p>
          <a:p>
            <a:pPr algn="l" eaLnBrk="1" hangingPunct="1">
              <a:buFont typeface="Wingdings" panose="05000000000000000000" pitchFamily="2" charset="2"/>
              <a:buNone/>
              <a:defRPr/>
            </a:pPr>
            <a:endParaRPr lang="en-US" sz="2800"/>
          </a:p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sz="2800"/>
              <a:t>-treatment:</a:t>
            </a:r>
          </a:p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sz="2800"/>
              <a:t>Undisplaced fracture: semi rigid collar or halo-vast until united.</a:t>
            </a:r>
          </a:p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sz="2800"/>
              <a:t>Displaced fracture: reduction then halo-vast for 12-weeks.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 descr="hangman">
            <a:extLst>
              <a:ext uri="{FF2B5EF4-FFF2-40B4-BE49-F238E27FC236}">
                <a16:creationId xmlns:a16="http://schemas.microsoft.com/office/drawing/2014/main" id="{77DE0BFB-CBBD-CB63-555E-DC7D6755A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27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5" descr="hangman 2">
            <a:extLst>
              <a:ext uri="{FF2B5EF4-FFF2-40B4-BE49-F238E27FC236}">
                <a16:creationId xmlns:a16="http://schemas.microsoft.com/office/drawing/2014/main" id="{9039AF94-06D8-D194-0D5A-AFF58FA47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4325"/>
            <a:ext cx="39624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6" descr="hangman3">
            <a:extLst>
              <a:ext uri="{FF2B5EF4-FFF2-40B4-BE49-F238E27FC236}">
                <a16:creationId xmlns:a16="http://schemas.microsoft.com/office/drawing/2014/main" id="{F20D5240-3D20-34AF-F495-9FF3FC06B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09975"/>
            <a:ext cx="39624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>
            <a:extLst>
              <a:ext uri="{FF2B5EF4-FFF2-40B4-BE49-F238E27FC236}">
                <a16:creationId xmlns:a16="http://schemas.microsoft.com/office/drawing/2014/main" id="{BD9DFDCE-A417-46E7-DF17-CA3A9958C5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7651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>
                <a:solidFill>
                  <a:srgbClr val="FFCC00"/>
                </a:solidFill>
              </a:rPr>
              <a:t>Fracture of the odontoid process.</a:t>
            </a:r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8DC91EEC-F74F-3719-EE14-DC75EFD3DDA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1066800"/>
            <a:ext cx="8458200" cy="5257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/>
              <a:t>-flexion injury due to high velocity accident or falls.</a:t>
            </a:r>
          </a:p>
          <a:p>
            <a:pPr algn="l" eaLnBrk="1" hangingPunct="1">
              <a:defRPr/>
            </a:pPr>
            <a:r>
              <a:rPr lang="en-US"/>
              <a:t>-1\4 neurological involvement.</a:t>
            </a:r>
          </a:p>
          <a:p>
            <a:pPr algn="l" eaLnBrk="1" hangingPunct="1">
              <a:defRPr/>
            </a:pPr>
            <a:r>
              <a:rPr lang="en-US"/>
              <a:t>-of three types:</a:t>
            </a:r>
          </a:p>
          <a:p>
            <a:pPr algn="l" eaLnBrk="1" hangingPunct="1">
              <a:defRPr/>
            </a:pPr>
            <a:r>
              <a:rPr lang="en-US"/>
              <a:t>1.Evulsion of the tip.</a:t>
            </a:r>
          </a:p>
          <a:p>
            <a:pPr algn="l" eaLnBrk="1" hangingPunct="1">
              <a:defRPr/>
            </a:pPr>
            <a:r>
              <a:rPr lang="en-US"/>
              <a:t>2.Through the junction of the odontoid peg and body.</a:t>
            </a:r>
          </a:p>
          <a:p>
            <a:pPr algn="l" eaLnBrk="1" hangingPunct="1">
              <a:defRPr/>
            </a:pPr>
            <a:r>
              <a:rPr lang="en-US"/>
              <a:t>3.Through the body 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 descr="OdontoidFracture-lg">
            <a:extLst>
              <a:ext uri="{FF2B5EF4-FFF2-40B4-BE49-F238E27FC236}">
                <a16:creationId xmlns:a16="http://schemas.microsoft.com/office/drawing/2014/main" id="{C829CBE9-D3C8-EE89-6D85-8914BCABC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77850"/>
            <a:ext cx="9029700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>
            <a:extLst>
              <a:ext uri="{FF2B5EF4-FFF2-40B4-BE49-F238E27FC236}">
                <a16:creationId xmlns:a16="http://schemas.microsoft.com/office/drawing/2014/main" id="{9CF68072-1A9A-8513-7895-FF45CE5A19E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533400"/>
            <a:ext cx="7772400" cy="14700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>
                <a:solidFill>
                  <a:srgbClr val="FFCC00"/>
                </a:solidFill>
              </a:rPr>
              <a:t>Wedge-compression fractures</a:t>
            </a:r>
          </a:p>
        </p:txBody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CE52FE0D-2C15-94E3-6744-84C5395D38E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2286000"/>
            <a:ext cx="8001000" cy="3352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/>
              <a:t>-pure flexion injury causes compression of the anterior part of the vertebral body</a:t>
            </a:r>
          </a:p>
          <a:p>
            <a:pPr algn="l" eaLnBrk="1" hangingPunct="1">
              <a:defRPr/>
            </a:pPr>
            <a:r>
              <a:rPr lang="en-US"/>
              <a:t>-stable injury ,comfortable collar for 6-8 weeks.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 descr="compression">
            <a:extLst>
              <a:ext uri="{FF2B5EF4-FFF2-40B4-BE49-F238E27FC236}">
                <a16:creationId xmlns:a16="http://schemas.microsoft.com/office/drawing/2014/main" id="{67CA5542-4BFA-DDD4-F7EB-54CC38C98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228600"/>
            <a:ext cx="44386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>
            <a:extLst>
              <a:ext uri="{FF2B5EF4-FFF2-40B4-BE49-F238E27FC236}">
                <a16:creationId xmlns:a16="http://schemas.microsoft.com/office/drawing/2014/main" id="{CE28FC7B-2ABC-A0BD-53F1-51DF0E937AB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28600" y="274638"/>
            <a:ext cx="8915400" cy="6202362"/>
          </a:xfrm>
        </p:spPr>
        <p:txBody>
          <a:bodyPr/>
          <a:lstStyle/>
          <a:p>
            <a:pPr algn="l" eaLnBrk="1" hangingPunct="1"/>
            <a:br>
              <a:rPr lang="en-US" altLang="en-US" sz="2800" b="0">
                <a:effectLst/>
              </a:rPr>
            </a:br>
            <a:r>
              <a:rPr lang="en-US" altLang="en-US" sz="2800" b="0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en-US" altLang="en-US" sz="2800" b="0">
                <a:solidFill>
                  <a:srgbClr val="FFCC00"/>
                </a:solidFill>
                <a:effectLst/>
              </a:rPr>
              <a:t> Signs and Symptoms</a:t>
            </a:r>
            <a:r>
              <a:rPr lang="en-US" altLang="en-US" sz="2800" b="0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…</a:t>
            </a:r>
            <a:br>
              <a:rPr lang="en-US" altLang="en-US" sz="2800" b="0">
                <a:effectLst/>
              </a:rPr>
            </a:br>
            <a:br>
              <a:rPr lang="en-US" altLang="en-US" sz="2800" b="0">
                <a:effectLst/>
              </a:rPr>
            </a:br>
            <a:r>
              <a:rPr lang="en-US" altLang="en-US" sz="2800" b="0">
                <a:effectLst/>
                <a:latin typeface="Arial" panose="020B0604020202020204" pitchFamily="34" charset="0"/>
              </a:rPr>
              <a:t>–</a:t>
            </a:r>
            <a:r>
              <a:rPr lang="en-US" altLang="en-US" sz="2800" b="0">
                <a:effectLst/>
              </a:rPr>
              <a:t> Weakness, numbness, tingling sensations or loss of feeling</a:t>
            </a:r>
            <a:br>
              <a:rPr lang="en-US" altLang="en-US" sz="2800" b="0">
                <a:effectLst/>
              </a:rPr>
            </a:br>
            <a:r>
              <a:rPr lang="en-US" altLang="en-US" sz="2800" b="0">
                <a:effectLst/>
                <a:latin typeface="Arial" panose="020B0604020202020204" pitchFamily="34" charset="0"/>
              </a:rPr>
              <a:t>–</a:t>
            </a:r>
            <a:r>
              <a:rPr lang="en-US" altLang="en-US" sz="2800" b="0">
                <a:effectLst/>
              </a:rPr>
              <a:t> Painful movements of arms and legs</a:t>
            </a:r>
            <a:br>
              <a:rPr lang="en-US" altLang="en-US" sz="2800" b="0">
                <a:effectLst/>
              </a:rPr>
            </a:br>
            <a:r>
              <a:rPr lang="en-US" altLang="en-US" sz="2800" b="0">
                <a:effectLst/>
                <a:latin typeface="Arial" panose="020B0604020202020204" pitchFamily="34" charset="0"/>
              </a:rPr>
              <a:t>–</a:t>
            </a:r>
            <a:r>
              <a:rPr lang="en-US" altLang="en-US" sz="2800" b="0">
                <a:effectLst/>
              </a:rPr>
              <a:t> Pain or tenderness along spine</a:t>
            </a:r>
            <a:br>
              <a:rPr lang="en-US" altLang="en-US" sz="2800" b="0">
                <a:effectLst/>
              </a:rPr>
            </a:br>
            <a:r>
              <a:rPr lang="en-US" altLang="en-US" sz="2800" b="0">
                <a:effectLst/>
                <a:latin typeface="Arial" panose="020B0604020202020204" pitchFamily="34" charset="0"/>
              </a:rPr>
              <a:t>–</a:t>
            </a:r>
            <a:r>
              <a:rPr lang="en-US" altLang="en-US" sz="2800" b="0">
                <a:effectLst/>
              </a:rPr>
              <a:t> Burning sensations along the spine or in an extremity</a:t>
            </a:r>
            <a:br>
              <a:rPr lang="en-US" altLang="en-US" sz="2800" b="0">
                <a:effectLst/>
              </a:rPr>
            </a:br>
            <a:r>
              <a:rPr lang="en-US" altLang="en-US" sz="2800" b="0">
                <a:effectLst/>
                <a:latin typeface="Arial" panose="020B0604020202020204" pitchFamily="34" charset="0"/>
              </a:rPr>
              <a:t>–</a:t>
            </a:r>
            <a:r>
              <a:rPr lang="en-US" altLang="en-US" sz="2800" b="0">
                <a:effectLst/>
              </a:rPr>
              <a:t> Deformity to patients head, neck or spine</a:t>
            </a:r>
            <a:br>
              <a:rPr lang="en-US" altLang="en-US" sz="2800" b="0">
                <a:effectLst/>
              </a:rPr>
            </a:br>
            <a:r>
              <a:rPr lang="en-US" altLang="en-US" sz="2800" b="0">
                <a:effectLst/>
                <a:latin typeface="Arial" panose="020B0604020202020204" pitchFamily="34" charset="0"/>
              </a:rPr>
              <a:t>–</a:t>
            </a:r>
            <a:r>
              <a:rPr lang="en-US" altLang="en-US" sz="2800" b="0">
                <a:effectLst/>
              </a:rPr>
              <a:t> Injuries to the head</a:t>
            </a:r>
            <a:br>
              <a:rPr lang="en-US" altLang="en-US" sz="2800" b="0">
                <a:effectLst/>
              </a:rPr>
            </a:br>
            <a:r>
              <a:rPr lang="en-US" altLang="en-US" sz="2800" b="0">
                <a:effectLst/>
                <a:latin typeface="Arial" panose="020B0604020202020204" pitchFamily="34" charset="0"/>
              </a:rPr>
              <a:t>–</a:t>
            </a:r>
            <a:r>
              <a:rPr lang="en-US" altLang="en-US" sz="2800" b="0">
                <a:effectLst/>
              </a:rPr>
              <a:t> Loss of bladder or bowel control</a:t>
            </a:r>
            <a:br>
              <a:rPr lang="en-US" altLang="en-US" sz="2800" b="0">
                <a:effectLst/>
              </a:rPr>
            </a:br>
            <a:r>
              <a:rPr lang="en-US" altLang="en-US" sz="2800" b="0">
                <a:effectLst/>
                <a:latin typeface="Arial" panose="020B0604020202020204" pitchFamily="34" charset="0"/>
              </a:rPr>
              <a:t>–</a:t>
            </a:r>
            <a:r>
              <a:rPr lang="en-US" altLang="en-US" sz="2800" b="0">
                <a:effectLst/>
              </a:rPr>
              <a:t> Labored breathing with little or no chest rise</a:t>
            </a:r>
            <a:br>
              <a:rPr lang="en-US" altLang="en-US" sz="2800" b="0">
                <a:effectLst/>
              </a:rPr>
            </a:br>
            <a:br>
              <a:rPr lang="en-US" altLang="en-US" sz="2800" b="0">
                <a:effectLst/>
              </a:rPr>
            </a:br>
            <a:endParaRPr lang="en-US" altLang="en-US" sz="2800" b="0">
              <a:effectLst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>
            <a:extLst>
              <a:ext uri="{FF2B5EF4-FFF2-40B4-BE49-F238E27FC236}">
                <a16:creationId xmlns:a16="http://schemas.microsoft.com/office/drawing/2014/main" id="{484ABBF1-E510-2E38-6065-876166579F6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0">
                <a:solidFill>
                  <a:srgbClr val="FFCC00"/>
                </a:solidFill>
              </a:rPr>
              <a:t>Burst fracture.</a:t>
            </a:r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B8796777-3C57-17A2-D5F5-67FEDD4670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1600200"/>
            <a:ext cx="8229600" cy="4038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/>
              <a:t>-axial compression of the cervical spine. (usually in diving or athletic accident).</a:t>
            </a:r>
          </a:p>
          <a:p>
            <a:pPr algn="l" eaLnBrk="1" hangingPunct="1">
              <a:defRPr/>
            </a:pPr>
            <a:r>
              <a:rPr lang="en-US" sz="2800"/>
              <a:t>-persistent neurological injury is common.</a:t>
            </a:r>
          </a:p>
          <a:p>
            <a:pPr algn="l" eaLnBrk="1" hangingPunct="1">
              <a:defRPr/>
            </a:pPr>
            <a:endParaRPr lang="en-US" sz="2800"/>
          </a:p>
          <a:p>
            <a:pPr algn="l" eaLnBrk="1" hangingPunct="1">
              <a:defRPr/>
            </a:pPr>
            <a:endParaRPr lang="en-US" sz="2800"/>
          </a:p>
          <a:p>
            <a:pPr algn="l" eaLnBrk="1" hangingPunct="1">
              <a:defRPr/>
            </a:pPr>
            <a:r>
              <a:rPr lang="en-US" sz="2800"/>
              <a:t>Treatment:</a:t>
            </a:r>
          </a:p>
          <a:p>
            <a:pPr algn="l" eaLnBrk="1" hangingPunct="1">
              <a:defRPr/>
            </a:pPr>
            <a:r>
              <a:rPr lang="en-US" sz="2800"/>
              <a:t>Neurological deficit call for urgent ant. decompression.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 descr="burst">
            <a:extLst>
              <a:ext uri="{FF2B5EF4-FFF2-40B4-BE49-F238E27FC236}">
                <a16:creationId xmlns:a16="http://schemas.microsoft.com/office/drawing/2014/main" id="{C33B23A1-AFB3-28E2-E1D6-1EB578366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481647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 Box 5">
            <a:extLst>
              <a:ext uri="{FF2B5EF4-FFF2-40B4-BE49-F238E27FC236}">
                <a16:creationId xmlns:a16="http://schemas.microsoft.com/office/drawing/2014/main" id="{A14E759B-90DC-5593-D8B6-4C0AF9584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0"/>
            <a:ext cx="3200400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i="1">
                <a:latin typeface="Arial" panose="020B0604020202020204" pitchFamily="34" charset="0"/>
              </a:rPr>
              <a:t>Burst fracture, C7</a:t>
            </a:r>
            <a:endParaRPr lang="en-US" altLang="en-US" sz="1800">
              <a:latin typeface="Arial" panose="020B0604020202020204" pitchFamily="34" charset="0"/>
            </a:endParaRP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i="1">
                <a:latin typeface="Arial" panose="020B0604020202020204" pitchFamily="34" charset="0"/>
              </a:rPr>
              <a:t>Lateral view of the cervical spine demonstrates a comminuted vertical fracture</a:t>
            </a:r>
            <a:br>
              <a:rPr lang="ar-SA" altLang="en-US" sz="1800" i="1">
                <a:latin typeface="Arial" panose="020B0604020202020204" pitchFamily="34" charset="0"/>
              </a:rPr>
            </a:br>
            <a:r>
              <a:rPr lang="en-US" altLang="en-US" sz="1800" i="1">
                <a:latin typeface="Arial" panose="020B0604020202020204" pitchFamily="34" charset="0"/>
              </a:rPr>
              <a:t>through the body of C7. The posterior surface of C7 is displaced posterior toward the spinal canal (red arrow)</a:t>
            </a:r>
            <a:br>
              <a:rPr lang="ar-SA" altLang="en-US" sz="1800" i="1">
                <a:latin typeface="Arial" panose="020B0604020202020204" pitchFamily="34" charset="0"/>
              </a:rPr>
            </a:br>
            <a:r>
              <a:rPr lang="en-US" altLang="en-US" sz="1800" i="1">
                <a:latin typeface="Arial" panose="020B0604020202020204" pitchFamily="34" charset="0"/>
              </a:rPr>
              <a:t>while there is slight soft tissue swelling anteriorly (white arrow</a:t>
            </a:r>
            <a:r>
              <a:rPr lang="ar-SA" altLang="en-US" sz="1800" i="1">
                <a:latin typeface="Arial" panose="020B0604020202020204" pitchFamily="34" charset="0"/>
              </a:rPr>
              <a:t>).</a:t>
            </a:r>
            <a:br>
              <a:rPr lang="ar-SA" altLang="en-US" sz="1800">
                <a:latin typeface="Arial" panose="020B0604020202020204" pitchFamily="34" charset="0"/>
              </a:rPr>
            </a:b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73732" name="Picture 6" descr="burst ct">
            <a:extLst>
              <a:ext uri="{FF2B5EF4-FFF2-40B4-BE49-F238E27FC236}">
                <a16:creationId xmlns:a16="http://schemas.microsoft.com/office/drawing/2014/main" id="{040C513E-3E53-1142-B736-D46446A5C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33782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>
            <a:extLst>
              <a:ext uri="{FF2B5EF4-FFF2-40B4-BE49-F238E27FC236}">
                <a16:creationId xmlns:a16="http://schemas.microsoft.com/office/drawing/2014/main" id="{F1C55E83-0A2D-E1E4-9805-6CD155BFD2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FFCC00"/>
                </a:solidFill>
              </a:rPr>
              <a:t>Thoracic spine injuries.</a:t>
            </a:r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5CF01FEA-FCC3-1D95-F3AF-C7469B7FBF8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848600" cy="3581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/>
              <a:t>-hyperflexion injuries.</a:t>
            </a:r>
          </a:p>
          <a:p>
            <a:pPr algn="l" eaLnBrk="1" hangingPunct="1">
              <a:defRPr/>
            </a:pPr>
            <a:r>
              <a:rPr lang="en-US"/>
              <a:t>-wedge compression fracture are relatively common, mechanically stable but may lead to progressive kyphosis.</a:t>
            </a:r>
          </a:p>
          <a:p>
            <a:pPr algn="l" eaLnBrk="1" hangingPunct="1">
              <a:defRPr/>
            </a:pPr>
            <a:r>
              <a:rPr lang="en-US"/>
              <a:t>-t11-t12 carry high risk of cord damage.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>
            <a:extLst>
              <a:ext uri="{FF2B5EF4-FFF2-40B4-BE49-F238E27FC236}">
                <a16:creationId xmlns:a16="http://schemas.microsoft.com/office/drawing/2014/main" id="{C0AF67EF-0B82-2636-93C4-429CAFC83B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FFCC00"/>
                </a:solidFill>
              </a:rPr>
              <a:t>Thoracolumbar and lumbar injuries.</a:t>
            </a:r>
          </a:p>
        </p:txBody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9E396918-BD1D-38DE-3427-5EED7ACD3BC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1981200"/>
            <a:ext cx="8229600" cy="4419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/>
              <a:t>-transition zone between the relatively fixed thoracic spine and relatively mobile lumbar spine.</a:t>
            </a:r>
          </a:p>
          <a:p>
            <a:pPr algn="l" eaLnBrk="1" hangingPunct="1">
              <a:defRPr/>
            </a:pPr>
            <a:r>
              <a:rPr lang="en-US" sz="2800"/>
              <a:t>-stable vs. unstable.</a:t>
            </a:r>
          </a:p>
          <a:p>
            <a:pPr algn="l" eaLnBrk="1" hangingPunct="1">
              <a:defRPr/>
            </a:pPr>
            <a:r>
              <a:rPr lang="en-US" sz="2800"/>
              <a:t>1.post.osteoligamentus complex (posterior column).</a:t>
            </a:r>
          </a:p>
          <a:p>
            <a:pPr algn="l" eaLnBrk="1" hangingPunct="1">
              <a:defRPr/>
            </a:pPr>
            <a:r>
              <a:rPr lang="en-US" sz="2800"/>
              <a:t>2.Middle column.</a:t>
            </a:r>
          </a:p>
          <a:p>
            <a:pPr algn="l" eaLnBrk="1" hangingPunct="1">
              <a:defRPr/>
            </a:pPr>
            <a:r>
              <a:rPr lang="en-US" sz="2800"/>
              <a:t>3.ant.column.</a:t>
            </a:r>
          </a:p>
          <a:p>
            <a:pPr algn="l" eaLnBrk="1" hangingPunct="1">
              <a:defRPr/>
            </a:pPr>
            <a:r>
              <a:rPr lang="en-US" sz="2800"/>
              <a:t>All fracture involving the middle column and at least one other should be regarded as unstable.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 descr="lumbar column">
            <a:extLst>
              <a:ext uri="{FF2B5EF4-FFF2-40B4-BE49-F238E27FC236}">
                <a16:creationId xmlns:a16="http://schemas.microsoft.com/office/drawing/2014/main" id="{FC165E84-5A21-2EFD-F8B7-9E6725C6E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6738"/>
            <a:ext cx="63246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>
            <a:extLst>
              <a:ext uri="{FF2B5EF4-FFF2-40B4-BE49-F238E27FC236}">
                <a16:creationId xmlns:a16="http://schemas.microsoft.com/office/drawing/2014/main" id="{4CF914E1-5CA0-F6D6-3553-33F6088445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696200" cy="32766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-wedge fractures.</a:t>
            </a:r>
            <a:br>
              <a:rPr lang="en-US"/>
            </a:br>
            <a:r>
              <a:rPr lang="en-US"/>
              <a:t>-burst fractures.</a:t>
            </a:r>
            <a:br>
              <a:rPr lang="en-US"/>
            </a:br>
            <a:r>
              <a:rPr lang="en-US"/>
              <a:t>-fracture dislocation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>
            <a:extLst>
              <a:ext uri="{FF2B5EF4-FFF2-40B4-BE49-F238E27FC236}">
                <a16:creationId xmlns:a16="http://schemas.microsoft.com/office/drawing/2014/main" id="{A21B0C8C-4BBC-8168-E95D-F2852E54975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52400" y="274638"/>
            <a:ext cx="8763000" cy="63547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/>
              <a:t>injuries to the spine may be complicated with spinal cord damage (burst fracture and fracture dislocation).</a:t>
            </a:r>
            <a:br>
              <a:rPr lang="en-US" b="0"/>
            </a:br>
            <a:r>
              <a:rPr lang="en-US"/>
              <a:t> </a:t>
            </a:r>
            <a:br>
              <a:rPr lang="en-US"/>
            </a:br>
            <a:r>
              <a:rPr lang="en-US" sz="3200"/>
              <a:t>which result in:</a:t>
            </a:r>
            <a:br>
              <a:rPr lang="en-US" sz="3200"/>
            </a:br>
            <a:br>
              <a:rPr lang="en-US" sz="3200"/>
            </a:br>
            <a:r>
              <a:rPr lang="en-US" sz="3200"/>
              <a:t>1.complete transection (paraplegia or quadriplegia).</a:t>
            </a:r>
            <a:br>
              <a:rPr lang="en-US" sz="3200"/>
            </a:br>
            <a:r>
              <a:rPr lang="en-US" sz="3200"/>
              <a:t>2.incomplete transection (partial motor or sensory loss).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>
            <a:extLst>
              <a:ext uri="{FF2B5EF4-FFF2-40B4-BE49-F238E27FC236}">
                <a16:creationId xmlns:a16="http://schemas.microsoft.com/office/drawing/2014/main" id="{40F9565E-77F1-24E1-E73E-62003231DD7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4800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Complete SCI</a:t>
            </a:r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183A5A55-7634-0507-55AB-BDD94D72657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1447800"/>
            <a:ext cx="3962400" cy="426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/>
              <a:t>-Loss of all function below the level of the lesion</a:t>
            </a:r>
          </a:p>
          <a:p>
            <a:pPr algn="l" eaLnBrk="1" hangingPunct="1">
              <a:defRPr/>
            </a:pPr>
            <a:r>
              <a:rPr lang="en-US"/>
              <a:t>-Typically associated  with spinal shock</a:t>
            </a:r>
          </a:p>
        </p:txBody>
      </p:sp>
      <p:pic>
        <p:nvPicPr>
          <p:cNvPr id="79876" name="Picture 6" descr="complete cord">
            <a:extLst>
              <a:ext uri="{FF2B5EF4-FFF2-40B4-BE49-F238E27FC236}">
                <a16:creationId xmlns:a16="http://schemas.microsoft.com/office/drawing/2014/main" id="{78426CE8-9EDD-DD5C-2070-27B5C3670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58888"/>
            <a:ext cx="5334000" cy="52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>
            <a:extLst>
              <a:ext uri="{FF2B5EF4-FFF2-40B4-BE49-F238E27FC236}">
                <a16:creationId xmlns:a16="http://schemas.microsoft.com/office/drawing/2014/main" id="{263D963F-5DDF-CCC6-847B-AA348FE35A0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228600"/>
            <a:ext cx="7772400" cy="13112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/>
              <a:t>Incomplete SCI</a:t>
            </a:r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68A25A74-D5F1-09D0-B709-9FF137CB538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6400800" cy="3733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/>
              <a:t>-Central cord syndrome</a:t>
            </a:r>
          </a:p>
          <a:p>
            <a:pPr algn="l" eaLnBrk="1" hangingPunct="1">
              <a:defRPr/>
            </a:pPr>
            <a:r>
              <a:rPr lang="en-US"/>
              <a:t>-Anterior cord syndrome</a:t>
            </a:r>
          </a:p>
          <a:p>
            <a:pPr algn="l" eaLnBrk="1" hangingPunct="1">
              <a:defRPr/>
            </a:pPr>
            <a:r>
              <a:rPr lang="en-US"/>
              <a:t>-Brown-Sequard syndrome</a:t>
            </a:r>
          </a:p>
          <a:p>
            <a:pPr algn="l" eaLnBrk="1" hangingPunct="1">
              <a:defRPr/>
            </a:pPr>
            <a:r>
              <a:rPr lang="en-US"/>
              <a:t>-Spinal cord injury without objective  radiologic abnormality (SCIWORA)</a:t>
            </a:r>
          </a:p>
          <a:p>
            <a:pPr algn="l" eaLnBrk="1" hangingPunct="1"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>
            <a:extLst>
              <a:ext uri="{FF2B5EF4-FFF2-40B4-BE49-F238E27FC236}">
                <a16:creationId xmlns:a16="http://schemas.microsoft.com/office/drawing/2014/main" id="{A052CDCC-BBC0-D817-9D34-D29237C8C1B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7772400" cy="7778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/>
              <a:t>Anterior cord syndrome</a:t>
            </a:r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41FC074D-CD82-5CAB-D103-44590201095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1905000"/>
            <a:ext cx="3657600" cy="457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/>
              <a:t>-flexion-compression injuries, damage the ant.spinal artery cutting off the blood supply to the ant 2\3 of the spinal cord.</a:t>
            </a:r>
          </a:p>
          <a:p>
            <a:pPr algn="l" eaLnBrk="1" hangingPunct="1">
              <a:defRPr/>
            </a:pPr>
            <a:r>
              <a:rPr lang="en-US" sz="2800"/>
              <a:t>-herniated Intervertebral disc.</a:t>
            </a:r>
          </a:p>
        </p:txBody>
      </p:sp>
      <p:pic>
        <p:nvPicPr>
          <p:cNvPr id="81924" name="Picture 6" descr="ant">
            <a:extLst>
              <a:ext uri="{FF2B5EF4-FFF2-40B4-BE49-F238E27FC236}">
                <a16:creationId xmlns:a16="http://schemas.microsoft.com/office/drawing/2014/main" id="{B368624A-CD09-2ED8-6EB5-63114EFA2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2133600"/>
            <a:ext cx="45878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>
            <a:extLst>
              <a:ext uri="{FF2B5EF4-FFF2-40B4-BE49-F238E27FC236}">
                <a16:creationId xmlns:a16="http://schemas.microsoft.com/office/drawing/2014/main" id="{1B7C05D8-A9B5-20A8-E5B9-5962812A5C1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>
                <a:solidFill>
                  <a:srgbClr val="FFCC00"/>
                </a:solidFill>
              </a:rPr>
              <a:t>Epidemiology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070B51B0-AC38-D8C6-DC5E-42AB4BF4899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1600200"/>
            <a:ext cx="6400800" cy="43434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2800"/>
              <a:t>-450,000 people live with SCI in USA.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800"/>
              <a:t>-10,000 new case\year.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800"/>
              <a:t>-82% are males between 16-30 years.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800"/>
              <a:t>-45% are complete spinal damage.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800"/>
              <a:t>-50% involve the cervical spine c5-c6.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800"/>
              <a:t>-&gt;50% result in quadriplegia.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800"/>
              <a:t>-Co-morbidity</a:t>
            </a:r>
          </a:p>
          <a:p>
            <a:pPr marL="457200" lvl="1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/>
              <a:t>Limb fractures - 67%</a:t>
            </a:r>
          </a:p>
          <a:p>
            <a:pPr marL="457200" lvl="1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/>
              <a:t>Intrathoracic - 53%</a:t>
            </a:r>
          </a:p>
          <a:p>
            <a:pPr marL="457200" lvl="1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/>
              <a:t>Head injury - 33%</a:t>
            </a:r>
          </a:p>
          <a:p>
            <a:pPr marL="457200" lvl="1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40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>
            <a:extLst>
              <a:ext uri="{FF2B5EF4-FFF2-40B4-BE49-F238E27FC236}">
                <a16:creationId xmlns:a16="http://schemas.microsoft.com/office/drawing/2014/main" id="{6BBFE680-9E20-D1D4-C821-DA9A9288932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7772400" cy="9302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5400"/>
              <a:t>Central cord syndrome</a:t>
            </a:r>
          </a:p>
        </p:txBody>
      </p:sp>
      <p:sp>
        <p:nvSpPr>
          <p:cNvPr id="93189" name="Rectangle 5">
            <a:extLst>
              <a:ext uri="{FF2B5EF4-FFF2-40B4-BE49-F238E27FC236}">
                <a16:creationId xmlns:a16="http://schemas.microsoft.com/office/drawing/2014/main" id="{D27C4151-3673-E873-6ED5-2D6C7A140C6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 flipH="1">
            <a:off x="381000" y="1600200"/>
            <a:ext cx="4114800" cy="480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/>
              <a:t>-hyperextension cause the cord to be pressed between the body anteriorly and the bulging lig.flavum posteriorly.</a:t>
            </a:r>
          </a:p>
        </p:txBody>
      </p:sp>
      <p:pic>
        <p:nvPicPr>
          <p:cNvPr id="82948" name="Picture 6" descr="central cord">
            <a:extLst>
              <a:ext uri="{FF2B5EF4-FFF2-40B4-BE49-F238E27FC236}">
                <a16:creationId xmlns:a16="http://schemas.microsoft.com/office/drawing/2014/main" id="{BFD5F5B4-BE95-5023-BC1C-9011E0174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2514600"/>
            <a:ext cx="426878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>
            <a:extLst>
              <a:ext uri="{FF2B5EF4-FFF2-40B4-BE49-F238E27FC236}">
                <a16:creationId xmlns:a16="http://schemas.microsoft.com/office/drawing/2014/main" id="{5441EB2F-35E5-D5CC-3B26-77BC0ADD78E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8540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/>
              <a:t>Brown-Sequard syndrome</a:t>
            </a:r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B4FFFF37-DDBA-C926-1980-1BB390FD6FE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1447800"/>
            <a:ext cx="3505200" cy="495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/>
              <a:t>-fracture dislocation, bullet or stab wound or by expanding tumor.</a:t>
            </a:r>
          </a:p>
        </p:txBody>
      </p:sp>
      <p:pic>
        <p:nvPicPr>
          <p:cNvPr id="83972" name="Picture 6" descr="brown">
            <a:extLst>
              <a:ext uri="{FF2B5EF4-FFF2-40B4-BE49-F238E27FC236}">
                <a16:creationId xmlns:a16="http://schemas.microsoft.com/office/drawing/2014/main" id="{EDF8AB3D-037F-3D4D-9D1F-E293233EE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990600"/>
            <a:ext cx="503396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4" descr="brrowna">
            <a:extLst>
              <a:ext uri="{FF2B5EF4-FFF2-40B4-BE49-F238E27FC236}">
                <a16:creationId xmlns:a16="http://schemas.microsoft.com/office/drawing/2014/main" id="{467E8080-A4CE-77F4-C93C-8F847BFEE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0"/>
            <a:ext cx="66055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E1A30F1E-FA4E-7C11-5A82-BFE46E89618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>
                <a:solidFill>
                  <a:srgbClr val="FFCC00"/>
                </a:solidFill>
              </a:rPr>
              <a:t>Spinal cord injury without radiologic abnormality (SCIWORA)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F24AC1EF-7EF9-CF98-6D55-92EC5BB5D0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/>
              <a:t>No bony abnormalities on plain film or CT</a:t>
            </a:r>
          </a:p>
          <a:p>
            <a:pPr lvl="1"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/>
              <a:t>MRI may show abnormalities</a:t>
            </a:r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/>
              <a:t>Usually in children; symptoms may be transient at first</a:t>
            </a:r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/>
              <a:t>Should probably lead to immobilization to prevent subsequent development of cord damage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A25A8302-1B92-5B2F-D22B-52CE679A8E3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>
                <a:solidFill>
                  <a:srgbClr val="FFCC00"/>
                </a:solidFill>
              </a:rPr>
              <a:t>Secondary injury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56077F19-1686-BB9A-7995-5AADB0A65F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- After the initial macroscopic injury, secondary injuries are an important cause of disability</a:t>
            </a:r>
          </a:p>
          <a:p>
            <a:pPr lvl="1" algn="l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 - Movement of unstable spine.</a:t>
            </a:r>
          </a:p>
          <a:p>
            <a:pPr lvl="1" algn="l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- Vascular insufficiency</a:t>
            </a:r>
          </a:p>
          <a:p>
            <a:pPr lvl="1" algn="l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- Free radical induced damage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>
            <a:extLst>
              <a:ext uri="{FF2B5EF4-FFF2-40B4-BE49-F238E27FC236}">
                <a16:creationId xmlns:a16="http://schemas.microsoft.com/office/drawing/2014/main" id="{59BF7F07-9D80-D85C-A7E8-B0DC28557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5300" cy="703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>
            <a:extLst>
              <a:ext uri="{FF2B5EF4-FFF2-40B4-BE49-F238E27FC236}">
                <a16:creationId xmlns:a16="http://schemas.microsoft.com/office/drawing/2014/main" id="{A6F8292F-D765-5326-8206-0F1F5D81F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" t="4047" r="4933" b="31207"/>
          <a:stretch>
            <a:fillRect/>
          </a:stretch>
        </p:blipFill>
        <p:spPr bwMode="auto">
          <a:xfrm>
            <a:off x="0" y="0"/>
            <a:ext cx="4200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3">
            <a:extLst>
              <a:ext uri="{FF2B5EF4-FFF2-40B4-BE49-F238E27FC236}">
                <a16:creationId xmlns:a16="http://schemas.microsoft.com/office/drawing/2014/main" id="{867B41A4-8AF9-9B2A-07CE-91404F5E4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73392" r="9525" b="5835"/>
          <a:stretch>
            <a:fillRect/>
          </a:stretch>
        </p:blipFill>
        <p:spPr bwMode="auto">
          <a:xfrm>
            <a:off x="4419600" y="1219200"/>
            <a:ext cx="47244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4" descr="level">
            <a:extLst>
              <a:ext uri="{FF2B5EF4-FFF2-40B4-BE49-F238E27FC236}">
                <a16:creationId xmlns:a16="http://schemas.microsoft.com/office/drawing/2014/main" id="{6C89B190-E64A-3BCB-8EEC-4D06B75F4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>
            <a:extLst>
              <a:ext uri="{FF2B5EF4-FFF2-40B4-BE49-F238E27FC236}">
                <a16:creationId xmlns:a16="http://schemas.microsoft.com/office/drawing/2014/main" id="{AA9B3107-AA4D-5EC0-19F5-01E6A0F6B26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8915400" cy="13176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>
                <a:solidFill>
                  <a:srgbClr val="FFCC00"/>
                </a:solidFill>
              </a:rPr>
              <a:t>Neural control of blood pressure </a:t>
            </a:r>
            <a:br>
              <a:rPr lang="en-US" sz="4000">
                <a:solidFill>
                  <a:srgbClr val="FFCC00"/>
                </a:solidFill>
              </a:rPr>
            </a:br>
            <a:r>
              <a:rPr lang="en-US" sz="4000">
                <a:solidFill>
                  <a:srgbClr val="FFCC00"/>
                </a:solidFill>
              </a:rPr>
              <a:t>and blood flow</a:t>
            </a:r>
          </a:p>
        </p:txBody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94383F01-3B12-F924-F431-F237E18A8CC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8001000" cy="44958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2800"/>
              <a:t>-Complete lesions above T1 will eliminate all sympathetic outflow.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2800"/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800"/>
              <a:t>-Lesions between T1 and T6 will preserve sympathetic tone in the head and upper extremities but deny it to the adrenals and the lower extremities.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2800"/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800"/>
              <a:t>-Lesions between T6 and the lumbar cord will preserve adrenal innervations but denervate the lower extremities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2800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C5D2D096-B64D-6B26-935B-09FB973E326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A23B4A40-9993-25B7-9C41-681A42DCD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86800" cy="4114800"/>
          </a:xfrm>
        </p:spPr>
        <p:txBody>
          <a:bodyPr/>
          <a:lstStyle/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>
                <a:latin typeface="Arial"/>
              </a:rPr>
              <a:t>‘</a:t>
            </a:r>
            <a:r>
              <a:rPr lang="en-US"/>
              <a:t>Spinal</a:t>
            </a:r>
            <a:r>
              <a:rPr lang="en-US">
                <a:latin typeface="Arial"/>
              </a:rPr>
              <a:t>’</a:t>
            </a:r>
            <a:r>
              <a:rPr lang="en-US"/>
              <a:t> shock</a:t>
            </a:r>
            <a:r>
              <a:rPr lang="en-US">
                <a:latin typeface="Arial"/>
              </a:rPr>
              <a:t>’</a:t>
            </a:r>
            <a:endParaRPr lang="en-US"/>
          </a:p>
          <a:p>
            <a:pPr lvl="1" algn="l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-Actually refers to the acute loss of segmental tendon reflexes , muscle tone and sensation below the level of a spinal cord lesion.</a:t>
            </a:r>
          </a:p>
          <a:p>
            <a:pPr lvl="1" algn="l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-in most patients it persist for 24-hours, in others it may persist for as long as 1-4 weeks. as the shock diminishes the neuron regain there excitability and the effect of upper motor neuron loss will make there appearance.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>
            <a:extLst>
              <a:ext uri="{FF2B5EF4-FFF2-40B4-BE49-F238E27FC236}">
                <a16:creationId xmlns:a16="http://schemas.microsoft.com/office/drawing/2014/main" id="{049E480C-C0B0-0B59-68F9-125D7317E6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>
                <a:solidFill>
                  <a:srgbClr val="FFCC00"/>
                </a:solidFill>
              </a:rPr>
              <a:t>causes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F1BE788D-43F1-E478-1DCE-B60033BA984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239000" cy="4419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/>
              <a:t>1.traumatic SCI</a:t>
            </a:r>
          </a:p>
          <a:p>
            <a:pPr algn="l" eaLnBrk="1" hangingPunct="1">
              <a:defRPr/>
            </a:pPr>
            <a:r>
              <a:rPr lang="en-US"/>
              <a:t>(car accident, gunshot,</a:t>
            </a:r>
            <a:r>
              <a:rPr lang="en-US">
                <a:latin typeface="Arial"/>
              </a:rPr>
              <a:t> </a:t>
            </a:r>
            <a:r>
              <a:rPr lang="en-US"/>
              <a:t> falls, etc.)</a:t>
            </a:r>
          </a:p>
          <a:p>
            <a:pPr algn="l" eaLnBrk="1" hangingPunct="1">
              <a:defRPr/>
            </a:pPr>
            <a:endParaRPr lang="en-US"/>
          </a:p>
          <a:p>
            <a:pPr algn="l" eaLnBrk="1" hangingPunct="1">
              <a:defRPr/>
            </a:pPr>
            <a:r>
              <a:rPr lang="en-US"/>
              <a:t>2.non-traumatic SCI</a:t>
            </a:r>
          </a:p>
          <a:p>
            <a:pPr algn="l" eaLnBrk="1" hangingPunct="1">
              <a:defRPr/>
            </a:pPr>
            <a:r>
              <a:rPr lang="en-US"/>
              <a:t>(polio, spina bifida, Friedreich's Ataxia, etc)</a:t>
            </a:r>
            <a:r>
              <a:rPr lang="ar-SA"/>
              <a:t>  </a:t>
            </a:r>
            <a:endParaRPr lang="en-US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4842FD6A-F943-47EF-B422-70247AF0915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4524F216-D9ED-1F37-A560-9246940F5A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58200" cy="5105400"/>
          </a:xfrm>
        </p:spPr>
        <p:txBody>
          <a:bodyPr/>
          <a:lstStyle/>
          <a:p>
            <a:pPr lvl="1" algn="ctr" eaLnBrk="1" hangingPunct="1">
              <a:buFont typeface="Wingdings" panose="05000000000000000000" pitchFamily="2" charset="2"/>
              <a:buNone/>
              <a:defRPr/>
            </a:pPr>
            <a:r>
              <a:rPr lang="en-US" b="1"/>
              <a:t>-Hypotension in spinal shock is typically accompanied by bradycardia, reflecting loss of cardiac sympathetic efferents and unopposed vagal tone.</a:t>
            </a:r>
          </a:p>
          <a:p>
            <a:pPr lvl="2" algn="ctr" eaLnBrk="1" hangingPunct="1">
              <a:buFont typeface="Wingdings" panose="05000000000000000000" pitchFamily="2" charset="2"/>
              <a:buNone/>
              <a:defRPr/>
            </a:pPr>
            <a:endParaRPr lang="en-US" sz="2800" b="1"/>
          </a:p>
          <a:p>
            <a:pPr lvl="2" algn="ctr" eaLnBrk="1" hangingPunct="1">
              <a:buFont typeface="Wingdings" panose="05000000000000000000" pitchFamily="2" charset="2"/>
              <a:buNone/>
              <a:defRPr/>
            </a:pPr>
            <a:endParaRPr lang="en-US" sz="2800" b="1"/>
          </a:p>
          <a:p>
            <a:pPr lvl="2" algn="ctr" eaLnBrk="1" hangingPunct="1">
              <a:buFont typeface="Wingdings" panose="05000000000000000000" pitchFamily="2" charset="2"/>
              <a:buNone/>
              <a:defRPr/>
            </a:pPr>
            <a:r>
              <a:rPr lang="en-US" sz="2800" b="1"/>
              <a:t>-Neurogenic pulmonary edema is common in patients with cervical spinal cord lesions, complicating their management</a:t>
            </a:r>
          </a:p>
          <a:p>
            <a:pPr lvl="2" algn="ctr" eaLnBrk="1" hangingPunct="1">
              <a:buFont typeface="Wingdings" panose="05000000000000000000" pitchFamily="2" charset="2"/>
              <a:buNone/>
              <a:defRPr/>
            </a:pPr>
            <a:endParaRPr lang="en-US" sz="2800" b="1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>
            <a:extLst>
              <a:ext uri="{FF2B5EF4-FFF2-40B4-BE49-F238E27FC236}">
                <a16:creationId xmlns:a16="http://schemas.microsoft.com/office/drawing/2014/main" id="{7C6685CD-A74C-CB9D-4A3E-C76BCA261C6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152400"/>
            <a:ext cx="7772400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/>
              <a:t>management</a:t>
            </a:r>
          </a:p>
        </p:txBody>
      </p:sp>
      <p:sp>
        <p:nvSpPr>
          <p:cNvPr id="82949" name="Rectangle 5">
            <a:extLst>
              <a:ext uri="{FF2B5EF4-FFF2-40B4-BE49-F238E27FC236}">
                <a16:creationId xmlns:a16="http://schemas.microsoft.com/office/drawing/2014/main" id="{3813C962-558C-DDAC-AF71-645056769FD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1524000"/>
            <a:ext cx="8382000" cy="4876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/>
              <a:t>Volume resuscitation cannot be guided solely by physical findings</a:t>
            </a:r>
          </a:p>
          <a:p>
            <a:pPr marL="457200" lvl="1" indent="0" algn="l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Hypotension and bradycardia will persist regardless of the volume of saline or colloid administered</a:t>
            </a:r>
          </a:p>
          <a:p>
            <a:pPr algn="l" eaLnBrk="1" hangingPunct="1">
              <a:defRPr/>
            </a:pPr>
            <a:r>
              <a:rPr lang="en-US"/>
              <a:t>-Replace the missing adrenergic tone with </a:t>
            </a:r>
            <a:r>
              <a:rPr lang="en-US">
                <a:sym typeface="Symbol" pitchFamily="18" charset="2"/>
              </a:rPr>
              <a:t>-agonists (phenylephrine or norepinephrine depending on heart rate)</a:t>
            </a:r>
            <a:endParaRPr lang="en-US"/>
          </a:p>
          <a:p>
            <a:pPr algn="l" eaLnBrk="1" hangingPunct="1"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D54EAF1C-7C2C-8EDA-9E80-8E55A8B9CC3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28600" y="4572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Spinal perfusion pressure management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0017FBA2-8694-1005-B92B-6A381004F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0375" y="1752600"/>
            <a:ext cx="8223250" cy="4370388"/>
          </a:xfrm>
        </p:spPr>
        <p:txBody>
          <a:bodyPr/>
          <a:lstStyle/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Developed by analogy to cerebral perfusion pressure management</a:t>
            </a:r>
          </a:p>
          <a:p>
            <a:pPr lvl="1" algn="l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Attempt to prevent cord ischemia by raising blood pressure</a:t>
            </a:r>
          </a:p>
          <a:p>
            <a:pPr lvl="2" algn="l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Assumes that the same secondary injury mechanisms (hypotension and hypoxia) worsen the outcome from spinal cord injury as in head injury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7A4B066D-7F92-8FF3-D69D-FBA66138816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/>
              <a:t>Management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61DE016A-8E28-18BA-6D21-05618AD9A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sz="2800"/>
              <a:t>-ABCs</a:t>
            </a:r>
          </a:p>
          <a:p>
            <a:pPr lvl="1" algn="l" eaLnBrk="1" hangingPunct="1">
              <a:buFont typeface="Wingdings" panose="05000000000000000000" pitchFamily="2" charset="2"/>
              <a:buNone/>
              <a:defRPr/>
            </a:pPr>
            <a:r>
              <a:rPr lang="en-US" sz="2400"/>
              <a:t>If intubation needed, use in-line stabilization</a:t>
            </a:r>
          </a:p>
          <a:p>
            <a:pPr lvl="2" algn="l" eaLnBrk="1" hangingPunct="1">
              <a:buFont typeface="Wingdings" panose="05000000000000000000" pitchFamily="2" charset="2"/>
              <a:buNone/>
              <a:defRPr/>
            </a:pPr>
            <a:r>
              <a:rPr lang="en-US" sz="2000"/>
              <a:t>Direct laryngoscopy vs. fiberoptic</a:t>
            </a:r>
          </a:p>
          <a:p>
            <a:pPr lvl="1" algn="l" eaLnBrk="1" hangingPunct="1">
              <a:buFont typeface="Wingdings" panose="05000000000000000000" pitchFamily="2" charset="2"/>
              <a:buNone/>
              <a:defRPr/>
            </a:pPr>
            <a:r>
              <a:rPr lang="en-US" sz="2400"/>
              <a:t>Maintain blood pressure with volume, packed RBCs, vasopressors as needed</a:t>
            </a:r>
          </a:p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sz="2800"/>
              <a:t> - Prevent secondary injury </a:t>
            </a:r>
          </a:p>
          <a:p>
            <a:pPr lvl="1" algn="l" eaLnBrk="1" hangingPunct="1">
              <a:buFont typeface="Wingdings" panose="05000000000000000000" pitchFamily="2" charset="2"/>
              <a:buNone/>
              <a:defRPr/>
            </a:pPr>
            <a:r>
              <a:rPr lang="en-US" sz="2400"/>
              <a:t>Log-rolling</a:t>
            </a:r>
          </a:p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sz="2800"/>
              <a:t> - Consider concomitant head injury 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0D498F70-F1E0-3E12-3E79-7A4CD42A6B0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Management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7E162360-DFCE-EABA-3932-232A7F58B8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Pharmacologic:</a:t>
            </a:r>
          </a:p>
          <a:p>
            <a:pPr algn="l" eaLnBrk="1" hangingPunct="1">
              <a:buFont typeface="Wingdings" panose="05000000000000000000" pitchFamily="2" charset="2"/>
              <a:buNone/>
              <a:defRPr/>
            </a:pPr>
            <a:endParaRPr lang="en-US"/>
          </a:p>
          <a:p>
            <a:pPr lvl="1" algn="l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Methylprednisolone 30 mg/kg bolus then 5.4 mg/kg/h for 23 </a:t>
            </a:r>
            <a:r>
              <a:rPr lang="en-US">
                <a:latin typeface="Arial"/>
              </a:rPr>
              <a:t>–</a:t>
            </a:r>
            <a:r>
              <a:rPr lang="en-US"/>
              <a:t> 47 hours depending on latency from the injury</a:t>
            </a:r>
          </a:p>
          <a:p>
            <a:pPr lvl="2" algn="l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Although there is still debate about its efficacy, this is the </a:t>
            </a:r>
            <a:r>
              <a:rPr lang="en-US">
                <a:latin typeface="Arial"/>
              </a:rPr>
              <a:t>‘</a:t>
            </a:r>
            <a:r>
              <a:rPr lang="en-US"/>
              <a:t>standard of care</a:t>
            </a:r>
            <a:r>
              <a:rPr lang="en-US">
                <a:latin typeface="Arial"/>
              </a:rPr>
              <a:t>’</a:t>
            </a:r>
            <a:endParaRPr lang="en-US"/>
          </a:p>
          <a:p>
            <a:pPr lvl="2" algn="l" eaLnBrk="1" hangingPunct="1">
              <a:buFont typeface="Wingdings" panose="05000000000000000000" pitchFamily="2" charset="2"/>
              <a:buNone/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A4655AF1-814A-D50B-65C5-F2FEC0E7BC4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Blood pressure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F2682CA1-E874-8964-7985-BB232794B4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No standards or guidelines</a:t>
            </a:r>
          </a:p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Options:</a:t>
            </a:r>
          </a:p>
          <a:p>
            <a:pPr lvl="1" algn="l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Avoid or correct hypotension (systolic BP &lt; 90 mmHg)</a:t>
            </a:r>
          </a:p>
          <a:p>
            <a:pPr lvl="1" algn="l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Maintaining MAP between 85 and 90 mmHg for the first seven days is recommended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>
            <a:extLst>
              <a:ext uri="{FF2B5EF4-FFF2-40B4-BE49-F238E27FC236}">
                <a16:creationId xmlns:a16="http://schemas.microsoft.com/office/drawing/2014/main" id="{4BFFF5DF-9134-0194-9C83-4F6E2FCCD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222375"/>
            <a:ext cx="6153150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>
            <a:extLst>
              <a:ext uri="{FF2B5EF4-FFF2-40B4-BE49-F238E27FC236}">
                <a16:creationId xmlns:a16="http://schemas.microsoft.com/office/drawing/2014/main" id="{4CB506B1-07AE-4B1E-074F-17EA172A8BA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81000" y="457200"/>
            <a:ext cx="8305800" cy="5715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>
                <a:solidFill>
                  <a:srgbClr val="FFCC00"/>
                </a:solidFill>
              </a:rPr>
              <a:t>Acute non-traumatic spinal cord injuries.</a:t>
            </a:r>
            <a:br>
              <a:rPr lang="en-US">
                <a:solidFill>
                  <a:srgbClr val="FFCC00"/>
                </a:solidFill>
              </a:rPr>
            </a:b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 1.Disc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2.Tumor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3.Infection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4.Hemorrhage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5.Iatrogenic. 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>
            <a:extLst>
              <a:ext uri="{FF2B5EF4-FFF2-40B4-BE49-F238E27FC236}">
                <a16:creationId xmlns:a16="http://schemas.microsoft.com/office/drawing/2014/main" id="{CF082A16-068D-2E76-CC98-EAC97FF7705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FFC000"/>
                </a:solidFill>
              </a:rPr>
              <a:t>Cervical Disc with Myelopathy</a:t>
            </a:r>
          </a:p>
        </p:txBody>
      </p:sp>
      <p:sp>
        <p:nvSpPr>
          <p:cNvPr id="103427" name="Content Placeholder 2">
            <a:extLst>
              <a:ext uri="{FF2B5EF4-FFF2-40B4-BE49-F238E27FC236}">
                <a16:creationId xmlns:a16="http://schemas.microsoft.com/office/drawing/2014/main" id="{DE2E87D2-1ECF-554E-37A3-BAFF9A644AA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2057400"/>
            <a:ext cx="3886200" cy="3354388"/>
          </a:xfrm>
        </p:spPr>
        <p:txBody>
          <a:bodyPr/>
          <a:lstStyle/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sz="2800"/>
              <a:t>Clinical Features:</a:t>
            </a:r>
          </a:p>
          <a:p>
            <a:pPr lvl="1" algn="l" eaLnBrk="1" hangingPunct="1">
              <a:buFont typeface="Wingdings" panose="05000000000000000000" pitchFamily="2" charset="2"/>
              <a:buNone/>
              <a:defRPr/>
            </a:pPr>
            <a:r>
              <a:rPr lang="en-US" sz="2400"/>
              <a:t>-Neck Pain</a:t>
            </a:r>
          </a:p>
          <a:p>
            <a:pPr lvl="1" algn="l" eaLnBrk="1" hangingPunct="1">
              <a:buFont typeface="Wingdings" panose="05000000000000000000" pitchFamily="2" charset="2"/>
              <a:buNone/>
              <a:defRPr/>
            </a:pPr>
            <a:r>
              <a:rPr lang="en-US" sz="2400"/>
              <a:t>-Hand Numbness.</a:t>
            </a:r>
          </a:p>
          <a:p>
            <a:pPr lvl="1" algn="l" eaLnBrk="1" hangingPunct="1">
              <a:buFont typeface="Wingdings" panose="05000000000000000000" pitchFamily="2" charset="2"/>
              <a:buNone/>
              <a:defRPr/>
            </a:pPr>
            <a:r>
              <a:rPr lang="en-US" sz="2400"/>
              <a:t>-Weakness</a:t>
            </a:r>
          </a:p>
          <a:p>
            <a:pPr lvl="1" algn="l" eaLnBrk="1" hangingPunct="1">
              <a:buFont typeface="Wingdings" panose="05000000000000000000" pitchFamily="2" charset="2"/>
              <a:buNone/>
              <a:defRPr/>
            </a:pPr>
            <a:r>
              <a:rPr lang="en-US" sz="2400"/>
              <a:t>-Unsteadiness</a:t>
            </a:r>
          </a:p>
          <a:p>
            <a:pPr lvl="1" algn="l" eaLnBrk="1" hangingPunct="1">
              <a:buFont typeface="Wingdings" panose="05000000000000000000" pitchFamily="2" charset="2"/>
              <a:buNone/>
              <a:defRPr/>
            </a:pPr>
            <a:r>
              <a:rPr lang="en-US" sz="2400"/>
              <a:t>-Hyperreflexia</a:t>
            </a:r>
          </a:p>
          <a:p>
            <a:pPr lvl="1" algn="l" eaLnBrk="1" hangingPunct="1">
              <a:buFont typeface="Wingdings" panose="05000000000000000000" pitchFamily="2" charset="2"/>
              <a:buNone/>
              <a:defRPr/>
            </a:pPr>
            <a:r>
              <a:rPr lang="en-US" sz="2400"/>
              <a:t>-Usually Not Emergent</a:t>
            </a:r>
          </a:p>
        </p:txBody>
      </p:sp>
      <p:pic>
        <p:nvPicPr>
          <p:cNvPr id="101380" name="Content Placeholder 4" descr="disc.gif">
            <a:extLst>
              <a:ext uri="{FF2B5EF4-FFF2-40B4-BE49-F238E27FC236}">
                <a16:creationId xmlns:a16="http://schemas.microsoft.com/office/drawing/2014/main" id="{B30CD4F1-CB32-102F-15C1-07C34A8ED1F3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593850"/>
            <a:ext cx="5029200" cy="5264150"/>
          </a:xfrm>
        </p:spPr>
      </p:pic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>
            <a:extLst>
              <a:ext uri="{FF2B5EF4-FFF2-40B4-BE49-F238E27FC236}">
                <a16:creationId xmlns:a16="http://schemas.microsoft.com/office/drawing/2014/main" id="{82BAC8BC-06A9-FD9B-A6E9-F9DFD64F7F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4773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>
                <a:solidFill>
                  <a:srgbClr val="FFC000"/>
                </a:solidFill>
              </a:rPr>
              <a:t>Lumbar Disc</a:t>
            </a:r>
          </a:p>
        </p:txBody>
      </p:sp>
      <p:sp>
        <p:nvSpPr>
          <p:cNvPr id="104451" name="Content Placeholder 2">
            <a:extLst>
              <a:ext uri="{FF2B5EF4-FFF2-40B4-BE49-F238E27FC236}">
                <a16:creationId xmlns:a16="http://schemas.microsoft.com/office/drawing/2014/main" id="{0277286D-E1BE-AC25-6884-B8CAC2E24F3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371600"/>
            <a:ext cx="8458200" cy="2819400"/>
          </a:xfrm>
        </p:spPr>
        <p:txBody>
          <a:bodyPr/>
          <a:lstStyle/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sz="2800"/>
              <a:t>Clinical Features:</a:t>
            </a:r>
          </a:p>
          <a:p>
            <a:pPr lvl="1" algn="l" eaLnBrk="1" hangingPunct="1">
              <a:buFont typeface="Wingdings" panose="05000000000000000000" pitchFamily="2" charset="2"/>
              <a:buNone/>
              <a:defRPr/>
            </a:pPr>
            <a:r>
              <a:rPr lang="en-US" sz="2400"/>
              <a:t>-Low back pain</a:t>
            </a:r>
          </a:p>
          <a:p>
            <a:pPr lvl="1" algn="l" eaLnBrk="1" hangingPunct="1">
              <a:buFont typeface="Wingdings" panose="05000000000000000000" pitchFamily="2" charset="2"/>
              <a:buNone/>
              <a:defRPr/>
            </a:pPr>
            <a:r>
              <a:rPr lang="en-US" sz="2400"/>
              <a:t>-Sphincter disturbance </a:t>
            </a:r>
            <a:r>
              <a:rPr lang="en-US" sz="2400">
                <a:latin typeface="Arial"/>
              </a:rPr>
              <a:t>–</a:t>
            </a:r>
            <a:r>
              <a:rPr lang="en-US" sz="2400"/>
              <a:t> retention, incontinence, rectal tone.</a:t>
            </a:r>
          </a:p>
          <a:p>
            <a:pPr lvl="1" algn="l" eaLnBrk="1" hangingPunct="1">
              <a:buFont typeface="Wingdings" panose="05000000000000000000" pitchFamily="2" charset="2"/>
              <a:buNone/>
              <a:defRPr/>
            </a:pPr>
            <a:r>
              <a:rPr lang="en-US" sz="2400"/>
              <a:t>-Saddle anesthesia</a:t>
            </a:r>
          </a:p>
          <a:p>
            <a:pPr lvl="1" algn="l" eaLnBrk="1" hangingPunct="1">
              <a:buFont typeface="Wingdings" panose="05000000000000000000" pitchFamily="2" charset="2"/>
              <a:buNone/>
              <a:defRPr/>
            </a:pPr>
            <a:r>
              <a:rPr lang="en-US" sz="2400"/>
              <a:t>-Radicular symptoms (multiple roots) </a:t>
            </a:r>
            <a:r>
              <a:rPr lang="en-US" sz="2400">
                <a:latin typeface="Arial"/>
              </a:rPr>
              <a:t>–</a:t>
            </a:r>
            <a:r>
              <a:rPr lang="en-US" sz="2400"/>
              <a:t> pain, weakness</a:t>
            </a:r>
          </a:p>
        </p:txBody>
      </p:sp>
      <p:pic>
        <p:nvPicPr>
          <p:cNvPr id="102404" name="Content Placeholder 4" descr="lumbar.gif">
            <a:extLst>
              <a:ext uri="{FF2B5EF4-FFF2-40B4-BE49-F238E27FC236}">
                <a16:creationId xmlns:a16="http://schemas.microsoft.com/office/drawing/2014/main" id="{10BF2787-0ED4-2701-94D2-86F7BCEA38CD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4419600"/>
            <a:ext cx="3733800" cy="2157413"/>
          </a:xfr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>
            <a:extLst>
              <a:ext uri="{FF2B5EF4-FFF2-40B4-BE49-F238E27FC236}">
                <a16:creationId xmlns:a16="http://schemas.microsoft.com/office/drawing/2014/main" id="{BC7E3AD7-13C2-5070-BA18-F3AC8CBE510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81000" y="304800"/>
            <a:ext cx="7696200" cy="5638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>
                <a:solidFill>
                  <a:srgbClr val="FFCC00"/>
                </a:solidFill>
              </a:rPr>
              <a:t>Traumatic SCI</a:t>
            </a:r>
            <a:br>
              <a:rPr lang="en-US" sz="4000"/>
            </a:br>
            <a:br>
              <a:rPr lang="en-US" sz="2800"/>
            </a:br>
            <a:r>
              <a:rPr lang="en-US" sz="2800"/>
              <a:t>- Mechanisms</a:t>
            </a:r>
            <a:br>
              <a:rPr lang="en-US" sz="2800"/>
            </a:br>
            <a:r>
              <a:rPr lang="en-US" sz="2800"/>
              <a:t>    MVC 48%</a:t>
            </a:r>
            <a:br>
              <a:rPr lang="en-US" sz="2800"/>
            </a:br>
            <a:r>
              <a:rPr lang="en-US" sz="2800"/>
              <a:t>    Falls 21%</a:t>
            </a:r>
            <a:br>
              <a:rPr lang="en-US" sz="2800"/>
            </a:br>
            <a:r>
              <a:rPr lang="en-US" sz="2800"/>
              <a:t>    Assaults 15%</a:t>
            </a:r>
            <a:br>
              <a:rPr lang="en-US" sz="2800"/>
            </a:br>
            <a:r>
              <a:rPr lang="en-US" sz="2800"/>
              <a:t>    Sport-related 14%(majority diving)</a:t>
            </a:r>
            <a:br>
              <a:rPr lang="en-US" sz="2800"/>
            </a:br>
            <a:endParaRPr lang="en-US" sz="2800"/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>
            <a:extLst>
              <a:ext uri="{FF2B5EF4-FFF2-40B4-BE49-F238E27FC236}">
                <a16:creationId xmlns:a16="http://schemas.microsoft.com/office/drawing/2014/main" id="{007B12A3-27BA-CEFA-8108-D502ED52331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>
                <a:solidFill>
                  <a:srgbClr val="FFC000"/>
                </a:solidFill>
              </a:rPr>
              <a:t>Spinal Metastases</a:t>
            </a:r>
          </a:p>
        </p:txBody>
      </p:sp>
      <p:sp>
        <p:nvSpPr>
          <p:cNvPr id="105475" name="Content Placeholder 2">
            <a:extLst>
              <a:ext uri="{FF2B5EF4-FFF2-40B4-BE49-F238E27FC236}">
                <a16:creationId xmlns:a16="http://schemas.microsoft.com/office/drawing/2014/main" id="{5FC055D8-E726-DA64-6A95-AD808A27453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828800"/>
            <a:ext cx="5106988" cy="4038600"/>
          </a:xfrm>
        </p:spPr>
        <p:txBody>
          <a:bodyPr/>
          <a:lstStyle/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sz="2800"/>
              <a:t>Clinical Features:</a:t>
            </a:r>
          </a:p>
          <a:p>
            <a:pPr algn="l" eaLnBrk="1" hangingPunct="1">
              <a:buFont typeface="Wingdings" panose="05000000000000000000" pitchFamily="2" charset="2"/>
              <a:buNone/>
              <a:defRPr/>
            </a:pPr>
            <a:endParaRPr lang="en-US" sz="2800"/>
          </a:p>
          <a:p>
            <a:pPr lvl="1" algn="l" eaLnBrk="1" hangingPunct="1">
              <a:buFont typeface="Wingdings" panose="05000000000000000000" pitchFamily="2" charset="2"/>
              <a:buNone/>
              <a:defRPr/>
            </a:pPr>
            <a:r>
              <a:rPr lang="en-US" sz="2400"/>
              <a:t>-Cancer patient with back pain</a:t>
            </a:r>
          </a:p>
          <a:p>
            <a:pPr lvl="1" algn="l" eaLnBrk="1" hangingPunct="1">
              <a:buFont typeface="Wingdings" panose="05000000000000000000" pitchFamily="2" charset="2"/>
              <a:buNone/>
              <a:defRPr/>
            </a:pPr>
            <a:r>
              <a:rPr lang="en-US" sz="2400"/>
              <a:t>-10% of cancer patients</a:t>
            </a:r>
          </a:p>
          <a:p>
            <a:pPr lvl="1" algn="l" eaLnBrk="1" hangingPunct="1">
              <a:buFont typeface="Wingdings" panose="05000000000000000000" pitchFamily="2" charset="2"/>
              <a:buNone/>
              <a:defRPr/>
            </a:pPr>
            <a:r>
              <a:rPr lang="en-US" sz="2400"/>
              <a:t>-Lung, breast, GI, Prostate, melanoma, lymphoma, kidney</a:t>
            </a:r>
          </a:p>
          <a:p>
            <a:pPr lvl="1" algn="l" eaLnBrk="1" hangingPunct="1">
              <a:buFont typeface="Wingdings" panose="05000000000000000000" pitchFamily="2" charset="2"/>
              <a:buNone/>
              <a:defRPr/>
            </a:pPr>
            <a:endParaRPr lang="en-US" sz="2400"/>
          </a:p>
        </p:txBody>
      </p:sp>
      <p:pic>
        <p:nvPicPr>
          <p:cNvPr id="103428" name="Content Placeholder 4" descr="tumor.gif">
            <a:extLst>
              <a:ext uri="{FF2B5EF4-FFF2-40B4-BE49-F238E27FC236}">
                <a16:creationId xmlns:a16="http://schemas.microsoft.com/office/drawing/2014/main" id="{7A8CF56C-2CE3-FC4E-15CD-A7806DAB992A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4600" y="1524000"/>
            <a:ext cx="3557588" cy="4267200"/>
          </a:xfrm>
        </p:spPr>
      </p:pic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>
            <a:extLst>
              <a:ext uri="{FF2B5EF4-FFF2-40B4-BE49-F238E27FC236}">
                <a16:creationId xmlns:a16="http://schemas.microsoft.com/office/drawing/2014/main" id="{44C414D6-E8ED-B536-69AD-89FC9FE3DA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>
                <a:solidFill>
                  <a:srgbClr val="FFC000"/>
                </a:solidFill>
              </a:rPr>
              <a:t>Spinal Epidural Abscess</a:t>
            </a:r>
          </a:p>
        </p:txBody>
      </p:sp>
      <p:sp>
        <p:nvSpPr>
          <p:cNvPr id="106499" name="Content Placeholder 2">
            <a:extLst>
              <a:ext uri="{FF2B5EF4-FFF2-40B4-BE49-F238E27FC236}">
                <a16:creationId xmlns:a16="http://schemas.microsoft.com/office/drawing/2014/main" id="{DA9B22A3-BEEE-0D9A-A476-4634B498907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28600" y="1828800"/>
            <a:ext cx="4343400" cy="4419600"/>
          </a:xfrm>
        </p:spPr>
        <p:txBody>
          <a:bodyPr/>
          <a:lstStyle/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sz="2800"/>
              <a:t>Clinical Features:</a:t>
            </a:r>
          </a:p>
          <a:p>
            <a:pPr algn="l" eaLnBrk="1" hangingPunct="1">
              <a:buFont typeface="Wingdings" panose="05000000000000000000" pitchFamily="2" charset="2"/>
              <a:buNone/>
              <a:defRPr/>
            </a:pPr>
            <a:endParaRPr lang="en-US" sz="2800"/>
          </a:p>
          <a:p>
            <a:pPr lvl="1" algn="l" eaLnBrk="1" hangingPunct="1">
              <a:buFont typeface="Wingdings" panose="05000000000000000000" pitchFamily="2" charset="2"/>
              <a:buNone/>
              <a:defRPr/>
            </a:pPr>
            <a:r>
              <a:rPr lang="en-US" sz="2400"/>
              <a:t>-Back Pain, Fever, Tenderness</a:t>
            </a:r>
          </a:p>
          <a:p>
            <a:pPr lvl="1" algn="l" eaLnBrk="1" hangingPunct="1">
              <a:buFont typeface="Wingdings" panose="05000000000000000000" pitchFamily="2" charset="2"/>
              <a:buNone/>
              <a:defRPr/>
            </a:pPr>
            <a:r>
              <a:rPr lang="en-US" sz="2400"/>
              <a:t>-DM, IVDA, CRF</a:t>
            </a:r>
            <a:r>
              <a:rPr lang="en-US" sz="2400">
                <a:latin typeface="Arial"/>
              </a:rPr>
              <a:t>…</a:t>
            </a:r>
            <a:r>
              <a:rPr lang="en-US" sz="2400"/>
              <a:t>.</a:t>
            </a:r>
          </a:p>
          <a:p>
            <a:pPr lvl="1" algn="l" eaLnBrk="1" hangingPunct="1">
              <a:buFont typeface="Wingdings" panose="05000000000000000000" pitchFamily="2" charset="2"/>
              <a:buNone/>
              <a:defRPr/>
            </a:pPr>
            <a:r>
              <a:rPr lang="en-US" sz="2400"/>
              <a:t>-WBC may be normal</a:t>
            </a:r>
          </a:p>
          <a:p>
            <a:pPr lvl="1" algn="l" eaLnBrk="1" hangingPunct="1">
              <a:buFont typeface="Wingdings" panose="05000000000000000000" pitchFamily="2" charset="2"/>
              <a:buNone/>
              <a:defRPr/>
            </a:pPr>
            <a:endParaRPr lang="en-US" sz="2400"/>
          </a:p>
        </p:txBody>
      </p:sp>
      <p:pic>
        <p:nvPicPr>
          <p:cNvPr id="104452" name="Content Placeholder 4" descr="abscess.jpg">
            <a:extLst>
              <a:ext uri="{FF2B5EF4-FFF2-40B4-BE49-F238E27FC236}">
                <a16:creationId xmlns:a16="http://schemas.microsoft.com/office/drawing/2014/main" id="{0451E256-5B62-7E89-A6C5-3C45B0D0C630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8675" y="2514600"/>
            <a:ext cx="4505325" cy="3452813"/>
          </a:xfrm>
        </p:spPr>
      </p:pic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4" name="Rectangle 4">
            <a:extLst>
              <a:ext uri="{FF2B5EF4-FFF2-40B4-BE49-F238E27FC236}">
                <a16:creationId xmlns:a16="http://schemas.microsoft.com/office/drawing/2014/main" id="{49A1A30D-96BF-E040-E021-704184BA7CA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35052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>
                <a:solidFill>
                  <a:srgbClr val="FFCC00"/>
                </a:solidFill>
              </a:rPr>
              <a:t>Iatrogenic:</a:t>
            </a:r>
          </a:p>
        </p:txBody>
      </p:sp>
      <p:pic>
        <p:nvPicPr>
          <p:cNvPr id="105475" name="Picture 5" descr="ballon kyphoplasty">
            <a:extLst>
              <a:ext uri="{FF2B5EF4-FFF2-40B4-BE49-F238E27FC236}">
                <a16:creationId xmlns:a16="http://schemas.microsoft.com/office/drawing/2014/main" id="{CAFEECBA-8620-C70B-DE29-959D72AD0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0"/>
            <a:ext cx="4981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>
            <a:extLst>
              <a:ext uri="{FF2B5EF4-FFF2-40B4-BE49-F238E27FC236}">
                <a16:creationId xmlns:a16="http://schemas.microsoft.com/office/drawing/2014/main" id="{2AEEA95B-9063-4052-FD1A-C9ACF6D1CF1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0" y="274638"/>
            <a:ext cx="4114800" cy="3459162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>
                <a:solidFill>
                  <a:schemeClr val="hlink"/>
                </a:solidFill>
              </a:rPr>
              <a:t>Thank you all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>
            <a:extLst>
              <a:ext uri="{FF2B5EF4-FFF2-40B4-BE49-F238E27FC236}">
                <a16:creationId xmlns:a16="http://schemas.microsoft.com/office/drawing/2014/main" id="{E8893D69-65CB-D80B-9F2F-1E2FA0E53C6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848600" cy="5410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>
                <a:solidFill>
                  <a:schemeClr val="tx1"/>
                </a:solidFill>
              </a:rPr>
              <a:t>-The spinal cord does not have to be severed in order for a loss of functioning to occur.</a:t>
            </a:r>
            <a:br>
              <a:rPr lang="en-US" sz="4400">
                <a:solidFill>
                  <a:schemeClr val="tx1"/>
                </a:solidFill>
              </a:rPr>
            </a:br>
            <a:br>
              <a:rPr lang="en-US" sz="4400">
                <a:solidFill>
                  <a:schemeClr val="tx1"/>
                </a:solidFill>
              </a:rPr>
            </a:br>
            <a:br>
              <a:rPr lang="en-US" sz="4400">
                <a:solidFill>
                  <a:schemeClr val="tx1"/>
                </a:solidFill>
              </a:rPr>
            </a:br>
            <a:r>
              <a:rPr lang="en-US" sz="4400">
                <a:solidFill>
                  <a:schemeClr val="tx1"/>
                </a:solidFill>
              </a:rPr>
              <a:t>-SCI is very different from back injuries  such as ruptured disks, vertebral fractures or spinal stenosis.</a:t>
            </a:r>
            <a:br>
              <a:rPr lang="ar-SA" sz="4400">
                <a:solidFill>
                  <a:schemeClr val="tx1"/>
                </a:solidFill>
              </a:rPr>
            </a:br>
            <a:r>
              <a:rPr lang="ar-SA" sz="4400">
                <a:solidFill>
                  <a:schemeClr val="tx1"/>
                </a:solidFill>
              </a:rPr>
              <a:t> </a:t>
            </a:r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39466A22-3702-4943-B925-218E093864F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 flipV="1">
            <a:off x="0" y="7124700"/>
            <a:ext cx="76200" cy="746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80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5783B65-544D-E379-6E8E-E1C05102C75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solidFill>
                  <a:srgbClr val="FFCC00"/>
                </a:solidFill>
                <a:ea typeface="新細明體" charset="-120"/>
              </a:rPr>
              <a:t>Spinal And Spinal Cord Injury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5D2098F-9E6E-5118-B05B-215872AA4E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Spinal injury</a:t>
            </a:r>
          </a:p>
          <a:p>
            <a:pPr lvl="1" algn="l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2800">
                <a:solidFill>
                  <a:srgbClr val="FF9900"/>
                </a:solidFill>
                <a:ea typeface="新細明體" charset="-120"/>
              </a:rPr>
              <a:t>-With or without cord injury</a:t>
            </a:r>
          </a:p>
          <a:p>
            <a:pPr lvl="1" algn="l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2800">
                <a:ea typeface="新細明體" charset="-120"/>
              </a:rPr>
              <a:t>-Fractures</a:t>
            </a:r>
          </a:p>
          <a:p>
            <a:pPr lvl="1" algn="l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2800">
                <a:ea typeface="新細明體" charset="-120"/>
              </a:rPr>
              <a:t>-Dislocation</a:t>
            </a:r>
          </a:p>
          <a:p>
            <a:pPr lvl="1" algn="l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2800">
                <a:ea typeface="新細明體" charset="-120"/>
              </a:rPr>
              <a:t>-Facet lock</a:t>
            </a:r>
          </a:p>
          <a:p>
            <a:pPr lvl="1" algn="l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2800">
                <a:ea typeface="新細明體" charset="-120"/>
              </a:rPr>
              <a:t>-Tx: reduction, fixation and fusion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1B0434FB-EB50-3E86-1A1E-7880AC3C1A0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altLang="zh-TW" dirty="0">
                <a:solidFill>
                  <a:schemeClr val="tx2"/>
                </a:solidFill>
                <a:ea typeface="新細明體" charset="-120"/>
              </a:rPr>
              <a:t>Spinal cord injury</a:t>
            </a:r>
          </a:p>
          <a:p>
            <a:pPr lvl="1" algn="l"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en-US" altLang="zh-TW" sz="2800" dirty="0">
                <a:solidFill>
                  <a:srgbClr val="FF9900"/>
                </a:solidFill>
                <a:ea typeface="新細明體" charset="-120"/>
              </a:rPr>
              <a:t>-With of without spinal injury</a:t>
            </a:r>
          </a:p>
          <a:p>
            <a:pPr lvl="1" algn="l"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en-US" altLang="zh-TW" sz="2800" dirty="0">
                <a:ea typeface="新細明體" charset="-120"/>
              </a:rPr>
              <a:t>-Neuronal</a:t>
            </a:r>
            <a:r>
              <a:rPr lang="en-US" altLang="zh-TW" dirty="0">
                <a:ea typeface="新細明體" charset="-120"/>
              </a:rPr>
              <a:t> </a:t>
            </a:r>
            <a:r>
              <a:rPr lang="en-US" altLang="zh-TW" sz="2800" dirty="0">
                <a:ea typeface="新細明體" charset="-120"/>
              </a:rPr>
              <a:t>injury</a:t>
            </a:r>
          </a:p>
          <a:p>
            <a:pPr lvl="1" algn="l"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en-US" altLang="zh-TW" sz="2800" dirty="0">
                <a:ea typeface="新細明體" charset="-120"/>
              </a:rPr>
              <a:t>-SCIWORA</a:t>
            </a:r>
          </a:p>
          <a:p>
            <a:pPr lvl="1" algn="l"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en-US" altLang="zh-TW" sz="2800" dirty="0">
                <a:ea typeface="新細明體" charset="-120"/>
              </a:rPr>
              <a:t>-</a:t>
            </a:r>
            <a:r>
              <a:rPr lang="en-US" altLang="zh-TW" sz="2800" dirty="0" err="1">
                <a:ea typeface="新細明體" charset="-120"/>
              </a:rPr>
              <a:t>Tx</a:t>
            </a:r>
            <a:r>
              <a:rPr lang="en-US" altLang="zh-TW" sz="2800" dirty="0">
                <a:ea typeface="新細明體" charset="-120"/>
              </a:rPr>
              <a:t>: decompression, then waiting spinal cord repair </a:t>
            </a:r>
            <a:r>
              <a:rPr lang="en-US" altLang="zh-TW" sz="2800" dirty="0">
                <a:solidFill>
                  <a:schemeClr val="tx2"/>
                </a:solidFill>
                <a:ea typeface="新細明體" charset="-120"/>
              </a:rPr>
              <a:t>?</a:t>
            </a:r>
            <a:r>
              <a:rPr lang="en-US" altLang="zh-TW" sz="2800" dirty="0">
                <a:solidFill>
                  <a:srgbClr val="FF9900"/>
                </a:solidFill>
                <a:ea typeface="新細明體" charset="-120"/>
              </a:rPr>
              <a:t>?</a:t>
            </a:r>
            <a:r>
              <a:rPr lang="en-US" altLang="zh-TW" sz="2800" dirty="0">
                <a:solidFill>
                  <a:srgbClr val="FF0000"/>
                </a:solidFill>
                <a:ea typeface="新細明體" charset="-120"/>
              </a:rPr>
              <a:t>?!!!</a:t>
            </a:r>
            <a:endParaRPr lang="en-US" altLang="zh-TW" dirty="0">
              <a:solidFill>
                <a:srgbClr val="FF0000"/>
              </a:solidFill>
              <a:ea typeface="新細明體" charset="-120"/>
            </a:endParaRPr>
          </a:p>
          <a:p>
            <a:pPr algn="l" eaLnBrk="1" hangingPunct="1">
              <a:defRPr/>
            </a:pPr>
            <a:endParaRPr lang="en-US" altLang="zh-TW" dirty="0">
              <a:ea typeface="新細明體" charset="-12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>
            <a:extLst>
              <a:ext uri="{FF2B5EF4-FFF2-40B4-BE49-F238E27FC236}">
                <a16:creationId xmlns:a16="http://schemas.microsoft.com/office/drawing/2014/main" id="{512F0E5F-054B-EAD9-E485-7A7A130BFE6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8763000" cy="3124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/>
              <a:t>Neurological injuries is not always immediate and may occur or be aggravated only if and when there is movement or displacement of vertebral fracture or dislocation (primary vs. secondary) </a:t>
            </a: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6D7D931E-30BB-0CDD-2505-9CC9C68DCCC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22098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/>
              <a:t>Accordingly, spinal injuries classified as: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/>
              <a:t>- stable: not displaced by normal movements.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/>
              <a:t>-unstable: significant risk of displacement and neural damage.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1168</TotalTime>
  <Words>1977</Words>
  <Application>Microsoft Office PowerPoint</Application>
  <PresentationFormat>عرض على الشاشة (4:3)</PresentationFormat>
  <Paragraphs>215</Paragraphs>
  <Slides>63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63</vt:i4>
      </vt:variant>
    </vt:vector>
  </HeadingPairs>
  <TitlesOfParts>
    <vt:vector size="64" baseType="lpstr">
      <vt:lpstr>Stream</vt:lpstr>
      <vt:lpstr>Spinal injury</vt:lpstr>
      <vt:lpstr>عرض تقديمي في PowerPoint</vt:lpstr>
      <vt:lpstr> • Signs and Symptoms…  – Weakness, numbness, tingling sensations or loss of feeling – Painful movements of arms and legs – Pain or tenderness along spine – Burning sensations along the spine or in an extremity – Deformity to patients head, neck or spine – Injuries to the head – Loss of bladder or bowel control – Labored breathing with little or no chest rise  </vt:lpstr>
      <vt:lpstr>Epidemiology</vt:lpstr>
      <vt:lpstr>causes</vt:lpstr>
      <vt:lpstr>Traumatic SCI  - Mechanisms     MVC 48%     Falls 21%     Assaults 15%     Sport-related 14%(majority diving) </vt:lpstr>
      <vt:lpstr>-The spinal cord does not have to be severed in order for a loss of functioning to occur.   -SCI is very different from back injuries  such as ruptured disks, vertebral fractures or spinal stenosis.  </vt:lpstr>
      <vt:lpstr>Spinal And Spinal Cord Injury</vt:lpstr>
      <vt:lpstr>Neurological injuries is not always immediate and may occur or be aggravated only if and when there is movement or displacement of vertebral fracture or dislocation (primary vs. secondary) </vt:lpstr>
      <vt:lpstr>Generally, it requires damage to both the ligaments and the bony column to produce unstable spine</vt:lpstr>
      <vt:lpstr>Principles of diagnosis and management:</vt:lpstr>
      <vt:lpstr>History:</vt:lpstr>
      <vt:lpstr>Examination (look, feel but not move!).</vt:lpstr>
      <vt:lpstr>Back:</vt:lpstr>
      <vt:lpstr>Full neurological examination:</vt:lpstr>
      <vt:lpstr>the unconscious patient:</vt:lpstr>
      <vt:lpstr>Imaging</vt:lpstr>
      <vt:lpstr>عرض تقديمي في PowerPoint</vt:lpstr>
      <vt:lpstr>عرض تقديمي في PowerPoint</vt:lpstr>
      <vt:lpstr>Cervical spine injuries.</vt:lpstr>
      <vt:lpstr>عرض تقديمي في PowerPoint</vt:lpstr>
      <vt:lpstr>Fracture of C1.”jefferson’s fracture”.  -result From sudden severe load from on the top of the head. -no encroachment of the neural canal ,usually no neurological damage. -open mouth view : spreading of the lat.masses away from the odontoid peg.   Treatment: -stable, undisplaced fractures : rigid collar until the fracture unites. -unstable, sideway spreading of the lat.masses: skull-traction, halo body orhtosis followed by semi rigid collar.</vt:lpstr>
      <vt:lpstr>عرض تقديمي في PowerPoint</vt:lpstr>
      <vt:lpstr>Fractured pedicle of C2 “hangman’s”</vt:lpstr>
      <vt:lpstr>عرض تقديمي في PowerPoint</vt:lpstr>
      <vt:lpstr>Fracture of the odontoid process.</vt:lpstr>
      <vt:lpstr>عرض تقديمي في PowerPoint</vt:lpstr>
      <vt:lpstr>Wedge-compression fractures</vt:lpstr>
      <vt:lpstr>عرض تقديمي في PowerPoint</vt:lpstr>
      <vt:lpstr>Burst fracture.</vt:lpstr>
      <vt:lpstr>عرض تقديمي في PowerPoint</vt:lpstr>
      <vt:lpstr>Thoracic spine injuries.</vt:lpstr>
      <vt:lpstr>Thoracolumbar and lumbar injuries.</vt:lpstr>
      <vt:lpstr>عرض تقديمي في PowerPoint</vt:lpstr>
      <vt:lpstr>-wedge fractures. -burst fractures. -fracture dislocation</vt:lpstr>
      <vt:lpstr>injuries to the spine may be complicated with spinal cord damage (burst fracture and fracture dislocation).   which result in:  1.complete transection (paraplegia or quadriplegia). 2.incomplete transection (partial motor or sensory loss).</vt:lpstr>
      <vt:lpstr>Complete SCI</vt:lpstr>
      <vt:lpstr>Incomplete SCI</vt:lpstr>
      <vt:lpstr>Anterior cord syndrome</vt:lpstr>
      <vt:lpstr>Central cord syndrome</vt:lpstr>
      <vt:lpstr>Brown-Sequard syndrome</vt:lpstr>
      <vt:lpstr>عرض تقديمي في PowerPoint</vt:lpstr>
      <vt:lpstr>Spinal cord injury without radiologic abnormality (SCIWORA)</vt:lpstr>
      <vt:lpstr>Secondary injury</vt:lpstr>
      <vt:lpstr>عرض تقديمي في PowerPoint</vt:lpstr>
      <vt:lpstr>عرض تقديمي في PowerPoint</vt:lpstr>
      <vt:lpstr>عرض تقديمي في PowerPoint</vt:lpstr>
      <vt:lpstr>Neural control of blood pressure  and blood flow</vt:lpstr>
      <vt:lpstr>عرض تقديمي في PowerPoint</vt:lpstr>
      <vt:lpstr>عرض تقديمي في PowerPoint</vt:lpstr>
      <vt:lpstr>management</vt:lpstr>
      <vt:lpstr>Spinal perfusion pressure management</vt:lpstr>
      <vt:lpstr>Management</vt:lpstr>
      <vt:lpstr>Management</vt:lpstr>
      <vt:lpstr>Blood pressure</vt:lpstr>
      <vt:lpstr>عرض تقديمي في PowerPoint</vt:lpstr>
      <vt:lpstr>Acute non-traumatic spinal cord injuries.   1.Disc 2.Tumor  3.Infection  4.Hemorrhage 5.Iatrogenic. </vt:lpstr>
      <vt:lpstr>Cervical Disc with Myelopathy</vt:lpstr>
      <vt:lpstr>Lumbar Disc</vt:lpstr>
      <vt:lpstr>Spinal Metastases</vt:lpstr>
      <vt:lpstr>Spinal Epidural Abscess</vt:lpstr>
      <vt:lpstr>Iatrogenic:</vt:lpstr>
      <vt:lpstr>Thank you all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Dr.Raid</dc:creator>
  <cp:lastModifiedBy>Khaleel Ra'ed AbuAwad</cp:lastModifiedBy>
  <cp:revision>26</cp:revision>
  <cp:lastPrinted>1601-01-01T00:00:00Z</cp:lastPrinted>
  <dcterms:created xsi:type="dcterms:W3CDTF">1601-01-01T00:00:00Z</dcterms:created>
  <dcterms:modified xsi:type="dcterms:W3CDTF">2023-08-05T18:04:24Z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