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86"/>
  </p:notesMasterIdLst>
  <p:sldIdLst>
    <p:sldId id="256" r:id="rId2"/>
    <p:sldId id="257" r:id="rId3"/>
    <p:sldId id="258" r:id="rId4"/>
    <p:sldId id="259" r:id="rId5"/>
    <p:sldId id="261" r:id="rId6"/>
    <p:sldId id="260" r:id="rId7"/>
    <p:sldId id="263" r:id="rId8"/>
    <p:sldId id="264" r:id="rId9"/>
    <p:sldId id="268" r:id="rId10"/>
    <p:sldId id="272" r:id="rId11"/>
    <p:sldId id="273" r:id="rId12"/>
    <p:sldId id="288" r:id="rId13"/>
    <p:sldId id="267" r:id="rId14"/>
    <p:sldId id="294" r:id="rId15"/>
    <p:sldId id="274" r:id="rId16"/>
    <p:sldId id="289" r:id="rId17"/>
    <p:sldId id="275" r:id="rId18"/>
    <p:sldId id="276" r:id="rId19"/>
    <p:sldId id="321" r:id="rId20"/>
    <p:sldId id="305" r:id="rId21"/>
    <p:sldId id="277" r:id="rId22"/>
    <p:sldId id="279" r:id="rId23"/>
    <p:sldId id="308" r:id="rId24"/>
    <p:sldId id="280" r:id="rId25"/>
    <p:sldId id="306" r:id="rId26"/>
    <p:sldId id="281" r:id="rId27"/>
    <p:sldId id="282" r:id="rId28"/>
    <p:sldId id="283" r:id="rId29"/>
    <p:sldId id="278" r:id="rId30"/>
    <p:sldId id="284" r:id="rId31"/>
    <p:sldId id="287" r:id="rId32"/>
    <p:sldId id="285" r:id="rId33"/>
    <p:sldId id="296" r:id="rId34"/>
    <p:sldId id="298" r:id="rId35"/>
    <p:sldId id="299" r:id="rId36"/>
    <p:sldId id="314" r:id="rId37"/>
    <p:sldId id="301" r:id="rId38"/>
    <p:sldId id="302" r:id="rId39"/>
    <p:sldId id="309" r:id="rId40"/>
    <p:sldId id="310" r:id="rId41"/>
    <p:sldId id="307" r:id="rId42"/>
    <p:sldId id="300" r:id="rId43"/>
    <p:sldId id="315" r:id="rId44"/>
    <p:sldId id="316" r:id="rId45"/>
    <p:sldId id="303" r:id="rId46"/>
    <p:sldId id="304" r:id="rId47"/>
    <p:sldId id="317" r:id="rId48"/>
    <p:sldId id="319" r:id="rId49"/>
    <p:sldId id="318" r:id="rId50"/>
    <p:sldId id="269" r:id="rId51"/>
    <p:sldId id="270" r:id="rId52"/>
    <p:sldId id="320" r:id="rId53"/>
    <p:sldId id="271" r:id="rId54"/>
    <p:sldId id="295" r:id="rId55"/>
    <p:sldId id="311" r:id="rId56"/>
    <p:sldId id="312" r:id="rId57"/>
    <p:sldId id="313" r:id="rId58"/>
    <p:sldId id="266" r:id="rId59"/>
    <p:sldId id="322" r:id="rId60"/>
    <p:sldId id="324" r:id="rId61"/>
    <p:sldId id="329" r:id="rId62"/>
    <p:sldId id="339" r:id="rId63"/>
    <p:sldId id="330" r:id="rId64"/>
    <p:sldId id="331" r:id="rId65"/>
    <p:sldId id="333" r:id="rId66"/>
    <p:sldId id="334" r:id="rId67"/>
    <p:sldId id="336" r:id="rId68"/>
    <p:sldId id="335" r:id="rId69"/>
    <p:sldId id="338" r:id="rId70"/>
    <p:sldId id="337" r:id="rId71"/>
    <p:sldId id="340" r:id="rId72"/>
    <p:sldId id="342" r:id="rId73"/>
    <p:sldId id="343" r:id="rId74"/>
    <p:sldId id="341" r:id="rId75"/>
    <p:sldId id="345" r:id="rId76"/>
    <p:sldId id="344" r:id="rId77"/>
    <p:sldId id="346" r:id="rId78"/>
    <p:sldId id="347" r:id="rId79"/>
    <p:sldId id="349" r:id="rId80"/>
    <p:sldId id="350" r:id="rId81"/>
    <p:sldId id="351" r:id="rId82"/>
    <p:sldId id="325" r:id="rId83"/>
    <p:sldId id="352" r:id="rId84"/>
    <p:sldId id="353"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2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theme" Target="theme/theme1.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presProps" Target="presProp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tableStyles" Target="tableStyles.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FEDCF-4625-4EF6-9982-4023EACF3837}"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7B04A-E9BA-4A26-8D53-15C9CFE06EF1}" type="slidenum">
              <a:rPr lang="en-US" smtClean="0"/>
              <a:t>‹#›</a:t>
            </a:fld>
            <a:endParaRPr lang="en-US"/>
          </a:p>
        </p:txBody>
      </p:sp>
    </p:spTree>
    <p:extLst>
      <p:ext uri="{BB962C8B-B14F-4D97-AF65-F5344CB8AC3E}">
        <p14:creationId xmlns:p14="http://schemas.microsoft.com/office/powerpoint/2010/main" val="139080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HYPERDENSITY IN BOTH SYLVIAN AND BASAL CISTERN ( SUBARACHNOID HEMORRHAGE ) WITH</a:t>
            </a:r>
            <a:r>
              <a:rPr lang="en-US" baseline="0" dirty="0"/>
              <a:t> SMALL INTRAVENTRICULAR HEMORRHAGE IN THE FOURTH VENTRICLE</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18</a:t>
            </a:fld>
            <a:endParaRPr lang="en-US"/>
          </a:p>
        </p:txBody>
      </p:sp>
    </p:spTree>
    <p:extLst>
      <p:ext uri="{BB962C8B-B14F-4D97-AF65-F5344CB8AC3E}">
        <p14:creationId xmlns:p14="http://schemas.microsoft.com/office/powerpoint/2010/main" val="396465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HYPERDENSE </a:t>
            </a:r>
            <a:r>
              <a:rPr lang="en-US" baseline="0"/>
              <a:t> INTRA AXIAL LESION IN THE RT PARIETAL (HEMORRHAGE ) WITH EXTRA AXIAL EXTENSION AND COMPRESSING LATERAL VENTRICLE ON THE RT SIDE WITH DILATED LT LATERAL VENTRICLE, THERE IS FRACTURE IN THE RT PARIETAL</a:t>
            </a:r>
            <a:endParaRPr lang="en-US"/>
          </a:p>
        </p:txBody>
      </p:sp>
      <p:sp>
        <p:nvSpPr>
          <p:cNvPr id="4" name="Slide Number Placeholder 3"/>
          <p:cNvSpPr>
            <a:spLocks noGrp="1"/>
          </p:cNvSpPr>
          <p:nvPr>
            <p:ph type="sldNum" sz="quarter" idx="10"/>
          </p:nvPr>
        </p:nvSpPr>
        <p:spPr/>
        <p:txBody>
          <a:bodyPr/>
          <a:lstStyle/>
          <a:p>
            <a:fld id="{BCB7B04A-E9BA-4A26-8D53-15C9CFE06EF1}" type="slidenum">
              <a:rPr lang="en-US" smtClean="0"/>
              <a:t>28</a:t>
            </a:fld>
            <a:endParaRPr lang="en-US"/>
          </a:p>
        </p:txBody>
      </p:sp>
    </p:spTree>
    <p:extLst>
      <p:ext uri="{BB962C8B-B14F-4D97-AF65-F5344CB8AC3E}">
        <p14:creationId xmlns:p14="http://schemas.microsoft.com/office/powerpoint/2010/main" val="306900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 HYPERDENSE LESION IN</a:t>
            </a:r>
            <a:r>
              <a:rPr lang="en-US" baseline="0" dirty="0"/>
              <a:t> THE LT FRONTAL LOBE ( HEMORRHAGE 0 WITH SURROUNDED EDEMA .</a:t>
            </a:r>
          </a:p>
          <a:p>
            <a:r>
              <a:rPr lang="en-US" baseline="0" dirty="0"/>
              <a:t>SLIGHT EFFACEMENT OSF SURROUNDED SULCI.</a:t>
            </a:r>
          </a:p>
          <a:p>
            <a:r>
              <a:rPr lang="en-US" baseline="0" dirty="0"/>
              <a:t>NO SHIFT OF MIDLINE STRUCTURES.’</a:t>
            </a:r>
          </a:p>
          <a:p>
            <a:r>
              <a:rPr lang="en-US" baseline="0" dirty="0"/>
              <a:t>FOCAL SUBARACHNOID HEMORRHAGE IN THE Lt LOBE </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32</a:t>
            </a:fld>
            <a:endParaRPr lang="en-US"/>
          </a:p>
        </p:txBody>
      </p:sp>
    </p:spTree>
    <p:extLst>
      <p:ext uri="{BB962C8B-B14F-4D97-AF65-F5344CB8AC3E}">
        <p14:creationId xmlns:p14="http://schemas.microsoft.com/office/powerpoint/2010/main" val="42898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kwôrəl</a:t>
            </a:r>
            <a:r>
              <a:rPr lang="en-US" dirty="0"/>
              <a:t>) </a:t>
            </a:r>
          </a:p>
        </p:txBody>
      </p:sp>
      <p:sp>
        <p:nvSpPr>
          <p:cNvPr id="4" name="Slide Number Placeholder 3"/>
          <p:cNvSpPr>
            <a:spLocks noGrp="1"/>
          </p:cNvSpPr>
          <p:nvPr>
            <p:ph type="sldNum" sz="quarter" idx="10"/>
          </p:nvPr>
        </p:nvSpPr>
        <p:spPr/>
        <p:txBody>
          <a:bodyPr/>
          <a:lstStyle/>
          <a:p>
            <a:fld id="{BCB7B04A-E9BA-4A26-8D53-15C9CFE06EF1}" type="slidenum">
              <a:rPr lang="en-US" smtClean="0"/>
              <a:t>33</a:t>
            </a:fld>
            <a:endParaRPr lang="en-US"/>
          </a:p>
        </p:txBody>
      </p:sp>
    </p:spTree>
    <p:extLst>
      <p:ext uri="{BB962C8B-B14F-4D97-AF65-F5344CB8AC3E}">
        <p14:creationId xmlns:p14="http://schemas.microsoft.com/office/powerpoint/2010/main" val="29240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HYPODENSITIES</a:t>
            </a:r>
            <a:r>
              <a:rPr lang="en-US" baseline="0" dirty="0"/>
              <a:t> IN BOTH FRONTAL REGION WITH MILD SHIFT OF MIDLINE STRUCTURES TO THE LEFT ( NON HEMORRAGIC CONTUSION</a:t>
            </a:r>
          </a:p>
          <a:p>
            <a:r>
              <a:rPr lang="en-US" baseline="0" dirty="0"/>
              <a:t>0</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42</a:t>
            </a:fld>
            <a:endParaRPr lang="en-US"/>
          </a:p>
        </p:txBody>
      </p:sp>
    </p:spTree>
    <p:extLst>
      <p:ext uri="{BB962C8B-B14F-4D97-AF65-F5344CB8AC3E}">
        <p14:creationId xmlns:p14="http://schemas.microsoft.com/office/powerpoint/2010/main" val="114728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48</a:t>
            </a:fld>
            <a:endParaRPr lang="en-US"/>
          </a:p>
        </p:txBody>
      </p:sp>
    </p:spTree>
    <p:extLst>
      <p:ext uri="{BB962C8B-B14F-4D97-AF65-F5344CB8AC3E}">
        <p14:creationId xmlns:p14="http://schemas.microsoft.com/office/powerpoint/2010/main" val="407846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DIFFUSION IMAGE IS ONE OF MRI SEQUENCES THAT USED</a:t>
            </a:r>
            <a:r>
              <a:rPr lang="en-US" baseline="0" dirty="0"/>
              <a:t> TO DETECT INFARCTIN FROM THE FIRST MINUTE TO 3 WEELKS IT BECOMES BRIGHT</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79</a:t>
            </a:fld>
            <a:endParaRPr lang="en-US"/>
          </a:p>
        </p:txBody>
      </p:sp>
    </p:spTree>
    <p:extLst>
      <p:ext uri="{BB962C8B-B14F-4D97-AF65-F5344CB8AC3E}">
        <p14:creationId xmlns:p14="http://schemas.microsoft.com/office/powerpoint/2010/main" val="224067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Rt</a:t>
            </a:r>
            <a:r>
              <a:rPr lang="en-US" dirty="0"/>
              <a:t> image </a:t>
            </a:r>
            <a:r>
              <a:rPr lang="en-US" dirty="0" err="1"/>
              <a:t>hyperdense</a:t>
            </a:r>
            <a:r>
              <a:rPr lang="en-US" dirty="0"/>
              <a:t> RT</a:t>
            </a:r>
            <a:r>
              <a:rPr lang="en-US" baseline="0" dirty="0"/>
              <a:t> MCA      LEFT IMAGE LT MCA DOT SIGN</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80</a:t>
            </a:fld>
            <a:endParaRPr lang="en-US"/>
          </a:p>
        </p:txBody>
      </p:sp>
    </p:spTree>
    <p:extLst>
      <p:ext uri="{BB962C8B-B14F-4D97-AF65-F5344CB8AC3E}">
        <p14:creationId xmlns:p14="http://schemas.microsoft.com/office/powerpoint/2010/main" val="1528579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IMAGES SHOW HYPODENSITY DEEP</a:t>
            </a:r>
            <a:r>
              <a:rPr lang="en-US" baseline="0" dirty="0"/>
              <a:t> TO SYLVIAN FISSURE (INSULA) WITH LOSS OF GREY WHITE MATTER DIFFERENTIATION (RIBBON SIGN)</a:t>
            </a:r>
            <a:endParaRPr lang="en-US" dirty="0"/>
          </a:p>
        </p:txBody>
      </p:sp>
      <p:sp>
        <p:nvSpPr>
          <p:cNvPr id="4" name="Slide Number Placeholder 3"/>
          <p:cNvSpPr>
            <a:spLocks noGrp="1"/>
          </p:cNvSpPr>
          <p:nvPr>
            <p:ph type="sldNum" sz="quarter" idx="10"/>
          </p:nvPr>
        </p:nvSpPr>
        <p:spPr/>
        <p:txBody>
          <a:bodyPr/>
          <a:lstStyle/>
          <a:p>
            <a:fld id="{BCB7B04A-E9BA-4A26-8D53-15C9CFE06EF1}" type="slidenum">
              <a:rPr lang="en-US" smtClean="0"/>
              <a:t>81</a:t>
            </a:fld>
            <a:endParaRPr lang="en-US"/>
          </a:p>
        </p:txBody>
      </p:sp>
    </p:spTree>
    <p:extLst>
      <p:ext uri="{BB962C8B-B14F-4D97-AF65-F5344CB8AC3E}">
        <p14:creationId xmlns:p14="http://schemas.microsoft.com/office/powerpoint/2010/main" val="1638773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11/16/2022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34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299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858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635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917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924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31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455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70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228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41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500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24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76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581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00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872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11/16/2022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25153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0.emf"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19.png" /><Relationship Id="rId1" Type="http://schemas.openxmlformats.org/officeDocument/2006/relationships/slideLayout" Target="../slideLayouts/slideLayout2.xml" /><Relationship Id="rId5" Type="http://schemas.openxmlformats.org/officeDocument/2006/relationships/image" Target="../media/image23.png" /><Relationship Id="rId4" Type="http://schemas.openxmlformats.org/officeDocument/2006/relationships/image" Target="../media/image22.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25.pn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31.emf" /><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33.pn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35.png"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png" /><Relationship Id="rId1" Type="http://schemas.openxmlformats.org/officeDocument/2006/relationships/slideLayout" Target="../slideLayouts/slideLayout2.xml" /><Relationship Id="rId5" Type="http://schemas.openxmlformats.org/officeDocument/2006/relationships/image" Target="../media/image40.png" /><Relationship Id="rId4" Type="http://schemas.openxmlformats.org/officeDocument/2006/relationships/image" Target="../media/image39.png"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hyperlink" Target="https://radiopaedia.org/articles/septum-pellucidum?lang=us" TargetMode="External" /><Relationship Id="rId7" Type="http://schemas.openxmlformats.org/officeDocument/2006/relationships/image" Target="../media/image12.png" /><Relationship Id="rId2" Type="http://schemas.openxmlformats.org/officeDocument/2006/relationships/hyperlink" Target="https://radiopaedia.org/articles/falx-cerebri?lang=us" TargetMode="External" /><Relationship Id="rId1" Type="http://schemas.openxmlformats.org/officeDocument/2006/relationships/slideLayout" Target="../slideLayouts/slideLayout2.xml" /><Relationship Id="rId6" Type="http://schemas.openxmlformats.org/officeDocument/2006/relationships/hyperlink" Target="https://radiopaedia.org/articles/fourth-ventricle?lang=us" TargetMode="External" /><Relationship Id="rId5" Type="http://schemas.openxmlformats.org/officeDocument/2006/relationships/hyperlink" Target="https://radiopaedia.org/articles/interpeduncular-cistern?lang=us" TargetMode="External" /><Relationship Id="rId4" Type="http://schemas.openxmlformats.org/officeDocument/2006/relationships/hyperlink" Target="https://radiopaedia.org/articles/third-ventricle?lang=us" TargetMode="Externa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image" Target="../media/image44.png" /><Relationship Id="rId4" Type="http://schemas.openxmlformats.org/officeDocument/2006/relationships/hyperlink" Target="https://radiopaedia.org/articles/pseudosubarachnoid-haemorrhage?lang=us" TargetMode="Externa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hyperlink" Target="https://radiopaedia.org/articles/hydrocephalus-summary?lang=us" TargetMode="External" /><Relationship Id="rId2" Type="http://schemas.openxmlformats.org/officeDocument/2006/relationships/hyperlink" Target="https://radiopaedia.org/articles/midline-shift-summary?lang=us" TargetMode="External" /><Relationship Id="rId1" Type="http://schemas.openxmlformats.org/officeDocument/2006/relationships/slideLayout" Target="../slideLayouts/slideLayout2.xml" /><Relationship Id="rId5" Type="http://schemas.openxmlformats.org/officeDocument/2006/relationships/image" Target="../media/image14.png" /><Relationship Id="rId4" Type="http://schemas.openxmlformats.org/officeDocument/2006/relationships/image" Target="../media/image13.png"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3" Type="http://schemas.openxmlformats.org/officeDocument/2006/relationships/hyperlink" Target="https://radiopaedia.org/articles/ventricular-system?lang=us" TargetMode="External" /><Relationship Id="rId2" Type="http://schemas.openxmlformats.org/officeDocument/2006/relationships/hyperlink" Target="https://radiopaedia.org/articles/cerebrospinal-fluid-1?lang=us" TargetMode="External" /><Relationship Id="rId1" Type="http://schemas.openxmlformats.org/officeDocument/2006/relationships/slideLayout" Target="../slideLayouts/slideLayout2.xml" /><Relationship Id="rId4" Type="http://schemas.openxmlformats.org/officeDocument/2006/relationships/hyperlink" Target="https://radiopaedia.org/articles/ventriculomegaly?lang=us" TargetMode="External" /></Relationships>
</file>

<file path=ppt/slides/_rels/slide58.xml.rels><?xml version="1.0" encoding="UTF-8" standalone="yes"?>
<Relationships xmlns="http://schemas.openxmlformats.org/package/2006/relationships"><Relationship Id="rId3" Type="http://schemas.openxmlformats.org/officeDocument/2006/relationships/image" Target="../media/image48.png" /><Relationship Id="rId2" Type="http://schemas.openxmlformats.org/officeDocument/2006/relationships/image" Target="../media/image47.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49.pn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3" Type="http://schemas.openxmlformats.org/officeDocument/2006/relationships/hyperlink" Target="https://radiopaedia.org/articles/posterior-cerebral-artery-pca-infarct?lang=us" TargetMode="External" /><Relationship Id="rId2" Type="http://schemas.openxmlformats.org/officeDocument/2006/relationships/hyperlink" Target="https://radiopaedia.org/articles/middle-cerebral-artery-mca-infarct?lang=us" TargetMode="External"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51.png" /><Relationship Id="rId2" Type="http://schemas.openxmlformats.org/officeDocument/2006/relationships/image" Target="../media/image50.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3" Type="http://schemas.openxmlformats.org/officeDocument/2006/relationships/hyperlink" Target="https://radiopaedia.org/articles/middle-cerebral-artery?lang=us" TargetMode="External" /><Relationship Id="rId2" Type="http://schemas.openxmlformats.org/officeDocument/2006/relationships/hyperlink" Target="https://radiopaedia.org/articles/stroke?lang=us" TargetMode="Externa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53.png" /><Relationship Id="rId2" Type="http://schemas.openxmlformats.org/officeDocument/2006/relationships/image" Target="../media/image52.jpe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hyperlink" Target="https://radiopaedia.org/articles/posterior-cerebral-circulation?lang=us" TargetMode="External" /><Relationship Id="rId7" Type="http://schemas.openxmlformats.org/officeDocument/2006/relationships/hyperlink" Target="https://radiopaedia.org/articles/thalamus?lang=us" TargetMode="External" /><Relationship Id="rId2" Type="http://schemas.openxmlformats.org/officeDocument/2006/relationships/hyperlink" Target="https://radiopaedia.org/articles/stroke?lang=us" TargetMode="External" /><Relationship Id="rId1" Type="http://schemas.openxmlformats.org/officeDocument/2006/relationships/slideLayout" Target="../slideLayouts/slideLayout2.xml" /><Relationship Id="rId6" Type="http://schemas.openxmlformats.org/officeDocument/2006/relationships/hyperlink" Target="https://radiopaedia.org/articles/midbrain?lang=us" TargetMode="External" /><Relationship Id="rId5" Type="http://schemas.openxmlformats.org/officeDocument/2006/relationships/hyperlink" Target="https://radiopaedia.org/articles/cerebellum?lang=us" TargetMode="External" /><Relationship Id="rId4" Type="http://schemas.openxmlformats.org/officeDocument/2006/relationships/hyperlink" Target="https://radiopaedia.org/articles/brainstem?lang=us" TargetMode="Externa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54.jpe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hyperlink" Target="https://radiopaedia.org/articles/vascular-dementia?lang=us" TargetMode="Externa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3" Type="http://schemas.openxmlformats.org/officeDocument/2006/relationships/image" Target="../media/image56.png" /><Relationship Id="rId2" Type="http://schemas.openxmlformats.org/officeDocument/2006/relationships/image" Target="../media/image55.png"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3" Type="http://schemas.openxmlformats.org/officeDocument/2006/relationships/image" Target="../media/image57.jpe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58.png" /></Relationships>
</file>

<file path=ppt/slides/_rels/slide81.xml.rels><?xml version="1.0" encoding="UTF-8" standalone="yes"?>
<Relationships xmlns="http://schemas.openxmlformats.org/package/2006/relationships"><Relationship Id="rId3" Type="http://schemas.openxmlformats.org/officeDocument/2006/relationships/image" Target="../media/image59.png" /><Relationship Id="rId2" Type="http://schemas.openxmlformats.org/officeDocument/2006/relationships/notesSlide" Target="../notesSlides/notesSlide9.xml" /><Relationship Id="rId1" Type="http://schemas.openxmlformats.org/officeDocument/2006/relationships/slideLayout" Target="../slideLayouts/slideLayout2.xml" /><Relationship Id="rId5" Type="http://schemas.openxmlformats.org/officeDocument/2006/relationships/image" Target="../media/image61.png" /><Relationship Id="rId4" Type="http://schemas.openxmlformats.org/officeDocument/2006/relationships/image" Target="../media/image60.png" /></Relationships>
</file>

<file path=ppt/slides/_rels/slide82.xml.rels><?xml version="1.0" encoding="UTF-8" standalone="yes"?>
<Relationships xmlns="http://schemas.openxmlformats.org/package/2006/relationships"><Relationship Id="rId3" Type="http://schemas.openxmlformats.org/officeDocument/2006/relationships/image" Target="../media/image63.png" /><Relationship Id="rId2" Type="http://schemas.openxmlformats.org/officeDocument/2006/relationships/image" Target="../media/image62.jpeg"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image" Target="../media/image64.png"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NEURORADIOLOGY 2021-2022</a:t>
            </a:r>
          </a:p>
        </p:txBody>
      </p:sp>
      <p:sp>
        <p:nvSpPr>
          <p:cNvPr id="3" name="Subtitle 2"/>
          <p:cNvSpPr>
            <a:spLocks noGrp="1"/>
          </p:cNvSpPr>
          <p:nvPr>
            <p:ph type="subTitle" idx="1"/>
          </p:nvPr>
        </p:nvSpPr>
        <p:spPr/>
        <p:txBody>
          <a:bodyPr/>
          <a:lstStyle/>
          <a:p>
            <a:r>
              <a:rPr lang="en-US"/>
              <a:t>CLINICAL CASES</a:t>
            </a:r>
            <a:endParaRPr lang="en-US" dirty="0"/>
          </a:p>
        </p:txBody>
      </p:sp>
    </p:spTree>
    <p:extLst>
      <p:ext uri="{BB962C8B-B14F-4D97-AF65-F5344CB8AC3E}">
        <p14:creationId xmlns:p14="http://schemas.microsoft.com/office/powerpoint/2010/main" val="44728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 </a:t>
            </a:r>
          </a:p>
        </p:txBody>
      </p:sp>
      <p:sp>
        <p:nvSpPr>
          <p:cNvPr id="3" name="Content Placeholder 2"/>
          <p:cNvSpPr>
            <a:spLocks noGrp="1"/>
          </p:cNvSpPr>
          <p:nvPr>
            <p:ph idx="1"/>
          </p:nvPr>
        </p:nvSpPr>
        <p:spPr/>
        <p:txBody>
          <a:bodyPr/>
          <a:lstStyle/>
          <a:p>
            <a:r>
              <a:rPr lang="en-US" dirty="0" err="1"/>
              <a:t>Hyperdense</a:t>
            </a:r>
            <a:r>
              <a:rPr lang="en-US" dirty="0"/>
              <a:t> </a:t>
            </a:r>
            <a:r>
              <a:rPr lang="en-US" dirty="0" err="1"/>
              <a:t>lense</a:t>
            </a:r>
            <a:r>
              <a:rPr lang="en-US" dirty="0"/>
              <a:t> shape (biconvex ) extra axial (out side the parenchyma of the brain ) lesion , does not cross sutures present in the Lt parietal region </a:t>
            </a:r>
          </a:p>
          <a:p>
            <a:r>
              <a:rPr lang="en-US" dirty="0"/>
              <a:t>Cause no mass effect or shift of midline structures </a:t>
            </a:r>
          </a:p>
          <a:p>
            <a:r>
              <a:rPr lang="en-US" dirty="0"/>
              <a:t>no ventricular dilation</a:t>
            </a:r>
          </a:p>
        </p:txBody>
      </p:sp>
    </p:spTree>
    <p:extLst>
      <p:ext uri="{BB962C8B-B14F-4D97-AF65-F5344CB8AC3E}">
        <p14:creationId xmlns:p14="http://schemas.microsoft.com/office/powerpoint/2010/main" val="3457881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Epidural hematoma (extra </a:t>
            </a:r>
            <a:r>
              <a:rPr lang="en-US" dirty="0" err="1"/>
              <a:t>dural</a:t>
            </a:r>
            <a:r>
              <a:rPr lang="en-US" dirty="0"/>
              <a:t> hematoma )</a:t>
            </a:r>
          </a:p>
        </p:txBody>
      </p:sp>
      <p:sp>
        <p:nvSpPr>
          <p:cNvPr id="3" name="Content Placeholder 2"/>
          <p:cNvSpPr>
            <a:spLocks noGrp="1"/>
          </p:cNvSpPr>
          <p:nvPr>
            <p:ph idx="1"/>
          </p:nvPr>
        </p:nvSpPr>
        <p:spPr/>
        <p:txBody>
          <a:bodyPr>
            <a:normAutofit/>
          </a:bodyPr>
          <a:lstStyle/>
          <a:p>
            <a:pPr fontAlgn="base"/>
            <a:r>
              <a:rPr lang="en-US" dirty="0"/>
              <a:t>Extradural (or epidural) hematoma is a post-traumatic event resulting from injury to an intracranial artery, most commonly the middle meningeal artery. Leakage from an injured artery results in collection of blood which strips the </a:t>
            </a:r>
            <a:r>
              <a:rPr lang="en-US" dirty="0" err="1"/>
              <a:t>dura</a:t>
            </a:r>
            <a:r>
              <a:rPr lang="en-US" dirty="0"/>
              <a:t> mater away from the inner table of the skull.</a:t>
            </a:r>
          </a:p>
          <a:p>
            <a:pPr fontAlgn="base"/>
            <a:r>
              <a:rPr lang="en-US" dirty="0"/>
              <a:t>Extradural </a:t>
            </a:r>
            <a:r>
              <a:rPr lang="en-US" dirty="0" err="1"/>
              <a:t>haematoma</a:t>
            </a:r>
            <a:r>
              <a:rPr lang="en-US" dirty="0"/>
              <a:t> results in formation of a lens-shaped collection. This is because the </a:t>
            </a:r>
            <a:r>
              <a:rPr lang="en-US" dirty="0" err="1"/>
              <a:t>dura</a:t>
            </a:r>
            <a:r>
              <a:rPr lang="en-US" dirty="0"/>
              <a:t> mater is strongly adhered to the skull in the region of the sutures. Stripping of the </a:t>
            </a:r>
            <a:r>
              <a:rPr lang="en-US" dirty="0" err="1"/>
              <a:t>dura</a:t>
            </a:r>
            <a:r>
              <a:rPr lang="en-US" dirty="0"/>
              <a:t> from the skull is limited at these points resulting in limitation of the extent of a collection (no cross of the sutures)</a:t>
            </a:r>
          </a:p>
          <a:p>
            <a:endParaRPr lang="en-US" dirty="0"/>
          </a:p>
        </p:txBody>
      </p:sp>
    </p:spTree>
    <p:extLst>
      <p:ext uri="{BB962C8B-B14F-4D97-AF65-F5344CB8AC3E}">
        <p14:creationId xmlns:p14="http://schemas.microsoft.com/office/powerpoint/2010/main" val="31909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#2 </a:t>
            </a:r>
          </a:p>
        </p:txBody>
      </p:sp>
      <p:sp>
        <p:nvSpPr>
          <p:cNvPr id="3" name="Content Placeholder 2"/>
          <p:cNvSpPr>
            <a:spLocks noGrp="1"/>
          </p:cNvSpPr>
          <p:nvPr>
            <p:ph idx="1"/>
          </p:nvPr>
        </p:nvSpPr>
        <p:spPr/>
        <p:txBody>
          <a:bodyPr/>
          <a:lstStyle/>
          <a:p>
            <a:pPr marL="0" indent="0">
              <a:buNone/>
            </a:pPr>
            <a:r>
              <a:rPr lang="en-US" dirty="0"/>
              <a:t>22 YEAR OLD MALE POST RTA</a:t>
            </a:r>
          </a:p>
        </p:txBody>
      </p:sp>
    </p:spTree>
    <p:extLst>
      <p:ext uri="{BB962C8B-B14F-4D97-AF65-F5344CB8AC3E}">
        <p14:creationId xmlns:p14="http://schemas.microsoft.com/office/powerpoint/2010/main" val="189705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Content Placeholder 3"/>
          <p:cNvPicPr>
            <a:picLocks noGrp="1" noChangeAspect="1"/>
          </p:cNvPicPr>
          <p:nvPr>
            <p:ph idx="1"/>
          </p:nvPr>
        </p:nvPicPr>
        <p:blipFill>
          <a:blip r:embed="rId2"/>
          <a:stretch>
            <a:fillRect/>
          </a:stretch>
        </p:blipFill>
        <p:spPr>
          <a:xfrm>
            <a:off x="799111" y="14167"/>
            <a:ext cx="5413682" cy="6691913"/>
          </a:xfrm>
          <a:prstGeom prst="rect">
            <a:avLst/>
          </a:prstGeom>
        </p:spPr>
      </p:pic>
      <p:pic>
        <p:nvPicPr>
          <p:cNvPr id="5" name="Picture 4"/>
          <p:cNvPicPr>
            <a:picLocks noChangeAspect="1"/>
          </p:cNvPicPr>
          <p:nvPr/>
        </p:nvPicPr>
        <p:blipFill>
          <a:blip r:embed="rId3"/>
          <a:stretch>
            <a:fillRect/>
          </a:stretch>
        </p:blipFill>
        <p:spPr>
          <a:xfrm>
            <a:off x="6645730" y="1805446"/>
            <a:ext cx="3857100" cy="4546067"/>
          </a:xfrm>
          <a:prstGeom prst="rect">
            <a:avLst/>
          </a:prstGeom>
        </p:spPr>
      </p:pic>
    </p:spTree>
    <p:extLst>
      <p:ext uri="{BB962C8B-B14F-4D97-AF65-F5344CB8AC3E}">
        <p14:creationId xmlns:p14="http://schemas.microsoft.com/office/powerpoint/2010/main" val="8854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 </a:t>
            </a:r>
          </a:p>
        </p:txBody>
      </p:sp>
      <p:sp>
        <p:nvSpPr>
          <p:cNvPr id="3" name="Content Placeholder 2"/>
          <p:cNvSpPr>
            <a:spLocks noGrp="1"/>
          </p:cNvSpPr>
          <p:nvPr>
            <p:ph idx="1"/>
          </p:nvPr>
        </p:nvSpPr>
        <p:spPr/>
        <p:txBody>
          <a:bodyPr/>
          <a:lstStyle/>
          <a:p>
            <a:r>
              <a:rPr lang="en-US" dirty="0"/>
              <a:t>THERE IS CRESCENT SHAPE HYPERDENSE EXTRA AXIAL LESION ON THE LT HEMISPHERE CROSSING SUTURE LINES.</a:t>
            </a:r>
          </a:p>
          <a:p>
            <a:r>
              <a:rPr lang="en-US" dirty="0"/>
              <a:t>THERE IS EFFACEMENT OF SULCI ON THE LT SIDE .</a:t>
            </a:r>
          </a:p>
          <a:p>
            <a:r>
              <a:rPr lang="en-US" dirty="0"/>
              <a:t>NO SHIFT OF MIDLINE STRUCTURES</a:t>
            </a:r>
          </a:p>
          <a:p>
            <a:r>
              <a:rPr lang="en-US" dirty="0"/>
              <a:t>NORMAL VENTRICULAR SYSTEM</a:t>
            </a:r>
          </a:p>
        </p:txBody>
      </p:sp>
    </p:spTree>
    <p:extLst>
      <p:ext uri="{BB962C8B-B14F-4D97-AF65-F5344CB8AC3E}">
        <p14:creationId xmlns:p14="http://schemas.microsoft.com/office/powerpoint/2010/main" val="344195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Subdural </a:t>
            </a:r>
            <a:r>
              <a:rPr lang="en-US" b="1" dirty="0" err="1"/>
              <a:t>haematoma</a:t>
            </a:r>
            <a:br>
              <a:rPr lang="en-US" b="1" dirty="0"/>
            </a:br>
            <a:endParaRPr lang="en-US" dirty="0"/>
          </a:p>
        </p:txBody>
      </p:sp>
      <p:sp>
        <p:nvSpPr>
          <p:cNvPr id="3" name="Content Placeholder 2"/>
          <p:cNvSpPr>
            <a:spLocks noGrp="1"/>
          </p:cNvSpPr>
          <p:nvPr>
            <p:ph idx="1"/>
          </p:nvPr>
        </p:nvSpPr>
        <p:spPr/>
        <p:txBody>
          <a:bodyPr>
            <a:normAutofit/>
          </a:bodyPr>
          <a:lstStyle/>
          <a:p>
            <a:pPr marL="0" indent="0" fontAlgn="base">
              <a:buNone/>
            </a:pPr>
            <a:r>
              <a:rPr lang="en-US" dirty="0"/>
              <a:t>The cerebral veins are fragile. Risk of injury to these veins is increased in elderly and anti-coagulated patients. Subdural </a:t>
            </a:r>
            <a:r>
              <a:rPr lang="en-US" dirty="0" err="1"/>
              <a:t>haematoma</a:t>
            </a:r>
            <a:r>
              <a:rPr lang="en-US" dirty="0"/>
              <a:t> may result from minor trauma. There is often no clear history of trauma at all.</a:t>
            </a:r>
          </a:p>
          <a:p>
            <a:pPr fontAlgn="base"/>
            <a:r>
              <a:rPr lang="en-US" dirty="0"/>
              <a:t>A subdural collection is not limited by the attachment points of the </a:t>
            </a:r>
            <a:r>
              <a:rPr lang="en-US" dirty="0" err="1"/>
              <a:t>dura</a:t>
            </a:r>
            <a:r>
              <a:rPr lang="en-US" dirty="0"/>
              <a:t> to bone, as is seen in an extradural </a:t>
            </a:r>
            <a:r>
              <a:rPr lang="en-US" dirty="0" err="1"/>
              <a:t>haematoma</a:t>
            </a:r>
            <a:r>
              <a:rPr lang="en-US" dirty="0"/>
              <a:t>. The result is the formation of a crescent-shaped collection. The arachnoid remains intact and so blood does not pass into the sulci.</a:t>
            </a:r>
          </a:p>
          <a:p>
            <a:endParaRPr lang="en-US" dirty="0"/>
          </a:p>
        </p:txBody>
      </p:sp>
    </p:spTree>
    <p:extLst>
      <p:ext uri="{BB962C8B-B14F-4D97-AF65-F5344CB8AC3E}">
        <p14:creationId xmlns:p14="http://schemas.microsoft.com/office/powerpoint/2010/main" val="104069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TIME OF PRESENTATION</a:t>
            </a:r>
          </a:p>
        </p:txBody>
      </p:sp>
      <p:pic>
        <p:nvPicPr>
          <p:cNvPr id="4" name="Content Placeholder 3"/>
          <p:cNvPicPr>
            <a:picLocks noGrp="1" noChangeAspect="1"/>
          </p:cNvPicPr>
          <p:nvPr>
            <p:ph idx="1"/>
          </p:nvPr>
        </p:nvPicPr>
        <p:blipFill>
          <a:blip r:embed="rId2"/>
          <a:stretch>
            <a:fillRect/>
          </a:stretch>
        </p:blipFill>
        <p:spPr>
          <a:xfrm>
            <a:off x="222899" y="1634065"/>
            <a:ext cx="2856317" cy="3047098"/>
          </a:xfrm>
          <a:prstGeom prst="rect">
            <a:avLst/>
          </a:prstGeom>
        </p:spPr>
      </p:pic>
      <p:pic>
        <p:nvPicPr>
          <p:cNvPr id="5" name="Picture 4"/>
          <p:cNvPicPr>
            <a:picLocks noChangeAspect="1"/>
          </p:cNvPicPr>
          <p:nvPr/>
        </p:nvPicPr>
        <p:blipFill rotWithShape="1">
          <a:blip r:embed="rId3"/>
          <a:srcRect l="77" t="1436" r="52219"/>
          <a:stretch/>
        </p:blipFill>
        <p:spPr>
          <a:xfrm>
            <a:off x="2857895" y="1596248"/>
            <a:ext cx="3110943" cy="2975754"/>
          </a:xfrm>
          <a:prstGeom prst="rect">
            <a:avLst/>
          </a:prstGeom>
        </p:spPr>
      </p:pic>
      <p:pic>
        <p:nvPicPr>
          <p:cNvPr id="6" name="Picture 5"/>
          <p:cNvPicPr>
            <a:picLocks noChangeAspect="1"/>
          </p:cNvPicPr>
          <p:nvPr/>
        </p:nvPicPr>
        <p:blipFill>
          <a:blip r:embed="rId4"/>
          <a:stretch>
            <a:fillRect/>
          </a:stretch>
        </p:blipFill>
        <p:spPr>
          <a:xfrm>
            <a:off x="6056243" y="1948542"/>
            <a:ext cx="3346052" cy="3070078"/>
          </a:xfrm>
          <a:prstGeom prst="rect">
            <a:avLst/>
          </a:prstGeom>
        </p:spPr>
      </p:pic>
      <p:sp>
        <p:nvSpPr>
          <p:cNvPr id="7" name="TextBox 6"/>
          <p:cNvSpPr txBox="1"/>
          <p:nvPr/>
        </p:nvSpPr>
        <p:spPr>
          <a:xfrm>
            <a:off x="305045" y="5759865"/>
            <a:ext cx="3789436" cy="369332"/>
          </a:xfrm>
          <a:prstGeom prst="rect">
            <a:avLst/>
          </a:prstGeom>
          <a:noFill/>
        </p:spPr>
        <p:txBody>
          <a:bodyPr wrap="square" rtlCol="0">
            <a:spAutoFit/>
          </a:bodyPr>
          <a:lstStyle/>
          <a:p>
            <a:r>
              <a:rPr lang="en-US" dirty="0"/>
              <a:t>ACUTE SDH (HYPERDENSE</a:t>
            </a:r>
          </a:p>
        </p:txBody>
      </p:sp>
      <p:sp>
        <p:nvSpPr>
          <p:cNvPr id="8" name="TextBox 7"/>
          <p:cNvSpPr txBox="1"/>
          <p:nvPr/>
        </p:nvSpPr>
        <p:spPr>
          <a:xfrm>
            <a:off x="3362961" y="6129197"/>
            <a:ext cx="2153919" cy="646331"/>
          </a:xfrm>
          <a:prstGeom prst="rect">
            <a:avLst/>
          </a:prstGeom>
          <a:noFill/>
        </p:spPr>
        <p:txBody>
          <a:bodyPr wrap="square" rtlCol="0">
            <a:spAutoFit/>
          </a:bodyPr>
          <a:lstStyle/>
          <a:p>
            <a:r>
              <a:rPr lang="en-US" dirty="0"/>
              <a:t>SUBACUTE (ISO DENSE) SDH</a:t>
            </a:r>
          </a:p>
        </p:txBody>
      </p:sp>
      <p:sp>
        <p:nvSpPr>
          <p:cNvPr id="9" name="TextBox 8"/>
          <p:cNvSpPr txBox="1"/>
          <p:nvPr/>
        </p:nvSpPr>
        <p:spPr>
          <a:xfrm flipH="1">
            <a:off x="6121938" y="5961924"/>
            <a:ext cx="2662437" cy="646331"/>
          </a:xfrm>
          <a:prstGeom prst="rect">
            <a:avLst/>
          </a:prstGeom>
          <a:noFill/>
        </p:spPr>
        <p:txBody>
          <a:bodyPr wrap="square" rtlCol="0">
            <a:spAutoFit/>
          </a:bodyPr>
          <a:lstStyle/>
          <a:p>
            <a:r>
              <a:rPr lang="en-US" dirty="0"/>
              <a:t>CHRONIC SDH (HYPODENSE)</a:t>
            </a:r>
          </a:p>
        </p:txBody>
      </p:sp>
      <p:cxnSp>
        <p:nvCxnSpPr>
          <p:cNvPr id="11" name="Straight Arrow Connector 10"/>
          <p:cNvCxnSpPr/>
          <p:nvPr/>
        </p:nvCxnSpPr>
        <p:spPr>
          <a:xfrm flipV="1">
            <a:off x="1579094" y="5371898"/>
            <a:ext cx="487110" cy="717847"/>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p:nvPr/>
        </p:nvCxnSpPr>
        <p:spPr>
          <a:xfrm>
            <a:off x="3261864" y="4792253"/>
            <a:ext cx="226541" cy="1044396"/>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p:nvPr/>
        </p:nvCxnSpPr>
        <p:spPr>
          <a:xfrm flipH="1">
            <a:off x="7837475" y="5254749"/>
            <a:ext cx="258121" cy="952144"/>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5929" y="2053066"/>
            <a:ext cx="2623469" cy="28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35319" y="5982923"/>
            <a:ext cx="1709699" cy="923330"/>
          </a:xfrm>
          <a:prstGeom prst="rect">
            <a:avLst/>
          </a:prstGeom>
          <a:noFill/>
        </p:spPr>
        <p:txBody>
          <a:bodyPr wrap="square" rtlCol="0">
            <a:spAutoFit/>
          </a:bodyPr>
          <a:lstStyle/>
          <a:p>
            <a:r>
              <a:rPr lang="en-US" dirty="0"/>
              <a:t>ACUTE ON TOP </a:t>
            </a:r>
          </a:p>
          <a:p>
            <a:r>
              <a:rPr lang="en-US" dirty="0"/>
              <a:t>OG CHRONIC</a:t>
            </a:r>
          </a:p>
        </p:txBody>
      </p:sp>
    </p:spTree>
    <p:extLst>
      <p:ext uri="{BB962C8B-B14F-4D97-AF65-F5344CB8AC3E}">
        <p14:creationId xmlns:p14="http://schemas.microsoft.com/office/powerpoint/2010/main" val="388492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#3</a:t>
            </a:r>
          </a:p>
        </p:txBody>
      </p:sp>
      <p:sp>
        <p:nvSpPr>
          <p:cNvPr id="3" name="Content Placeholder 2"/>
          <p:cNvSpPr>
            <a:spLocks noGrp="1"/>
          </p:cNvSpPr>
          <p:nvPr>
            <p:ph idx="1"/>
          </p:nvPr>
        </p:nvSpPr>
        <p:spPr/>
        <p:txBody>
          <a:bodyPr/>
          <a:lstStyle/>
          <a:p>
            <a:r>
              <a:rPr lang="en-US" dirty="0"/>
              <a:t>SEVERE HEADACHE </a:t>
            </a:r>
          </a:p>
        </p:txBody>
      </p:sp>
    </p:spTree>
    <p:extLst>
      <p:ext uri="{BB962C8B-B14F-4D97-AF65-F5344CB8AC3E}">
        <p14:creationId xmlns:p14="http://schemas.microsoft.com/office/powerpoint/2010/main" val="127668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863744" y="61736"/>
            <a:ext cx="5707973" cy="6796264"/>
          </a:xfrm>
          <a:prstGeom prst="rect">
            <a:avLst/>
          </a:prstGeom>
        </p:spPr>
      </p:pic>
      <p:pic>
        <p:nvPicPr>
          <p:cNvPr id="5" name="Picture 4"/>
          <p:cNvPicPr>
            <a:picLocks noChangeAspect="1"/>
          </p:cNvPicPr>
          <p:nvPr/>
        </p:nvPicPr>
        <p:blipFill>
          <a:blip r:embed="rId4"/>
          <a:stretch>
            <a:fillRect/>
          </a:stretch>
        </p:blipFill>
        <p:spPr>
          <a:xfrm>
            <a:off x="7488074" y="1168445"/>
            <a:ext cx="4082931" cy="4870583"/>
          </a:xfrm>
          <a:prstGeom prst="rect">
            <a:avLst/>
          </a:prstGeom>
        </p:spPr>
      </p:pic>
    </p:spTree>
    <p:extLst>
      <p:ext uri="{BB962C8B-B14F-4D97-AF65-F5344CB8AC3E}">
        <p14:creationId xmlns:p14="http://schemas.microsoft.com/office/powerpoint/2010/main" val="290558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a:t>
            </a:r>
          </a:p>
        </p:txBody>
      </p:sp>
      <p:sp>
        <p:nvSpPr>
          <p:cNvPr id="3" name="Content Placeholder 2"/>
          <p:cNvSpPr>
            <a:spLocks noGrp="1"/>
          </p:cNvSpPr>
          <p:nvPr>
            <p:ph idx="1"/>
          </p:nvPr>
        </p:nvSpPr>
        <p:spPr/>
        <p:txBody>
          <a:bodyPr/>
          <a:lstStyle/>
          <a:p>
            <a:r>
              <a:rPr lang="en-US" dirty="0"/>
              <a:t>HYPERDENSITY IN BOTH SYLVIAN AND BASAL CISTERN ( SUBARACHNOID HEMORRHAGE ) WITH SMALL INTRAVENTRICULAR HEMORRHAGE IN THE FOURTH VENTRICLE</a:t>
            </a:r>
          </a:p>
          <a:p>
            <a:endParaRPr lang="en-US" dirty="0"/>
          </a:p>
        </p:txBody>
      </p:sp>
    </p:spTree>
    <p:extLst>
      <p:ext uri="{BB962C8B-B14F-4D97-AF65-F5344CB8AC3E}">
        <p14:creationId xmlns:p14="http://schemas.microsoft.com/office/powerpoint/2010/main" val="265523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BRAIN CT SCAN REPORT </a:t>
            </a:r>
          </a:p>
        </p:txBody>
      </p:sp>
      <p:sp>
        <p:nvSpPr>
          <p:cNvPr id="3" name="Content Placeholder 2"/>
          <p:cNvSpPr>
            <a:spLocks noGrp="1"/>
          </p:cNvSpPr>
          <p:nvPr>
            <p:ph idx="1"/>
          </p:nvPr>
        </p:nvSpPr>
        <p:spPr/>
        <p:txBody>
          <a:bodyPr/>
          <a:lstStyle/>
          <a:p>
            <a:r>
              <a:rPr lang="en-US" dirty="0"/>
              <a:t>NO FOCAL BRAIN LESION </a:t>
            </a:r>
          </a:p>
          <a:p>
            <a:r>
              <a:rPr lang="en-US" dirty="0"/>
              <a:t>CENTRAL MIDLINE STRUCTURES ( NO MIDLINE SHIFT), </a:t>
            </a:r>
          </a:p>
          <a:p>
            <a:pPr marL="0" indent="0">
              <a:buNone/>
            </a:pPr>
            <a:r>
              <a:rPr lang="en-US" dirty="0"/>
              <a:t>NO MASS EFFECT</a:t>
            </a:r>
          </a:p>
          <a:p>
            <a:r>
              <a:rPr lang="en-US" dirty="0"/>
              <a:t>NORMAL VENTRICULAR SYSTEM </a:t>
            </a:r>
          </a:p>
          <a:p>
            <a:pPr marL="0" indent="0">
              <a:buNone/>
            </a:pPr>
            <a:r>
              <a:rPr lang="en-US" dirty="0"/>
              <a:t>( NO HYDROCEPHALUS)</a:t>
            </a:r>
          </a:p>
          <a:p>
            <a:r>
              <a:rPr lang="en-US" dirty="0"/>
              <a:t>NO FRACTURE OR BONY LESION</a:t>
            </a:r>
          </a:p>
          <a:p>
            <a:pPr marL="0" indent="0">
              <a:buNone/>
            </a:pPr>
            <a:endParaRPr lang="en-US" dirty="0"/>
          </a:p>
        </p:txBody>
      </p:sp>
      <p:pic>
        <p:nvPicPr>
          <p:cNvPr id="5" name="Picture 4"/>
          <p:cNvPicPr>
            <a:picLocks noChangeAspect="1"/>
          </p:cNvPicPr>
          <p:nvPr/>
        </p:nvPicPr>
        <p:blipFill>
          <a:blip r:embed="rId2"/>
          <a:stretch>
            <a:fillRect/>
          </a:stretch>
        </p:blipFill>
        <p:spPr>
          <a:xfrm>
            <a:off x="8804438" y="-365018"/>
            <a:ext cx="2921950" cy="2921950"/>
          </a:xfrm>
          <a:prstGeom prst="rect">
            <a:avLst/>
          </a:prstGeom>
        </p:spPr>
      </p:pic>
      <p:pic>
        <p:nvPicPr>
          <p:cNvPr id="6" name="Picture 5"/>
          <p:cNvPicPr>
            <a:picLocks noChangeAspect="1"/>
          </p:cNvPicPr>
          <p:nvPr/>
        </p:nvPicPr>
        <p:blipFill>
          <a:blip r:embed="rId3"/>
          <a:stretch>
            <a:fillRect/>
          </a:stretch>
        </p:blipFill>
        <p:spPr>
          <a:xfrm>
            <a:off x="3070070" y="6501126"/>
            <a:ext cx="5734368" cy="2804660"/>
          </a:xfrm>
          <a:prstGeom prst="rect">
            <a:avLst/>
          </a:prstGeom>
        </p:spPr>
      </p:pic>
    </p:spTree>
    <p:extLst>
      <p:ext uri="{BB962C8B-B14F-4D97-AF65-F5344CB8AC3E}">
        <p14:creationId xmlns:p14="http://schemas.microsoft.com/office/powerpoint/2010/main" val="3237254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SUBARACHNOID HEMORRHAGE</a:t>
            </a:r>
          </a:p>
        </p:txBody>
      </p:sp>
      <p:sp>
        <p:nvSpPr>
          <p:cNvPr id="3" name="Content Placeholder 2"/>
          <p:cNvSpPr>
            <a:spLocks noGrp="1"/>
          </p:cNvSpPr>
          <p:nvPr>
            <p:ph idx="1"/>
          </p:nvPr>
        </p:nvSpPr>
        <p:spPr/>
        <p:txBody>
          <a:bodyPr>
            <a:normAutofit fontScale="92500" lnSpcReduction="20000"/>
          </a:bodyPr>
          <a:lstStyle/>
          <a:p>
            <a:r>
              <a:rPr lang="en-US" dirty="0"/>
              <a:t>Can occur after trauma, or in individuals with </a:t>
            </a:r>
            <a:r>
              <a:rPr lang="en-US" dirty="0" err="1"/>
              <a:t>arteriovenous</a:t>
            </a:r>
            <a:r>
              <a:rPr lang="en-US" dirty="0"/>
              <a:t> malformations (AVMs), or berry aneurysms (particularly of the Circle of Willis). Patients describe a sudden onset of extremely severe pain (“thunderclap headache”). Blood in the subarachnoid space can cause meningeal irritation and result in symptoms similar to meningitis.</a:t>
            </a:r>
            <a:br>
              <a:rPr lang="en-US" dirty="0"/>
            </a:br>
            <a:br>
              <a:rPr lang="en-US" dirty="0"/>
            </a:br>
            <a:r>
              <a:rPr lang="en-US" b="1" dirty="0"/>
              <a:t>Appearance:</a:t>
            </a:r>
            <a:r>
              <a:rPr lang="en-US" dirty="0"/>
              <a:t> High density blood in the sulci, basal cisterns and fissures:</a:t>
            </a:r>
          </a:p>
          <a:p>
            <a:r>
              <a:rPr lang="en-US" dirty="0" err="1"/>
              <a:t>suprasellar</a:t>
            </a:r>
            <a:r>
              <a:rPr lang="en-US" dirty="0"/>
              <a:t> cistern (large pentagon/star shape),</a:t>
            </a:r>
          </a:p>
          <a:p>
            <a:r>
              <a:rPr lang="en-US" dirty="0" err="1"/>
              <a:t>quadrigeminal</a:t>
            </a:r>
            <a:r>
              <a:rPr lang="en-US" dirty="0"/>
              <a:t> cistern (smaller W/smile shape below </a:t>
            </a:r>
            <a:r>
              <a:rPr lang="en-US" dirty="0" err="1"/>
              <a:t>suprasellar</a:t>
            </a:r>
            <a:r>
              <a:rPr lang="en-US" dirty="0"/>
              <a:t>)</a:t>
            </a:r>
          </a:p>
          <a:p>
            <a:r>
              <a:rPr lang="en-US" dirty="0"/>
              <a:t>Blood may also extend into the ventricles.</a:t>
            </a:r>
          </a:p>
          <a:p>
            <a:endParaRPr lang="en-US" dirty="0"/>
          </a:p>
        </p:txBody>
      </p:sp>
    </p:spTree>
    <p:extLst>
      <p:ext uri="{BB962C8B-B14F-4D97-AF65-F5344CB8AC3E}">
        <p14:creationId xmlns:p14="http://schemas.microsoft.com/office/powerpoint/2010/main" val="157189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sz="2000" b="1" dirty="0"/>
              <a:t>Subarachnoid </a:t>
            </a:r>
            <a:r>
              <a:rPr lang="en-US" sz="2000" b="1" dirty="0" err="1"/>
              <a:t>haemorrhage</a:t>
            </a:r>
            <a:r>
              <a:rPr lang="en-US" sz="2000" b="1" dirty="0"/>
              <a:t>  AND Ventricular blood</a:t>
            </a:r>
            <a:br>
              <a:rPr lang="en-US" sz="2000" b="1" dirty="0"/>
            </a:br>
            <a:r>
              <a:rPr lang="en-US" sz="1800" dirty="0"/>
              <a:t>Subarachnoid </a:t>
            </a:r>
            <a:r>
              <a:rPr lang="en-US" sz="1800" dirty="0" err="1"/>
              <a:t>haemorrhage</a:t>
            </a:r>
            <a:r>
              <a:rPr lang="en-US" sz="1800" dirty="0"/>
              <a:t> may result in blood collecting in the ventricles</a:t>
            </a:r>
            <a:br>
              <a:rPr lang="en-US" sz="1800" dirty="0"/>
            </a:br>
            <a:r>
              <a:rPr lang="en-US" sz="1800" dirty="0"/>
              <a:t>Occasionally a layer of blood in the ventricles is the only sign</a:t>
            </a:r>
            <a:br>
              <a:rPr lang="en-US" sz="1800" dirty="0"/>
            </a:br>
            <a:endParaRPr lang="en-US" sz="1800" dirty="0"/>
          </a:p>
        </p:txBody>
      </p:sp>
      <p:pic>
        <p:nvPicPr>
          <p:cNvPr id="4" name="Content Placeholder 3"/>
          <p:cNvPicPr>
            <a:picLocks noGrp="1" noChangeAspect="1"/>
          </p:cNvPicPr>
          <p:nvPr>
            <p:ph idx="1"/>
          </p:nvPr>
        </p:nvPicPr>
        <p:blipFill>
          <a:blip r:embed="rId2"/>
          <a:stretch>
            <a:fillRect/>
          </a:stretch>
        </p:blipFill>
        <p:spPr>
          <a:xfrm>
            <a:off x="871671" y="1850040"/>
            <a:ext cx="4281805" cy="5007960"/>
          </a:xfrm>
          <a:prstGeom prst="rect">
            <a:avLst/>
          </a:prstGeom>
        </p:spPr>
      </p:pic>
      <p:pic>
        <p:nvPicPr>
          <p:cNvPr id="5" name="Picture 4"/>
          <p:cNvPicPr>
            <a:picLocks noChangeAspect="1"/>
          </p:cNvPicPr>
          <p:nvPr/>
        </p:nvPicPr>
        <p:blipFill>
          <a:blip r:embed="rId3"/>
          <a:stretch>
            <a:fillRect/>
          </a:stretch>
        </p:blipFill>
        <p:spPr>
          <a:xfrm>
            <a:off x="5973511" y="2016603"/>
            <a:ext cx="4025069" cy="4841397"/>
          </a:xfrm>
          <a:prstGeom prst="rect">
            <a:avLst/>
          </a:prstGeom>
        </p:spPr>
      </p:pic>
    </p:spTree>
    <p:extLst>
      <p:ext uri="{BB962C8B-B14F-4D97-AF65-F5344CB8AC3E}">
        <p14:creationId xmlns:p14="http://schemas.microsoft.com/office/powerpoint/2010/main" val="414670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sz="1800" b="1" dirty="0" err="1"/>
              <a:t>Sulcal</a:t>
            </a:r>
            <a:r>
              <a:rPr lang="en-US" sz="1800" b="1" dirty="0"/>
              <a:t> blood</a:t>
            </a:r>
            <a:br>
              <a:rPr lang="en-US" sz="1800" b="1" dirty="0"/>
            </a:br>
            <a:r>
              <a:rPr lang="en-US" sz="1800" dirty="0" err="1"/>
              <a:t>Blood</a:t>
            </a:r>
            <a:r>
              <a:rPr lang="en-US" sz="1800" dirty="0"/>
              <a:t> within the subarachnoid space is seen in a sulcus of the left cerebral hemisphere</a:t>
            </a:r>
            <a:br>
              <a:rPr lang="en-US" sz="1800" dirty="0"/>
            </a:br>
            <a:r>
              <a:rPr lang="en-US" sz="1800" dirty="0"/>
              <a:t>This may be a subtle finding only seen on a few slices</a:t>
            </a:r>
            <a:br>
              <a:rPr lang="en-US" dirty="0"/>
            </a:br>
            <a:endParaRPr lang="en-US" dirty="0"/>
          </a:p>
        </p:txBody>
      </p:sp>
      <p:sp>
        <p:nvSpPr>
          <p:cNvPr id="3" name="Content Placeholder 2"/>
          <p:cNvSpPr>
            <a:spLocks noGrp="1"/>
          </p:cNvSpPr>
          <p:nvPr>
            <p:ph idx="1"/>
          </p:nvPr>
        </p:nvSpPr>
        <p:spPr/>
        <p:txBody>
          <a:bodyPr/>
          <a:lstStyle/>
          <a:p>
            <a:pPr fontAlgn="base"/>
            <a:r>
              <a:rPr lang="en-US" b="1" dirty="0"/>
              <a:t> </a:t>
            </a:r>
            <a:endParaRPr lang="en-US" dirty="0"/>
          </a:p>
          <a:p>
            <a:endParaRPr lang="en-US" dirty="0"/>
          </a:p>
        </p:txBody>
      </p:sp>
      <p:pic>
        <p:nvPicPr>
          <p:cNvPr id="4" name="Picture 3"/>
          <p:cNvPicPr>
            <a:picLocks noChangeAspect="1"/>
          </p:cNvPicPr>
          <p:nvPr/>
        </p:nvPicPr>
        <p:blipFill>
          <a:blip r:embed="rId2"/>
          <a:stretch>
            <a:fillRect/>
          </a:stretch>
        </p:blipFill>
        <p:spPr>
          <a:xfrm>
            <a:off x="492852" y="1708837"/>
            <a:ext cx="4113332" cy="4792153"/>
          </a:xfrm>
          <a:prstGeom prst="rect">
            <a:avLst/>
          </a:prstGeom>
        </p:spPr>
      </p:pic>
      <p:pic>
        <p:nvPicPr>
          <p:cNvPr id="6" name="Picture 5"/>
          <p:cNvPicPr>
            <a:picLocks noChangeAspect="1"/>
          </p:cNvPicPr>
          <p:nvPr/>
        </p:nvPicPr>
        <p:blipFill>
          <a:blip r:embed="rId3"/>
          <a:stretch>
            <a:fillRect/>
          </a:stretch>
        </p:blipFill>
        <p:spPr>
          <a:xfrm>
            <a:off x="5623502" y="1629329"/>
            <a:ext cx="4169978" cy="4843085"/>
          </a:xfrm>
          <a:prstGeom prst="rect">
            <a:avLst/>
          </a:prstGeom>
        </p:spPr>
      </p:pic>
    </p:spTree>
    <p:extLst>
      <p:ext uri="{BB962C8B-B14F-4D97-AF65-F5344CB8AC3E}">
        <p14:creationId xmlns:p14="http://schemas.microsoft.com/office/powerpoint/2010/main" val="110891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#4</a:t>
            </a:r>
          </a:p>
        </p:txBody>
      </p:sp>
      <p:sp>
        <p:nvSpPr>
          <p:cNvPr id="3" name="Content Placeholder 2"/>
          <p:cNvSpPr>
            <a:spLocks noGrp="1"/>
          </p:cNvSpPr>
          <p:nvPr>
            <p:ph idx="1"/>
          </p:nvPr>
        </p:nvSpPr>
        <p:spPr/>
        <p:txBody>
          <a:bodyPr/>
          <a:lstStyle/>
          <a:p>
            <a:r>
              <a:rPr lang="en-US" dirty="0"/>
              <a:t>77 Y OLD FEMALE RT HEMIPARESIS ( NO TRAUMA )</a:t>
            </a:r>
          </a:p>
        </p:txBody>
      </p:sp>
    </p:spTree>
    <p:extLst>
      <p:ext uri="{BB962C8B-B14F-4D97-AF65-F5344CB8AC3E}">
        <p14:creationId xmlns:p14="http://schemas.microsoft.com/office/powerpoint/2010/main" val="4084379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Content Placeholder 3"/>
          <p:cNvPicPr>
            <a:picLocks noGrp="1" noChangeAspect="1"/>
          </p:cNvPicPr>
          <p:nvPr>
            <p:ph idx="1"/>
          </p:nvPr>
        </p:nvPicPr>
        <p:blipFill>
          <a:blip r:embed="rId2"/>
          <a:stretch>
            <a:fillRect/>
          </a:stretch>
        </p:blipFill>
        <p:spPr>
          <a:xfrm>
            <a:off x="1693776" y="2043767"/>
            <a:ext cx="3809716" cy="4512480"/>
          </a:xfrm>
          <a:prstGeom prst="rect">
            <a:avLst/>
          </a:prstGeom>
        </p:spPr>
      </p:pic>
      <p:pic>
        <p:nvPicPr>
          <p:cNvPr id="5" name="Picture 4"/>
          <p:cNvPicPr>
            <a:picLocks noChangeAspect="1"/>
          </p:cNvPicPr>
          <p:nvPr/>
        </p:nvPicPr>
        <p:blipFill>
          <a:blip r:embed="rId3"/>
          <a:stretch>
            <a:fillRect/>
          </a:stretch>
        </p:blipFill>
        <p:spPr>
          <a:xfrm>
            <a:off x="5634102" y="2004380"/>
            <a:ext cx="3863550" cy="4630134"/>
          </a:xfrm>
          <a:prstGeom prst="rect">
            <a:avLst/>
          </a:prstGeom>
        </p:spPr>
      </p:pic>
    </p:spTree>
    <p:extLst>
      <p:ext uri="{BB962C8B-B14F-4D97-AF65-F5344CB8AC3E}">
        <p14:creationId xmlns:p14="http://schemas.microsoft.com/office/powerpoint/2010/main" val="1436434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 </a:t>
            </a:r>
          </a:p>
        </p:txBody>
      </p:sp>
      <p:sp>
        <p:nvSpPr>
          <p:cNvPr id="3" name="Content Placeholder 2"/>
          <p:cNvSpPr>
            <a:spLocks noGrp="1"/>
          </p:cNvSpPr>
          <p:nvPr>
            <p:ph idx="1"/>
          </p:nvPr>
        </p:nvSpPr>
        <p:spPr/>
        <p:txBody>
          <a:bodyPr/>
          <a:lstStyle/>
          <a:p>
            <a:r>
              <a:rPr lang="en-US" dirty="0"/>
              <a:t>Well defined hyper dense intra axial lesion  (hemorrhage ) in the Lt parietal</a:t>
            </a:r>
          </a:p>
          <a:p>
            <a:pPr marL="0" indent="0">
              <a:buNone/>
            </a:pPr>
            <a:r>
              <a:rPr lang="en-US" dirty="0"/>
              <a:t>Surrounded by hypodesity ( edema ) causing effacement of sulci but no shift of midline structure .</a:t>
            </a:r>
          </a:p>
          <a:p>
            <a:pPr marL="0" indent="0">
              <a:buNone/>
            </a:pPr>
            <a:r>
              <a:rPr lang="en-US" dirty="0"/>
              <a:t> ( intracranial hemorrhage )</a:t>
            </a:r>
          </a:p>
        </p:txBody>
      </p:sp>
    </p:spTree>
    <p:extLst>
      <p:ext uri="{BB962C8B-B14F-4D97-AF65-F5344CB8AC3E}">
        <p14:creationId xmlns:p14="http://schemas.microsoft.com/office/powerpoint/2010/main" val="3029154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Intracerebral</a:t>
            </a:r>
            <a:r>
              <a:rPr lang="en-US" b="1" dirty="0"/>
              <a:t> </a:t>
            </a:r>
            <a:r>
              <a:rPr lang="en-US" b="1" dirty="0" err="1"/>
              <a:t>haemorrhage</a:t>
            </a:r>
            <a:r>
              <a:rPr lang="en-US" b="1" dirty="0"/>
              <a:t>/ICH</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fontAlgn="base">
              <a:buNone/>
            </a:pPr>
            <a:endParaRPr lang="en-US" b="1" dirty="0"/>
          </a:p>
          <a:p>
            <a:pPr fontAlgn="base"/>
            <a:r>
              <a:rPr lang="en-US" dirty="0"/>
              <a:t>The RADIOLOGICAL appearances of spontaneous and traumatic </a:t>
            </a:r>
            <a:r>
              <a:rPr lang="en-US" dirty="0" err="1"/>
              <a:t>intracerebral</a:t>
            </a:r>
            <a:r>
              <a:rPr lang="en-US" dirty="0"/>
              <a:t> </a:t>
            </a:r>
            <a:r>
              <a:rPr lang="en-US" dirty="0" err="1"/>
              <a:t>haemorrhage</a:t>
            </a:r>
            <a:r>
              <a:rPr lang="en-US" dirty="0"/>
              <a:t> could be identical but the clinical data may be the clue to differentiate the two cases.</a:t>
            </a:r>
          </a:p>
          <a:p>
            <a:pPr fontAlgn="base"/>
            <a:r>
              <a:rPr lang="en-US" dirty="0" err="1"/>
              <a:t>Intracerebral</a:t>
            </a:r>
            <a:r>
              <a:rPr lang="en-US" dirty="0"/>
              <a:t> </a:t>
            </a:r>
            <a:r>
              <a:rPr lang="en-US" dirty="0" err="1"/>
              <a:t>haemorrhage</a:t>
            </a:r>
            <a:r>
              <a:rPr lang="en-US" dirty="0"/>
              <a:t> is often accompanied by leakage into the extra-axial spaces</a:t>
            </a:r>
          </a:p>
          <a:p>
            <a:pPr fontAlgn="base"/>
            <a:r>
              <a:rPr lang="en-US" dirty="0"/>
              <a:t>Intra-axial </a:t>
            </a:r>
            <a:r>
              <a:rPr lang="en-US" dirty="0" err="1"/>
              <a:t>haemorrhage</a:t>
            </a:r>
            <a:r>
              <a:rPr lang="en-US" dirty="0"/>
              <a:t>, or </a:t>
            </a:r>
            <a:r>
              <a:rPr lang="en-US" dirty="0" err="1"/>
              <a:t>intracerebral</a:t>
            </a:r>
            <a:r>
              <a:rPr lang="en-US" dirty="0"/>
              <a:t> </a:t>
            </a:r>
            <a:r>
              <a:rPr lang="en-US" dirty="0" err="1"/>
              <a:t>haemorrhage</a:t>
            </a:r>
            <a:r>
              <a:rPr lang="en-US" dirty="0"/>
              <a:t> (ICH), may be spontaneous or due to trauma. The radiological appearances may be identical as trauma does not always cause an accompanying fracture.</a:t>
            </a:r>
          </a:p>
          <a:p>
            <a:endParaRPr lang="en-US" dirty="0"/>
          </a:p>
        </p:txBody>
      </p:sp>
    </p:spTree>
    <p:extLst>
      <p:ext uri="{BB962C8B-B14F-4D97-AF65-F5344CB8AC3E}">
        <p14:creationId xmlns:p14="http://schemas.microsoft.com/office/powerpoint/2010/main" val="2493779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Spontanous</a:t>
            </a:r>
            <a:r>
              <a:rPr lang="en-US" dirty="0"/>
              <a:t> ICH</a:t>
            </a:r>
          </a:p>
        </p:txBody>
      </p:sp>
      <p:sp>
        <p:nvSpPr>
          <p:cNvPr id="3" name="Content Placeholder 2"/>
          <p:cNvSpPr>
            <a:spLocks noGrp="1"/>
          </p:cNvSpPr>
          <p:nvPr>
            <p:ph idx="1"/>
          </p:nvPr>
        </p:nvSpPr>
        <p:spPr/>
        <p:txBody>
          <a:bodyPr/>
          <a:lstStyle/>
          <a:p>
            <a:pPr fontAlgn="base"/>
            <a:r>
              <a:rPr lang="en-US" dirty="0"/>
              <a:t>A large area of high density material (blood) is surrounded by low density (</a:t>
            </a:r>
            <a:r>
              <a:rPr lang="en-US" dirty="0" err="1"/>
              <a:t>oedema</a:t>
            </a:r>
            <a:r>
              <a:rPr lang="en-US" dirty="0"/>
              <a:t>)</a:t>
            </a:r>
          </a:p>
          <a:p>
            <a:pPr fontAlgn="base"/>
            <a:r>
              <a:rPr lang="en-US" dirty="0"/>
              <a:t>This patient had a previous history of intractable hypertension and presented with sudden onset of right side weakness</a:t>
            </a:r>
          </a:p>
          <a:p>
            <a:endParaRPr lang="en-US" dirty="0"/>
          </a:p>
        </p:txBody>
      </p:sp>
    </p:spTree>
    <p:extLst>
      <p:ext uri="{BB962C8B-B14F-4D97-AF65-F5344CB8AC3E}">
        <p14:creationId xmlns:p14="http://schemas.microsoft.com/office/powerpoint/2010/main" val="4187998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sz="2200" b="1" dirty="0"/>
              <a:t>Traumatic ICH</a:t>
            </a:r>
            <a:br>
              <a:rPr lang="en-US" sz="2200" b="1" dirty="0"/>
            </a:br>
            <a:r>
              <a:rPr lang="en-US" sz="2200" dirty="0"/>
              <a:t>This </a:t>
            </a:r>
            <a:r>
              <a:rPr lang="en-US" sz="2200" dirty="0" err="1"/>
              <a:t>intracerebral</a:t>
            </a:r>
            <a:r>
              <a:rPr lang="en-US" sz="2200" dirty="0"/>
              <a:t> </a:t>
            </a:r>
            <a:r>
              <a:rPr lang="en-US" sz="2200" dirty="0" err="1"/>
              <a:t>haemorrhage</a:t>
            </a:r>
            <a:r>
              <a:rPr lang="en-US" sz="2200" dirty="0"/>
              <a:t> has the same characteristics as the image of spontaneous </a:t>
            </a:r>
            <a:r>
              <a:rPr lang="en-US" sz="2200" dirty="0" err="1"/>
              <a:t>haemorrhage</a:t>
            </a:r>
            <a:r>
              <a:rPr lang="en-US" sz="2200" dirty="0"/>
              <a:t> shown above</a:t>
            </a:r>
            <a:br>
              <a:rPr lang="en-US" sz="2200" dirty="0"/>
            </a:br>
            <a:r>
              <a:rPr lang="en-US" sz="2200" dirty="0"/>
              <a:t>The bone window image (inset) shows an adjacent skull fracture in this patient following </a:t>
            </a:r>
            <a:r>
              <a:rPr lang="en-US" dirty="0"/>
              <a:t>head injury</a:t>
            </a:r>
          </a:p>
        </p:txBody>
      </p:sp>
      <p:pic>
        <p:nvPicPr>
          <p:cNvPr id="4" name="Content Placeholder 3"/>
          <p:cNvPicPr>
            <a:picLocks noGrp="1" noChangeAspect="1"/>
          </p:cNvPicPr>
          <p:nvPr>
            <p:ph idx="1"/>
          </p:nvPr>
        </p:nvPicPr>
        <p:blipFill>
          <a:blip r:embed="rId3"/>
          <a:stretch>
            <a:fillRect/>
          </a:stretch>
        </p:blipFill>
        <p:spPr>
          <a:xfrm>
            <a:off x="2251774" y="2195720"/>
            <a:ext cx="3619187" cy="4391663"/>
          </a:xfrm>
          <a:prstGeom prst="rect">
            <a:avLst/>
          </a:prstGeom>
        </p:spPr>
      </p:pic>
      <p:pic>
        <p:nvPicPr>
          <p:cNvPr id="5" name="Picture 4"/>
          <p:cNvPicPr>
            <a:picLocks noChangeAspect="1"/>
          </p:cNvPicPr>
          <p:nvPr/>
        </p:nvPicPr>
        <p:blipFill>
          <a:blip r:embed="rId4"/>
          <a:stretch>
            <a:fillRect/>
          </a:stretch>
        </p:blipFill>
        <p:spPr>
          <a:xfrm>
            <a:off x="6058968" y="2112033"/>
            <a:ext cx="3683238" cy="4370679"/>
          </a:xfrm>
          <a:prstGeom prst="rect">
            <a:avLst/>
          </a:prstGeom>
        </p:spPr>
      </p:pic>
    </p:spTree>
    <p:extLst>
      <p:ext uri="{BB962C8B-B14F-4D97-AF65-F5344CB8AC3E}">
        <p14:creationId xmlns:p14="http://schemas.microsoft.com/office/powerpoint/2010/main" val="3701064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fontAlgn="base"/>
            <a:r>
              <a:rPr lang="en-US" dirty="0"/>
              <a:t>Subarachnoid </a:t>
            </a:r>
            <a:r>
              <a:rPr lang="en-US" dirty="0" err="1"/>
              <a:t>haemorrhage</a:t>
            </a:r>
            <a:r>
              <a:rPr lang="en-US" dirty="0"/>
              <a:t> is commonly associated with trauma or spontaneous bleeding from an intracranial aneurysm. Aneurysms are only visible on conventional CT images if they are large.</a:t>
            </a:r>
          </a:p>
          <a:p>
            <a:pPr fontAlgn="base"/>
            <a:r>
              <a:rPr lang="en-US" dirty="0"/>
              <a:t>Less frequently, subarachnoid </a:t>
            </a:r>
            <a:r>
              <a:rPr lang="en-US" dirty="0" err="1"/>
              <a:t>haemorrhage</a:t>
            </a:r>
            <a:r>
              <a:rPr lang="en-US" dirty="0"/>
              <a:t> is due to spontaneous bleeding from a congenital </a:t>
            </a:r>
            <a:r>
              <a:rPr lang="en-US" dirty="0" err="1"/>
              <a:t>arteriovenous</a:t>
            </a:r>
            <a:r>
              <a:rPr lang="en-US" dirty="0"/>
              <a:t> malformation or spontaneous bleeding from the veins around the brain stem (</a:t>
            </a:r>
            <a:r>
              <a:rPr lang="en-US" dirty="0" err="1"/>
              <a:t>perimesencephalic</a:t>
            </a:r>
            <a:r>
              <a:rPr lang="en-US" dirty="0"/>
              <a:t> subarachnoid </a:t>
            </a:r>
            <a:r>
              <a:rPr lang="en-US" dirty="0" err="1"/>
              <a:t>haemorrhage</a:t>
            </a:r>
            <a:r>
              <a:rPr lang="en-US" dirty="0"/>
              <a:t>).</a:t>
            </a:r>
          </a:p>
          <a:p>
            <a:pPr fontAlgn="base"/>
            <a:r>
              <a:rPr lang="en-US" dirty="0"/>
              <a:t>Small foramina connect the subarachnoid space with the fourth ventricle. Blood due to a subarachnoid </a:t>
            </a:r>
            <a:r>
              <a:rPr lang="en-US" dirty="0" err="1"/>
              <a:t>haemorrhage</a:t>
            </a:r>
            <a:r>
              <a:rPr lang="en-US" dirty="0"/>
              <a:t> can, therefore, pass into any part of the CSF spaces: sulci, fissures, basal cisterns or ventricles.</a:t>
            </a:r>
          </a:p>
          <a:p>
            <a:endParaRPr lang="en-US" dirty="0"/>
          </a:p>
        </p:txBody>
      </p:sp>
    </p:spTree>
    <p:extLst>
      <p:ext uri="{BB962C8B-B14F-4D97-AF65-F5344CB8AC3E}">
        <p14:creationId xmlns:p14="http://schemas.microsoft.com/office/powerpoint/2010/main" val="166505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FOCAL BRAIN LESION </a:t>
            </a:r>
          </a:p>
        </p:txBody>
      </p:sp>
      <p:sp>
        <p:nvSpPr>
          <p:cNvPr id="3" name="Content Placeholder 2"/>
          <p:cNvSpPr>
            <a:spLocks noGrp="1"/>
          </p:cNvSpPr>
          <p:nvPr>
            <p:ph idx="1"/>
          </p:nvPr>
        </p:nvSpPr>
        <p:spPr/>
        <p:txBody>
          <a:bodyPr/>
          <a:lstStyle/>
          <a:p>
            <a:r>
              <a:rPr lang="en-US" dirty="0"/>
              <a:t>ANY FOCAL PATHOLOGY IN THE BRAIN IS CONSIDERED FOCAL LESION</a:t>
            </a:r>
          </a:p>
          <a:p>
            <a:pPr marL="0" indent="0">
              <a:buNone/>
            </a:pPr>
            <a:r>
              <a:rPr lang="en-US" dirty="0"/>
              <a:t>ISCHEMIA , HEMORRHAGE,  TUMOUR, ABCESS,…….</a:t>
            </a:r>
          </a:p>
        </p:txBody>
      </p:sp>
      <p:pic>
        <p:nvPicPr>
          <p:cNvPr id="4" name="Picture 3"/>
          <p:cNvPicPr>
            <a:picLocks noChangeAspect="1"/>
          </p:cNvPicPr>
          <p:nvPr/>
        </p:nvPicPr>
        <p:blipFill>
          <a:blip r:embed="rId2"/>
          <a:stretch>
            <a:fillRect/>
          </a:stretch>
        </p:blipFill>
        <p:spPr>
          <a:xfrm>
            <a:off x="3390148" y="4296096"/>
            <a:ext cx="3524755" cy="2099261"/>
          </a:xfrm>
          <a:prstGeom prst="rect">
            <a:avLst/>
          </a:prstGeom>
        </p:spPr>
      </p:pic>
      <p:pic>
        <p:nvPicPr>
          <p:cNvPr id="5" name="Picture 4"/>
          <p:cNvPicPr>
            <a:picLocks noChangeAspect="1"/>
          </p:cNvPicPr>
          <p:nvPr/>
        </p:nvPicPr>
        <p:blipFill>
          <a:blip r:embed="rId3"/>
          <a:stretch>
            <a:fillRect/>
          </a:stretch>
        </p:blipFill>
        <p:spPr>
          <a:xfrm>
            <a:off x="844159" y="3981593"/>
            <a:ext cx="2166226" cy="3159542"/>
          </a:xfrm>
          <a:prstGeom prst="rect">
            <a:avLst/>
          </a:prstGeom>
        </p:spPr>
      </p:pic>
      <p:sp>
        <p:nvSpPr>
          <p:cNvPr id="6" name="TextBox 5"/>
          <p:cNvSpPr txBox="1"/>
          <p:nvPr/>
        </p:nvSpPr>
        <p:spPr>
          <a:xfrm>
            <a:off x="760576" y="6588542"/>
            <a:ext cx="1099981" cy="369332"/>
          </a:xfrm>
          <a:prstGeom prst="rect">
            <a:avLst/>
          </a:prstGeom>
          <a:noFill/>
        </p:spPr>
        <p:txBody>
          <a:bodyPr wrap="none" rtlCol="0">
            <a:spAutoFit/>
          </a:bodyPr>
          <a:lstStyle/>
          <a:p>
            <a:r>
              <a:rPr lang="en-US" dirty="0"/>
              <a:t>ISCHEMIA</a:t>
            </a:r>
          </a:p>
        </p:txBody>
      </p:sp>
      <p:sp>
        <p:nvSpPr>
          <p:cNvPr id="7" name="TextBox 6"/>
          <p:cNvSpPr txBox="1"/>
          <p:nvPr/>
        </p:nvSpPr>
        <p:spPr>
          <a:xfrm>
            <a:off x="3281585" y="6494804"/>
            <a:ext cx="910827" cy="369332"/>
          </a:xfrm>
          <a:prstGeom prst="rect">
            <a:avLst/>
          </a:prstGeom>
          <a:noFill/>
        </p:spPr>
        <p:txBody>
          <a:bodyPr wrap="none" rtlCol="0">
            <a:spAutoFit/>
          </a:bodyPr>
          <a:lstStyle/>
          <a:p>
            <a:r>
              <a:rPr lang="en-US" dirty="0"/>
              <a:t>ABCESS</a:t>
            </a:r>
          </a:p>
        </p:txBody>
      </p:sp>
      <p:pic>
        <p:nvPicPr>
          <p:cNvPr id="8" name="Picture 7"/>
          <p:cNvPicPr>
            <a:picLocks noChangeAspect="1"/>
          </p:cNvPicPr>
          <p:nvPr/>
        </p:nvPicPr>
        <p:blipFill>
          <a:blip r:embed="rId4"/>
          <a:stretch>
            <a:fillRect/>
          </a:stretch>
        </p:blipFill>
        <p:spPr>
          <a:xfrm>
            <a:off x="7294666" y="4216400"/>
            <a:ext cx="3934295" cy="2099261"/>
          </a:xfrm>
          <a:prstGeom prst="rect">
            <a:avLst/>
          </a:prstGeom>
        </p:spPr>
      </p:pic>
      <p:sp>
        <p:nvSpPr>
          <p:cNvPr id="9" name="TextBox 8"/>
          <p:cNvSpPr txBox="1"/>
          <p:nvPr/>
        </p:nvSpPr>
        <p:spPr>
          <a:xfrm>
            <a:off x="5342240" y="6494804"/>
            <a:ext cx="2212016" cy="646331"/>
          </a:xfrm>
          <a:prstGeom prst="rect">
            <a:avLst/>
          </a:prstGeom>
          <a:noFill/>
        </p:spPr>
        <p:txBody>
          <a:bodyPr wrap="none" rtlCol="0">
            <a:spAutoFit/>
          </a:bodyPr>
          <a:lstStyle/>
          <a:p>
            <a:r>
              <a:rPr lang="en-US" dirty="0"/>
              <a:t>HEMORRHAGIC METS</a:t>
            </a:r>
          </a:p>
          <a:p>
            <a:endParaRPr lang="en-US" dirty="0"/>
          </a:p>
        </p:txBody>
      </p:sp>
    </p:spTree>
    <p:extLst>
      <p:ext uri="{BB962C8B-B14F-4D97-AF65-F5344CB8AC3E}">
        <p14:creationId xmlns:p14="http://schemas.microsoft.com/office/powerpoint/2010/main" val="371267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fontAlgn="base"/>
            <a:r>
              <a:rPr lang="en-US" b="1" dirty="0"/>
              <a:t>combined intra and extra-axial </a:t>
            </a:r>
            <a:r>
              <a:rPr lang="en-US" b="1" dirty="0" err="1"/>
              <a:t>haemorrhage</a:t>
            </a:r>
            <a:endParaRPr lang="en-US" b="1" dirty="0"/>
          </a:p>
          <a:p>
            <a:pPr fontAlgn="base"/>
            <a:r>
              <a:rPr lang="en-US" dirty="0"/>
              <a:t>Very often, </a:t>
            </a:r>
            <a:r>
              <a:rPr lang="en-US" dirty="0" err="1"/>
              <a:t>intracerebral</a:t>
            </a:r>
            <a:r>
              <a:rPr lang="en-US" dirty="0"/>
              <a:t> </a:t>
            </a:r>
            <a:r>
              <a:rPr lang="en-US" dirty="0" err="1"/>
              <a:t>haemorrhage</a:t>
            </a:r>
            <a:r>
              <a:rPr lang="en-US" dirty="0"/>
              <a:t> - whether spontaneous or traumatic - is accompanied by extension of bleeding into the extra-axial spaces (outside the brain).</a:t>
            </a:r>
          </a:p>
          <a:p>
            <a:pPr fontAlgn="base"/>
            <a:r>
              <a:rPr lang="en-US" b="1" dirty="0"/>
              <a:t>ICH with subarachnoid extension - CT brain</a:t>
            </a:r>
          </a:p>
          <a:p>
            <a:pPr fontAlgn="base"/>
            <a:r>
              <a:rPr lang="en-US" dirty="0"/>
              <a:t>Hover on/off image to show/hide findings</a:t>
            </a:r>
          </a:p>
          <a:p>
            <a:pPr fontAlgn="base"/>
            <a:r>
              <a:rPr lang="en-US" dirty="0"/>
              <a:t>Click image to align with top of page</a:t>
            </a:r>
          </a:p>
          <a:p>
            <a:pPr fontAlgn="base"/>
            <a:endParaRPr lang="en-US" dirty="0"/>
          </a:p>
          <a:p>
            <a:pPr fontAlgn="base"/>
            <a:endParaRPr lang="en-US" dirty="0"/>
          </a:p>
        </p:txBody>
      </p:sp>
    </p:spTree>
    <p:extLst>
      <p:ext uri="{BB962C8B-B14F-4D97-AF65-F5344CB8AC3E}">
        <p14:creationId xmlns:p14="http://schemas.microsoft.com/office/powerpoint/2010/main" val="604293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ICH with subarachnoid extension</a:t>
            </a:r>
            <a:br>
              <a:rPr lang="en-US" b="1" dirty="0"/>
            </a:br>
            <a:endParaRPr lang="en-US" dirty="0"/>
          </a:p>
        </p:txBody>
      </p:sp>
      <p:sp>
        <p:nvSpPr>
          <p:cNvPr id="3" name="Content Placeholder 2"/>
          <p:cNvSpPr>
            <a:spLocks noGrp="1"/>
          </p:cNvSpPr>
          <p:nvPr>
            <p:ph idx="1"/>
          </p:nvPr>
        </p:nvSpPr>
        <p:spPr/>
        <p:txBody>
          <a:bodyPr>
            <a:normAutofit/>
          </a:bodyPr>
          <a:lstStyle/>
          <a:p>
            <a:pPr marL="0" indent="0" fontAlgn="base">
              <a:buNone/>
            </a:pPr>
            <a:endParaRPr lang="en-US" b="1" dirty="0"/>
          </a:p>
          <a:p>
            <a:pPr fontAlgn="base"/>
            <a:r>
              <a:rPr lang="en-US" dirty="0"/>
              <a:t>This image shows a small </a:t>
            </a:r>
            <a:r>
              <a:rPr lang="en-US" dirty="0" err="1"/>
              <a:t>intracerebral</a:t>
            </a:r>
            <a:r>
              <a:rPr lang="en-US" dirty="0"/>
              <a:t> </a:t>
            </a:r>
            <a:r>
              <a:rPr lang="en-US" dirty="0" err="1"/>
              <a:t>haemorrhage</a:t>
            </a:r>
            <a:r>
              <a:rPr lang="en-US" dirty="0"/>
              <a:t> with surrounding </a:t>
            </a:r>
            <a:r>
              <a:rPr lang="en-US" dirty="0" err="1"/>
              <a:t>oedema</a:t>
            </a:r>
            <a:endParaRPr lang="en-US" dirty="0"/>
          </a:p>
          <a:p>
            <a:pPr fontAlgn="base"/>
            <a:r>
              <a:rPr lang="en-US" dirty="0"/>
              <a:t>High density material within the sulci indicates leaking of blood into the subarachnoid space</a:t>
            </a:r>
          </a:p>
          <a:p>
            <a:pPr fontAlgn="base"/>
            <a:r>
              <a:rPr lang="en-US" dirty="0"/>
              <a:t>Note that the other images on this page also show extension of bleeding into the subarachnoid space</a:t>
            </a:r>
          </a:p>
          <a:p>
            <a:pPr marL="0" indent="0" fontAlgn="base">
              <a:buNone/>
            </a:pPr>
            <a:endParaRPr lang="en-US" dirty="0"/>
          </a:p>
        </p:txBody>
      </p:sp>
    </p:spTree>
    <p:extLst>
      <p:ext uri="{BB962C8B-B14F-4D97-AF65-F5344CB8AC3E}">
        <p14:creationId xmlns:p14="http://schemas.microsoft.com/office/powerpoint/2010/main" val="604293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965201" y="60987"/>
            <a:ext cx="5828232" cy="6918900"/>
          </a:xfrm>
          <a:prstGeom prst="rect">
            <a:avLst/>
          </a:prstGeom>
        </p:spPr>
      </p:pic>
      <p:pic>
        <p:nvPicPr>
          <p:cNvPr id="5" name="Picture 4"/>
          <p:cNvPicPr>
            <a:picLocks noChangeAspect="1"/>
          </p:cNvPicPr>
          <p:nvPr/>
        </p:nvPicPr>
        <p:blipFill>
          <a:blip r:embed="rId4"/>
          <a:stretch>
            <a:fillRect/>
          </a:stretch>
        </p:blipFill>
        <p:spPr>
          <a:xfrm>
            <a:off x="7057592" y="743900"/>
            <a:ext cx="4876800" cy="5553075"/>
          </a:xfrm>
          <a:prstGeom prst="rect">
            <a:avLst/>
          </a:prstGeom>
        </p:spPr>
      </p:pic>
      <p:sp>
        <p:nvSpPr>
          <p:cNvPr id="3" name="Left-Right Arrow 2"/>
          <p:cNvSpPr/>
          <p:nvPr/>
        </p:nvSpPr>
        <p:spPr>
          <a:xfrm flipH="1" flipV="1">
            <a:off x="325120" y="3474719"/>
            <a:ext cx="84773"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  </a:t>
            </a:r>
            <a:endParaRPr lang="en-US" dirty="0"/>
          </a:p>
        </p:txBody>
      </p:sp>
      <p:sp>
        <p:nvSpPr>
          <p:cNvPr id="6" name="Curved Down Arrow 5"/>
          <p:cNvSpPr/>
          <p:nvPr/>
        </p:nvSpPr>
        <p:spPr>
          <a:xfrm flipH="1">
            <a:off x="414973" y="3008311"/>
            <a:ext cx="1452880" cy="7924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42240" y="2377440"/>
            <a:ext cx="1415131" cy="646331"/>
          </a:xfrm>
          <a:prstGeom prst="rect">
            <a:avLst/>
          </a:prstGeom>
          <a:noFill/>
        </p:spPr>
        <p:txBody>
          <a:bodyPr wrap="none" rtlCol="0">
            <a:spAutoFit/>
          </a:bodyPr>
          <a:lstStyle/>
          <a:p>
            <a:r>
              <a:rPr lang="en-US" dirty="0"/>
              <a:t>Central sulcus</a:t>
            </a:r>
          </a:p>
          <a:p>
            <a:endParaRPr lang="en-US" dirty="0"/>
          </a:p>
        </p:txBody>
      </p:sp>
    </p:spTree>
    <p:extLst>
      <p:ext uri="{BB962C8B-B14F-4D97-AF65-F5344CB8AC3E}">
        <p14:creationId xmlns:p14="http://schemas.microsoft.com/office/powerpoint/2010/main" val="2034622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 5 </a:t>
            </a:r>
          </a:p>
        </p:txBody>
      </p:sp>
      <p:sp>
        <p:nvSpPr>
          <p:cNvPr id="3" name="Content Placeholder 2"/>
          <p:cNvSpPr>
            <a:spLocks noGrp="1"/>
          </p:cNvSpPr>
          <p:nvPr>
            <p:ph idx="1"/>
          </p:nvPr>
        </p:nvSpPr>
        <p:spPr/>
        <p:txBody>
          <a:bodyPr/>
          <a:lstStyle/>
          <a:p>
            <a:r>
              <a:rPr lang="en-US" dirty="0"/>
              <a:t>46 Y OLD  QUARREL  </a:t>
            </a:r>
          </a:p>
        </p:txBody>
      </p:sp>
    </p:spTree>
    <p:extLst>
      <p:ext uri="{BB962C8B-B14F-4D97-AF65-F5344CB8AC3E}">
        <p14:creationId xmlns:p14="http://schemas.microsoft.com/office/powerpoint/2010/main" val="3299019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ÙØªÙØ¬Ø© Ø¨Ø­Ø« Ø§ÙØµÙØ± Ø¹Ù âªHEMORRHAGIC CONTUSION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6228" y="145279"/>
            <a:ext cx="6712721" cy="671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59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 REPORT</a:t>
            </a:r>
          </a:p>
        </p:txBody>
      </p:sp>
      <p:sp>
        <p:nvSpPr>
          <p:cNvPr id="3" name="Content Placeholder 2"/>
          <p:cNvSpPr>
            <a:spLocks noGrp="1"/>
          </p:cNvSpPr>
          <p:nvPr>
            <p:ph idx="1"/>
          </p:nvPr>
        </p:nvSpPr>
        <p:spPr/>
        <p:txBody>
          <a:bodyPr/>
          <a:lstStyle/>
          <a:p>
            <a:r>
              <a:rPr lang="en-US" dirty="0"/>
              <a:t>Multiple hemorrhagic foci in both </a:t>
            </a:r>
            <a:r>
              <a:rPr lang="en-US" dirty="0" err="1"/>
              <a:t>fronto</a:t>
            </a:r>
            <a:r>
              <a:rPr lang="en-US" dirty="0"/>
              <a:t> parietal region </a:t>
            </a:r>
          </a:p>
          <a:p>
            <a:r>
              <a:rPr lang="en-US" dirty="0"/>
              <a:t>Mild shift of midline structure to the left.</a:t>
            </a:r>
          </a:p>
        </p:txBody>
      </p:sp>
    </p:spTree>
    <p:extLst>
      <p:ext uri="{BB962C8B-B14F-4D97-AF65-F5344CB8AC3E}">
        <p14:creationId xmlns:p14="http://schemas.microsoft.com/office/powerpoint/2010/main" val="3105646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contusion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85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#6 </a:t>
            </a:r>
          </a:p>
        </p:txBody>
      </p:sp>
      <p:sp>
        <p:nvSpPr>
          <p:cNvPr id="3" name="Content Placeholder 2"/>
          <p:cNvSpPr>
            <a:spLocks noGrp="1"/>
          </p:cNvSpPr>
          <p:nvPr>
            <p:ph idx="1"/>
          </p:nvPr>
        </p:nvSpPr>
        <p:spPr/>
        <p:txBody>
          <a:bodyPr/>
          <a:lstStyle/>
          <a:p>
            <a:r>
              <a:rPr lang="en-US" dirty="0"/>
              <a:t>SEVERE RTA WITH LOSS OF CONSOUSNESS</a:t>
            </a:r>
          </a:p>
        </p:txBody>
      </p:sp>
    </p:spTree>
    <p:extLst>
      <p:ext uri="{BB962C8B-B14F-4D97-AF65-F5344CB8AC3E}">
        <p14:creationId xmlns:p14="http://schemas.microsoft.com/office/powerpoint/2010/main" val="2893370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666" y="105964"/>
            <a:ext cx="30384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ÙØªÙØ¬Ø© Ø¨Ø­Ø« Ø§ÙØµÙØ± Ø¹Ù âªDIFFUSE AXONAL INJUR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347" y="105964"/>
            <a:ext cx="6020869" cy="2944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78380" y="3364212"/>
            <a:ext cx="3123761" cy="3538289"/>
          </a:xfrm>
          <a:prstGeom prst="rect">
            <a:avLst/>
          </a:prstGeom>
        </p:spPr>
      </p:pic>
      <p:pic>
        <p:nvPicPr>
          <p:cNvPr id="4102" name="Picture 6" descr="ÙØªÙØ¬Ø© Ø¨Ø­Ø« Ø§ÙØµÙØ± Ø¹Ù âªDIFFUSE AXONAL INJURYâ¬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7347" y="3364212"/>
            <a:ext cx="6064156" cy="316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363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a:t>
            </a:r>
          </a:p>
        </p:txBody>
      </p:sp>
      <p:sp>
        <p:nvSpPr>
          <p:cNvPr id="3" name="Content Placeholder 2"/>
          <p:cNvSpPr>
            <a:spLocks noGrp="1"/>
          </p:cNvSpPr>
          <p:nvPr>
            <p:ph idx="1"/>
          </p:nvPr>
        </p:nvSpPr>
        <p:spPr/>
        <p:txBody>
          <a:bodyPr/>
          <a:lstStyle/>
          <a:p>
            <a:r>
              <a:rPr lang="en-US" dirty="0"/>
              <a:t>MULTIPLE HEMORRHAGIC CONTUSION IN :</a:t>
            </a:r>
          </a:p>
          <a:p>
            <a:r>
              <a:rPr lang="en-US" dirty="0"/>
              <a:t>1-CORPUS CALLOSUM</a:t>
            </a:r>
          </a:p>
          <a:p>
            <a:r>
              <a:rPr lang="en-US" dirty="0"/>
              <a:t>2- POSTERIOR INTERNAL CAPSULE</a:t>
            </a:r>
          </a:p>
          <a:p>
            <a:r>
              <a:rPr lang="en-US" dirty="0"/>
              <a:t>3-SUBCOTICAL WHITE MATTER.</a:t>
            </a:r>
          </a:p>
          <a:p>
            <a:endParaRPr lang="en-US" dirty="0"/>
          </a:p>
        </p:txBody>
      </p:sp>
    </p:spTree>
    <p:extLst>
      <p:ext uri="{BB962C8B-B14F-4D97-AF65-F5344CB8AC3E}">
        <p14:creationId xmlns:p14="http://schemas.microsoft.com/office/powerpoint/2010/main" val="400440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MIDLINE SHIFT</a:t>
            </a:r>
            <a:br>
              <a:rPr lang="en-US" dirty="0"/>
            </a:br>
            <a:r>
              <a:rPr lang="en-US" sz="2200" dirty="0"/>
              <a:t>midline structures should be in the midline if they are not, pathology may be causing displacement</a:t>
            </a:r>
            <a:br>
              <a:rPr lang="en-US" dirty="0"/>
            </a:br>
            <a:endParaRPr lang="en-US" dirty="0"/>
          </a:p>
        </p:txBody>
      </p:sp>
      <p:sp>
        <p:nvSpPr>
          <p:cNvPr id="3" name="Content Placeholder 2"/>
          <p:cNvSpPr>
            <a:spLocks noGrp="1"/>
          </p:cNvSpPr>
          <p:nvPr>
            <p:ph idx="1"/>
          </p:nvPr>
        </p:nvSpPr>
        <p:spPr/>
        <p:txBody>
          <a:bodyPr/>
          <a:lstStyle/>
          <a:p>
            <a:r>
              <a:rPr lang="en-US" b="1" u="sng" dirty="0">
                <a:solidFill>
                  <a:srgbClr val="FF0000"/>
                </a:solidFill>
              </a:rPr>
              <a:t>midline structures</a:t>
            </a:r>
          </a:p>
          <a:p>
            <a:r>
              <a:rPr lang="en-US" dirty="0" err="1">
                <a:hlinkClick r:id="rId2"/>
              </a:rPr>
              <a:t>falx</a:t>
            </a:r>
            <a:r>
              <a:rPr lang="en-US" dirty="0">
                <a:hlinkClick r:id="rId2"/>
              </a:rPr>
              <a:t> </a:t>
            </a:r>
            <a:r>
              <a:rPr lang="en-US" dirty="0" err="1">
                <a:hlinkClick r:id="rId2"/>
              </a:rPr>
              <a:t>cerebri</a:t>
            </a:r>
            <a:endParaRPr lang="en-US" dirty="0"/>
          </a:p>
          <a:p>
            <a:r>
              <a:rPr lang="en-US" dirty="0">
                <a:hlinkClick r:id="rId3"/>
              </a:rPr>
              <a:t>septum </a:t>
            </a:r>
            <a:r>
              <a:rPr lang="en-US" dirty="0" err="1">
                <a:hlinkClick r:id="rId3"/>
              </a:rPr>
              <a:t>pellucidum</a:t>
            </a:r>
            <a:endParaRPr lang="en-US" dirty="0"/>
          </a:p>
          <a:p>
            <a:r>
              <a:rPr lang="en-US" dirty="0">
                <a:hlinkClick r:id="rId4"/>
              </a:rPr>
              <a:t>3rd ventricle</a:t>
            </a:r>
            <a:endParaRPr lang="en-US" dirty="0"/>
          </a:p>
          <a:p>
            <a:r>
              <a:rPr lang="en-US" dirty="0" err="1">
                <a:hlinkClick r:id="rId5"/>
              </a:rPr>
              <a:t>interpeduncular</a:t>
            </a:r>
            <a:r>
              <a:rPr lang="en-US" dirty="0">
                <a:hlinkClick r:id="rId5"/>
              </a:rPr>
              <a:t> cistern</a:t>
            </a:r>
            <a:endParaRPr lang="en-US" dirty="0"/>
          </a:p>
          <a:p>
            <a:r>
              <a:rPr lang="en-US" dirty="0">
                <a:hlinkClick r:id="rId6"/>
              </a:rPr>
              <a:t>4th ventricle</a:t>
            </a:r>
            <a:endParaRPr lang="en-US" dirty="0"/>
          </a:p>
          <a:p>
            <a:endParaRPr lang="en-US" dirty="0"/>
          </a:p>
        </p:txBody>
      </p:sp>
      <p:pic>
        <p:nvPicPr>
          <p:cNvPr id="4" name="Picture 3"/>
          <p:cNvPicPr>
            <a:picLocks noChangeAspect="1"/>
          </p:cNvPicPr>
          <p:nvPr/>
        </p:nvPicPr>
        <p:blipFill>
          <a:blip r:embed="rId7"/>
          <a:stretch>
            <a:fillRect/>
          </a:stretch>
        </p:blipFill>
        <p:spPr>
          <a:xfrm>
            <a:off x="6094411" y="2345745"/>
            <a:ext cx="4442553" cy="4442553"/>
          </a:xfrm>
          <a:prstGeom prst="rect">
            <a:avLst/>
          </a:prstGeom>
        </p:spPr>
      </p:pic>
    </p:spTree>
    <p:extLst>
      <p:ext uri="{BB962C8B-B14F-4D97-AF65-F5344CB8AC3E}">
        <p14:creationId xmlns:p14="http://schemas.microsoft.com/office/powerpoint/2010/main" val="3104730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Diffuse axonal injury</a:t>
            </a:r>
          </a:p>
        </p:txBody>
      </p:sp>
      <p:sp>
        <p:nvSpPr>
          <p:cNvPr id="3" name="Content Placeholder 2"/>
          <p:cNvSpPr>
            <a:spLocks noGrp="1"/>
          </p:cNvSpPr>
          <p:nvPr>
            <p:ph idx="1"/>
          </p:nvPr>
        </p:nvSpPr>
        <p:spPr/>
        <p:txBody>
          <a:bodyPr>
            <a:normAutofit fontScale="62500" lnSpcReduction="20000"/>
          </a:bodyPr>
          <a:lstStyle/>
          <a:p>
            <a:r>
              <a:rPr lang="en-US" dirty="0"/>
              <a:t>Diffuse axonal injury is often referred to as "shear injury". It is the most common cause of significant morbidity in CNS trauma. Fifty percent of all primary intra-axial injuries are diffuse axonal injuries. Acceleration, deceleration and rotational forces cause portions of the brain with different densities to move relative to each other resulting in the deformation and tearing of axons. Immediate loss of consciousness is typical of these injuries. The CT of a patient with diffuse axonal injury may be normal despite the patient's presentation with a profound neurological deficit. With CT, diffuse axonal injury may appear as ill-defined areas of high density or hemorrhage in characteristic locations. The injury occurs in a sequential pattern of locations based on the severity of the trauma. The following list of diffuse axonal injury locations is ordered with the most likely location listed first followed by successively less likely locations:</a:t>
            </a:r>
          </a:p>
          <a:p>
            <a:r>
              <a:rPr lang="en-US" dirty="0"/>
              <a:t>- Subcortical white matter </a:t>
            </a:r>
          </a:p>
          <a:p>
            <a:r>
              <a:rPr lang="en-US" dirty="0"/>
              <a:t>- Posterior limb internal capsule</a:t>
            </a:r>
          </a:p>
          <a:p>
            <a:r>
              <a:rPr lang="en-US" dirty="0"/>
              <a:t>- Corpus callosum</a:t>
            </a:r>
          </a:p>
          <a:p>
            <a:r>
              <a:rPr lang="en-US" dirty="0"/>
              <a:t>- Dorsolateral midbrain</a:t>
            </a:r>
          </a:p>
          <a:p>
            <a:endParaRPr lang="en-US" dirty="0"/>
          </a:p>
        </p:txBody>
      </p:sp>
    </p:spTree>
    <p:extLst>
      <p:ext uri="{BB962C8B-B14F-4D97-AF65-F5344CB8AC3E}">
        <p14:creationId xmlns:p14="http://schemas.microsoft.com/office/powerpoint/2010/main" val="118925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 7</a:t>
            </a:r>
          </a:p>
        </p:txBody>
      </p:sp>
      <p:sp>
        <p:nvSpPr>
          <p:cNvPr id="3" name="Content Placeholder 2"/>
          <p:cNvSpPr>
            <a:spLocks noGrp="1"/>
          </p:cNvSpPr>
          <p:nvPr>
            <p:ph idx="1"/>
          </p:nvPr>
        </p:nvSpPr>
        <p:spPr/>
        <p:txBody>
          <a:bodyPr/>
          <a:lstStyle/>
          <a:p>
            <a:pPr marL="0" indent="0">
              <a:buNone/>
            </a:pPr>
            <a:r>
              <a:rPr lang="en-US" dirty="0"/>
              <a:t>DRIVER 68 Y MALE RTA</a:t>
            </a:r>
          </a:p>
        </p:txBody>
      </p:sp>
    </p:spTree>
    <p:extLst>
      <p:ext uri="{BB962C8B-B14F-4D97-AF65-F5344CB8AC3E}">
        <p14:creationId xmlns:p14="http://schemas.microsoft.com/office/powerpoint/2010/main" val="1731404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ÙØªÙØ¬Ø© Ø¨Ø­Ø« Ø§ÙØµÙØ± Ø¹Ù âªnon hemorrhagic contusion radiologyâ¬â"/>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9279" y="278436"/>
            <a:ext cx="9365825" cy="63445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083113" y="253497"/>
            <a:ext cx="1358020" cy="7152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 name="Straight Arrow Connector 6"/>
          <p:cNvCxnSpPr/>
          <p:nvPr/>
        </p:nvCxnSpPr>
        <p:spPr>
          <a:xfrm flipV="1">
            <a:off x="3440317" y="-108642"/>
            <a:ext cx="796705" cy="11135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279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a:t>
            </a:r>
          </a:p>
        </p:txBody>
      </p:sp>
      <p:sp>
        <p:nvSpPr>
          <p:cNvPr id="3" name="Content Placeholder 2"/>
          <p:cNvSpPr>
            <a:spLocks noGrp="1"/>
          </p:cNvSpPr>
          <p:nvPr>
            <p:ph idx="1"/>
          </p:nvPr>
        </p:nvSpPr>
        <p:spPr/>
        <p:txBody>
          <a:bodyPr/>
          <a:lstStyle/>
          <a:p>
            <a:r>
              <a:rPr lang="en-US" dirty="0"/>
              <a:t>HYPODENSITIES IN BOTH FRONTAL REGION WITH MILD SHIFT OF MIDLINE STRUCTURES TO THE LEFT  </a:t>
            </a:r>
          </a:p>
          <a:p>
            <a:endParaRPr lang="en-US" dirty="0"/>
          </a:p>
        </p:txBody>
      </p:sp>
    </p:spTree>
    <p:extLst>
      <p:ext uri="{BB962C8B-B14F-4D97-AF65-F5344CB8AC3E}">
        <p14:creationId xmlns:p14="http://schemas.microsoft.com/office/powerpoint/2010/main" val="669513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NON HEMORRAGIC CONTUSION)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3564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 8 </a:t>
            </a:r>
          </a:p>
        </p:txBody>
      </p:sp>
      <p:sp>
        <p:nvSpPr>
          <p:cNvPr id="3" name="Content Placeholder 2"/>
          <p:cNvSpPr>
            <a:spLocks noGrp="1"/>
          </p:cNvSpPr>
          <p:nvPr>
            <p:ph idx="1"/>
          </p:nvPr>
        </p:nvSpPr>
        <p:spPr/>
        <p:txBody>
          <a:bodyPr/>
          <a:lstStyle/>
          <a:p>
            <a:r>
              <a:rPr lang="en-US" dirty="0"/>
              <a:t>POST CPR / SEVERE TRAUMA</a:t>
            </a:r>
          </a:p>
        </p:txBody>
      </p:sp>
    </p:spTree>
    <p:extLst>
      <p:ext uri="{BB962C8B-B14F-4D97-AF65-F5344CB8AC3E}">
        <p14:creationId xmlns:p14="http://schemas.microsoft.com/office/powerpoint/2010/main" val="2941718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ÙØªÙØ¬Ø© Ø¨Ø­Ø« Ø§ÙØµÙØ± Ø¹Ù âªBRAIN EDEMA DIFFUSE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3809" y="0"/>
            <a:ext cx="6948007" cy="694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071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diffuse </a:t>
            </a:r>
            <a:r>
              <a:rPr lang="en-US" dirty="0" err="1"/>
              <a:t>hypodensity</a:t>
            </a:r>
            <a:r>
              <a:rPr lang="en-US" dirty="0"/>
              <a:t> of the bilateral cerebral hemispheres with loss of white-gray matter differentiation .</a:t>
            </a:r>
          </a:p>
        </p:txBody>
      </p:sp>
    </p:spTree>
    <p:extLst>
      <p:ext uri="{BB962C8B-B14F-4D97-AF65-F5344CB8AC3E}">
        <p14:creationId xmlns:p14="http://schemas.microsoft.com/office/powerpoint/2010/main" val="2791241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CASE</a:t>
            </a:r>
          </a:p>
        </p:txBody>
      </p:sp>
      <p:pic>
        <p:nvPicPr>
          <p:cNvPr id="2050" name="Picture 2" descr="https://prod-images.static.radiopaedia.org/images/32492980/8de4d5d640602a0a8a7d026e4aa2bf_big_gallery.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36191" y="1038774"/>
            <a:ext cx="2616451" cy="56611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1413" y="2516863"/>
            <a:ext cx="5787675" cy="2031325"/>
          </a:xfrm>
          <a:prstGeom prst="rect">
            <a:avLst/>
          </a:prstGeom>
          <a:noFill/>
        </p:spPr>
        <p:txBody>
          <a:bodyPr wrap="none" rtlCol="0">
            <a:spAutoFit/>
          </a:bodyPr>
          <a:lstStyle/>
          <a:p>
            <a:r>
              <a:rPr lang="en-US" dirty="0" err="1"/>
              <a:t>Noncontrast</a:t>
            </a:r>
            <a:r>
              <a:rPr lang="en-US" dirty="0"/>
              <a:t> CT shows diffuse </a:t>
            </a:r>
            <a:r>
              <a:rPr lang="en-US" dirty="0" err="1"/>
              <a:t>hypodensity</a:t>
            </a:r>
            <a:r>
              <a:rPr lang="en-US" dirty="0"/>
              <a:t> of the </a:t>
            </a:r>
          </a:p>
          <a:p>
            <a:r>
              <a:rPr lang="en-US" dirty="0"/>
              <a:t>bilateral cerebral hemispheres with loss of white-gray matter</a:t>
            </a:r>
          </a:p>
          <a:p>
            <a:r>
              <a:rPr lang="en-US" dirty="0"/>
              <a:t> differentiation suggesting diffuse cerebral edema. </a:t>
            </a:r>
          </a:p>
          <a:p>
            <a:r>
              <a:rPr lang="en-US" dirty="0"/>
              <a:t>The lateral and third ventricles are slit-like, there is </a:t>
            </a:r>
          </a:p>
          <a:p>
            <a:r>
              <a:rPr lang="en-US" dirty="0"/>
              <a:t>diffuse effacement of the cerebral sulci (</a:t>
            </a:r>
            <a:r>
              <a:rPr lang="en-US" dirty="0">
                <a:hlinkClick r:id="rId4" tooltip="Pseudo-SAH"/>
              </a:rPr>
              <a:t>pseudo-SAH</a:t>
            </a:r>
            <a:r>
              <a:rPr lang="en-US" dirty="0"/>
              <a:t>).</a:t>
            </a:r>
          </a:p>
          <a:p>
            <a:br>
              <a:rPr lang="en-US" dirty="0"/>
            </a:br>
            <a:endParaRPr lang="en-US" dirty="0"/>
          </a:p>
        </p:txBody>
      </p:sp>
      <p:pic>
        <p:nvPicPr>
          <p:cNvPr id="5" name="Picture 4"/>
          <p:cNvPicPr>
            <a:picLocks noChangeAspect="1"/>
          </p:cNvPicPr>
          <p:nvPr/>
        </p:nvPicPr>
        <p:blipFill>
          <a:blip r:embed="rId5"/>
          <a:stretch>
            <a:fillRect/>
          </a:stretch>
        </p:blipFill>
        <p:spPr>
          <a:xfrm>
            <a:off x="9336809" y="953881"/>
            <a:ext cx="2414589" cy="5830965"/>
          </a:xfrm>
          <a:prstGeom prst="rect">
            <a:avLst/>
          </a:prstGeom>
        </p:spPr>
      </p:pic>
    </p:spTree>
    <p:extLst>
      <p:ext uri="{BB962C8B-B14F-4D97-AF65-F5344CB8AC3E}">
        <p14:creationId xmlns:p14="http://schemas.microsoft.com/office/powerpoint/2010/main" val="600601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diffuse cerebral edema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37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EFECT</a:t>
            </a:r>
          </a:p>
        </p:txBody>
      </p:sp>
      <p:sp>
        <p:nvSpPr>
          <p:cNvPr id="3" name="Content Placeholder 2"/>
          <p:cNvSpPr>
            <a:spLocks noGrp="1"/>
          </p:cNvSpPr>
          <p:nvPr>
            <p:ph idx="1"/>
          </p:nvPr>
        </p:nvSpPr>
        <p:spPr/>
        <p:txBody>
          <a:bodyPr/>
          <a:lstStyle/>
          <a:p>
            <a:r>
              <a:rPr lang="en-US" b="1" dirty="0"/>
              <a:t>Intracranial mass effect</a:t>
            </a:r>
            <a:r>
              <a:rPr lang="en-US" dirty="0"/>
              <a:t> describes what happens around a focal lesion like tumor in the brain. It is important to make the distinction between an abnormality that causes mass effect and compresses adjacent structures, and one that does not. Most tumors will cause mass effect on surrounding structures and in turn cause </a:t>
            </a:r>
            <a:r>
              <a:rPr lang="en-US" dirty="0">
                <a:hlinkClick r:id="rId2"/>
              </a:rPr>
              <a:t>midline shift</a:t>
            </a:r>
            <a:r>
              <a:rPr lang="en-US" dirty="0"/>
              <a:t> or </a:t>
            </a:r>
            <a:r>
              <a:rPr lang="en-US" dirty="0">
                <a:hlinkClick r:id="rId3"/>
              </a:rPr>
              <a:t>hydrocephalus</a:t>
            </a:r>
            <a:r>
              <a:rPr lang="en-US" dirty="0"/>
              <a:t>  </a:t>
            </a:r>
          </a:p>
        </p:txBody>
      </p:sp>
      <p:pic>
        <p:nvPicPr>
          <p:cNvPr id="4" name="Picture 3"/>
          <p:cNvPicPr>
            <a:picLocks noChangeAspect="1"/>
          </p:cNvPicPr>
          <p:nvPr/>
        </p:nvPicPr>
        <p:blipFill>
          <a:blip r:embed="rId4"/>
          <a:stretch>
            <a:fillRect/>
          </a:stretch>
        </p:blipFill>
        <p:spPr>
          <a:xfrm>
            <a:off x="4275623" y="5034412"/>
            <a:ext cx="2053273" cy="2562951"/>
          </a:xfrm>
          <a:prstGeom prst="rect">
            <a:avLst/>
          </a:prstGeom>
        </p:spPr>
      </p:pic>
      <p:pic>
        <p:nvPicPr>
          <p:cNvPr id="5" name="Picture 4"/>
          <p:cNvPicPr>
            <a:picLocks noChangeAspect="1"/>
          </p:cNvPicPr>
          <p:nvPr/>
        </p:nvPicPr>
        <p:blipFill>
          <a:blip r:embed="rId5"/>
          <a:stretch>
            <a:fillRect/>
          </a:stretch>
        </p:blipFill>
        <p:spPr>
          <a:xfrm>
            <a:off x="1571886" y="4984875"/>
            <a:ext cx="2242582" cy="2562951"/>
          </a:xfrm>
          <a:prstGeom prst="rect">
            <a:avLst/>
          </a:prstGeom>
        </p:spPr>
      </p:pic>
    </p:spTree>
    <p:extLst>
      <p:ext uri="{BB962C8B-B14F-4D97-AF65-F5344CB8AC3E}">
        <p14:creationId xmlns:p14="http://schemas.microsoft.com/office/powerpoint/2010/main" val="3630434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 9  </a:t>
            </a:r>
          </a:p>
        </p:txBody>
      </p:sp>
      <p:sp>
        <p:nvSpPr>
          <p:cNvPr id="3" name="Content Placeholder 2"/>
          <p:cNvSpPr>
            <a:spLocks noGrp="1"/>
          </p:cNvSpPr>
          <p:nvPr>
            <p:ph idx="1"/>
          </p:nvPr>
        </p:nvSpPr>
        <p:spPr/>
        <p:txBody>
          <a:bodyPr/>
          <a:lstStyle/>
          <a:p>
            <a:pPr marL="0" indent="0">
              <a:buNone/>
            </a:pPr>
            <a:r>
              <a:rPr lang="en-US" dirty="0"/>
              <a:t>44 YEARS OLD MALE WITH HEADACHE</a:t>
            </a:r>
          </a:p>
        </p:txBody>
      </p:sp>
    </p:spTree>
    <p:extLst>
      <p:ext uri="{BB962C8B-B14F-4D97-AF65-F5344CB8AC3E}">
        <p14:creationId xmlns:p14="http://schemas.microsoft.com/office/powerpoint/2010/main" val="2739198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erebral aneurysm on an MRI sc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8075" y="122782"/>
            <a:ext cx="4981543" cy="674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22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MRA REPORT</a:t>
            </a:r>
          </a:p>
        </p:txBody>
      </p:sp>
      <p:sp>
        <p:nvSpPr>
          <p:cNvPr id="3" name="Content Placeholder 2"/>
          <p:cNvSpPr>
            <a:spLocks noGrp="1"/>
          </p:cNvSpPr>
          <p:nvPr>
            <p:ph idx="1"/>
          </p:nvPr>
        </p:nvSpPr>
        <p:spPr/>
        <p:txBody>
          <a:bodyPr/>
          <a:lstStyle/>
          <a:p>
            <a:r>
              <a:rPr lang="en-US" dirty="0"/>
              <a:t>ANEURYSM IN THE RT MCA</a:t>
            </a:r>
          </a:p>
        </p:txBody>
      </p:sp>
    </p:spTree>
    <p:extLst>
      <p:ext uri="{BB962C8B-B14F-4D97-AF65-F5344CB8AC3E}">
        <p14:creationId xmlns:p14="http://schemas.microsoft.com/office/powerpoint/2010/main" val="929321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CEREBRAL ANEURYSM</a:t>
            </a:r>
          </a:p>
        </p:txBody>
      </p:sp>
      <p:sp>
        <p:nvSpPr>
          <p:cNvPr id="3" name="Content Placeholder 2"/>
          <p:cNvSpPr>
            <a:spLocks noGrp="1"/>
          </p:cNvSpPr>
          <p:nvPr>
            <p:ph idx="1"/>
          </p:nvPr>
        </p:nvSpPr>
        <p:spPr/>
        <p:txBody>
          <a:bodyPr/>
          <a:lstStyle/>
          <a:p>
            <a:r>
              <a:rPr lang="en-US" dirty="0"/>
              <a:t>It is important to identify and treat these as a subarachnoid </a:t>
            </a:r>
            <a:r>
              <a:rPr lang="en-US" dirty="0" err="1"/>
              <a:t>haemorrhage</a:t>
            </a:r>
            <a:r>
              <a:rPr lang="en-US" dirty="0"/>
              <a:t> and cerebral </a:t>
            </a:r>
            <a:r>
              <a:rPr lang="en-US" dirty="0" err="1"/>
              <a:t>haematoma</a:t>
            </a:r>
            <a:r>
              <a:rPr lang="en-US" dirty="0"/>
              <a:t> from a ruptured aneurysm can cause sudden death. There are most commonly found involving the vessels of the Circle of Willis.</a:t>
            </a:r>
          </a:p>
          <a:p>
            <a:r>
              <a:rPr lang="en-US" b="1" dirty="0"/>
              <a:t>Appearance:</a:t>
            </a:r>
            <a:r>
              <a:rPr lang="en-US" dirty="0"/>
              <a:t> </a:t>
            </a:r>
            <a:r>
              <a:rPr lang="en-US" dirty="0" err="1"/>
              <a:t>Localised</a:t>
            </a:r>
            <a:r>
              <a:rPr lang="en-US" dirty="0"/>
              <a:t> dilatation along one of the cerebral vessels.</a:t>
            </a:r>
            <a:br>
              <a:rPr lang="en-US" dirty="0"/>
            </a:br>
            <a:r>
              <a:rPr lang="en-US" dirty="0"/>
              <a:t>Possible associated findings: Aneurysm clips (metallic artefact), Old bleeds, Burr holes (defect in skull)</a:t>
            </a:r>
          </a:p>
          <a:p>
            <a:endParaRPr lang="en-US" dirty="0"/>
          </a:p>
        </p:txBody>
      </p:sp>
    </p:spTree>
    <p:extLst>
      <p:ext uri="{BB962C8B-B14F-4D97-AF65-F5344CB8AC3E}">
        <p14:creationId xmlns:p14="http://schemas.microsoft.com/office/powerpoint/2010/main" val="1756819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#10</a:t>
            </a:r>
          </a:p>
        </p:txBody>
      </p:sp>
      <p:sp>
        <p:nvSpPr>
          <p:cNvPr id="4" name="Content Placeholder 3"/>
          <p:cNvSpPr>
            <a:spLocks noGrp="1"/>
          </p:cNvSpPr>
          <p:nvPr>
            <p:ph idx="1"/>
          </p:nvPr>
        </p:nvSpPr>
        <p:spPr/>
        <p:txBody>
          <a:bodyPr/>
          <a:lstStyle/>
          <a:p>
            <a:r>
              <a:rPr lang="en-US" dirty="0"/>
              <a:t>CHILD WITH HISTORY OF MENNGITIS</a:t>
            </a:r>
          </a:p>
        </p:txBody>
      </p:sp>
    </p:spTree>
    <p:extLst>
      <p:ext uri="{BB962C8B-B14F-4D97-AF65-F5344CB8AC3E}">
        <p14:creationId xmlns:p14="http://schemas.microsoft.com/office/powerpoint/2010/main" val="2770178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ÙØªÙØ¬Ø© Ø¨Ø­Ø« Ø§ÙØµÙØ± Ø¹Ù âªHYDROCEPHALUS ACUTE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918" y="618518"/>
            <a:ext cx="6300214" cy="6300214"/>
          </a:xfrm>
          <a:prstGeom prst="rect">
            <a:avLst/>
          </a:prstGeom>
          <a:noFill/>
          <a:extLst>
            <a:ext uri="{909E8E84-426E-40DD-AFC4-6F175D3DCCD1}">
              <a14:hiddenFill xmlns:a14="http://schemas.microsoft.com/office/drawing/2010/main">
                <a:solidFill>
                  <a:srgbClr val="FFFFFF"/>
                </a:solidFill>
              </a14:hiddenFill>
            </a:ext>
          </a:extLst>
        </p:spPr>
      </p:pic>
      <p:sp>
        <p:nvSpPr>
          <p:cNvPr id="5" name="Left-Right Arrow 4"/>
          <p:cNvSpPr/>
          <p:nvPr/>
        </p:nvSpPr>
        <p:spPr>
          <a:xfrm rot="12620234">
            <a:off x="6663351" y="1923413"/>
            <a:ext cx="1801640" cy="3473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58610" y="1357803"/>
            <a:ext cx="914400" cy="646331"/>
          </a:xfrm>
          <a:prstGeom prst="rect">
            <a:avLst/>
          </a:prstGeom>
          <a:noFill/>
        </p:spPr>
        <p:txBody>
          <a:bodyPr wrap="square" rtlCol="0">
            <a:spAutoFit/>
          </a:bodyPr>
          <a:lstStyle/>
          <a:p>
            <a:r>
              <a:rPr lang="en-US" dirty="0"/>
              <a:t>******</a:t>
            </a:r>
          </a:p>
          <a:p>
            <a:endParaRPr lang="en-US" dirty="0"/>
          </a:p>
        </p:txBody>
      </p:sp>
    </p:spTree>
    <p:extLst>
      <p:ext uri="{BB962C8B-B14F-4D97-AF65-F5344CB8AC3E}">
        <p14:creationId xmlns:p14="http://schemas.microsoft.com/office/powerpoint/2010/main" val="3386459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a:t>
            </a:r>
          </a:p>
        </p:txBody>
      </p:sp>
      <p:sp>
        <p:nvSpPr>
          <p:cNvPr id="3" name="Content Placeholder 2"/>
          <p:cNvSpPr>
            <a:spLocks noGrp="1"/>
          </p:cNvSpPr>
          <p:nvPr>
            <p:ph idx="1"/>
          </p:nvPr>
        </p:nvSpPr>
        <p:spPr/>
        <p:txBody>
          <a:bodyPr/>
          <a:lstStyle/>
          <a:p>
            <a:r>
              <a:rPr lang="en-US" dirty="0"/>
              <a:t>DILATED  LATERAL VENTRICLE</a:t>
            </a:r>
          </a:p>
          <a:p>
            <a:r>
              <a:rPr lang="en-US" dirty="0"/>
              <a:t>PERIVENTRICULAR INTERSTITIAL EDEMA (******)</a:t>
            </a:r>
          </a:p>
          <a:p>
            <a:r>
              <a:rPr lang="en-US" dirty="0"/>
              <a:t>NO FOCAL LESION.</a:t>
            </a:r>
          </a:p>
          <a:p>
            <a:r>
              <a:rPr lang="en-US" dirty="0"/>
              <a:t>MIDLINE STRUCTURES NO SHIFT.</a:t>
            </a:r>
          </a:p>
        </p:txBody>
      </p:sp>
    </p:spTree>
    <p:extLst>
      <p:ext uri="{BB962C8B-B14F-4D97-AF65-F5344CB8AC3E}">
        <p14:creationId xmlns:p14="http://schemas.microsoft.com/office/powerpoint/2010/main" val="1417094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HYDROCEPHALUS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HYDROCEPHALUS IN GENERAL IS : increase in the volume of </a:t>
            </a:r>
            <a:r>
              <a:rPr lang="en-US" dirty="0">
                <a:hlinkClick r:id="rId2" tooltip="CSF"/>
              </a:rPr>
              <a:t>CSF</a:t>
            </a:r>
            <a:r>
              <a:rPr lang="en-US" dirty="0"/>
              <a:t> and thus of the </a:t>
            </a:r>
            <a:r>
              <a:rPr lang="en-US" dirty="0">
                <a:hlinkClick r:id="rId3"/>
              </a:rPr>
              <a:t>cerebral ventricles</a:t>
            </a:r>
            <a:r>
              <a:rPr lang="en-US" dirty="0"/>
              <a:t> (</a:t>
            </a:r>
            <a:r>
              <a:rPr lang="en-US" dirty="0" err="1">
                <a:hlinkClick r:id="rId4"/>
              </a:rPr>
              <a:t>ventriculomegaly</a:t>
            </a:r>
            <a:r>
              <a:rPr lang="en-US" dirty="0"/>
              <a:t>).</a:t>
            </a:r>
          </a:p>
          <a:p>
            <a:r>
              <a:rPr lang="en-US" dirty="0"/>
              <a:t>As such a more precise terminology is to divide hydrocephalus </a:t>
            </a:r>
            <a:r>
              <a:rPr lang="en-US" dirty="0" err="1"/>
              <a:t>into:obstructive</a:t>
            </a:r>
            <a:r>
              <a:rPr lang="en-US" dirty="0"/>
              <a:t> and non-obstructive: on the grounds of whether or not there is obstruction of CSF pathways in the ventricles or the subarachnoid space </a:t>
            </a:r>
            <a:endParaRPr lang="en-US" baseline="30000" dirty="0"/>
          </a:p>
          <a:p>
            <a:r>
              <a:rPr lang="en-US" dirty="0"/>
              <a:t>1-communicating and non-communicating: addressing "where" the obstruction is located</a:t>
            </a:r>
          </a:p>
          <a:p>
            <a:r>
              <a:rPr lang="en-US" dirty="0"/>
              <a:t>2-obstructive and non-obstructive: on the grounds of whether or not there is obstruction of CSF pathways in the ventricles or the subarachnoid space </a:t>
            </a:r>
            <a:r>
              <a:rPr lang="en-US" baseline="30000" dirty="0"/>
              <a:t>1-3</a:t>
            </a:r>
            <a:endParaRPr lang="en-US" dirty="0"/>
          </a:p>
          <a:p>
            <a:endParaRPr lang="en-US" dirty="0"/>
          </a:p>
          <a:p>
            <a:endParaRPr lang="en-US" dirty="0"/>
          </a:p>
        </p:txBody>
      </p:sp>
    </p:spTree>
    <p:extLst>
      <p:ext uri="{BB962C8B-B14F-4D97-AF65-F5344CB8AC3E}">
        <p14:creationId xmlns:p14="http://schemas.microsoft.com/office/powerpoint/2010/main" val="4010398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pic>
        <p:nvPicPr>
          <p:cNvPr id="1026" name="Picture 2" descr="Diagram showing the appearances of extradural, subdural, intraparenchymal and intraventricular haemorrhage on 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7496" y="2160556"/>
            <a:ext cx="3491633" cy="42379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165648" y="2297863"/>
            <a:ext cx="3108514" cy="3963356"/>
          </a:xfrm>
          <a:prstGeom prst="rect">
            <a:avLst/>
          </a:prstGeom>
        </p:spPr>
      </p:pic>
    </p:spTree>
    <p:extLst>
      <p:ext uri="{BB962C8B-B14F-4D97-AF65-F5344CB8AC3E}">
        <p14:creationId xmlns:p14="http://schemas.microsoft.com/office/powerpoint/2010/main" val="3324540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11 </a:t>
            </a:r>
          </a:p>
        </p:txBody>
      </p:sp>
      <p:sp>
        <p:nvSpPr>
          <p:cNvPr id="3" name="Content Placeholder 2"/>
          <p:cNvSpPr>
            <a:spLocks noGrp="1"/>
          </p:cNvSpPr>
          <p:nvPr>
            <p:ph idx="1"/>
          </p:nvPr>
        </p:nvSpPr>
        <p:spPr/>
        <p:txBody>
          <a:bodyPr/>
          <a:lstStyle/>
          <a:p>
            <a:r>
              <a:rPr lang="en-US" dirty="0"/>
              <a:t>77  year old male with sudden onset BEHAVIORAL CHANGES</a:t>
            </a:r>
          </a:p>
        </p:txBody>
      </p:sp>
    </p:spTree>
    <p:extLst>
      <p:ext uri="{BB962C8B-B14F-4D97-AF65-F5344CB8AC3E}">
        <p14:creationId xmlns:p14="http://schemas.microsoft.com/office/powerpoint/2010/main" val="273568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VENTRICULAR SYSTEM</a:t>
            </a:r>
          </a:p>
        </p:txBody>
      </p:sp>
      <p:pic>
        <p:nvPicPr>
          <p:cNvPr id="2050" name="Picture 2" descr="https://prod-images.static.radiopaedia.org/images/7992563/6f87747d6fd3d0c9df3e367d5f2f53_thum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2432" y="1601327"/>
            <a:ext cx="4486542" cy="4486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t="301" r="49631" b="-611"/>
          <a:stretch/>
        </p:blipFill>
        <p:spPr>
          <a:xfrm>
            <a:off x="807419" y="1207922"/>
            <a:ext cx="4336441" cy="4442156"/>
          </a:xfrm>
          <a:prstGeom prst="rect">
            <a:avLst/>
          </a:prstGeom>
        </p:spPr>
      </p:pic>
      <p:sp>
        <p:nvSpPr>
          <p:cNvPr id="3" name="TextBox 2"/>
          <p:cNvSpPr txBox="1"/>
          <p:nvPr/>
        </p:nvSpPr>
        <p:spPr>
          <a:xfrm>
            <a:off x="2204815" y="6392254"/>
            <a:ext cx="2092239" cy="369332"/>
          </a:xfrm>
          <a:prstGeom prst="rect">
            <a:avLst/>
          </a:prstGeom>
          <a:noFill/>
        </p:spPr>
        <p:txBody>
          <a:bodyPr wrap="none" rtlCol="0">
            <a:spAutoFit/>
          </a:bodyPr>
          <a:lstStyle/>
          <a:p>
            <a:r>
              <a:rPr lang="en-US" dirty="0"/>
              <a:t>NORMAL VENTRICLE</a:t>
            </a:r>
          </a:p>
        </p:txBody>
      </p:sp>
      <p:sp>
        <p:nvSpPr>
          <p:cNvPr id="5" name="TextBox 4"/>
          <p:cNvSpPr txBox="1"/>
          <p:nvPr/>
        </p:nvSpPr>
        <p:spPr>
          <a:xfrm>
            <a:off x="6768269" y="6375163"/>
            <a:ext cx="4944046" cy="646331"/>
          </a:xfrm>
          <a:prstGeom prst="rect">
            <a:avLst/>
          </a:prstGeom>
          <a:noFill/>
        </p:spPr>
        <p:txBody>
          <a:bodyPr wrap="none" rtlCol="0">
            <a:spAutoFit/>
          </a:bodyPr>
          <a:lstStyle/>
          <a:p>
            <a:r>
              <a:rPr lang="en-US" dirty="0"/>
              <a:t>DILATED VENTRICULAR SYSTEM (HYDROCEPHALUS)</a:t>
            </a:r>
          </a:p>
          <a:p>
            <a:endParaRPr lang="en-US" dirty="0"/>
          </a:p>
        </p:txBody>
      </p:sp>
    </p:spTree>
    <p:extLst>
      <p:ext uri="{BB962C8B-B14F-4D97-AF65-F5344CB8AC3E}">
        <p14:creationId xmlns:p14="http://schemas.microsoft.com/office/powerpoint/2010/main" val="2705217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 </a:t>
            </a:r>
          </a:p>
        </p:txBody>
      </p:sp>
      <p:pic>
        <p:nvPicPr>
          <p:cNvPr id="6" name="Picture 5"/>
          <p:cNvPicPr>
            <a:picLocks noChangeAspect="1"/>
          </p:cNvPicPr>
          <p:nvPr/>
        </p:nvPicPr>
        <p:blipFill>
          <a:blip r:embed="rId2"/>
          <a:stretch>
            <a:fillRect/>
          </a:stretch>
        </p:blipFill>
        <p:spPr>
          <a:xfrm>
            <a:off x="1141412" y="190122"/>
            <a:ext cx="10541554" cy="6493597"/>
          </a:xfrm>
          <a:prstGeom prst="rect">
            <a:avLst/>
          </a:prstGeom>
        </p:spPr>
      </p:pic>
    </p:spTree>
    <p:extLst>
      <p:ext uri="{BB962C8B-B14F-4D97-AF65-F5344CB8AC3E}">
        <p14:creationId xmlns:p14="http://schemas.microsoft.com/office/powerpoint/2010/main" val="485705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 </a:t>
            </a:r>
          </a:p>
        </p:txBody>
      </p:sp>
      <p:sp>
        <p:nvSpPr>
          <p:cNvPr id="3" name="Content Placeholder 2"/>
          <p:cNvSpPr>
            <a:spLocks noGrp="1"/>
          </p:cNvSpPr>
          <p:nvPr>
            <p:ph idx="1"/>
          </p:nvPr>
        </p:nvSpPr>
        <p:spPr/>
        <p:txBody>
          <a:bodyPr/>
          <a:lstStyle/>
          <a:p>
            <a:r>
              <a:rPr lang="en-US" dirty="0"/>
              <a:t>HYPODENSITY IN THE </a:t>
            </a:r>
            <a:r>
              <a:rPr lang="en-US" sz="4000" u="sng" dirty="0">
                <a:solidFill>
                  <a:srgbClr val="FF0000"/>
                </a:solidFill>
              </a:rPr>
              <a:t>mainly </a:t>
            </a:r>
            <a:r>
              <a:rPr lang="en-US" dirty="0"/>
              <a:t>RT PARAMEDIAN  WITH LOSS OF GREY –WHITE MATTER DIFFERENTIATION</a:t>
            </a:r>
          </a:p>
          <a:p>
            <a:r>
              <a:rPr lang="en-US" dirty="0"/>
              <a:t>NO MASS EFFECT OR SHIFT OF MIDLINE STRUCTURES</a:t>
            </a:r>
          </a:p>
          <a:p>
            <a:pPr marL="0" indent="0">
              <a:buNone/>
            </a:pPr>
            <a:r>
              <a:rPr lang="en-US" dirty="0"/>
              <a:t>MRI DWI’s is bright </a:t>
            </a:r>
          </a:p>
          <a:p>
            <a:pPr marL="0" indent="0">
              <a:buNone/>
            </a:pPr>
            <a:r>
              <a:rPr lang="en-US" dirty="0"/>
              <a:t>(note there is another small lesion on the left side</a:t>
            </a:r>
          </a:p>
        </p:txBody>
      </p:sp>
    </p:spTree>
    <p:extLst>
      <p:ext uri="{BB962C8B-B14F-4D97-AF65-F5344CB8AC3E}">
        <p14:creationId xmlns:p14="http://schemas.microsoft.com/office/powerpoint/2010/main" val="3891745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Anterior cerebral artery (ACA) territory infarcts</a:t>
            </a:r>
            <a:r>
              <a:rPr lang="en-US" dirty="0"/>
              <a:t> are much less common than either </a:t>
            </a:r>
            <a:r>
              <a:rPr lang="en-US" dirty="0">
                <a:hlinkClick r:id="rId2"/>
              </a:rPr>
              <a:t>middle</a:t>
            </a:r>
            <a:r>
              <a:rPr lang="en-US" dirty="0"/>
              <a:t> or </a:t>
            </a:r>
            <a:r>
              <a:rPr lang="en-US" dirty="0">
                <a:hlinkClick r:id="rId3"/>
              </a:rPr>
              <a:t>posterior cerebral artery territory infarcts</a:t>
            </a:r>
            <a:r>
              <a:rPr lang="en-US" dirty="0"/>
              <a:t>. </a:t>
            </a:r>
          </a:p>
        </p:txBody>
      </p:sp>
    </p:spTree>
    <p:extLst>
      <p:ext uri="{BB962C8B-B14F-4D97-AF65-F5344CB8AC3E}">
        <p14:creationId xmlns:p14="http://schemas.microsoft.com/office/powerpoint/2010/main" val="4029170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12</a:t>
            </a:r>
          </a:p>
        </p:txBody>
      </p:sp>
      <p:sp>
        <p:nvSpPr>
          <p:cNvPr id="3" name="Content Placeholder 2"/>
          <p:cNvSpPr>
            <a:spLocks noGrp="1"/>
          </p:cNvSpPr>
          <p:nvPr>
            <p:ph idx="1"/>
          </p:nvPr>
        </p:nvSpPr>
        <p:spPr/>
        <p:txBody>
          <a:bodyPr/>
          <a:lstStyle/>
          <a:p>
            <a:r>
              <a:rPr lang="en-US" dirty="0"/>
              <a:t>88 YEAR OLD FEMALE with LT HEMIPARALYSIS</a:t>
            </a:r>
          </a:p>
        </p:txBody>
      </p:sp>
    </p:spTree>
    <p:extLst>
      <p:ext uri="{BB962C8B-B14F-4D97-AF65-F5344CB8AC3E}">
        <p14:creationId xmlns:p14="http://schemas.microsoft.com/office/powerpoint/2010/main" val="2146030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tretch/>
        </p:blipFill>
        <p:spPr>
          <a:xfrm>
            <a:off x="3434603" y="2557463"/>
            <a:ext cx="5322794" cy="3317875"/>
          </a:xfrm>
          <a:prstGeom prst="rect">
            <a:avLst/>
          </a:prstGeom>
        </p:spPr>
      </p:pic>
      <p:pic>
        <p:nvPicPr>
          <p:cNvPr id="4" name="Picture 3"/>
          <p:cNvPicPr>
            <a:picLocks noChangeAspect="1"/>
          </p:cNvPicPr>
          <p:nvPr/>
        </p:nvPicPr>
        <p:blipFill>
          <a:blip r:embed="rId3"/>
          <a:stretch>
            <a:fillRect/>
          </a:stretch>
        </p:blipFill>
        <p:spPr>
          <a:xfrm>
            <a:off x="0" y="1775289"/>
            <a:ext cx="8382000" cy="5010150"/>
          </a:xfrm>
          <a:prstGeom prst="rect">
            <a:avLst/>
          </a:prstGeom>
        </p:spPr>
      </p:pic>
    </p:spTree>
    <p:extLst>
      <p:ext uri="{BB962C8B-B14F-4D97-AF65-F5344CB8AC3E}">
        <p14:creationId xmlns:p14="http://schemas.microsoft.com/office/powerpoint/2010/main" val="554208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 </a:t>
            </a:r>
          </a:p>
        </p:txBody>
      </p:sp>
      <p:sp>
        <p:nvSpPr>
          <p:cNvPr id="3" name="Content Placeholder 2"/>
          <p:cNvSpPr>
            <a:spLocks noGrp="1"/>
          </p:cNvSpPr>
          <p:nvPr>
            <p:ph idx="1"/>
          </p:nvPr>
        </p:nvSpPr>
        <p:spPr/>
        <p:txBody>
          <a:bodyPr/>
          <a:lstStyle/>
          <a:p>
            <a:r>
              <a:rPr lang="en-US" dirty="0"/>
              <a:t>HYPODENSITY MAINLY IN THE RT MCA TERRITORY WITH LOSS OF GREY WHITE MATTER DIFFERENTIATION </a:t>
            </a:r>
          </a:p>
          <a:p>
            <a:r>
              <a:rPr lang="en-US" dirty="0"/>
              <a:t>EFFACEMENT OF SULCI</a:t>
            </a:r>
          </a:p>
          <a:p>
            <a:r>
              <a:rPr lang="en-US" dirty="0"/>
              <a:t>COMPRESSING RT LATERAL VANTRICLE  </a:t>
            </a:r>
          </a:p>
          <a:p>
            <a:endParaRPr lang="en-US" dirty="0"/>
          </a:p>
          <a:p>
            <a:r>
              <a:rPr lang="en-US" dirty="0"/>
              <a:t>MRI DWI’s  bright </a:t>
            </a:r>
          </a:p>
        </p:txBody>
      </p:sp>
    </p:spTree>
    <p:extLst>
      <p:ext uri="{BB962C8B-B14F-4D97-AF65-F5344CB8AC3E}">
        <p14:creationId xmlns:p14="http://schemas.microsoft.com/office/powerpoint/2010/main" val="2548845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MCA INFARCTION</a:t>
            </a:r>
          </a:p>
        </p:txBody>
      </p:sp>
      <p:sp>
        <p:nvSpPr>
          <p:cNvPr id="3" name="Content Placeholder 2"/>
          <p:cNvSpPr>
            <a:spLocks noGrp="1"/>
          </p:cNvSpPr>
          <p:nvPr>
            <p:ph idx="1"/>
          </p:nvPr>
        </p:nvSpPr>
        <p:spPr/>
        <p:txBody>
          <a:bodyPr/>
          <a:lstStyle/>
          <a:p>
            <a:r>
              <a:rPr lang="en-US" dirty="0"/>
              <a:t>he</a:t>
            </a:r>
            <a:r>
              <a:rPr lang="en-US" b="1" dirty="0"/>
              <a:t> middle cerebral artery territory </a:t>
            </a:r>
            <a:r>
              <a:rPr lang="en-US" dirty="0"/>
              <a:t>is the most commonly affected territory in a </a:t>
            </a:r>
            <a:r>
              <a:rPr lang="en-US" dirty="0">
                <a:hlinkClick r:id="rId2"/>
              </a:rPr>
              <a:t>cerebral infarction</a:t>
            </a:r>
            <a:r>
              <a:rPr lang="en-US" dirty="0"/>
              <a:t>, due to the size of the territory and the direct flow from internal carotid artery into the </a:t>
            </a:r>
            <a:r>
              <a:rPr lang="en-US" dirty="0">
                <a:hlinkClick r:id="rId3"/>
              </a:rPr>
              <a:t>middle cerebral artery</a:t>
            </a:r>
            <a:r>
              <a:rPr lang="en-US" dirty="0"/>
              <a:t>, providing the easiest path for thromboembolism.</a:t>
            </a:r>
          </a:p>
        </p:txBody>
      </p:sp>
    </p:spTree>
    <p:extLst>
      <p:ext uri="{BB962C8B-B14F-4D97-AF65-F5344CB8AC3E}">
        <p14:creationId xmlns:p14="http://schemas.microsoft.com/office/powerpoint/2010/main" val="2937460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13 </a:t>
            </a:r>
          </a:p>
        </p:txBody>
      </p:sp>
      <p:sp>
        <p:nvSpPr>
          <p:cNvPr id="3" name="Content Placeholder 2"/>
          <p:cNvSpPr>
            <a:spLocks noGrp="1"/>
          </p:cNvSpPr>
          <p:nvPr>
            <p:ph idx="1"/>
          </p:nvPr>
        </p:nvSpPr>
        <p:spPr/>
        <p:txBody>
          <a:bodyPr/>
          <a:lstStyle/>
          <a:p>
            <a:pPr marL="0" indent="0">
              <a:buNone/>
            </a:pPr>
            <a:r>
              <a:rPr lang="en-US" dirty="0"/>
              <a:t>74 y  old male dizziness/vertigo, dysarthria.</a:t>
            </a:r>
          </a:p>
        </p:txBody>
      </p:sp>
    </p:spTree>
    <p:extLst>
      <p:ext uri="{BB962C8B-B14F-4D97-AF65-F5344CB8AC3E}">
        <p14:creationId xmlns:p14="http://schemas.microsoft.com/office/powerpoint/2010/main" val="2099409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ÙØªÙØ¬Ø© Ø¨Ø­Ø« Ø§ÙØµÙØ± Ø¹Ù âªpca infarction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122" y="1068309"/>
            <a:ext cx="3838669" cy="50717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447656" y="1575303"/>
            <a:ext cx="7558111" cy="4300703"/>
          </a:xfrm>
          <a:prstGeom prst="rect">
            <a:avLst/>
          </a:prstGeom>
        </p:spPr>
      </p:pic>
    </p:spTree>
    <p:extLst>
      <p:ext uri="{BB962C8B-B14F-4D97-AF65-F5344CB8AC3E}">
        <p14:creationId xmlns:p14="http://schemas.microsoft.com/office/powerpoint/2010/main" val="3994561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 </a:t>
            </a:r>
          </a:p>
        </p:txBody>
      </p:sp>
      <p:sp>
        <p:nvSpPr>
          <p:cNvPr id="3" name="Content Placeholder 2"/>
          <p:cNvSpPr>
            <a:spLocks noGrp="1"/>
          </p:cNvSpPr>
          <p:nvPr>
            <p:ph idx="1"/>
          </p:nvPr>
        </p:nvSpPr>
        <p:spPr/>
        <p:txBody>
          <a:bodyPr/>
          <a:lstStyle/>
          <a:p>
            <a:r>
              <a:rPr lang="en-US" dirty="0" err="1"/>
              <a:t>Hypodensity</a:t>
            </a:r>
            <a:r>
              <a:rPr lang="en-US" dirty="0"/>
              <a:t> in the </a:t>
            </a:r>
            <a:r>
              <a:rPr lang="en-US" dirty="0" err="1"/>
              <a:t>Rt</a:t>
            </a:r>
            <a:r>
              <a:rPr lang="en-US" dirty="0"/>
              <a:t> occipital lobe with effacement of sulci .</a:t>
            </a:r>
          </a:p>
          <a:p>
            <a:r>
              <a:rPr lang="en-US" dirty="0"/>
              <a:t>No shift of midline structures</a:t>
            </a:r>
          </a:p>
          <a:p>
            <a:r>
              <a:rPr lang="en-US" dirty="0"/>
              <a:t>Normal ventricular system</a:t>
            </a:r>
          </a:p>
          <a:p>
            <a:endParaRPr lang="en-US" dirty="0"/>
          </a:p>
          <a:p>
            <a:r>
              <a:rPr lang="en-US" dirty="0"/>
              <a:t>MRI DIFFUSION  is bright </a:t>
            </a:r>
          </a:p>
        </p:txBody>
      </p:sp>
    </p:spTree>
    <p:extLst>
      <p:ext uri="{BB962C8B-B14F-4D97-AF65-F5344CB8AC3E}">
        <p14:creationId xmlns:p14="http://schemas.microsoft.com/office/powerpoint/2010/main" val="128314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lgn="ctr">
              <a:buNone/>
            </a:pPr>
            <a:r>
              <a:rPr lang="en-US" sz="8800" dirty="0"/>
              <a:t>CASES</a:t>
            </a:r>
          </a:p>
        </p:txBody>
      </p:sp>
    </p:spTree>
    <p:extLst>
      <p:ext uri="{BB962C8B-B14F-4D97-AF65-F5344CB8AC3E}">
        <p14:creationId xmlns:p14="http://schemas.microsoft.com/office/powerpoint/2010/main" val="3785603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t>
            </a:r>
            <a:r>
              <a:rPr lang="en-US" dirty="0" err="1"/>
              <a:t>Pca</a:t>
            </a:r>
            <a:r>
              <a:rPr lang="en-US" dirty="0"/>
              <a:t> infarction</a:t>
            </a:r>
          </a:p>
        </p:txBody>
      </p:sp>
      <p:sp>
        <p:nvSpPr>
          <p:cNvPr id="3" name="Content Placeholder 2"/>
          <p:cNvSpPr>
            <a:spLocks noGrp="1"/>
          </p:cNvSpPr>
          <p:nvPr>
            <p:ph idx="1"/>
          </p:nvPr>
        </p:nvSpPr>
        <p:spPr/>
        <p:txBody>
          <a:bodyPr/>
          <a:lstStyle/>
          <a:p>
            <a:r>
              <a:rPr lang="en-US" b="1" dirty="0"/>
              <a:t>Posterior circulation infarction (POCI)</a:t>
            </a:r>
            <a:r>
              <a:rPr lang="en-US" dirty="0"/>
              <a:t>, also referred as </a:t>
            </a:r>
            <a:r>
              <a:rPr lang="en-US" b="1" dirty="0"/>
              <a:t>posterior circulation stroke</a:t>
            </a:r>
            <a:r>
              <a:rPr lang="en-US" dirty="0"/>
              <a:t>, corresponds to any </a:t>
            </a:r>
            <a:r>
              <a:rPr lang="en-US" dirty="0">
                <a:hlinkClick r:id="rId2"/>
              </a:rPr>
              <a:t>infarction</a:t>
            </a:r>
            <a:r>
              <a:rPr lang="en-US" dirty="0"/>
              <a:t> occurring within the </a:t>
            </a:r>
            <a:r>
              <a:rPr lang="en-US" dirty="0" err="1">
                <a:hlinkClick r:id="rId3"/>
              </a:rPr>
              <a:t>vertebrobasilar</a:t>
            </a:r>
            <a:r>
              <a:rPr lang="en-US" dirty="0">
                <a:hlinkClick r:id="rId3"/>
              </a:rPr>
              <a:t> vascular territory</a:t>
            </a:r>
            <a:r>
              <a:rPr lang="en-US" dirty="0"/>
              <a:t>, which includes the </a:t>
            </a:r>
            <a:r>
              <a:rPr lang="en-US" dirty="0">
                <a:hlinkClick r:id="rId4"/>
              </a:rPr>
              <a:t>brainstem</a:t>
            </a:r>
            <a:r>
              <a:rPr lang="en-US" dirty="0"/>
              <a:t>, </a:t>
            </a:r>
            <a:r>
              <a:rPr lang="en-US" dirty="0">
                <a:hlinkClick r:id="rId5"/>
              </a:rPr>
              <a:t>cerebellum</a:t>
            </a:r>
            <a:r>
              <a:rPr lang="en-US" dirty="0"/>
              <a:t>, </a:t>
            </a:r>
            <a:r>
              <a:rPr lang="en-US" dirty="0">
                <a:hlinkClick r:id="rId6"/>
              </a:rPr>
              <a:t>midbrain</a:t>
            </a:r>
            <a:r>
              <a:rPr lang="en-US" dirty="0"/>
              <a:t>, </a:t>
            </a:r>
            <a:r>
              <a:rPr lang="en-US" dirty="0">
                <a:hlinkClick r:id="rId7"/>
              </a:rPr>
              <a:t>thalami</a:t>
            </a:r>
            <a:r>
              <a:rPr lang="en-US" dirty="0"/>
              <a:t>, and areas of temporal and occipital lobes</a:t>
            </a:r>
          </a:p>
        </p:txBody>
      </p:sp>
    </p:spTree>
    <p:extLst>
      <p:ext uri="{BB962C8B-B14F-4D97-AF65-F5344CB8AC3E}">
        <p14:creationId xmlns:p14="http://schemas.microsoft.com/office/powerpoint/2010/main" val="3792445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14 </a:t>
            </a:r>
          </a:p>
        </p:txBody>
      </p:sp>
      <p:sp>
        <p:nvSpPr>
          <p:cNvPr id="3" name="Content Placeholder 2"/>
          <p:cNvSpPr>
            <a:spLocks noGrp="1"/>
          </p:cNvSpPr>
          <p:nvPr>
            <p:ph idx="1"/>
          </p:nvPr>
        </p:nvSpPr>
        <p:spPr/>
        <p:txBody>
          <a:bodyPr/>
          <a:lstStyle/>
          <a:p>
            <a:r>
              <a:rPr lang="en-US" dirty="0"/>
              <a:t>54 y old male diabetic hypertensive with headache </a:t>
            </a:r>
          </a:p>
        </p:txBody>
      </p:sp>
    </p:spTree>
    <p:extLst>
      <p:ext uri="{BB962C8B-B14F-4D97-AF65-F5344CB8AC3E}">
        <p14:creationId xmlns:p14="http://schemas.microsoft.com/office/powerpoint/2010/main" val="2549776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s://prod-images.static.radiopaedia.org/images/156921/9a712ec1747f433060dcc89cea52e3_big_galler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695" y="237423"/>
            <a:ext cx="6431961" cy="643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14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report </a:t>
            </a:r>
          </a:p>
        </p:txBody>
      </p:sp>
      <p:sp>
        <p:nvSpPr>
          <p:cNvPr id="3" name="Content Placeholder 2"/>
          <p:cNvSpPr>
            <a:spLocks noGrp="1"/>
          </p:cNvSpPr>
          <p:nvPr>
            <p:ph idx="1"/>
          </p:nvPr>
        </p:nvSpPr>
        <p:spPr/>
        <p:txBody>
          <a:bodyPr/>
          <a:lstStyle/>
          <a:p>
            <a:r>
              <a:rPr lang="en-US" dirty="0"/>
              <a:t>Small </a:t>
            </a:r>
            <a:r>
              <a:rPr lang="en-US" dirty="0" err="1"/>
              <a:t>hypodense</a:t>
            </a:r>
            <a:r>
              <a:rPr lang="en-US" dirty="0"/>
              <a:t> lesion in the </a:t>
            </a:r>
            <a:r>
              <a:rPr lang="en-US" dirty="0" err="1"/>
              <a:t>lt</a:t>
            </a:r>
            <a:r>
              <a:rPr lang="en-US" dirty="0"/>
              <a:t> thalamus .</a:t>
            </a:r>
          </a:p>
          <a:p>
            <a:r>
              <a:rPr lang="en-US" dirty="0"/>
              <a:t>No mass effect </a:t>
            </a:r>
          </a:p>
          <a:p>
            <a:r>
              <a:rPr lang="en-US" dirty="0"/>
              <a:t>No shift of midline structure</a:t>
            </a:r>
          </a:p>
          <a:p>
            <a:r>
              <a:rPr lang="en-US" dirty="0"/>
              <a:t>No dilation of ventricular system.</a:t>
            </a:r>
          </a:p>
        </p:txBody>
      </p:sp>
    </p:spTree>
    <p:extLst>
      <p:ext uri="{BB962C8B-B14F-4D97-AF65-F5344CB8AC3E}">
        <p14:creationId xmlns:p14="http://schemas.microsoft.com/office/powerpoint/2010/main" val="2001656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lacunar infarcts</a:t>
            </a:r>
            <a:r>
              <a:rPr lang="en-US" dirty="0"/>
              <a:t> are small (&lt;15 mm) I They result from occlusion of one of the small penetrating end arteries at the base of the brain and are due to </a:t>
            </a:r>
            <a:r>
              <a:rPr lang="en-US" dirty="0" err="1"/>
              <a:t>fibrinoid</a:t>
            </a:r>
            <a:r>
              <a:rPr lang="en-US" dirty="0"/>
              <a:t> degeneration.</a:t>
            </a:r>
          </a:p>
          <a:p>
            <a:r>
              <a:rPr lang="en-US" b="1" dirty="0"/>
              <a:t>Clinical presentation</a:t>
            </a:r>
          </a:p>
          <a:p>
            <a:r>
              <a:rPr lang="en-US" dirty="0"/>
              <a:t>Most lacunar infarcts are clinically silent, but repeated episodes are associated with </a:t>
            </a:r>
            <a:r>
              <a:rPr lang="en-US" dirty="0">
                <a:hlinkClick r:id="rId2"/>
              </a:rPr>
              <a:t>vascular dementia</a:t>
            </a:r>
            <a:r>
              <a:rPr lang="en-US" dirty="0"/>
              <a:t>.  .</a:t>
            </a:r>
          </a:p>
          <a:p>
            <a:endParaRPr lang="en-US" dirty="0"/>
          </a:p>
        </p:txBody>
      </p:sp>
    </p:spTree>
    <p:extLst>
      <p:ext uri="{BB962C8B-B14F-4D97-AF65-F5344CB8AC3E}">
        <p14:creationId xmlns:p14="http://schemas.microsoft.com/office/powerpoint/2010/main" val="23530414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15 </a:t>
            </a:r>
          </a:p>
        </p:txBody>
      </p:sp>
      <p:sp>
        <p:nvSpPr>
          <p:cNvPr id="3" name="Content Placeholder 2"/>
          <p:cNvSpPr>
            <a:spLocks noGrp="1"/>
          </p:cNvSpPr>
          <p:nvPr>
            <p:ph idx="1"/>
          </p:nvPr>
        </p:nvSpPr>
        <p:spPr/>
        <p:txBody>
          <a:bodyPr/>
          <a:lstStyle/>
          <a:p>
            <a:r>
              <a:rPr lang="en-US" dirty="0"/>
              <a:t>Previous vascular event for follow up</a:t>
            </a:r>
          </a:p>
        </p:txBody>
      </p:sp>
    </p:spTree>
    <p:extLst>
      <p:ext uri="{BB962C8B-B14F-4D97-AF65-F5344CB8AC3E}">
        <p14:creationId xmlns:p14="http://schemas.microsoft.com/office/powerpoint/2010/main" val="118693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6097" t="-992" r="50102" b="33679"/>
          <a:stretch/>
        </p:blipFill>
        <p:spPr>
          <a:xfrm>
            <a:off x="6627137" y="2484767"/>
            <a:ext cx="2661719" cy="3071153"/>
          </a:xfrm>
          <a:prstGeom prst="rect">
            <a:avLst/>
          </a:prstGeom>
        </p:spPr>
      </p:pic>
      <p:pic>
        <p:nvPicPr>
          <p:cNvPr id="5" name="Picture 4"/>
          <p:cNvPicPr>
            <a:picLocks noChangeAspect="1"/>
          </p:cNvPicPr>
          <p:nvPr/>
        </p:nvPicPr>
        <p:blipFill>
          <a:blip r:embed="rId3"/>
          <a:stretch>
            <a:fillRect/>
          </a:stretch>
        </p:blipFill>
        <p:spPr>
          <a:xfrm flipH="1">
            <a:off x="353478" y="362323"/>
            <a:ext cx="5377366" cy="6196238"/>
          </a:xfrm>
          <a:prstGeom prst="rect">
            <a:avLst/>
          </a:prstGeom>
        </p:spPr>
      </p:pic>
    </p:spTree>
    <p:extLst>
      <p:ext uri="{BB962C8B-B14F-4D97-AF65-F5344CB8AC3E}">
        <p14:creationId xmlns:p14="http://schemas.microsoft.com/office/powerpoint/2010/main" val="2021702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Fluid like density (hypo dense ) lesion in the Lt parietal</a:t>
            </a:r>
          </a:p>
          <a:p>
            <a:r>
              <a:rPr lang="en-US" dirty="0"/>
              <a:t>Dilated ventricular system mainly the </a:t>
            </a:r>
            <a:r>
              <a:rPr lang="en-US" dirty="0" err="1"/>
              <a:t>lt</a:t>
            </a:r>
            <a:r>
              <a:rPr lang="en-US" dirty="0"/>
              <a:t> side</a:t>
            </a:r>
          </a:p>
          <a:p>
            <a:r>
              <a:rPr lang="en-US" dirty="0"/>
              <a:t>No mass effect or shift of midline structures.</a:t>
            </a:r>
          </a:p>
          <a:p>
            <a:r>
              <a:rPr lang="en-US" dirty="0"/>
              <a:t>DIFFUSION dark lesion  </a:t>
            </a:r>
          </a:p>
          <a:p>
            <a:endParaRPr lang="en-US" dirty="0"/>
          </a:p>
        </p:txBody>
      </p:sp>
    </p:spTree>
    <p:extLst>
      <p:ext uri="{BB962C8B-B14F-4D97-AF65-F5344CB8AC3E}">
        <p14:creationId xmlns:p14="http://schemas.microsoft.com/office/powerpoint/2010/main" val="2885640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infarction</a:t>
            </a:r>
          </a:p>
        </p:txBody>
      </p:sp>
      <p:sp>
        <p:nvSpPr>
          <p:cNvPr id="3" name="Content Placeholder 2"/>
          <p:cNvSpPr>
            <a:spLocks noGrp="1"/>
          </p:cNvSpPr>
          <p:nvPr>
            <p:ph idx="1"/>
          </p:nvPr>
        </p:nvSpPr>
        <p:spPr/>
        <p:txBody>
          <a:bodyPr/>
          <a:lstStyle/>
          <a:p>
            <a:r>
              <a:rPr lang="en-US" dirty="0"/>
              <a:t>After vascular insult( infarction )  The dead tissue replaced by fluid  called </a:t>
            </a:r>
            <a:r>
              <a:rPr lang="en-US" dirty="0" err="1"/>
              <a:t>encephalomalacia</a:t>
            </a:r>
            <a:r>
              <a:rPr lang="en-US" dirty="0"/>
              <a:t> that shows negative mass effect and so dilated nearby ventricle.</a:t>
            </a:r>
          </a:p>
        </p:txBody>
      </p:sp>
    </p:spTree>
    <p:extLst>
      <p:ext uri="{BB962C8B-B14F-4D97-AF65-F5344CB8AC3E}">
        <p14:creationId xmlns:p14="http://schemas.microsoft.com/office/powerpoint/2010/main" val="1964622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Infarction onset </a:t>
            </a:r>
          </a:p>
        </p:txBody>
      </p:sp>
      <p:sp>
        <p:nvSpPr>
          <p:cNvPr id="3" name="Content Placeholder 2"/>
          <p:cNvSpPr>
            <a:spLocks noGrp="1"/>
          </p:cNvSpPr>
          <p:nvPr>
            <p:ph idx="1"/>
          </p:nvPr>
        </p:nvSpPr>
        <p:spPr/>
        <p:txBody>
          <a:bodyPr/>
          <a:lstStyle/>
          <a:p>
            <a:r>
              <a:rPr lang="en-US" dirty="0"/>
              <a:t>early </a:t>
            </a:r>
            <a:r>
              <a:rPr lang="en-US" dirty="0" err="1"/>
              <a:t>hyperacute</a:t>
            </a:r>
            <a:r>
              <a:rPr lang="en-US" dirty="0"/>
              <a:t>: 0 to 6 hours</a:t>
            </a:r>
          </a:p>
          <a:p>
            <a:r>
              <a:rPr lang="en-US" dirty="0"/>
              <a:t>late </a:t>
            </a:r>
            <a:r>
              <a:rPr lang="en-US" dirty="0" err="1"/>
              <a:t>hyperacute</a:t>
            </a:r>
            <a:r>
              <a:rPr lang="en-US" dirty="0"/>
              <a:t>: 6 to 24 hours</a:t>
            </a:r>
          </a:p>
          <a:p>
            <a:r>
              <a:rPr lang="en-US" dirty="0"/>
              <a:t>acute: 24 hours to 1 week</a:t>
            </a:r>
          </a:p>
          <a:p>
            <a:r>
              <a:rPr lang="en-US" dirty="0" err="1"/>
              <a:t>subacute</a:t>
            </a:r>
            <a:r>
              <a:rPr lang="en-US" dirty="0"/>
              <a:t>: 1 to 3 weeks</a:t>
            </a:r>
          </a:p>
          <a:p>
            <a:r>
              <a:rPr lang="en-US" dirty="0"/>
              <a:t>chronic: more 3 weeks</a:t>
            </a:r>
          </a:p>
          <a:p>
            <a:endParaRPr lang="en-US" dirty="0"/>
          </a:p>
        </p:txBody>
      </p:sp>
    </p:spTree>
    <p:extLst>
      <p:ext uri="{BB962C8B-B14F-4D97-AF65-F5344CB8AC3E}">
        <p14:creationId xmlns:p14="http://schemas.microsoft.com/office/powerpoint/2010/main" val="108395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CASE #1:  </a:t>
            </a:r>
          </a:p>
        </p:txBody>
      </p:sp>
      <p:sp>
        <p:nvSpPr>
          <p:cNvPr id="3" name="Content Placeholder 2"/>
          <p:cNvSpPr>
            <a:spLocks noGrp="1"/>
          </p:cNvSpPr>
          <p:nvPr>
            <p:ph idx="1"/>
          </p:nvPr>
        </p:nvSpPr>
        <p:spPr/>
        <p:txBody>
          <a:bodyPr/>
          <a:lstStyle/>
          <a:p>
            <a:r>
              <a:rPr lang="en-US" dirty="0"/>
              <a:t>RTA ( ROAD TRAFFIC ACCIDENT ) </a:t>
            </a:r>
          </a:p>
        </p:txBody>
      </p:sp>
    </p:spTree>
    <p:extLst>
      <p:ext uri="{BB962C8B-B14F-4D97-AF65-F5344CB8AC3E}">
        <p14:creationId xmlns:p14="http://schemas.microsoft.com/office/powerpoint/2010/main" val="5747143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Hyperacute</a:t>
            </a:r>
            <a:r>
              <a:rPr lang="en-US" dirty="0"/>
              <a:t>  INFARCTION DIFFERENT IMAGES </a:t>
            </a:r>
          </a:p>
        </p:txBody>
      </p:sp>
      <p:pic>
        <p:nvPicPr>
          <p:cNvPr id="7170" name="Picture 2" descr="https://prod-images.static.radiopaedia.org/images/2273543/986c1d1197c3686b4503a64083893a_galler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456" y="1729212"/>
            <a:ext cx="5105581" cy="5128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748290" y="1944968"/>
            <a:ext cx="4934799" cy="4825137"/>
          </a:xfrm>
          <a:prstGeom prst="rect">
            <a:avLst/>
          </a:prstGeom>
        </p:spPr>
      </p:pic>
      <p:cxnSp>
        <p:nvCxnSpPr>
          <p:cNvPr id="6" name="Straight Arrow Connector 5"/>
          <p:cNvCxnSpPr/>
          <p:nvPr/>
        </p:nvCxnSpPr>
        <p:spPr>
          <a:xfrm flipV="1">
            <a:off x="9243588" y="3014804"/>
            <a:ext cx="733331" cy="660903"/>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37195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8609846" y="1606416"/>
            <a:ext cx="3031324" cy="2332699"/>
          </a:xfrm>
          <a:prstGeom prst="rect">
            <a:avLst/>
          </a:prstGeom>
        </p:spPr>
      </p:pic>
      <p:pic>
        <p:nvPicPr>
          <p:cNvPr id="5" name="Picture 4"/>
          <p:cNvPicPr>
            <a:picLocks noChangeAspect="1"/>
          </p:cNvPicPr>
          <p:nvPr/>
        </p:nvPicPr>
        <p:blipFill>
          <a:blip r:embed="rId4"/>
          <a:stretch>
            <a:fillRect/>
          </a:stretch>
        </p:blipFill>
        <p:spPr>
          <a:xfrm>
            <a:off x="0" y="105104"/>
            <a:ext cx="4010436" cy="5571419"/>
          </a:xfrm>
          <a:prstGeom prst="rect">
            <a:avLst/>
          </a:prstGeom>
        </p:spPr>
      </p:pic>
      <p:pic>
        <p:nvPicPr>
          <p:cNvPr id="6" name="Picture 5"/>
          <p:cNvPicPr>
            <a:picLocks noChangeAspect="1"/>
          </p:cNvPicPr>
          <p:nvPr/>
        </p:nvPicPr>
        <p:blipFill>
          <a:blip r:embed="rId5"/>
          <a:stretch>
            <a:fillRect/>
          </a:stretch>
        </p:blipFill>
        <p:spPr>
          <a:xfrm>
            <a:off x="4144884" y="105103"/>
            <a:ext cx="4210050" cy="5363189"/>
          </a:xfrm>
          <a:prstGeom prst="rect">
            <a:avLst/>
          </a:prstGeom>
        </p:spPr>
      </p:pic>
    </p:spTree>
    <p:extLst>
      <p:ext uri="{BB962C8B-B14F-4D97-AF65-F5344CB8AC3E}">
        <p14:creationId xmlns:p14="http://schemas.microsoft.com/office/powerpoint/2010/main" val="12746410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prod-images.static.radiopaedia.org/images/11764/682b5b2651c227f814e3179b50bf53_big_gallery.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460" y="271604"/>
            <a:ext cx="5635671" cy="55014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68862" y="271604"/>
            <a:ext cx="5629431" cy="5501489"/>
          </a:xfrm>
          <a:prstGeom prst="rect">
            <a:avLst/>
          </a:prstGeom>
        </p:spPr>
      </p:pic>
      <p:sp>
        <p:nvSpPr>
          <p:cNvPr id="7" name="TextBox 6"/>
          <p:cNvSpPr txBox="1"/>
          <p:nvPr/>
        </p:nvSpPr>
        <p:spPr>
          <a:xfrm>
            <a:off x="1692998" y="6102036"/>
            <a:ext cx="947695" cy="369332"/>
          </a:xfrm>
          <a:prstGeom prst="rect">
            <a:avLst/>
          </a:prstGeom>
          <a:noFill/>
        </p:spPr>
        <p:txBody>
          <a:bodyPr wrap="none" rtlCol="0">
            <a:spAutoFit/>
          </a:bodyPr>
          <a:lstStyle/>
          <a:p>
            <a:r>
              <a:rPr lang="en-US" dirty="0"/>
              <a:t>MIDLINE</a:t>
            </a:r>
          </a:p>
        </p:txBody>
      </p:sp>
      <p:sp>
        <p:nvSpPr>
          <p:cNvPr id="8" name="TextBox 7"/>
          <p:cNvSpPr txBox="1"/>
          <p:nvPr/>
        </p:nvSpPr>
        <p:spPr>
          <a:xfrm>
            <a:off x="8790915" y="6106562"/>
            <a:ext cx="2256495" cy="369332"/>
          </a:xfrm>
          <a:prstGeom prst="rect">
            <a:avLst/>
          </a:prstGeom>
          <a:noFill/>
        </p:spPr>
        <p:txBody>
          <a:bodyPr wrap="square" rtlCol="0">
            <a:spAutoFit/>
          </a:bodyPr>
          <a:lstStyle/>
          <a:p>
            <a:r>
              <a:rPr lang="en-US" dirty="0"/>
              <a:t>LATERAL</a:t>
            </a:r>
          </a:p>
        </p:txBody>
      </p:sp>
    </p:spTree>
    <p:extLst>
      <p:ext uri="{BB962C8B-B14F-4D97-AF65-F5344CB8AC3E}">
        <p14:creationId xmlns:p14="http://schemas.microsoft.com/office/powerpoint/2010/main" val="42260843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782400" y="407407"/>
            <a:ext cx="7354111" cy="6264612"/>
          </a:xfrm>
          <a:prstGeom prst="rect">
            <a:avLst/>
          </a:prstGeom>
        </p:spPr>
      </p:pic>
    </p:spTree>
    <p:extLst>
      <p:ext uri="{BB962C8B-B14F-4D97-AF65-F5344CB8AC3E}">
        <p14:creationId xmlns:p14="http://schemas.microsoft.com/office/powerpoint/2010/main" val="4095131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b="1" u="sng" dirty="0"/>
              <a:t>END</a:t>
            </a:r>
          </a:p>
        </p:txBody>
      </p:sp>
    </p:spTree>
    <p:extLst>
      <p:ext uri="{BB962C8B-B14F-4D97-AF65-F5344CB8AC3E}">
        <p14:creationId xmlns:p14="http://schemas.microsoft.com/office/powerpoint/2010/main" val="290936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781" y="1287601"/>
            <a:ext cx="5427462" cy="6757931"/>
          </a:xfrm>
          <a:prstGeom prst="rect">
            <a:avLst/>
          </a:prstGeom>
        </p:spPr>
      </p:pic>
      <p:pic>
        <p:nvPicPr>
          <p:cNvPr id="5" name="Picture 4"/>
          <p:cNvPicPr>
            <a:picLocks noChangeAspect="1"/>
          </p:cNvPicPr>
          <p:nvPr/>
        </p:nvPicPr>
        <p:blipFill>
          <a:blip r:embed="rId3"/>
          <a:stretch>
            <a:fillRect/>
          </a:stretch>
        </p:blipFill>
        <p:spPr>
          <a:xfrm>
            <a:off x="7049521" y="2331355"/>
            <a:ext cx="3948158" cy="4896641"/>
          </a:xfrm>
          <a:prstGeom prst="rect">
            <a:avLst/>
          </a:prstGeom>
        </p:spPr>
      </p:pic>
    </p:spTree>
    <p:extLst>
      <p:ext uri="{BB962C8B-B14F-4D97-AF65-F5344CB8AC3E}">
        <p14:creationId xmlns:p14="http://schemas.microsoft.com/office/powerpoint/2010/main" val="26145843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1685</TotalTime>
  <Words>1749</Words>
  <Application>Microsoft Office PowerPoint</Application>
  <PresentationFormat>Widescreen</PresentationFormat>
  <Paragraphs>232</Paragraphs>
  <Slides>84</Slides>
  <Notes>9</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Organic</vt:lpstr>
      <vt:lpstr>NEURORADIOLOGY 2021-2022</vt:lpstr>
      <vt:lpstr>NORMAL BRAIN CT SCAN REPORT </vt:lpstr>
      <vt:lpstr>FOCAL BRAIN LESION </vt:lpstr>
      <vt:lpstr>MIDLINE SHIFT midline structures should be in the midline if they are not, pathology may be causing displacement </vt:lpstr>
      <vt:lpstr>MASS EFECT</vt:lpstr>
      <vt:lpstr>NORMAL VENTRICULAR SYSTEM</vt:lpstr>
      <vt:lpstr>  </vt:lpstr>
      <vt:lpstr>CASE #1:  </vt:lpstr>
      <vt:lpstr>PowerPoint Presentation</vt:lpstr>
      <vt:lpstr>Ct report </vt:lpstr>
      <vt:lpstr>Epidural hematoma (extra dural hematoma )</vt:lpstr>
      <vt:lpstr>Case #2 </vt:lpstr>
      <vt:lpstr> </vt:lpstr>
      <vt:lpstr>CT REPORT </vt:lpstr>
      <vt:lpstr>Subdural haematoma </vt:lpstr>
      <vt:lpstr>DIFFERENT TIME OF PRESENTATION</vt:lpstr>
      <vt:lpstr>Case #3</vt:lpstr>
      <vt:lpstr>PowerPoint Presentation</vt:lpstr>
      <vt:lpstr>CT REPORT</vt:lpstr>
      <vt:lpstr>SUBARACHNOID HEMORRHAGE</vt:lpstr>
      <vt:lpstr>Subarachnoid haemorrhage  AND Ventricular blood Subarachnoid haemorrhage may result in blood collecting in the ventricles Occasionally a layer of blood in the ventricles is the only sign </vt:lpstr>
      <vt:lpstr>Sulcal blood Blood within the subarachnoid space is seen in a sulcus of the left cerebral hemisphere This may be a subtle finding only seen on a few slices </vt:lpstr>
      <vt:lpstr>CASE #4</vt:lpstr>
      <vt:lpstr> </vt:lpstr>
      <vt:lpstr>CT REPORT </vt:lpstr>
      <vt:lpstr>Intracerebral haemorrhage/ICH </vt:lpstr>
      <vt:lpstr>Spontanous ICH</vt:lpstr>
      <vt:lpstr>Traumatic ICH This intracerebral haemorrhage has the same characteristics as the image of spontaneous haemorrhage shown above The bone window image (inset) shows an adjacent skull fracture in this patient following head injury</vt:lpstr>
      <vt:lpstr>PowerPoint Presentation</vt:lpstr>
      <vt:lpstr>PowerPoint Presentation</vt:lpstr>
      <vt:lpstr>ICH with subarachnoid extension </vt:lpstr>
      <vt:lpstr>PowerPoint Presentation</vt:lpstr>
      <vt:lpstr>CASE # 5 </vt:lpstr>
      <vt:lpstr>PowerPoint Presentation</vt:lpstr>
      <vt:lpstr> CT REPORT</vt:lpstr>
      <vt:lpstr>Hemorrhagic contusion</vt:lpstr>
      <vt:lpstr>CASE #6 </vt:lpstr>
      <vt:lpstr>PowerPoint Presentation</vt:lpstr>
      <vt:lpstr>CT REPORT</vt:lpstr>
      <vt:lpstr>Diffuse axonal injury</vt:lpstr>
      <vt:lpstr>Case # 7</vt:lpstr>
      <vt:lpstr>PowerPoint Presentation</vt:lpstr>
      <vt:lpstr>CT REPORT</vt:lpstr>
      <vt:lpstr>( NON HEMORRAGIC CONTUSION)</vt:lpstr>
      <vt:lpstr>CASE # 8 </vt:lpstr>
      <vt:lpstr>PowerPoint Presentation</vt:lpstr>
      <vt:lpstr>PowerPoint Presentation</vt:lpstr>
      <vt:lpstr>ANOTHER CASE</vt:lpstr>
      <vt:lpstr> diffuse cerebral edema .</vt:lpstr>
      <vt:lpstr>Case # 9  </vt:lpstr>
      <vt:lpstr>PowerPoint Presentation</vt:lpstr>
      <vt:lpstr>MRA REPORT</vt:lpstr>
      <vt:lpstr>CEREBRAL ANEURYSM</vt:lpstr>
      <vt:lpstr>CASE #10</vt:lpstr>
      <vt:lpstr>PowerPoint Presentation</vt:lpstr>
      <vt:lpstr>CT REPORT</vt:lpstr>
      <vt:lpstr>ACUTE HYDROCEPHALUS </vt:lpstr>
      <vt:lpstr>Summary </vt:lpstr>
      <vt:lpstr>CASE 11 </vt:lpstr>
      <vt:lpstr>PowerPoint Presentation</vt:lpstr>
      <vt:lpstr>CT REPORT </vt:lpstr>
      <vt:lpstr>PowerPoint Presentation</vt:lpstr>
      <vt:lpstr>CASE 12</vt:lpstr>
      <vt:lpstr>PowerPoint Presentation</vt:lpstr>
      <vt:lpstr>CT REPORT </vt:lpstr>
      <vt:lpstr>ACUTE MCA INFARCTION</vt:lpstr>
      <vt:lpstr>Case 13 </vt:lpstr>
      <vt:lpstr>PowerPoint Presentation</vt:lpstr>
      <vt:lpstr>Ct report </vt:lpstr>
      <vt:lpstr>Acute Pca infarction</vt:lpstr>
      <vt:lpstr>Case 14 </vt:lpstr>
      <vt:lpstr>PowerPoint Presentation</vt:lpstr>
      <vt:lpstr>Ct report </vt:lpstr>
      <vt:lpstr>PowerPoint Presentation</vt:lpstr>
      <vt:lpstr>Case 15 </vt:lpstr>
      <vt:lpstr>PowerPoint Presentation</vt:lpstr>
      <vt:lpstr>PowerPoint Presentation</vt:lpstr>
      <vt:lpstr>Chronic infarction</vt:lpstr>
      <vt:lpstr>Infarction onset </vt:lpstr>
      <vt:lpstr>Hyperacute  INFARCTION DIFFERENT IMAGES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NEURORADIOLOGY 2019-2020</dc:title>
  <dc:creator>USER</dc:creator>
  <cp:lastModifiedBy>Sanabil Hassanat</cp:lastModifiedBy>
  <cp:revision>123</cp:revision>
  <dcterms:created xsi:type="dcterms:W3CDTF">2019-08-31T07:11:36Z</dcterms:created>
  <dcterms:modified xsi:type="dcterms:W3CDTF">2022-11-16T05:28:48Z</dcterms:modified>
</cp:coreProperties>
</file>