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1" r:id="rId2"/>
    <p:sldId id="272" r:id="rId3"/>
    <p:sldId id="273" r:id="rId4"/>
    <p:sldId id="274" r:id="rId5"/>
    <p:sldId id="275" r:id="rId6"/>
    <p:sldId id="258" r:id="rId7"/>
    <p:sldId id="259" r:id="rId8"/>
    <p:sldId id="260" r:id="rId9"/>
    <p:sldId id="261" r:id="rId10"/>
    <p:sldId id="262" r:id="rId11"/>
    <p:sldId id="283" r:id="rId12"/>
    <p:sldId id="263" r:id="rId13"/>
    <p:sldId id="264" r:id="rId14"/>
    <p:sldId id="265" r:id="rId15"/>
    <p:sldId id="278" r:id="rId16"/>
    <p:sldId id="279" r:id="rId17"/>
    <p:sldId id="280" r:id="rId18"/>
    <p:sldId id="282" r:id="rId19"/>
    <p:sldId id="281" r:id="rId20"/>
    <p:sldId id="267" r:id="rId21"/>
    <p:sldId id="268" r:id="rId22"/>
    <p:sldId id="269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726FD-0570-4F8A-9EC0-DF84F975D1F9}" type="datetimeFigureOut">
              <a:rPr lang="en-MY" smtClean="0"/>
              <a:t>25/12/2021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D4459-DC2F-430D-A337-31E60211723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2276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9E858A9-096D-4EA0-852C-0A96564201E3}" type="slidenum">
              <a:rPr lang="en-US" altLang="en-US" smtClean="0">
                <a:latin typeface="Arial" charset="0"/>
              </a:rPr>
              <a:pPr eaLnBrk="1" hangingPunct="1"/>
              <a:t>23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1E45-1641-42B3-A028-DFF1D6C50DE4}" type="datetime1">
              <a:rPr lang="en-US" smtClean="0"/>
              <a:t>12/25/2021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4002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5F8A-5B6F-4C43-B2EF-09C306C76C98}" type="datetime1">
              <a:rPr lang="en-US" smtClean="0"/>
              <a:t>12/25/2021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303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EBDE-5321-461A-AD93-4B4227F94252}" type="datetime1">
              <a:rPr lang="en-US" smtClean="0"/>
              <a:t>12/25/2021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342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58C2-12B3-458C-8F11-50407E132771}" type="datetime1">
              <a:rPr lang="en-US" smtClean="0"/>
              <a:t>12/25/2021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247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702D-9DBE-48EE-834D-D2F11D1F785E}" type="datetime1">
              <a:rPr lang="en-US" smtClean="0"/>
              <a:t>12/25/2021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6354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EC8A5-A2DC-4750-B5AF-ABCFD3FED8A0}" type="datetime1">
              <a:rPr lang="en-US" smtClean="0"/>
              <a:t>12/25/2021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331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787A6-31FF-4D98-B710-A8565CE7F3A1}" type="datetime1">
              <a:rPr lang="en-US" smtClean="0"/>
              <a:t>12/25/2021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506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718F7-49DF-4D5B-A286-48EE0FE3F3CB}" type="datetime1">
              <a:rPr lang="en-US" smtClean="0"/>
              <a:t>12/25/2021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666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D01B-BAF3-41F0-BFCA-1B10AD392F4F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433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9B88-B937-4D18-906B-A65C2200EBC1}" type="datetime1">
              <a:rPr lang="en-US" smtClean="0"/>
              <a:t>12/25/2021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907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3618-7442-4477-827C-D55EC9304C42}" type="datetime1">
              <a:rPr lang="en-US" smtClean="0"/>
              <a:t>12/25/2021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649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BF092-F7EB-411D-9E24-345C7E91B606}" type="datetime1">
              <a:rPr lang="en-US" smtClean="0"/>
              <a:t>12/25/2021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5720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E1980E8-C626-4828-9CF8-CA6CC8C74B5D}" type="datetime1">
              <a:rPr lang="en-US" altLang="en-US" sz="1400" smtClean="0">
                <a:solidFill>
                  <a:srgbClr val="000000"/>
                </a:solidFill>
                <a:latin typeface="Arial" charset="0"/>
              </a:rPr>
              <a:t>12/25/2021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DB8F599-2510-4265-A738-FA1E9A0F4661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838200"/>
            <a:ext cx="8135938" cy="21336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833" y="3861048"/>
            <a:ext cx="26860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35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0" y="736799"/>
            <a:ext cx="9144000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cs typeface="Times New Roman" pitchFamily="18" charset="0"/>
              </a:rPr>
              <a:t>               </a:t>
            </a:r>
            <a:r>
              <a:rPr lang="en-US" sz="2400" b="1" dirty="0" smtClean="0">
                <a:cs typeface="Times New Roman" pitchFamily="18" charset="0"/>
              </a:rPr>
              <a:t>Levels </a:t>
            </a:r>
            <a:r>
              <a:rPr lang="en-US" sz="2400" b="1" dirty="0">
                <a:cs typeface="Times New Roman" pitchFamily="18" charset="0"/>
              </a:rPr>
              <a:t>of </a:t>
            </a:r>
            <a:r>
              <a:rPr lang="en-US" sz="2400" b="1" dirty="0" smtClean="0">
                <a:cs typeface="Times New Roman" pitchFamily="18" charset="0"/>
              </a:rPr>
              <a:t>exposure are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  </a:t>
            </a:r>
            <a:r>
              <a:rPr lang="en-US" sz="2200" dirty="0" smtClean="0">
                <a:cs typeface="Times New Roman" pitchFamily="18" charset="0"/>
              </a:rPr>
              <a:t>(</a:t>
            </a:r>
            <a:r>
              <a:rPr lang="en-US" dirty="0" smtClean="0">
                <a:solidFill>
                  <a:schemeClr val="tx2"/>
                </a:solidFill>
                <a:cs typeface="Times New Roman" pitchFamily="18" charset="0"/>
              </a:rPr>
              <a:t>e.g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. packs of cigarettes smoked per year)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measured </a:t>
            </a:r>
            <a:r>
              <a:rPr lang="en-US" sz="2400" b="1" dirty="0">
                <a:cs typeface="Times New Roman" pitchFamily="18" charset="0"/>
              </a:rPr>
              <a:t>for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each individual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at baseline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at </a:t>
            </a:r>
            <a:r>
              <a:rPr lang="en-US" sz="2400" b="1" dirty="0">
                <a:cs typeface="Times New Roman" pitchFamily="18" charset="0"/>
              </a:rPr>
              <a:t>the beginning of </a:t>
            </a:r>
            <a:r>
              <a:rPr lang="en-US" sz="2400" dirty="0">
                <a:cs typeface="Times New Roman" pitchFamily="18" charset="0"/>
              </a:rPr>
              <a:t>the study </a:t>
            </a:r>
            <a:r>
              <a:rPr lang="en-US" sz="2400" b="1" dirty="0" smtClean="0"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assessed at intervals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during </a:t>
            </a:r>
            <a:r>
              <a:rPr lang="en-US" sz="2400" b="1" dirty="0">
                <a:cs typeface="Times New Roman" pitchFamily="18" charset="0"/>
              </a:rPr>
              <a:t>the period of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follow-up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cs typeface="Times New Roman" pitchFamily="18" charset="0"/>
              </a:rPr>
              <a:t>    When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several exposures </a:t>
            </a:r>
            <a:r>
              <a:rPr lang="en-US" sz="2400" b="1" dirty="0">
                <a:cs typeface="Times New Roman" pitchFamily="18" charset="0"/>
              </a:rPr>
              <a:t>are being considered simultaneously</a:t>
            </a:r>
            <a:r>
              <a:rPr lang="en-US" sz="2400" dirty="0">
                <a:cs typeface="Times New Roman" pitchFamily="18" charset="0"/>
              </a:rPr>
              <a:t>,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400" dirty="0" smtClean="0">
                <a:cs typeface="Times New Roman" pitchFamily="18" charset="0"/>
              </a:rPr>
              <a:t>    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non-exposed group </a:t>
            </a:r>
            <a:r>
              <a:rPr lang="en-US" sz="2400" dirty="0">
                <a:cs typeface="Times New Roman" pitchFamily="18" charset="0"/>
              </a:rPr>
              <a:t>should comprise all those with none </a:t>
            </a:r>
            <a:endParaRPr lang="en-US" sz="24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                 </a:t>
            </a:r>
            <a:r>
              <a:rPr lang="en-US" sz="2400" dirty="0" smtClean="0">
                <a:cs typeface="Times New Roman" pitchFamily="18" charset="0"/>
              </a:rPr>
              <a:t>of </a:t>
            </a:r>
            <a:r>
              <a:rPr lang="en-US" sz="2400" dirty="0">
                <a:cs typeface="Times New Roman" pitchFamily="18" charset="0"/>
              </a:rPr>
              <a:t>the risk </a:t>
            </a:r>
            <a:r>
              <a:rPr lang="en-US" sz="2400" dirty="0" smtClean="0">
                <a:cs typeface="Times New Roman" pitchFamily="18" charset="0"/>
              </a:rPr>
              <a:t>factors under </a:t>
            </a:r>
            <a:r>
              <a:rPr lang="en-US" sz="2400" dirty="0">
                <a:cs typeface="Times New Roman" pitchFamily="18" charset="0"/>
              </a:rPr>
              <a:t>investigation.</a:t>
            </a:r>
            <a:endParaRPr lang="en-MY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cs typeface="Times New Roman" pitchFamily="18" charset="0"/>
              </a:rPr>
              <a:t>A particular problem </a:t>
            </a:r>
            <a:r>
              <a:rPr lang="en-US" sz="2400" dirty="0">
                <a:cs typeface="Times New Roman" pitchFamily="18" charset="0"/>
              </a:rPr>
              <a:t>occurring in cohort studies is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whether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individuals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the control group are truly unexposed.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For example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dirty="0">
                <a:cs typeface="Times New Roman" pitchFamily="18" charset="0"/>
              </a:rPr>
              <a:t>study participants </a:t>
            </a:r>
            <a:r>
              <a:rPr lang="en-US" dirty="0" smtClean="0">
                <a:cs typeface="Times New Roman" pitchFamily="18" charset="0"/>
              </a:rPr>
              <a:t> may </a:t>
            </a:r>
            <a:r>
              <a:rPr lang="en-US" dirty="0">
                <a:cs typeface="Times New Roman" pitchFamily="18" charset="0"/>
              </a:rPr>
              <a:t>start smoking </a:t>
            </a:r>
            <a:endParaRPr lang="en-US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200" dirty="0" smtClean="0">
                <a:cs typeface="Times New Roman" pitchFamily="18" charset="0"/>
              </a:rPr>
              <a:t>Similarly</a:t>
            </a:r>
            <a:r>
              <a:rPr lang="en-US" sz="2200" dirty="0">
                <a:cs typeface="Times New Roman" pitchFamily="18" charset="0"/>
              </a:rPr>
              <a:t>, those in the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exposed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group may </a:t>
            </a:r>
            <a:r>
              <a:rPr lang="en-US" sz="2400" b="1" dirty="0" smtClean="0">
                <a:cs typeface="Times New Roman" pitchFamily="18" charset="0"/>
              </a:rPr>
              <a:t>change </a:t>
            </a:r>
            <a:r>
              <a:rPr lang="en-US" sz="2400" dirty="0">
                <a:cs typeface="Times New Roman" pitchFamily="18" charset="0"/>
              </a:rPr>
              <a:t>their </a:t>
            </a:r>
            <a:r>
              <a:rPr lang="en-US" sz="2400" b="1" dirty="0">
                <a:cs typeface="Times New Roman" pitchFamily="18" charset="0"/>
              </a:rPr>
              <a:t>behavior in relation to </a:t>
            </a: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dirty="0" smtClean="0">
                <a:cs typeface="Times New Roman" pitchFamily="18" charset="0"/>
              </a:rPr>
              <a:t>exposure  such </a:t>
            </a:r>
            <a:r>
              <a:rPr lang="en-US" sz="2400" dirty="0">
                <a:cs typeface="Times New Roman" pitchFamily="18" charset="0"/>
              </a:rPr>
              <a:t>as diet, smoking or alcohol consumption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Exposure data may be obtained</a:t>
            </a:r>
            <a:r>
              <a:rPr lang="en-US" dirty="0">
                <a:cs typeface="Times New Roman" pitchFamily="18" charset="0"/>
              </a:rPr>
              <a:t> from a number of sources including    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20272" y="-160795"/>
            <a:ext cx="2196033" cy="1015663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00" b="1" dirty="0">
                <a:latin typeface="Times New Roman" pitchFamily="18" charset="0"/>
                <a:cs typeface="Times New Roman" pitchFamily="18" charset="0"/>
              </a:rPr>
              <a:t>Issues in the design of cohort studies</a:t>
            </a:r>
            <a:endParaRPr lang="en-MY" sz="9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900" b="1" dirty="0">
                <a:latin typeface="Times New Roman" pitchFamily="18" charset="0"/>
                <a:cs typeface="Times New Roman" pitchFamily="18" charset="0"/>
              </a:rPr>
              <a:t>Selection of study groups</a:t>
            </a:r>
            <a:endParaRPr lang="en-MY" sz="9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Measuring exposure</a:t>
            </a:r>
            <a:endParaRPr lang="en-MY" sz="9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900" b="1" dirty="0">
                <a:latin typeface="Times New Roman" pitchFamily="18" charset="0"/>
                <a:cs typeface="Times New Roman" pitchFamily="18" charset="0"/>
              </a:rPr>
              <a:t>Measuring outcome</a:t>
            </a:r>
            <a:endParaRPr lang="en-MY" sz="9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900" b="1" dirty="0">
                <a:latin typeface="Times New Roman" pitchFamily="18" charset="0"/>
                <a:cs typeface="Times New Roman" pitchFamily="18" charset="0"/>
              </a:rPr>
              <a:t>Methods of follow-up</a:t>
            </a:r>
            <a:endParaRPr lang="en-MY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212724" y="221769"/>
            <a:ext cx="28544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Measuring exposure</a:t>
            </a:r>
            <a:endParaRPr lang="en-MY" sz="24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4821" name="Rectangle 2"/>
          <p:cNvSpPr>
            <a:spLocks noChangeArrowheads="1"/>
          </p:cNvSpPr>
          <p:nvPr/>
        </p:nvSpPr>
        <p:spPr bwMode="auto">
          <a:xfrm>
            <a:off x="2771775" y="0"/>
            <a:ext cx="3673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E5C9-F280-49EE-95EC-F4EE0C8D2FB6}" type="datetime1">
              <a:rPr lang="en-US" smtClean="0"/>
              <a:t>12/25/2021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8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D01B-BAF3-41F0-BFCA-1B10AD392F4F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07504" y="260648"/>
            <a:ext cx="883461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200" b="1" dirty="0" smtClean="0">
                <a:solidFill>
                  <a:srgbClr val="FF0000"/>
                </a:solidFill>
                <a:cs typeface="Times New Roman" pitchFamily="18" charset="0"/>
              </a:rPr>
              <a:t>Exposure 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data may be obtained</a:t>
            </a:r>
            <a:r>
              <a:rPr lang="en-US" sz="2200" dirty="0">
                <a:cs typeface="Times New Roman" pitchFamily="18" charset="0"/>
              </a:rPr>
              <a:t> from a number of sources including    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Medical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or 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Employment records</a:t>
            </a:r>
            <a:r>
              <a:rPr lang="en-US" sz="2400" b="1" dirty="0">
                <a:cs typeface="Times New Roman" pitchFamily="18" charset="0"/>
              </a:rPr>
              <a:t>,</a:t>
            </a:r>
            <a:r>
              <a:rPr lang="en-US" sz="2400" dirty="0"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    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standardized</a:t>
            </a:r>
            <a:r>
              <a:rPr lang="en-US" sz="2400" dirty="0">
                <a:solidFill>
                  <a:schemeClr val="tx2"/>
                </a:solidFill>
                <a:cs typeface="Times New Roman" pitchFamily="18" charset="0"/>
              </a:rPr>
              <a:t> q</a:t>
            </a:r>
            <a:r>
              <a:rPr lang="en-US" sz="2400" dirty="0">
                <a:cs typeface="Times New Roman" pitchFamily="18" charset="0"/>
              </a:rPr>
              <a:t>uestionnaires, interviews and by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sz="2400" dirty="0">
                <a:cs typeface="Times New Roman" pitchFamily="18" charset="0"/>
              </a:rPr>
              <a:t>                      </a:t>
            </a:r>
            <a:r>
              <a:rPr lang="en-US" sz="2400" b="1" dirty="0">
                <a:cs typeface="Times New Roman" pitchFamily="18" charset="0"/>
              </a:rPr>
              <a:t>physical examination</a:t>
            </a:r>
            <a:r>
              <a:rPr lang="en-US" sz="2400" b="1" dirty="0" smtClean="0">
                <a:cs typeface="Times New Roman" pitchFamily="18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endParaRPr lang="en-US" sz="2400" b="1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                Measuring outcome</a:t>
            </a:r>
          </a:p>
          <a:p>
            <a:pPr>
              <a:defRPr/>
            </a:pPr>
            <a:r>
              <a:rPr lang="en-US" sz="2200" b="1" dirty="0">
                <a:cs typeface="Times New Roman" pitchFamily="18" charset="0"/>
              </a:rPr>
              <a:t>Outcome measures may be obtained from </a:t>
            </a:r>
            <a:r>
              <a:rPr lang="en-US" sz="2200" b="1" dirty="0" smtClean="0">
                <a:cs typeface="Times New Roman" pitchFamily="18" charset="0"/>
              </a:rPr>
              <a:t>various sources </a:t>
            </a:r>
            <a:r>
              <a:rPr lang="en-US" sz="2200" b="1" dirty="0" smtClean="0">
                <a:solidFill>
                  <a:srgbClr val="0070C0"/>
                </a:solidFill>
                <a:cs typeface="Times New Roman" pitchFamily="18" charset="0"/>
              </a:rPr>
              <a:t>including </a:t>
            </a:r>
            <a:endParaRPr lang="en-US" sz="2200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directly from the participant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medical records </a:t>
            </a:r>
            <a:r>
              <a:rPr lang="en-US" sz="2400" dirty="0">
                <a:cs typeface="Times New Roman" pitchFamily="18" charset="0"/>
              </a:rPr>
              <a:t>or </a:t>
            </a:r>
            <a:endParaRPr lang="en-US" sz="2400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routine surveillance of cancer </a:t>
            </a:r>
            <a:r>
              <a:rPr lang="en-US" sz="2400" dirty="0">
                <a:cs typeface="Times New Roman" pitchFamily="18" charset="0"/>
              </a:rPr>
              <a:t>registry data,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death certificates</a:t>
            </a:r>
            <a:r>
              <a:rPr lang="en-US" sz="24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Method used to ascertain outcome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must be identical for both exposed and unexposed 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18" charset="0"/>
              </a:rPr>
              <a:t>groups</a:t>
            </a:r>
            <a:endParaRPr lang="en-MY" sz="2400" dirty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950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6156176" y="132026"/>
            <a:ext cx="2771775" cy="938719"/>
          </a:xfrm>
          <a:prstGeom prst="rect">
            <a:avLst/>
          </a:prstGeom>
          <a:noFill/>
          <a:ln w="127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1100" b="1" dirty="0">
                <a:latin typeface="Times New Roman" pitchFamily="18" charset="0"/>
                <a:cs typeface="Times New Roman" pitchFamily="18" charset="0"/>
              </a:rPr>
              <a:t>Issues in the design of cohort Selection of study groups</a:t>
            </a:r>
            <a:endParaRPr lang="en-MY" sz="1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latin typeface="Times New Roman" pitchFamily="18" charset="0"/>
                <a:cs typeface="Times New Roman" pitchFamily="18" charset="0"/>
              </a:rPr>
              <a:t>Measuring exposure</a:t>
            </a:r>
            <a:endParaRPr lang="en-MY" sz="1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Measuring outcome</a:t>
            </a:r>
            <a:endParaRPr lang="en-MY" sz="1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Methods of follow-up</a:t>
            </a:r>
            <a:endParaRPr lang="en-MY" sz="1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73231" y="673240"/>
            <a:ext cx="903649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Methods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of follow-up</a:t>
            </a:r>
            <a:endParaRPr lang="en-MY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cs typeface="Times New Roman" pitchFamily="18" charset="0"/>
              </a:rPr>
              <a:t>The follow-up of study participants in a cohort study </a:t>
            </a:r>
            <a:r>
              <a:rPr lang="en-US" sz="2400" b="1" u="sng" dirty="0">
                <a:cs typeface="Times New Roman" pitchFamily="18" charset="0"/>
              </a:rPr>
              <a:t>is a major challenge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A great deal of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cost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time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is required to ensure follow-up</a:t>
            </a:r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           </a:t>
            </a:r>
            <a:r>
              <a:rPr lang="en-US" sz="2400" dirty="0">
                <a:cs typeface="Times New Roman" pitchFamily="18" charset="0"/>
              </a:rPr>
              <a:t>of cohort members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        and to </a:t>
            </a:r>
            <a:r>
              <a:rPr lang="en-US" sz="2400" b="1" dirty="0">
                <a:solidFill>
                  <a:srgbClr val="800080"/>
                </a:solidFill>
                <a:cs typeface="Times New Roman" pitchFamily="18" charset="0"/>
              </a:rPr>
              <a:t>update measures of exposures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and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confounders</a:t>
            </a:r>
            <a:r>
              <a:rPr lang="en-MY" sz="24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          in addition to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monitoring participants' health outcomes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  <a:r>
              <a:rPr lang="en-MY" sz="2400" dirty="0">
                <a:cs typeface="Times New Roman" pitchFamily="18" charset="0"/>
              </a:rPr>
              <a:t>.</a:t>
            </a:r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457200" y="3639660"/>
            <a:ext cx="8003232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22225">
            <a:solidFill>
              <a:srgbClr val="7030A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The failure to collect outcome data for all members of the cohort will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affect the validity of study results</a:t>
            </a:r>
            <a:endParaRPr lang="en-MY" sz="2400" dirty="0">
              <a:solidFill>
                <a:srgbClr val="C00000"/>
              </a:solidFill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3276600" y="0"/>
            <a:ext cx="3671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9A62C-EEEA-4155-A3AF-AF3A86FA6B00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55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409" y="1344952"/>
            <a:ext cx="9001125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200" b="1" dirty="0">
                <a:cs typeface="Times New Roman" pitchFamily="18" charset="0"/>
              </a:rPr>
              <a:t>A major source of 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potential bias </a:t>
            </a:r>
            <a:r>
              <a:rPr lang="en-US" sz="2200" b="1" dirty="0">
                <a:cs typeface="Times New Roman" pitchFamily="18" charset="0"/>
              </a:rPr>
              <a:t>in cohort </a:t>
            </a:r>
            <a:r>
              <a:rPr lang="en-US" sz="2200" b="1" dirty="0" smtClean="0">
                <a:cs typeface="Times New Roman" pitchFamily="18" charset="0"/>
              </a:rPr>
              <a:t>studies is due to: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200" b="1" dirty="0" smtClean="0">
                <a:solidFill>
                  <a:schemeClr val="tx2"/>
                </a:solidFill>
                <a:cs typeface="Times New Roman" pitchFamily="18" charset="0"/>
              </a:rPr>
              <a:t>losses to follow-up. </a:t>
            </a:r>
            <a:endParaRPr lang="en-US" sz="2200" b="1" dirty="0">
              <a:solidFill>
                <a:schemeClr val="tx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>
                <a:cs typeface="Times New Roman" pitchFamily="18" charset="0"/>
              </a:rPr>
              <a:t>Cohort members may die,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200" b="1" dirty="0">
                <a:cs typeface="Times New Roman" pitchFamily="18" charset="0"/>
              </a:rPr>
              <a:t>Migrate,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200" b="1" dirty="0">
                <a:cs typeface="Times New Roman" pitchFamily="18" charset="0"/>
              </a:rPr>
              <a:t> Change jobs or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200" b="1" dirty="0">
                <a:cs typeface="Times New Roman" pitchFamily="18" charset="0"/>
              </a:rPr>
              <a:t>Refuse to continue to participate </a:t>
            </a:r>
            <a:r>
              <a:rPr lang="en-US" sz="2200" dirty="0">
                <a:cs typeface="Times New Roman" pitchFamily="18" charset="0"/>
              </a:rPr>
              <a:t>in the  study. </a:t>
            </a:r>
            <a:endParaRPr lang="en-US" sz="22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dirty="0" smtClean="0">
                <a:cs typeface="Times New Roman" pitchFamily="18" charset="0"/>
              </a:rPr>
              <a:t>In </a:t>
            </a:r>
            <a:r>
              <a:rPr lang="en-US" sz="2200" dirty="0">
                <a:cs typeface="Times New Roman" pitchFamily="18" charset="0"/>
              </a:rPr>
              <a:t>addition, losses to follow-up </a:t>
            </a:r>
            <a:r>
              <a:rPr lang="en-US" sz="2200" b="1" dirty="0">
                <a:cs typeface="Times New Roman" pitchFamily="18" charset="0"/>
              </a:rPr>
              <a:t>may be related to the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200" b="1" dirty="0">
                <a:solidFill>
                  <a:schemeClr val="accent4"/>
                </a:solidFill>
                <a:cs typeface="Times New Roman" pitchFamily="18" charset="0"/>
              </a:rPr>
              <a:t>exposure, outcome </a:t>
            </a:r>
            <a:r>
              <a:rPr lang="en-US" sz="2400" b="1" dirty="0">
                <a:solidFill>
                  <a:schemeClr val="accent4"/>
                </a:solidFill>
                <a:cs typeface="Times New Roman" pitchFamily="18" charset="0"/>
              </a:rPr>
              <a:t>or both</a:t>
            </a:r>
            <a:r>
              <a:rPr lang="en-US" sz="2000" i="1" dirty="0">
                <a:solidFill>
                  <a:schemeClr val="tx2"/>
                </a:solidFill>
                <a:cs typeface="Times New Roman" pitchFamily="18" charset="0"/>
              </a:rPr>
              <a:t>. For example, individuals who develop the outcome may be less likely to continue to participate in the study. </a:t>
            </a:r>
            <a:endParaRPr lang="en-US" sz="2000" i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defRPr/>
            </a:pPr>
            <a:endParaRPr lang="en-US" sz="2000" i="1" dirty="0">
              <a:solidFill>
                <a:schemeClr val="tx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major source of potential bias in cohort studies arises from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200" b="1" dirty="0">
                <a:solidFill>
                  <a:srgbClr val="002060"/>
                </a:solidFill>
                <a:cs typeface="Times New Roman" pitchFamily="18" charset="0"/>
              </a:rPr>
              <a:t>The degree of accuracy </a:t>
            </a:r>
            <a:r>
              <a:rPr lang="en-US" sz="2200" b="1" dirty="0">
                <a:cs typeface="Times New Roman" pitchFamily="18" charset="0"/>
              </a:rPr>
              <a:t>with which subjects have 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been classified </a:t>
            </a:r>
            <a:r>
              <a:rPr lang="en-US" sz="2200" b="1" dirty="0">
                <a:cs typeface="Times New Roman" pitchFamily="18" charset="0"/>
              </a:rPr>
              <a:t>with respect to their exposure </a:t>
            </a:r>
            <a:r>
              <a:rPr lang="en-US" sz="2200" dirty="0">
                <a:cs typeface="Times New Roman" pitchFamily="18" charset="0"/>
              </a:rPr>
              <a:t>or </a:t>
            </a:r>
            <a:r>
              <a:rPr lang="en-US" sz="2200" b="1" dirty="0">
                <a:cs typeface="Times New Roman" pitchFamily="18" charset="0"/>
              </a:rPr>
              <a:t>disease status</a:t>
            </a:r>
            <a:r>
              <a:rPr lang="en-US" sz="2200" dirty="0"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§"/>
              <a:defRPr/>
            </a:pP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Differential misclassification </a:t>
            </a:r>
            <a:r>
              <a:rPr lang="en-US" sz="2200" dirty="0">
                <a:cs typeface="Times New Roman" pitchFamily="18" charset="0"/>
              </a:rPr>
              <a:t>can lead 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to an over or underestimate </a:t>
            </a:r>
            <a:r>
              <a:rPr lang="en-US" sz="2200" dirty="0">
                <a:cs typeface="Times New Roman" pitchFamily="18" charset="0"/>
              </a:rPr>
              <a:t>of the effect between exposure and outcome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6445251" y="-26988"/>
            <a:ext cx="2672288" cy="1223412"/>
          </a:xfrm>
          <a:prstGeom prst="rect">
            <a:avLst/>
          </a:prstGeom>
          <a:noFill/>
          <a:ln w="317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1050" dirty="0">
                <a:cs typeface="Times New Roman" pitchFamily="18" charset="0"/>
              </a:rPr>
              <a:t>1 Issues in the design of cohort studies understand the differences from a CCS, </a:t>
            </a:r>
          </a:p>
          <a:p>
            <a:r>
              <a:rPr lang="en-US" sz="1050" dirty="0">
                <a:solidFill>
                  <a:srgbClr val="C00000"/>
                </a:solidFill>
                <a:cs typeface="Times New Roman" pitchFamily="18" charset="0"/>
              </a:rPr>
              <a:t>2 Potential bias in cohort studies</a:t>
            </a:r>
          </a:p>
          <a:p>
            <a:r>
              <a:rPr lang="en-US" sz="1050" dirty="0">
                <a:cs typeface="Times New Roman" pitchFamily="18" charset="0"/>
              </a:rPr>
              <a:t>3 Analysis of cohort studies</a:t>
            </a:r>
          </a:p>
          <a:p>
            <a:r>
              <a:rPr lang="en-US" sz="1050" dirty="0">
                <a:cs typeface="Times New Roman" pitchFamily="18" charset="0"/>
              </a:rPr>
              <a:t>4 calculate the basic measures (relative risk, attributable risk </a:t>
            </a:r>
            <a:r>
              <a:rPr lang="en-US" sz="1050" dirty="0" err="1">
                <a:cs typeface="Times New Roman" pitchFamily="18" charset="0"/>
              </a:rPr>
              <a:t>etc</a:t>
            </a:r>
            <a:endParaRPr lang="en-US" sz="1050" dirty="0">
              <a:cs typeface="Times New Roman" pitchFamily="18" charset="0"/>
            </a:endParaRPr>
          </a:p>
          <a:p>
            <a:r>
              <a:rPr lang="en-US" sz="1050" dirty="0">
                <a:cs typeface="Times New Roman" pitchFamily="18" charset="0"/>
              </a:rPr>
              <a:t>5 appreciate its strengths and weaknesses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180975" y="766676"/>
            <a:ext cx="6264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Potential sources of bias </a:t>
            </a:r>
          </a:p>
        </p:txBody>
      </p:sp>
      <p:sp>
        <p:nvSpPr>
          <p:cNvPr id="36869" name="Rectangle 2"/>
          <p:cNvSpPr>
            <a:spLocks noChangeArrowheads="1"/>
          </p:cNvSpPr>
          <p:nvPr/>
        </p:nvSpPr>
        <p:spPr bwMode="auto">
          <a:xfrm>
            <a:off x="3044825" y="6350"/>
            <a:ext cx="3673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Cont…..cohort studies</a:t>
            </a:r>
            <a:endParaRPr lang="en-MY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E7CD-82D6-42A7-A2CA-FCEA62787214}" type="datetime1">
              <a:rPr lang="en-US" smtClean="0"/>
              <a:t>12/25/2021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99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ChangeArrowheads="1"/>
          </p:cNvSpPr>
          <p:nvPr/>
        </p:nvSpPr>
        <p:spPr bwMode="auto">
          <a:xfrm>
            <a:off x="251520" y="1700808"/>
            <a:ext cx="87852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Analysis of a cohort study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uses either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risk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or the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rate ratio</a:t>
            </a:r>
            <a:r>
              <a:rPr lang="en-US" sz="2400" dirty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disease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exposed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cohort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compared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with the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rate or risk 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unexposed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cohort.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6084888" y="46038"/>
            <a:ext cx="3059112" cy="1223412"/>
          </a:xfrm>
          <a:prstGeom prst="rect">
            <a:avLst/>
          </a:prstGeom>
          <a:noFill/>
          <a:ln w="317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1 Issues in the design of cohort studies understand the differences from a CCS, </a:t>
            </a:r>
          </a:p>
          <a:p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2 Potential bias in cohort studies</a:t>
            </a:r>
          </a:p>
          <a:p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10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cohort studies</a:t>
            </a:r>
          </a:p>
          <a:p>
            <a:r>
              <a:rPr lang="en-US" sz="10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calculate the basic measures (relative risk, attributable risk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etc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5 appreciate its strengths and weaknesses.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683568" y="801827"/>
            <a:ext cx="5112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Analysis of cohort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studies</a:t>
            </a:r>
            <a:endParaRPr lang="en-MY" sz="28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7893" name="Rectangle 2"/>
          <p:cNvSpPr>
            <a:spLocks noChangeArrowheads="1"/>
          </p:cNvSpPr>
          <p:nvPr/>
        </p:nvSpPr>
        <p:spPr bwMode="auto">
          <a:xfrm>
            <a:off x="2613025" y="230188"/>
            <a:ext cx="2535039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308850" y="6092825"/>
            <a:ext cx="15906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MY" b="1" dirty="0"/>
          </a:p>
        </p:txBody>
      </p:sp>
      <p:sp>
        <p:nvSpPr>
          <p:cNvPr id="2" name="Rectangle 1"/>
          <p:cNvSpPr/>
          <p:nvPr/>
        </p:nvSpPr>
        <p:spPr>
          <a:xfrm>
            <a:off x="2729949" y="1254769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?????</a:t>
            </a:r>
            <a:endParaRPr lang="en-MY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4005064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CC0099"/>
                </a:solidFill>
                <a:latin typeface="Century Schoolbook" pitchFamily="18" charset="0"/>
                <a:cs typeface="Times New Roman" pitchFamily="18" charset="0"/>
              </a:rPr>
              <a:t>Example: </a:t>
            </a:r>
            <a:endParaRPr lang="en-MY" dirty="0">
              <a:latin typeface="Century Schoolbook" pitchFamily="18" charset="0"/>
            </a:endParaRPr>
          </a:p>
          <a:p>
            <a:r>
              <a:rPr lang="en-MY" dirty="0">
                <a:latin typeface="Century Schoolbook" pitchFamily="18" charset="0"/>
              </a:rPr>
              <a:t>A study done to see if  smoking is a risk factor for cancer of the pancreas .A sample of 90,049 individuals was  chosen ,of them </a:t>
            </a:r>
            <a:r>
              <a:rPr lang="en-US" dirty="0" smtClean="0">
                <a:latin typeface="Century Schoolbook" pitchFamily="18" charset="0"/>
              </a:rPr>
              <a:t>27,042</a:t>
            </a:r>
            <a:r>
              <a:rPr lang="en-MY" dirty="0" smtClean="0">
                <a:latin typeface="Century Schoolbook" pitchFamily="18" charset="0"/>
              </a:rPr>
              <a:t> were </a:t>
            </a:r>
            <a:r>
              <a:rPr lang="en-MY" dirty="0">
                <a:latin typeface="Century Schoolbook" pitchFamily="18" charset="0"/>
              </a:rPr>
              <a:t>smokers, the remaining were not. Both groups were  followed for one year, </a:t>
            </a:r>
            <a:r>
              <a:rPr lang="en-MY" dirty="0" smtClean="0">
                <a:latin typeface="Century Schoolbook" pitchFamily="18" charset="0"/>
              </a:rPr>
              <a:t>42 and </a:t>
            </a:r>
            <a:r>
              <a:rPr lang="en-MY" dirty="0">
                <a:latin typeface="Century Schoolbook" pitchFamily="18" charset="0"/>
              </a:rPr>
              <a:t>7, cases of CA pancreas was detected in  smoker and  non smoker group respectively .Can we conclude, that smoking is a risk factor for </a:t>
            </a:r>
            <a:r>
              <a:rPr lang="en-MY" dirty="0" smtClean="0">
                <a:latin typeface="Century Schoolbook" pitchFamily="18" charset="0"/>
              </a:rPr>
              <a:t>CA</a:t>
            </a:r>
            <a:r>
              <a:rPr lang="en-MY" dirty="0">
                <a:latin typeface="Century Schoolbook" pitchFamily="18" charset="0"/>
              </a:rPr>
              <a:t>  pancreas 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EB7A-ABBD-4E34-A7E9-ACEFC19B9192}" type="datetime1">
              <a:rPr lang="en-US" smtClean="0"/>
              <a:t>12/25/2021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452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5C88800-6564-43A0-A181-AABB90FE693F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29799" y="198735"/>
            <a:ext cx="9122721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endParaRPr lang="en-MY" sz="2400" dirty="0"/>
          </a:p>
          <a:p>
            <a:r>
              <a:rPr lang="en-MY" sz="2200" dirty="0"/>
              <a:t>A study done to see if  smoking is a risk factor for cancer of the pancreas .A sample of </a:t>
            </a:r>
            <a:r>
              <a:rPr lang="en-MY" sz="2200" dirty="0">
                <a:solidFill>
                  <a:srgbClr val="FF0000"/>
                </a:solidFill>
              </a:rPr>
              <a:t>90,049</a:t>
            </a:r>
            <a:r>
              <a:rPr lang="en-MY" sz="2200" dirty="0"/>
              <a:t> individuals was  chosen ,of them </a:t>
            </a:r>
            <a:r>
              <a:rPr lang="en-US" sz="2200" b="1" dirty="0" smtClean="0">
                <a:solidFill>
                  <a:srgbClr val="FF0000"/>
                </a:solidFill>
              </a:rPr>
              <a:t>27,042</a:t>
            </a:r>
            <a:r>
              <a:rPr lang="en-MY" sz="2200" b="1" dirty="0" smtClean="0">
                <a:solidFill>
                  <a:srgbClr val="FF0000"/>
                </a:solidFill>
              </a:rPr>
              <a:t> </a:t>
            </a:r>
            <a:r>
              <a:rPr lang="en-MY" sz="2200" dirty="0" smtClean="0"/>
              <a:t>were </a:t>
            </a:r>
            <a:r>
              <a:rPr lang="en-MY" sz="2200" dirty="0"/>
              <a:t>smokers</a:t>
            </a:r>
            <a:r>
              <a:rPr lang="en-MY" sz="2200" dirty="0" smtClean="0"/>
              <a:t>,</a:t>
            </a:r>
          </a:p>
          <a:p>
            <a:r>
              <a:rPr lang="en-MY" sz="2200" dirty="0" smtClean="0"/>
              <a:t> </a:t>
            </a:r>
            <a:r>
              <a:rPr lang="en-MY" sz="2200" dirty="0"/>
              <a:t>the remaining were not. Both groups were  followed for one year, </a:t>
            </a:r>
            <a:r>
              <a:rPr lang="en-MY" sz="2200" dirty="0">
                <a:solidFill>
                  <a:srgbClr val="FF0000"/>
                </a:solidFill>
              </a:rPr>
              <a:t>42</a:t>
            </a:r>
            <a:r>
              <a:rPr lang="en-MY" sz="2200" dirty="0"/>
              <a:t>and </a:t>
            </a:r>
            <a:r>
              <a:rPr lang="en-MY" sz="2200" dirty="0" smtClean="0">
                <a:solidFill>
                  <a:srgbClr val="FF0000"/>
                </a:solidFill>
              </a:rPr>
              <a:t>7, </a:t>
            </a:r>
            <a:r>
              <a:rPr lang="en-MY" sz="2200" dirty="0"/>
              <a:t>cases of CA </a:t>
            </a:r>
            <a:r>
              <a:rPr lang="en-MY" sz="2200" dirty="0" smtClean="0"/>
              <a:t>pancreas </a:t>
            </a:r>
            <a:r>
              <a:rPr lang="en-MY" sz="2200" dirty="0"/>
              <a:t>was detected in  smoker and  non smoker group respectively .Can we conclude, that smoking is a risk factor for </a:t>
            </a:r>
            <a:r>
              <a:rPr lang="en-MY" sz="2200" dirty="0" err="1"/>
              <a:t>Ca</a:t>
            </a:r>
            <a:r>
              <a:rPr lang="en-MY" sz="2200" dirty="0"/>
              <a:t>  </a:t>
            </a:r>
            <a:r>
              <a:rPr lang="en-MY" sz="2200" dirty="0" smtClean="0"/>
              <a:t>pancreas</a:t>
            </a:r>
            <a:r>
              <a:rPr lang="en-MY" sz="2200" dirty="0"/>
              <a:t> </a:t>
            </a:r>
          </a:p>
        </p:txBody>
      </p:sp>
      <p:sp>
        <p:nvSpPr>
          <p:cNvPr id="39942" name="Rectangle 2"/>
          <p:cNvSpPr>
            <a:spLocks noChangeArrowheads="1"/>
          </p:cNvSpPr>
          <p:nvPr/>
        </p:nvSpPr>
        <p:spPr bwMode="auto">
          <a:xfrm>
            <a:off x="5596867" y="200025"/>
            <a:ext cx="2052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…..cohort studies</a:t>
            </a:r>
            <a:endParaRPr lang="en-MY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3" name="Rectangle 3"/>
          <p:cNvSpPr>
            <a:spLocks noChangeArrowheads="1"/>
          </p:cNvSpPr>
          <p:nvPr/>
        </p:nvSpPr>
        <p:spPr bwMode="auto">
          <a:xfrm>
            <a:off x="2226174" y="0"/>
            <a:ext cx="35461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cohort studies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571043"/>
              </p:ext>
            </p:extLst>
          </p:nvPr>
        </p:nvGraphicFramePr>
        <p:xfrm>
          <a:off x="151539" y="3006090"/>
          <a:ext cx="6796724" cy="2727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6008">
                <a:tc>
                  <a:txBody>
                    <a:bodyPr/>
                    <a:lstStyle/>
                    <a:p>
                      <a:r>
                        <a:rPr lang="en-US" dirty="0" smtClean="0"/>
                        <a:t>Smoking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2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27,042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90,049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397576" y="2507059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39952" y="6016899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71ECE-D48B-4EED-AB1C-8DB17FDDA39E}" type="datetime1">
              <a:rPr lang="en-US" smtClean="0"/>
              <a:t>12/25/2021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45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5C88800-6564-43A0-A181-AABB90FE693F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6450" y="369332"/>
            <a:ext cx="9122721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endParaRPr lang="en-MY" dirty="0"/>
          </a:p>
          <a:p>
            <a:r>
              <a:rPr lang="en-MY" sz="1400" dirty="0"/>
              <a:t>A study done to see if  smoking is a risk factor for cancer of the pancreas .A sample of 90,049 individuals was  chosen ,of them </a:t>
            </a:r>
            <a:r>
              <a:rPr lang="en-US" sz="1400" dirty="0" smtClean="0"/>
              <a:t>27,042</a:t>
            </a:r>
            <a:r>
              <a:rPr lang="en-MY" sz="1400" dirty="0" smtClean="0"/>
              <a:t> were </a:t>
            </a:r>
            <a:r>
              <a:rPr lang="en-MY" sz="1400" dirty="0"/>
              <a:t>smokers, the remaining were not. Both groups were  followed for one year, 42and </a:t>
            </a:r>
            <a:r>
              <a:rPr lang="en-MY" sz="1400" dirty="0" smtClean="0"/>
              <a:t>7, </a:t>
            </a:r>
            <a:r>
              <a:rPr lang="en-MY" sz="1400" dirty="0"/>
              <a:t>cases of CA </a:t>
            </a:r>
            <a:r>
              <a:rPr lang="en-MY" sz="1400" dirty="0" smtClean="0"/>
              <a:t>pancreas </a:t>
            </a:r>
            <a:r>
              <a:rPr lang="en-MY" sz="1400" dirty="0"/>
              <a:t>was detected in  smoker and  non smoker group respectively .Can we conclude, that smoking is a risk factor for </a:t>
            </a:r>
            <a:r>
              <a:rPr lang="en-MY" sz="1400" dirty="0" err="1"/>
              <a:t>Ca</a:t>
            </a:r>
            <a:r>
              <a:rPr lang="en-MY" sz="1400" dirty="0"/>
              <a:t>  </a:t>
            </a:r>
            <a:r>
              <a:rPr lang="en-MY" sz="1400" dirty="0" smtClean="0"/>
              <a:t>pancreas</a:t>
            </a:r>
            <a:r>
              <a:rPr lang="en-MY" sz="1400" dirty="0"/>
              <a:t> </a:t>
            </a:r>
          </a:p>
        </p:txBody>
      </p:sp>
      <p:sp>
        <p:nvSpPr>
          <p:cNvPr id="39943" name="Rectangle 3"/>
          <p:cNvSpPr>
            <a:spLocks noChangeArrowheads="1"/>
          </p:cNvSpPr>
          <p:nvPr/>
        </p:nvSpPr>
        <p:spPr bwMode="auto">
          <a:xfrm>
            <a:off x="2226174" y="0"/>
            <a:ext cx="34227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 ..Analysis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cohort studies</a:t>
            </a:r>
            <a:endParaRPr lang="en-MY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757533"/>
              </p:ext>
            </p:extLst>
          </p:nvPr>
        </p:nvGraphicFramePr>
        <p:xfrm>
          <a:off x="323528" y="1600438"/>
          <a:ext cx="6796724" cy="2131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2418">
                <a:tc>
                  <a:txBody>
                    <a:bodyPr/>
                    <a:lstStyle/>
                    <a:p>
                      <a:r>
                        <a:rPr lang="en-US" dirty="0" smtClean="0"/>
                        <a:t>Smoking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506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27,000</a:t>
                      </a:r>
                      <a:endParaRPr lang="en-MY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27,042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517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6300</a:t>
                      </a:r>
                      <a:endParaRPr lang="en-MY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63007</a:t>
                      </a:r>
                      <a:endParaRPr lang="en-MY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49</a:t>
                      </a:r>
                      <a:endParaRPr lang="en-MY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90000</a:t>
                      </a:r>
                      <a:endParaRPr lang="en-MY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90,049</a:t>
                      </a:r>
                      <a:endParaRPr lang="en-MY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020272" y="1908993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64027" y="3721345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8572" y="4179274"/>
            <a:ext cx="885698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Incidence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rate of disease in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exposed group (r1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) </a:t>
            </a:r>
            <a:endParaRPr lang="en-MY" sz="24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                          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=</a:t>
            </a:r>
            <a:r>
              <a:rPr lang="en-MY" sz="2000" b="1" u="sng" dirty="0" smtClean="0">
                <a:cs typeface="Times New Roman" pitchFamily="18" charset="0"/>
              </a:rPr>
              <a:t>no. of disease among exposed</a:t>
            </a:r>
          </a:p>
          <a:p>
            <a:r>
              <a:rPr lang="en-MY" sz="2000" b="1" dirty="0" smtClean="0">
                <a:cs typeface="Times New Roman" pitchFamily="18" charset="0"/>
              </a:rPr>
              <a:t>                                                                                   </a:t>
            </a:r>
            <a:r>
              <a:rPr lang="en-MY" sz="2000" b="1" dirty="0">
                <a:cs typeface="Times New Roman" pitchFamily="18" charset="0"/>
              </a:rPr>
              <a:t>no. of </a:t>
            </a:r>
            <a:r>
              <a:rPr lang="en-MY" sz="2000" b="1" dirty="0" smtClean="0">
                <a:cs typeface="Times New Roman" pitchFamily="18" charset="0"/>
              </a:rPr>
              <a:t>exposed person </a:t>
            </a:r>
            <a:endParaRPr lang="en-MY" sz="2000" b="1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8407" y="5247349"/>
            <a:ext cx="9104211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Incidence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rate of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disease in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un exposed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group (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r0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</a:p>
          <a:p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                                  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=</a:t>
            </a:r>
            <a:r>
              <a:rPr lang="en-MY" sz="2000" b="1" u="sng" dirty="0">
                <a:cs typeface="Times New Roman" pitchFamily="18" charset="0"/>
              </a:rPr>
              <a:t>no. of disease among </a:t>
            </a:r>
            <a:r>
              <a:rPr lang="en-MY" sz="2000" b="1" u="sng" dirty="0" smtClean="0">
                <a:cs typeface="Times New Roman" pitchFamily="18" charset="0"/>
              </a:rPr>
              <a:t>un exposed</a:t>
            </a:r>
            <a:endParaRPr lang="en-MY" sz="2000" b="1" u="sng" dirty="0">
              <a:cs typeface="Times New Roman" pitchFamily="18" charset="0"/>
            </a:endParaRPr>
          </a:p>
          <a:p>
            <a:r>
              <a:rPr lang="en-MY" sz="2000" b="1" dirty="0">
                <a:cs typeface="Times New Roman" pitchFamily="18" charset="0"/>
              </a:rPr>
              <a:t>                                                                                   no. of </a:t>
            </a:r>
            <a:r>
              <a:rPr lang="en-MY" sz="2000" b="1" dirty="0" smtClean="0">
                <a:cs typeface="Times New Roman" pitchFamily="18" charset="0"/>
              </a:rPr>
              <a:t>un exposed </a:t>
            </a:r>
            <a:r>
              <a:rPr lang="en-MY" sz="2000" b="1" dirty="0">
                <a:cs typeface="Times New Roman" pitchFamily="18" charset="0"/>
              </a:rPr>
              <a:t>person </a:t>
            </a:r>
          </a:p>
          <a:p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83487" y="3244334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>
                <a:latin typeface="Times New Roman" pitchFamily="18" charset="0"/>
                <a:cs typeface="Times New Roman" pitchFamily="18" charset="0"/>
              </a:rPr>
              <a:t>r0</a:t>
            </a:r>
            <a:endParaRPr lang="en-MY" dirty="0"/>
          </a:p>
        </p:txBody>
      </p:sp>
      <p:sp>
        <p:nvSpPr>
          <p:cNvPr id="7" name="Right Arrow 6"/>
          <p:cNvSpPr/>
          <p:nvPr/>
        </p:nvSpPr>
        <p:spPr>
          <a:xfrm>
            <a:off x="7320743" y="6392727"/>
            <a:ext cx="13384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7BAD-DDDC-4EBF-9F90-0D85F45D284A}" type="datetime1">
              <a:rPr lang="en-US" smtClean="0"/>
              <a:t>12/25/2021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465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37" y="1354217"/>
            <a:ext cx="6769000" cy="302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308850" y="6092825"/>
            <a:ext cx="15906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b="1" dirty="0"/>
          </a:p>
        </p:txBody>
      </p:sp>
      <p:sp>
        <p:nvSpPr>
          <p:cNvPr id="8" name="Rectangle 7"/>
          <p:cNvSpPr/>
          <p:nvPr/>
        </p:nvSpPr>
        <p:spPr>
          <a:xfrm>
            <a:off x="2771800" y="5301208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42295" y="5757992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4048" y="6156153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337" y="4422033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</a:rPr>
              <a:t>Can we conclude, that smoking is a risk factor for </a:t>
            </a:r>
            <a:r>
              <a:rPr lang="en-MY" b="1" dirty="0" smtClean="0">
                <a:solidFill>
                  <a:srgbClr val="FF0000"/>
                </a:solidFill>
              </a:rPr>
              <a:t>CA</a:t>
            </a:r>
            <a:r>
              <a:rPr lang="en-MY" b="1" dirty="0">
                <a:solidFill>
                  <a:srgbClr val="FF0000"/>
                </a:solidFill>
              </a:rPr>
              <a:t>  </a:t>
            </a:r>
            <a:r>
              <a:rPr lang="en-MY" b="1" dirty="0" smtClean="0">
                <a:solidFill>
                  <a:srgbClr val="FF0000"/>
                </a:solidFill>
              </a:rPr>
              <a:t>pancreas    </a:t>
            </a:r>
            <a:r>
              <a:rPr lang="en-MY" b="1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0"/>
            <a:ext cx="896448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endParaRPr lang="en-MY" dirty="0"/>
          </a:p>
          <a:p>
            <a:r>
              <a:rPr lang="en-MY" sz="1600" dirty="0"/>
              <a:t>A study done to see if  smoking is a risk factor for cancer of the pancreas .A sample of 90,049 individuals was  chosen ,of them </a:t>
            </a:r>
            <a:r>
              <a:rPr lang="en-US" sz="1600" dirty="0"/>
              <a:t>27,042</a:t>
            </a:r>
            <a:r>
              <a:rPr lang="en-MY" sz="1600" dirty="0"/>
              <a:t> were smokers, the remaining were not. Both groups were  followed for one year, 42and 7, cases of CA pancreas was detected in  smoker and  non smoker group respectively </a:t>
            </a:r>
            <a:endParaRPr lang="en-MY" sz="1600" dirty="0" smtClean="0"/>
          </a:p>
          <a:p>
            <a:r>
              <a:rPr lang="en-MY" sz="1600" dirty="0" smtClean="0"/>
              <a:t>.</a:t>
            </a:r>
            <a:r>
              <a:rPr lang="en-MY" sz="1600" dirty="0">
                <a:solidFill>
                  <a:srgbClr val="FF0000"/>
                </a:solidFill>
              </a:rPr>
              <a:t>Can we conclude, that smoking is a risk factor for </a:t>
            </a:r>
            <a:r>
              <a:rPr lang="en-MY" sz="1600" dirty="0" err="1">
                <a:solidFill>
                  <a:srgbClr val="FF0000"/>
                </a:solidFill>
              </a:rPr>
              <a:t>Ca</a:t>
            </a:r>
            <a:r>
              <a:rPr lang="en-MY" sz="1600" dirty="0">
                <a:solidFill>
                  <a:srgbClr val="FF0000"/>
                </a:solidFill>
              </a:rPr>
              <a:t>  pancreas </a:t>
            </a:r>
          </a:p>
        </p:txBody>
      </p:sp>
      <p:sp>
        <p:nvSpPr>
          <p:cNvPr id="4" name="Rectangle 3"/>
          <p:cNvSpPr/>
          <p:nvPr/>
        </p:nvSpPr>
        <p:spPr>
          <a:xfrm>
            <a:off x="389927" y="5116542"/>
            <a:ext cx="2302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solidFill>
                  <a:srgbClr val="FF0000"/>
                </a:solidFill>
              </a:rPr>
              <a:t>Measurements  </a:t>
            </a:r>
            <a:r>
              <a:rPr lang="en-MY" b="1" dirty="0">
                <a:solidFill>
                  <a:srgbClr val="FF0000"/>
                </a:solidFill>
              </a:rPr>
              <a:t>of risk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ACD-117D-4FC9-A226-C3A92962F5E9}" type="datetime1">
              <a:rPr lang="en-US" smtClean="0"/>
              <a:t>12/25/2021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35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EB6CF24-18F7-4CF6-B00E-27B5E63BE67F}" type="slidenum">
              <a:rPr lang="ar-SA" smtClean="0"/>
              <a:pPr eaLnBrk="1" hangingPunct="1"/>
              <a:t>18</a:t>
            </a:fld>
            <a:endParaRPr lang="en-US" smtClean="0"/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827088" y="250825"/>
            <a:ext cx="2046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Risk estimates </a:t>
            </a: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611188" y="768350"/>
            <a:ext cx="83534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To estimate risk of event to occur when exposed to a risk factor. 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Relative risk (RR) 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221121" y="1537791"/>
            <a:ext cx="8748464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Relative risk 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RR=  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</a:rPr>
              <a:t>a/(</a:t>
            </a:r>
            <a:r>
              <a:rPr lang="en-MY" sz="2200" u="sng" dirty="0" err="1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            c/(</a:t>
            </a:r>
            <a:r>
              <a:rPr lang="en-MY" sz="2200" dirty="0" err="1">
                <a:latin typeface="Times New Roman" pitchFamily="18" charset="0"/>
                <a:cs typeface="Times New Roman" pitchFamily="18" charset="0"/>
              </a:rPr>
              <a:t>c+d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Used in cohort study 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The risk is the relative incidence in the exposed and non exposed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group </a:t>
            </a:r>
          </a:p>
        </p:txBody>
      </p:sp>
      <p:sp>
        <p:nvSpPr>
          <p:cNvPr id="38919" name="Rectangle 1"/>
          <p:cNvSpPr>
            <a:spLocks noChangeArrowheads="1"/>
          </p:cNvSpPr>
          <p:nvPr/>
        </p:nvSpPr>
        <p:spPr bwMode="auto">
          <a:xfrm>
            <a:off x="621350" y="3392144"/>
            <a:ext cx="6553200" cy="830262"/>
          </a:xfrm>
          <a:prstGeom prst="rect">
            <a:avLst/>
          </a:prstGeom>
          <a:solidFill>
            <a:srgbClr val="8EFC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RR =     </a:t>
            </a:r>
            <a:r>
              <a:rPr lang="en-MY" sz="2400" u="sng" dirty="0" smtClean="0">
                <a:latin typeface="Times New Roman" pitchFamily="18" charset="0"/>
                <a:cs typeface="Times New Roman" pitchFamily="18" charset="0"/>
              </a:rPr>
              <a:t>Incidence of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disease in exposed group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              Incidence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disease in unexposed group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040A-1BF2-4BA9-A72A-B5FA6AAD38A2}" type="datetime1">
              <a:rPr lang="en-US" smtClean="0"/>
              <a:t>12/25/2021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662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450"/>
            <a:ext cx="6769000" cy="302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63" name="Rectangle 1"/>
          <p:cNvSpPr>
            <a:spLocks noChangeArrowheads="1"/>
          </p:cNvSpPr>
          <p:nvPr/>
        </p:nvSpPr>
        <p:spPr bwMode="auto">
          <a:xfrm>
            <a:off x="20638" y="2997199"/>
            <a:ext cx="86558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Relative Risk </a:t>
            </a:r>
            <a:r>
              <a:rPr lang="en-MY" sz="2400" dirty="0">
                <a:cs typeface="Times New Roman" pitchFamily="18" charset="0"/>
              </a:rPr>
              <a:t>= </a:t>
            </a:r>
            <a:r>
              <a:rPr lang="en-MY" sz="2400" u="sng" dirty="0">
                <a:cs typeface="Times New Roman" pitchFamily="18" charset="0"/>
              </a:rPr>
              <a:t>Incidence </a:t>
            </a:r>
            <a:r>
              <a:rPr lang="en-MY" sz="2400" u="sng" dirty="0" smtClean="0">
                <a:cs typeface="Times New Roman" pitchFamily="18" charset="0"/>
              </a:rPr>
              <a:t>rate of disease  </a:t>
            </a:r>
            <a:r>
              <a:rPr lang="en-MY" sz="2400" u="sng" dirty="0">
                <a:cs typeface="Times New Roman" pitchFamily="18" charset="0"/>
              </a:rPr>
              <a:t>in exposed group (r1)</a:t>
            </a:r>
          </a:p>
          <a:p>
            <a:r>
              <a:rPr lang="en-MY" sz="2400" dirty="0">
                <a:cs typeface="Times New Roman" pitchFamily="18" charset="0"/>
              </a:rPr>
              <a:t>                    </a:t>
            </a:r>
            <a:r>
              <a:rPr lang="en-MY" sz="2400" dirty="0" smtClean="0">
                <a:cs typeface="Times New Roman" pitchFamily="18" charset="0"/>
              </a:rPr>
              <a:t>     </a:t>
            </a:r>
            <a:r>
              <a:rPr lang="en-MY" sz="2400" dirty="0">
                <a:cs typeface="Times New Roman" pitchFamily="18" charset="0"/>
              </a:rPr>
              <a:t>Incidence </a:t>
            </a:r>
            <a:r>
              <a:rPr lang="en-MY" sz="2400" dirty="0" smtClean="0">
                <a:cs typeface="Times New Roman" pitchFamily="18" charset="0"/>
              </a:rPr>
              <a:t>rate of disease  </a:t>
            </a:r>
            <a:r>
              <a:rPr lang="en-MY" sz="2400" dirty="0">
                <a:cs typeface="Times New Roman" pitchFamily="18" charset="0"/>
              </a:rPr>
              <a:t>in unexposed group (r0)</a:t>
            </a:r>
          </a:p>
        </p:txBody>
      </p:sp>
      <p:sp>
        <p:nvSpPr>
          <p:cNvPr id="40964" name="Rectangle 2"/>
          <p:cNvSpPr>
            <a:spLocks noChangeArrowheads="1"/>
          </p:cNvSpPr>
          <p:nvPr/>
        </p:nvSpPr>
        <p:spPr bwMode="auto">
          <a:xfrm>
            <a:off x="225425" y="3860800"/>
            <a:ext cx="2762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RR = 1.5/0.1 = 15</a:t>
            </a:r>
            <a:endParaRPr lang="en-MY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433388" y="4437063"/>
            <a:ext cx="8243068" cy="120015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The RR of 15</a:t>
            </a:r>
            <a:r>
              <a:rPr lang="en-MY" sz="2400" b="1" dirty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indicates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risk of cancer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of the pancreas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15 times higher</a:t>
            </a:r>
          </a:p>
          <a:p>
            <a:pPr algn="ctr"/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among smokers than non-smokers</a:t>
            </a:r>
            <a:r>
              <a:rPr lang="en-MY" dirty="0"/>
              <a:t>.</a:t>
            </a:r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453640" y="5733256"/>
            <a:ext cx="5662612" cy="461963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attributable risk can be calculated 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???</a:t>
            </a:r>
          </a:p>
        </p:txBody>
      </p:sp>
      <p:sp>
        <p:nvSpPr>
          <p:cNvPr id="9" name="Right Arrow 8"/>
          <p:cNvSpPr/>
          <p:nvPr/>
        </p:nvSpPr>
        <p:spPr>
          <a:xfrm>
            <a:off x="7308850" y="6092825"/>
            <a:ext cx="15906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b="1" dirty="0"/>
          </a:p>
        </p:txBody>
      </p:sp>
      <p:sp>
        <p:nvSpPr>
          <p:cNvPr id="2" name="Rectangle 1"/>
          <p:cNvSpPr/>
          <p:nvPr/>
        </p:nvSpPr>
        <p:spPr>
          <a:xfrm>
            <a:off x="20638" y="6177023"/>
            <a:ext cx="82957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is the </a:t>
            </a:r>
            <a:r>
              <a:rPr lang="en-MY" b="1" dirty="0"/>
              <a:t>difference in the disease rates</a:t>
            </a:r>
            <a:r>
              <a:rPr lang="en-MY" dirty="0"/>
              <a:t> in exposed and unexposed individuals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0E19-9156-448B-8A1D-C5590B6401F4}" type="datetime1">
              <a:rPr lang="en-US" smtClean="0"/>
              <a:t>12/25/2021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35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847527" y="2237185"/>
            <a:ext cx="75493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/>
              <a:t>Epidemiological and Research  Studies</a:t>
            </a:r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3" y="260350"/>
            <a:ext cx="2760241" cy="1944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03710" y="5419097"/>
            <a:ext cx="6036973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Prof  DR. Waqar Al – Kubaisy</a:t>
            </a:r>
            <a:endParaRPr lang="en-MY" sz="32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2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4D81BD9-690A-43D1-96A3-71AA6B4B9EFC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3779912" y="2974325"/>
            <a:ext cx="194421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Part </a:t>
            </a:r>
            <a:r>
              <a:rPr lang="nl-NL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III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0659-3370-4D1F-8766-14B6CD6798F2}" type="datetime1">
              <a:rPr lang="en-US" smtClean="0"/>
              <a:t>12/25/2021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1858963" y="3972547"/>
            <a:ext cx="5161309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 </a:t>
            </a:r>
            <a:r>
              <a:rPr lang="en-MY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Study</a:t>
            </a:r>
          </a:p>
          <a:p>
            <a:pPr algn="ctr">
              <a:defRPr/>
            </a:pPr>
            <a:r>
              <a:rPr lang="en-MY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  Dec. 2021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64210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8FB2136-BEA5-40FD-BCBD-5508D719781A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614879"/>
            <a:ext cx="5472113" cy="2886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43" name="Rectangle 3"/>
          <p:cNvSpPr>
            <a:spLocks noChangeArrowheads="1"/>
          </p:cNvSpPr>
          <p:nvPr/>
        </p:nvSpPr>
        <p:spPr bwMode="auto">
          <a:xfrm>
            <a:off x="1259632" y="245547"/>
            <a:ext cx="34227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 ..Analysis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cohort studies</a:t>
            </a:r>
            <a:endParaRPr lang="en-MY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7308850" y="6256338"/>
            <a:ext cx="15906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MY" b="1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37383" y="4327366"/>
            <a:ext cx="2831306" cy="4619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Attributable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MY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6" y="4754515"/>
            <a:ext cx="90011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u="sng" dirty="0">
                <a:latin typeface="Times New Roman" pitchFamily="18" charset="0"/>
                <a:cs typeface="Times New Roman" pitchFamily="18" charset="0"/>
              </a:rPr>
              <a:t>Incidence </a:t>
            </a:r>
            <a:r>
              <a:rPr lang="en-MY" u="sng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u="sng" dirty="0">
                <a:latin typeface="Times New Roman" pitchFamily="18" charset="0"/>
                <a:cs typeface="Times New Roman" pitchFamily="18" charset="0"/>
              </a:rPr>
              <a:t>disease  in exposed group (</a:t>
            </a:r>
            <a:r>
              <a:rPr lang="en-MY" u="sng" dirty="0" smtClean="0">
                <a:latin typeface="Times New Roman" pitchFamily="18" charset="0"/>
                <a:cs typeface="Times New Roman" pitchFamily="18" charset="0"/>
              </a:rPr>
              <a:t>r1)▬Incidence of </a:t>
            </a:r>
            <a:r>
              <a:rPr lang="en-MY" u="sng" dirty="0">
                <a:latin typeface="Times New Roman" pitchFamily="18" charset="0"/>
                <a:cs typeface="Times New Roman" pitchFamily="18" charset="0"/>
              </a:rPr>
              <a:t>disease  in unexposed group (r0)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36094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AR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1.5-0.1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= 1.4</a:t>
            </a:r>
            <a:endParaRPr lang="en-MY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635" y="3614345"/>
            <a:ext cx="8734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Attributable risk is the difference in the probability of disease in exposed people and the probability of disease in unexposed </a:t>
            </a:r>
            <a:r>
              <a:rPr lang="en-MY" dirty="0" smtClean="0"/>
              <a:t>people.</a:t>
            </a:r>
            <a:r>
              <a:rPr lang="en-MY" dirty="0"/>
              <a:t> it is expressed as a percentage 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A87A0-1EB1-421C-85C9-3BF9F935E1F5}" type="datetime1">
              <a:rPr lang="en-US" smtClean="0"/>
              <a:t>12/25/2021</a:t>
            </a:fld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43397" y="5594593"/>
            <a:ext cx="89788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Times New Roman" pitchFamily="18" charset="0"/>
                <a:cs typeface="Times New Roman" pitchFamily="18" charset="0"/>
              </a:rPr>
              <a:t>          Attributable risk percentage=</a:t>
            </a:r>
          </a:p>
          <a:p>
            <a:r>
              <a:rPr lang="en-MY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1600" u="sng" dirty="0" smtClean="0">
                <a:latin typeface="Times New Roman" pitchFamily="18" charset="0"/>
                <a:cs typeface="Times New Roman" pitchFamily="18" charset="0"/>
              </a:rPr>
              <a:t>Incidence </a:t>
            </a:r>
            <a:r>
              <a:rPr lang="en-MY" sz="1600" u="sng" dirty="0">
                <a:latin typeface="Times New Roman" pitchFamily="18" charset="0"/>
                <a:cs typeface="Times New Roman" pitchFamily="18" charset="0"/>
              </a:rPr>
              <a:t>of disease  in exposed group (r1)▬Incidence of disease  in unexposed group (r0</a:t>
            </a:r>
            <a:r>
              <a:rPr lang="en-MY" sz="1600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MY" sz="1600" dirty="0" smtClean="0">
                <a:latin typeface="Times New Roman" pitchFamily="18" charset="0"/>
                <a:cs typeface="Times New Roman" pitchFamily="18" charset="0"/>
              </a:rPr>
              <a:t>  X  100</a:t>
            </a:r>
          </a:p>
          <a:p>
            <a:r>
              <a:rPr lang="en-MY" sz="1600" dirty="0" smtClean="0">
                <a:latin typeface="Times New Roman" pitchFamily="18" charset="0"/>
                <a:cs typeface="Times New Roman" pitchFamily="18" charset="0"/>
              </a:rPr>
              <a:t>                         Incidence of disease  in exposed group (r1)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3417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450"/>
            <a:ext cx="5040312" cy="302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308850" y="6092825"/>
            <a:ext cx="15906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b="1" dirty="0"/>
          </a:p>
        </p:txBody>
      </p:sp>
      <p:sp>
        <p:nvSpPr>
          <p:cNvPr id="8" name="Rectangle 7"/>
          <p:cNvSpPr/>
          <p:nvPr/>
        </p:nvSpPr>
        <p:spPr>
          <a:xfrm>
            <a:off x="107504" y="3212976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dirty="0"/>
              <a:t>ARP = </a:t>
            </a:r>
            <a:r>
              <a:rPr lang="nn-NO" dirty="0" smtClean="0"/>
              <a:t>(r1 </a:t>
            </a:r>
            <a:r>
              <a:rPr lang="nn-NO" dirty="0"/>
              <a:t>– </a:t>
            </a:r>
            <a:r>
              <a:rPr lang="nn-NO" dirty="0" smtClean="0"/>
              <a:t>r0 </a:t>
            </a:r>
            <a:r>
              <a:rPr lang="nn-NO" dirty="0"/>
              <a:t>) / </a:t>
            </a:r>
            <a:r>
              <a:rPr lang="nn-NO" dirty="0" smtClean="0"/>
              <a:t>r0 </a:t>
            </a:r>
            <a:r>
              <a:rPr lang="nn-NO" dirty="0"/>
              <a:t>x 100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117449" y="3582308"/>
            <a:ext cx="856895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</a:rPr>
              <a:t>POPULATION ATTRIBUTABLE RISK </a:t>
            </a:r>
            <a:r>
              <a:rPr lang="en-MY" sz="2400" b="1" dirty="0" smtClean="0">
                <a:solidFill>
                  <a:srgbClr val="FF0000"/>
                </a:solidFill>
              </a:rPr>
              <a:t>(</a:t>
            </a:r>
            <a:r>
              <a:rPr lang="en-MY" sz="2400" b="1" dirty="0">
                <a:solidFill>
                  <a:srgbClr val="FF0000"/>
                </a:solidFill>
              </a:rPr>
              <a:t>PAR) </a:t>
            </a:r>
            <a:r>
              <a:rPr lang="en-MY" sz="2400" b="1" dirty="0" smtClean="0">
                <a:solidFill>
                  <a:srgbClr val="FF0000"/>
                </a:solidFill>
              </a:rPr>
              <a:t>                </a:t>
            </a:r>
            <a:r>
              <a:rPr lang="en-MY" sz="2400" b="1" dirty="0" smtClean="0"/>
              <a:t>and </a:t>
            </a:r>
          </a:p>
          <a:p>
            <a:endParaRPr lang="en-MY" dirty="0"/>
          </a:p>
          <a:p>
            <a:endParaRPr lang="en-MY" dirty="0" smtClean="0"/>
          </a:p>
          <a:p>
            <a:endParaRPr lang="en-MY" dirty="0"/>
          </a:p>
          <a:p>
            <a:r>
              <a:rPr lang="en-MY" sz="2400" b="1" dirty="0" smtClean="0">
                <a:solidFill>
                  <a:srgbClr val="FF0000"/>
                </a:solidFill>
              </a:rPr>
              <a:t>POPULATION </a:t>
            </a:r>
            <a:r>
              <a:rPr lang="en-MY" sz="2400" b="1" dirty="0">
                <a:solidFill>
                  <a:srgbClr val="FF0000"/>
                </a:solidFill>
              </a:rPr>
              <a:t>ATTRIBUTABLE RISK PERCENT </a:t>
            </a:r>
            <a:r>
              <a:rPr lang="fr-FR" sz="2400" b="1" dirty="0" smtClean="0">
                <a:solidFill>
                  <a:srgbClr val="FF0000"/>
                </a:solidFill>
              </a:rPr>
              <a:t>(</a:t>
            </a:r>
            <a:r>
              <a:rPr lang="fr-FR" sz="2400" b="1" dirty="0">
                <a:solidFill>
                  <a:srgbClr val="FF0000"/>
                </a:solidFill>
              </a:rPr>
              <a:t>PAR%),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EECF-0377-4556-B96B-FFFAE9D7CCE9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4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342063" y="42550"/>
            <a:ext cx="2814637" cy="1169551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1000" dirty="0">
                <a:cs typeface="Times New Roman" pitchFamily="18" charset="0"/>
              </a:rPr>
              <a:t>Issues in the design of cohort studies understand the differences from a CCS, </a:t>
            </a:r>
          </a:p>
          <a:p>
            <a:r>
              <a:rPr lang="en-US" sz="1000" dirty="0">
                <a:cs typeface="Times New Roman" pitchFamily="18" charset="0"/>
              </a:rPr>
              <a:t>2 Potential bias in cohort studies</a:t>
            </a:r>
          </a:p>
          <a:p>
            <a:r>
              <a:rPr lang="en-US" sz="1000" dirty="0">
                <a:cs typeface="Times New Roman" pitchFamily="18" charset="0"/>
              </a:rPr>
              <a:t>3 Analysis of cohort studies</a:t>
            </a:r>
          </a:p>
          <a:p>
            <a:r>
              <a:rPr lang="en-US" sz="1000" dirty="0">
                <a:cs typeface="Times New Roman" pitchFamily="18" charset="0"/>
              </a:rPr>
              <a:t>4 calculate the basic measures (relative risk, attributable risk </a:t>
            </a:r>
            <a:r>
              <a:rPr lang="en-US" sz="1000" dirty="0" err="1">
                <a:cs typeface="Times New Roman" pitchFamily="18" charset="0"/>
              </a:rPr>
              <a:t>etc</a:t>
            </a:r>
            <a:endParaRPr lang="en-US" sz="1000" dirty="0">
              <a:cs typeface="Times New Roman" pitchFamily="18" charset="0"/>
            </a:endParaRPr>
          </a:p>
          <a:p>
            <a:r>
              <a:rPr lang="en-US" sz="1000" dirty="0">
                <a:solidFill>
                  <a:schemeClr val="accent2"/>
                </a:solidFill>
                <a:cs typeface="Times New Roman" pitchFamily="18" charset="0"/>
              </a:rPr>
              <a:t>5 appreciate its strengths &amp;weaknes</a:t>
            </a:r>
            <a:r>
              <a:rPr lang="en-US" sz="1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ses.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357188"/>
            <a:ext cx="6251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MY" sz="2400" b="1" dirty="0">
                <a:solidFill>
                  <a:schemeClr val="accent2"/>
                </a:solidFill>
                <a:cs typeface="Times New Roman" pitchFamily="18" charset="0"/>
              </a:rPr>
              <a:t>Strengths and weaknesses of cohort studies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040693" y="1227976"/>
            <a:ext cx="1944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Strengths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449762" y="1706733"/>
            <a:ext cx="4512692" cy="4154984"/>
          </a:xfrm>
          <a:prstGeom prst="rect">
            <a:avLst/>
          </a:prstGeom>
          <a:noFill/>
          <a:ln w="38100">
            <a:solidFill>
              <a:srgbClr val="9900FF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Multiple outcomes</a:t>
            </a:r>
            <a:r>
              <a:rPr lang="en-MY" sz="2400" dirty="0">
                <a:cs typeface="Times New Roman" pitchFamily="18" charset="0"/>
              </a:rPr>
              <a:t> can be measured for any </a:t>
            </a:r>
            <a:r>
              <a:rPr lang="en-MY" sz="2400" dirty="0" smtClean="0">
                <a:cs typeface="Times New Roman" pitchFamily="18" charset="0"/>
              </a:rPr>
              <a:t>one exposure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Can look at multiple exposures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400" b="1" dirty="0">
                <a:cs typeface="Times New Roman" pitchFamily="18" charset="0"/>
              </a:rPr>
              <a:t>Exposure is measured before the onset of disease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Good for measuring rare exposures,</a:t>
            </a:r>
            <a:r>
              <a:rPr lang="en-MY" sz="2400" dirty="0">
                <a:cs typeface="Times New Roman" pitchFamily="18" charset="0"/>
              </a:rPr>
              <a:t> for example among different occupations.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Demonstrate direction of causality.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400" b="1" dirty="0">
                <a:cs typeface="Times New Roman" pitchFamily="18" charset="0"/>
              </a:rPr>
              <a:t>Can measure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incidence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776288"/>
            <a:ext cx="4787900" cy="6216650"/>
          </a:xfrm>
          <a:prstGeom prst="rect">
            <a:avLst/>
          </a:prstGeom>
          <a:ln w="28575" cmpd="thickThin"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Weaknesses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Costly and time consuming</a:t>
            </a:r>
            <a:r>
              <a:rPr lang="en-MY" sz="22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Prone to bias due to loss to </a:t>
            </a:r>
          </a:p>
          <a:p>
            <a:pPr>
              <a:defRPr/>
            </a:pPr>
            <a:r>
              <a:rPr lang="en-MY" sz="2200" b="1" dirty="0">
                <a:cs typeface="Times New Roman" pitchFamily="18" charset="0"/>
              </a:rPr>
              <a:t>     follow-up.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Prone to confounding</a:t>
            </a:r>
            <a:r>
              <a:rPr lang="en-MY" sz="22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Participants may move between one exposure category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Knowledge of exposure status may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bias classification </a:t>
            </a:r>
            <a:r>
              <a:rPr lang="en-MY" sz="2200" b="1" dirty="0">
                <a:cs typeface="Times New Roman" pitchFamily="18" charset="0"/>
              </a:rPr>
              <a:t>of the outcome</a:t>
            </a:r>
            <a:r>
              <a:rPr lang="en-MY" sz="22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Being in the study may alter participant's behaviour</a:t>
            </a:r>
            <a:r>
              <a:rPr lang="en-MY" sz="22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Poor choice for the study of a rare disease.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Classification of individuals (exposure or outcome status) can be affected by changes in diagnostic procedures.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endParaRPr lang="en-MY" sz="2200" dirty="0">
              <a:cs typeface="Times New Roman" pitchFamily="18" charset="0"/>
            </a:endParaRPr>
          </a:p>
        </p:txBody>
      </p:sp>
      <p:sp>
        <p:nvSpPr>
          <p:cNvPr id="41991" name="Rectangle 2"/>
          <p:cNvSpPr>
            <a:spLocks noChangeArrowheads="1"/>
          </p:cNvSpPr>
          <p:nvPr/>
        </p:nvSpPr>
        <p:spPr bwMode="auto">
          <a:xfrm>
            <a:off x="2613025" y="44450"/>
            <a:ext cx="3673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Cont…..cohort studies</a:t>
            </a:r>
            <a:endParaRPr lang="en-MY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29D79-7A2E-40A1-85E2-424D3334DE05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68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43011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765175"/>
            <a:ext cx="8964612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781300"/>
            <a:ext cx="2016125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D78E837-AEED-40F3-88BA-923B76E42FAA}" type="slidenum">
              <a:rPr lang="ar-SA" smtClean="0"/>
              <a:pPr eaLnBrk="1" hangingPunct="1"/>
              <a:t>23</a:t>
            </a:fld>
            <a:endParaRPr lang="en-US" smtClean="0"/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1763713" y="5084763"/>
            <a:ext cx="5040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Qs  ????</a:t>
            </a:r>
            <a:endParaRPr lang="en-MY" sz="6000">
              <a:solidFill>
                <a:schemeClr val="bg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02CE-0401-44E9-8308-96D6E3C4C561}" type="datetime1">
              <a:rPr lang="en-US" smtClean="0"/>
              <a:t>12/25/2021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016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1188" y="333375"/>
            <a:ext cx="7416800" cy="4893647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Observational studies</a:t>
            </a:r>
          </a:p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2400" b="1" strike="sngStrike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Descriptive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</a:t>
            </a:r>
            <a:r>
              <a:rPr lang="en-US" sz="2400" b="1" strike="sngStrike" dirty="0">
                <a:latin typeface="Garamond" pitchFamily="18" charset="0"/>
                <a:cs typeface="Times New Roman" pitchFamily="18" charset="0"/>
              </a:rPr>
              <a:t>Case report</a:t>
            </a:r>
          </a:p>
          <a:p>
            <a:pPr>
              <a:defRPr/>
            </a:pPr>
            <a:r>
              <a:rPr lang="en-US" sz="2400" b="1" strike="sngStrike" dirty="0">
                <a:latin typeface="Garamond" pitchFamily="18" charset="0"/>
                <a:cs typeface="Times New Roman" pitchFamily="18" charset="0"/>
              </a:rPr>
              <a:t>                 Case series</a:t>
            </a:r>
          </a:p>
          <a:p>
            <a:pPr>
              <a:defRPr/>
            </a:pPr>
            <a:r>
              <a:rPr lang="en-US" sz="2400" b="1" strike="sngStrike" dirty="0">
                <a:latin typeface="Garamond" pitchFamily="18" charset="0"/>
                <a:cs typeface="Times New Roman" pitchFamily="18" charset="0"/>
              </a:rPr>
              <a:t>                 Epidemiological reports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 Cross-sectional </a:t>
            </a:r>
          </a:p>
          <a:p>
            <a:pPr>
              <a:defRPr/>
            </a:pPr>
            <a:r>
              <a:rPr lang="en-MY" sz="24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       Analytical studies</a:t>
            </a:r>
          </a:p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               </a:t>
            </a: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Cross-sectional 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    Case-control</a:t>
            </a:r>
          </a:p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                 Cohort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Intervention(experimental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studies)</a:t>
            </a:r>
            <a:endParaRPr lang="en-MY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MY" sz="2400" dirty="0">
                <a:latin typeface="Garamond" pitchFamily="18" charset="0"/>
              </a:rPr>
              <a:t>   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Clinical trials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Community trials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DA05-3128-4613-B729-E9ED78D58C09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217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210" y="2980406"/>
            <a:ext cx="706099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  <a:cs typeface="Times New Roman" pitchFamily="18" charset="0"/>
              </a:rPr>
              <a:t>         </a:t>
            </a: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Case-control</a:t>
            </a:r>
            <a:endParaRPr lang="en-US" sz="2800" b="1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TROHOC</a:t>
            </a:r>
          </a:p>
          <a:p>
            <a:pPr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begins with group of people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classified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into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diseased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       not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diseased</a:t>
            </a:r>
          </a:p>
          <a:p>
            <a:pPr>
              <a:defRPr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looking backward 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    identify     who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have been 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MY" sz="2400" dirty="0"/>
          </a:p>
        </p:txBody>
      </p:sp>
      <p:sp>
        <p:nvSpPr>
          <p:cNvPr id="3" name="Left Brace 2"/>
          <p:cNvSpPr/>
          <p:nvPr/>
        </p:nvSpPr>
        <p:spPr>
          <a:xfrm>
            <a:off x="4234385" y="4858718"/>
            <a:ext cx="382904" cy="58595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4518755" y="4692915"/>
            <a:ext cx="2480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to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9349" y="5118910"/>
            <a:ext cx="29344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unexposed to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0447" y="822103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Cross-sectional </a:t>
            </a:r>
          </a:p>
        </p:txBody>
      </p:sp>
      <p:sp>
        <p:nvSpPr>
          <p:cNvPr id="7" name="Rectangle 6"/>
          <p:cNvSpPr/>
          <p:nvPr/>
        </p:nvSpPr>
        <p:spPr>
          <a:xfrm>
            <a:off x="460280" y="1700808"/>
            <a:ext cx="5407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It begins with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population?????</a:t>
            </a:r>
          </a:p>
          <a:p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looking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to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identify who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have  </a:t>
            </a:r>
            <a:endParaRPr lang="en-MY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4617289" y="953925"/>
            <a:ext cx="877163" cy="369332"/>
          </a:xfrm>
          <a:prstGeom prst="rect">
            <a:avLst/>
          </a:prstGeom>
          <a:ln w="19050"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disease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53087" y="2287440"/>
            <a:ext cx="1422184" cy="369332"/>
          </a:xfrm>
          <a:prstGeom prst="rect">
            <a:avLst/>
          </a:prstGeom>
          <a:ln w="19050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no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diseased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53200" y="824469"/>
            <a:ext cx="1232069" cy="369332"/>
          </a:xfrm>
          <a:prstGeom prst="rect">
            <a:avLst/>
          </a:prstGeom>
          <a:ln w="190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Exposure  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5868144" y="2369745"/>
            <a:ext cx="1422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 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5699778" y="1498432"/>
            <a:ext cx="1422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 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5872902" y="1841927"/>
            <a:ext cx="1075936" cy="369332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</a:t>
            </a:r>
            <a:endParaRPr lang="en-MY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F661-083D-4DF9-8C3B-B126C0C16490}" type="datetime1">
              <a:rPr lang="en-US" smtClean="0"/>
              <a:t>12/25/2021</a:t>
            </a:fld>
            <a:endParaRPr lang="en-MY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4</a:t>
            </a:fld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7393383" y="5052398"/>
            <a:ext cx="995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  <a:endParaRPr lang="en-US" sz="20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20037" y="2826223"/>
            <a:ext cx="19427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  <a:endParaRPr lang="en-US" sz="20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55976" y="1753182"/>
            <a:ext cx="1005403" cy="369332"/>
          </a:xfrm>
          <a:prstGeom prst="rect">
            <a:avLst/>
          </a:prstGeom>
          <a:ln w="19050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diseased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87386" y="2672857"/>
            <a:ext cx="1075936" cy="369332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64625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7751" y="2644596"/>
            <a:ext cx="353814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 Study</a:t>
            </a:r>
            <a:endParaRPr lang="en-MY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969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0686FF53-2DFD-4276-99A9-2DFDC84994C0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512" y="4146530"/>
            <a:ext cx="8507288" cy="1631216"/>
          </a:xfrm>
          <a:prstGeom prst="rect">
            <a:avLst/>
          </a:prstGeom>
          <a:noFill/>
          <a:ln w="222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cs typeface="Times New Roman" pitchFamily="18" charset="0"/>
              </a:rPr>
              <a:t>Issues in the design of cohort studies understand the differences from a CCS, </a:t>
            </a:r>
          </a:p>
          <a:p>
            <a:pPr>
              <a:defRPr/>
            </a:pPr>
            <a:r>
              <a:rPr lang="en-US" sz="2000" b="1" dirty="0">
                <a:cs typeface="Times New Roman" pitchFamily="18" charset="0"/>
              </a:rPr>
              <a:t>*Potential bias in cohort studies</a:t>
            </a:r>
          </a:p>
          <a:p>
            <a:pPr>
              <a:defRPr/>
            </a:pPr>
            <a:r>
              <a:rPr lang="en-US" sz="2000" b="1" dirty="0">
                <a:cs typeface="Times New Roman" pitchFamily="18" charset="0"/>
              </a:rPr>
              <a:t>*Analysis of cohort studies</a:t>
            </a:r>
          </a:p>
          <a:p>
            <a:pPr>
              <a:defRPr/>
            </a:pPr>
            <a:r>
              <a:rPr lang="en-US" sz="2000" b="1" dirty="0">
                <a:cs typeface="Times New Roman" pitchFamily="18" charset="0"/>
              </a:rPr>
              <a:t>*calculate the basic </a:t>
            </a:r>
            <a:r>
              <a:rPr lang="en-US" sz="2000" b="1" dirty="0" smtClean="0">
                <a:cs typeface="Times New Roman" pitchFamily="18" charset="0"/>
              </a:rPr>
              <a:t>risk measures </a:t>
            </a:r>
            <a:r>
              <a:rPr lang="en-US" sz="2000" b="1" dirty="0">
                <a:cs typeface="Times New Roman" pitchFamily="18" charset="0"/>
              </a:rPr>
              <a:t>(RR,AR</a:t>
            </a:r>
          </a:p>
          <a:p>
            <a:pPr>
              <a:defRPr/>
            </a:pPr>
            <a:r>
              <a:rPr lang="en-US" sz="2000" b="1" dirty="0">
                <a:cs typeface="Times New Roman" pitchFamily="18" charset="0"/>
              </a:rPr>
              <a:t>*appreciate its strengths and weaknesses.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323528" y="705604"/>
            <a:ext cx="8135938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It begins with group of people </a:t>
            </a:r>
            <a:r>
              <a:rPr lang="en-US" sz="2400" b="1" dirty="0">
                <a:cs typeface="Times New Roman" pitchFamily="18" charset="0"/>
              </a:rPr>
              <a:t>free of disease </a:t>
            </a:r>
            <a:r>
              <a:rPr lang="en-US" sz="2400" dirty="0">
                <a:cs typeface="Times New Roman" pitchFamily="18" charset="0"/>
              </a:rPr>
              <a:t>and </a:t>
            </a:r>
            <a:endParaRPr lang="en-US" sz="24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     </a:t>
            </a:r>
            <a:r>
              <a:rPr lang="en-US" sz="2400" b="1" dirty="0" smtClean="0">
                <a:cs typeface="Times New Roman" pitchFamily="18" charset="0"/>
              </a:rPr>
              <a:t>classified </a:t>
            </a:r>
            <a:r>
              <a:rPr lang="en-US" sz="2400" b="1" dirty="0">
                <a:cs typeface="Times New Roman" pitchFamily="18" charset="0"/>
              </a:rPr>
              <a:t>into subgroups</a:t>
            </a:r>
          </a:p>
          <a:p>
            <a:pPr>
              <a:defRPr/>
            </a:pP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of </a:t>
            </a:r>
            <a:r>
              <a:rPr lang="en-US" sz="2400" dirty="0">
                <a:solidFill>
                  <a:srgbClr val="990033"/>
                </a:solidFill>
                <a:cs typeface="Times New Roman" pitchFamily="18" charset="0"/>
              </a:rPr>
              <a:t>individuals </a:t>
            </a:r>
            <a:r>
              <a:rPr lang="en-US" sz="2400" b="1" dirty="0">
                <a:solidFill>
                  <a:srgbClr val="990033"/>
                </a:solidFill>
                <a:cs typeface="Times New Roman" pitchFamily="18" charset="0"/>
              </a:rPr>
              <a:t>exposed to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factor</a:t>
            </a:r>
            <a:endParaRPr lang="en-US" sz="2400" dirty="0"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who are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unexposed to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factor</a:t>
            </a:r>
          </a:p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are followed over time </a:t>
            </a:r>
            <a:r>
              <a:rPr lang="en-US" sz="2400" dirty="0">
                <a:cs typeface="Times New Roman" pitchFamily="18" charset="0"/>
              </a:rPr>
              <a:t>(often years)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398-8AEB-4D71-975C-E8FB8ADC232E}" type="datetime1">
              <a:rPr lang="en-US" smtClean="0"/>
              <a:t>12/25/2021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526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1728439" y="330669"/>
            <a:ext cx="26995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Cohort Study</a:t>
            </a:r>
          </a:p>
        </p:txBody>
      </p:sp>
      <p:sp>
        <p:nvSpPr>
          <p:cNvPr id="58371" name="Rectangle 1"/>
          <p:cNvSpPr>
            <a:spLocks noChangeArrowheads="1"/>
          </p:cNvSpPr>
          <p:nvPr/>
        </p:nvSpPr>
        <p:spPr bwMode="auto">
          <a:xfrm>
            <a:off x="31846" y="907937"/>
            <a:ext cx="8682387" cy="2215991"/>
          </a:xfrm>
          <a:prstGeom prst="rect">
            <a:avLst/>
          </a:prstGeom>
          <a:noFill/>
          <a:ln w="1587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200" b="1" dirty="0">
                <a:cs typeface="Times New Roman" pitchFamily="18" charset="0"/>
              </a:rPr>
              <a:t>Also called </a:t>
            </a:r>
            <a:r>
              <a:rPr lang="en-MY" sz="2200" dirty="0">
                <a:cs typeface="Times New Roman" pitchFamily="18" charset="0"/>
              </a:rPr>
              <a:t>: </a:t>
            </a:r>
            <a:r>
              <a:rPr lang="en-MY" sz="2200" b="1" dirty="0">
                <a:solidFill>
                  <a:srgbClr val="C00000"/>
                </a:solidFill>
                <a:cs typeface="Times New Roman" pitchFamily="18" charset="0"/>
              </a:rPr>
              <a:t>follow up study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 or incidence studies</a:t>
            </a:r>
            <a:r>
              <a:rPr lang="en-US" sz="2400" dirty="0">
                <a:cs typeface="Times New Roman" pitchFamily="18" charset="0"/>
              </a:rPr>
              <a:t>, </a:t>
            </a:r>
            <a:endParaRPr lang="en-MY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   Definition</a:t>
            </a:r>
            <a:r>
              <a:rPr lang="en-MY" sz="2400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</a:t>
            </a:r>
            <a:r>
              <a:rPr lang="en-MY" sz="2200" b="1" dirty="0">
                <a:cs typeface="Times New Roman" pitchFamily="18" charset="0"/>
              </a:rPr>
              <a:t>Study in which persons,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200" b="1" dirty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based on their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exposure to a determinant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200" dirty="0"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free of the disease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outcome at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the   </a:t>
            </a:r>
            <a:r>
              <a:rPr lang="en-MY" sz="2200" b="1" dirty="0" smtClean="0">
                <a:cs typeface="Times New Roman" pitchFamily="18" charset="0"/>
              </a:rPr>
              <a:t>start </a:t>
            </a:r>
            <a:r>
              <a:rPr lang="en-MY" sz="2200" dirty="0">
                <a:cs typeface="Times New Roman" pitchFamily="18" charset="0"/>
              </a:rPr>
              <a:t>of the study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are followed in time </a:t>
            </a:r>
            <a:r>
              <a:rPr lang="en-MY" sz="2200" dirty="0">
                <a:cs typeface="Times New Roman" pitchFamily="18" charset="0"/>
              </a:rPr>
              <a:t>to </a:t>
            </a:r>
            <a:r>
              <a:rPr lang="en-MY" sz="2200" b="1" dirty="0">
                <a:solidFill>
                  <a:srgbClr val="C00000"/>
                </a:solidFill>
                <a:cs typeface="Times New Roman" pitchFamily="18" charset="0"/>
              </a:rPr>
              <a:t>assess the occurrence of the disease outcome</a:t>
            </a:r>
          </a:p>
        </p:txBody>
      </p:sp>
      <p:sp>
        <p:nvSpPr>
          <p:cNvPr id="64518" name="Rectangle 3"/>
          <p:cNvSpPr>
            <a:spLocks noChangeArrowheads="1"/>
          </p:cNvSpPr>
          <p:nvPr/>
        </p:nvSpPr>
        <p:spPr bwMode="auto">
          <a:xfrm>
            <a:off x="6300192" y="836712"/>
            <a:ext cx="2804856" cy="1015663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Issues in the design of cohort studies understand the differences from a CCS, </a:t>
            </a: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*Potential bias in cohort studies</a:t>
            </a: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*Analysis of cohort studies</a:t>
            </a: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*calculate the basic measures (RR,AR</a:t>
            </a:r>
          </a:p>
          <a:p>
            <a:pPr>
              <a:defRPr/>
            </a:pPr>
            <a:r>
              <a:rPr lang="en-US" sz="1000" dirty="0">
                <a:cs typeface="Times New Roman" pitchFamily="18" charset="0"/>
              </a:rPr>
              <a:t>*appreciate its strengths and weaknesses.</a:t>
            </a: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7809004" y="30399"/>
            <a:ext cx="129604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</a:rPr>
              <a:t>Analytical studies</a:t>
            </a:r>
            <a:endParaRPr lang="en-MY" sz="1100" b="1" dirty="0">
              <a:solidFill>
                <a:srgbClr val="0070C0"/>
              </a:solidFill>
            </a:endParaRPr>
          </a:p>
          <a:p>
            <a:r>
              <a:rPr lang="en-MY" sz="11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r>
              <a:rPr lang="en-MY" sz="1100" b="1" dirty="0"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r>
              <a:rPr lang="en-MY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0726" name="Rectangle 1"/>
          <p:cNvSpPr>
            <a:spLocks noChangeArrowheads="1"/>
          </p:cNvSpPr>
          <p:nvPr/>
        </p:nvSpPr>
        <p:spPr bwMode="auto">
          <a:xfrm>
            <a:off x="-107951" y="3228289"/>
            <a:ext cx="882218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300" dirty="0">
                <a:cs typeface="Times New Roman" pitchFamily="18" charset="0"/>
              </a:rPr>
              <a:t>It begins with a group of people who </a:t>
            </a:r>
            <a:r>
              <a:rPr lang="en-US" sz="2300" b="1" dirty="0">
                <a:cs typeface="Times New Roman" pitchFamily="18" charset="0"/>
              </a:rPr>
              <a:t>are free of disease </a:t>
            </a:r>
            <a:r>
              <a:rPr lang="en-US" sz="2300" dirty="0">
                <a:cs typeface="Times New Roman" pitchFamily="18" charset="0"/>
              </a:rPr>
              <a:t>and who are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classified </a:t>
            </a:r>
            <a:r>
              <a:rPr lang="en-US" sz="2400" b="1" dirty="0">
                <a:solidFill>
                  <a:srgbClr val="7030A0"/>
                </a:solidFill>
                <a:cs typeface="Times New Roman" pitchFamily="18" charset="0"/>
              </a:rPr>
              <a:t>into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subgroups </a:t>
            </a:r>
            <a:r>
              <a:rPr lang="en-US" sz="2400" b="1" dirty="0">
                <a:solidFill>
                  <a:srgbClr val="7030A0"/>
                </a:solidFill>
                <a:cs typeface="Times New Roman" pitchFamily="18" charset="0"/>
              </a:rPr>
              <a:t>according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to exposure</a:t>
            </a:r>
            <a:r>
              <a:rPr lang="en-US" sz="2400" dirty="0">
                <a:cs typeface="Times New Roman" pitchFamily="18" charset="0"/>
              </a:rPr>
              <a:t> to a </a:t>
            </a:r>
            <a:r>
              <a:rPr lang="en-US" sz="2400" b="1" dirty="0">
                <a:cs typeface="Times New Roman" pitchFamily="18" charset="0"/>
              </a:rPr>
              <a:t>potential cause of disease or outcome .</a:t>
            </a:r>
          </a:p>
        </p:txBody>
      </p:sp>
      <p:sp>
        <p:nvSpPr>
          <p:cNvPr id="30727" name="Rectangle 2"/>
          <p:cNvSpPr>
            <a:spLocks noChangeArrowheads="1"/>
          </p:cNvSpPr>
          <p:nvPr/>
        </p:nvSpPr>
        <p:spPr bwMode="auto">
          <a:xfrm>
            <a:off x="0" y="4417358"/>
            <a:ext cx="86439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rgbClr val="7030A0"/>
                </a:solidFill>
                <a:cs typeface="Times New Roman" pitchFamily="18" charset="0"/>
              </a:rPr>
              <a:t>Cases are excluded at the beginning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cs typeface="Times New Roman" pitchFamily="18" charset="0"/>
              </a:rPr>
              <a:t>Variables of interest are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specified</a:t>
            </a:r>
            <a:r>
              <a:rPr lang="en-US" sz="2400" b="1" dirty="0"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measured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and 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the whole cohort </a:t>
            </a:r>
            <a:r>
              <a:rPr lang="en-US" sz="2400" b="1" dirty="0">
                <a:cs typeface="Times New Roman" pitchFamily="18" charset="0"/>
              </a:rPr>
              <a:t>is followed up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to see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how the subsequent </a:t>
            </a:r>
            <a:r>
              <a:rPr lang="en-US" sz="2400" b="1" dirty="0">
                <a:cs typeface="Times New Roman" pitchFamily="18" charset="0"/>
              </a:rPr>
              <a:t>development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 of new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cases of the disease </a:t>
            </a:r>
            <a:r>
              <a:rPr lang="en-US" sz="2400" dirty="0">
                <a:cs typeface="Times New Roman" pitchFamily="18" charset="0"/>
              </a:rPr>
              <a:t>(or other outcome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en-US" sz="2400" dirty="0">
                <a:cs typeface="Times New Roman" pitchFamily="18" charset="0"/>
              </a:rPr>
              <a:t>     differs between the groups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with</a:t>
            </a:r>
            <a:r>
              <a:rPr lang="en-US" sz="2400" dirty="0"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without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exposure.</a:t>
            </a:r>
            <a:r>
              <a:rPr lang="en-US" sz="2400" dirty="0">
                <a:cs typeface="Times New Roman" pitchFamily="18" charset="0"/>
              </a:rPr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004A5-259C-40A6-B6AD-D639A8B5354C}" type="datetime1">
              <a:rPr lang="en-US" smtClean="0"/>
              <a:t>12/25/2021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784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395288" y="112713"/>
            <a:ext cx="30972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23862" y="620725"/>
            <a:ext cx="66366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Cohort studies are a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form of longitudinal study </a:t>
            </a:r>
          </a:p>
          <a:p>
            <a:r>
              <a:rPr lang="en-US" sz="2400" dirty="0">
                <a:cs typeface="Times New Roman" pitchFamily="18" charset="0"/>
              </a:rPr>
              <a:t>design that </a:t>
            </a:r>
            <a:r>
              <a:rPr lang="en-US" sz="2400" b="1" dirty="0">
                <a:cs typeface="Times New Roman" pitchFamily="18" charset="0"/>
              </a:rPr>
              <a:t>flows from </a:t>
            </a: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exposure </a:t>
            </a:r>
            <a:r>
              <a:rPr lang="en-US" sz="2400" b="1" dirty="0" smtClean="0">
                <a:cs typeface="Times New Roman" pitchFamily="18" charset="0"/>
              </a:rPr>
              <a:t>to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9900"/>
                </a:solidFill>
                <a:cs typeface="Times New Roman" pitchFamily="18" charset="0"/>
              </a:rPr>
              <a:t>outcome</a:t>
            </a:r>
            <a:r>
              <a:rPr lang="en-US" sz="2400" dirty="0"/>
              <a:t>. </a:t>
            </a:r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140819" y="1412776"/>
            <a:ext cx="8774112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 a cohort study</a:t>
            </a:r>
            <a:r>
              <a:rPr lang="en-US" sz="24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of individuals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exposed to a </a:t>
            </a:r>
            <a:r>
              <a:rPr lang="en-US" sz="2400" b="1" dirty="0">
                <a:cs typeface="Times New Roman" pitchFamily="18" charset="0"/>
              </a:rPr>
              <a:t>putative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factor </a:t>
            </a:r>
            <a:r>
              <a:rPr lang="en-US" sz="2400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who are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unexposed to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factor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are followed over time </a:t>
            </a:r>
            <a:r>
              <a:rPr lang="en-US" sz="2400" dirty="0">
                <a:cs typeface="Times New Roman" pitchFamily="18" charset="0"/>
              </a:rPr>
              <a:t>(often years)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to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C0099"/>
                </a:solidFill>
                <a:cs typeface="Times New Roman" pitchFamily="18" charset="0"/>
              </a:rPr>
              <a:t>determine the occurrence of disease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incidence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of disease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cs typeface="Times New Roman" pitchFamily="18" charset="0"/>
              </a:rPr>
              <a:t>in 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exposed </a:t>
            </a:r>
            <a:r>
              <a:rPr lang="en-US" sz="2400" b="1" dirty="0">
                <a:cs typeface="Times New Roman" pitchFamily="18" charset="0"/>
              </a:rPr>
              <a:t>group </a:t>
            </a:r>
            <a:r>
              <a:rPr lang="en-US" sz="2400" dirty="0"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compared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wit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h </a:t>
            </a: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incidence</a:t>
            </a:r>
            <a:r>
              <a:rPr lang="en-US" sz="2400" dirty="0">
                <a:cs typeface="Times New Roman" pitchFamily="18" charset="0"/>
              </a:rPr>
              <a:t> of disease in 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unexposed </a:t>
            </a:r>
            <a:r>
              <a:rPr lang="en-US" sz="2400" b="1" dirty="0">
                <a:cs typeface="Times New Roman" pitchFamily="18" charset="0"/>
              </a:rPr>
              <a:t>group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7030A0"/>
                </a:solidFill>
                <a:cs typeface="Times New Roman" pitchFamily="18" charset="0"/>
              </a:rPr>
              <a:t>relative risk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(incidence risk or incidence rate</a:t>
            </a:r>
            <a:r>
              <a:rPr lang="en-US" sz="2400" b="1" dirty="0">
                <a:solidFill>
                  <a:srgbClr val="9900CC"/>
                </a:solidFill>
                <a:cs typeface="Times New Roman" pitchFamily="18" charset="0"/>
              </a:rPr>
              <a:t>) </a:t>
            </a:r>
            <a:r>
              <a:rPr lang="en-US" sz="2400" dirty="0">
                <a:cs typeface="Times New Roman" pitchFamily="18" charset="0"/>
              </a:rPr>
              <a:t>is used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to assess </a:t>
            </a:r>
            <a:r>
              <a:rPr lang="en-US" sz="2400" b="1" dirty="0">
                <a:cs typeface="Times New Roman" pitchFamily="18" charset="0"/>
              </a:rPr>
              <a:t>whether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exposure and disease </a:t>
            </a:r>
            <a:r>
              <a:rPr lang="en-US" sz="2400" b="1" dirty="0"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causally linked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cs typeface="Times New Roman" pitchFamily="18" charset="0"/>
              </a:rPr>
              <a:t>Cohort studies  </a:t>
            </a:r>
            <a:r>
              <a:rPr lang="en-US" sz="2400" dirty="0">
                <a:cs typeface="Times New Roman" pitchFamily="18" charset="0"/>
              </a:rPr>
              <a:t>be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prospective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CC0099"/>
                </a:solidFill>
                <a:cs typeface="Times New Roman" pitchFamily="18" charset="0"/>
              </a:rPr>
              <a:t>A prospective cohort </a:t>
            </a:r>
            <a:r>
              <a:rPr lang="en-US" sz="2400" dirty="0">
                <a:cs typeface="Times New Roman" pitchFamily="18" charset="0"/>
              </a:rPr>
              <a:t>study is also called a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concurrent cohort </a:t>
            </a:r>
            <a:r>
              <a:rPr lang="en-US" sz="2400" b="1" dirty="0">
                <a:cs typeface="Times New Roman" pitchFamily="18" charset="0"/>
              </a:rPr>
              <a:t>study</a:t>
            </a:r>
            <a:r>
              <a:rPr lang="en-US" sz="2400" dirty="0">
                <a:cs typeface="Times New Roman" pitchFamily="18" charset="0"/>
              </a:rPr>
              <a:t>, where the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subjects have been followed up </a:t>
            </a:r>
            <a:r>
              <a:rPr lang="en-US" sz="2400" b="1" dirty="0">
                <a:cs typeface="Times New Roman" pitchFamily="18" charset="0"/>
              </a:rPr>
              <a:t>for a period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  <a:endParaRPr lang="en-US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outcomes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of interest are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recorded.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1750" name="Rectangle 2"/>
          <p:cNvSpPr>
            <a:spLocks noChangeArrowheads="1"/>
          </p:cNvSpPr>
          <p:nvPr/>
        </p:nvSpPr>
        <p:spPr bwMode="auto">
          <a:xfrm>
            <a:off x="6397221" y="91913"/>
            <a:ext cx="2780932" cy="1000274"/>
          </a:xfrm>
          <a:prstGeom prst="rect">
            <a:avLst/>
          </a:prstGeom>
          <a:noFill/>
          <a:ln w="317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900" dirty="0">
                <a:solidFill>
                  <a:srgbClr val="C00000"/>
                </a:solidFill>
                <a:cs typeface="Times New Roman" pitchFamily="18" charset="0"/>
              </a:rPr>
              <a:t>Issues in the design of cohort studies </a:t>
            </a:r>
            <a:r>
              <a:rPr lang="en-US" sz="900" dirty="0">
                <a:cs typeface="Times New Roman" pitchFamily="18" charset="0"/>
              </a:rPr>
              <a:t>understand the differences from a CCS, *Potential bias in cohort studies</a:t>
            </a:r>
          </a:p>
          <a:p>
            <a:r>
              <a:rPr lang="en-US" sz="900" dirty="0">
                <a:cs typeface="Times New Roman" pitchFamily="18" charset="0"/>
              </a:rPr>
              <a:t>*Analysis of cohort studies</a:t>
            </a:r>
          </a:p>
          <a:p>
            <a:r>
              <a:rPr lang="en-US" sz="900" dirty="0">
                <a:cs typeface="Times New Roman" pitchFamily="18" charset="0"/>
              </a:rPr>
              <a:t>*calculate the basic measures (relative risk, attributable risk </a:t>
            </a:r>
            <a:r>
              <a:rPr lang="en-US" sz="900" dirty="0" err="1">
                <a:cs typeface="Times New Roman" pitchFamily="18" charset="0"/>
              </a:rPr>
              <a:t>etc</a:t>
            </a:r>
            <a:endParaRPr lang="en-US" sz="900" dirty="0">
              <a:cs typeface="Times New Roman" pitchFamily="18" charset="0"/>
            </a:endParaRPr>
          </a:p>
          <a:p>
            <a:r>
              <a:rPr lang="en-US" sz="900" dirty="0">
                <a:cs typeface="Times New Roman" pitchFamily="18" charset="0"/>
              </a:rPr>
              <a:t>*appreciate its strengths &amp;weaknesses.</a:t>
            </a:r>
          </a:p>
        </p:txBody>
      </p:sp>
      <p:sp>
        <p:nvSpPr>
          <p:cNvPr id="2" name="Left-Right-Up Arrow 1"/>
          <p:cNvSpPr/>
          <p:nvPr/>
        </p:nvSpPr>
        <p:spPr>
          <a:xfrm>
            <a:off x="6952533" y="2800555"/>
            <a:ext cx="1036800" cy="64807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6694156" y="2531775"/>
            <a:ext cx="1988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free of the disease 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6105775" y="3051538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exposed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7840426" y="2970791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unexposed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5820852" y="3651702"/>
            <a:ext cx="3310009" cy="338554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determine the occurrence of disease</a:t>
            </a:r>
            <a:endParaRPr lang="en-MY" sz="1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551638" y="3259009"/>
            <a:ext cx="0" cy="5517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32240" y="3196053"/>
            <a:ext cx="0" cy="5517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75D7-CD6D-42B2-995A-E5F5EE589D21}" type="datetime1">
              <a:rPr lang="en-US" smtClean="0"/>
              <a:t>12/25/2021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058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8313" y="765175"/>
            <a:ext cx="2232025" cy="4751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" name="Oval 2"/>
          <p:cNvSpPr/>
          <p:nvPr/>
        </p:nvSpPr>
        <p:spPr>
          <a:xfrm>
            <a:off x="1257300" y="1385888"/>
            <a:ext cx="1154113" cy="1106487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4" name="Oval 3"/>
          <p:cNvSpPr/>
          <p:nvPr/>
        </p:nvSpPr>
        <p:spPr>
          <a:xfrm>
            <a:off x="1236663" y="3451225"/>
            <a:ext cx="1319212" cy="914400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5" name="Right Arrow 4"/>
          <p:cNvSpPr/>
          <p:nvPr/>
        </p:nvSpPr>
        <p:spPr>
          <a:xfrm>
            <a:off x="2555874" y="2492375"/>
            <a:ext cx="4652963" cy="773113"/>
          </a:xfrm>
          <a:prstGeom prst="rightArrow">
            <a:avLst>
              <a:gd name="adj1" fmla="val 50000"/>
              <a:gd name="adj2" fmla="val 134483"/>
            </a:avLst>
          </a:prstGeom>
          <a:solidFill>
            <a:srgbClr val="8B73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Direction of Inquiry 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411413" y="1843088"/>
            <a:ext cx="3390900" cy="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11413" y="4005263"/>
            <a:ext cx="3390900" cy="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80063" y="1812925"/>
            <a:ext cx="1433512" cy="484188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829300" y="3573463"/>
            <a:ext cx="1379538" cy="425450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938838" y="1412875"/>
            <a:ext cx="1441450" cy="430213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388" y="3998913"/>
            <a:ext cx="1246187" cy="382587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321550" y="400050"/>
            <a:ext cx="1439863" cy="101282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/>
              <a:t>+ Disease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902450" y="41798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2" name="Diamond 31"/>
          <p:cNvSpPr/>
          <p:nvPr/>
        </p:nvSpPr>
        <p:spPr>
          <a:xfrm>
            <a:off x="6884988" y="1839913"/>
            <a:ext cx="914400" cy="914400"/>
          </a:xfrm>
          <a:prstGeom prst="diamond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3" name="Diamond 32"/>
          <p:cNvSpPr/>
          <p:nvPr/>
        </p:nvSpPr>
        <p:spPr>
          <a:xfrm>
            <a:off x="7035800" y="3044825"/>
            <a:ext cx="914400" cy="9144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dirty="0"/>
          </a:p>
        </p:txBody>
      </p:sp>
      <p:sp>
        <p:nvSpPr>
          <p:cNvPr id="32784" name="Rectangle 33"/>
          <p:cNvSpPr>
            <a:spLocks noChangeArrowheads="1"/>
          </p:cNvSpPr>
          <p:nvPr/>
        </p:nvSpPr>
        <p:spPr bwMode="auto">
          <a:xfrm>
            <a:off x="7656513" y="3265488"/>
            <a:ext cx="1487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MY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MY" sz="2400" b="1">
                <a:latin typeface="Times New Roman" pitchFamily="18" charset="0"/>
                <a:cs typeface="Times New Roman" pitchFamily="18" charset="0"/>
              </a:rPr>
              <a:t>Disease </a:t>
            </a:r>
          </a:p>
        </p:txBody>
      </p:sp>
      <p:sp>
        <p:nvSpPr>
          <p:cNvPr id="32785" name="Rectangle 35"/>
          <p:cNvSpPr>
            <a:spLocks noChangeArrowheads="1"/>
          </p:cNvSpPr>
          <p:nvPr/>
        </p:nvSpPr>
        <p:spPr bwMode="auto">
          <a:xfrm>
            <a:off x="7710488" y="4632325"/>
            <a:ext cx="1689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b="1">
                <a:latin typeface="Times New Roman" pitchFamily="18" charset="0"/>
                <a:cs typeface="Times New Roman" pitchFamily="18" charset="0"/>
              </a:rPr>
              <a:t>No Disease </a:t>
            </a:r>
          </a:p>
        </p:txBody>
      </p:sp>
      <p:sp>
        <p:nvSpPr>
          <p:cNvPr id="32786" name="Rectangle 37"/>
          <p:cNvSpPr>
            <a:spLocks noChangeArrowheads="1"/>
          </p:cNvSpPr>
          <p:nvPr/>
        </p:nvSpPr>
        <p:spPr bwMode="auto">
          <a:xfrm>
            <a:off x="642938" y="1485900"/>
            <a:ext cx="1716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EXPOSED </a:t>
            </a:r>
          </a:p>
        </p:txBody>
      </p:sp>
      <p:sp>
        <p:nvSpPr>
          <p:cNvPr id="32787" name="Rectangle 38"/>
          <p:cNvSpPr>
            <a:spLocks noChangeArrowheads="1"/>
          </p:cNvSpPr>
          <p:nvPr/>
        </p:nvSpPr>
        <p:spPr bwMode="auto">
          <a:xfrm>
            <a:off x="722313" y="3587750"/>
            <a:ext cx="183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000" b="1">
                <a:latin typeface="Times New Roman" pitchFamily="18" charset="0"/>
                <a:cs typeface="Times New Roman" pitchFamily="18" charset="0"/>
              </a:rPr>
              <a:t>UNEXPOSED </a:t>
            </a:r>
          </a:p>
        </p:txBody>
      </p:sp>
      <p:sp>
        <p:nvSpPr>
          <p:cNvPr id="32788" name="Rectangle 39"/>
          <p:cNvSpPr>
            <a:spLocks noChangeArrowheads="1"/>
          </p:cNvSpPr>
          <p:nvPr/>
        </p:nvSpPr>
        <p:spPr bwMode="auto">
          <a:xfrm>
            <a:off x="1257300" y="215900"/>
            <a:ext cx="5951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>
                <a:latin typeface="Times New Roman" pitchFamily="18" charset="0"/>
                <a:cs typeface="Times New Roman" pitchFamily="18" charset="0"/>
              </a:rPr>
              <a:t>Design of a Prospective Cohort Study </a:t>
            </a:r>
          </a:p>
        </p:txBody>
      </p:sp>
      <p:sp>
        <p:nvSpPr>
          <p:cNvPr id="32789" name="Rectangle 35"/>
          <p:cNvSpPr>
            <a:spLocks noChangeArrowheads="1"/>
          </p:cNvSpPr>
          <p:nvPr/>
        </p:nvSpPr>
        <p:spPr bwMode="auto">
          <a:xfrm>
            <a:off x="7656513" y="1968500"/>
            <a:ext cx="1689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b="1">
                <a:latin typeface="Times New Roman" pitchFamily="18" charset="0"/>
                <a:cs typeface="Times New Roman" pitchFamily="18" charset="0"/>
              </a:rPr>
              <a:t>No Disease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7950" y="4808538"/>
            <a:ext cx="7234238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It begins with group of people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free of disease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classified into subgroups</a:t>
            </a:r>
          </a:p>
          <a:p>
            <a:pPr>
              <a:defRPr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 group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individuals </a:t>
            </a:r>
            <a:r>
              <a:rPr lang="en-US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to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 group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who are </a:t>
            </a:r>
            <a:r>
              <a:rPr lang="en-US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unexposed to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</a:t>
            </a:r>
          </a:p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are followed over time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(often years) </a:t>
            </a:r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9D91-355D-40DF-AA79-39DB5AB3C9C8}" type="datetime1">
              <a:rPr lang="en-US" smtClean="0"/>
              <a:t>12/25/2021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975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450" y="846138"/>
            <a:ext cx="664981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/>
              <a:t>1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Issues in the design of cohort studies</a:t>
            </a:r>
            <a:endParaRPr lang="en-MY" sz="2800" dirty="0">
              <a:solidFill>
                <a:srgbClr val="C0000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Selection of study groups</a:t>
            </a:r>
            <a:endParaRPr lang="en-MY" sz="2400" dirty="0">
              <a:solidFill>
                <a:srgbClr val="00B050"/>
              </a:solidFill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cs typeface="Times New Roman" pitchFamily="18" charset="0"/>
              </a:rPr>
              <a:t>Measuring exposure</a:t>
            </a:r>
            <a:endParaRPr lang="en-MY" sz="2400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cs typeface="Times New Roman" pitchFamily="18" charset="0"/>
              </a:rPr>
              <a:t>Measuring outcome</a:t>
            </a:r>
            <a:endParaRPr lang="en-MY" sz="2400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sz="2400" b="1" dirty="0">
                <a:cs typeface="Times New Roman" pitchFamily="18" charset="0"/>
              </a:rPr>
              <a:t>Methods of follow-up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5812605" y="110395"/>
            <a:ext cx="3354833" cy="1223412"/>
          </a:xfrm>
          <a:prstGeom prst="rect">
            <a:avLst/>
          </a:prstGeom>
          <a:noFill/>
          <a:ln w="317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050" dirty="0">
                <a:solidFill>
                  <a:srgbClr val="C00000"/>
                </a:solidFill>
                <a:cs typeface="Times New Roman" pitchFamily="18" charset="0"/>
              </a:rPr>
              <a:t>Issues in the design of cohort studies </a:t>
            </a:r>
            <a:r>
              <a:rPr lang="en-US" sz="1050" dirty="0">
                <a:cs typeface="Times New Roman" pitchFamily="18" charset="0"/>
              </a:rPr>
              <a:t>understand the differences from a CCS,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050" dirty="0">
                <a:cs typeface="Times New Roman" pitchFamily="18" charset="0"/>
              </a:rPr>
              <a:t>Potential bias in cohort studies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050" dirty="0">
                <a:cs typeface="Times New Roman" pitchFamily="18" charset="0"/>
              </a:rPr>
              <a:t>Analysis of cohort studies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050" dirty="0">
                <a:cs typeface="Times New Roman" pitchFamily="18" charset="0"/>
              </a:rPr>
              <a:t>calculate the basic measures (relative risk, attributable risk </a:t>
            </a:r>
            <a:r>
              <a:rPr lang="en-US" sz="1050" dirty="0" err="1">
                <a:cs typeface="Times New Roman" pitchFamily="18" charset="0"/>
              </a:rPr>
              <a:t>etc</a:t>
            </a:r>
            <a:endParaRPr lang="en-US" sz="1050" dirty="0"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050" dirty="0">
                <a:cs typeface="Times New Roman" pitchFamily="18" charset="0"/>
              </a:rPr>
              <a:t>appreciate its strengths and weaknesses.</a:t>
            </a: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10235" y="2925830"/>
            <a:ext cx="882047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b="1" dirty="0" smtClean="0">
                <a:solidFill>
                  <a:srgbClr val="00B050"/>
                </a:solidFill>
                <a:cs typeface="Times New Roman" pitchFamily="18" charset="0"/>
              </a:rPr>
              <a:t>Selection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study groups</a:t>
            </a:r>
            <a:endParaRPr lang="en-MY" sz="2400" dirty="0">
              <a:solidFill>
                <a:srgbClr val="00B05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400" dirty="0">
                <a:cs typeface="Times New Roman" pitchFamily="18" charset="0"/>
              </a:rPr>
              <a:t>The aim of a cohort study is to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select study </a:t>
            </a:r>
            <a:r>
              <a:rPr lang="en-US" sz="2400" b="1" dirty="0">
                <a:cs typeface="Times New Roman" pitchFamily="18" charset="0"/>
              </a:rPr>
              <a:t>participants who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are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identical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with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exception o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f their exposure </a:t>
            </a:r>
            <a:r>
              <a:rPr lang="en-US" sz="2400" b="1" dirty="0">
                <a:cs typeface="Times New Roman" pitchFamily="18" charset="0"/>
              </a:rPr>
              <a:t>status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400" b="1" dirty="0">
                <a:cs typeface="Times New Roman" pitchFamily="18" charset="0"/>
              </a:rPr>
              <a:t>All study participants must be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          Free of the outcome under investigation </a:t>
            </a:r>
            <a:r>
              <a:rPr lang="en-US" sz="2400" b="1" dirty="0">
                <a:cs typeface="Times New Roman" pitchFamily="18" charset="0"/>
              </a:rPr>
              <a:t>and </a:t>
            </a:r>
          </a:p>
          <a:p>
            <a:pPr marL="457200" indent="-457200" algn="ctr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40911F"/>
                </a:solidFill>
                <a:cs typeface="Times New Roman" pitchFamily="18" charset="0"/>
              </a:rPr>
              <a:t>have the potential to develop the outcome </a:t>
            </a:r>
          </a:p>
          <a:p>
            <a:pPr>
              <a:defRPr/>
            </a:pPr>
            <a:r>
              <a:rPr lang="en-US" sz="2400" dirty="0">
                <a:cs typeface="Times New Roman" pitchFamily="18" charset="0"/>
              </a:rPr>
              <a:t>                                  under investigation.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33797" name="Rectangle 2"/>
          <p:cNvSpPr>
            <a:spLocks noChangeArrowheads="1"/>
          </p:cNvSpPr>
          <p:nvPr/>
        </p:nvSpPr>
        <p:spPr bwMode="auto">
          <a:xfrm>
            <a:off x="1692275" y="188913"/>
            <a:ext cx="251968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612-CA8B-4F49-ACB0-6B9ACF21B649}" type="datetime1">
              <a:rPr lang="en-US" smtClean="0"/>
              <a:t>12/25/2021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680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5" ma:contentTypeDescription="Create a new document." ma:contentTypeScope="" ma:versionID="4e9099373fc0c0239c4a0f0453c85ac5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c9d9b8bade72a0b562924d18a39c3b08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917E34-2C8C-495B-AAD4-E01F2B6184A0}"/>
</file>

<file path=customXml/itemProps2.xml><?xml version="1.0" encoding="utf-8"?>
<ds:datastoreItem xmlns:ds="http://schemas.openxmlformats.org/officeDocument/2006/customXml" ds:itemID="{95AFD481-4AC8-4890-8CFE-1CCE4D096536}"/>
</file>

<file path=customXml/itemProps3.xml><?xml version="1.0" encoding="utf-8"?>
<ds:datastoreItem xmlns:ds="http://schemas.openxmlformats.org/officeDocument/2006/customXml" ds:itemID="{1B53CC8A-05BF-4870-9301-85AEA87A3279}"/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1975</Words>
  <Application>Microsoft Office PowerPoint</Application>
  <PresentationFormat>On-screen Show (4:3)</PresentationFormat>
  <Paragraphs>372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Century Schoolbook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49</cp:revision>
  <dcterms:created xsi:type="dcterms:W3CDTF">2020-12-11T15:42:53Z</dcterms:created>
  <dcterms:modified xsi:type="dcterms:W3CDTF">2021-12-25T15:53:25Z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