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69" r:id="rId2"/>
    <p:sldId id="266" r:id="rId3"/>
    <p:sldId id="267" r:id="rId4"/>
    <p:sldId id="268" r:id="rId5"/>
    <p:sldId id="263" r:id="rId6"/>
    <p:sldId id="257" r:id="rId7"/>
    <p:sldId id="258" r:id="rId8"/>
    <p:sldId id="259" r:id="rId9"/>
    <p:sldId id="260" r:id="rId10"/>
    <p:sldId id="261"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4029759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2201972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D6840-E460-4F52-BA61-809E1DAC233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3999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2094341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D6840-E460-4F52-BA61-809E1DAC233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1780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3054848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2475850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185089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1202251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906032-E833-4EEA-A46C-7F4184530E40}" type="datetimeFigureOut">
              <a:rPr lang="en-US" smtClean="0"/>
              <a:t>10/13/2020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745505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399960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906032-E833-4EEA-A46C-7F4184530E40}" type="datetimeFigureOut">
              <a:rPr lang="en-US" smtClean="0"/>
              <a:t>10/13/2020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516495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906032-E833-4EEA-A46C-7F4184530E40}" type="datetimeFigureOut">
              <a:rPr lang="en-US" smtClean="0"/>
              <a:t>10/13/2020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247557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06032-E833-4EEA-A46C-7F4184530E40}" type="datetimeFigureOut">
              <a:rPr lang="en-US" smtClean="0"/>
              <a:t>10/13/2020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4267135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662140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906032-E833-4EEA-A46C-7F4184530E40}" type="datetimeFigureOut">
              <a:rPr lang="en-US" smtClean="0"/>
              <a:t>10/13/2020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D6840-E460-4F52-BA61-809E1DAC2338}" type="slidenum">
              <a:rPr lang="en-US" smtClean="0"/>
              <a:t>‹#›</a:t>
            </a:fld>
            <a:endParaRPr lang="en-US"/>
          </a:p>
        </p:txBody>
      </p:sp>
    </p:spTree>
    <p:extLst>
      <p:ext uri="{BB962C8B-B14F-4D97-AF65-F5344CB8AC3E}">
        <p14:creationId xmlns:p14="http://schemas.microsoft.com/office/powerpoint/2010/main" val="416345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906032-E833-4EEA-A46C-7F4184530E40}" type="datetimeFigureOut">
              <a:rPr lang="en-US" smtClean="0"/>
              <a:t>10/13/2020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6D6840-E460-4F52-BA61-809E1DAC2338}" type="slidenum">
              <a:rPr lang="en-US" smtClean="0"/>
              <a:t>‹#›</a:t>
            </a:fld>
            <a:endParaRPr lang="en-US"/>
          </a:p>
        </p:txBody>
      </p:sp>
    </p:spTree>
    <p:extLst>
      <p:ext uri="{BB962C8B-B14F-4D97-AF65-F5344CB8AC3E}">
        <p14:creationId xmlns:p14="http://schemas.microsoft.com/office/powerpoint/2010/main" val="125142417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D6934-15D2-489C-B7AF-8E6D8F2E3A85}"/>
              </a:ext>
            </a:extLst>
          </p:cNvPr>
          <p:cNvSpPr>
            <a:spLocks noGrp="1"/>
          </p:cNvSpPr>
          <p:nvPr>
            <p:ph type="ctrTitle"/>
          </p:nvPr>
        </p:nvSpPr>
        <p:spPr/>
        <p:txBody>
          <a:bodyPr/>
          <a:lstStyle/>
          <a:p>
            <a:r>
              <a:rPr lang="en-US" dirty="0"/>
              <a:t>Alveolar ventilation </a:t>
            </a:r>
          </a:p>
        </p:txBody>
      </p:sp>
      <p:sp>
        <p:nvSpPr>
          <p:cNvPr id="3" name="Subtitle 2">
            <a:extLst>
              <a:ext uri="{FF2B5EF4-FFF2-40B4-BE49-F238E27FC236}">
                <a16:creationId xmlns:a16="http://schemas.microsoft.com/office/drawing/2014/main" id="{56D632FB-B97B-4212-98E6-151955387622}"/>
              </a:ext>
            </a:extLst>
          </p:cNvPr>
          <p:cNvSpPr>
            <a:spLocks noGrp="1"/>
          </p:cNvSpPr>
          <p:nvPr>
            <p:ph type="subTitle" idx="1"/>
          </p:nvPr>
        </p:nvSpPr>
        <p:spPr/>
        <p:txBody>
          <a:bodyPr/>
          <a:lstStyle/>
          <a:p>
            <a:r>
              <a:rPr lang="en-US" dirty="0"/>
              <a:t>Dr. Arwa </a:t>
            </a:r>
            <a:r>
              <a:rPr lang="en-US" dirty="0" err="1"/>
              <a:t>rawashdeh</a:t>
            </a:r>
            <a:r>
              <a:rPr lang="en-US" dirty="0"/>
              <a:t> </a:t>
            </a:r>
          </a:p>
        </p:txBody>
      </p:sp>
    </p:spTree>
    <p:extLst>
      <p:ext uri="{BB962C8B-B14F-4D97-AF65-F5344CB8AC3E}">
        <p14:creationId xmlns:p14="http://schemas.microsoft.com/office/powerpoint/2010/main" val="186870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632679-D0D6-49FE-9684-9E5A703E9527}"/>
              </a:ext>
            </a:extLst>
          </p:cNvPr>
          <p:cNvSpPr>
            <a:spLocks noGrp="1"/>
          </p:cNvSpPr>
          <p:nvPr>
            <p:ph idx="1"/>
          </p:nvPr>
        </p:nvSpPr>
        <p:spPr>
          <a:xfrm>
            <a:off x="394652" y="1294226"/>
            <a:ext cx="6667330" cy="4698611"/>
          </a:xfrm>
        </p:spPr>
        <p:txBody>
          <a:bodyPr>
            <a:normAutofit fontScale="85000" lnSpcReduction="20000"/>
          </a:bodyPr>
          <a:lstStyle/>
          <a:p>
            <a:r>
              <a:rPr lang="en-US" sz="2100" dirty="0"/>
              <a:t>106mmHg of oxygen and 40mmHg to 50mmHg of CO2 inside the alveoli </a:t>
            </a:r>
          </a:p>
          <a:p>
            <a:r>
              <a:rPr lang="en-US" sz="2100" dirty="0"/>
              <a:t>In order for the gas to go through the blood gas barrier the gas particles need to dissolve first and then they need to diffuse to bloodstream</a:t>
            </a:r>
          </a:p>
          <a:p>
            <a:r>
              <a:rPr lang="en-US" sz="2100" dirty="0"/>
              <a:t>CO2 is 20 times soluble than the oxygen it diffuses much quicker </a:t>
            </a:r>
          </a:p>
          <a:p>
            <a:r>
              <a:rPr lang="en-US" sz="2100" dirty="0"/>
              <a:t>So the concentration of CO2 dropped down to 35-45mmHg and this is the normal value of Arterial Blood Gas ABG </a:t>
            </a:r>
          </a:p>
          <a:p>
            <a:r>
              <a:rPr lang="en-US" sz="2100" dirty="0"/>
              <a:t> O2 is going to drop down from 80-100mmHg and again this the ABG value of oxygen </a:t>
            </a:r>
          </a:p>
          <a:p>
            <a:r>
              <a:rPr lang="en-US" sz="2100" dirty="0"/>
              <a:t>This is clinically really relevant if you have a person with hypoventilation and say the patient is going to breath 4 times a minute , the CO2 is going to climb much bigger and it going to take a while for oxygen to drop. So for hypoventilation tends to cause hypercapnia first </a:t>
            </a:r>
          </a:p>
          <a:p>
            <a:endParaRPr lang="en-US" dirty="0"/>
          </a:p>
          <a:p>
            <a:endParaRPr lang="en-US" dirty="0"/>
          </a:p>
        </p:txBody>
      </p:sp>
      <p:pic>
        <p:nvPicPr>
          <p:cNvPr id="5" name="Picture 23" descr="GasExchange2">
            <a:extLst>
              <a:ext uri="{FF2B5EF4-FFF2-40B4-BE49-F238E27FC236}">
                <a16:creationId xmlns:a16="http://schemas.microsoft.com/office/drawing/2014/main" id="{F86EB7EC-8395-49AD-AA23-8DC42B424E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928" y="1294226"/>
            <a:ext cx="4346917" cy="4465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4857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190105-E26F-4B27-AD58-D392FD4059CB}"/>
              </a:ext>
            </a:extLst>
          </p:cNvPr>
          <p:cNvSpPr>
            <a:spLocks noGrp="1"/>
          </p:cNvSpPr>
          <p:nvPr>
            <p:ph idx="1"/>
          </p:nvPr>
        </p:nvSpPr>
        <p:spPr>
          <a:xfrm>
            <a:off x="282110" y="1264554"/>
            <a:ext cx="4880733" cy="5009637"/>
          </a:xfrm>
        </p:spPr>
        <p:txBody>
          <a:bodyPr>
            <a:normAutofit fontScale="92500" lnSpcReduction="20000"/>
          </a:bodyPr>
          <a:lstStyle/>
          <a:p>
            <a:pPr marL="0" indent="0">
              <a:buNone/>
            </a:pPr>
            <a:r>
              <a:rPr lang="en-US" dirty="0"/>
              <a:t>O2</a:t>
            </a:r>
          </a:p>
          <a:p>
            <a:pPr marL="0" indent="0">
              <a:buNone/>
            </a:pPr>
            <a:r>
              <a:rPr lang="en-US" dirty="0"/>
              <a:t> After diffusing into the capillaries is taken by hemoglobin and instantly it decreasing the partial pressure of oxygen  and this make more room of oxygen and this allow to carry many times more oxygen than it would be otherwise </a:t>
            </a:r>
          </a:p>
          <a:p>
            <a:pPr marL="0" indent="0">
              <a:buNone/>
            </a:pPr>
            <a:r>
              <a:rPr lang="en-US" dirty="0"/>
              <a:t>1.5% of oxygen is dissolved </a:t>
            </a:r>
          </a:p>
          <a:p>
            <a:pPr marL="0" indent="0">
              <a:buNone/>
            </a:pPr>
            <a:r>
              <a:rPr lang="en-US" dirty="0"/>
              <a:t>98% of oxygen is carried by hemoglobin </a:t>
            </a:r>
          </a:p>
          <a:p>
            <a:pPr marL="0" indent="0">
              <a:buNone/>
            </a:pPr>
            <a:endParaRPr lang="en-US" dirty="0"/>
          </a:p>
          <a:p>
            <a:pPr marL="0" indent="0">
              <a:buNone/>
            </a:pPr>
            <a:r>
              <a:rPr lang="en-US" dirty="0"/>
              <a:t>CO2</a:t>
            </a:r>
          </a:p>
          <a:p>
            <a:pPr marL="0" indent="0">
              <a:buNone/>
            </a:pPr>
            <a:r>
              <a:rPr lang="en-US" dirty="0"/>
              <a:t>7% because more readily dissolved </a:t>
            </a:r>
          </a:p>
          <a:p>
            <a:pPr marL="0" indent="0">
              <a:buNone/>
            </a:pPr>
            <a:r>
              <a:rPr lang="en-US" dirty="0"/>
              <a:t>23% carboxyhemoglobin </a:t>
            </a:r>
          </a:p>
          <a:p>
            <a:pPr marL="0" indent="0">
              <a:buNone/>
            </a:pPr>
            <a:r>
              <a:rPr lang="en-US" dirty="0"/>
              <a:t>70% </a:t>
            </a:r>
            <a:r>
              <a:rPr lang="en-US" sz="1900" dirty="0"/>
              <a:t>H</a:t>
            </a:r>
            <a:r>
              <a:rPr lang="en-US" dirty="0"/>
              <a:t>2</a:t>
            </a:r>
            <a:r>
              <a:rPr lang="en-US" sz="1900" dirty="0"/>
              <a:t>CO3</a:t>
            </a:r>
          </a:p>
          <a:p>
            <a:pPr marL="0" indent="0">
              <a:buNone/>
            </a:pPr>
            <a:endParaRPr lang="en-US" dirty="0"/>
          </a:p>
          <a:p>
            <a:pPr marL="0" indent="0">
              <a:buNone/>
            </a:pPr>
            <a:r>
              <a:rPr lang="en-US" dirty="0"/>
              <a:t> </a:t>
            </a:r>
          </a:p>
          <a:p>
            <a:endParaRPr lang="en-US" dirty="0"/>
          </a:p>
        </p:txBody>
      </p:sp>
      <p:pic>
        <p:nvPicPr>
          <p:cNvPr id="5" name="Picture 4">
            <a:extLst>
              <a:ext uri="{FF2B5EF4-FFF2-40B4-BE49-F238E27FC236}">
                <a16:creationId xmlns:a16="http://schemas.microsoft.com/office/drawing/2014/main" id="{FADA87E0-92D7-4952-989F-B016B17FC342}"/>
              </a:ext>
            </a:extLst>
          </p:cNvPr>
          <p:cNvPicPr>
            <a:picLocks noChangeAspect="1"/>
          </p:cNvPicPr>
          <p:nvPr/>
        </p:nvPicPr>
        <p:blipFill>
          <a:blip r:embed="rId2"/>
          <a:stretch>
            <a:fillRect/>
          </a:stretch>
        </p:blipFill>
        <p:spPr>
          <a:xfrm>
            <a:off x="5490040" y="1264553"/>
            <a:ext cx="6419850" cy="4517269"/>
          </a:xfrm>
          <a:prstGeom prst="rect">
            <a:avLst/>
          </a:prstGeom>
        </p:spPr>
      </p:pic>
    </p:spTree>
    <p:extLst>
      <p:ext uri="{BB962C8B-B14F-4D97-AF65-F5344CB8AC3E}">
        <p14:creationId xmlns:p14="http://schemas.microsoft.com/office/powerpoint/2010/main" val="2269177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30AD1-4BAE-49B9-94C5-9F6B800C9492}"/>
              </a:ext>
            </a:extLst>
          </p:cNvPr>
          <p:cNvSpPr>
            <a:spLocks noGrp="1"/>
          </p:cNvSpPr>
          <p:nvPr>
            <p:ph type="title"/>
          </p:nvPr>
        </p:nvSpPr>
        <p:spPr>
          <a:xfrm>
            <a:off x="1640156" y="359067"/>
            <a:ext cx="8911687" cy="1280890"/>
          </a:xfrm>
        </p:spPr>
        <p:txBody>
          <a:bodyPr>
            <a:normAutofit/>
          </a:bodyPr>
          <a:lstStyle/>
          <a:p>
            <a:r>
              <a:rPr lang="en-US" dirty="0">
                <a:solidFill>
                  <a:srgbClr val="FF0000"/>
                </a:solidFill>
              </a:rPr>
              <a:t>Continued mechanics </a:t>
            </a:r>
            <a:r>
              <a:rPr lang="en-US">
                <a:solidFill>
                  <a:srgbClr val="FF0000"/>
                </a:solidFill>
              </a:rPr>
              <a:t>of breathing </a:t>
            </a:r>
            <a:br>
              <a:rPr lang="en-US">
                <a:solidFill>
                  <a:srgbClr val="FF0000"/>
                </a:solidFill>
              </a:rPr>
            </a:br>
            <a:r>
              <a:rPr lang="en-US">
                <a:solidFill>
                  <a:srgbClr val="FF0000"/>
                </a:solidFill>
              </a:rPr>
              <a:t>Forced </a:t>
            </a:r>
            <a:r>
              <a:rPr lang="en-US" dirty="0">
                <a:solidFill>
                  <a:srgbClr val="FF0000"/>
                </a:solidFill>
              </a:rPr>
              <a:t>inspiration </a:t>
            </a:r>
          </a:p>
        </p:txBody>
      </p:sp>
      <p:sp>
        <p:nvSpPr>
          <p:cNvPr id="3" name="Content Placeholder 2">
            <a:extLst>
              <a:ext uri="{FF2B5EF4-FFF2-40B4-BE49-F238E27FC236}">
                <a16:creationId xmlns:a16="http://schemas.microsoft.com/office/drawing/2014/main" id="{F9BB7CD3-F27F-4D58-8756-23EA4144F855}"/>
              </a:ext>
            </a:extLst>
          </p:cNvPr>
          <p:cNvSpPr>
            <a:spLocks noGrp="1"/>
          </p:cNvSpPr>
          <p:nvPr>
            <p:ph idx="1"/>
          </p:nvPr>
        </p:nvSpPr>
        <p:spPr>
          <a:xfrm>
            <a:off x="687388" y="1905000"/>
            <a:ext cx="8915400" cy="3777622"/>
          </a:xfrm>
        </p:spPr>
        <p:txBody>
          <a:bodyPr>
            <a:normAutofit/>
          </a:bodyPr>
          <a:lstStyle/>
          <a:p>
            <a:r>
              <a:rPr lang="en-US" dirty="0"/>
              <a:t>In forced inspiration ; </a:t>
            </a:r>
            <a:r>
              <a:rPr lang="en-US" dirty="0" err="1"/>
              <a:t>sternocloidmastoid</a:t>
            </a:r>
            <a:r>
              <a:rPr lang="en-US" dirty="0"/>
              <a:t> connects to the sternum, the anterior middle and posterior </a:t>
            </a:r>
            <a:r>
              <a:rPr lang="en-US" dirty="0" err="1"/>
              <a:t>scalenes</a:t>
            </a:r>
            <a:r>
              <a:rPr lang="en-US" dirty="0"/>
              <a:t>  lateral side of the neck and they also connected to the rib , for the well developed the pectoralis minor they connect to the third fourth and fifth rib. </a:t>
            </a:r>
          </a:p>
          <a:p>
            <a:r>
              <a:rPr lang="en-US" dirty="0"/>
              <a:t>Increase the thoracic cavity even more than the quiet inspiratory muscles Intrapleural pressure is -7mmHg, intrapulmonary pressure is -2mmHg </a:t>
            </a:r>
          </a:p>
          <a:p>
            <a:r>
              <a:rPr lang="en-US" b="1" dirty="0">
                <a:solidFill>
                  <a:srgbClr val="FF0000"/>
                </a:solidFill>
              </a:rPr>
              <a:t>F= p1-p2/R   </a:t>
            </a:r>
            <a:r>
              <a:rPr lang="en-US" dirty="0"/>
              <a:t>more air would flow in as the difference increases between the atmospheric pressure and the intrapulmonary pressure </a:t>
            </a:r>
          </a:p>
          <a:p>
            <a:pPr marL="0" indent="0">
              <a:buNone/>
            </a:pPr>
            <a:endParaRPr lang="en-US" dirty="0"/>
          </a:p>
        </p:txBody>
      </p:sp>
    </p:spTree>
    <p:extLst>
      <p:ext uri="{BB962C8B-B14F-4D97-AF65-F5344CB8AC3E}">
        <p14:creationId xmlns:p14="http://schemas.microsoft.com/office/powerpoint/2010/main" val="1426919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E1FC2-3BAC-4609-AA3F-FE133BA73DEC}"/>
              </a:ext>
            </a:extLst>
          </p:cNvPr>
          <p:cNvSpPr>
            <a:spLocks noGrp="1"/>
          </p:cNvSpPr>
          <p:nvPr>
            <p:ph type="title"/>
          </p:nvPr>
        </p:nvSpPr>
        <p:spPr>
          <a:xfrm>
            <a:off x="1640156" y="269615"/>
            <a:ext cx="8911687" cy="936333"/>
          </a:xfrm>
        </p:spPr>
        <p:txBody>
          <a:bodyPr>
            <a:normAutofit/>
          </a:bodyPr>
          <a:lstStyle/>
          <a:p>
            <a:r>
              <a:rPr lang="en-US" dirty="0">
                <a:solidFill>
                  <a:srgbClr val="FF0000"/>
                </a:solidFill>
              </a:rPr>
              <a:t>Quit expiration </a:t>
            </a:r>
          </a:p>
        </p:txBody>
      </p:sp>
      <p:sp>
        <p:nvSpPr>
          <p:cNvPr id="3" name="Content Placeholder 2">
            <a:extLst>
              <a:ext uri="{FF2B5EF4-FFF2-40B4-BE49-F238E27FC236}">
                <a16:creationId xmlns:a16="http://schemas.microsoft.com/office/drawing/2014/main" id="{A8F6108A-A677-40A2-8414-C42AB6C315E5}"/>
              </a:ext>
            </a:extLst>
          </p:cNvPr>
          <p:cNvSpPr>
            <a:spLocks noGrp="1"/>
          </p:cNvSpPr>
          <p:nvPr>
            <p:ph idx="1"/>
          </p:nvPr>
        </p:nvSpPr>
        <p:spPr>
          <a:xfrm>
            <a:off x="782799" y="1205948"/>
            <a:ext cx="8915400" cy="5517244"/>
          </a:xfrm>
        </p:spPr>
        <p:txBody>
          <a:bodyPr>
            <a:normAutofit fontScale="25000" lnSpcReduction="20000"/>
          </a:bodyPr>
          <a:lstStyle/>
          <a:p>
            <a:r>
              <a:rPr lang="en-US" sz="7200" dirty="0"/>
              <a:t>During quit expiration  no muscles are involved is a passive process</a:t>
            </a:r>
          </a:p>
          <a:p>
            <a:r>
              <a:rPr lang="en-US" sz="7200" dirty="0"/>
              <a:t>Depends upon the elasticity of the lung ; assume the smallest size as possible </a:t>
            </a:r>
          </a:p>
          <a:p>
            <a:pPr marL="0" indent="0">
              <a:buNone/>
            </a:pPr>
            <a:r>
              <a:rPr lang="en-US" sz="7200" dirty="0"/>
              <a:t>      </a:t>
            </a:r>
            <a:r>
              <a:rPr lang="en-US" sz="7200" b="1" dirty="0">
                <a:solidFill>
                  <a:srgbClr val="FF0000"/>
                </a:solidFill>
              </a:rPr>
              <a:t>E= ∆ pressure/ ∆ volume </a:t>
            </a:r>
          </a:p>
          <a:p>
            <a:pPr marL="0" indent="0">
              <a:buNone/>
            </a:pPr>
            <a:r>
              <a:rPr lang="en-US" sz="7200" b="1" dirty="0">
                <a:solidFill>
                  <a:srgbClr val="FF0000"/>
                </a:solidFill>
              </a:rPr>
              <a:t>  During expiration we want the volume to decrease so the elasticity would           increase</a:t>
            </a:r>
          </a:p>
          <a:p>
            <a:pPr marL="0" indent="0">
              <a:buNone/>
            </a:pPr>
            <a:endParaRPr lang="en-US" sz="7200" b="1" dirty="0">
              <a:solidFill>
                <a:srgbClr val="FF0000"/>
              </a:solidFill>
            </a:endParaRPr>
          </a:p>
          <a:p>
            <a:r>
              <a:rPr lang="en-US" sz="7200" dirty="0">
                <a:solidFill>
                  <a:schemeClr val="tx1"/>
                </a:solidFill>
              </a:rPr>
              <a:t>Stretch receptors inside the lung and bronchi is going to inhibited the ventral respiratory group nucleus inside the medulla and relax the quite inspiration . The diaphragm would goes up and decrease the volume of  thoracic cavity and increase the pressure according to </a:t>
            </a:r>
          </a:p>
          <a:p>
            <a:pPr marL="0" indent="0">
              <a:buNone/>
            </a:pPr>
            <a:r>
              <a:rPr lang="en-US" sz="7200" dirty="0">
                <a:solidFill>
                  <a:schemeClr val="tx1"/>
                </a:solidFill>
              </a:rPr>
              <a:t>         </a:t>
            </a:r>
            <a:r>
              <a:rPr lang="en-US" sz="7200" dirty="0" err="1">
                <a:solidFill>
                  <a:schemeClr val="tx1"/>
                </a:solidFill>
              </a:rPr>
              <a:t>boyels</a:t>
            </a:r>
            <a:r>
              <a:rPr lang="en-US" sz="7200" dirty="0">
                <a:solidFill>
                  <a:schemeClr val="tx1"/>
                </a:solidFill>
              </a:rPr>
              <a:t> law  P 1\V</a:t>
            </a:r>
          </a:p>
          <a:p>
            <a:pPr marL="0" indent="0">
              <a:buNone/>
            </a:pPr>
            <a:endParaRPr lang="en-US" sz="7200" dirty="0">
              <a:solidFill>
                <a:schemeClr val="tx1"/>
              </a:solidFill>
            </a:endParaRPr>
          </a:p>
          <a:p>
            <a:pPr marL="0" indent="0">
              <a:buNone/>
            </a:pPr>
            <a:r>
              <a:rPr lang="en-US" sz="7200" dirty="0">
                <a:solidFill>
                  <a:schemeClr val="tx1"/>
                </a:solidFill>
              </a:rPr>
              <a:t>The intrapleural pressure is going back from -6 to  -4mmHg and the lung is trying to recoil thus it pulling the visceral parietal from the parietal but because they are sticky to each other the visceral would pull the parietal and increase the pressure the intrapulmonary pressure is going to increase +1mmHg above the atmospheric thus the air would flow out until equilibrate with atmospheric pressure </a:t>
            </a:r>
          </a:p>
          <a:p>
            <a:pPr marL="0" indent="0">
              <a:buNone/>
            </a:pPr>
            <a:endParaRPr lang="en-US" sz="7200" dirty="0">
              <a:solidFill>
                <a:schemeClr val="tx1"/>
              </a:solidFill>
            </a:endParaRPr>
          </a:p>
          <a:p>
            <a:pPr marL="0" indent="0">
              <a:buNone/>
            </a:pPr>
            <a:endParaRPr lang="en-US" sz="7200" dirty="0">
              <a:solidFill>
                <a:schemeClr val="tx1"/>
              </a:solidFill>
            </a:endParaRPr>
          </a:p>
          <a:p>
            <a:pPr marL="0" indent="0">
              <a:buNone/>
            </a:pPr>
            <a:r>
              <a:rPr lang="en-US" sz="7200" dirty="0">
                <a:solidFill>
                  <a:schemeClr val="tx1"/>
                </a:solidFill>
              </a:rPr>
              <a:t>       </a:t>
            </a:r>
          </a:p>
          <a:p>
            <a:pPr marL="0" indent="0">
              <a:buNone/>
            </a:pPr>
            <a:endParaRPr lang="en-US" dirty="0">
              <a:solidFill>
                <a:schemeClr val="tx1"/>
              </a:solidFill>
            </a:endParaRPr>
          </a:p>
          <a:p>
            <a:pPr marL="0" indent="0">
              <a:buNone/>
            </a:pPr>
            <a:endParaRPr lang="en-US" dirty="0">
              <a:solidFill>
                <a:schemeClr val="tx1"/>
              </a:solidFill>
            </a:endParaRPr>
          </a:p>
          <a:p>
            <a:endParaRPr lang="en-US" dirty="0">
              <a:solidFill>
                <a:schemeClr val="tx1"/>
              </a:solidFill>
            </a:endParaRPr>
          </a:p>
          <a:p>
            <a:pPr marL="0" indent="0">
              <a:buNone/>
            </a:pPr>
            <a:endParaRPr lang="en-US" dirty="0">
              <a:solidFill>
                <a:schemeClr val="tx1"/>
              </a:solidFill>
            </a:endParaRPr>
          </a:p>
          <a:p>
            <a:endParaRPr lang="en-US" b="1" dirty="0">
              <a:solidFill>
                <a:srgbClr val="FF0000"/>
              </a:solidFill>
            </a:endParaRPr>
          </a:p>
          <a:p>
            <a:pPr marL="0" indent="0">
              <a:buNone/>
            </a:pPr>
            <a:endParaRPr lang="en-US" b="1" dirty="0">
              <a:solidFill>
                <a:srgbClr val="FF0000"/>
              </a:solidFill>
            </a:endParaRPr>
          </a:p>
          <a:p>
            <a:pPr marL="0" indent="0">
              <a:buNone/>
            </a:pPr>
            <a:endParaRPr lang="en-US" b="1" dirty="0">
              <a:solidFill>
                <a:srgbClr val="FF0000"/>
              </a:solidFill>
            </a:endParaRPr>
          </a:p>
          <a:p>
            <a:pPr marL="0" indent="0">
              <a:buNone/>
            </a:pPr>
            <a:r>
              <a:rPr lang="en-US" b="1" dirty="0">
                <a:solidFill>
                  <a:srgbClr val="FF0000"/>
                </a:solidFill>
              </a:rPr>
              <a:t> </a:t>
            </a:r>
          </a:p>
        </p:txBody>
      </p:sp>
    </p:spTree>
    <p:extLst>
      <p:ext uri="{BB962C8B-B14F-4D97-AF65-F5344CB8AC3E}">
        <p14:creationId xmlns:p14="http://schemas.microsoft.com/office/powerpoint/2010/main" val="3366931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5C18D-4C46-4036-9280-BA649898E60A}"/>
              </a:ext>
            </a:extLst>
          </p:cNvPr>
          <p:cNvSpPr>
            <a:spLocks noGrp="1"/>
          </p:cNvSpPr>
          <p:nvPr>
            <p:ph type="title"/>
          </p:nvPr>
        </p:nvSpPr>
        <p:spPr/>
        <p:txBody>
          <a:bodyPr/>
          <a:lstStyle/>
          <a:p>
            <a:r>
              <a:rPr lang="en-US" dirty="0">
                <a:solidFill>
                  <a:srgbClr val="FF0000"/>
                </a:solidFill>
              </a:rPr>
              <a:t>Forced expiration </a:t>
            </a:r>
          </a:p>
        </p:txBody>
      </p:sp>
      <p:sp>
        <p:nvSpPr>
          <p:cNvPr id="3" name="Content Placeholder 2">
            <a:extLst>
              <a:ext uri="{FF2B5EF4-FFF2-40B4-BE49-F238E27FC236}">
                <a16:creationId xmlns:a16="http://schemas.microsoft.com/office/drawing/2014/main" id="{66FD13D1-2151-4D7B-9467-E2911DFCB912}"/>
              </a:ext>
            </a:extLst>
          </p:cNvPr>
          <p:cNvSpPr>
            <a:spLocks noGrp="1"/>
          </p:cNvSpPr>
          <p:nvPr>
            <p:ph idx="1"/>
          </p:nvPr>
        </p:nvSpPr>
        <p:spPr/>
        <p:txBody>
          <a:bodyPr/>
          <a:lstStyle/>
          <a:p>
            <a:r>
              <a:rPr lang="en-US" dirty="0"/>
              <a:t>Forced expiration needs muscles; abdominal wall muscles like external oblique and internal oblique, transverse abdominis and to the little degree rectus abdominis, when these muscle are contracting they increase the intraabdominal pressure and  pushing against the relaxed diaphragm thus decreasing the thoracic cavity </a:t>
            </a:r>
          </a:p>
          <a:p>
            <a:r>
              <a:rPr lang="en-US" dirty="0"/>
              <a:t>Intrapleural pressure would be more positive about -3mmHg and the intrapulmonary pressure +2mmHg  thus more air would flow out until equalize with atmospheric pressure </a:t>
            </a:r>
          </a:p>
          <a:p>
            <a:endParaRPr lang="en-US" dirty="0"/>
          </a:p>
          <a:p>
            <a:endParaRPr lang="en-US" dirty="0"/>
          </a:p>
        </p:txBody>
      </p:sp>
    </p:spTree>
    <p:extLst>
      <p:ext uri="{BB962C8B-B14F-4D97-AF65-F5344CB8AC3E}">
        <p14:creationId xmlns:p14="http://schemas.microsoft.com/office/powerpoint/2010/main" val="4213975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68D41-706C-4412-B3DC-BDBCC17244FB}"/>
              </a:ext>
            </a:extLst>
          </p:cNvPr>
          <p:cNvSpPr>
            <a:spLocks noGrp="1"/>
          </p:cNvSpPr>
          <p:nvPr>
            <p:ph type="title"/>
          </p:nvPr>
        </p:nvSpPr>
        <p:spPr/>
        <p:txBody>
          <a:bodyPr/>
          <a:lstStyle/>
          <a:p>
            <a:r>
              <a:rPr lang="en-US" dirty="0">
                <a:solidFill>
                  <a:schemeClr val="accent1"/>
                </a:solidFill>
              </a:rPr>
              <a:t>Respiratory mechanics </a:t>
            </a:r>
          </a:p>
        </p:txBody>
      </p:sp>
      <p:sp>
        <p:nvSpPr>
          <p:cNvPr id="3" name="Content Placeholder 2">
            <a:extLst>
              <a:ext uri="{FF2B5EF4-FFF2-40B4-BE49-F238E27FC236}">
                <a16:creationId xmlns:a16="http://schemas.microsoft.com/office/drawing/2014/main" id="{0CAEA6BE-742B-4847-8198-8B512FB6A3C0}"/>
              </a:ext>
            </a:extLst>
          </p:cNvPr>
          <p:cNvSpPr>
            <a:spLocks noGrp="1"/>
          </p:cNvSpPr>
          <p:nvPr>
            <p:ph idx="1"/>
          </p:nvPr>
        </p:nvSpPr>
        <p:spPr>
          <a:xfrm>
            <a:off x="514643" y="1459865"/>
            <a:ext cx="10515600" cy="4351338"/>
          </a:xfrm>
        </p:spPr>
        <p:txBody>
          <a:bodyPr>
            <a:normAutofit/>
          </a:bodyPr>
          <a:lstStyle/>
          <a:p>
            <a:pPr marL="0" indent="0">
              <a:buNone/>
            </a:pPr>
            <a:endParaRPr lang="en-US" dirty="0"/>
          </a:p>
          <a:p>
            <a:pPr marL="514350" indent="-514350">
              <a:buAutoNum type="arabicPeriod"/>
            </a:pPr>
            <a:r>
              <a:rPr lang="en-US" dirty="0"/>
              <a:t>Ventilation </a:t>
            </a:r>
          </a:p>
          <a:p>
            <a:pPr marL="514350" indent="-514350">
              <a:buAutoNum type="arabicPeriod"/>
            </a:pPr>
            <a:r>
              <a:rPr lang="en-US" dirty="0"/>
              <a:t>External respiration       alveolar ventilation and blood gas exchange between alveoli and blood </a:t>
            </a:r>
          </a:p>
          <a:p>
            <a:pPr marL="514350" indent="-514350">
              <a:buAutoNum type="arabicPeriod"/>
            </a:pPr>
            <a:r>
              <a:rPr lang="en-US" dirty="0"/>
              <a:t>Transport</a:t>
            </a:r>
          </a:p>
          <a:p>
            <a:pPr marL="514350" indent="-514350">
              <a:buAutoNum type="arabicPeriod"/>
            </a:pPr>
            <a:r>
              <a:rPr lang="en-US" dirty="0"/>
              <a:t>Internal respiration  blood gas exchange between blood and the cells </a:t>
            </a:r>
          </a:p>
          <a:p>
            <a:pPr marL="514350" indent="-514350">
              <a:buAutoNum type="arabicPeriod"/>
            </a:pPr>
            <a:r>
              <a:rPr lang="en-US" dirty="0"/>
              <a:t> Cellular respiration in mitochondria </a:t>
            </a:r>
          </a:p>
          <a:p>
            <a:pPr marL="514350" indent="-514350">
              <a:buAutoNum type="arabicPeriod"/>
            </a:pPr>
            <a:endParaRPr lang="en-US" dirty="0"/>
          </a:p>
          <a:p>
            <a:pPr marL="0" indent="0">
              <a:buNone/>
            </a:pPr>
            <a:r>
              <a:rPr lang="en-US" dirty="0"/>
              <a:t> </a:t>
            </a:r>
          </a:p>
        </p:txBody>
      </p:sp>
    </p:spTree>
    <p:extLst>
      <p:ext uri="{BB962C8B-B14F-4D97-AF65-F5344CB8AC3E}">
        <p14:creationId xmlns:p14="http://schemas.microsoft.com/office/powerpoint/2010/main" val="363706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3B4A-15BA-4543-8FAF-51E461218936}"/>
              </a:ext>
            </a:extLst>
          </p:cNvPr>
          <p:cNvSpPr>
            <a:spLocks noGrp="1"/>
          </p:cNvSpPr>
          <p:nvPr>
            <p:ph type="title"/>
          </p:nvPr>
        </p:nvSpPr>
        <p:spPr/>
        <p:txBody>
          <a:bodyPr/>
          <a:lstStyle/>
          <a:p>
            <a:r>
              <a:rPr lang="en-US" dirty="0"/>
              <a:t>Alveolar ventilation </a:t>
            </a:r>
          </a:p>
        </p:txBody>
      </p:sp>
      <p:sp>
        <p:nvSpPr>
          <p:cNvPr id="3" name="Content Placeholder 2">
            <a:extLst>
              <a:ext uri="{FF2B5EF4-FFF2-40B4-BE49-F238E27FC236}">
                <a16:creationId xmlns:a16="http://schemas.microsoft.com/office/drawing/2014/main" id="{E8C9E4D6-13A4-4F1C-A6CF-3A02F07A36F9}"/>
              </a:ext>
            </a:extLst>
          </p:cNvPr>
          <p:cNvSpPr>
            <a:spLocks noGrp="1"/>
          </p:cNvSpPr>
          <p:nvPr>
            <p:ph idx="1"/>
          </p:nvPr>
        </p:nvSpPr>
        <p:spPr>
          <a:xfrm>
            <a:off x="303628" y="2236763"/>
            <a:ext cx="10515600" cy="3334043"/>
          </a:xfrm>
        </p:spPr>
        <p:txBody>
          <a:bodyPr/>
          <a:lstStyle/>
          <a:p>
            <a:r>
              <a:rPr lang="en-US" dirty="0"/>
              <a:t>We are going to talk briefly on gas partial pressure to understand the dynamic of how oxygen and carbon dioxide into and out of blood stream </a:t>
            </a:r>
          </a:p>
          <a:p>
            <a:pPr marL="0" indent="0">
              <a:buNone/>
            </a:pPr>
            <a:endParaRPr lang="en-US" dirty="0"/>
          </a:p>
          <a:p>
            <a:r>
              <a:rPr lang="en-US" dirty="0"/>
              <a:t>Clinically they are very important because you have to notice the term used when interpreting blood gas exchange </a:t>
            </a:r>
          </a:p>
          <a:p>
            <a:endParaRPr lang="en-US" dirty="0"/>
          </a:p>
          <a:p>
            <a:pPr marL="0" indent="0">
              <a:buNone/>
            </a:pPr>
            <a:endParaRPr lang="en-US" dirty="0"/>
          </a:p>
        </p:txBody>
      </p:sp>
    </p:spTree>
    <p:extLst>
      <p:ext uri="{BB962C8B-B14F-4D97-AF65-F5344CB8AC3E}">
        <p14:creationId xmlns:p14="http://schemas.microsoft.com/office/powerpoint/2010/main" val="3464157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EB6C5-05D4-4EF8-B72A-6506BDEE6CC1}"/>
              </a:ext>
            </a:extLst>
          </p:cNvPr>
          <p:cNvSpPr>
            <a:spLocks noGrp="1"/>
          </p:cNvSpPr>
          <p:nvPr>
            <p:ph type="title"/>
          </p:nvPr>
        </p:nvSpPr>
        <p:spPr>
          <a:xfrm>
            <a:off x="219221" y="125974"/>
            <a:ext cx="10515600" cy="1325563"/>
          </a:xfrm>
        </p:spPr>
        <p:txBody>
          <a:bodyPr/>
          <a:lstStyle/>
          <a:p>
            <a:r>
              <a:rPr lang="en-US" dirty="0"/>
              <a:t>Mole fraction </a:t>
            </a:r>
          </a:p>
        </p:txBody>
      </p:sp>
      <p:sp>
        <p:nvSpPr>
          <p:cNvPr id="3" name="Content Placeholder 2">
            <a:extLst>
              <a:ext uri="{FF2B5EF4-FFF2-40B4-BE49-F238E27FC236}">
                <a16:creationId xmlns:a16="http://schemas.microsoft.com/office/drawing/2014/main" id="{417986FC-A74D-422A-B383-E351E18846D2}"/>
              </a:ext>
            </a:extLst>
          </p:cNvPr>
          <p:cNvSpPr>
            <a:spLocks noGrp="1"/>
          </p:cNvSpPr>
          <p:nvPr>
            <p:ph idx="1"/>
          </p:nvPr>
        </p:nvSpPr>
        <p:spPr>
          <a:xfrm>
            <a:off x="219221" y="1253331"/>
            <a:ext cx="10515600" cy="3881377"/>
          </a:xfrm>
        </p:spPr>
        <p:txBody>
          <a:bodyPr>
            <a:normAutofit fontScale="55000" lnSpcReduction="20000"/>
          </a:bodyPr>
          <a:lstStyle/>
          <a:p>
            <a:r>
              <a:rPr lang="en-US" sz="4500" dirty="0"/>
              <a:t>Barometric or atmospheric pressure is a random thermal motion of all molecules </a:t>
            </a:r>
          </a:p>
          <a:p>
            <a:pPr marL="0" indent="0">
              <a:buNone/>
            </a:pPr>
            <a:r>
              <a:rPr lang="en-US" sz="4500" dirty="0"/>
              <a:t>       Nitrogen  76%</a:t>
            </a:r>
          </a:p>
          <a:p>
            <a:pPr marL="0" indent="0">
              <a:buNone/>
            </a:pPr>
            <a:r>
              <a:rPr lang="en-US" sz="4500" dirty="0"/>
              <a:t>       Oxygen 20%</a:t>
            </a:r>
          </a:p>
          <a:p>
            <a:pPr marL="0" indent="0">
              <a:buNone/>
            </a:pPr>
            <a:r>
              <a:rPr lang="en-US" sz="4500" dirty="0"/>
              <a:t>       Water </a:t>
            </a:r>
            <a:r>
              <a:rPr lang="en-US" sz="4500" dirty="0" err="1"/>
              <a:t>vapour</a:t>
            </a:r>
            <a:r>
              <a:rPr lang="en-US" sz="4500" dirty="0"/>
              <a:t> 3%</a:t>
            </a:r>
          </a:p>
          <a:p>
            <a:pPr marL="0" indent="0">
              <a:buNone/>
            </a:pPr>
            <a:r>
              <a:rPr lang="en-US" sz="4500" dirty="0"/>
              <a:t>       Carbon dioxide 0.04%</a:t>
            </a:r>
          </a:p>
          <a:p>
            <a:pPr marL="0" indent="0">
              <a:buNone/>
            </a:pPr>
            <a:r>
              <a:rPr lang="en-US" sz="4500" dirty="0"/>
              <a:t>Fraction </a:t>
            </a:r>
          </a:p>
          <a:p>
            <a:r>
              <a:rPr lang="en-US" sz="4500" dirty="0"/>
              <a:t> The fraction of the gas is the total gas percentage to the total gas mixture </a:t>
            </a:r>
          </a:p>
          <a:p>
            <a:endParaRPr lang="en-US" sz="4500" dirty="0"/>
          </a:p>
          <a:p>
            <a:endParaRPr lang="en-US" sz="4500" dirty="0"/>
          </a:p>
          <a:p>
            <a:endParaRPr lang="en-US" dirty="0"/>
          </a:p>
          <a:p>
            <a:pPr marL="0" indent="0">
              <a:buNone/>
            </a:pPr>
            <a:endParaRPr lang="en-US" dirty="0"/>
          </a:p>
          <a:p>
            <a:endParaRPr lang="en-US" dirty="0"/>
          </a:p>
        </p:txBody>
      </p:sp>
      <p:pic>
        <p:nvPicPr>
          <p:cNvPr id="7" name="Picture 6">
            <a:extLst>
              <a:ext uri="{FF2B5EF4-FFF2-40B4-BE49-F238E27FC236}">
                <a16:creationId xmlns:a16="http://schemas.microsoft.com/office/drawing/2014/main" id="{3753A884-A1A5-40D2-8F17-3A68DCA4106A}"/>
              </a:ext>
            </a:extLst>
          </p:cNvPr>
          <p:cNvPicPr>
            <a:picLocks noChangeAspect="1"/>
          </p:cNvPicPr>
          <p:nvPr/>
        </p:nvPicPr>
        <p:blipFill>
          <a:blip r:embed="rId2"/>
          <a:stretch>
            <a:fillRect/>
          </a:stretch>
        </p:blipFill>
        <p:spPr>
          <a:xfrm>
            <a:off x="1983545" y="5061744"/>
            <a:ext cx="5866228" cy="1085850"/>
          </a:xfrm>
          <a:prstGeom prst="rect">
            <a:avLst/>
          </a:prstGeom>
        </p:spPr>
      </p:pic>
    </p:spTree>
    <p:extLst>
      <p:ext uri="{BB962C8B-B14F-4D97-AF65-F5344CB8AC3E}">
        <p14:creationId xmlns:p14="http://schemas.microsoft.com/office/powerpoint/2010/main" val="1951691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9F1D-4FAC-414C-A67A-B00AA1E9F10D}"/>
              </a:ext>
            </a:extLst>
          </p:cNvPr>
          <p:cNvSpPr>
            <a:spLocks noGrp="1"/>
          </p:cNvSpPr>
          <p:nvPr>
            <p:ph type="title"/>
          </p:nvPr>
        </p:nvSpPr>
        <p:spPr>
          <a:xfrm>
            <a:off x="219320" y="0"/>
            <a:ext cx="8911687" cy="1280890"/>
          </a:xfrm>
        </p:spPr>
        <p:txBody>
          <a:bodyPr/>
          <a:lstStyle/>
          <a:p>
            <a:r>
              <a:rPr lang="en-US" dirty="0"/>
              <a:t>Partial pressure </a:t>
            </a:r>
          </a:p>
        </p:txBody>
      </p:sp>
      <p:sp>
        <p:nvSpPr>
          <p:cNvPr id="3" name="Content Placeholder 2">
            <a:extLst>
              <a:ext uri="{FF2B5EF4-FFF2-40B4-BE49-F238E27FC236}">
                <a16:creationId xmlns:a16="http://schemas.microsoft.com/office/drawing/2014/main" id="{DE46E970-2908-41CA-B892-64B2A68FFE94}"/>
              </a:ext>
            </a:extLst>
          </p:cNvPr>
          <p:cNvSpPr>
            <a:spLocks noGrp="1"/>
          </p:cNvSpPr>
          <p:nvPr>
            <p:ph idx="1"/>
          </p:nvPr>
        </p:nvSpPr>
        <p:spPr>
          <a:xfrm>
            <a:off x="219320" y="1280890"/>
            <a:ext cx="8915400" cy="3777622"/>
          </a:xfrm>
        </p:spPr>
        <p:txBody>
          <a:bodyPr>
            <a:normAutofit/>
          </a:bodyPr>
          <a:lstStyle/>
          <a:p>
            <a:pPr marL="0" indent="0">
              <a:buNone/>
            </a:pPr>
            <a:r>
              <a:rPr lang="en-US" dirty="0"/>
              <a:t> barometric pressure is 760mmHg the total pressure P </a:t>
            </a:r>
            <a:r>
              <a:rPr lang="en-US" sz="1800" dirty="0"/>
              <a:t>total   </a:t>
            </a:r>
            <a:r>
              <a:rPr lang="en-US" dirty="0"/>
              <a:t>based on     Daltons law  </a:t>
            </a:r>
          </a:p>
          <a:p>
            <a:pPr marL="0" indent="0">
              <a:buNone/>
            </a:pPr>
            <a:r>
              <a:rPr lang="en-US" dirty="0"/>
              <a:t>    P</a:t>
            </a:r>
            <a:r>
              <a:rPr lang="en-US" sz="2000" dirty="0"/>
              <a:t>N + </a:t>
            </a:r>
            <a:r>
              <a:rPr lang="en-US" dirty="0"/>
              <a:t>P</a:t>
            </a:r>
            <a:r>
              <a:rPr lang="en-US" sz="2000" dirty="0"/>
              <a:t>O2+ </a:t>
            </a:r>
            <a:r>
              <a:rPr lang="en-US" dirty="0"/>
              <a:t>P</a:t>
            </a:r>
            <a:r>
              <a:rPr lang="en-US" sz="2000" dirty="0"/>
              <a:t>H20</a:t>
            </a:r>
            <a:r>
              <a:rPr lang="en-US" sz="2000"/>
              <a:t>+ </a:t>
            </a:r>
            <a:r>
              <a:rPr lang="en-US"/>
              <a:t>P</a:t>
            </a:r>
            <a:r>
              <a:rPr lang="en-US" sz="2000"/>
              <a:t>CO2       </a:t>
            </a:r>
            <a:endParaRPr lang="en-US" sz="2000" dirty="0"/>
          </a:p>
          <a:p>
            <a:r>
              <a:rPr lang="en-US" sz="2000" dirty="0"/>
              <a:t>   </a:t>
            </a:r>
            <a:r>
              <a:rPr lang="en-US" dirty="0"/>
              <a:t>if you add up all pressures you come up approximately with 760mmHg </a:t>
            </a:r>
          </a:p>
          <a:p>
            <a:pPr marL="0" indent="0">
              <a:buNone/>
            </a:pPr>
            <a:r>
              <a:rPr lang="en-US" dirty="0"/>
              <a:t>     </a:t>
            </a:r>
          </a:p>
          <a:p>
            <a:pPr marL="0" indent="0">
              <a:buNone/>
            </a:pPr>
            <a:endParaRPr lang="en-US" sz="800" dirty="0"/>
          </a:p>
          <a:p>
            <a:pPr marL="0" indent="0">
              <a:buNone/>
            </a:pPr>
            <a:r>
              <a:rPr lang="en-US" sz="800" dirty="0"/>
              <a:t>     </a:t>
            </a:r>
            <a:endParaRPr lang="en-US" sz="1000" dirty="0"/>
          </a:p>
          <a:p>
            <a:pPr marL="0" indent="0">
              <a:buNone/>
            </a:pPr>
            <a:r>
              <a:rPr lang="en-US" sz="1000" dirty="0"/>
              <a:t>        </a:t>
            </a:r>
            <a:endParaRPr lang="en-US" dirty="0"/>
          </a:p>
        </p:txBody>
      </p:sp>
      <p:pic>
        <p:nvPicPr>
          <p:cNvPr id="7" name="Picture 6">
            <a:extLst>
              <a:ext uri="{FF2B5EF4-FFF2-40B4-BE49-F238E27FC236}">
                <a16:creationId xmlns:a16="http://schemas.microsoft.com/office/drawing/2014/main" id="{8D5003C4-AB32-4256-A0A2-4E1E7F167EDA}"/>
              </a:ext>
            </a:extLst>
          </p:cNvPr>
          <p:cNvPicPr>
            <a:picLocks noChangeAspect="1"/>
          </p:cNvPicPr>
          <p:nvPr/>
        </p:nvPicPr>
        <p:blipFill>
          <a:blip r:embed="rId2"/>
          <a:stretch>
            <a:fillRect/>
          </a:stretch>
        </p:blipFill>
        <p:spPr>
          <a:xfrm>
            <a:off x="1628775" y="3208387"/>
            <a:ext cx="4467225" cy="647700"/>
          </a:xfrm>
          <a:prstGeom prst="rect">
            <a:avLst/>
          </a:prstGeom>
        </p:spPr>
      </p:pic>
      <p:pic>
        <p:nvPicPr>
          <p:cNvPr id="9" name="Picture 8">
            <a:extLst>
              <a:ext uri="{FF2B5EF4-FFF2-40B4-BE49-F238E27FC236}">
                <a16:creationId xmlns:a16="http://schemas.microsoft.com/office/drawing/2014/main" id="{9E2338BA-C060-4B29-964C-416DD4B4AD74}"/>
              </a:ext>
            </a:extLst>
          </p:cNvPr>
          <p:cNvPicPr>
            <a:picLocks noChangeAspect="1"/>
          </p:cNvPicPr>
          <p:nvPr/>
        </p:nvPicPr>
        <p:blipFill>
          <a:blip r:embed="rId3"/>
          <a:stretch>
            <a:fillRect/>
          </a:stretch>
        </p:blipFill>
        <p:spPr>
          <a:xfrm>
            <a:off x="1628775" y="4968903"/>
            <a:ext cx="3733800" cy="581025"/>
          </a:xfrm>
          <a:prstGeom prst="rect">
            <a:avLst/>
          </a:prstGeom>
        </p:spPr>
      </p:pic>
      <p:pic>
        <p:nvPicPr>
          <p:cNvPr id="11" name="Picture 10">
            <a:extLst>
              <a:ext uri="{FF2B5EF4-FFF2-40B4-BE49-F238E27FC236}">
                <a16:creationId xmlns:a16="http://schemas.microsoft.com/office/drawing/2014/main" id="{5FAA8736-8775-4330-958F-3DE7536852D2}"/>
              </a:ext>
            </a:extLst>
          </p:cNvPr>
          <p:cNvPicPr>
            <a:picLocks noChangeAspect="1"/>
          </p:cNvPicPr>
          <p:nvPr/>
        </p:nvPicPr>
        <p:blipFill>
          <a:blip r:embed="rId4"/>
          <a:stretch>
            <a:fillRect/>
          </a:stretch>
        </p:blipFill>
        <p:spPr>
          <a:xfrm>
            <a:off x="1628775" y="4368018"/>
            <a:ext cx="2143125" cy="457200"/>
          </a:xfrm>
          <a:prstGeom prst="rect">
            <a:avLst/>
          </a:prstGeom>
        </p:spPr>
      </p:pic>
    </p:spTree>
    <p:extLst>
      <p:ext uri="{BB962C8B-B14F-4D97-AF65-F5344CB8AC3E}">
        <p14:creationId xmlns:p14="http://schemas.microsoft.com/office/powerpoint/2010/main" val="2870484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0C34D4-39AF-4F86-AAA5-7947E0277DCC}"/>
              </a:ext>
            </a:extLst>
          </p:cNvPr>
          <p:cNvSpPr>
            <a:spLocks noGrp="1"/>
          </p:cNvSpPr>
          <p:nvPr>
            <p:ph idx="1"/>
          </p:nvPr>
        </p:nvSpPr>
        <p:spPr>
          <a:xfrm>
            <a:off x="146123" y="1258834"/>
            <a:ext cx="5949877" cy="5423320"/>
          </a:xfrm>
        </p:spPr>
        <p:txBody>
          <a:bodyPr>
            <a:normAutofit/>
          </a:bodyPr>
          <a:lstStyle/>
          <a:p>
            <a:r>
              <a:rPr lang="en-US" dirty="0"/>
              <a:t>When we breath in the gases get mixed with our alveoli because it is a large space where gases diffusing in and out of our blood and gases coming through our airway are getting mixed so the partial pressure and fraction within our alveoli look a little bit different </a:t>
            </a:r>
          </a:p>
          <a:p>
            <a:endParaRPr lang="en-US" dirty="0"/>
          </a:p>
          <a:p>
            <a:r>
              <a:rPr lang="en-US" dirty="0"/>
              <a:t>Oxygen dissolving in our blood stream the PO2</a:t>
            </a:r>
            <a:r>
              <a:rPr lang="en-US" sz="2000" dirty="0"/>
              <a:t> </a:t>
            </a:r>
            <a:r>
              <a:rPr lang="en-US" dirty="0"/>
              <a:t>is lower about 100-106mmHg </a:t>
            </a:r>
          </a:p>
          <a:p>
            <a:r>
              <a:rPr lang="en-US" dirty="0"/>
              <a:t>CO</a:t>
            </a:r>
            <a:r>
              <a:rPr lang="en-US" sz="2000" dirty="0"/>
              <a:t>2 </a:t>
            </a:r>
            <a:r>
              <a:rPr lang="en-US" dirty="0"/>
              <a:t>is diffusing out of our blood stream into the alveoli so it is quit higher </a:t>
            </a:r>
          </a:p>
          <a:p>
            <a:r>
              <a:rPr lang="en-US" dirty="0"/>
              <a:t>If we increase the fraction of oxygen that we breath in   then theoretically we are going to inhale 100% of oxygen and the patrial pressure is going to be 760mmHg </a:t>
            </a:r>
          </a:p>
        </p:txBody>
      </p:sp>
      <p:pic>
        <p:nvPicPr>
          <p:cNvPr id="5" name="Picture 4">
            <a:extLst>
              <a:ext uri="{FF2B5EF4-FFF2-40B4-BE49-F238E27FC236}">
                <a16:creationId xmlns:a16="http://schemas.microsoft.com/office/drawing/2014/main" id="{E3E24E76-BA8C-4105-AE85-FA3B2313CC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4812" y="1420839"/>
            <a:ext cx="5949877" cy="2996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B786AFFA-7683-47AA-850F-DA8B7DB03A6B}"/>
              </a:ext>
            </a:extLst>
          </p:cNvPr>
          <p:cNvSpPr txBox="1"/>
          <p:nvPr/>
        </p:nvSpPr>
        <p:spPr>
          <a:xfrm>
            <a:off x="492370" y="0"/>
            <a:ext cx="6105378" cy="646331"/>
          </a:xfrm>
          <a:prstGeom prst="rect">
            <a:avLst/>
          </a:prstGeom>
          <a:noFill/>
        </p:spPr>
        <p:txBody>
          <a:bodyPr wrap="square">
            <a:spAutoFit/>
          </a:bodyPr>
          <a:lstStyle/>
          <a:p>
            <a:r>
              <a:rPr lang="en-US" sz="3600" dirty="0"/>
              <a:t>Implication of  Daltons law  </a:t>
            </a:r>
          </a:p>
        </p:txBody>
      </p:sp>
    </p:spTree>
    <p:extLst>
      <p:ext uri="{BB962C8B-B14F-4D97-AF65-F5344CB8AC3E}">
        <p14:creationId xmlns:p14="http://schemas.microsoft.com/office/powerpoint/2010/main" val="33582151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2" ma:contentTypeDescription="Create a new document." ma:contentTypeScope="" ma:versionID="5eea047ca148aa844cb93a8c99a2675b">
  <xsd:schema xmlns:xsd="http://www.w3.org/2001/XMLSchema" xmlns:xs="http://www.w3.org/2001/XMLSchema" xmlns:p="http://schemas.microsoft.com/office/2006/metadata/properties" xmlns:ns2="e0585ad6-e60d-4dbf-9f0f-7ca5398387e1" targetNamespace="http://schemas.microsoft.com/office/2006/metadata/properties" ma:root="true" ma:fieldsID="9e91d4b2b676e2469954a00a9ec9651c" ns2:_="">
    <xsd:import namespace="e0585ad6-e60d-4dbf-9f0f-7ca5398387e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CCF205-BAA5-426D-BBFF-471EC1405479}"/>
</file>

<file path=customXml/itemProps2.xml><?xml version="1.0" encoding="utf-8"?>
<ds:datastoreItem xmlns:ds="http://schemas.openxmlformats.org/officeDocument/2006/customXml" ds:itemID="{62414A4B-7AB1-4E9F-BBA1-1573EDF18043}"/>
</file>

<file path=customXml/itemProps3.xml><?xml version="1.0" encoding="utf-8"?>
<ds:datastoreItem xmlns:ds="http://schemas.openxmlformats.org/officeDocument/2006/customXml" ds:itemID="{B38A9479-596B-4347-9DC6-A0105CC6425F}"/>
</file>

<file path=docProps/app.xml><?xml version="1.0" encoding="utf-8"?>
<Properties xmlns="http://schemas.openxmlformats.org/officeDocument/2006/extended-properties" xmlns:vt="http://schemas.openxmlformats.org/officeDocument/2006/docPropsVTypes">
  <Template>Wisp</Template>
  <TotalTime>117</TotalTime>
  <Words>836</Words>
  <Application>Microsoft Office PowerPoint</Application>
  <PresentationFormat>Widescreen</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Alveolar ventilation </vt:lpstr>
      <vt:lpstr>Continued mechanics of breathing  Forced inspiration </vt:lpstr>
      <vt:lpstr>Quit expiration </vt:lpstr>
      <vt:lpstr>Forced expiration </vt:lpstr>
      <vt:lpstr>Respiratory mechanics </vt:lpstr>
      <vt:lpstr>Alveolar ventilation </vt:lpstr>
      <vt:lpstr>Mole fraction </vt:lpstr>
      <vt:lpstr>Partial pressure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Forced inspiration </dc:title>
  <dc:creator>rawashdeha@yahoo.com</dc:creator>
  <cp:lastModifiedBy>rawashdeha@yahoo.com</cp:lastModifiedBy>
  <cp:revision>27</cp:revision>
  <dcterms:created xsi:type="dcterms:W3CDTF">2020-10-11T12:37:32Z</dcterms:created>
  <dcterms:modified xsi:type="dcterms:W3CDTF">2020-10-13T11:02:37Z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