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6" r:id="rId5"/>
    <p:sldId id="258" r:id="rId6"/>
    <p:sldId id="259"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635E02-CFDC-405A-A010-C6F5EFE816D3}" type="datetimeFigureOut">
              <a:rPr lang="en-US" smtClean="0"/>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652B4-E5F7-47A4-BC90-E3CDDB0DF4CD}" type="slidenum">
              <a:rPr lang="en-US" smtClean="0"/>
              <a:t>‹#›</a:t>
            </a:fld>
            <a:endParaRPr lang="en-US"/>
          </a:p>
        </p:txBody>
      </p:sp>
    </p:spTree>
    <p:extLst>
      <p:ext uri="{BB962C8B-B14F-4D97-AF65-F5344CB8AC3E}">
        <p14:creationId xmlns:p14="http://schemas.microsoft.com/office/powerpoint/2010/main" val="20852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635E02-CFDC-405A-A010-C6F5EFE816D3}" type="datetimeFigureOut">
              <a:rPr lang="en-US" smtClean="0"/>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652B4-E5F7-47A4-BC90-E3CDDB0DF4CD}" type="slidenum">
              <a:rPr lang="en-US" smtClean="0"/>
              <a:t>‹#›</a:t>
            </a:fld>
            <a:endParaRPr lang="en-US"/>
          </a:p>
        </p:txBody>
      </p:sp>
    </p:spTree>
    <p:extLst>
      <p:ext uri="{BB962C8B-B14F-4D97-AF65-F5344CB8AC3E}">
        <p14:creationId xmlns:p14="http://schemas.microsoft.com/office/powerpoint/2010/main" val="292443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635E02-CFDC-405A-A010-C6F5EFE816D3}" type="datetimeFigureOut">
              <a:rPr lang="en-US" smtClean="0"/>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652B4-E5F7-47A4-BC90-E3CDDB0DF4CD}" type="slidenum">
              <a:rPr lang="en-US" smtClean="0"/>
              <a:t>‹#›</a:t>
            </a:fld>
            <a:endParaRPr lang="en-US"/>
          </a:p>
        </p:txBody>
      </p:sp>
    </p:spTree>
    <p:extLst>
      <p:ext uri="{BB962C8B-B14F-4D97-AF65-F5344CB8AC3E}">
        <p14:creationId xmlns:p14="http://schemas.microsoft.com/office/powerpoint/2010/main" val="420994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45029D59-1DB2-4FF0-A71D-DC3D9FEC3DD2}" type="datetimeFigureOut">
              <a:rPr lang="ar-JO" smtClean="0"/>
              <a:t>27/04/1441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F7765CC-FFCD-433C-ACAA-7AD8AF5F217E}" type="slidenum">
              <a:rPr lang="ar-JO" smtClean="0"/>
              <a:t>‹#›</a:t>
            </a:fld>
            <a:endParaRPr lang="ar-JO"/>
          </a:p>
        </p:txBody>
      </p:sp>
    </p:spTree>
    <p:extLst>
      <p:ext uri="{BB962C8B-B14F-4D97-AF65-F5344CB8AC3E}">
        <p14:creationId xmlns:p14="http://schemas.microsoft.com/office/powerpoint/2010/main" val="1374892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45029D59-1DB2-4FF0-A71D-DC3D9FEC3DD2}" type="datetimeFigureOut">
              <a:rPr lang="ar-JO" smtClean="0"/>
              <a:t>27/04/1441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F7765CC-FFCD-433C-ACAA-7AD8AF5F217E}" type="slidenum">
              <a:rPr lang="ar-JO" smtClean="0"/>
              <a:t>‹#›</a:t>
            </a:fld>
            <a:endParaRPr lang="ar-JO"/>
          </a:p>
        </p:txBody>
      </p:sp>
    </p:spTree>
    <p:extLst>
      <p:ext uri="{BB962C8B-B14F-4D97-AF65-F5344CB8AC3E}">
        <p14:creationId xmlns:p14="http://schemas.microsoft.com/office/powerpoint/2010/main" val="522438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29D59-1DB2-4FF0-A71D-DC3D9FEC3DD2}" type="datetimeFigureOut">
              <a:rPr lang="ar-JO" smtClean="0"/>
              <a:t>27/04/1441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F7765CC-FFCD-433C-ACAA-7AD8AF5F217E}" type="slidenum">
              <a:rPr lang="ar-JO" smtClean="0"/>
              <a:t>‹#›</a:t>
            </a:fld>
            <a:endParaRPr lang="ar-JO"/>
          </a:p>
        </p:txBody>
      </p:sp>
    </p:spTree>
    <p:extLst>
      <p:ext uri="{BB962C8B-B14F-4D97-AF65-F5344CB8AC3E}">
        <p14:creationId xmlns:p14="http://schemas.microsoft.com/office/powerpoint/2010/main" val="1417311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45029D59-1DB2-4FF0-A71D-DC3D9FEC3DD2}" type="datetimeFigureOut">
              <a:rPr lang="ar-JO" smtClean="0"/>
              <a:t>27/04/1441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3F7765CC-FFCD-433C-ACAA-7AD8AF5F217E}" type="slidenum">
              <a:rPr lang="ar-JO" smtClean="0"/>
              <a:t>‹#›</a:t>
            </a:fld>
            <a:endParaRPr lang="ar-JO"/>
          </a:p>
        </p:txBody>
      </p:sp>
    </p:spTree>
    <p:extLst>
      <p:ext uri="{BB962C8B-B14F-4D97-AF65-F5344CB8AC3E}">
        <p14:creationId xmlns:p14="http://schemas.microsoft.com/office/powerpoint/2010/main" val="224030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45029D59-1DB2-4FF0-A71D-DC3D9FEC3DD2}" type="datetimeFigureOut">
              <a:rPr lang="ar-JO" smtClean="0"/>
              <a:t>27/04/1441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3F7765CC-FFCD-433C-ACAA-7AD8AF5F217E}" type="slidenum">
              <a:rPr lang="ar-JO" smtClean="0"/>
              <a:t>‹#›</a:t>
            </a:fld>
            <a:endParaRPr lang="ar-JO"/>
          </a:p>
        </p:txBody>
      </p:sp>
    </p:spTree>
    <p:extLst>
      <p:ext uri="{BB962C8B-B14F-4D97-AF65-F5344CB8AC3E}">
        <p14:creationId xmlns:p14="http://schemas.microsoft.com/office/powerpoint/2010/main" val="425347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45029D59-1DB2-4FF0-A71D-DC3D9FEC3DD2}" type="datetimeFigureOut">
              <a:rPr lang="ar-JO" smtClean="0"/>
              <a:t>27/04/1441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3F7765CC-FFCD-433C-ACAA-7AD8AF5F217E}" type="slidenum">
              <a:rPr lang="ar-JO" smtClean="0"/>
              <a:t>‹#›</a:t>
            </a:fld>
            <a:endParaRPr lang="ar-JO"/>
          </a:p>
        </p:txBody>
      </p:sp>
    </p:spTree>
    <p:extLst>
      <p:ext uri="{BB962C8B-B14F-4D97-AF65-F5344CB8AC3E}">
        <p14:creationId xmlns:p14="http://schemas.microsoft.com/office/powerpoint/2010/main" val="2733343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29D59-1DB2-4FF0-A71D-DC3D9FEC3DD2}" type="datetimeFigureOut">
              <a:rPr lang="ar-JO" smtClean="0"/>
              <a:t>27/04/1441</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3F7765CC-FFCD-433C-ACAA-7AD8AF5F217E}" type="slidenum">
              <a:rPr lang="ar-JO" smtClean="0"/>
              <a:t>‹#›</a:t>
            </a:fld>
            <a:endParaRPr lang="ar-JO"/>
          </a:p>
        </p:txBody>
      </p:sp>
    </p:spTree>
    <p:extLst>
      <p:ext uri="{BB962C8B-B14F-4D97-AF65-F5344CB8AC3E}">
        <p14:creationId xmlns:p14="http://schemas.microsoft.com/office/powerpoint/2010/main" val="1877634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29D59-1DB2-4FF0-A71D-DC3D9FEC3DD2}" type="datetimeFigureOut">
              <a:rPr lang="ar-JO" smtClean="0"/>
              <a:t>27/04/1441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3F7765CC-FFCD-433C-ACAA-7AD8AF5F217E}" type="slidenum">
              <a:rPr lang="ar-JO" smtClean="0"/>
              <a:t>‹#›</a:t>
            </a:fld>
            <a:endParaRPr lang="ar-JO"/>
          </a:p>
        </p:txBody>
      </p:sp>
    </p:spTree>
    <p:extLst>
      <p:ext uri="{BB962C8B-B14F-4D97-AF65-F5344CB8AC3E}">
        <p14:creationId xmlns:p14="http://schemas.microsoft.com/office/powerpoint/2010/main" val="87332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635E02-CFDC-405A-A010-C6F5EFE816D3}" type="datetimeFigureOut">
              <a:rPr lang="en-US" smtClean="0"/>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652B4-E5F7-47A4-BC90-E3CDDB0DF4CD}" type="slidenum">
              <a:rPr lang="en-US" smtClean="0"/>
              <a:t>‹#›</a:t>
            </a:fld>
            <a:endParaRPr lang="en-US"/>
          </a:p>
        </p:txBody>
      </p:sp>
    </p:spTree>
    <p:extLst>
      <p:ext uri="{BB962C8B-B14F-4D97-AF65-F5344CB8AC3E}">
        <p14:creationId xmlns:p14="http://schemas.microsoft.com/office/powerpoint/2010/main" val="3689689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29D59-1DB2-4FF0-A71D-DC3D9FEC3DD2}" type="datetimeFigureOut">
              <a:rPr lang="ar-JO" smtClean="0"/>
              <a:t>27/04/1441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3F7765CC-FFCD-433C-ACAA-7AD8AF5F217E}" type="slidenum">
              <a:rPr lang="ar-JO" smtClean="0"/>
              <a:t>‹#›</a:t>
            </a:fld>
            <a:endParaRPr lang="ar-JO"/>
          </a:p>
        </p:txBody>
      </p:sp>
    </p:spTree>
    <p:extLst>
      <p:ext uri="{BB962C8B-B14F-4D97-AF65-F5344CB8AC3E}">
        <p14:creationId xmlns:p14="http://schemas.microsoft.com/office/powerpoint/2010/main" val="407127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45029D59-1DB2-4FF0-A71D-DC3D9FEC3DD2}" type="datetimeFigureOut">
              <a:rPr lang="ar-JO" smtClean="0"/>
              <a:t>27/04/1441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F7765CC-FFCD-433C-ACAA-7AD8AF5F217E}" type="slidenum">
              <a:rPr lang="ar-JO" smtClean="0"/>
              <a:t>‹#›</a:t>
            </a:fld>
            <a:endParaRPr lang="ar-JO"/>
          </a:p>
        </p:txBody>
      </p:sp>
    </p:spTree>
    <p:extLst>
      <p:ext uri="{BB962C8B-B14F-4D97-AF65-F5344CB8AC3E}">
        <p14:creationId xmlns:p14="http://schemas.microsoft.com/office/powerpoint/2010/main" val="989950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45029D59-1DB2-4FF0-A71D-DC3D9FEC3DD2}" type="datetimeFigureOut">
              <a:rPr lang="ar-JO" smtClean="0"/>
              <a:t>27/04/1441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3F7765CC-FFCD-433C-ACAA-7AD8AF5F217E}" type="slidenum">
              <a:rPr lang="ar-JO" smtClean="0"/>
              <a:t>‹#›</a:t>
            </a:fld>
            <a:endParaRPr lang="ar-JO"/>
          </a:p>
        </p:txBody>
      </p:sp>
    </p:spTree>
    <p:extLst>
      <p:ext uri="{BB962C8B-B14F-4D97-AF65-F5344CB8AC3E}">
        <p14:creationId xmlns:p14="http://schemas.microsoft.com/office/powerpoint/2010/main" val="48679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635E02-CFDC-405A-A010-C6F5EFE816D3}" type="datetimeFigureOut">
              <a:rPr lang="en-US" smtClean="0"/>
              <a:t>12/24/2019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652B4-E5F7-47A4-BC90-E3CDDB0DF4CD}" type="slidenum">
              <a:rPr lang="en-US" smtClean="0"/>
              <a:t>‹#›</a:t>
            </a:fld>
            <a:endParaRPr lang="en-US"/>
          </a:p>
        </p:txBody>
      </p:sp>
    </p:spTree>
    <p:extLst>
      <p:ext uri="{BB962C8B-B14F-4D97-AF65-F5344CB8AC3E}">
        <p14:creationId xmlns:p14="http://schemas.microsoft.com/office/powerpoint/2010/main" val="353733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635E02-CFDC-405A-A010-C6F5EFE816D3}" type="datetimeFigureOut">
              <a:rPr lang="en-US" smtClean="0"/>
              <a:t>12/24/2019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652B4-E5F7-47A4-BC90-E3CDDB0DF4CD}" type="slidenum">
              <a:rPr lang="en-US" smtClean="0"/>
              <a:t>‹#›</a:t>
            </a:fld>
            <a:endParaRPr lang="en-US"/>
          </a:p>
        </p:txBody>
      </p:sp>
    </p:spTree>
    <p:extLst>
      <p:ext uri="{BB962C8B-B14F-4D97-AF65-F5344CB8AC3E}">
        <p14:creationId xmlns:p14="http://schemas.microsoft.com/office/powerpoint/2010/main" val="281439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635E02-CFDC-405A-A010-C6F5EFE816D3}" type="datetimeFigureOut">
              <a:rPr lang="en-US" smtClean="0"/>
              <a:t>12/24/2019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9652B4-E5F7-47A4-BC90-E3CDDB0DF4CD}" type="slidenum">
              <a:rPr lang="en-US" smtClean="0"/>
              <a:t>‹#›</a:t>
            </a:fld>
            <a:endParaRPr lang="en-US"/>
          </a:p>
        </p:txBody>
      </p:sp>
    </p:spTree>
    <p:extLst>
      <p:ext uri="{BB962C8B-B14F-4D97-AF65-F5344CB8AC3E}">
        <p14:creationId xmlns:p14="http://schemas.microsoft.com/office/powerpoint/2010/main" val="53886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635E02-CFDC-405A-A010-C6F5EFE816D3}" type="datetimeFigureOut">
              <a:rPr lang="en-US" smtClean="0"/>
              <a:t>12/24/2019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9652B4-E5F7-47A4-BC90-E3CDDB0DF4CD}" type="slidenum">
              <a:rPr lang="en-US" smtClean="0"/>
              <a:t>‹#›</a:t>
            </a:fld>
            <a:endParaRPr lang="en-US"/>
          </a:p>
        </p:txBody>
      </p:sp>
    </p:spTree>
    <p:extLst>
      <p:ext uri="{BB962C8B-B14F-4D97-AF65-F5344CB8AC3E}">
        <p14:creationId xmlns:p14="http://schemas.microsoft.com/office/powerpoint/2010/main" val="229099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35E02-CFDC-405A-A010-C6F5EFE816D3}" type="datetimeFigureOut">
              <a:rPr lang="en-US" smtClean="0"/>
              <a:t>12/24/2019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9652B4-E5F7-47A4-BC90-E3CDDB0DF4CD}" type="slidenum">
              <a:rPr lang="en-US" smtClean="0"/>
              <a:t>‹#›</a:t>
            </a:fld>
            <a:endParaRPr lang="en-US"/>
          </a:p>
        </p:txBody>
      </p:sp>
    </p:spTree>
    <p:extLst>
      <p:ext uri="{BB962C8B-B14F-4D97-AF65-F5344CB8AC3E}">
        <p14:creationId xmlns:p14="http://schemas.microsoft.com/office/powerpoint/2010/main" val="419527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635E02-CFDC-405A-A010-C6F5EFE816D3}" type="datetimeFigureOut">
              <a:rPr lang="en-US" smtClean="0"/>
              <a:t>12/24/2019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652B4-E5F7-47A4-BC90-E3CDDB0DF4CD}" type="slidenum">
              <a:rPr lang="en-US" smtClean="0"/>
              <a:t>‹#›</a:t>
            </a:fld>
            <a:endParaRPr lang="en-US"/>
          </a:p>
        </p:txBody>
      </p:sp>
    </p:spTree>
    <p:extLst>
      <p:ext uri="{BB962C8B-B14F-4D97-AF65-F5344CB8AC3E}">
        <p14:creationId xmlns:p14="http://schemas.microsoft.com/office/powerpoint/2010/main" val="264401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635E02-CFDC-405A-A010-C6F5EFE816D3}" type="datetimeFigureOut">
              <a:rPr lang="en-US" smtClean="0"/>
              <a:t>12/24/2019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9652B4-E5F7-47A4-BC90-E3CDDB0DF4CD}" type="slidenum">
              <a:rPr lang="en-US" smtClean="0"/>
              <a:t>‹#›</a:t>
            </a:fld>
            <a:endParaRPr lang="en-US"/>
          </a:p>
        </p:txBody>
      </p:sp>
    </p:spTree>
    <p:extLst>
      <p:ext uri="{BB962C8B-B14F-4D97-AF65-F5344CB8AC3E}">
        <p14:creationId xmlns:p14="http://schemas.microsoft.com/office/powerpoint/2010/main" val="225618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35E02-CFDC-405A-A010-C6F5EFE816D3}" type="datetimeFigureOut">
              <a:rPr lang="en-US" smtClean="0"/>
              <a:t>12/24/2019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652B4-E5F7-47A4-BC90-E3CDDB0DF4CD}" type="slidenum">
              <a:rPr lang="en-US" smtClean="0"/>
              <a:t>‹#›</a:t>
            </a:fld>
            <a:endParaRPr lang="en-US"/>
          </a:p>
        </p:txBody>
      </p:sp>
    </p:spTree>
    <p:extLst>
      <p:ext uri="{BB962C8B-B14F-4D97-AF65-F5344CB8AC3E}">
        <p14:creationId xmlns:p14="http://schemas.microsoft.com/office/powerpoint/2010/main" val="953861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5029D59-1DB2-4FF0-A71D-DC3D9FEC3DD2}" type="datetimeFigureOut">
              <a:rPr lang="ar-JO" smtClean="0"/>
              <a:t>27/04/1441</a:t>
            </a:fld>
            <a:endParaRPr lang="ar-JO"/>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F7765CC-FFCD-433C-ACAA-7AD8AF5F217E}" type="slidenum">
              <a:rPr lang="ar-JO" smtClean="0"/>
              <a:t>‹#›</a:t>
            </a:fld>
            <a:endParaRPr lang="ar-JO"/>
          </a:p>
        </p:txBody>
      </p:sp>
    </p:spTree>
    <p:extLst>
      <p:ext uri="{BB962C8B-B14F-4D97-AF65-F5344CB8AC3E}">
        <p14:creationId xmlns:p14="http://schemas.microsoft.com/office/powerpoint/2010/main" val="409711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Major arrhythmias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9592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2811"/>
            <a:ext cx="10515600" cy="5454152"/>
          </a:xfrm>
        </p:spPr>
        <p:txBody>
          <a:bodyPr/>
          <a:lstStyle/>
          <a:p>
            <a:r>
              <a:rPr lang="en-US" dirty="0"/>
              <a:t>Atrial Flutter usually indicates a disease, most often either organic heart disease or pulmonary disease.</a:t>
            </a:r>
          </a:p>
          <a:p>
            <a:pPr>
              <a:buNone/>
            </a:pPr>
            <a:r>
              <a:rPr lang="en-US" dirty="0"/>
              <a:t>1- heart disease : heart failure ( most common association ), rheumatic  heart disease , CAD </a:t>
            </a:r>
          </a:p>
          <a:p>
            <a:pPr>
              <a:buNone/>
            </a:pPr>
            <a:r>
              <a:rPr lang="en-US" dirty="0"/>
              <a:t>2- COPD</a:t>
            </a:r>
          </a:p>
          <a:p>
            <a:pPr>
              <a:buNone/>
            </a:pPr>
            <a:r>
              <a:rPr lang="en-US" dirty="0"/>
              <a:t>3-atrial septal defect.</a:t>
            </a:r>
          </a:p>
          <a:p>
            <a:pPr>
              <a:buNone/>
            </a:pPr>
            <a:endParaRPr lang="en-US" dirty="0"/>
          </a:p>
          <a:p>
            <a:pPr>
              <a:buNone/>
            </a:pPr>
            <a:r>
              <a:rPr lang="en-US" dirty="0">
                <a:solidFill>
                  <a:srgbClr val="7030A0"/>
                </a:solidFill>
              </a:rPr>
              <a:t> *Atrial flutter is relatively unstable rhythm and often spontaneously converts to either atrial fibrillation or normal sinus rhythm.</a:t>
            </a:r>
          </a:p>
          <a:p>
            <a:pPr marL="0" indent="0">
              <a:buNone/>
            </a:pPr>
            <a:endParaRPr lang="en-US" dirty="0"/>
          </a:p>
        </p:txBody>
      </p:sp>
    </p:spTree>
    <p:extLst>
      <p:ext uri="{BB962C8B-B14F-4D97-AF65-F5344CB8AC3E}">
        <p14:creationId xmlns:p14="http://schemas.microsoft.com/office/powerpoint/2010/main" val="83276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304800"/>
            <a:ext cx="8763000" cy="6324600"/>
          </a:xfrm>
        </p:spPr>
        <p:txBody>
          <a:bodyPr>
            <a:normAutofit/>
          </a:bodyPr>
          <a:lstStyle/>
          <a:p>
            <a:r>
              <a:rPr lang="en-US" sz="2200" b="1" dirty="0"/>
              <a:t>Multifocal Atrial Tachycardia (MAT): </a:t>
            </a:r>
            <a:r>
              <a:rPr lang="en-US" sz="2200" dirty="0"/>
              <a:t>irregular rhythm caused by presence of 3 or more atrial foci</a:t>
            </a:r>
          </a:p>
          <a:p>
            <a:r>
              <a:rPr lang="en-US" sz="2400" dirty="0"/>
              <a:t>On ECG, atrial rate 100-200 bpm, 3 or more p wave morphologies, PR interval variations.</a:t>
            </a:r>
          </a:p>
          <a:p>
            <a:r>
              <a:rPr lang="en-US" sz="2400" dirty="0"/>
              <a:t>more commonly in patients with COPD, and hypoxemia</a:t>
            </a:r>
          </a:p>
          <a:p>
            <a:endParaRPr lang="en-US" sz="2400" dirty="0"/>
          </a:p>
          <a:p>
            <a:endParaRPr lang="en-US" sz="2400" dirty="0"/>
          </a:p>
          <a:p>
            <a:endParaRPr lang="en-US" sz="2400" dirty="0"/>
          </a:p>
          <a:p>
            <a:endParaRPr lang="en-US" sz="2400" dirty="0"/>
          </a:p>
          <a:p>
            <a:endParaRPr lang="en-US" sz="2200" dirty="0"/>
          </a:p>
        </p:txBody>
      </p:sp>
      <p:pic>
        <p:nvPicPr>
          <p:cNvPr id="3074" name="Picture 2" descr="C:\Users\Administrator\Desktop\M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2" y="2514602"/>
            <a:ext cx="6728231" cy="14462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Desktop\MA1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378" y="4572001"/>
            <a:ext cx="7285039" cy="165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7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Paroxismal</a:t>
            </a:r>
            <a:r>
              <a:rPr lang="en-US" b="1" dirty="0"/>
              <a:t> Atrial Tachycardia</a:t>
            </a:r>
          </a:p>
        </p:txBody>
      </p:sp>
      <p:sp>
        <p:nvSpPr>
          <p:cNvPr id="3" name="Content Placeholder 2"/>
          <p:cNvSpPr>
            <a:spLocks noGrp="1"/>
          </p:cNvSpPr>
          <p:nvPr>
            <p:ph idx="1"/>
          </p:nvPr>
        </p:nvSpPr>
        <p:spPr/>
        <p:txBody>
          <a:bodyPr/>
          <a:lstStyle/>
          <a:p>
            <a:r>
              <a:rPr lang="en-US" dirty="0"/>
              <a:t>Due to abnormal focus in the atrium which discharges impulses more than SAN up to 200 bpm (sudden onset), so the heart neglects the SAN and follows the focus.</a:t>
            </a:r>
          </a:p>
          <a:p>
            <a:r>
              <a:rPr lang="en-US" dirty="0"/>
              <a:t>This focus is unstable and will disappear after time (sudden offset), and the heart returns again to follow the SAN (sinus rhythm between attacks).</a:t>
            </a:r>
          </a:p>
          <a:p>
            <a:r>
              <a:rPr lang="en-US" dirty="0"/>
              <a:t>Can be functional (stress, smoking), pathological (rheumatic heart disease), or by drugs (</a:t>
            </a:r>
            <a:r>
              <a:rPr lang="en-US" dirty="0" err="1"/>
              <a:t>sympathomimetics</a:t>
            </a:r>
            <a:r>
              <a:rPr lang="en-US" dirty="0"/>
              <a:t>).</a:t>
            </a:r>
          </a:p>
          <a:p>
            <a:endParaRPr lang="en-US" dirty="0"/>
          </a:p>
        </p:txBody>
      </p:sp>
    </p:spTree>
    <p:extLst>
      <p:ext uri="{BB962C8B-B14F-4D97-AF65-F5344CB8AC3E}">
        <p14:creationId xmlns:p14="http://schemas.microsoft.com/office/powerpoint/2010/main" val="281794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Paroxysmal Ventricular Tachycardia</a:t>
            </a:r>
          </a:p>
        </p:txBody>
      </p:sp>
      <p:sp>
        <p:nvSpPr>
          <p:cNvPr id="3" name="Content Placeholder 2"/>
          <p:cNvSpPr>
            <a:spLocks noGrp="1"/>
          </p:cNvSpPr>
          <p:nvPr>
            <p:ph idx="1"/>
          </p:nvPr>
        </p:nvSpPr>
        <p:spPr/>
        <p:txBody>
          <a:bodyPr/>
          <a:lstStyle/>
          <a:p>
            <a:r>
              <a:rPr lang="en-US" dirty="0"/>
              <a:t>Due to an abnormal focus in the ventricle discharging impulses more than the SAN up to 200 bpm. Since the focus is within the ventricle, and there is no retrograde conduction, so the ventricle will follow the focus and atrium will follow the SAN </a:t>
            </a:r>
            <a:r>
              <a:rPr lang="en-US" dirty="0">
                <a:sym typeface="Wingdings" panose="05000000000000000000" pitchFamily="2" charset="2"/>
              </a:rPr>
              <a:t> </a:t>
            </a:r>
            <a:r>
              <a:rPr lang="en-US" dirty="0" err="1">
                <a:sym typeface="Wingdings" panose="05000000000000000000" pitchFamily="2" charset="2"/>
              </a:rPr>
              <a:t>atrio</a:t>
            </a:r>
            <a:r>
              <a:rPr lang="en-US" dirty="0">
                <a:sym typeface="Wingdings" panose="05000000000000000000" pitchFamily="2" charset="2"/>
              </a:rPr>
              <a:t>-ventricular dissociation.</a:t>
            </a:r>
          </a:p>
          <a:p>
            <a:r>
              <a:rPr lang="en-US" dirty="0">
                <a:sym typeface="Wingdings" panose="05000000000000000000" pitchFamily="2" charset="2"/>
              </a:rPr>
              <a:t>The focus appears suddenly and disappears suddenly, so the heart returns back to sinus rhythm.</a:t>
            </a:r>
          </a:p>
          <a:p>
            <a:r>
              <a:rPr lang="en-US" dirty="0">
                <a:sym typeface="Wingdings" panose="05000000000000000000" pitchFamily="2" charset="2"/>
              </a:rPr>
              <a:t>Can be due to a diseased heart (MI, congenital heart disease, rheumatic heart disease), or digitalis toxicity.</a:t>
            </a:r>
          </a:p>
          <a:p>
            <a:r>
              <a:rPr lang="en-US" dirty="0">
                <a:sym typeface="Wingdings" panose="05000000000000000000" pitchFamily="2" charset="2"/>
              </a:rPr>
              <a:t>Cardiac arrest may occur (PVT converted to ventricular fibrillation).</a:t>
            </a:r>
            <a:endParaRPr lang="en-US" dirty="0"/>
          </a:p>
        </p:txBody>
      </p:sp>
    </p:spTree>
    <p:extLst>
      <p:ext uri="{BB962C8B-B14F-4D97-AF65-F5344CB8AC3E}">
        <p14:creationId xmlns:p14="http://schemas.microsoft.com/office/powerpoint/2010/main" val="3348488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a:t>premature complexes</a:t>
            </a:r>
            <a:endParaRPr lang="ar-JO" sz="6600" b="1" dirty="0"/>
          </a:p>
        </p:txBody>
      </p:sp>
      <p:sp>
        <p:nvSpPr>
          <p:cNvPr id="5" name="Rounded Rectangle 4"/>
          <p:cNvSpPr/>
          <p:nvPr/>
        </p:nvSpPr>
        <p:spPr>
          <a:xfrm>
            <a:off x="2452662" y="4000504"/>
            <a:ext cx="307183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3600" b="1" dirty="0">
                <a:solidFill>
                  <a:prstClr val="black"/>
                </a:solidFill>
                <a:latin typeface="Calibri"/>
              </a:rPr>
              <a:t>Premature </a:t>
            </a:r>
            <a:r>
              <a:rPr lang="en-US" sz="3600" b="1" dirty="0" err="1">
                <a:solidFill>
                  <a:prstClr val="black"/>
                </a:solidFill>
                <a:latin typeface="Calibri"/>
              </a:rPr>
              <a:t>atrial</a:t>
            </a:r>
            <a:r>
              <a:rPr lang="en-US" sz="3600" b="1" dirty="0">
                <a:solidFill>
                  <a:prstClr val="black"/>
                </a:solidFill>
                <a:latin typeface="Calibri"/>
              </a:rPr>
              <a:t> complexes </a:t>
            </a:r>
            <a:endParaRPr lang="ar-JO" sz="3600" b="1" dirty="0">
              <a:solidFill>
                <a:prstClr val="black"/>
              </a:solidFill>
              <a:latin typeface="Calibri"/>
              <a:cs typeface="Arial" panose="020B0604020202020204" pitchFamily="34" charset="0"/>
            </a:endParaRPr>
          </a:p>
        </p:txBody>
      </p:sp>
      <p:sp>
        <p:nvSpPr>
          <p:cNvPr id="6" name="Subtitle 5"/>
          <p:cNvSpPr>
            <a:spLocks noGrp="1"/>
          </p:cNvSpPr>
          <p:nvPr>
            <p:ph type="subTitle" idx="1"/>
          </p:nvPr>
        </p:nvSpPr>
        <p:spPr>
          <a:xfrm>
            <a:off x="6238876" y="4000504"/>
            <a:ext cx="305752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en-US" sz="3600" b="1" dirty="0">
                <a:solidFill>
                  <a:schemeClr val="tx1"/>
                </a:solidFill>
              </a:rPr>
              <a:t>Premature ventricular complexes</a:t>
            </a:r>
            <a:endParaRPr lang="ar-JO" sz="3600"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Premature </a:t>
            </a:r>
            <a:r>
              <a:rPr lang="en-US" sz="4800" b="1" dirty="0" err="1"/>
              <a:t>atrial</a:t>
            </a:r>
            <a:r>
              <a:rPr lang="en-US" sz="4800" b="1" dirty="0"/>
              <a:t> complexes</a:t>
            </a:r>
            <a:endParaRPr lang="ar-JO" sz="4800" b="1" dirty="0"/>
          </a:p>
        </p:txBody>
      </p:sp>
      <p:sp>
        <p:nvSpPr>
          <p:cNvPr id="3" name="Content Placeholder 2"/>
          <p:cNvSpPr>
            <a:spLocks noGrp="1"/>
          </p:cNvSpPr>
          <p:nvPr>
            <p:ph idx="1"/>
          </p:nvPr>
        </p:nvSpPr>
        <p:spPr>
          <a:xfrm>
            <a:off x="1981200" y="1285860"/>
            <a:ext cx="8229600" cy="5357850"/>
          </a:xfrm>
        </p:spPr>
        <p:txBody>
          <a:bodyPr>
            <a:normAutofit fontScale="92500" lnSpcReduction="10000"/>
          </a:bodyPr>
          <a:lstStyle/>
          <a:p>
            <a:pPr algn="l">
              <a:buNone/>
            </a:pPr>
            <a:r>
              <a:rPr lang="en-US" dirty="0"/>
              <a:t>*early beat arises within the atria , firing on its own.</a:t>
            </a:r>
          </a:p>
          <a:p>
            <a:pPr algn="l">
              <a:buNone/>
            </a:pPr>
            <a:r>
              <a:rPr lang="en-US" dirty="0"/>
              <a:t>*</a:t>
            </a:r>
            <a:r>
              <a:rPr lang="en-US" b="1" dirty="0">
                <a:solidFill>
                  <a:srgbClr val="C00000"/>
                </a:solidFill>
              </a:rPr>
              <a:t>causes: </a:t>
            </a:r>
            <a:r>
              <a:rPr lang="en-US" dirty="0"/>
              <a:t>adrenergic </a:t>
            </a:r>
            <a:r>
              <a:rPr lang="en-US" dirty="0" err="1"/>
              <a:t>excess,drugs,alcohol,tobacco,electrolyte</a:t>
            </a:r>
            <a:r>
              <a:rPr lang="en-US" dirty="0"/>
              <a:t> </a:t>
            </a:r>
            <a:r>
              <a:rPr lang="en-US" dirty="0" err="1"/>
              <a:t>imbalance,ischemia,infection</a:t>
            </a:r>
            <a:endParaRPr lang="en-US" dirty="0"/>
          </a:p>
          <a:p>
            <a:pPr algn="l">
              <a:buNone/>
            </a:pPr>
            <a:r>
              <a:rPr lang="ar-JO" dirty="0"/>
              <a:t> </a:t>
            </a:r>
            <a:r>
              <a:rPr lang="en-US" dirty="0"/>
              <a:t>*</a:t>
            </a:r>
            <a:r>
              <a:rPr lang="en-US" b="1" dirty="0">
                <a:solidFill>
                  <a:srgbClr val="C00000"/>
                </a:solidFill>
              </a:rPr>
              <a:t>on ECG: early P waves that differ in morphology from the normal sinus P wave , QRS complex is normal</a:t>
            </a:r>
          </a:p>
          <a:p>
            <a:pPr algn="l">
              <a:buNone/>
            </a:pPr>
            <a:r>
              <a:rPr lang="ar-JO" b="1" dirty="0"/>
              <a:t>    </a:t>
            </a:r>
            <a:r>
              <a:rPr lang="en-US" b="1" dirty="0"/>
              <a:t>*</a:t>
            </a:r>
            <a:r>
              <a:rPr lang="en-US" dirty="0"/>
              <a:t>May cause palpitations, or give rise to PSVTs</a:t>
            </a:r>
          </a:p>
          <a:p>
            <a:pPr algn="l">
              <a:buNone/>
            </a:pPr>
            <a:r>
              <a:rPr lang="en-US" dirty="0"/>
              <a:t>*usually asymptomatic and don’t require treatment., if symptomatic.. B blocker may be helpful.</a:t>
            </a:r>
            <a:endParaRPr lang="ar-J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Premature ventricular complexes</a:t>
            </a:r>
            <a:endParaRPr lang="ar-JO" b="1" dirty="0"/>
          </a:p>
        </p:txBody>
      </p:sp>
      <p:sp>
        <p:nvSpPr>
          <p:cNvPr id="3" name="Content Placeholder 2"/>
          <p:cNvSpPr>
            <a:spLocks noGrp="1"/>
          </p:cNvSpPr>
          <p:nvPr>
            <p:ph idx="1"/>
          </p:nvPr>
        </p:nvSpPr>
        <p:spPr/>
        <p:txBody>
          <a:bodyPr/>
          <a:lstStyle/>
          <a:p>
            <a:pPr algn="l">
              <a:buFont typeface="Arial" charset="0"/>
              <a:buChar char="•"/>
            </a:pPr>
            <a:r>
              <a:rPr lang="en-US" dirty="0"/>
              <a:t>*Early beat fires on its own from a focus in the ventricle and then spreads to the other ventricle </a:t>
            </a:r>
          </a:p>
          <a:p>
            <a:pPr algn="l">
              <a:buNone/>
            </a:pPr>
            <a:r>
              <a:rPr lang="en-US" dirty="0"/>
              <a:t>*can occur in patients with or without structural heart disease, </a:t>
            </a:r>
            <a:r>
              <a:rPr lang="en-US" b="1" dirty="0">
                <a:solidFill>
                  <a:srgbClr val="C00000"/>
                </a:solidFill>
              </a:rPr>
              <a:t>causes: </a:t>
            </a:r>
            <a:r>
              <a:rPr lang="en-US" dirty="0"/>
              <a:t>hypoxia, electrolyte imbalance, </a:t>
            </a:r>
            <a:r>
              <a:rPr lang="en-US" dirty="0" err="1"/>
              <a:t>stimulants,caffeine,medications,and</a:t>
            </a:r>
            <a:r>
              <a:rPr lang="en-US" dirty="0"/>
              <a:t> </a:t>
            </a:r>
            <a:r>
              <a:rPr lang="en-US" dirty="0" err="1"/>
              <a:t>strutural</a:t>
            </a:r>
            <a:r>
              <a:rPr lang="en-US" dirty="0"/>
              <a:t> heart disease </a:t>
            </a:r>
            <a:endParaRPr lang="ar-J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28605"/>
            <a:ext cx="8229600" cy="5697559"/>
          </a:xfrm>
        </p:spPr>
        <p:txBody>
          <a:bodyPr/>
          <a:lstStyle/>
          <a:p>
            <a:pPr algn="l">
              <a:buNone/>
            </a:pPr>
            <a:r>
              <a:rPr lang="en-US" dirty="0"/>
              <a:t>* On ECG: wide ,bizarre QRS complexes followed by a compensatory pause, a P wave is not usually seen because it is buried within the wide QRS</a:t>
            </a:r>
          </a:p>
          <a:p>
            <a:pPr algn="l">
              <a:buNone/>
            </a:pPr>
            <a:r>
              <a:rPr lang="en-US" dirty="0"/>
              <a:t>*wide QRS? Since conduction is not through the normal conduction pathway , through the ventricular muscle (slower than normal) </a:t>
            </a:r>
            <a:endParaRPr lang="ar-JO" dirty="0"/>
          </a:p>
        </p:txBody>
      </p:sp>
      <p:pic>
        <p:nvPicPr>
          <p:cNvPr id="1026" name="Picture 2" descr="C:\Users\user\Downloads\Slide12.JPG"/>
          <p:cNvPicPr>
            <a:picLocks noChangeAspect="1" noChangeArrowheads="1"/>
          </p:cNvPicPr>
          <p:nvPr/>
        </p:nvPicPr>
        <p:blipFill>
          <a:blip r:embed="rId2"/>
          <a:srcRect/>
          <a:stretch>
            <a:fillRect/>
          </a:stretch>
        </p:blipFill>
        <p:spPr bwMode="auto">
          <a:xfrm>
            <a:off x="2238348" y="4214818"/>
            <a:ext cx="4572032" cy="2357454"/>
          </a:xfrm>
          <a:prstGeom prst="rect">
            <a:avLst/>
          </a:prstGeom>
          <a:noFill/>
        </p:spPr>
      </p:pic>
      <p:pic>
        <p:nvPicPr>
          <p:cNvPr id="1027" name="Picture 3" descr="C:\Users\user\Downloads\300px-PVC10.JPG"/>
          <p:cNvPicPr>
            <a:picLocks noChangeAspect="1" noChangeArrowheads="1"/>
          </p:cNvPicPr>
          <p:nvPr/>
        </p:nvPicPr>
        <p:blipFill>
          <a:blip r:embed="rId3"/>
          <a:srcRect/>
          <a:stretch>
            <a:fillRect/>
          </a:stretch>
        </p:blipFill>
        <p:spPr bwMode="auto">
          <a:xfrm>
            <a:off x="6953256" y="4429132"/>
            <a:ext cx="2857500" cy="15621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algn="l">
              <a:buNone/>
            </a:pPr>
            <a:r>
              <a:rPr lang="en-US" dirty="0"/>
              <a:t>*Most patients are asymptomatic , some may have palpitations , dizziness…B blocker may be used </a:t>
            </a:r>
            <a:endParaRPr lang="ar-JO" dirty="0"/>
          </a:p>
          <a:p>
            <a:pPr algn="l">
              <a:buNone/>
            </a:pPr>
            <a:r>
              <a:rPr lang="ar-JO" dirty="0"/>
              <a:t> </a:t>
            </a:r>
            <a:r>
              <a:rPr lang="en-US" dirty="0"/>
              <a:t>*patients with </a:t>
            </a:r>
            <a:r>
              <a:rPr lang="en-US" b="1" dirty="0">
                <a:solidFill>
                  <a:srgbClr val="C00000"/>
                </a:solidFill>
              </a:rPr>
              <a:t>frequent, </a:t>
            </a:r>
            <a:r>
              <a:rPr lang="en-US" b="1" dirty="0" err="1">
                <a:solidFill>
                  <a:srgbClr val="C00000"/>
                </a:solidFill>
              </a:rPr>
              <a:t>repitative</a:t>
            </a:r>
            <a:r>
              <a:rPr lang="en-US" b="1" dirty="0">
                <a:solidFill>
                  <a:srgbClr val="C00000"/>
                </a:solidFill>
              </a:rPr>
              <a:t> </a:t>
            </a:r>
            <a:r>
              <a:rPr lang="en-US" dirty="0"/>
              <a:t>PVCs and underlying heart disease are at high risk for sudden death due to cardiac arrhythmia especially VFIB</a:t>
            </a:r>
          </a:p>
          <a:p>
            <a:pPr algn="l">
              <a:buNone/>
            </a:pPr>
            <a:endParaRPr lang="ar-J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Wolff- </a:t>
            </a:r>
            <a:r>
              <a:rPr lang="en-US" b="1" dirty="0" err="1"/>
              <a:t>parkinson</a:t>
            </a:r>
            <a:r>
              <a:rPr lang="en-US" b="1" dirty="0"/>
              <a:t> -white syndrome </a:t>
            </a:r>
            <a:endParaRPr lang="ar-JO" b="1" dirty="0"/>
          </a:p>
        </p:txBody>
      </p:sp>
      <p:sp>
        <p:nvSpPr>
          <p:cNvPr id="3" name="Content Placeholder 2"/>
          <p:cNvSpPr>
            <a:spLocks noGrp="1"/>
          </p:cNvSpPr>
          <p:nvPr>
            <p:ph idx="1"/>
          </p:nvPr>
        </p:nvSpPr>
        <p:spPr/>
        <p:txBody>
          <a:bodyPr/>
          <a:lstStyle/>
          <a:p>
            <a:pPr algn="l">
              <a:buNone/>
            </a:pPr>
            <a:r>
              <a:rPr lang="en-US" dirty="0"/>
              <a:t>* An accessory conduction pathway from atria to ventricles through the bundle of </a:t>
            </a:r>
            <a:r>
              <a:rPr lang="en-US" dirty="0" err="1"/>
              <a:t>kent</a:t>
            </a:r>
            <a:r>
              <a:rPr lang="en-US" dirty="0"/>
              <a:t> causes premature ventricular excitation because it lacks the delay seen in the AV node </a:t>
            </a:r>
            <a:endParaRPr lang="ar-JO" dirty="0"/>
          </a:p>
        </p:txBody>
      </p:sp>
      <p:pic>
        <p:nvPicPr>
          <p:cNvPr id="2051" name="Picture 3" descr="C:\Users\user\Downloads\Screen-Shot-2016-12-24-at-5.15.10-pm.png"/>
          <p:cNvPicPr>
            <a:picLocks noChangeAspect="1" noChangeArrowheads="1"/>
          </p:cNvPicPr>
          <p:nvPr/>
        </p:nvPicPr>
        <p:blipFill>
          <a:blip r:embed="rId2"/>
          <a:srcRect/>
          <a:stretch>
            <a:fillRect/>
          </a:stretch>
        </p:blipFill>
        <p:spPr bwMode="auto">
          <a:xfrm>
            <a:off x="2381224" y="3643314"/>
            <a:ext cx="7429552" cy="321468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5623" y="313508"/>
            <a:ext cx="9144000" cy="1019312"/>
          </a:xfrm>
        </p:spPr>
        <p:txBody>
          <a:bodyPr/>
          <a:lstStyle/>
          <a:p>
            <a:r>
              <a:rPr lang="en-US" dirty="0" err="1"/>
              <a:t>Tachyarrhthmias</a:t>
            </a:r>
            <a:r>
              <a:rPr lang="en-US" dirty="0"/>
              <a:t> </a:t>
            </a:r>
          </a:p>
        </p:txBody>
      </p:sp>
      <p:sp>
        <p:nvSpPr>
          <p:cNvPr id="3" name="Subtitle 2"/>
          <p:cNvSpPr>
            <a:spLocks noGrp="1"/>
          </p:cNvSpPr>
          <p:nvPr>
            <p:ph type="subTitle" idx="1"/>
          </p:nvPr>
        </p:nvSpPr>
        <p:spPr/>
        <p:txBody>
          <a:bodyPr/>
          <a:lstStyle/>
          <a:p>
            <a:pPr marL="342891" indent="-342891" algn="l">
              <a:buFont typeface="Arial" panose="020B0604020202020204" pitchFamily="34" charset="0"/>
              <a:buChar char="•"/>
            </a:pPr>
            <a:r>
              <a:rPr lang="en-US" dirty="0"/>
              <a:t>Majd Suaifan </a:t>
            </a:r>
          </a:p>
          <a:p>
            <a:pPr marL="342891" indent="-342891" algn="l">
              <a:buFont typeface="Arial" panose="020B0604020202020204" pitchFamily="34" charset="0"/>
              <a:buChar char="•"/>
            </a:pPr>
            <a:r>
              <a:rPr lang="en-US" dirty="0"/>
              <a:t>Tamara </a:t>
            </a:r>
            <a:r>
              <a:rPr lang="en-US" dirty="0" err="1"/>
              <a:t>Seifan</a:t>
            </a:r>
            <a:r>
              <a:rPr lang="en-US" dirty="0"/>
              <a:t> </a:t>
            </a:r>
          </a:p>
        </p:txBody>
      </p:sp>
    </p:spTree>
    <p:extLst>
      <p:ext uri="{BB962C8B-B14F-4D97-AF65-F5344CB8AC3E}">
        <p14:creationId xmlns:p14="http://schemas.microsoft.com/office/powerpoint/2010/main" val="47081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May lead to a paroxysmal tachycardia by two mechanisms</a:t>
            </a:r>
            <a:r>
              <a:rPr lang="en-US" dirty="0"/>
              <a:t>:</a:t>
            </a:r>
            <a:endParaRPr lang="ar-JO" dirty="0"/>
          </a:p>
        </p:txBody>
      </p:sp>
      <p:sp>
        <p:nvSpPr>
          <p:cNvPr id="3" name="Content Placeholder 2"/>
          <p:cNvSpPr>
            <a:spLocks noGrp="1"/>
          </p:cNvSpPr>
          <p:nvPr>
            <p:ph idx="1"/>
          </p:nvPr>
        </p:nvSpPr>
        <p:spPr/>
        <p:txBody>
          <a:bodyPr>
            <a:normAutofit fontScale="92500" lnSpcReduction="20000"/>
          </a:bodyPr>
          <a:lstStyle/>
          <a:p>
            <a:pPr algn="l">
              <a:buNone/>
            </a:pPr>
            <a:r>
              <a:rPr lang="ar-JO" dirty="0"/>
              <a:t>  </a:t>
            </a:r>
            <a:r>
              <a:rPr lang="en-US" dirty="0"/>
              <a:t>1* </a:t>
            </a:r>
            <a:r>
              <a:rPr lang="en-US" sz="3800" b="1" dirty="0" err="1">
                <a:solidFill>
                  <a:srgbClr val="C00000"/>
                </a:solidFill>
              </a:rPr>
              <a:t>orthodromic</a:t>
            </a:r>
            <a:r>
              <a:rPr lang="en-US" sz="3800" b="1" dirty="0">
                <a:solidFill>
                  <a:srgbClr val="C00000"/>
                </a:solidFill>
              </a:rPr>
              <a:t> reciprocating tachycardia</a:t>
            </a:r>
            <a:r>
              <a:rPr lang="en-US" sz="3800" dirty="0"/>
              <a:t>: </a:t>
            </a:r>
          </a:p>
          <a:p>
            <a:pPr algn="l">
              <a:buNone/>
            </a:pPr>
            <a:r>
              <a:rPr lang="en-US" dirty="0"/>
              <a:t>The impulse travels through the AV node and depolarizes the ventricles, then it travels back through the accessory pathway (the retrograde limb) and </a:t>
            </a:r>
            <a:r>
              <a:rPr lang="en-US" dirty="0" err="1"/>
              <a:t>redepolarizes</a:t>
            </a:r>
            <a:r>
              <a:rPr lang="en-US" dirty="0"/>
              <a:t> the atria, creating a reentry loop </a:t>
            </a:r>
          </a:p>
          <a:p>
            <a:pPr algn="l">
              <a:buNone/>
            </a:pPr>
            <a:r>
              <a:rPr lang="en-US" sz="3800" dirty="0"/>
              <a:t>2* </a:t>
            </a:r>
            <a:r>
              <a:rPr lang="en-US" sz="3800" b="1" dirty="0" err="1">
                <a:solidFill>
                  <a:srgbClr val="C00000"/>
                </a:solidFill>
              </a:rPr>
              <a:t>supraventricular</a:t>
            </a:r>
            <a:r>
              <a:rPr lang="en-US" sz="3800" b="1" dirty="0">
                <a:solidFill>
                  <a:srgbClr val="C00000"/>
                </a:solidFill>
              </a:rPr>
              <a:t> </a:t>
            </a:r>
            <a:r>
              <a:rPr lang="en-US" sz="3800" b="1" dirty="0" err="1">
                <a:solidFill>
                  <a:srgbClr val="C00000"/>
                </a:solidFill>
              </a:rPr>
              <a:t>tachycardias</a:t>
            </a:r>
            <a:r>
              <a:rPr lang="en-US" sz="3800" b="1" dirty="0">
                <a:solidFill>
                  <a:srgbClr val="C00000"/>
                </a:solidFill>
              </a:rPr>
              <a:t>(</a:t>
            </a:r>
            <a:r>
              <a:rPr lang="en-US" sz="3800" b="1" dirty="0" err="1">
                <a:solidFill>
                  <a:srgbClr val="C00000"/>
                </a:solidFill>
              </a:rPr>
              <a:t>AFiB</a:t>
            </a:r>
            <a:r>
              <a:rPr lang="en-US" sz="3800" b="1" dirty="0">
                <a:solidFill>
                  <a:srgbClr val="C00000"/>
                </a:solidFill>
              </a:rPr>
              <a:t> or </a:t>
            </a:r>
            <a:r>
              <a:rPr lang="en-US" sz="3800" b="1" dirty="0" err="1">
                <a:solidFill>
                  <a:srgbClr val="C00000"/>
                </a:solidFill>
              </a:rPr>
              <a:t>atrial</a:t>
            </a:r>
            <a:r>
              <a:rPr lang="en-US" sz="3800" b="1" dirty="0">
                <a:solidFill>
                  <a:srgbClr val="C00000"/>
                </a:solidFill>
              </a:rPr>
              <a:t> flutter) </a:t>
            </a:r>
            <a:r>
              <a:rPr lang="en-US" b="1" dirty="0">
                <a:solidFill>
                  <a:srgbClr val="C00000"/>
                </a:solidFill>
              </a:rPr>
              <a:t>:</a:t>
            </a:r>
          </a:p>
          <a:p>
            <a:pPr algn="l">
              <a:buNone/>
            </a:pPr>
            <a:r>
              <a:rPr lang="en-US" dirty="0"/>
              <a:t>Usually, AV node only allows certain impulses to get to ventricles. With an accessory pathway ,all of the impulses may pass to the ventricles, a fast ventricular rate may occur and cause hemodynamic compromise</a:t>
            </a:r>
            <a:endParaRPr lang="ar-JO"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algn="l">
              <a:buNone/>
            </a:pPr>
            <a:r>
              <a:rPr lang="ar-JO" sz="3600" b="1" dirty="0">
                <a:solidFill>
                  <a:srgbClr val="C00000"/>
                </a:solidFill>
              </a:rPr>
              <a:t>  </a:t>
            </a:r>
            <a:r>
              <a:rPr lang="en-US" sz="3600" b="1" dirty="0">
                <a:solidFill>
                  <a:srgbClr val="C00000"/>
                </a:solidFill>
              </a:rPr>
              <a:t>* diagnosis:</a:t>
            </a:r>
            <a:r>
              <a:rPr lang="en-US" dirty="0"/>
              <a:t> </a:t>
            </a:r>
          </a:p>
          <a:p>
            <a:pPr algn="l">
              <a:buNone/>
            </a:pPr>
            <a:r>
              <a:rPr lang="en-US" dirty="0"/>
              <a:t>ECG, narrow complex tachycardia, short PR interval and a </a:t>
            </a:r>
            <a:r>
              <a:rPr lang="en-US" b="1" dirty="0"/>
              <a:t>delta wave </a:t>
            </a:r>
            <a:r>
              <a:rPr lang="en-US" dirty="0"/>
              <a:t>(upward deflection </a:t>
            </a:r>
            <a:r>
              <a:rPr lang="ar-JO" dirty="0"/>
              <a:t>  </a:t>
            </a:r>
            <a:r>
              <a:rPr lang="en-US" dirty="0"/>
              <a:t>seen before the QRS) , represent early ventricular activation </a:t>
            </a:r>
          </a:p>
          <a:p>
            <a:pPr algn="l">
              <a:buNone/>
            </a:pPr>
            <a:endParaRPr lang="en-US" dirty="0"/>
          </a:p>
          <a:p>
            <a:pPr algn="l">
              <a:buNone/>
            </a:pPr>
            <a:endParaRPr lang="ar-JO" dirty="0"/>
          </a:p>
        </p:txBody>
      </p:sp>
      <p:pic>
        <p:nvPicPr>
          <p:cNvPr id="3074" name="Picture 2" descr="C:\Users\user\Downloads\wpw-syndrome-ecg.jpg"/>
          <p:cNvPicPr>
            <a:picLocks noChangeAspect="1" noChangeArrowheads="1"/>
          </p:cNvPicPr>
          <p:nvPr/>
        </p:nvPicPr>
        <p:blipFill>
          <a:blip r:embed="rId2"/>
          <a:srcRect/>
          <a:stretch>
            <a:fillRect/>
          </a:stretch>
        </p:blipFill>
        <p:spPr bwMode="auto">
          <a:xfrm>
            <a:off x="1952596" y="4214818"/>
            <a:ext cx="8358246" cy="264318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normAutofit fontScale="25000" lnSpcReduction="20000"/>
          </a:bodyPr>
          <a:lstStyle/>
          <a:p>
            <a:pPr algn="l">
              <a:buNone/>
            </a:pPr>
            <a:r>
              <a:rPr lang="en-US" sz="12800" b="1" dirty="0">
                <a:solidFill>
                  <a:srgbClr val="C00000"/>
                </a:solidFill>
              </a:rPr>
              <a:t>* treatment:</a:t>
            </a:r>
            <a:r>
              <a:rPr lang="en-US" sz="12800" b="1" dirty="0"/>
              <a:t> </a:t>
            </a:r>
          </a:p>
          <a:p>
            <a:pPr algn="l">
              <a:buNone/>
            </a:pPr>
            <a:r>
              <a:rPr lang="en-US" sz="14400" dirty="0"/>
              <a:t>1* radiofrequency catheter ablation of the accessory pathway  is an effective treatment. Medical options include (</a:t>
            </a:r>
            <a:r>
              <a:rPr lang="en-US" sz="14400" dirty="0" err="1"/>
              <a:t>procainamide</a:t>
            </a:r>
            <a:r>
              <a:rPr lang="en-US" sz="14400" dirty="0"/>
              <a:t> or </a:t>
            </a:r>
            <a:r>
              <a:rPr lang="en-US" sz="14400" dirty="0" err="1"/>
              <a:t>quinidine</a:t>
            </a:r>
            <a:r>
              <a:rPr lang="en-US" sz="14400" dirty="0"/>
              <a:t>) </a:t>
            </a:r>
          </a:p>
          <a:p>
            <a:pPr algn="l">
              <a:buNone/>
            </a:pPr>
            <a:r>
              <a:rPr lang="en-US" sz="14400" dirty="0"/>
              <a:t>2* avoid drugs active on the AV node (</a:t>
            </a:r>
            <a:r>
              <a:rPr lang="en-US" sz="14400" dirty="0" err="1"/>
              <a:t>eg</a:t>
            </a:r>
            <a:r>
              <a:rPr lang="en-US" sz="14400" dirty="0"/>
              <a:t>, </a:t>
            </a:r>
            <a:r>
              <a:rPr lang="en-US" sz="14400" dirty="0" err="1"/>
              <a:t>digoxin,verapamil,B</a:t>
            </a:r>
            <a:r>
              <a:rPr lang="en-US" sz="14400" dirty="0"/>
              <a:t> blockers) because they may accelerate conduction through the accessory pathway </a:t>
            </a:r>
          </a:p>
          <a:p>
            <a:pPr algn="l">
              <a:buNone/>
            </a:pPr>
            <a:r>
              <a:rPr lang="en-US" sz="14400" dirty="0"/>
              <a:t>  </a:t>
            </a:r>
          </a:p>
          <a:p>
            <a:pPr algn="l">
              <a:buNone/>
            </a:pPr>
            <a:r>
              <a:rPr lang="en-US" dirty="0"/>
              <a:t> </a:t>
            </a:r>
          </a:p>
          <a:p>
            <a:pPr algn="l">
              <a:buNone/>
            </a:pPr>
            <a:endParaRPr lang="en-US" dirty="0"/>
          </a:p>
          <a:p>
            <a:pPr algn="l">
              <a:buNone/>
            </a:pPr>
            <a:r>
              <a:rPr lang="en-US" dirty="0"/>
              <a:t> </a:t>
            </a:r>
          </a:p>
          <a:p>
            <a:pPr algn="l">
              <a:buNone/>
            </a:pPr>
            <a:r>
              <a:rPr lang="en-US" dirty="0"/>
              <a:t> </a:t>
            </a:r>
          </a:p>
          <a:p>
            <a:pPr algn="l">
              <a:buNone/>
            </a:pPr>
            <a:r>
              <a:rPr lang="en-US" dirty="0"/>
              <a:t> </a:t>
            </a:r>
          </a:p>
          <a:p>
            <a:pPr algn="l">
              <a:buNone/>
            </a:pPr>
            <a:r>
              <a:rPr lang="en-US" dirty="0"/>
              <a:t> </a:t>
            </a:r>
          </a:p>
          <a:p>
            <a:pPr algn="l">
              <a:buNone/>
            </a:pPr>
            <a:endParaRPr lang="ar-JO"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a:t>Bradyarrhythmias</a:t>
            </a:r>
            <a:endParaRPr lang="ar-JO" sz="6000" dirty="0"/>
          </a:p>
        </p:txBody>
      </p:sp>
      <p:sp>
        <p:nvSpPr>
          <p:cNvPr id="3" name="Content Placeholder 2"/>
          <p:cNvSpPr>
            <a:spLocks noGrp="1"/>
          </p:cNvSpPr>
          <p:nvPr>
            <p:ph idx="1"/>
          </p:nvPr>
        </p:nvSpPr>
        <p:spPr/>
        <p:txBody>
          <a:bodyPr>
            <a:normAutofit fontScale="25000" lnSpcReduction="20000"/>
          </a:bodyPr>
          <a:lstStyle/>
          <a:p>
            <a:pPr algn="l">
              <a:buNone/>
            </a:pPr>
            <a:r>
              <a:rPr lang="en-US" sz="12800" b="1" dirty="0">
                <a:solidFill>
                  <a:srgbClr val="C00000"/>
                </a:solidFill>
              </a:rPr>
              <a:t>*sinus </a:t>
            </a:r>
            <a:r>
              <a:rPr lang="en-US" sz="12800" b="1" dirty="0" err="1">
                <a:solidFill>
                  <a:srgbClr val="C00000"/>
                </a:solidFill>
              </a:rPr>
              <a:t>bradycardia</a:t>
            </a:r>
            <a:r>
              <a:rPr lang="en-US" sz="7600" b="1" dirty="0">
                <a:solidFill>
                  <a:srgbClr val="C00000"/>
                </a:solidFill>
              </a:rPr>
              <a:t> </a:t>
            </a:r>
          </a:p>
          <a:p>
            <a:pPr algn="l">
              <a:buNone/>
            </a:pPr>
            <a:r>
              <a:rPr lang="en-US" b="1" dirty="0">
                <a:solidFill>
                  <a:srgbClr val="C00000"/>
                </a:solidFill>
              </a:rPr>
              <a:t>-</a:t>
            </a:r>
            <a:r>
              <a:rPr lang="en-US" sz="11200" b="1" dirty="0"/>
              <a:t>sinus rate &lt; 60 </a:t>
            </a:r>
            <a:r>
              <a:rPr lang="en-US" sz="11200" b="1" dirty="0" err="1"/>
              <a:t>bpm</a:t>
            </a:r>
            <a:r>
              <a:rPr lang="en-US" sz="11200" b="1" dirty="0"/>
              <a:t> , clinically significant when rate is persistently &lt;45 </a:t>
            </a:r>
            <a:r>
              <a:rPr lang="en-US" sz="11200" b="1" dirty="0" err="1"/>
              <a:t>bpm</a:t>
            </a:r>
            <a:endParaRPr lang="en-US" sz="11200" b="1" dirty="0"/>
          </a:p>
          <a:p>
            <a:pPr algn="l">
              <a:buNone/>
            </a:pPr>
            <a:r>
              <a:rPr lang="en-US" sz="11200" dirty="0"/>
              <a:t>-</a:t>
            </a:r>
            <a:r>
              <a:rPr lang="en-US" sz="11200" b="1" dirty="0"/>
              <a:t>causes: </a:t>
            </a:r>
            <a:r>
              <a:rPr lang="en-US" sz="11200" dirty="0"/>
              <a:t>ischemia , increased </a:t>
            </a:r>
            <a:r>
              <a:rPr lang="en-US" sz="11200" dirty="0" err="1"/>
              <a:t>vagal</a:t>
            </a:r>
            <a:r>
              <a:rPr lang="en-US" sz="11200" dirty="0"/>
              <a:t> tone ,</a:t>
            </a:r>
            <a:r>
              <a:rPr lang="en-US" sz="11200" dirty="0" err="1"/>
              <a:t>antiarrhythmic</a:t>
            </a:r>
            <a:r>
              <a:rPr lang="en-US" sz="11200" dirty="0"/>
              <a:t> drugs, may be a normal finding in trained athletes </a:t>
            </a:r>
          </a:p>
          <a:p>
            <a:pPr algn="l">
              <a:buNone/>
            </a:pPr>
            <a:r>
              <a:rPr lang="en-US" sz="11200" dirty="0"/>
              <a:t>- Can be asymptomatic , patients may complain of fatigue , inability to exercise, angina or syncope</a:t>
            </a:r>
          </a:p>
          <a:p>
            <a:pPr algn="l">
              <a:buNone/>
            </a:pPr>
            <a:r>
              <a:rPr lang="en-US" sz="11200" dirty="0"/>
              <a:t>- </a:t>
            </a:r>
            <a:r>
              <a:rPr lang="en-US" sz="11200" b="1" dirty="0"/>
              <a:t>Atropine</a:t>
            </a:r>
            <a:r>
              <a:rPr lang="en-US" sz="11200" dirty="0"/>
              <a:t> can elevate  the sinus rate by blocking </a:t>
            </a:r>
            <a:r>
              <a:rPr lang="en-US" sz="11200" dirty="0" err="1"/>
              <a:t>vagal</a:t>
            </a:r>
            <a:r>
              <a:rPr lang="en-US" sz="11200" dirty="0"/>
              <a:t> stimulation to the </a:t>
            </a:r>
            <a:r>
              <a:rPr lang="en-US" sz="11200" dirty="0" err="1"/>
              <a:t>sinoatrial</a:t>
            </a:r>
            <a:r>
              <a:rPr lang="en-US" sz="11200" dirty="0"/>
              <a:t> node  , a cardiac pacemaker may be required if </a:t>
            </a:r>
            <a:r>
              <a:rPr lang="en-US" sz="11200" dirty="0" err="1"/>
              <a:t>bradycardia</a:t>
            </a:r>
            <a:r>
              <a:rPr lang="en-US" sz="11200" dirty="0"/>
              <a:t> persists  </a:t>
            </a:r>
          </a:p>
          <a:p>
            <a:pPr algn="l">
              <a:buNone/>
            </a:pPr>
            <a:r>
              <a:rPr lang="en-US" sz="11200" dirty="0">
                <a:solidFill>
                  <a:srgbClr val="C00000"/>
                </a:solidFill>
              </a:rPr>
              <a:t> </a:t>
            </a:r>
          </a:p>
          <a:p>
            <a:pPr algn="l">
              <a:buNone/>
            </a:pPr>
            <a:r>
              <a:rPr lang="en-US" b="1" dirty="0">
                <a:solidFill>
                  <a:srgbClr val="C00000"/>
                </a:solidFill>
              </a:rPr>
              <a:t> </a:t>
            </a:r>
          </a:p>
          <a:p>
            <a:pPr algn="l">
              <a:buNone/>
            </a:pPr>
            <a:r>
              <a:rPr lang="en-US" b="1" dirty="0">
                <a:solidFill>
                  <a:srgbClr val="C00000"/>
                </a:solidFill>
              </a:rPr>
              <a:t>  </a:t>
            </a:r>
          </a:p>
          <a:p>
            <a:pPr algn="l">
              <a:buNone/>
            </a:pPr>
            <a:r>
              <a:rPr lang="en-US" b="1" dirty="0">
                <a:solidFill>
                  <a:srgbClr val="C00000"/>
                </a:solidFill>
              </a:rPr>
              <a:t> </a:t>
            </a:r>
          </a:p>
          <a:p>
            <a:pPr algn="l">
              <a:buNone/>
            </a:pPr>
            <a:r>
              <a:rPr lang="en-US" b="1" dirty="0">
                <a:solidFill>
                  <a:srgbClr val="C00000"/>
                </a:solidFill>
              </a:rPr>
              <a:t> </a:t>
            </a:r>
          </a:p>
          <a:p>
            <a:pPr algn="l">
              <a:buNone/>
            </a:pPr>
            <a:r>
              <a:rPr lang="en-US" b="1" dirty="0">
                <a:solidFill>
                  <a:srgbClr val="C00000"/>
                </a:solidFill>
              </a:rPr>
              <a:t>   </a:t>
            </a:r>
          </a:p>
          <a:p>
            <a:pPr algn="l">
              <a:buNone/>
            </a:pPr>
            <a:endParaRPr lang="en-US" b="1" dirty="0">
              <a:solidFill>
                <a:srgbClr val="C00000"/>
              </a:solidFill>
            </a:endParaRPr>
          </a:p>
          <a:p>
            <a:pPr algn="l">
              <a:buNone/>
            </a:pPr>
            <a:r>
              <a:rPr lang="en-US" b="1" dirty="0">
                <a:solidFill>
                  <a:srgbClr val="C00000"/>
                </a:solidFill>
              </a:rPr>
              <a:t>  </a:t>
            </a:r>
          </a:p>
          <a:p>
            <a:pPr algn="l">
              <a:buNone/>
            </a:pPr>
            <a:endParaRPr lang="en-US" b="1" dirty="0">
              <a:solidFill>
                <a:srgbClr val="C00000"/>
              </a:solidFill>
            </a:endParaRPr>
          </a:p>
          <a:p>
            <a:pPr algn="l">
              <a:buNone/>
            </a:pPr>
            <a:r>
              <a:rPr lang="en-US" b="1" dirty="0">
                <a:solidFill>
                  <a:srgbClr val="C00000"/>
                </a:solidFill>
              </a:rPr>
              <a:t> </a:t>
            </a:r>
          </a:p>
          <a:p>
            <a:pPr algn="l">
              <a:buNone/>
            </a:pPr>
            <a:r>
              <a:rPr lang="en-US" b="1" dirty="0">
                <a:solidFill>
                  <a:srgbClr val="C00000"/>
                </a:solidFill>
              </a:rPr>
              <a:t>  </a:t>
            </a:r>
          </a:p>
          <a:p>
            <a:pPr algn="l">
              <a:buNone/>
            </a:pPr>
            <a:endParaRPr lang="ar-JO" b="1"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algn="l">
              <a:buNone/>
            </a:pPr>
            <a:r>
              <a:rPr lang="en-US" sz="3600" b="1" dirty="0">
                <a:solidFill>
                  <a:srgbClr val="C00000"/>
                </a:solidFill>
              </a:rPr>
              <a:t>*sick sinus syndrome</a:t>
            </a:r>
            <a:r>
              <a:rPr lang="en-US" dirty="0"/>
              <a:t> </a:t>
            </a:r>
          </a:p>
          <a:p>
            <a:pPr algn="l">
              <a:buNone/>
            </a:pPr>
            <a:r>
              <a:rPr lang="en-US" dirty="0"/>
              <a:t>- </a:t>
            </a:r>
            <a:r>
              <a:rPr lang="en-US" b="1" dirty="0"/>
              <a:t>Sinus node dysfunction characterized by a persistent spontaneous sinus </a:t>
            </a:r>
            <a:r>
              <a:rPr lang="en-US" b="1" dirty="0" err="1"/>
              <a:t>bradycardia</a:t>
            </a:r>
            <a:r>
              <a:rPr lang="en-US" b="1" dirty="0"/>
              <a:t> , patients usually elderly</a:t>
            </a:r>
          </a:p>
          <a:p>
            <a:pPr algn="l">
              <a:buNone/>
            </a:pPr>
            <a:r>
              <a:rPr lang="en-US" dirty="0"/>
              <a:t>-</a:t>
            </a:r>
            <a:r>
              <a:rPr lang="en-US" b="1" dirty="0"/>
              <a:t>symptoms : </a:t>
            </a:r>
            <a:r>
              <a:rPr lang="en-US" dirty="0"/>
              <a:t>include dizziness, confusion , syncope, fatigue, CHF </a:t>
            </a:r>
          </a:p>
          <a:p>
            <a:pPr algn="l">
              <a:buNone/>
            </a:pPr>
            <a:r>
              <a:rPr lang="en-US" dirty="0"/>
              <a:t>-pacemaker implantation may be required</a:t>
            </a:r>
            <a:endParaRPr lang="ar-JO"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098" name="Picture 2" descr="C:\Users\user\Downloads\f8fa9afa69fe4f483d379f2b79df5225--sick-sinus-syndrome-over-.jpg"/>
          <p:cNvPicPr>
            <a:picLocks noGrp="1" noChangeAspect="1" noChangeArrowheads="1"/>
          </p:cNvPicPr>
          <p:nvPr>
            <p:ph idx="1"/>
          </p:nvPr>
        </p:nvPicPr>
        <p:blipFill>
          <a:blip r:embed="rId2"/>
          <a:srcRect/>
          <a:stretch>
            <a:fillRect/>
          </a:stretch>
        </p:blipFill>
        <p:spPr bwMode="auto">
          <a:xfrm>
            <a:off x="2024034" y="571480"/>
            <a:ext cx="8072494" cy="571504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AV block </a:t>
            </a:r>
            <a:endParaRPr lang="ar-JO" sz="4800" b="1" dirty="0"/>
          </a:p>
        </p:txBody>
      </p:sp>
      <p:sp>
        <p:nvSpPr>
          <p:cNvPr id="3" name="Content Placeholder 2"/>
          <p:cNvSpPr>
            <a:spLocks noGrp="1"/>
          </p:cNvSpPr>
          <p:nvPr>
            <p:ph idx="1"/>
          </p:nvPr>
        </p:nvSpPr>
        <p:spPr/>
        <p:txBody>
          <a:bodyPr/>
          <a:lstStyle/>
          <a:p>
            <a:pPr algn="l">
              <a:buNone/>
            </a:pPr>
            <a:r>
              <a:rPr lang="en-US" b="1" dirty="0">
                <a:solidFill>
                  <a:srgbClr val="C00000"/>
                </a:solidFill>
              </a:rPr>
              <a:t>1* first degree AV block</a:t>
            </a:r>
            <a:r>
              <a:rPr lang="en-US" dirty="0"/>
              <a:t> </a:t>
            </a:r>
          </a:p>
          <a:p>
            <a:pPr algn="l">
              <a:buNone/>
            </a:pPr>
            <a:r>
              <a:rPr lang="en-US" dirty="0"/>
              <a:t>- PR interval is prolonged &gt;.2 second  </a:t>
            </a:r>
          </a:p>
          <a:p>
            <a:pPr algn="l">
              <a:buNone/>
            </a:pPr>
            <a:r>
              <a:rPr lang="en-US" dirty="0"/>
              <a:t>-QRS complex follows each P wave </a:t>
            </a:r>
          </a:p>
          <a:p>
            <a:pPr algn="l">
              <a:buNone/>
            </a:pPr>
            <a:r>
              <a:rPr lang="en-US" dirty="0"/>
              <a:t>-delay is usually in the AV node </a:t>
            </a:r>
          </a:p>
          <a:p>
            <a:pPr algn="l">
              <a:buNone/>
            </a:pPr>
            <a:r>
              <a:rPr lang="en-US" dirty="0"/>
              <a:t>-benign condition that does not require treatment </a:t>
            </a:r>
          </a:p>
          <a:p>
            <a:pPr algn="l">
              <a:buNone/>
            </a:pPr>
            <a:r>
              <a:rPr lang="en-US" dirty="0"/>
              <a:t> </a:t>
            </a:r>
          </a:p>
          <a:p>
            <a:pPr algn="l">
              <a:buNone/>
            </a:pPr>
            <a:endParaRPr lang="en-US" dirty="0"/>
          </a:p>
          <a:p>
            <a:pPr algn="l">
              <a:buNone/>
            </a:pPr>
            <a:endParaRPr lang="ar-JO"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algn="l">
              <a:buNone/>
            </a:pPr>
            <a:r>
              <a:rPr lang="en-US" b="1" dirty="0">
                <a:solidFill>
                  <a:srgbClr val="C00000"/>
                </a:solidFill>
              </a:rPr>
              <a:t>2* second degree AV block </a:t>
            </a:r>
          </a:p>
          <a:p>
            <a:pPr algn="l">
              <a:buNone/>
            </a:pPr>
            <a:r>
              <a:rPr lang="en-US" b="1" dirty="0"/>
              <a:t>*</a:t>
            </a:r>
            <a:r>
              <a:rPr lang="en-US" b="1" dirty="0" err="1"/>
              <a:t>mobitz</a:t>
            </a:r>
            <a:r>
              <a:rPr lang="en-US" b="1" dirty="0"/>
              <a:t> type 1 (</a:t>
            </a:r>
            <a:r>
              <a:rPr lang="en-US" b="1" dirty="0" err="1"/>
              <a:t>wenckebach</a:t>
            </a:r>
            <a:r>
              <a:rPr lang="en-US" b="1" dirty="0"/>
              <a:t>):</a:t>
            </a:r>
          </a:p>
          <a:p>
            <a:pPr algn="l">
              <a:buNone/>
            </a:pPr>
            <a:r>
              <a:rPr lang="en-US" dirty="0"/>
              <a:t>Progressive prolongation of PR interval </a:t>
            </a:r>
            <a:r>
              <a:rPr lang="en-US" dirty="0" err="1"/>
              <a:t>untile</a:t>
            </a:r>
            <a:r>
              <a:rPr lang="en-US" dirty="0"/>
              <a:t> a P wave fails to conduct  </a:t>
            </a:r>
          </a:p>
          <a:p>
            <a:pPr algn="l">
              <a:buNone/>
            </a:pPr>
            <a:r>
              <a:rPr lang="en-US" dirty="0"/>
              <a:t>-site of block is usually within </a:t>
            </a:r>
            <a:r>
              <a:rPr lang="en-US" dirty="0">
                <a:solidFill>
                  <a:srgbClr val="FF0000"/>
                </a:solidFill>
              </a:rPr>
              <a:t>the AV node  </a:t>
            </a:r>
          </a:p>
          <a:p>
            <a:pPr algn="l">
              <a:buNone/>
            </a:pPr>
            <a:r>
              <a:rPr lang="en-US" dirty="0"/>
              <a:t>-benign condition that does not require treatment </a:t>
            </a:r>
            <a:endParaRPr lang="ar-JO"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algn="l">
              <a:buNone/>
            </a:pPr>
            <a:r>
              <a:rPr lang="en-US" dirty="0"/>
              <a:t>*</a:t>
            </a:r>
            <a:r>
              <a:rPr lang="en-US" b="1" dirty="0" err="1"/>
              <a:t>mobitz</a:t>
            </a:r>
            <a:r>
              <a:rPr lang="en-US" b="1" dirty="0"/>
              <a:t> type 2: </a:t>
            </a:r>
          </a:p>
          <a:p>
            <a:pPr algn="l">
              <a:buNone/>
            </a:pPr>
            <a:r>
              <a:rPr lang="en-US" dirty="0"/>
              <a:t>-P wave fails to conduct </a:t>
            </a:r>
            <a:r>
              <a:rPr lang="en-US" b="1" dirty="0"/>
              <a:t>suddenly</a:t>
            </a:r>
            <a:r>
              <a:rPr lang="en-US" dirty="0"/>
              <a:t> , without a preceding PR interval prolongation therefore, the QRS drops suddenly  </a:t>
            </a:r>
          </a:p>
          <a:p>
            <a:pPr algn="l">
              <a:buNone/>
            </a:pPr>
            <a:r>
              <a:rPr lang="en-US" dirty="0"/>
              <a:t>-often progress to complete heart block </a:t>
            </a:r>
          </a:p>
          <a:p>
            <a:pPr algn="l">
              <a:buNone/>
            </a:pPr>
            <a:r>
              <a:rPr lang="en-US" dirty="0"/>
              <a:t>-site of block is </a:t>
            </a:r>
            <a:r>
              <a:rPr lang="en-US" dirty="0" err="1"/>
              <a:t>infranodal</a:t>
            </a:r>
            <a:r>
              <a:rPr lang="en-US" dirty="0"/>
              <a:t> within the </a:t>
            </a:r>
            <a:r>
              <a:rPr lang="en-US" dirty="0">
                <a:solidFill>
                  <a:srgbClr val="FF0000"/>
                </a:solidFill>
              </a:rPr>
              <a:t>(his </a:t>
            </a:r>
            <a:r>
              <a:rPr lang="en-US" dirty="0" err="1">
                <a:solidFill>
                  <a:srgbClr val="FF0000"/>
                </a:solidFill>
              </a:rPr>
              <a:t>purkinje</a:t>
            </a:r>
            <a:r>
              <a:rPr lang="en-US" dirty="0">
                <a:solidFill>
                  <a:srgbClr val="FF0000"/>
                </a:solidFill>
              </a:rPr>
              <a:t> system ) </a:t>
            </a:r>
          </a:p>
          <a:p>
            <a:pPr algn="l">
              <a:buNone/>
            </a:pPr>
            <a:r>
              <a:rPr lang="en-US" dirty="0"/>
              <a:t>-</a:t>
            </a:r>
            <a:r>
              <a:rPr lang="en-US" dirty="0">
                <a:solidFill>
                  <a:srgbClr val="FF0000"/>
                </a:solidFill>
              </a:rPr>
              <a:t>pacemaker implantation is necessary </a:t>
            </a:r>
            <a:endParaRPr lang="ar-JO"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5122" name="Picture 2" descr="C:\Users\user\Downloads\download.jpg"/>
          <p:cNvPicPr>
            <a:picLocks noGrp="1" noChangeAspect="1" noChangeArrowheads="1"/>
          </p:cNvPicPr>
          <p:nvPr>
            <p:ph idx="1"/>
          </p:nvPr>
        </p:nvPicPr>
        <p:blipFill>
          <a:blip r:embed="rId2"/>
          <a:srcRect/>
          <a:stretch>
            <a:fillRect/>
          </a:stretch>
        </p:blipFill>
        <p:spPr bwMode="auto">
          <a:xfrm>
            <a:off x="2309786" y="571480"/>
            <a:ext cx="7286676" cy="2286016"/>
          </a:xfrm>
          <a:prstGeom prst="rect">
            <a:avLst/>
          </a:prstGeom>
          <a:noFill/>
        </p:spPr>
      </p:pic>
      <p:pic>
        <p:nvPicPr>
          <p:cNvPr id="5123" name="Picture 3" descr="C:\Users\user\Downloads\Second_degree_heart_block.png"/>
          <p:cNvPicPr>
            <a:picLocks noChangeAspect="1" noChangeArrowheads="1"/>
          </p:cNvPicPr>
          <p:nvPr/>
        </p:nvPicPr>
        <p:blipFill>
          <a:blip r:embed="rId3"/>
          <a:srcRect/>
          <a:stretch>
            <a:fillRect/>
          </a:stretch>
        </p:blipFill>
        <p:spPr bwMode="auto">
          <a:xfrm>
            <a:off x="2309786" y="3214686"/>
            <a:ext cx="7286676" cy="321471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Sinus tachycardia</a:t>
            </a:r>
          </a:p>
        </p:txBody>
      </p:sp>
      <p:sp>
        <p:nvSpPr>
          <p:cNvPr id="3" name="Content Placeholder 2"/>
          <p:cNvSpPr>
            <a:spLocks noGrp="1"/>
          </p:cNvSpPr>
          <p:nvPr>
            <p:ph idx="1"/>
          </p:nvPr>
        </p:nvSpPr>
        <p:spPr/>
        <p:txBody>
          <a:bodyPr/>
          <a:lstStyle/>
          <a:p>
            <a:r>
              <a:rPr lang="en-US" dirty="0"/>
              <a:t>SA node discharges impulses &gt; 100 per minute. </a:t>
            </a:r>
          </a:p>
          <a:p>
            <a:r>
              <a:rPr lang="en-US" dirty="0"/>
              <a:t>It could be </a:t>
            </a:r>
            <a:r>
              <a:rPr lang="en-US" dirty="0">
                <a:solidFill>
                  <a:srgbClr val="7030A0"/>
                </a:solidFill>
              </a:rPr>
              <a:t>functional </a:t>
            </a:r>
            <a:r>
              <a:rPr lang="en-US" dirty="0"/>
              <a:t>due to stress, pregnancy, anemia, fever, etc.. </a:t>
            </a:r>
          </a:p>
          <a:p>
            <a:r>
              <a:rPr lang="en-US" dirty="0">
                <a:solidFill>
                  <a:srgbClr val="7030A0"/>
                </a:solidFill>
              </a:rPr>
              <a:t>Pathological: Heart failure (compensatory tachycardia) </a:t>
            </a:r>
          </a:p>
          <a:p>
            <a:r>
              <a:rPr lang="en-US" dirty="0">
                <a:solidFill>
                  <a:srgbClr val="7030A0"/>
                </a:solidFill>
              </a:rPr>
              <a:t>Drugs: atropine, beta agonist, vasodilators, etc.. </a:t>
            </a:r>
          </a:p>
        </p:txBody>
      </p:sp>
    </p:spTree>
    <p:extLst>
      <p:ext uri="{BB962C8B-B14F-4D97-AF65-F5344CB8AC3E}">
        <p14:creationId xmlns:p14="http://schemas.microsoft.com/office/powerpoint/2010/main" val="1661874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algn="l">
              <a:buNone/>
            </a:pPr>
            <a:r>
              <a:rPr lang="en-US" b="1" dirty="0">
                <a:solidFill>
                  <a:srgbClr val="C00000"/>
                </a:solidFill>
              </a:rPr>
              <a:t>* Third degree AV block ( complete): </a:t>
            </a:r>
          </a:p>
          <a:p>
            <a:pPr algn="l">
              <a:buNone/>
            </a:pPr>
            <a:r>
              <a:rPr lang="en-US" dirty="0"/>
              <a:t>- </a:t>
            </a:r>
            <a:r>
              <a:rPr lang="en-US" b="1" dirty="0"/>
              <a:t>Absence of conduction of </a:t>
            </a:r>
            <a:r>
              <a:rPr lang="en-US" b="1" dirty="0" err="1"/>
              <a:t>atrial</a:t>
            </a:r>
            <a:r>
              <a:rPr lang="en-US" b="1" dirty="0"/>
              <a:t> impulses to the ventricles , no correspondence  between P wave and QRS complexes  </a:t>
            </a:r>
            <a:r>
              <a:rPr lang="en-US" dirty="0"/>
              <a:t> </a:t>
            </a:r>
          </a:p>
          <a:p>
            <a:pPr algn="l">
              <a:buNone/>
            </a:pPr>
            <a:r>
              <a:rPr lang="en-US" dirty="0"/>
              <a:t>-characterized by AV node dissociation  </a:t>
            </a:r>
          </a:p>
          <a:p>
            <a:pPr algn="l">
              <a:buNone/>
            </a:pPr>
            <a:r>
              <a:rPr lang="en-US" dirty="0"/>
              <a:t>-</a:t>
            </a:r>
            <a:r>
              <a:rPr lang="en-US" dirty="0">
                <a:solidFill>
                  <a:srgbClr val="FF0000"/>
                </a:solidFill>
              </a:rPr>
              <a:t>pacemaker implantation is necessary</a:t>
            </a:r>
            <a:r>
              <a:rPr lang="en-US" dirty="0"/>
              <a:t>  </a:t>
            </a:r>
          </a:p>
          <a:p>
            <a:pPr algn="l">
              <a:buNone/>
            </a:pPr>
            <a:endParaRPr lang="ar-J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5625" y="242798"/>
            <a:ext cx="8247017" cy="1054780"/>
          </a:xfrm>
        </p:spPr>
        <p:txBody>
          <a:bodyPr/>
          <a:lstStyle/>
          <a:p>
            <a:r>
              <a:rPr lang="en-US" dirty="0"/>
              <a:t>Atrial fibrillation</a:t>
            </a:r>
          </a:p>
        </p:txBody>
      </p:sp>
      <p:sp>
        <p:nvSpPr>
          <p:cNvPr id="3" name="Subtitle 2"/>
          <p:cNvSpPr>
            <a:spLocks noGrp="1"/>
          </p:cNvSpPr>
          <p:nvPr>
            <p:ph type="subTitle" idx="1"/>
          </p:nvPr>
        </p:nvSpPr>
        <p:spPr>
          <a:xfrm>
            <a:off x="766353" y="1558835"/>
            <a:ext cx="11068595" cy="4929052"/>
          </a:xfrm>
        </p:spPr>
        <p:txBody>
          <a:bodyPr/>
          <a:lstStyle/>
          <a:p>
            <a:pPr marL="342891" indent="-342891" algn="l">
              <a:buFont typeface="Arial" panose="020B0604020202020204" pitchFamily="34" charset="0"/>
              <a:buChar char="•"/>
            </a:pPr>
            <a:r>
              <a:rPr lang="en-US" dirty="0"/>
              <a:t>(AF) is the most common sustained cardiac arrhythmia</a:t>
            </a:r>
          </a:p>
          <a:p>
            <a:pPr marL="342891" indent="-342891" algn="l">
              <a:buFont typeface="Arial" panose="020B0604020202020204" pitchFamily="34" charset="0"/>
              <a:buChar char="•"/>
            </a:pPr>
            <a:r>
              <a:rPr lang="en-US" dirty="0"/>
              <a:t>abnormal automatic firing and the presence of multiple interacting re-entry circuits looping around the atria</a:t>
            </a:r>
          </a:p>
          <a:p>
            <a:pPr marL="342891" indent="-342891" algn="l">
              <a:buFont typeface="Arial" panose="020B0604020202020204" pitchFamily="34" charset="0"/>
              <a:buChar char="•"/>
            </a:pPr>
            <a:r>
              <a:rPr lang="en-US" dirty="0"/>
              <a:t>symptoms: palpitations, fatigue, syncope, may precipitate or worsen heart failure</a:t>
            </a:r>
          </a:p>
          <a:p>
            <a:pPr marL="342891" indent="-342891" algn="l">
              <a:buFont typeface="Arial" panose="020B0604020202020204" pitchFamily="34" charset="0"/>
              <a:buChar char="•"/>
            </a:pPr>
            <a:r>
              <a:rPr lang="en-US" dirty="0"/>
              <a:t>no organized P waves due to rapid atrial activity (350-600 bpm)</a:t>
            </a:r>
          </a:p>
          <a:p>
            <a:pPr marL="342891" indent="-342891" algn="l">
              <a:buFont typeface="Arial" panose="020B0604020202020204" pitchFamily="34" charset="0"/>
              <a:buChar char="•"/>
            </a:pPr>
            <a:r>
              <a:rPr lang="en-US" dirty="0"/>
              <a:t>irregularly irregular ventricular response (typically 100-180 bpm), narrow QRS. </a:t>
            </a:r>
          </a:p>
          <a:p>
            <a:pPr algn="l"/>
            <a:endParaRPr lang="en-US" dirty="0"/>
          </a:p>
          <a:p>
            <a:pPr algn="l"/>
            <a:endParaRPr lang="en-US" dirty="0"/>
          </a:p>
          <a:p>
            <a:pPr marL="342891" indent="-342891" algn="l">
              <a:buFont typeface="Arial" panose="020B0604020202020204" pitchFamily="34" charset="0"/>
              <a:buChar char="•"/>
            </a:pPr>
            <a:endParaRPr lang="en-US" dirty="0"/>
          </a:p>
        </p:txBody>
      </p:sp>
      <p:pic>
        <p:nvPicPr>
          <p:cNvPr id="4" name="Picture 2" descr="C:\Users\Administrator\Desktop\Atrial fib stri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1394" y="4486635"/>
            <a:ext cx="5586549" cy="226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22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6687" y="775063"/>
            <a:ext cx="10241280" cy="4728755"/>
          </a:xfrm>
        </p:spPr>
        <p:txBody>
          <a:bodyPr>
            <a:normAutofit/>
          </a:bodyPr>
          <a:lstStyle/>
          <a:p>
            <a:pPr algn="l"/>
            <a:r>
              <a:rPr lang="en-US" sz="2800" dirty="0">
                <a:cs typeface="Times New Roman" panose="02020603050405020304" pitchFamily="18" charset="0"/>
              </a:rPr>
              <a:t>Many patients with atrial fibrillation have structural heart disease.</a:t>
            </a:r>
          </a:p>
          <a:p>
            <a:pPr algn="l"/>
            <a:r>
              <a:rPr lang="en-US" sz="2800" dirty="0">
                <a:cs typeface="Times New Roman" panose="02020603050405020304" pitchFamily="18" charset="0"/>
              </a:rPr>
              <a:t>It is commonly associated with:</a:t>
            </a:r>
          </a:p>
          <a:p>
            <a:pPr marL="514338" indent="-514338" algn="l">
              <a:buFont typeface="+mj-lt"/>
              <a:buAutoNum type="arabicPeriod"/>
            </a:pPr>
            <a:r>
              <a:rPr lang="en-US" sz="2800" dirty="0">
                <a:cs typeface="Times New Roman" panose="02020603050405020304" pitchFamily="18" charset="0"/>
              </a:rPr>
              <a:t>Hypertension. </a:t>
            </a:r>
          </a:p>
          <a:p>
            <a:pPr marL="514338" indent="-514338" algn="l">
              <a:buFont typeface="+mj-lt"/>
              <a:buAutoNum type="arabicPeriod"/>
            </a:pPr>
            <a:r>
              <a:rPr lang="en-US" sz="2800" dirty="0">
                <a:cs typeface="Times New Roman" panose="02020603050405020304" pitchFamily="18" charset="0"/>
              </a:rPr>
              <a:t>Heart failure.</a:t>
            </a:r>
          </a:p>
          <a:p>
            <a:pPr marL="514338" indent="-514338" algn="l">
              <a:buFont typeface="+mj-lt"/>
              <a:buAutoNum type="arabicPeriod"/>
            </a:pPr>
            <a:r>
              <a:rPr lang="en-US" sz="2800" dirty="0" err="1">
                <a:cs typeface="Times New Roman" panose="02020603050405020304" pitchFamily="18" charset="0"/>
              </a:rPr>
              <a:t>Valvular</a:t>
            </a:r>
            <a:r>
              <a:rPr lang="en-US" sz="2800" dirty="0">
                <a:cs typeface="Times New Roman" panose="02020603050405020304" pitchFamily="18" charset="0"/>
              </a:rPr>
              <a:t> heart disease.</a:t>
            </a:r>
          </a:p>
          <a:p>
            <a:pPr marL="514338" indent="-514338" algn="l">
              <a:buFont typeface="+mj-lt"/>
              <a:buAutoNum type="arabicPeriod"/>
            </a:pPr>
            <a:r>
              <a:rPr lang="en-US" sz="2800" dirty="0">
                <a:cs typeface="Times New Roman" panose="02020603050405020304" pitchFamily="18" charset="0"/>
              </a:rPr>
              <a:t>Coronary artery disease.</a:t>
            </a:r>
          </a:p>
          <a:p>
            <a:pPr marL="514338" indent="-514338" algn="l">
              <a:buFont typeface="+mj-lt"/>
              <a:buAutoNum type="arabicPeriod"/>
            </a:pPr>
            <a:r>
              <a:rPr lang="en-US" sz="2800" dirty="0">
                <a:cs typeface="Times New Roman" panose="02020603050405020304" pitchFamily="18" charset="0"/>
              </a:rPr>
              <a:t>Chronic lung disease.</a:t>
            </a:r>
          </a:p>
          <a:p>
            <a:pPr marL="514338" indent="-514338" algn="l">
              <a:buFont typeface="+mj-lt"/>
              <a:buAutoNum type="arabicPeriod"/>
            </a:pPr>
            <a:r>
              <a:rPr lang="en-US" sz="2800" dirty="0">
                <a:cs typeface="Times New Roman" panose="02020603050405020304" pitchFamily="18" charset="0"/>
              </a:rPr>
              <a:t>Obstructive sleep apnea.</a:t>
            </a:r>
          </a:p>
          <a:p>
            <a:pPr algn="l"/>
            <a:endParaRPr lang="en-US" sz="2800" dirty="0"/>
          </a:p>
        </p:txBody>
      </p:sp>
    </p:spTree>
    <p:extLst>
      <p:ext uri="{BB962C8B-B14F-4D97-AF65-F5344CB8AC3E}">
        <p14:creationId xmlns:p14="http://schemas.microsoft.com/office/powerpoint/2010/main" val="13670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708"/>
            <a:ext cx="10515600" cy="1325563"/>
          </a:xfrm>
        </p:spPr>
        <p:txBody>
          <a:bodyPr/>
          <a:lstStyle/>
          <a:p>
            <a:r>
              <a:rPr lang="en-US" dirty="0"/>
              <a:t>Complications of AF: </a:t>
            </a:r>
          </a:p>
        </p:txBody>
      </p:sp>
      <p:sp>
        <p:nvSpPr>
          <p:cNvPr id="3" name="Content Placeholder 2"/>
          <p:cNvSpPr>
            <a:spLocks noGrp="1"/>
          </p:cNvSpPr>
          <p:nvPr>
            <p:ph idx="1"/>
          </p:nvPr>
        </p:nvSpPr>
        <p:spPr/>
        <p:txBody>
          <a:bodyPr/>
          <a:lstStyle/>
          <a:p>
            <a:r>
              <a:rPr lang="en-US" dirty="0"/>
              <a:t>Thromboembolism.</a:t>
            </a:r>
          </a:p>
          <a:p>
            <a:r>
              <a:rPr lang="en-US" dirty="0"/>
              <a:t>Angina (due to ↑HR and ↓COP). </a:t>
            </a:r>
          </a:p>
          <a:p>
            <a:r>
              <a:rPr lang="en-US" dirty="0"/>
              <a:t>It is a precipitating factor of heart failure and pulmonary edema in presence of pre-existing heart disease.</a:t>
            </a:r>
          </a:p>
        </p:txBody>
      </p:sp>
    </p:spTree>
    <p:extLst>
      <p:ext uri="{BB962C8B-B14F-4D97-AF65-F5344CB8AC3E}">
        <p14:creationId xmlns:p14="http://schemas.microsoft.com/office/powerpoint/2010/main" val="9774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Atrial Flutter</a:t>
            </a:r>
          </a:p>
        </p:txBody>
      </p:sp>
      <p:sp>
        <p:nvSpPr>
          <p:cNvPr id="3" name="Content Placeholder 2"/>
          <p:cNvSpPr>
            <a:spLocks noGrp="1"/>
          </p:cNvSpPr>
          <p:nvPr>
            <p:ph idx="1"/>
          </p:nvPr>
        </p:nvSpPr>
        <p:spPr/>
        <p:txBody>
          <a:bodyPr>
            <a:normAutofit/>
          </a:bodyPr>
          <a:lstStyle/>
          <a:p>
            <a:r>
              <a:rPr lang="en-US" dirty="0"/>
              <a:t>One irritable automaticity focus in the atria fires at about </a:t>
            </a:r>
          </a:p>
          <a:p>
            <a:pPr marL="0" indent="0">
              <a:buNone/>
            </a:pPr>
            <a:r>
              <a:rPr lang="en-US" dirty="0"/>
              <a:t>250 to 350 bpm, giving rise to regular atrial contractions. </a:t>
            </a:r>
          </a:p>
          <a:p>
            <a:pPr marL="0" indent="0">
              <a:buNone/>
            </a:pPr>
            <a:r>
              <a:rPr lang="en-US" dirty="0"/>
              <a:t>The long refractory period in the AV node allows only one out of every two or three flutter waves to conduct to the ventricles. Its commonly with a 2:1 AV Block. Ventricular rate is one-half to one-third of the atrial rate. </a:t>
            </a:r>
          </a:p>
          <a:p>
            <a:pPr marL="0" indent="0">
              <a:buNone/>
            </a:pPr>
            <a:endParaRPr lang="en-US" dirty="0"/>
          </a:p>
          <a:p>
            <a:pPr marL="0" indent="0">
              <a:buNone/>
            </a:pPr>
            <a:r>
              <a:rPr lang="en-US" dirty="0"/>
              <a:t>-Usually associated with 2 : 1, 3 : 1 or 4 : 1 AV block</a:t>
            </a:r>
          </a:p>
          <a:p>
            <a:pPr marL="0" indent="0">
              <a:buNone/>
            </a:pPr>
            <a:endParaRPr lang="en-US" dirty="0"/>
          </a:p>
        </p:txBody>
      </p:sp>
    </p:spTree>
    <p:extLst>
      <p:ext uri="{BB962C8B-B14F-4D97-AF65-F5344CB8AC3E}">
        <p14:creationId xmlns:p14="http://schemas.microsoft.com/office/powerpoint/2010/main" val="363637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2540" y="708888"/>
            <a:ext cx="4989277" cy="5328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147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atrial flutter ec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6277" y="2945107"/>
            <a:ext cx="7524751" cy="2495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2847" y="1999620"/>
            <a:ext cx="6706905" cy="523220"/>
          </a:xfrm>
          <a:prstGeom prst="rect">
            <a:avLst/>
          </a:prstGeom>
        </p:spPr>
        <p:txBody>
          <a:bodyPr wrap="square">
            <a:spAutoFit/>
          </a:bodyPr>
          <a:lstStyle/>
          <a:p>
            <a:r>
              <a:rPr lang="en-US" sz="2800" dirty="0"/>
              <a:t>ECG: </a:t>
            </a:r>
            <a:r>
              <a:rPr lang="en-US" sz="2800" dirty="0" err="1"/>
              <a:t>sawtooth</a:t>
            </a:r>
            <a:r>
              <a:rPr lang="en-US" sz="2800" dirty="0"/>
              <a:t> flutter waves in inferior leads</a:t>
            </a:r>
          </a:p>
        </p:txBody>
      </p:sp>
    </p:spTree>
    <p:extLst>
      <p:ext uri="{BB962C8B-B14F-4D97-AF65-F5344CB8AC3E}">
        <p14:creationId xmlns:p14="http://schemas.microsoft.com/office/powerpoint/2010/main" val="4099020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130</TotalTime>
  <Words>1339</Words>
  <Application>Microsoft Office PowerPoint</Application>
  <PresentationFormat>Widescreen</PresentationFormat>
  <Paragraphs>133</Paragraphs>
  <Slides>30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Calibri Light</vt:lpstr>
      <vt:lpstr>Office Theme</vt:lpstr>
      <vt:lpstr>1_Office Theme</vt:lpstr>
      <vt:lpstr>Major arrhythmias</vt:lpstr>
      <vt:lpstr>Tachyarrhthmias </vt:lpstr>
      <vt:lpstr>Sinus tachycardia</vt:lpstr>
      <vt:lpstr>Atrial fibrillation</vt:lpstr>
      <vt:lpstr>PowerPoint Presentation</vt:lpstr>
      <vt:lpstr>Complications of AF: </vt:lpstr>
      <vt:lpstr>Atrial Flutter</vt:lpstr>
      <vt:lpstr>PowerPoint Presentation</vt:lpstr>
      <vt:lpstr>PowerPoint Presentation</vt:lpstr>
      <vt:lpstr>PowerPoint Presentation</vt:lpstr>
      <vt:lpstr>PowerPoint Presentation</vt:lpstr>
      <vt:lpstr>Paroxismal Atrial Tachycardia</vt:lpstr>
      <vt:lpstr>Paroxysmal Ventricular Tachycardia</vt:lpstr>
      <vt:lpstr>premature complexes</vt:lpstr>
      <vt:lpstr>Premature atrial complexes</vt:lpstr>
      <vt:lpstr>Premature ventricular complexes</vt:lpstr>
      <vt:lpstr>PowerPoint Presentation</vt:lpstr>
      <vt:lpstr>PowerPoint Presentation</vt:lpstr>
      <vt:lpstr>Wolff- parkinson -white syndrome </vt:lpstr>
      <vt:lpstr>May lead to a paroxysmal tachycardia by two mechanisms:</vt:lpstr>
      <vt:lpstr>PowerPoint Presentation</vt:lpstr>
      <vt:lpstr>PowerPoint Presentation</vt:lpstr>
      <vt:lpstr>Bradyarrhythmias</vt:lpstr>
      <vt:lpstr>PowerPoint Presentation</vt:lpstr>
      <vt:lpstr>PowerPoint Presentation</vt:lpstr>
      <vt:lpstr>AV block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arrhythmias</dc:title>
  <dc:creator>Majd Suaifan</dc:creator>
  <cp:lastModifiedBy>yaser lafi</cp:lastModifiedBy>
  <cp:revision>12</cp:revision>
  <dcterms:created xsi:type="dcterms:W3CDTF">2019-01-23T14:15:33Z</dcterms:created>
  <dcterms:modified xsi:type="dcterms:W3CDTF">2019-12-24T18:35:25Z</dcterms:modified>
</cp:coreProperties>
</file>