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73875" cy="100631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95725" y="0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9925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75" lIns="96775" spcFirstLastPara="1" rIns="96775" wrap="square" tIns="483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95725" y="9559925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75" lIns="96775" spcFirstLastPara="1" rIns="96775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/>
        </p:nvSpPr>
        <p:spPr>
          <a:xfrm>
            <a:off x="3895725" y="9559925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75" lIns="96775" spcFirstLastPara="1" rIns="96775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EEG: PLEDs (periodic lateralised epileptiform discharges) once thought to be diagnostic of HSE but have now been seen in other conditions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Brain biopsy used to be gold standard for diagnosis of HSV-1 encephalitis before PCR. May still have a role in undiagnosed pt who is deteriorating.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FBC: May get raised or low WCC. Atypical lymphocytes in EBV. Eosiniphils in eosinophilic meningitis.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Low Na due to SIADH common in encephalitis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Raised serum amylase with mumps infection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Cold agglutinins present mycoplasma infections, then go on and do serology for atypical resp infections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Blood cultures should be done if suspect bacterial cause (consider meningococcus PCR on blood)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CSF and urine bacterial antigen tests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CXR for pulmonary infiltrates of atypical pneumonia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HIV testing consider esp if cause of CNS infection uncertain</a:t>
            </a:r>
            <a:endParaRPr/>
          </a:p>
        </p:txBody>
      </p:sp>
      <p:sp>
        <p:nvSpPr>
          <p:cNvPr id="162" name="Google Shape;162;p10:notes"/>
          <p:cNvSpPr txBox="1"/>
          <p:nvPr/>
        </p:nvSpPr>
        <p:spPr>
          <a:xfrm>
            <a:off x="3895725" y="9559925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75" lIns="96775" spcFirstLastPara="1" rIns="96775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Some debate as to whether positive viral PCR in CSF definitely means infection (some assays are very sensitive)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If titre of CSF PCR is higher than serum PCR titre then significant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CSF anti-HSV antibodies not useful as only have sensitivity of 50% by 10 days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Serum antibody tests: x4 rise in Ab titre between acute and convalescent serum (2-4 weeks apart)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OCBs positive in CSF suggest inflammation in the CNS (may be useful in differentiating non-infective encephalopathy)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 txBox="1"/>
          <p:nvPr/>
        </p:nvSpPr>
        <p:spPr>
          <a:xfrm>
            <a:off x="3895725" y="9559925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75" lIns="96775" spcFirstLastPara="1" rIns="96775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CT head shows brain swelling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MRI shows temporal high signal esp on left (very well seen on the diffusion-weighted image)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:notes"/>
          <p:cNvSpPr txBox="1"/>
          <p:nvPr/>
        </p:nvSpPr>
        <p:spPr>
          <a:xfrm>
            <a:off x="3895725" y="9559925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75" lIns="96775" spcFirstLastPara="1" rIns="96775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Aciclovir: nucleoside analogue, highly effective against HSV and some other herpes viruses (VZV, herpes B virus)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Rare risk of renal failure (and hepatitis, bone marrow failure)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Oral aciclovir should not be used in HSE as levels achieved in CSF are inadequate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However, oral valaciclovir may have a role after 10 days iv aciclovir given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Valaciclovir is converted to aciclovir after absorption and has good oral bioavailability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Corticosteroids/mannitol may be useful in brain swelling (decompressive hemicraniectomy)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Recent trial suggests steroids may be beneficial in HSE even if no brain swelling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VZV encephalitis steroids and aciclovir given as vasculitic component too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Risk of seizures greatest in those who had seizures during acute period (20% after 5 years) otheriwse risk is 10% after 5 years</a:t>
            </a:r>
            <a:endParaRPr/>
          </a:p>
        </p:txBody>
      </p:sp>
      <p:sp>
        <p:nvSpPr>
          <p:cNvPr id="204" name="Google Shape;204;p14:notes"/>
          <p:cNvSpPr txBox="1"/>
          <p:nvPr/>
        </p:nvSpPr>
        <p:spPr>
          <a:xfrm>
            <a:off x="3895725" y="9559925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75" lIns="96775" spcFirstLastPara="1" rIns="96775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 txBox="1"/>
          <p:nvPr/>
        </p:nvSpPr>
        <p:spPr>
          <a:xfrm>
            <a:off x="3895725" y="9559925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75" lIns="96775" spcFirstLastPara="1" rIns="96775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Terms combined to give eg meningo-enephalitis, encephalomyelitis</a:t>
            </a:r>
            <a:endParaRPr/>
          </a:p>
        </p:txBody>
      </p:sp>
      <p:sp>
        <p:nvSpPr>
          <p:cNvPr id="100" name="Google Shape;100;p2:notes"/>
          <p:cNvSpPr txBox="1"/>
          <p:nvPr/>
        </p:nvSpPr>
        <p:spPr>
          <a:xfrm>
            <a:off x="3895725" y="9559925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75" lIns="96775" spcFirstLastPara="1" rIns="96775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HSV targets brain parenchyma in temporal lobes, sometimes with frontal or parietal involvement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Mumps can cause acute viral encephalitis or a delayed immune-mediated encephalitis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Measles causes a post-infectious encephalitis which may have a severe haemorrhagic component (acute haemorrhagic leukoencephalitis)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Influenza A may give diffuse cerebral oedema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VZV causes a vasculitis</a:t>
            </a:r>
            <a:endParaRPr/>
          </a:p>
        </p:txBody>
      </p:sp>
      <p:sp>
        <p:nvSpPr>
          <p:cNvPr id="132" name="Google Shape;132;p6:notes"/>
          <p:cNvSpPr txBox="1"/>
          <p:nvPr/>
        </p:nvSpPr>
        <p:spPr>
          <a:xfrm>
            <a:off x="3895725" y="9559925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75" lIns="96775" spcFirstLastPara="1" rIns="96775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 txBox="1"/>
          <p:nvPr/>
        </p:nvSpPr>
        <p:spPr>
          <a:xfrm>
            <a:off x="3895725" y="9559925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75" lIns="96775" spcFirstLastPara="1" rIns="96775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 txBox="1"/>
          <p:nvPr/>
        </p:nvSpPr>
        <p:spPr>
          <a:xfrm>
            <a:off x="3895725" y="9559925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75" lIns="96775" spcFirstLastPara="1" rIns="96775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/>
          <p:nvPr>
            <p:ph idx="2" type="sldImg"/>
          </p:nvPr>
        </p:nvSpPr>
        <p:spPr>
          <a:xfrm>
            <a:off x="920750" y="754062"/>
            <a:ext cx="5034000" cy="377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915987" y="4779962"/>
            <a:ext cx="50418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75" spcFirstLastPara="1" rIns="96775" wrap="square" tIns="4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Mollaret’s meningitis is strictly a recurrent meningitis of unknown cause but feeling is that HSV-2 may cause most cases</a:t>
            </a:r>
            <a:endParaRPr/>
          </a:p>
        </p:txBody>
      </p:sp>
      <p:sp>
        <p:nvSpPr>
          <p:cNvPr id="155" name="Google Shape;155;p9:notes"/>
          <p:cNvSpPr txBox="1"/>
          <p:nvPr/>
        </p:nvSpPr>
        <p:spPr>
          <a:xfrm>
            <a:off x="3895725" y="9559925"/>
            <a:ext cx="2978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75" lIns="96775" spcFirstLastPara="1" rIns="96775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5899150"/>
            <a:ext cx="28956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/>
        </p:txBody>
      </p:sp>
      <p:sp>
        <p:nvSpPr>
          <p:cNvPr id="71" name="Google Shape;71;p11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72" name="Google Shape;72;p11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6858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124200" y="5899150"/>
            <a:ext cx="28956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5532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685800" y="15240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342900" y="1371600"/>
            <a:ext cx="4152900" cy="4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4648200" y="1371600"/>
            <a:ext cx="4152900" cy="4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6858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124200" y="5899150"/>
            <a:ext cx="28956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5532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6858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124200" y="5899150"/>
            <a:ext cx="28956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65532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15240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42900" y="1371600"/>
            <a:ext cx="8458200" cy="4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5899150"/>
            <a:ext cx="28956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5899150"/>
            <a:ext cx="28956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85800" y="15240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858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5899150"/>
            <a:ext cx="28956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 rot="5400000">
            <a:off x="4723650" y="2115450"/>
            <a:ext cx="6040500" cy="21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 rot="5400000">
            <a:off x="418200" y="76950"/>
            <a:ext cx="6040500" cy="61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858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5899150"/>
            <a:ext cx="28956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85800" y="15240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 rot="5400000">
            <a:off x="2161350" y="-446850"/>
            <a:ext cx="4821300" cy="84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858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124200" y="5899150"/>
            <a:ext cx="28956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6858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5899150"/>
            <a:ext cx="28956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6858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5899150"/>
            <a:ext cx="28956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685800" y="15240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6858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5899150"/>
            <a:ext cx="28956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15240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42900" y="1371600"/>
            <a:ext cx="8458200" cy="4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5899150"/>
            <a:ext cx="28956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5899150"/>
            <a:ext cx="1905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ctrTitle"/>
          </p:nvPr>
        </p:nvSpPr>
        <p:spPr>
          <a:xfrm>
            <a:off x="611187" y="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b="1" i="1" lang="en-US" sz="5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Encephalitis</a:t>
            </a:r>
            <a:endParaRPr/>
          </a:p>
        </p:txBody>
      </p:sp>
      <p:sp>
        <p:nvSpPr>
          <p:cNvPr id="95" name="Google Shape;95;p14"/>
          <p:cNvSpPr txBox="1"/>
          <p:nvPr>
            <p:ph idx="1" type="subTitle"/>
          </p:nvPr>
        </p:nvSpPr>
        <p:spPr>
          <a:xfrm>
            <a:off x="395287" y="5445125"/>
            <a:ext cx="8280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 by : Jehad A. Alqadan</a:t>
            </a: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Thanks' For : Dr.Murad Rasheed</a:t>
            </a:r>
            <a:endParaRPr/>
          </a:p>
        </p:txBody>
      </p:sp>
      <p:pic>
        <p:nvPicPr>
          <p:cNvPr descr="C:\Users\jehad\Desktop\New folder (2)\typeofautoimmune.jp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1628775"/>
            <a:ext cx="5713412" cy="345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685800" y="15240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Investigations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0" y="4149725"/>
            <a:ext cx="8458200" cy="17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Neurological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head,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MRI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 ( image S. Of choice )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(if not contraindicated on cranial imaging)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abnormal with evidence of diffuse brain dysfunction ) in </a:t>
            </a:r>
            <a:r>
              <a:rPr b="1" i="1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a characteristic</a:t>
            </a:r>
            <a:r>
              <a:rPr b="1" i="1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periodic complexes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((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 biopsy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179387" y="1125537"/>
            <a:ext cx="4321200" cy="3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.General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Haematological and biochemical blood screen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Serology, blood cultures, HIV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 screen, urine analysis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CXR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jehad\Desktop\New folder (2)\diagnosis.jpg" id="167" name="Google Shape;1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362" y="1196975"/>
            <a:ext cx="3759200" cy="345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685800" y="152400"/>
            <a:ext cx="77724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CSF examination*</a:t>
            </a:r>
            <a:endParaRPr/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285750" y="1000125"/>
            <a:ext cx="6807300" cy="4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an LP to examine CSF, unless the patient has signs of significantly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increased ICP.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Lymphocytosis (&gt;5 WBC/mL) with normal glucose is consistent with viral encephalitis (similar CSF as in viral meningitis). CSF cultures are usually negative.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CSF PCR is the most specific and sensitive test for diagnosing many various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viral encephalitides, including HSV-1, CMV, EBV, and VZV.</a:t>
            </a:r>
            <a:endParaRPr/>
          </a:p>
        </p:txBody>
      </p:sp>
      <p:pic>
        <p:nvPicPr>
          <p:cNvPr descr="C:\Users\jehad\Desktop\New folder (2)\PE-Lumbarpuncture_Fig1.jpg" id="175" name="Google Shape;17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25" y="1557337"/>
            <a:ext cx="2381250" cy="3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5795962" y="6534150"/>
            <a:ext cx="46800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Step up to medicine 3rd edition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5"/>
          <p:cNvGrpSpPr/>
          <p:nvPr/>
        </p:nvGrpSpPr>
        <p:grpSpPr>
          <a:xfrm>
            <a:off x="0" y="3068637"/>
            <a:ext cx="9144191" cy="2881502"/>
            <a:chOff x="0" y="2505"/>
            <a:chExt cx="5760" cy="1815"/>
          </a:xfrm>
        </p:grpSpPr>
        <p:pic>
          <p:nvPicPr>
            <p:cNvPr descr="MRI1" id="182" name="Google Shape;182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00" y="2523"/>
              <a:ext cx="1480" cy="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RI2" id="183" name="Google Shape;183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505"/>
              <a:ext cx="1475" cy="1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RI5" id="184" name="Google Shape;184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95" y="2755"/>
              <a:ext cx="1565" cy="15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RI3" id="185" name="Google Shape;185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80" y="2704"/>
              <a:ext cx="1414" cy="1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Google Shape;186;p25"/>
          <p:cNvGrpSpPr/>
          <p:nvPr/>
        </p:nvGrpSpPr>
        <p:grpSpPr>
          <a:xfrm>
            <a:off x="0" y="333375"/>
            <a:ext cx="9144889" cy="2411983"/>
            <a:chOff x="0" y="0"/>
            <a:chExt cx="5761" cy="1519"/>
          </a:xfrm>
        </p:grpSpPr>
        <p:pic>
          <p:nvPicPr>
            <p:cNvPr descr="CT1" id="187" name="Google Shape;187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83" y="0"/>
              <a:ext cx="1498" cy="1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T2" id="188" name="Google Shape;188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0"/>
              <a:ext cx="1519" cy="1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T3" id="189" name="Google Shape;189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44" y="0"/>
              <a:ext cx="1588" cy="1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T4" id="190" name="Google Shape;190;p2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286" y="0"/>
              <a:ext cx="1475" cy="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25"/>
          <p:cNvSpPr txBox="1"/>
          <p:nvPr/>
        </p:nvSpPr>
        <p:spPr>
          <a:xfrm>
            <a:off x="395287" y="260350"/>
            <a:ext cx="46086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 head shows brain swelling</a:t>
            </a:r>
            <a:endParaRPr/>
          </a:p>
        </p:txBody>
      </p:sp>
      <p:sp>
        <p:nvSpPr>
          <p:cNvPr id="192" name="Google Shape;192;p25"/>
          <p:cNvSpPr txBox="1"/>
          <p:nvPr/>
        </p:nvSpPr>
        <p:spPr>
          <a:xfrm>
            <a:off x="0" y="2708275"/>
            <a:ext cx="94677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MRI shows temporal high signal esp on left (very well seen on the diffusion-weighted image)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4812" y="814387"/>
            <a:ext cx="4667250" cy="578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2911475"/>
            <a:ext cx="3811587" cy="366236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/>
          <p:nvPr/>
        </p:nvSpPr>
        <p:spPr>
          <a:xfrm>
            <a:off x="214312" y="839787"/>
            <a:ext cx="3857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MRI brain (T2W image): right temporal lobe high signal in a patient with herpes encephalitis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685800" y="152400"/>
            <a:ext cx="77724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i="1" lang="en-US" sz="4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Management of viral encephalitis*</a:t>
            </a:r>
            <a:endParaRPr/>
          </a:p>
        </p:txBody>
      </p:sp>
      <p:sp>
        <p:nvSpPr>
          <p:cNvPr id="207" name="Google Shape;207;p27"/>
          <p:cNvSpPr txBox="1"/>
          <p:nvPr/>
        </p:nvSpPr>
        <p:spPr>
          <a:xfrm>
            <a:off x="5795962" y="6534150"/>
            <a:ext cx="42483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Step up to medicine 3rd edition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0" y="1196975"/>
            <a:ext cx="5292600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1" i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0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Supportive care, mechanical ventilation if necessary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1" i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0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Antiviral therapy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1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There is no specific antiviral therapy for most causes of viral encephalitis.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1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HSV encephalitis—acyclovir for 2 to 3 weeks 10mg/kg IV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1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CMV encephalitis—ganciclovir or foscarnet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1" i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b="0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of possible complications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1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Seizures—require anticonvulsant therapy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1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Cerebral edema—Treatment may include hyperventilation, osmotic diuresis,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0" i="0" lang="en-US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steroids.</a:t>
            </a:r>
            <a:endParaRPr/>
          </a:p>
        </p:txBody>
      </p:sp>
      <p:pic>
        <p:nvPicPr>
          <p:cNvPr descr="C:\Users\jehad\Desktop\New folder (2)\management.jpg" id="209" name="Google Shape;2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725" y="1557337"/>
            <a:ext cx="3649662" cy="364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title"/>
          </p:nvPr>
        </p:nvSpPr>
        <p:spPr>
          <a:xfrm>
            <a:off x="685800" y="152400"/>
            <a:ext cx="77724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Prognosis in HSE</a:t>
            </a:r>
            <a:endParaRPr/>
          </a:p>
        </p:txBody>
      </p:sp>
      <p:sp>
        <p:nvSpPr>
          <p:cNvPr id="216" name="Google Shape;216;p28"/>
          <p:cNvSpPr txBox="1"/>
          <p:nvPr>
            <p:ph idx="1" type="body"/>
          </p:nvPr>
        </p:nvSpPr>
        <p:spPr>
          <a:xfrm>
            <a:off x="342900" y="1196975"/>
            <a:ext cx="8458200" cy="4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Mortality &gt; 70% if untreated (20% with Rx)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prognostic factors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&gt; 60 yrs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GCS &lt; 7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Delay in starting aciclovir (esp &gt; 2 days)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2/3 rds pts have neuropsychiatric sequelae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69% memory impairment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45% personality/behaviour change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41% dysphasia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 epilepsy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5651500" y="6237287"/>
            <a:ext cx="3213000" cy="46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www.encephalitis.info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685800" y="15240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Case example</a:t>
            </a:r>
            <a:endParaRPr/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342900" y="1371600"/>
            <a:ext cx="8458200" cy="4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yr old female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days N&amp;V, severe headache, loss of appetite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Confused, ‘unable to find right word’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O/E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 39</a:t>
            </a:r>
            <a:r>
              <a:rPr b="0" baseline="3000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C, dysphasic, no focal neuro signs (upgoing plantars)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WCC 11.7, CRP 4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title"/>
          </p:nvPr>
        </p:nvSpPr>
        <p:spPr>
          <a:xfrm>
            <a:off x="0" y="26035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libri"/>
              <a:buNone/>
            </a:pPr>
            <a:r>
              <a:rPr b="1" i="1" lang="en-US" sz="6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thanks for attention</a:t>
            </a:r>
            <a:endParaRPr/>
          </a:p>
        </p:txBody>
      </p:sp>
      <p:pic>
        <p:nvPicPr>
          <p:cNvPr descr="C:\Users\jehad\Desktop\New folder (2)\21020847-Smiling-Brain-Cartoon-Character-Training-With-Dumbbells-Stock-Vector.jpg" id="229" name="Google Shape;2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19999">
            <a:off x="6805612" y="266700"/>
            <a:ext cx="1963737" cy="126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ehad\Desktop\New folder (2)\hqdefault.jpg" id="230" name="Google Shape;23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57337"/>
            <a:ext cx="9144000" cy="530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714375" y="214312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Terminology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357187" y="1000125"/>
            <a:ext cx="8458200" cy="4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Encephalopathy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Clinical syndrome of  reduced consciousness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Many causes, incl. viral encephalitis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Encephalitis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diffuse inflammatory process affecting brain parenchyma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Most commonly viral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Meningitis: meningeal inflammation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Myelitis: spinal cord inflammation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Radiculitis: nerve root inflammation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685800" y="15240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Causes of Encephalitis*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323850" y="1052512"/>
            <a:ext cx="6840600" cy="54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Viral causes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Herpes (HSV-1)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Arbovirus—e.g., Eastern equine encephalitis,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Nile virus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Enterovirus—e.g., polio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Less common causes—e.g., measles, mumps,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EBV, CMV, VZV, rabies, 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prion diseases such as Creutzfeldt–Jakob disease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Nonviral infectious causes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Toxoplasmosis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Cerebral aspergillosis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Noninfectious causes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Metabolic encephalopathies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T-cell lymphoma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5940425" y="6488112"/>
            <a:ext cx="43197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Step up to medicine 3rd edition</a:t>
            </a:r>
            <a:endParaRPr/>
          </a:p>
        </p:txBody>
      </p:sp>
      <p:pic>
        <p:nvPicPr>
          <p:cNvPr descr="C:\Users\jehad\Desktop\New folder (2)\Document.jpg"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762" y="1341437"/>
            <a:ext cx="2916238" cy="220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ehad\Desktop\New folder (2)\Herpes_simplex_virus_TEM_B82-0474_lores.jpg" id="112" name="Google Shape;11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325" y="4076700"/>
            <a:ext cx="2987675" cy="2338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611187" y="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Risk factors*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0" y="1484312"/>
            <a:ext cx="87123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AIDS—patients with AIDS are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especially at risk for toxoplasmosis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CD4 count is &lt;200.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Other forms of immunosuppression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Travel in underdeveloped countries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Exposure to insect (e.g., mosquito)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vector in endemic areas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Exposure to certain wild animals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bats) in an endemic area for rabies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5940425" y="6534150"/>
            <a:ext cx="51483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Step up to medicine 3rd edition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jehad\Desktop\New folder (2)\encephalitis.jpe"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1773237"/>
            <a:ext cx="3276600" cy="345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685800" y="15240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Clinical features*</a:t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0" y="1125537"/>
            <a:ext cx="4716600" cy="5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Patients present with headache, fever 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deteriorating level of consciousness over hours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days. Seizures may occur, and focal neurological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signs may point to cerebral hemispheric 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brainstem dysfunction.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Hemispheric signs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(dysphasia, hemiparesis) increase the likelihood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herpes simplex encephalitis.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jehad\Desktop\New folder (2)\download.jpg"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9337" y="1268412"/>
            <a:ext cx="4284662" cy="558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179387" y="6237287"/>
            <a:ext cx="44640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*Lecture Notes Neurology, Ninth Edition - Ginsberg, Lionel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685800" y="15240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i="1" lang="en-US" sz="4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Pathogenesis of viral encephalitis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342900" y="1371600"/>
            <a:ext cx="5381700" cy="4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Depends on the virus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viral destruction of cells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or post-infectious inflammatory or immune-mediated response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viruses primarily infect brain parenchyma and neuronal cells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cause a vasculitis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Demyelination may follow infection</a:t>
            </a:r>
            <a:endParaRPr/>
          </a:p>
        </p:txBody>
      </p:sp>
      <p:pic>
        <p:nvPicPr>
          <p:cNvPr descr="C:\Users\jehad\Desktop\New folder (2)\image3.jpeg"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062" y="1052512"/>
            <a:ext cx="3563937" cy="580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685800" y="15240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Herpes simplex encephalitis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179387" y="1371600"/>
            <a:ext cx="4392600" cy="4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HSV encephalitis (HSE) most common cause of viral encephalitis in industrialised nations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incidence 1 in 250,000-500,000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 HSV-1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HSV-2 more common in immuno-compromised, neonates</a:t>
            </a:r>
            <a:endParaRPr/>
          </a:p>
        </p:txBody>
      </p:sp>
      <p:pic>
        <p:nvPicPr>
          <p:cNvPr descr="C:\Users\jehad\Desktop\New folder (2)\26068080-Diagram-of-Herpes-simplex-virus-particle-structure-Stock-Photo.jpg"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537" y="1196975"/>
            <a:ext cx="4322763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685800" y="152400"/>
            <a:ext cx="77724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HSV-1</a:t>
            </a:r>
            <a:endParaRPr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342900" y="1017587"/>
            <a:ext cx="8458200" cy="4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infection occurs in oral mucosa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30% people get clinically apparent cold sores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 healthy people have been infected with HSV-1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 then travels along trigeminal nerve to ganglion in most (if not all) those infected</a:t>
            </a:r>
            <a:endParaRPr/>
          </a:p>
          <a:p>
            <a:pPr indent="-292100" lvl="0" marL="3429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 cases of HSV-1 encephalitis already have antibody present suggesting reactivation of virus most common mechanism</a:t>
            </a:r>
            <a:endParaRPr/>
          </a:p>
          <a:p>
            <a:pPr indent="-292100" lvl="0" marL="3429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HSV-1 reactivates not known</a:t>
            </a:r>
            <a:endParaRPr/>
          </a:p>
          <a:p>
            <a:pPr indent="-292100" lvl="0" marL="3429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children, HSV-1 encephalitis occurs during primary infection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685800" y="152400"/>
            <a:ext cx="77724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HSV-2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357187" y="1000125"/>
            <a:ext cx="8458200" cy="4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Transmitted via genital mucosa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Genital herpes in adults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USA, 20% of adults sero-positive for HSV-2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HSV-2 may cause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Meningitis (esp. recurrent meningitis)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Encephalitis (esp in neonates)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Lumbosacral radiculitis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Neonates can be infected during delivery: neonatal herpes (disseminated infection often with CNS involvement)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