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99" r:id="rId3"/>
    <p:sldId id="306" r:id="rId4"/>
    <p:sldId id="300" r:id="rId5"/>
    <p:sldId id="301" r:id="rId6"/>
    <p:sldId id="302" r:id="rId7"/>
    <p:sldId id="303" r:id="rId8"/>
    <p:sldId id="304" r:id="rId9"/>
    <p:sldId id="307" r:id="rId10"/>
    <p:sldId id="305" r:id="rId11"/>
    <p:sldId id="29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exend Deca" pitchFamily="2" charset="0"/>
      <p:regular r:id="rId18"/>
    </p:embeddedFont>
    <p:embeddedFont>
      <p:font typeface="Simplified Arabic" panose="02020603050405020304" pitchFamily="18" charset="-78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4C8AE5-3B9D-472B-8AFB-D0E228A2648C}">
  <a:tblStyle styleId="{E84C8AE5-3B9D-472B-8AFB-D0E228A264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notesMaster" Target="notesMasters/notesMaster1.xml" /><Relationship Id="rId18" Type="http://schemas.openxmlformats.org/officeDocument/2006/relationships/font" Target="fonts/font5.fntdata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4.fntdata" /><Relationship Id="rId2" Type="http://schemas.openxmlformats.org/officeDocument/2006/relationships/slide" Target="slides/slide1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font" Target="fonts/font2.fntdata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font" Target="fonts/font6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font" Target="fonts/font1.fntdata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2965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35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93000">
              <a:srgbClr val="3544FF">
                <a:alpha val="51000"/>
              </a:srgbClr>
            </a:gs>
            <a:gs pos="100000">
              <a:srgbClr val="0A2F9E"/>
            </a:gs>
          </a:gsLst>
          <a:lin ang="13500000" scaled="1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7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-252536" y="2291481"/>
            <a:ext cx="7287818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3- </a:t>
            </a:r>
            <a:r>
              <a:rPr lang="en-US" sz="32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Pulmonary Circulation.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By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Dr. Sherif W. Mansour</a:t>
            </a: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b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Prof. of Physiology , Mutah school of Medicine</a:t>
            </a: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.</a:t>
            </a:r>
            <a:b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" sz="1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2023/2024</a:t>
            </a:r>
            <a:endParaRPr sz="1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6896" y="12756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71" y="2120749"/>
            <a:ext cx="861697" cy="9749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80528" y="653711"/>
            <a:ext cx="8784976" cy="4096140"/>
          </a:xfrm>
        </p:spPr>
        <p:txBody>
          <a:bodyPr/>
          <a:lstStyle/>
          <a:p>
            <a:pPr marL="685800" indent="0" algn="justLow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normal healthy lung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standing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there are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II (Apex)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III (at base)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during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recumbent position all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lung are of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III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685800" indent="0" algn="justLow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So, in cases of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hypertension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with more blood flow to the lung  during lying down lead to severe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dyspnea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0" algn="justLow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presents abnormally if  the person  breaths air under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positive pressure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which intra-alveolar pressure reaches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 mmHg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also occur in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hypovolemic shock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0" algn="justLow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During muscular exercise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pulmonary blood flow increases in all parts of the lung via opening of new capillaries especially the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apex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which was already closed capillaries during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rest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10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9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8745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5486"/>
            <a:ext cx="8784976" cy="4096140"/>
          </a:xfrm>
        </p:spPr>
        <p:txBody>
          <a:bodyPr/>
          <a:lstStyle/>
          <a:p>
            <a:pPr marL="101600" indent="0" algn="ctr">
              <a:spcAft>
                <a:spcPts val="1000"/>
              </a:spcAft>
              <a:buNone/>
            </a:pPr>
            <a:endParaRPr lang="en-US" b="1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2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031"/>
          <a:stretch/>
        </p:blipFill>
        <p:spPr>
          <a:xfrm>
            <a:off x="971600" y="411511"/>
            <a:ext cx="7128792" cy="433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9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195486"/>
            <a:ext cx="8784976" cy="4096140"/>
          </a:xfrm>
        </p:spPr>
        <p:txBody>
          <a:bodyPr/>
          <a:lstStyle/>
          <a:p>
            <a:pPr marL="101600" indent="0" algn="ctr">
              <a:spcAft>
                <a:spcPts val="1000"/>
              </a:spcAft>
              <a:buNone/>
            </a:pPr>
            <a:r>
              <a:rPr lang="en-US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circulation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circulation is that part of circulation which lies between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right ventricle and left atrium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•The pulmonary circulation is characterized by: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1)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wall of right ventricle and pulmonary vessels are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30%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of left ventricle and aortic thickness.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2)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volume of the blood in pulmonary vessels is about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one liter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of which about 100 ml in capillaries.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3)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vascular system is distensible low pressure system in which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pulmonary artery pressure = 24/10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mmHg (average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15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mmHg) and the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left atrium pressure = 5 mmHg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, so the driving force for blood return = 15-5 =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10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mmHg (in systemic circulation = 100-0=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100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mmHg).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4)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mean velocity of the blood in the pulmonary artery = 0.4 m/sec. and the blood travel across pulmonary capillary in 0.75 sec. during rest and 0.3 sec. during exercise.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5)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capillaries are large, with many anastomosis and exposed 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to –</a:t>
            </a:r>
            <a:r>
              <a:rPr lang="en-US" sz="1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ve</a:t>
            </a:r>
            <a:r>
              <a:rPr lang="en-US" sz="1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intrathoracic pressure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3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1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308" y="483518"/>
            <a:ext cx="8784976" cy="4096140"/>
          </a:xfrm>
        </p:spPr>
        <p:txBody>
          <a:bodyPr/>
          <a:lstStyle/>
          <a:p>
            <a:pPr marL="101600" indent="0"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6)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lungs are the only organs which receives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101%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of cardiac output (all C.O.P of Rt. vent + 1% of COP of left ventricle to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bronchial arteries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).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7)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artery carries non-oxygenated blood &amp; the pulmonary veins carry oxygenated blood.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8)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The pulmonary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odema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is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rare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and very serious conditions, if occur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acutely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it leads to death within one hour from sever hypoxia and heart failure.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9)Safety factors against pulmonary </a:t>
            </a:r>
            <a:r>
              <a:rPr lang="en-US" sz="16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odema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are: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a) Low pulmonary capillary pressure (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10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mmHg) while the osmotic (oncotic) pressure of plasma proteins =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25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mmHg, so alveoli are always dry.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b)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Surfactant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 decreases surface tension, which attract fluid towards alveoli.</a:t>
            </a:r>
          </a:p>
          <a:p>
            <a:pPr marL="101600" indent="0">
              <a:spcAft>
                <a:spcPts val="1000"/>
              </a:spcAft>
              <a:buNone/>
            </a:pP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c) The </a:t>
            </a:r>
            <a:r>
              <a:rPr lang="en-US" sz="16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rich lymphatic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Times New Roman"/>
                <a:ea typeface="Calibri"/>
                <a:cs typeface="Arial"/>
              </a:rPr>
              <a:t>circulation carries any fluid remains out the capillaries.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4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1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308" y="267494"/>
            <a:ext cx="8784976" cy="4096140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* 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Factors controlling pulmonary blood flow: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indent="0" algn="justLow">
              <a:buNone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Nervous control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Sympathetic stimulation via alpha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adrenoceptors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pulmonary bl. vs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decrease bl. flow by 30%.</a:t>
            </a:r>
          </a:p>
          <a:p>
            <a:pPr marL="0" indent="0" algn="justLow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Parasympathetic stimulation via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muscurinic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receptors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pulmonary bl. vs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 bl. flow.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buNone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Oxygen &amp; Co</a:t>
            </a:r>
            <a:r>
              <a:rPr lang="en-US" sz="1600" b="1" i="1" u="sng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  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&amp;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Co­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levels as in obstruction of bronchi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vasoconstriction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pulmonary vessels in this area of hypoxia to shift blood to well ventilated area (this occur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localized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hypoxia).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generalized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hypoxia (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inspired)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generalized VC of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vessels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pulmonary pressure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opening of closed capillaries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surface area for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gas exchange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supply &amp; Co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loss.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buNone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Chemical regulation</a:t>
            </a: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a-	Pulmonary arterioles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constricted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by: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catecholamines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angiotensin-II, thromboxane-A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prostaglandin-F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dopamine, phenylephrine.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20370" indent="0" algn="justLow"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b-	Pulmonary arterioles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dilated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by: acetylcholine, histamine, bradykinin, prostaglandin I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Ca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++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channels blocker,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endothelium derived substance as nitric oxide.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r>
              <a:rPr lang="en-US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5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40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277" y="123478"/>
            <a:ext cx="8784976" cy="4096140"/>
          </a:xfrm>
        </p:spPr>
        <p:txBody>
          <a:bodyPr/>
          <a:lstStyle/>
          <a:p>
            <a:pPr marL="0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600" b="1" i="1" u="sng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Physical regulation</a:t>
            </a:r>
            <a:r>
              <a:rPr lang="en-US" sz="1600" b="1" i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lnSpc>
                <a:spcPct val="150000"/>
              </a:lnSpc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a) </a:t>
            </a:r>
            <a:r>
              <a:rPr lang="en-US" sz="1600" b="1" u="sng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 of gravity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endParaRPr lang="en-US" sz="1400" b="1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1973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In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recumbent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position: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400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ml of bl. is shifted to pulmonary circulation.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In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standing up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This blood shifted to lower limb and the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basal parts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lung has more blood than the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apical parts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lnSpc>
                <a:spcPct val="150000"/>
              </a:lnSpc>
              <a:buClr>
                <a:srgbClr val="A458FF"/>
              </a:buClr>
              <a:buNone/>
            </a:pP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b) </a:t>
            </a:r>
            <a:r>
              <a:rPr lang="en-US" sz="1600" b="1" u="sng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 of cardiac output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endParaRPr lang="en-US" sz="1400" b="1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lvl="0" indent="0" algn="justLow">
              <a:lnSpc>
                <a:spcPct val="150000"/>
              </a:lnSpc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  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COP as in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haemorrhage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circulation and also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vasoconstriction occur.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lnSpc>
                <a:spcPct val="150000"/>
              </a:lnSpc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COP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flow with more opening of capillaries.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Low">
              <a:lnSpc>
                <a:spcPct val="150000"/>
              </a:lnSpc>
              <a:buClr>
                <a:srgbClr val="A458FF"/>
              </a:buClr>
              <a:buNone/>
            </a:pP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c) </a:t>
            </a:r>
            <a:r>
              <a:rPr lang="en-US" sz="1600" b="1" u="sng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Effect of Respiratory movement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endParaRPr lang="en-US" sz="1400" b="1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lvl="0" indent="0" algn="justLow">
              <a:lnSpc>
                <a:spcPct val="150000"/>
              </a:lnSpc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Inspiration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negativity of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intrapleural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pressure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venous return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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bl. flow but the pulmonary pressure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decreases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due to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passive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widening of pulmonary vs. under the negative intrathoracic pressure                    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Expiration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the reverse effects.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lvl="0" indent="0" algn="justLow">
              <a:spcBef>
                <a:spcPts val="0"/>
              </a:spcBef>
              <a:buClr>
                <a:srgbClr val="A458FF"/>
              </a:buClr>
              <a:buNone/>
            </a:pP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-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Forced expiration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against closed glottis (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valsalva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 maneuver)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IPP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compression of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vessels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flow but lead to </a:t>
            </a:r>
            <a:r>
              <a:rPr lang="en-US" sz="1600" b="1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increase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the </a:t>
            </a:r>
            <a:r>
              <a:rPr lang="en-US" sz="1600" dirty="0" err="1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rgbClr val="050060">
                    <a:lumMod val="75000"/>
                    <a:lumOff val="2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pressure.</a:t>
            </a:r>
            <a:endParaRPr lang="en-US" sz="1200" dirty="0">
              <a:solidFill>
                <a:srgbClr val="050060">
                  <a:lumMod val="75000"/>
                  <a:lumOff val="2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6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76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277" y="123478"/>
            <a:ext cx="8784976" cy="4096140"/>
          </a:xfrm>
        </p:spPr>
        <p:txBody>
          <a:bodyPr/>
          <a:lstStyle/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Functions of the pulmonary circulation: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Gas exchange		2- Defensive function	            3- Blood reservoir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4- Metabolic function	5- Removal of thrombi (filtering).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0" indent="0" algn="justLow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 Physiologic shunts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: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Simplified Arabic" panose="02020603050405020304" pitchFamily="18" charset="-78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It was observed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that: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tension in alveoli &amp;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veins =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100 mmHg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O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tension in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arterial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bl. =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95 mmHg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is because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some venous blood (2%) passes directly to the arterial blood without oxygenation in the alveoli 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1- Venous blood from some parts of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lung parenchyma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are drained directly into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pulmonary veins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2- Some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coronary venous blood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drained directly into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left heart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Low"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90000"/>
                  <a:lumOff val="10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7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88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43" y="411510"/>
            <a:ext cx="8784976" cy="4096140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N.B.:</a:t>
            </a:r>
            <a:r>
              <a:rPr lang="en-US" sz="1800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Regional pulmonary blood flow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(Gravity effect)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19735" indent="0" algn="justLow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In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upright position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pulmonary blood flow at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lung =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times as at lung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apex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the pulmonary pressure in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base is higher than at apex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mmHg.</a:t>
            </a:r>
          </a:p>
          <a:p>
            <a:pPr marL="420370" indent="0" algn="justLow">
              <a:buNone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The pulmonary blood flow depends on either the pressure inside the capillaries and outside the capillaries (alveolar pr.). So, the lung can be classified into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zones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blood flow in relation to cardiac cycle:</a:t>
            </a:r>
          </a:p>
          <a:p>
            <a:pPr marL="886460" indent="0" algn="justLow"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 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 blood flow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all (alveolar pressure &gt; capillary pressure)</a:t>
            </a:r>
          </a:p>
          <a:p>
            <a:pPr marL="886460" indent="0" algn="justLow"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  Blood flow occurs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only during systolic pressure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but the diastolic pressure is less than alveolar pr.</a:t>
            </a:r>
          </a:p>
          <a:p>
            <a:pPr marL="886460" indent="0" algn="justLow"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Zone III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continuous blood flow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the blood pressure is always above alveolar pressure in both systole &amp;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diastol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justLow">
              <a:spcBef>
                <a:spcPts val="0"/>
              </a:spcBef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8</a:t>
            </a:fld>
            <a:endParaRPr lang="e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3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843" y="411510"/>
            <a:ext cx="8784976" cy="1440160"/>
          </a:xfrm>
        </p:spPr>
        <p:txBody>
          <a:bodyPr/>
          <a:lstStyle/>
          <a:p>
            <a:pPr marL="0" indent="0" algn="justLow">
              <a:spcBef>
                <a:spcPts val="0"/>
              </a:spcBef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FFFFFF"/>
                </a:solidFill>
              </a:rPr>
              <a:pPr/>
              <a:t>9</a:t>
            </a:fld>
            <a:endParaRPr lang="en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280987"/>
            <a:ext cx="6524625" cy="4581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6216" y="91556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0232" y="379588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591075339"/>
      </p:ext>
    </p:extLst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485</Words>
  <Application>Microsoft Office PowerPoint</Application>
  <PresentationFormat>On-screen Show (16:9)</PresentationFormat>
  <Paragraphs>69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Aliena template</vt:lpstr>
      <vt:lpstr>  3- Pulmonary Circulation.  By Dr. Sherif W. Mansour  Prof. of Physiology , Mutah school of Medicine . 2023/2024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 The pulmonary circulation  By Prof. Sherif W. Mansour  Physiology dpt., Mutah school of Medicine .</dc:title>
  <dc:creator>Dr Sherif</dc:creator>
  <cp:lastModifiedBy>Sojood Bani Issa</cp:lastModifiedBy>
  <cp:revision>55</cp:revision>
  <dcterms:modified xsi:type="dcterms:W3CDTF">2023-10-09T15:02:46Z</dcterms:modified>
</cp:coreProperties>
</file>