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4" r:id="rId18"/>
    <p:sldId id="272" r:id="rId19"/>
    <p:sldId id="273" r:id="rId20"/>
    <p:sldId id="275" r:id="rId21"/>
    <p:sldId id="296" r:id="rId22"/>
    <p:sldId id="295" r:id="rId23"/>
    <p:sldId id="276" r:id="rId24"/>
    <p:sldId id="277" r:id="rId25"/>
    <p:sldId id="278" r:id="rId26"/>
    <p:sldId id="279" r:id="rId27"/>
    <p:sldId id="280" r:id="rId28"/>
    <p:sldId id="297" r:id="rId29"/>
    <p:sldId id="274" r:id="rId30"/>
    <p:sldId id="281" r:id="rId31"/>
    <p:sldId id="282" r:id="rId32"/>
    <p:sldId id="298" r:id="rId33"/>
    <p:sldId id="283" r:id="rId34"/>
    <p:sldId id="284" r:id="rId35"/>
    <p:sldId id="285" r:id="rId36"/>
    <p:sldId id="290" r:id="rId37"/>
    <p:sldId id="287" r:id="rId38"/>
    <p:sldId id="288" r:id="rId39"/>
    <p:sldId id="289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FC0D-B555-4AD1-A077-25D4B31E440C}" type="datetimeFigureOut">
              <a:rPr lang="en-US" smtClean="0"/>
              <a:pPr/>
              <a:t>5/20/2018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BB40-C59E-42B1-8F71-197A6507DB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Epilepsy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Omar </a:t>
            </a:r>
            <a:r>
              <a:rPr lang="en-GB" dirty="0" err="1" smtClean="0"/>
              <a:t>Alrawashdeh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Tonic </a:t>
            </a:r>
            <a:r>
              <a:rPr lang="en-GB" dirty="0" err="1" smtClean="0"/>
              <a:t>clonic</a:t>
            </a:r>
            <a:r>
              <a:rPr lang="en-GB" dirty="0" smtClean="0"/>
              <a:t> seizures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Postictal</a:t>
            </a:r>
            <a:r>
              <a:rPr lang="en-GB" dirty="0" smtClean="0"/>
              <a:t> phase: patient is poorly responsive and hypotonic; confusion and memory impairment may last a few minutes to hours, occasionally followed by psychiatric changes (depression, psychosis, anxiety, irritability) that can persist for about a day (a) </a:t>
            </a:r>
            <a:r>
              <a:rPr lang="en-GB" dirty="0" err="1" smtClean="0"/>
              <a:t>Postictal</a:t>
            </a:r>
            <a:r>
              <a:rPr lang="en-GB" dirty="0" smtClean="0"/>
              <a:t> phase involves generalized fatigue, soreness, and </a:t>
            </a:r>
            <a:r>
              <a:rPr lang="en-GB" dirty="0" err="1" smtClean="0"/>
              <a:t>migrainous</a:t>
            </a:r>
            <a:r>
              <a:rPr lang="en-GB" dirty="0" smtClean="0"/>
              <a:t> headaches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Tonic </a:t>
            </a:r>
            <a:r>
              <a:rPr lang="en-GB" dirty="0" err="1" smtClean="0"/>
              <a:t>sezires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diffuse contraction of the axial musculature, sometimes involving the proximal limbs or entire limbs;</a:t>
            </a:r>
          </a:p>
          <a:p>
            <a:pPr>
              <a:buNone/>
            </a:pPr>
            <a:r>
              <a:rPr lang="en-GB" dirty="0" smtClean="0"/>
              <a:t>It can be in the form of startle response that can follow a stimulus of any type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Atonic</a:t>
            </a:r>
            <a:r>
              <a:rPr lang="en-GB" dirty="0" smtClean="0"/>
              <a:t> seizures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Sudden loss of consciousness and muscle tone especially of the head. This can results in a drop attacks</a:t>
            </a:r>
          </a:p>
          <a:p>
            <a:r>
              <a:rPr lang="en-GB" dirty="0" smtClean="0"/>
              <a:t>These are usually preceded by </a:t>
            </a:r>
            <a:r>
              <a:rPr lang="en-GB" dirty="0" err="1" smtClean="0"/>
              <a:t>myoclonic</a:t>
            </a:r>
            <a:r>
              <a:rPr lang="en-GB" dirty="0" smtClean="0"/>
              <a:t> jerks</a:t>
            </a:r>
          </a:p>
          <a:p>
            <a:r>
              <a:rPr lang="en-GB" dirty="0" smtClean="0"/>
              <a:t>EEG may demonstrate </a:t>
            </a:r>
            <a:r>
              <a:rPr lang="en-GB" dirty="0" err="1" smtClean="0"/>
              <a:t>polyspikes</a:t>
            </a:r>
            <a:r>
              <a:rPr lang="en-GB" dirty="0" smtClean="0"/>
              <a:t> and waves during the </a:t>
            </a:r>
            <a:r>
              <a:rPr lang="en-GB" dirty="0" err="1" smtClean="0"/>
              <a:t>ictal</a:t>
            </a:r>
            <a:r>
              <a:rPr lang="en-GB" dirty="0" smtClean="0"/>
              <a:t> period and followed by generalised slowing of the central area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Myoclonic</a:t>
            </a:r>
            <a:r>
              <a:rPr lang="en-GB" dirty="0" smtClean="0"/>
              <a:t> seizures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Shock like movement of one muscle or a group of muscles.</a:t>
            </a:r>
          </a:p>
          <a:p>
            <a:r>
              <a:rPr lang="en-GB" dirty="0" smtClean="0"/>
              <a:t>Irregular and can be singular or repetitive.</a:t>
            </a:r>
          </a:p>
          <a:p>
            <a:r>
              <a:rPr lang="en-GB" dirty="0" smtClean="0"/>
              <a:t>It affects the eyelid, facial muscles, upper limbs ad lower limbs</a:t>
            </a:r>
          </a:p>
          <a:p>
            <a:r>
              <a:rPr lang="en-GB" dirty="0" smtClean="0"/>
              <a:t>EEG: </a:t>
            </a:r>
            <a:r>
              <a:rPr lang="en-GB" dirty="0" err="1" smtClean="0"/>
              <a:t>Polyspikes</a:t>
            </a:r>
            <a:r>
              <a:rPr lang="en-GB" dirty="0" smtClean="0"/>
              <a:t> and waves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Epilepsy syndromes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Generalised </a:t>
            </a:r>
            <a:r>
              <a:rPr lang="en-GB" dirty="0" err="1" smtClean="0"/>
              <a:t>epilpesy</a:t>
            </a:r>
            <a:r>
              <a:rPr lang="en-GB" dirty="0" smtClean="0"/>
              <a:t> syndromes</a:t>
            </a:r>
          </a:p>
          <a:p>
            <a:r>
              <a:rPr lang="en-GB" dirty="0" smtClean="0"/>
              <a:t>Infantile spasms</a:t>
            </a:r>
          </a:p>
          <a:p>
            <a:r>
              <a:rPr lang="en-GB" dirty="0" smtClean="0"/>
              <a:t>Lennox – </a:t>
            </a:r>
            <a:r>
              <a:rPr lang="en-GB" dirty="0" err="1" smtClean="0"/>
              <a:t>Gastaut</a:t>
            </a:r>
            <a:r>
              <a:rPr lang="en-GB" dirty="0" smtClean="0"/>
              <a:t> syndrome</a:t>
            </a:r>
          </a:p>
          <a:p>
            <a:r>
              <a:rPr lang="en-GB" dirty="0" smtClean="0"/>
              <a:t>Juvenile </a:t>
            </a:r>
            <a:r>
              <a:rPr lang="en-GB" dirty="0" err="1" smtClean="0"/>
              <a:t>myoclonic</a:t>
            </a:r>
            <a:r>
              <a:rPr lang="en-GB" dirty="0" smtClean="0"/>
              <a:t> epilepsy</a:t>
            </a:r>
          </a:p>
          <a:p>
            <a:r>
              <a:rPr lang="en-GB" dirty="0" smtClean="0"/>
              <a:t>Absence epilepsy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Epilepsy syndromes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Focal epilepsy syndromes</a:t>
            </a:r>
          </a:p>
          <a:p>
            <a:r>
              <a:rPr lang="en-GB" dirty="0" smtClean="0"/>
              <a:t>Landau </a:t>
            </a:r>
            <a:r>
              <a:rPr lang="en-GB" dirty="0" err="1" smtClean="0"/>
              <a:t>Kleffner</a:t>
            </a:r>
            <a:r>
              <a:rPr lang="en-GB" dirty="0" smtClean="0"/>
              <a:t> syndrome</a:t>
            </a:r>
          </a:p>
          <a:p>
            <a:r>
              <a:rPr lang="en-GB" dirty="0" smtClean="0"/>
              <a:t>AD nocturnal frontal lobe </a:t>
            </a:r>
            <a:r>
              <a:rPr lang="en-GB" dirty="0" err="1" smtClean="0"/>
              <a:t>epilpesy</a:t>
            </a:r>
            <a:endParaRPr lang="en-GB" dirty="0" smtClean="0"/>
          </a:p>
          <a:p>
            <a:r>
              <a:rPr lang="en-GB" dirty="0" smtClean="0"/>
              <a:t>Benign occipital epilepsies</a:t>
            </a:r>
          </a:p>
          <a:p>
            <a:r>
              <a:rPr lang="en-GB" dirty="0" smtClean="0"/>
              <a:t>Benign </a:t>
            </a:r>
            <a:r>
              <a:rPr lang="en-GB" dirty="0" err="1" smtClean="0"/>
              <a:t>rolandic</a:t>
            </a:r>
            <a:r>
              <a:rPr lang="en-GB" dirty="0" smtClean="0"/>
              <a:t> epilepsy</a:t>
            </a:r>
          </a:p>
          <a:p>
            <a:r>
              <a:rPr lang="en-GB" dirty="0" smtClean="0"/>
              <a:t>Rasmussen syndrome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West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Seizures: classically manifest as clusters of symmetric extensor and/ or flexor movements, followed by tonic contractions lasting &lt; 10 seconds; seizures most commonly occur after awakening (</a:t>
            </a:r>
            <a:r>
              <a:rPr lang="en-GB" dirty="0" err="1" smtClean="0"/>
              <a:t>i</a:t>
            </a:r>
            <a:r>
              <a:rPr lang="en-GB" dirty="0" smtClean="0"/>
              <a:t>) Abdominal flexions are often mistaken for colic (b) Autism (c) Progressive mental retardation (d) </a:t>
            </a:r>
            <a:r>
              <a:rPr lang="en-GB" dirty="0" err="1" smtClean="0"/>
              <a:t>Microcephaly</a:t>
            </a:r>
            <a:endParaRPr lang="en-GB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West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In75 % of cases there is an underlying structural lesion which can be idiopathic or acquired cerebral injury ,intracranial </a:t>
            </a:r>
            <a:r>
              <a:rPr lang="en-GB" dirty="0" err="1" smtClean="0"/>
              <a:t>hemorrhage</a:t>
            </a:r>
            <a:r>
              <a:rPr lang="en-GB" dirty="0" smtClean="0"/>
              <a:t> or infection, or genetic abnormality such as Down syndrome</a:t>
            </a:r>
          </a:p>
          <a:p>
            <a:r>
              <a:rPr lang="en-GB" dirty="0" smtClean="0"/>
              <a:t>EEG: </a:t>
            </a:r>
            <a:r>
              <a:rPr lang="en-GB" dirty="0" err="1" smtClean="0"/>
              <a:t>Hypsarrhythmia</a:t>
            </a:r>
            <a:endParaRPr lang="en-GB" dirty="0" smtClean="0"/>
          </a:p>
          <a:p>
            <a:r>
              <a:rPr lang="en-GB" dirty="0" smtClean="0"/>
              <a:t>Treatment: </a:t>
            </a:r>
            <a:r>
              <a:rPr lang="en-GB" dirty="0" err="1" smtClean="0"/>
              <a:t>ethosuximide</a:t>
            </a:r>
            <a:r>
              <a:rPr lang="en-GB" dirty="0" smtClean="0"/>
              <a:t> or Na </a:t>
            </a:r>
            <a:r>
              <a:rPr lang="en-GB" dirty="0" err="1" smtClean="0"/>
              <a:t>valproate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West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en-GB" dirty="0" smtClean="0"/>
              <a:t>EEG: </a:t>
            </a:r>
            <a:r>
              <a:rPr lang="en-GB" dirty="0" err="1" smtClean="0"/>
              <a:t>Hypsarrhythmias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7429552" cy="411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Lennocx</a:t>
            </a:r>
            <a:r>
              <a:rPr lang="en-GB" dirty="0" smtClean="0"/>
              <a:t>- </a:t>
            </a:r>
            <a:r>
              <a:rPr lang="en-GB" dirty="0" err="1" smtClean="0"/>
              <a:t>Gastaut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Symptoms: onset between 3– 5 years of age with </a:t>
            </a:r>
          </a:p>
          <a:p>
            <a:r>
              <a:rPr lang="en-GB" dirty="0" smtClean="0"/>
              <a:t>Multiple seizure types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Tonic seizures (90%).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Atypical absence seizures (65%) that involve repetitive facial motions followed by loss of tone in head and face.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Myoclonic</a:t>
            </a:r>
            <a:r>
              <a:rPr lang="en-GB" dirty="0" smtClean="0"/>
              <a:t> seizures (20%)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Generalized seizures</a:t>
            </a:r>
          </a:p>
          <a:p>
            <a:endParaRPr lang="en-GB" dirty="0" smtClean="0"/>
          </a:p>
          <a:p>
            <a:r>
              <a:rPr lang="en-GB" dirty="0" smtClean="0"/>
              <a:t>Focal or partial seizures: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Focal seizures without loss of consciousness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Focal seizures with loss of consciousness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Focal seizures with secondary generalisation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Lennox – </a:t>
            </a:r>
            <a:r>
              <a:rPr lang="en-GB" dirty="0" err="1" smtClean="0"/>
              <a:t>Gastaut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Interictal</a:t>
            </a:r>
            <a:r>
              <a:rPr lang="en-GB" dirty="0" smtClean="0"/>
              <a:t> EEG: exhibit 2– 2.5-Hz slow spike-and-wave complexes with </a:t>
            </a:r>
            <a:r>
              <a:rPr lang="en-GB" dirty="0" err="1" smtClean="0"/>
              <a:t>frontotemporal</a:t>
            </a:r>
            <a:r>
              <a:rPr lang="en-GB" dirty="0" smtClean="0"/>
              <a:t> predominance; paroxysmal fast activity &gt; 10 Hz is apparent while sleeping </a:t>
            </a:r>
          </a:p>
          <a:p>
            <a:r>
              <a:rPr lang="en-GB" dirty="0" err="1" smtClean="0"/>
              <a:t>Ictal</a:t>
            </a:r>
            <a:r>
              <a:rPr lang="en-GB" dirty="0" smtClean="0"/>
              <a:t> EEG: Atypical absence seizures exhibit 2– 2.5-Hz spike-and-wave similar to </a:t>
            </a:r>
            <a:r>
              <a:rPr lang="en-GB" dirty="0" err="1" smtClean="0"/>
              <a:t>interictal</a:t>
            </a:r>
            <a:r>
              <a:rPr lang="en-GB" dirty="0" smtClean="0"/>
              <a:t> pattern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Lennox – </a:t>
            </a:r>
            <a:r>
              <a:rPr lang="en-GB" dirty="0" err="1" smtClean="0"/>
              <a:t>Gastaut</a:t>
            </a:r>
            <a:r>
              <a:rPr lang="en-GB" dirty="0" smtClean="0"/>
              <a:t> Syndrome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0771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Lennox – </a:t>
            </a:r>
            <a:r>
              <a:rPr lang="en-GB" dirty="0" err="1" smtClean="0"/>
              <a:t>Gastaut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Pathophysiology</a:t>
            </a:r>
            <a:r>
              <a:rPr lang="en-GB" dirty="0" smtClean="0"/>
              <a:t>: 60% of cases are related to structural brain abnormalities; 20% of cases develop from infantile spasms</a:t>
            </a:r>
          </a:p>
          <a:p>
            <a:r>
              <a:rPr lang="en-GB" dirty="0" smtClean="0"/>
              <a:t>medications (usually fail) </a:t>
            </a:r>
            <a:r>
              <a:rPr lang="en-GB" dirty="0" err="1" smtClean="0"/>
              <a:t>Ketogenic</a:t>
            </a:r>
            <a:r>
              <a:rPr lang="en-GB" dirty="0" smtClean="0"/>
              <a:t> diet or </a:t>
            </a:r>
            <a:r>
              <a:rPr lang="en-GB" dirty="0" err="1" smtClean="0"/>
              <a:t>Vagal</a:t>
            </a:r>
            <a:r>
              <a:rPr lang="en-GB" dirty="0" smtClean="0"/>
              <a:t> nerve stimulator; corpus </a:t>
            </a:r>
            <a:r>
              <a:rPr lang="en-GB" dirty="0" err="1" smtClean="0"/>
              <a:t>callosotomy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Juvenile </a:t>
            </a:r>
            <a:r>
              <a:rPr lang="en-GB" dirty="0" err="1" smtClean="0"/>
              <a:t>Myoclonic</a:t>
            </a:r>
            <a:r>
              <a:rPr lang="en-GB" dirty="0" smtClean="0"/>
              <a:t> epilepsy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Symptoms: seizures involve bilateral but asymmetric flexor movements of the upper extremities or rarely of the lower extremities that develop after awakening</a:t>
            </a:r>
          </a:p>
          <a:p>
            <a:r>
              <a:rPr lang="en-GB" dirty="0" smtClean="0"/>
              <a:t>usually no loss of consciousness</a:t>
            </a:r>
          </a:p>
          <a:p>
            <a:r>
              <a:rPr lang="en-GB" dirty="0" smtClean="0"/>
              <a:t>Other types of seizures commonly exist such as absence and tonic </a:t>
            </a:r>
            <a:r>
              <a:rPr lang="en-GB" dirty="0" err="1" smtClean="0"/>
              <a:t>clonic</a:t>
            </a:r>
            <a:endParaRPr lang="en-GB" dirty="0" smtClean="0"/>
          </a:p>
          <a:p>
            <a:r>
              <a:rPr lang="en-GB" dirty="0" err="1" smtClean="0"/>
              <a:t>Photic</a:t>
            </a:r>
            <a:r>
              <a:rPr lang="en-GB" dirty="0" smtClean="0"/>
              <a:t> stimulation provokes discharges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Juvenile </a:t>
            </a:r>
            <a:r>
              <a:rPr lang="en-GB" dirty="0" err="1" smtClean="0"/>
              <a:t>Myoclonic</a:t>
            </a:r>
            <a:r>
              <a:rPr lang="en-GB" dirty="0" smtClean="0"/>
              <a:t> epilepsy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interictal</a:t>
            </a:r>
            <a:r>
              <a:rPr lang="en-GB" dirty="0" smtClean="0"/>
              <a:t> EEG demonstrates bursts of bilateral, symmetric 3.5– 6-Hz spike-and-wave and </a:t>
            </a:r>
            <a:r>
              <a:rPr lang="en-GB" dirty="0" err="1" smtClean="0"/>
              <a:t>polyspike</a:t>
            </a:r>
            <a:r>
              <a:rPr lang="en-GB" dirty="0" smtClean="0"/>
              <a:t> discharges; </a:t>
            </a:r>
            <a:r>
              <a:rPr lang="en-GB" dirty="0" err="1" smtClean="0"/>
              <a:t>ictal</a:t>
            </a:r>
            <a:r>
              <a:rPr lang="en-GB" dirty="0" smtClean="0"/>
              <a:t> EEG exhibits diffuse </a:t>
            </a:r>
            <a:r>
              <a:rPr lang="en-GB" dirty="0" err="1" smtClean="0"/>
              <a:t>polyspike</a:t>
            </a:r>
            <a:r>
              <a:rPr lang="en-GB" dirty="0" smtClean="0"/>
              <a:t> activity followed by 1– 3-Hz slow waves</a:t>
            </a:r>
          </a:p>
          <a:p>
            <a:r>
              <a:rPr lang="en-GB" dirty="0" err="1" smtClean="0"/>
              <a:t>Pathophysiology</a:t>
            </a:r>
            <a:r>
              <a:rPr lang="en-GB" dirty="0" smtClean="0"/>
              <a:t>: genetic, but usually with complex inheritance pattern</a:t>
            </a:r>
          </a:p>
          <a:p>
            <a:r>
              <a:rPr lang="en-GB" dirty="0" smtClean="0"/>
              <a:t>Treatment: </a:t>
            </a:r>
            <a:r>
              <a:rPr lang="en-GB" dirty="0" err="1" smtClean="0"/>
              <a:t>valproate</a:t>
            </a:r>
            <a:r>
              <a:rPr lang="en-GB" dirty="0" smtClean="0"/>
              <a:t> &gt; </a:t>
            </a:r>
            <a:r>
              <a:rPr lang="en-GB" dirty="0" err="1" smtClean="0"/>
              <a:t>lamotrigine</a:t>
            </a:r>
            <a:r>
              <a:rPr lang="en-GB" dirty="0" smtClean="0"/>
              <a:t>, </a:t>
            </a:r>
            <a:r>
              <a:rPr lang="en-GB" dirty="0" err="1" smtClean="0"/>
              <a:t>levetiracetam</a:t>
            </a:r>
            <a:r>
              <a:rPr lang="en-GB" dirty="0" smtClean="0"/>
              <a:t>, </a:t>
            </a:r>
            <a:r>
              <a:rPr lang="en-GB" dirty="0" err="1" smtClean="0"/>
              <a:t>topiramate</a:t>
            </a:r>
            <a:r>
              <a:rPr lang="en-GB" dirty="0" smtClean="0"/>
              <a:t>, </a:t>
            </a:r>
            <a:r>
              <a:rPr lang="en-GB" dirty="0" err="1" smtClean="0"/>
              <a:t>zonisamide</a:t>
            </a:r>
            <a:endParaRPr lang="en-GB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Absence </a:t>
            </a:r>
            <a:r>
              <a:rPr lang="en-GB" dirty="0" err="1" smtClean="0"/>
              <a:t>epilpsy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Symptoms: 5– 10-second long unresponsive staring spells ± rhythmic facial movements or picking </a:t>
            </a:r>
            <a:r>
              <a:rPr lang="en-GB" dirty="0" err="1" smtClean="0"/>
              <a:t>behaviors</a:t>
            </a:r>
            <a:r>
              <a:rPr lang="en-GB" dirty="0" smtClean="0"/>
              <a:t>; does not have an aura or </a:t>
            </a:r>
            <a:r>
              <a:rPr lang="en-GB" dirty="0" err="1" smtClean="0"/>
              <a:t>postictal</a:t>
            </a:r>
            <a:r>
              <a:rPr lang="en-GB" dirty="0" smtClean="0"/>
              <a:t> state</a:t>
            </a:r>
          </a:p>
          <a:p>
            <a:r>
              <a:rPr lang="en-GB" dirty="0" smtClean="0"/>
              <a:t>Childhood-onset form is usually self-limited, whereas the juvenile-onset form is more likely to persist into adulthood</a:t>
            </a:r>
          </a:p>
          <a:p>
            <a:r>
              <a:rPr lang="en-GB" dirty="0" err="1" smtClean="0"/>
              <a:t>autosomal</a:t>
            </a:r>
            <a:r>
              <a:rPr lang="en-GB" dirty="0" smtClean="0"/>
              <a:t> dominant inheritance</a:t>
            </a:r>
          </a:p>
          <a:p>
            <a:r>
              <a:rPr lang="en-GB" dirty="0" smtClean="0"/>
              <a:t> slow-wave discharges on EEG may relate to cyclic activity of T-type calcium channels and </a:t>
            </a:r>
            <a:r>
              <a:rPr lang="en-GB" dirty="0" err="1" smtClean="0"/>
              <a:t>repolarizing</a:t>
            </a:r>
            <a:r>
              <a:rPr lang="en-GB" dirty="0" smtClean="0"/>
              <a:t> potassium currents in the reticular thalamic nucleus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Absence </a:t>
            </a:r>
            <a:r>
              <a:rPr lang="en-GB" dirty="0" err="1" smtClean="0"/>
              <a:t>epilpsy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Occur on a daily basis in the childhood-onset form, more infrequently in the juvenile-onset form </a:t>
            </a:r>
          </a:p>
          <a:p>
            <a:r>
              <a:rPr lang="en-GB" dirty="0" smtClean="0"/>
              <a:t>50% also have generalized tonic-</a:t>
            </a:r>
            <a:r>
              <a:rPr lang="en-GB" dirty="0" err="1" smtClean="0"/>
              <a:t>clonic</a:t>
            </a:r>
            <a:r>
              <a:rPr lang="en-GB" dirty="0" smtClean="0"/>
              <a:t> seizures, more commonly in the juvenile-onset form; these are infrequent and can be well controlled with medication </a:t>
            </a:r>
          </a:p>
          <a:p>
            <a:r>
              <a:rPr lang="en-GB" dirty="0" smtClean="0"/>
              <a:t> Diagnostic testing: EEG demonstrates bilateral spike-and-wave complexes at 3 Hz that are reliably activated by hyperventilation. 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Treatment: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ethosuximide</a:t>
            </a:r>
            <a:r>
              <a:rPr lang="en-GB" dirty="0" smtClean="0"/>
              <a:t>, </a:t>
            </a:r>
            <a:r>
              <a:rPr lang="en-GB" dirty="0" err="1" smtClean="0"/>
              <a:t>valproate</a:t>
            </a:r>
            <a:r>
              <a:rPr lang="en-GB" dirty="0" smtClean="0"/>
              <a:t>, </a:t>
            </a:r>
            <a:r>
              <a:rPr lang="en-GB" dirty="0" err="1" smtClean="0"/>
              <a:t>acetazolamide</a:t>
            </a:r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Avoid </a:t>
            </a:r>
            <a:r>
              <a:rPr lang="en-GB" dirty="0" err="1" smtClean="0"/>
              <a:t>carbamazepine</a:t>
            </a:r>
            <a:r>
              <a:rPr lang="en-GB" dirty="0" smtClean="0"/>
              <a:t>, </a:t>
            </a:r>
            <a:r>
              <a:rPr lang="en-GB" dirty="0" err="1" smtClean="0"/>
              <a:t>phenytoin</a:t>
            </a:r>
            <a:r>
              <a:rPr lang="en-GB" dirty="0" smtClean="0"/>
              <a:t>, and </a:t>
            </a:r>
            <a:r>
              <a:rPr lang="en-GB" dirty="0" err="1" smtClean="0"/>
              <a:t>gabapentin</a:t>
            </a:r>
            <a:r>
              <a:rPr lang="en-GB" dirty="0" smtClean="0"/>
              <a:t>, which have all been found to increase seizure frequency and may induce absence status </a:t>
            </a:r>
            <a:r>
              <a:rPr lang="en-GB" dirty="0" err="1" smtClean="0"/>
              <a:t>epilepticus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Absence epilepsy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777451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Landau-</a:t>
            </a:r>
            <a:r>
              <a:rPr lang="en-GB" dirty="0" err="1" smtClean="0"/>
              <a:t>Kleffner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receptive aphasia progressing to global aphasia over a period of several days a.</a:t>
            </a:r>
          </a:p>
          <a:p>
            <a:r>
              <a:rPr lang="en-GB" dirty="0" smtClean="0"/>
              <a:t>Progression of aphasia is not related to frequency of seizures and is fluctuant</a:t>
            </a:r>
          </a:p>
          <a:p>
            <a:r>
              <a:rPr lang="en-GB" dirty="0" smtClean="0"/>
              <a:t>Auditory </a:t>
            </a:r>
            <a:r>
              <a:rPr lang="en-GB" dirty="0" err="1" smtClean="0"/>
              <a:t>agnosia</a:t>
            </a:r>
            <a:r>
              <a:rPr lang="en-GB" dirty="0" smtClean="0"/>
              <a:t> may occur with involvement of the non-dominant hemisphere</a:t>
            </a:r>
          </a:p>
          <a:p>
            <a:r>
              <a:rPr lang="en-GB" dirty="0" smtClean="0"/>
              <a:t>Clinical seizures (70%) usually occur during sleep and may be focal or generalized motor or hemi-</a:t>
            </a:r>
            <a:r>
              <a:rPr lang="en-GB" dirty="0" err="1" smtClean="0"/>
              <a:t>clonic</a:t>
            </a:r>
            <a:r>
              <a:rPr lang="en-GB" dirty="0" smtClean="0"/>
              <a:t> status </a:t>
            </a:r>
            <a:r>
              <a:rPr lang="en-GB" dirty="0" err="1" smtClean="0"/>
              <a:t>epilepticus</a:t>
            </a:r>
            <a:r>
              <a:rPr lang="en-GB" dirty="0" smtClean="0"/>
              <a:t>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Focal seizures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Cognitive symptoms: </a:t>
            </a:r>
          </a:p>
          <a:p>
            <a:pPr>
              <a:buNone/>
            </a:pPr>
            <a:r>
              <a:rPr lang="en-GB" dirty="0" smtClean="0"/>
              <a:t>Seizures can start with aura in the form of automatism (hand or oral) and it can be reactive (drinking from a cup in the hand) or </a:t>
            </a:r>
            <a:r>
              <a:rPr lang="en-GB" dirty="0" err="1" smtClean="0"/>
              <a:t>perseverative</a:t>
            </a:r>
            <a:r>
              <a:rPr lang="en-GB" dirty="0" smtClean="0"/>
              <a:t> ( continuation of complex act). This form is usually </a:t>
            </a:r>
            <a:r>
              <a:rPr lang="en-GB" dirty="0" smtClean="0"/>
              <a:t>localised </a:t>
            </a:r>
            <a:r>
              <a:rPr lang="en-GB" dirty="0" smtClean="0"/>
              <a:t>to the </a:t>
            </a:r>
            <a:r>
              <a:rPr lang="en-GB" b="1" dirty="0" smtClean="0">
                <a:solidFill>
                  <a:srgbClr val="FF0000"/>
                </a:solidFill>
              </a:rPr>
              <a:t>temporal lobe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This </a:t>
            </a:r>
            <a:r>
              <a:rPr lang="en-GB" dirty="0" smtClean="0"/>
              <a:t>can be followed by staring, fearful or sad expression. This is usually localised to the </a:t>
            </a:r>
            <a:r>
              <a:rPr lang="en-GB" dirty="0" err="1" smtClean="0"/>
              <a:t>amygdala</a:t>
            </a:r>
            <a:r>
              <a:rPr lang="en-GB" dirty="0" smtClean="0"/>
              <a:t> or anterior </a:t>
            </a:r>
            <a:r>
              <a:rPr lang="en-GB" dirty="0" err="1" smtClean="0"/>
              <a:t>cingulate</a:t>
            </a:r>
            <a:r>
              <a:rPr lang="en-GB" dirty="0" smtClean="0"/>
              <a:t> </a:t>
            </a:r>
            <a:r>
              <a:rPr lang="en-GB" dirty="0" err="1" smtClean="0"/>
              <a:t>Gelastic</a:t>
            </a:r>
            <a:r>
              <a:rPr lang="en-GB" dirty="0" smtClean="0"/>
              <a:t> </a:t>
            </a:r>
            <a:r>
              <a:rPr lang="en-GB" dirty="0" smtClean="0"/>
              <a:t>or </a:t>
            </a:r>
            <a:r>
              <a:rPr lang="en-GB" dirty="0" err="1" smtClean="0"/>
              <a:t>dacrystic</a:t>
            </a:r>
            <a:r>
              <a:rPr lang="en-GB" dirty="0" smtClean="0"/>
              <a:t> </a:t>
            </a:r>
            <a:r>
              <a:rPr lang="en-GB" dirty="0" err="1" smtClean="0"/>
              <a:t>auomatisms</a:t>
            </a:r>
            <a:r>
              <a:rPr lang="en-GB" dirty="0" smtClean="0"/>
              <a:t> ( hypothalamic </a:t>
            </a:r>
            <a:r>
              <a:rPr lang="en-GB" dirty="0" err="1" smtClean="0"/>
              <a:t>hamartomas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Landau-</a:t>
            </a:r>
            <a:r>
              <a:rPr lang="en-GB" dirty="0" err="1" smtClean="0"/>
              <a:t>Kleffner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/>
              <a:t>Behavioral</a:t>
            </a:r>
            <a:r>
              <a:rPr lang="en-GB" dirty="0" smtClean="0"/>
              <a:t> changes: hyperactivity, aggression</a:t>
            </a:r>
          </a:p>
          <a:p>
            <a:r>
              <a:rPr lang="en-GB" dirty="0" smtClean="0"/>
              <a:t>Transient motor impairments</a:t>
            </a:r>
          </a:p>
          <a:p>
            <a:r>
              <a:rPr lang="en-GB" dirty="0" smtClean="0"/>
              <a:t>Treatment 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Glucocorticoids</a:t>
            </a:r>
            <a:r>
              <a:rPr lang="en-GB" dirty="0" smtClean="0"/>
              <a:t> often improve seizures and aphasia.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Antiepileptic drugs control seizures but have an unclear effect on aphasia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In severe cases, </a:t>
            </a:r>
            <a:r>
              <a:rPr lang="en-GB" dirty="0" err="1" smtClean="0"/>
              <a:t>subpial</a:t>
            </a:r>
            <a:r>
              <a:rPr lang="en-GB" dirty="0" smtClean="0"/>
              <a:t> </a:t>
            </a:r>
            <a:r>
              <a:rPr lang="en-GB" dirty="0" err="1" smtClean="0"/>
              <a:t>transection</a:t>
            </a:r>
            <a:r>
              <a:rPr lang="en-GB" dirty="0" smtClean="0"/>
              <a:t> to isolate seizure focus or surgical resection of seizure focus</a:t>
            </a:r>
          </a:p>
          <a:p>
            <a:r>
              <a:rPr lang="en-GB" dirty="0" smtClean="0"/>
              <a:t> Prognosis: seizures remit by age 15; aphasia may persist into early adulthood before improving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Benign occipital epilepsy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Pathophysiology</a:t>
            </a:r>
            <a:r>
              <a:rPr lang="en-GB" dirty="0" smtClean="0"/>
              <a:t>: unknown; frequently occur in patients with migraine, but not associated with structural lesions </a:t>
            </a:r>
          </a:p>
          <a:p>
            <a:r>
              <a:rPr lang="en-GB" dirty="0" smtClean="0"/>
              <a:t> Symptoms: seizures involve unformed visual hallucinations, visual illusions (</a:t>
            </a:r>
            <a:r>
              <a:rPr lang="en-GB" dirty="0" err="1" smtClean="0"/>
              <a:t>micropsia</a:t>
            </a:r>
            <a:r>
              <a:rPr lang="en-GB" dirty="0" smtClean="0"/>
              <a:t>, </a:t>
            </a:r>
            <a:r>
              <a:rPr lang="en-GB" dirty="0" err="1" smtClean="0"/>
              <a:t>macropsia</a:t>
            </a:r>
            <a:r>
              <a:rPr lang="en-GB" dirty="0" smtClean="0"/>
              <a:t>, </a:t>
            </a:r>
            <a:r>
              <a:rPr lang="en-GB" dirty="0" err="1" smtClean="0"/>
              <a:t>metamorphopsia</a:t>
            </a:r>
            <a:r>
              <a:rPr lang="en-GB" dirty="0" smtClean="0"/>
              <a:t>), vision loss (either complete or </a:t>
            </a:r>
            <a:r>
              <a:rPr lang="en-GB" dirty="0" err="1" smtClean="0"/>
              <a:t>hemianopic</a:t>
            </a:r>
            <a:r>
              <a:rPr lang="en-GB" dirty="0" smtClean="0"/>
              <a:t>), vomiting and drooling, and/ or forced blinking and forced gaze deviation; some patients will have seizures followed by a loss of consciousness lasting several hours</a:t>
            </a:r>
          </a:p>
          <a:p>
            <a:r>
              <a:rPr lang="en-GB" dirty="0" smtClean="0"/>
              <a:t>Seizures usually develop after a migraine headache, and migraine headaches typically develop in patients who lose consciousness after the seizure once they regain consciousness </a:t>
            </a:r>
          </a:p>
          <a:p>
            <a:r>
              <a:rPr lang="en-GB" dirty="0" smtClean="0"/>
              <a:t>(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Benign occipital epilepsy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 Seizures usually occur during sleep onset </a:t>
            </a:r>
          </a:p>
          <a:p>
            <a:r>
              <a:rPr lang="en-GB" dirty="0" smtClean="0"/>
              <a:t>Diagnostic testing: </a:t>
            </a:r>
            <a:r>
              <a:rPr lang="en-GB" dirty="0" err="1" smtClean="0"/>
              <a:t>interictal</a:t>
            </a:r>
            <a:r>
              <a:rPr lang="en-GB" dirty="0" smtClean="0"/>
              <a:t> EEG demonstrates unilateral or bilateral high-amplitude occipital spike-and-wave discharges at 1.5– 2.5 Hz that are inhibited by eye opening; </a:t>
            </a:r>
            <a:r>
              <a:rPr lang="en-GB" dirty="0" err="1" smtClean="0"/>
              <a:t>ictal</a:t>
            </a:r>
            <a:r>
              <a:rPr lang="en-GB" dirty="0" smtClean="0"/>
              <a:t> EEG is similar except that the spike-and-wave discharges are at higher frequencies  </a:t>
            </a:r>
          </a:p>
          <a:p>
            <a:r>
              <a:rPr lang="en-GB" dirty="0" err="1" smtClean="0"/>
              <a:t>Epileptiform</a:t>
            </a:r>
            <a:r>
              <a:rPr lang="en-GB" dirty="0" smtClean="0"/>
              <a:t> activity is reliably induced by </a:t>
            </a:r>
            <a:r>
              <a:rPr lang="en-GB" dirty="0" err="1" smtClean="0"/>
              <a:t>photic</a:t>
            </a:r>
            <a:r>
              <a:rPr lang="en-GB" dirty="0" smtClean="0"/>
              <a:t> stimulation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Benign </a:t>
            </a:r>
            <a:r>
              <a:rPr lang="en-GB" dirty="0" err="1" smtClean="0"/>
              <a:t>rolandic</a:t>
            </a:r>
            <a:r>
              <a:rPr lang="en-GB" dirty="0" smtClean="0"/>
              <a:t> epilepsy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Symptoms: </a:t>
            </a:r>
            <a:r>
              <a:rPr lang="en-GB" dirty="0" err="1" smtClean="0"/>
              <a:t>perioral</a:t>
            </a:r>
            <a:r>
              <a:rPr lang="en-GB" dirty="0" smtClean="0"/>
              <a:t> </a:t>
            </a:r>
            <a:r>
              <a:rPr lang="en-GB" dirty="0" err="1" smtClean="0"/>
              <a:t>paresthesias</a:t>
            </a:r>
            <a:r>
              <a:rPr lang="en-GB" dirty="0" smtClean="0"/>
              <a:t> followed by twitching of face and mouth with speech arrest and drooling but without impairment of consciousness.</a:t>
            </a:r>
          </a:p>
          <a:p>
            <a:r>
              <a:rPr lang="en-GB" dirty="0" smtClean="0"/>
              <a:t>convulsions may develop in an upper extremity or generalize, usually in patients &lt; 5 years of age</a:t>
            </a:r>
          </a:p>
          <a:p>
            <a:r>
              <a:rPr lang="en-GB" dirty="0" smtClean="0"/>
              <a:t>Diagnostic testing: EEG demonstrates typical high-amplitude, </a:t>
            </a:r>
            <a:r>
              <a:rPr lang="en-GB" dirty="0" err="1" smtClean="0"/>
              <a:t>diphasic</a:t>
            </a:r>
            <a:r>
              <a:rPr lang="en-GB" dirty="0" smtClean="0"/>
              <a:t> spike with prominent </a:t>
            </a:r>
            <a:r>
              <a:rPr lang="en-GB" dirty="0" err="1" smtClean="0"/>
              <a:t>aftergoing</a:t>
            </a:r>
            <a:r>
              <a:rPr lang="en-GB" dirty="0" smtClean="0"/>
              <a:t> slow wave, maximum in the </a:t>
            </a:r>
            <a:r>
              <a:rPr lang="en-GB" dirty="0" err="1" smtClean="0"/>
              <a:t>centrotemporal</a:t>
            </a:r>
            <a:r>
              <a:rPr lang="en-GB" dirty="0" smtClean="0"/>
              <a:t> regions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Benign </a:t>
            </a:r>
            <a:r>
              <a:rPr lang="en-GB" dirty="0" err="1" smtClean="0"/>
              <a:t>rolandic</a:t>
            </a:r>
            <a:r>
              <a:rPr lang="en-GB" dirty="0" smtClean="0"/>
              <a:t> epilepsy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Treatment: only if the seizures are frequent; </a:t>
            </a:r>
            <a:r>
              <a:rPr lang="en-GB" dirty="0" err="1" smtClean="0"/>
              <a:t>carbamazepine</a:t>
            </a:r>
            <a:r>
              <a:rPr lang="en-GB" dirty="0" smtClean="0"/>
              <a:t> controls seizures in 65% (5) Prognosis: spontaneous resolution of seizures by age 14; withdrawal of antiepileptic medication after 2 years leaves 80% seizure-free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Rasmussen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focal motor seizures that spread to contiguous muscle groups; 60% develop focal status </a:t>
            </a:r>
            <a:r>
              <a:rPr lang="en-GB" dirty="0" err="1" smtClean="0"/>
              <a:t>epilepticus</a:t>
            </a:r>
            <a:r>
              <a:rPr lang="en-GB" dirty="0" smtClean="0"/>
              <a:t> {</a:t>
            </a:r>
            <a:r>
              <a:rPr lang="en-GB" dirty="0" err="1" smtClean="0"/>
              <a:t>epilepsia</a:t>
            </a:r>
            <a:r>
              <a:rPr lang="en-GB" dirty="0" smtClean="0"/>
              <a:t> </a:t>
            </a:r>
            <a:r>
              <a:rPr lang="en-GB" dirty="0" err="1" smtClean="0"/>
              <a:t>partialis</a:t>
            </a:r>
            <a:r>
              <a:rPr lang="en-GB" dirty="0" smtClean="0"/>
              <a:t> continua} before the disease remits after 2– 10 years </a:t>
            </a:r>
          </a:p>
          <a:p>
            <a:r>
              <a:rPr lang="en-GB" dirty="0" smtClean="0"/>
              <a:t>inflammatory degeneration of the cortex and </a:t>
            </a:r>
            <a:r>
              <a:rPr lang="en-GB" dirty="0" err="1" smtClean="0"/>
              <a:t>supratentorial</a:t>
            </a:r>
            <a:r>
              <a:rPr lang="en-GB" dirty="0" smtClean="0"/>
              <a:t> </a:t>
            </a:r>
            <a:r>
              <a:rPr lang="en-GB" dirty="0" err="1" smtClean="0"/>
              <a:t>subcortical</a:t>
            </a:r>
            <a:r>
              <a:rPr lang="en-GB" dirty="0" smtClean="0"/>
              <a:t> structures inflammatory degeneration </a:t>
            </a:r>
          </a:p>
          <a:p>
            <a:r>
              <a:rPr lang="en-GB" dirty="0" smtClean="0"/>
              <a:t>It does not involve the </a:t>
            </a:r>
            <a:r>
              <a:rPr lang="en-GB" dirty="0" err="1" smtClean="0"/>
              <a:t>contralateral</a:t>
            </a:r>
            <a:r>
              <a:rPr lang="en-GB" dirty="0" smtClean="0"/>
              <a:t> hemisphere or posterior </a:t>
            </a:r>
            <a:r>
              <a:rPr lang="en-GB" dirty="0" err="1" smtClean="0"/>
              <a:t>fossa</a:t>
            </a:r>
            <a:r>
              <a:rPr lang="en-GB" dirty="0" smtClean="0"/>
              <a:t> structures (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Rasmussen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EEG demonstrates continuous focal spike discharges that spread to contiguous areas of cortex and eventually to mirror foci on the </a:t>
            </a:r>
            <a:r>
              <a:rPr lang="en-GB" dirty="0" err="1" smtClean="0"/>
              <a:t>contralateral</a:t>
            </a:r>
            <a:r>
              <a:rPr lang="en-GB" dirty="0" smtClean="0"/>
              <a:t> hemisphere </a:t>
            </a:r>
          </a:p>
          <a:p>
            <a:r>
              <a:rPr lang="en-GB" dirty="0" err="1" smtClean="0"/>
              <a:t>Neuroimaging</a:t>
            </a:r>
            <a:r>
              <a:rPr lang="en-GB" dirty="0" smtClean="0"/>
              <a:t>: may be normal initially, but hemispheric atrophy and </a:t>
            </a:r>
            <a:r>
              <a:rPr lang="en-GB" dirty="0" err="1" smtClean="0"/>
              <a:t>ipsilateral</a:t>
            </a:r>
            <a:r>
              <a:rPr lang="en-GB" dirty="0" smtClean="0"/>
              <a:t> hydrocephalus ex </a:t>
            </a:r>
            <a:r>
              <a:rPr lang="en-GB" dirty="0" err="1" smtClean="0"/>
              <a:t>vacuo</a:t>
            </a:r>
            <a:r>
              <a:rPr lang="en-GB" dirty="0" smtClean="0"/>
              <a:t> develop within 6 months </a:t>
            </a:r>
          </a:p>
          <a:p>
            <a:r>
              <a:rPr lang="en-GB" dirty="0" smtClean="0"/>
              <a:t>Treatment: refractory to antiepileptic medications; limited benefit from immunosuppressive agents; early </a:t>
            </a:r>
            <a:r>
              <a:rPr lang="en-GB" dirty="0" err="1" smtClean="0"/>
              <a:t>hemispherectomy</a:t>
            </a:r>
            <a:r>
              <a:rPr lang="en-GB" dirty="0" smtClean="0"/>
              <a:t> can be curative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Antiepileptic drugs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Predictive factors for successful seizure remission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single type of seizure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Had no seizures for &gt; 2 years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normal neurological exam and IQ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A normalized EEG on antiepileptic treatment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Epilpesy</a:t>
            </a:r>
            <a:r>
              <a:rPr lang="en-GB" dirty="0" smtClean="0"/>
              <a:t>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Management of medication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If maximal doses of an antiepileptic drug (AED) fail to control the seizures, there is only a 10% likelihood of developing control over seizures with a second AED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is &lt; 5% likelihood of developing control over seizures with a third AED or by using multiple AEDs after failing a second AED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25% of patients with chronic refractory seizures are eventually found to have the wrong diagnosis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AED prophylaxis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Prophylactic AED use in patients with another neurological disorder, but without seizures, is usually not recommended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Brain </a:t>
            </a:r>
            <a:r>
              <a:rPr lang="en-GB" dirty="0" err="1" smtClean="0"/>
              <a:t>tumor</a:t>
            </a:r>
            <a:r>
              <a:rPr lang="en-GB" dirty="0" smtClean="0"/>
              <a:t>: prophylaxis does not seem to reduce development of seizures in patients with primary or metastatic </a:t>
            </a:r>
            <a:r>
              <a:rPr lang="en-GB" dirty="0" err="1" smtClean="0"/>
              <a:t>tumors</a:t>
            </a:r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Stroke: not indicated for ischemic stroke, although AEDs are routinely used short-term in subarachnoid </a:t>
            </a:r>
            <a:r>
              <a:rPr lang="en-GB" dirty="0" err="1" smtClean="0"/>
              <a:t>hemorrhage</a:t>
            </a:r>
            <a:r>
              <a:rPr lang="en-GB" dirty="0" smtClean="0"/>
              <a:t> patients because of the fear of increased intracranial pressure that accompanies seizures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Severe head trauma : (prolonged loss of consciousness, amnesia, depressed skull fracture, contusion, or hematoma) can be treated with acute prophylaxis limited to 1 week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Focal seizures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Mesial</a:t>
            </a:r>
            <a:r>
              <a:rPr lang="en-GB" b="1" dirty="0" smtClean="0"/>
              <a:t> temporal lobe epilepsy</a:t>
            </a:r>
          </a:p>
          <a:p>
            <a:pPr>
              <a:buNone/>
            </a:pPr>
            <a:r>
              <a:rPr lang="en-GB" dirty="0" smtClean="0"/>
              <a:t>Typically begins with aura consisting of </a:t>
            </a:r>
            <a:r>
              <a:rPr lang="en-GB" dirty="0" err="1" smtClean="0"/>
              <a:t>epigastric</a:t>
            </a:r>
            <a:r>
              <a:rPr lang="en-GB" dirty="0" smtClean="0"/>
              <a:t> rising, fear, staring, </a:t>
            </a:r>
            <a:r>
              <a:rPr lang="en-GB" dirty="0" err="1" smtClean="0"/>
              <a:t>oroalimantary</a:t>
            </a:r>
            <a:r>
              <a:rPr lang="en-GB" dirty="0" smtClean="0"/>
              <a:t> automatism.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The </a:t>
            </a:r>
            <a:r>
              <a:rPr lang="en-GB" dirty="0" smtClean="0"/>
              <a:t>most common cause is </a:t>
            </a:r>
            <a:r>
              <a:rPr lang="en-GB" b="1" dirty="0" err="1" smtClean="0">
                <a:solidFill>
                  <a:srgbClr val="FF0000"/>
                </a:solidFill>
              </a:rPr>
              <a:t>hippocampal</a:t>
            </a:r>
            <a:r>
              <a:rPr lang="en-GB" b="1" dirty="0" smtClean="0">
                <a:solidFill>
                  <a:srgbClr val="FF0000"/>
                </a:solidFill>
              </a:rPr>
              <a:t> sclerosis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588339" cy="53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622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نجمة ذات 5 نقاط 2"/>
          <p:cNvSpPr/>
          <p:nvPr/>
        </p:nvSpPr>
        <p:spPr>
          <a:xfrm>
            <a:off x="857224" y="1357298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نجمة ذات 5 نقاط 2"/>
          <p:cNvSpPr/>
          <p:nvPr/>
        </p:nvSpPr>
        <p:spPr>
          <a:xfrm>
            <a:off x="1142976" y="1928802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نجمة ذات 5 نقاط 3"/>
          <p:cNvSpPr/>
          <p:nvPr/>
        </p:nvSpPr>
        <p:spPr>
          <a:xfrm>
            <a:off x="1000100" y="2857496"/>
            <a:ext cx="285752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Focal seizures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Neocortical temporal cortex epilepsy</a:t>
            </a:r>
          </a:p>
          <a:p>
            <a:pPr>
              <a:buNone/>
            </a:pPr>
            <a:r>
              <a:rPr lang="en-GB" dirty="0" smtClean="0"/>
              <a:t>Auditory hallucination, vertigo, language disturbances, </a:t>
            </a:r>
            <a:r>
              <a:rPr lang="en-GB" dirty="0" err="1" smtClean="0"/>
              <a:t>musicogenic</a:t>
            </a:r>
            <a:r>
              <a:rPr lang="en-GB" dirty="0" smtClean="0"/>
              <a:t> seizures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Focal seizures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Frontal </a:t>
            </a:r>
            <a:r>
              <a:rPr lang="en-GB" dirty="0" err="1" smtClean="0"/>
              <a:t>seziures</a:t>
            </a:r>
            <a:r>
              <a:rPr lang="en-GB" dirty="0" smtClean="0"/>
              <a:t> bizarre motor </a:t>
            </a:r>
            <a:r>
              <a:rPr lang="en-GB" dirty="0" err="1" smtClean="0"/>
              <a:t>automatims</a:t>
            </a:r>
            <a:r>
              <a:rPr lang="en-GB" dirty="0" smtClean="0"/>
              <a:t>, </a:t>
            </a:r>
            <a:r>
              <a:rPr lang="en-GB" dirty="0" err="1" smtClean="0"/>
              <a:t>hypermotor</a:t>
            </a:r>
            <a:r>
              <a:rPr lang="en-GB" dirty="0"/>
              <a:t> </a:t>
            </a:r>
            <a:r>
              <a:rPr lang="en-GB" dirty="0" smtClean="0"/>
              <a:t>activity, salivation, spitting</a:t>
            </a:r>
          </a:p>
          <a:p>
            <a:r>
              <a:rPr lang="en-GB" dirty="0" err="1" smtClean="0"/>
              <a:t>Cingulate</a:t>
            </a:r>
            <a:r>
              <a:rPr lang="en-GB" dirty="0" smtClean="0"/>
              <a:t> </a:t>
            </a:r>
            <a:r>
              <a:rPr lang="en-GB" dirty="0" err="1" smtClean="0"/>
              <a:t>gyrus</a:t>
            </a:r>
            <a:r>
              <a:rPr lang="en-GB" dirty="0" smtClean="0"/>
              <a:t> focus may causes expression of a </a:t>
            </a:r>
            <a:r>
              <a:rPr lang="en-GB" dirty="0" smtClean="0"/>
              <a:t>particular </a:t>
            </a:r>
            <a:r>
              <a:rPr lang="en-GB" dirty="0" smtClean="0"/>
              <a:t>affect such as laughter</a:t>
            </a:r>
          </a:p>
          <a:p>
            <a:r>
              <a:rPr lang="en-GB" dirty="0" err="1" smtClean="0"/>
              <a:t>Orbitofrontal</a:t>
            </a:r>
            <a:r>
              <a:rPr lang="en-GB" dirty="0" smtClean="0"/>
              <a:t> cortex: complex motor automatism and olfactory hallucinations. </a:t>
            </a:r>
          </a:p>
          <a:p>
            <a:r>
              <a:rPr lang="en-GB" dirty="0" err="1" smtClean="0"/>
              <a:t>Clonic</a:t>
            </a:r>
            <a:r>
              <a:rPr lang="en-GB" dirty="0" smtClean="0"/>
              <a:t>, or Tonic </a:t>
            </a:r>
            <a:r>
              <a:rPr lang="en-GB" dirty="0" err="1" smtClean="0"/>
              <a:t>clonic</a:t>
            </a:r>
            <a:r>
              <a:rPr lang="en-GB" dirty="0" smtClean="0"/>
              <a:t> movement in primary motor area according to the motor homunculus involved. </a:t>
            </a:r>
          </a:p>
          <a:p>
            <a:r>
              <a:rPr lang="en-GB" dirty="0" smtClean="0"/>
              <a:t>An example of partial seizures that affect the </a:t>
            </a:r>
            <a:r>
              <a:rPr lang="en-GB" dirty="0" smtClean="0"/>
              <a:t>primary </a:t>
            </a:r>
            <a:r>
              <a:rPr lang="en-GB" dirty="0" smtClean="0"/>
              <a:t>motor cortex is </a:t>
            </a:r>
            <a:r>
              <a:rPr lang="en-GB" dirty="0" err="1" smtClean="0"/>
              <a:t>Jacksonian</a:t>
            </a:r>
            <a:r>
              <a:rPr lang="en-GB" dirty="0" smtClean="0"/>
              <a:t> march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Focal seizures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Fencers posture: asymmetric bilateral movement of the upper limbs: supplementary motor cortex. This can be bilateral without loss of consciousness</a:t>
            </a:r>
          </a:p>
          <a:p>
            <a:r>
              <a:rPr lang="en-GB" dirty="0" smtClean="0"/>
              <a:t>Unilateral forced gaze and head deviation (</a:t>
            </a:r>
            <a:r>
              <a:rPr lang="en-GB" dirty="0" err="1" smtClean="0"/>
              <a:t>versive</a:t>
            </a:r>
            <a:r>
              <a:rPr lang="en-GB" dirty="0" smtClean="0"/>
              <a:t> seizures): </a:t>
            </a:r>
            <a:r>
              <a:rPr lang="en-GB" dirty="0" err="1" smtClean="0"/>
              <a:t>premotor</a:t>
            </a:r>
            <a:r>
              <a:rPr lang="en-GB" dirty="0" smtClean="0"/>
              <a:t> cortex and </a:t>
            </a:r>
            <a:r>
              <a:rPr lang="en-GB" dirty="0" err="1" smtClean="0"/>
              <a:t>forntal</a:t>
            </a:r>
            <a:r>
              <a:rPr lang="en-GB" dirty="0" smtClean="0"/>
              <a:t> eyes field.</a:t>
            </a:r>
          </a:p>
          <a:p>
            <a:pPr>
              <a:buNone/>
            </a:pPr>
            <a:r>
              <a:rPr lang="en-GB" dirty="0" smtClean="0"/>
              <a:t>Arm and facial seizures, with laryngeal movement, tachycardia, : </a:t>
            </a:r>
            <a:r>
              <a:rPr lang="en-GB" dirty="0" err="1" smtClean="0"/>
              <a:t>contraateral</a:t>
            </a:r>
            <a:r>
              <a:rPr lang="en-GB" dirty="0" smtClean="0"/>
              <a:t> </a:t>
            </a:r>
            <a:r>
              <a:rPr lang="en-GB" dirty="0" err="1" smtClean="0"/>
              <a:t>insula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Tonic </a:t>
            </a:r>
            <a:r>
              <a:rPr lang="en-GB" dirty="0" err="1" smtClean="0"/>
              <a:t>clonic</a:t>
            </a:r>
            <a:r>
              <a:rPr lang="en-GB" dirty="0" smtClean="0"/>
              <a:t> seizures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convulsive activity typically lasts &lt; 1 minute. </a:t>
            </a:r>
          </a:p>
          <a:p>
            <a:r>
              <a:rPr lang="en-GB" dirty="0" smtClean="0"/>
              <a:t>Mood changes can precede seizures by days</a:t>
            </a:r>
          </a:p>
          <a:p>
            <a:r>
              <a:rPr lang="en-GB" dirty="0" smtClean="0"/>
              <a:t>Immediately </a:t>
            </a:r>
            <a:r>
              <a:rPr lang="en-GB" dirty="0" err="1" smtClean="0"/>
              <a:t>pretonic-clonic</a:t>
            </a:r>
            <a:r>
              <a:rPr lang="en-GB" dirty="0" smtClean="0"/>
              <a:t> phase: a few </a:t>
            </a:r>
            <a:r>
              <a:rPr lang="en-GB" dirty="0" err="1" smtClean="0"/>
              <a:t>myoclonic</a:t>
            </a:r>
            <a:r>
              <a:rPr lang="en-GB" dirty="0" smtClean="0"/>
              <a:t> jerks or brief </a:t>
            </a:r>
            <a:r>
              <a:rPr lang="en-GB" dirty="0" err="1" smtClean="0"/>
              <a:t>clonic</a:t>
            </a:r>
            <a:r>
              <a:rPr lang="en-GB" dirty="0" smtClean="0"/>
              <a:t> seizure activity; occasionally begins with forced eye and head deviation</a:t>
            </a:r>
          </a:p>
          <a:p>
            <a:r>
              <a:rPr lang="en-GB" dirty="0" smtClean="0"/>
              <a:t>Tonic phase: contracture of the axial musculature with upward eye deviation, </a:t>
            </a:r>
            <a:r>
              <a:rPr lang="en-GB" dirty="0" err="1" smtClean="0"/>
              <a:t>pupillary</a:t>
            </a:r>
            <a:r>
              <a:rPr lang="en-GB" dirty="0" smtClean="0"/>
              <a:t> dilation, and forced expiration of air {epileptic cry}; usually involves some </a:t>
            </a:r>
            <a:r>
              <a:rPr lang="en-GB" dirty="0" err="1" smtClean="0"/>
              <a:t>decerebrate</a:t>
            </a:r>
            <a:r>
              <a:rPr lang="en-GB" dirty="0" smtClean="0"/>
              <a:t> posturing. Tongue and jaw muscle tonus causes </a:t>
            </a:r>
            <a:r>
              <a:rPr lang="en-GB" dirty="0" err="1" smtClean="0"/>
              <a:t>perioral</a:t>
            </a:r>
            <a:r>
              <a:rPr lang="en-GB" dirty="0" smtClean="0"/>
              <a:t> injury, typically lateral tongue biting. Frequently, patient becomes cyanotic, </a:t>
            </a:r>
            <a:r>
              <a:rPr lang="en-GB" dirty="0" err="1" smtClean="0"/>
              <a:t>tachycardic</a:t>
            </a:r>
            <a:r>
              <a:rPr lang="en-GB" dirty="0" smtClean="0"/>
              <a:t>, and hypertensive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Tonic </a:t>
            </a:r>
            <a:r>
              <a:rPr lang="en-GB" dirty="0" err="1" smtClean="0"/>
              <a:t>clonic</a:t>
            </a:r>
            <a:r>
              <a:rPr lang="en-GB" dirty="0" smtClean="0"/>
              <a:t> </a:t>
            </a:r>
            <a:r>
              <a:rPr lang="en-GB" dirty="0" err="1" smtClean="0"/>
              <a:t>seziures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Clonic</a:t>
            </a:r>
            <a:r>
              <a:rPr lang="en-GB" dirty="0" smtClean="0"/>
              <a:t> phase: starts as low-amplitude, high-frequency (~ 8 Hz) convulsive movements of the extremities &gt; the thorax and abdomen that progresses to high-amplitude, low-frequency (~ 4 Hz) movements. Development of </a:t>
            </a:r>
            <a:r>
              <a:rPr lang="en-GB" dirty="0" err="1" smtClean="0"/>
              <a:t>atonia</a:t>
            </a:r>
            <a:r>
              <a:rPr lang="en-GB" dirty="0" smtClean="0"/>
              <a:t> breaks the seizure and causes incontinence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مخصص 2">
      <a:majorFont>
        <a:latin typeface="Calibri"/>
        <a:ea typeface=""/>
        <a:cs typeface="Arial"/>
      </a:majorFont>
      <a:minorFont>
        <a:latin typeface="Calibri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1855</Words>
  <Application>Microsoft Office PowerPoint</Application>
  <PresentationFormat>عرض على الشاشة (3:4)‏</PresentationFormat>
  <Paragraphs>163</Paragraphs>
  <Slides>42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Office Theme</vt:lpstr>
      <vt:lpstr>Epilepsy</vt:lpstr>
      <vt:lpstr>Classification</vt:lpstr>
      <vt:lpstr>Focal seizures presentation</vt:lpstr>
      <vt:lpstr>Focal seizures presentation</vt:lpstr>
      <vt:lpstr>Focal seizures</vt:lpstr>
      <vt:lpstr>Focal seizures</vt:lpstr>
      <vt:lpstr>Focal seizures</vt:lpstr>
      <vt:lpstr>Tonic clonic seizures</vt:lpstr>
      <vt:lpstr>Tonic clonic seziures</vt:lpstr>
      <vt:lpstr>Tonic clonic seizures</vt:lpstr>
      <vt:lpstr>Tonic sezires</vt:lpstr>
      <vt:lpstr>Atonic seizures</vt:lpstr>
      <vt:lpstr>Myoclonic seizures</vt:lpstr>
      <vt:lpstr>Epilepsy syndromes</vt:lpstr>
      <vt:lpstr>Epilepsy syndromes</vt:lpstr>
      <vt:lpstr>West syndrome</vt:lpstr>
      <vt:lpstr>West Syndrome</vt:lpstr>
      <vt:lpstr>West Syndrome</vt:lpstr>
      <vt:lpstr>Lennocx- Gastaut Syndrome</vt:lpstr>
      <vt:lpstr>Lennox – Gastaut Syndrome</vt:lpstr>
      <vt:lpstr>Lennox – Gastaut Syndrome</vt:lpstr>
      <vt:lpstr>Lennox – Gastaut Syndrome</vt:lpstr>
      <vt:lpstr>Juvenile Myoclonic epilepsy</vt:lpstr>
      <vt:lpstr>Juvenile Myoclonic epilepsy</vt:lpstr>
      <vt:lpstr>Absence epilpsy</vt:lpstr>
      <vt:lpstr>Absence epilpsy</vt:lpstr>
      <vt:lpstr>treatment</vt:lpstr>
      <vt:lpstr>Absence epilepsy</vt:lpstr>
      <vt:lpstr>Landau-Kleffner syndrome</vt:lpstr>
      <vt:lpstr>Landau-Kleffner syndrome</vt:lpstr>
      <vt:lpstr>Benign occipital epilepsy</vt:lpstr>
      <vt:lpstr>Benign occipital epilepsy</vt:lpstr>
      <vt:lpstr>Benign rolandic epilepsy</vt:lpstr>
      <vt:lpstr>Benign rolandic epilepsy</vt:lpstr>
      <vt:lpstr>Rasmussen syndrome</vt:lpstr>
      <vt:lpstr>Rasmussen syndrome</vt:lpstr>
      <vt:lpstr>Antiepileptic drugs</vt:lpstr>
      <vt:lpstr>Epilpesy treatment</vt:lpstr>
      <vt:lpstr>AED prophylaxis</vt:lpstr>
      <vt:lpstr>الشريحة 40</vt:lpstr>
      <vt:lpstr>الشريحة 41</vt:lpstr>
      <vt:lpstr>الشريحة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 Alrawashdeh</dc:creator>
  <cp:lastModifiedBy>Dr-Noor</cp:lastModifiedBy>
  <cp:revision>46</cp:revision>
  <dcterms:created xsi:type="dcterms:W3CDTF">2017-07-12T17:08:21Z</dcterms:created>
  <dcterms:modified xsi:type="dcterms:W3CDTF">2018-05-20T02:15:11Z</dcterms:modified>
</cp:coreProperties>
</file>