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60" r:id="rId4"/>
  </p:sldMasterIdLst>
  <p:notesMasterIdLst>
    <p:notesMasterId r:id="rId16"/>
  </p:notesMasterIdLst>
  <p:sldIdLst>
    <p:sldId id="256" r:id="rId5"/>
    <p:sldId id="257" r:id="rId6"/>
    <p:sldId id="304" r:id="rId7"/>
    <p:sldId id="305" r:id="rId8"/>
    <p:sldId id="306" r:id="rId9"/>
    <p:sldId id="307" r:id="rId10"/>
    <p:sldId id="310" r:id="rId11"/>
    <p:sldId id="308" r:id="rId12"/>
    <p:sldId id="311" r:id="rId13"/>
    <p:sldId id="309" r:id="rId14"/>
    <p:sldId id="296" r:id="rId15"/>
  </p:sldIdLst>
  <p:sldSz cx="9144000" cy="5143500" type="screen16x9"/>
  <p:notesSz cx="6858000" cy="9144000"/>
  <p:embeddedFontLst>
    <p:embeddedFont>
      <p:font typeface="Calibri"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AE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E84C8AE5-3B9D-472B-8AFB-D0E228A2648C}">
  <a:tblStyle styleId="{E84C8AE5-3B9D-472B-8AFB-D0E228A2648C}"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40" autoAdjust="0"/>
    <p:restoredTop sz="94660"/>
  </p:normalViewPr>
  <p:slideViewPr>
    <p:cSldViewPr>
      <p:cViewPr>
        <p:scale>
          <a:sx n="109" d="100"/>
          <a:sy n="109" d="100"/>
        </p:scale>
        <p:origin x="-186" y="-7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2.fntdata"/><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font" Target="fonts/font1.fntdata"/><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3.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91329654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061946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098022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4331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751133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6261955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056966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3067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577407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56025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6403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597819"/>
            <a:ext cx="7772400" cy="1102519"/>
          </a:xfrm>
        </p:spPr>
        <p:txBody>
          <a:bodyPr/>
          <a:lstStyle/>
          <a:p>
            <a:r>
              <a:rPr lang="ar-SA" smtClean="0"/>
              <a:t>انقر لتحرير نمط العنوان الرئيسي</a:t>
            </a:r>
            <a:endParaRPr lang="en-US"/>
          </a:p>
        </p:txBody>
      </p:sp>
      <p:sp>
        <p:nvSpPr>
          <p:cNvPr id="3" name="عنوان فرعي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a:p>
        </p:txBody>
      </p:sp>
      <p:sp>
        <p:nvSpPr>
          <p:cNvPr id="4" name="عنصر نائب للتاريخ 3"/>
          <p:cNvSpPr>
            <a:spLocks noGrp="1"/>
          </p:cNvSpPr>
          <p:nvPr>
            <p:ph type="dt" sz="half" idx="10"/>
          </p:nvPr>
        </p:nvSpPr>
        <p:spPr/>
        <p:txBody>
          <a:bodyPr/>
          <a:lstStyle/>
          <a:p>
            <a:fld id="{798E273C-4512-4D36-80DF-38A3FF1C4BFE}" type="datetimeFigureOut">
              <a:rPr lang="en-US" smtClean="0"/>
              <a:t>1/3/2021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4197714938"/>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98E273C-4512-4D36-80DF-38A3FF1C4BFE}" type="datetimeFigureOut">
              <a:rPr lang="en-US" smtClean="0"/>
              <a:t>1/3/2021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69090974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05979"/>
            <a:ext cx="2057400" cy="4388644"/>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205979"/>
            <a:ext cx="6019800" cy="43886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98E273C-4512-4D36-80DF-38A3FF1C4BFE}" type="datetimeFigureOut">
              <a:rPr lang="en-US" smtClean="0"/>
              <a:t>1/3/2021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55820713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1" name="Google Shape;11;p2"/>
          <p:cNvSpPr txBox="1">
            <a:spLocks noGrp="1"/>
          </p:cNvSpPr>
          <p:nvPr>
            <p:ph type="ctrTitle"/>
          </p:nvPr>
        </p:nvSpPr>
        <p:spPr>
          <a:xfrm>
            <a:off x="685800" y="1991825"/>
            <a:ext cx="4539000" cy="1159800"/>
          </a:xfrm>
          <a:prstGeom prst="rect">
            <a:avLst/>
          </a:prstGeom>
        </p:spPr>
        <p:txBody>
          <a:bodyPr spcFirstLastPara="1" wrap="square" lIns="0" tIns="0" rIns="0" bIns="0" anchor="ctr" anchorCtr="0">
            <a:noAutofit/>
          </a:bodyPr>
          <a:lstStyle>
            <a:lvl1pPr lvl="0">
              <a:spcBef>
                <a:spcPts val="0"/>
              </a:spcBef>
              <a:spcAft>
                <a:spcPts val="0"/>
              </a:spcAft>
              <a:buSzPts val="5000"/>
              <a:buNone/>
              <a:defRPr sz="5000"/>
            </a:lvl1pPr>
            <a:lvl2pPr lvl="1">
              <a:spcBef>
                <a:spcPts val="0"/>
              </a:spcBef>
              <a:spcAft>
                <a:spcPts val="0"/>
              </a:spcAft>
              <a:buSzPts val="5000"/>
              <a:buNone/>
              <a:defRPr sz="5000"/>
            </a:lvl2pPr>
            <a:lvl3pPr lvl="2">
              <a:spcBef>
                <a:spcPts val="0"/>
              </a:spcBef>
              <a:spcAft>
                <a:spcPts val="0"/>
              </a:spcAft>
              <a:buSzPts val="5000"/>
              <a:buNone/>
              <a:defRPr sz="5000"/>
            </a:lvl3pPr>
            <a:lvl4pPr lvl="3">
              <a:spcBef>
                <a:spcPts val="0"/>
              </a:spcBef>
              <a:spcAft>
                <a:spcPts val="0"/>
              </a:spcAft>
              <a:buSzPts val="5000"/>
              <a:buNone/>
              <a:defRPr sz="5000"/>
            </a:lvl4pPr>
            <a:lvl5pPr lvl="4">
              <a:spcBef>
                <a:spcPts val="0"/>
              </a:spcBef>
              <a:spcAft>
                <a:spcPts val="0"/>
              </a:spcAft>
              <a:buSzPts val="5000"/>
              <a:buNone/>
              <a:defRPr sz="5000"/>
            </a:lvl5pPr>
            <a:lvl6pPr lvl="5">
              <a:spcBef>
                <a:spcPts val="0"/>
              </a:spcBef>
              <a:spcAft>
                <a:spcPts val="0"/>
              </a:spcAft>
              <a:buSzPts val="5000"/>
              <a:buNone/>
              <a:defRPr sz="5000"/>
            </a:lvl6pPr>
            <a:lvl7pPr lvl="6">
              <a:spcBef>
                <a:spcPts val="0"/>
              </a:spcBef>
              <a:spcAft>
                <a:spcPts val="0"/>
              </a:spcAft>
              <a:buSzPts val="5000"/>
              <a:buNone/>
              <a:defRPr sz="5000"/>
            </a:lvl7pPr>
            <a:lvl8pPr lvl="7">
              <a:spcBef>
                <a:spcPts val="0"/>
              </a:spcBef>
              <a:spcAft>
                <a:spcPts val="0"/>
              </a:spcAft>
              <a:buSzPts val="5000"/>
              <a:buNone/>
              <a:defRPr sz="5000"/>
            </a:lvl8pPr>
            <a:lvl9pPr lvl="8">
              <a:spcBef>
                <a:spcPts val="0"/>
              </a:spcBef>
              <a:spcAft>
                <a:spcPts val="0"/>
              </a:spcAft>
              <a:buSzPts val="5000"/>
              <a:buNone/>
              <a:defRPr sz="5000"/>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27"/>
        <p:cNvGrpSpPr/>
        <p:nvPr/>
      </p:nvGrpSpPr>
      <p:grpSpPr>
        <a:xfrm>
          <a:off x="0" y="0"/>
          <a:ext cx="0" cy="0"/>
          <a:chOff x="0" y="0"/>
          <a:chExt cx="0" cy="0"/>
        </a:xfrm>
      </p:grpSpPr>
      <p:sp>
        <p:nvSpPr>
          <p:cNvPr id="29" name="Google Shape;29;p6"/>
          <p:cNvSpPr txBox="1">
            <a:spLocks noGrp="1"/>
          </p:cNvSpPr>
          <p:nvPr>
            <p:ph type="title"/>
          </p:nvPr>
        </p:nvSpPr>
        <p:spPr>
          <a:xfrm>
            <a:off x="580550" y="205975"/>
            <a:ext cx="6014400" cy="857400"/>
          </a:xfrm>
          <a:prstGeom prst="rect">
            <a:avLst/>
          </a:prstGeom>
        </p:spPr>
        <p:txBody>
          <a:bodyPr spcFirstLastPara="1" wrap="square" lIns="0" tIns="0" rIns="0" bIns="0" anchor="b"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30" name="Google Shape;30;p6"/>
          <p:cNvSpPr txBox="1">
            <a:spLocks noGrp="1"/>
          </p:cNvSpPr>
          <p:nvPr>
            <p:ph type="body" idx="1"/>
          </p:nvPr>
        </p:nvSpPr>
        <p:spPr>
          <a:xfrm>
            <a:off x="580550"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1" name="Google Shape;31;p6"/>
          <p:cNvSpPr txBox="1">
            <a:spLocks noGrp="1"/>
          </p:cNvSpPr>
          <p:nvPr>
            <p:ph type="body" idx="2"/>
          </p:nvPr>
        </p:nvSpPr>
        <p:spPr>
          <a:xfrm>
            <a:off x="3753943" y="1352550"/>
            <a:ext cx="2841000" cy="31551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32" name="Google Shape;32;p6"/>
          <p:cNvSpPr txBox="1">
            <a:spLocks noGrp="1"/>
          </p:cNvSpPr>
          <p:nvPr>
            <p:ph type="sldNum" idx="12"/>
          </p:nvPr>
        </p:nvSpPr>
        <p:spPr>
          <a:xfrm>
            <a:off x="8480584" y="4749851"/>
            <a:ext cx="548700" cy="3936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10"/>
          </p:nvPr>
        </p:nvSpPr>
        <p:spPr/>
        <p:txBody>
          <a:bodyPr/>
          <a:lstStyle/>
          <a:p>
            <a:fld id="{798E273C-4512-4D36-80DF-38A3FF1C4BFE}" type="datetimeFigureOut">
              <a:rPr lang="en-US" smtClean="0"/>
              <a:t>1/3/2021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63174211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3305176"/>
            <a:ext cx="7772400" cy="1021556"/>
          </a:xfrm>
        </p:spPr>
        <p:txBody>
          <a:bodyPr anchor="t"/>
          <a:lstStyle>
            <a:lvl1pPr algn="l">
              <a:defRPr sz="4000" b="1" cap="all"/>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98E273C-4512-4D36-80DF-38A3FF1C4BFE}" type="datetimeFigureOut">
              <a:rPr lang="en-US" smtClean="0"/>
              <a:t>1/3/2021</a:t>
            </a:fld>
            <a:endParaRPr lang="en-US"/>
          </a:p>
        </p:txBody>
      </p:sp>
      <p:sp>
        <p:nvSpPr>
          <p:cNvPr id="5" name="عنصر نائب للتذييل 4"/>
          <p:cNvSpPr>
            <a:spLocks noGrp="1"/>
          </p:cNvSpPr>
          <p:nvPr>
            <p:ph type="ftr" sz="quarter" idx="11"/>
          </p:nvPr>
        </p:nvSpPr>
        <p:spPr/>
        <p:txBody>
          <a:bodyPr/>
          <a:lstStyle/>
          <a:p>
            <a:endParaRPr lang="en-US"/>
          </a:p>
        </p:txBody>
      </p:sp>
      <p:sp>
        <p:nvSpPr>
          <p:cNvPr id="6" name="عنصر نائب لرقم الشريحة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88123541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محتوى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محتوى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4"/>
          <p:cNvSpPr>
            <a:spLocks noGrp="1"/>
          </p:cNvSpPr>
          <p:nvPr>
            <p:ph type="dt" sz="half" idx="10"/>
          </p:nvPr>
        </p:nvSpPr>
        <p:spPr/>
        <p:txBody>
          <a:bodyPr/>
          <a:lstStyle/>
          <a:p>
            <a:fld id="{798E273C-4512-4D36-80DF-38A3FF1C4BFE}" type="datetimeFigureOut">
              <a:rPr lang="en-US" smtClean="0"/>
              <a:t>1/3/2021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1492062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نص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عنصر نائب للتاريخ 6"/>
          <p:cNvSpPr>
            <a:spLocks noGrp="1"/>
          </p:cNvSpPr>
          <p:nvPr>
            <p:ph type="dt" sz="half" idx="10"/>
          </p:nvPr>
        </p:nvSpPr>
        <p:spPr/>
        <p:txBody>
          <a:bodyPr/>
          <a:lstStyle/>
          <a:p>
            <a:fld id="{798E273C-4512-4D36-80DF-38A3FF1C4BFE}" type="datetimeFigureOut">
              <a:rPr lang="en-US" smtClean="0"/>
              <a:t>1/3/2021</a:t>
            </a:fld>
            <a:endParaRPr lang="en-US"/>
          </a:p>
        </p:txBody>
      </p:sp>
      <p:sp>
        <p:nvSpPr>
          <p:cNvPr id="8" name="عنصر نائب للتذييل 7"/>
          <p:cNvSpPr>
            <a:spLocks noGrp="1"/>
          </p:cNvSpPr>
          <p:nvPr>
            <p:ph type="ftr" sz="quarter" idx="11"/>
          </p:nvPr>
        </p:nvSpPr>
        <p:spPr/>
        <p:txBody>
          <a:bodyPr/>
          <a:lstStyle/>
          <a:p>
            <a:endParaRPr lang="en-US"/>
          </a:p>
        </p:txBody>
      </p:sp>
      <p:sp>
        <p:nvSpPr>
          <p:cNvPr id="9" name="عنصر نائب لرقم الشريحة 8"/>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242852079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تاريخ 2"/>
          <p:cNvSpPr>
            <a:spLocks noGrp="1"/>
          </p:cNvSpPr>
          <p:nvPr>
            <p:ph type="dt" sz="half" idx="10"/>
          </p:nvPr>
        </p:nvSpPr>
        <p:spPr/>
        <p:txBody>
          <a:bodyPr/>
          <a:lstStyle/>
          <a:p>
            <a:fld id="{798E273C-4512-4D36-80DF-38A3FF1C4BFE}" type="datetimeFigureOut">
              <a:rPr lang="en-US" smtClean="0"/>
              <a:t>1/3/2021</a:t>
            </a:fld>
            <a:endParaRPr lang="en-US"/>
          </a:p>
        </p:txBody>
      </p:sp>
      <p:sp>
        <p:nvSpPr>
          <p:cNvPr id="4" name="عنصر نائب للتذييل 3"/>
          <p:cNvSpPr>
            <a:spLocks noGrp="1"/>
          </p:cNvSpPr>
          <p:nvPr>
            <p:ph type="ftr" sz="quarter" idx="11"/>
          </p:nvPr>
        </p:nvSpPr>
        <p:spPr/>
        <p:txBody>
          <a:bodyPr/>
          <a:lstStyle/>
          <a:p>
            <a:endParaRPr lang="en-US"/>
          </a:p>
        </p:txBody>
      </p:sp>
      <p:sp>
        <p:nvSpPr>
          <p:cNvPr id="5" name="عنصر نائب لرقم الشريحة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176207859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98E273C-4512-4D36-80DF-38A3FF1C4BFE}" type="datetimeFigureOut">
              <a:rPr lang="en-US" smtClean="0"/>
              <a:t>1/3/2021</a:t>
            </a:fld>
            <a:endParaRPr lang="en-US"/>
          </a:p>
        </p:txBody>
      </p:sp>
      <p:sp>
        <p:nvSpPr>
          <p:cNvPr id="3" name="عنصر نائب للتذييل 2"/>
          <p:cNvSpPr>
            <a:spLocks noGrp="1"/>
          </p:cNvSpPr>
          <p:nvPr>
            <p:ph type="ftr" sz="quarter" idx="11"/>
          </p:nvPr>
        </p:nvSpPr>
        <p:spPr/>
        <p:txBody>
          <a:bodyPr/>
          <a:lstStyle/>
          <a:p>
            <a:endParaRPr lang="en-US"/>
          </a:p>
        </p:txBody>
      </p:sp>
      <p:sp>
        <p:nvSpPr>
          <p:cNvPr id="4" name="عنصر نائب لرقم الشريحة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69908079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1" y="204787"/>
            <a:ext cx="3008313" cy="871538"/>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محتوى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نص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98E273C-4512-4D36-80DF-38A3FF1C4BFE}" type="datetimeFigureOut">
              <a:rPr lang="en-US" smtClean="0"/>
              <a:t>1/3/2021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36979846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3600450"/>
            <a:ext cx="5486400" cy="425054"/>
          </a:xfrm>
        </p:spPr>
        <p:txBody>
          <a:bodyPr anchor="b"/>
          <a:lstStyle>
            <a:lvl1pPr algn="l">
              <a:defRPr sz="2000" b="1"/>
            </a:lvl1pPr>
          </a:lstStyle>
          <a:p>
            <a:r>
              <a:rPr lang="ar-SA" smtClean="0"/>
              <a:t>انقر لتحرير نمط العنوان الرئيسي</a:t>
            </a:r>
            <a:endParaRPr lang="en-US"/>
          </a:p>
        </p:txBody>
      </p:sp>
      <p:sp>
        <p:nvSpPr>
          <p:cNvPr id="3" name="عنصر نائب للصورة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عنصر نائب للنص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98E273C-4512-4D36-80DF-38A3FF1C4BFE}" type="datetimeFigureOut">
              <a:rPr lang="en-US" smtClean="0"/>
              <a:t>1/3/2021</a:t>
            </a:fld>
            <a:endParaRPr lang="en-US"/>
          </a:p>
        </p:txBody>
      </p:sp>
      <p:sp>
        <p:nvSpPr>
          <p:cNvPr id="6" name="عنصر نائب للتذييل 5"/>
          <p:cNvSpPr>
            <a:spLocks noGrp="1"/>
          </p:cNvSpPr>
          <p:nvPr>
            <p:ph type="ftr" sz="quarter" idx="11"/>
          </p:nvPr>
        </p:nvSpPr>
        <p:spPr/>
        <p:txBody>
          <a:bodyPr/>
          <a:lstStyle/>
          <a:p>
            <a:endParaRPr lang="en-US"/>
          </a:p>
        </p:txBody>
      </p:sp>
      <p:sp>
        <p:nvSpPr>
          <p:cNvPr id="7" name="عنصر نائب لرقم الشريحة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22189695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a:p>
        </p:txBody>
      </p:sp>
      <p:sp>
        <p:nvSpPr>
          <p:cNvPr id="3" name="عنصر نائب للنص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798E273C-4512-4D36-80DF-38A3FF1C4BFE}" type="datetimeFigureOut">
              <a:rPr lang="en-US" smtClean="0"/>
              <a:t>1/3/2021</a:t>
            </a:fld>
            <a:endParaRPr lang="en-US"/>
          </a:p>
        </p:txBody>
      </p:sp>
      <p:sp>
        <p:nvSpPr>
          <p:cNvPr id="5" name="عنصر نائب للتذييل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عنصر نائب لرقم الشريحة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marL="0" lvl="0" indent="0" algn="r" rtl="0">
              <a:spcBef>
                <a:spcPts val="0"/>
              </a:spcBef>
              <a:spcAft>
                <a:spcPts val="0"/>
              </a:spcAft>
              <a:buNone/>
            </a:pPr>
            <a:fld id="{00000000-1234-1234-1234-123412341234}" type="slidenum">
              <a:rPr lang="en" smtClean="0"/>
              <a:t>‹#›</a:t>
            </a:fld>
            <a:endParaRPr lang="en"/>
          </a:p>
        </p:txBody>
      </p:sp>
    </p:spTree>
    <p:extLst>
      <p:ext uri="{BB962C8B-B14F-4D97-AF65-F5344CB8AC3E}">
        <p14:creationId xmlns:p14="http://schemas.microsoft.com/office/powerpoint/2010/main" val="37779354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ransition>
    <p:fade thruBlk="1"/>
  </p:transition>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3.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3"/>
          <p:cNvSpPr txBox="1">
            <a:spLocks noGrp="1"/>
          </p:cNvSpPr>
          <p:nvPr>
            <p:ph type="ctrTitle"/>
          </p:nvPr>
        </p:nvSpPr>
        <p:spPr>
          <a:xfrm>
            <a:off x="395536" y="1563638"/>
            <a:ext cx="4752528" cy="1159800"/>
          </a:xfrm>
          <a:prstGeom prst="rect">
            <a:avLst/>
          </a:prstGeom>
        </p:spPr>
        <p:txBody>
          <a:bodyPr spcFirstLastPara="1" wrap="square" lIns="0" tIns="0" rIns="0" bIns="0" anchor="ctr" anchorCtr="0">
            <a:noAutofit/>
          </a:bodyPr>
          <a:lstStyle/>
          <a:p>
            <a:pPr lvl="0" algn="ctr"/>
            <a:r>
              <a:rPr lang="en-US" sz="3200" dirty="0" smtClean="0">
                <a:solidFill>
                  <a:schemeClr val="tx1">
                    <a:lumMod val="90000"/>
                    <a:lumOff val="10000"/>
                  </a:schemeClr>
                </a:solidFill>
              </a:rPr>
              <a:t/>
            </a:r>
            <a:br>
              <a:rPr lang="en-US" sz="3200" dirty="0" smtClean="0">
                <a:solidFill>
                  <a:schemeClr val="tx1">
                    <a:lumMod val="90000"/>
                    <a:lumOff val="10000"/>
                  </a:schemeClr>
                </a:solidFill>
              </a:rPr>
            </a:br>
            <a:r>
              <a:rPr lang="en-US" sz="3200" dirty="0">
                <a:solidFill>
                  <a:schemeClr val="tx1">
                    <a:lumMod val="90000"/>
                    <a:lumOff val="10000"/>
                  </a:schemeClr>
                </a:solidFill>
              </a:rPr>
              <a:t/>
            </a:r>
            <a:br>
              <a:rPr lang="en-US" sz="3200" dirty="0">
                <a:solidFill>
                  <a:schemeClr val="tx1">
                    <a:lumMod val="90000"/>
                    <a:lumOff val="10000"/>
                  </a:schemeClr>
                </a:solidFill>
              </a:rPr>
            </a:br>
            <a:r>
              <a:rPr lang="en-US" sz="3200" dirty="0" smtClean="0">
                <a:solidFill>
                  <a:schemeClr val="tx1">
                    <a:lumMod val="90000"/>
                    <a:lumOff val="10000"/>
                  </a:schemeClr>
                </a:solidFill>
              </a:rPr>
              <a:t/>
            </a:r>
            <a:br>
              <a:rPr lang="en-US" sz="3200" dirty="0" smtClean="0">
                <a:solidFill>
                  <a:schemeClr val="tx1">
                    <a:lumMod val="90000"/>
                    <a:lumOff val="10000"/>
                  </a:schemeClr>
                </a:solidFill>
              </a:rPr>
            </a:br>
            <a:r>
              <a:rPr lang="en-US" sz="3200" dirty="0" smtClean="0">
                <a:solidFill>
                  <a:schemeClr val="tx1">
                    <a:lumMod val="90000"/>
                    <a:lumOff val="10000"/>
                  </a:schemeClr>
                </a:solidFill>
              </a:rPr>
              <a:t>3- </a:t>
            </a:r>
            <a:r>
              <a:rPr lang="en-US" sz="3200" dirty="0">
                <a:solidFill>
                  <a:schemeClr val="tx1">
                    <a:lumMod val="90000"/>
                    <a:lumOff val="10000"/>
                  </a:schemeClr>
                </a:solidFill>
                <a:latin typeface="Times New Roman" panose="02020603050405020304" pitchFamily="18" charset="0"/>
                <a:ea typeface="Calibri" panose="020F0502020204030204" pitchFamily="34" charset="0"/>
              </a:rPr>
              <a:t>Visceral sensation and referred pain</a:t>
            </a:r>
            <a:r>
              <a:rPr lang="en-US" sz="3200" dirty="0" smtClean="0">
                <a:solidFill>
                  <a:schemeClr val="tx1">
                    <a:lumMod val="90000"/>
                    <a:lumOff val="10000"/>
                  </a:schemeClr>
                </a:solidFill>
                <a:latin typeface="Times New Roman" panose="02020603050405020304" pitchFamily="18" charset="0"/>
                <a:ea typeface="Calibri" panose="020F0502020204030204" pitchFamily="34" charset="0"/>
              </a:rPr>
              <a:t>.</a:t>
            </a:r>
            <a:r>
              <a:rPr lang="en-US" sz="3200" dirty="0" smtClean="0">
                <a:latin typeface="Times New Roman" panose="02020603050405020304" pitchFamily="18" charset="0"/>
                <a:ea typeface="Calibri" panose="020F0502020204030204" pitchFamily="34" charset="0"/>
              </a:rPr>
              <a:t/>
            </a:r>
            <a:br>
              <a:rPr lang="en-US" sz="3200" dirty="0" smtClean="0">
                <a:latin typeface="Times New Roman" panose="02020603050405020304" pitchFamily="18" charset="0"/>
                <a:ea typeface="Calibri" panose="020F0502020204030204" pitchFamily="34" charset="0"/>
              </a:rPr>
            </a:br>
            <a:r>
              <a:rPr lang="en-US" sz="3200" dirty="0" smtClean="0">
                <a:latin typeface="Times New Roman" panose="02020603050405020304" pitchFamily="18" charset="0"/>
                <a:ea typeface="Calibri" panose="020F0502020204030204" pitchFamily="34" charset="0"/>
              </a:rPr>
              <a:t/>
            </a:r>
            <a:br>
              <a:rPr lang="en-US" sz="3200" dirty="0" smtClean="0">
                <a:latin typeface="Times New Roman" panose="02020603050405020304" pitchFamily="18" charset="0"/>
                <a:ea typeface="Calibri" panose="020F0502020204030204" pitchFamily="34" charset="0"/>
              </a:rPr>
            </a:br>
            <a:r>
              <a:rPr lang="en-US" sz="2800" dirty="0" smtClean="0">
                <a:solidFill>
                  <a:schemeClr val="tx1">
                    <a:lumMod val="90000"/>
                    <a:lumOff val="10000"/>
                  </a:schemeClr>
                </a:solidFill>
              </a:rPr>
              <a:t>By</a:t>
            </a:r>
            <a:br>
              <a:rPr lang="en-US" sz="2800" dirty="0" smtClean="0">
                <a:solidFill>
                  <a:schemeClr val="tx1">
                    <a:lumMod val="90000"/>
                    <a:lumOff val="10000"/>
                  </a:schemeClr>
                </a:solidFill>
              </a:rPr>
            </a:br>
            <a:r>
              <a:rPr lang="en-US" sz="2800" dirty="0" smtClean="0">
                <a:solidFill>
                  <a:schemeClr val="tx1">
                    <a:lumMod val="90000"/>
                    <a:lumOff val="10000"/>
                  </a:schemeClr>
                </a:solidFill>
              </a:rPr>
              <a:t>Prof. Sherif W. Mansour</a:t>
            </a:r>
            <a:br>
              <a:rPr lang="en-US" sz="2800" dirty="0" smtClean="0">
                <a:solidFill>
                  <a:schemeClr val="tx1">
                    <a:lumMod val="90000"/>
                    <a:lumOff val="10000"/>
                  </a:schemeClr>
                </a:solidFill>
              </a:rPr>
            </a:br>
            <a:r>
              <a:rPr lang="en-US" sz="1800" dirty="0" smtClean="0">
                <a:solidFill>
                  <a:schemeClr val="tx1">
                    <a:lumMod val="90000"/>
                    <a:lumOff val="10000"/>
                  </a:schemeClr>
                </a:solidFill>
              </a:rPr>
              <a:t>Physiology dpt., Mutah school of Medicine.</a:t>
            </a:r>
            <a:r>
              <a:rPr lang="en" sz="1800" dirty="0" smtClean="0">
                <a:solidFill>
                  <a:schemeClr val="tx1">
                    <a:lumMod val="90000"/>
                    <a:lumOff val="10000"/>
                  </a:schemeClr>
                </a:solidFill>
              </a:rPr>
              <a:t> </a:t>
            </a:r>
            <a:endParaRPr sz="1800" dirty="0">
              <a:solidFill>
                <a:schemeClr val="tx1">
                  <a:lumMod val="90000"/>
                  <a:lumOff val="10000"/>
                </a:schemeClr>
              </a:solidFill>
            </a:endParaRPr>
          </a:p>
        </p:txBody>
      </p:sp>
      <p:pic>
        <p:nvPicPr>
          <p:cNvPr id="62" name="Google Shape;62;p13"/>
          <p:cNvPicPr preferRelativeResize="0"/>
          <p:nvPr/>
        </p:nvPicPr>
        <p:blipFill>
          <a:blip r:embed="rId3">
            <a:alphaModFix/>
          </a:blip>
          <a:stretch>
            <a:fillRect/>
          </a:stretch>
        </p:blipFill>
        <p:spPr>
          <a:xfrm>
            <a:off x="5320814" y="378324"/>
            <a:ext cx="662500" cy="726550"/>
          </a:xfrm>
          <a:prstGeom prst="rect">
            <a:avLst/>
          </a:prstGeom>
          <a:noFill/>
          <a:ln>
            <a:noFill/>
          </a:ln>
        </p:spPr>
      </p:pic>
      <p:pic>
        <p:nvPicPr>
          <p:cNvPr id="63" name="Google Shape;63;p13"/>
          <p:cNvPicPr preferRelativeResize="0"/>
          <p:nvPr/>
        </p:nvPicPr>
        <p:blipFill>
          <a:blip r:embed="rId4">
            <a:alphaModFix/>
          </a:blip>
          <a:stretch>
            <a:fillRect/>
          </a:stretch>
        </p:blipFill>
        <p:spPr>
          <a:xfrm>
            <a:off x="7593770" y="884611"/>
            <a:ext cx="482075" cy="525200"/>
          </a:xfrm>
          <a:prstGeom prst="rect">
            <a:avLst/>
          </a:prstGeom>
          <a:noFill/>
          <a:ln>
            <a:noFill/>
          </a:ln>
        </p:spPr>
      </p:pic>
      <p:pic>
        <p:nvPicPr>
          <p:cNvPr id="65" name="Google Shape;65;p13"/>
          <p:cNvPicPr preferRelativeResize="0"/>
          <p:nvPr/>
        </p:nvPicPr>
        <p:blipFill>
          <a:blip r:embed="rId5">
            <a:alphaModFix/>
          </a:blip>
          <a:stretch>
            <a:fillRect/>
          </a:stretch>
        </p:blipFill>
        <p:spPr>
          <a:xfrm>
            <a:off x="8404399" y="3624439"/>
            <a:ext cx="321850" cy="448425"/>
          </a:xfrm>
          <a:prstGeom prst="rect">
            <a:avLst/>
          </a:prstGeom>
          <a:noFill/>
          <a:ln>
            <a:noFill/>
          </a:ln>
        </p:spPr>
      </p:pic>
      <p:pic>
        <p:nvPicPr>
          <p:cNvPr id="66" name="Google Shape;66;p13"/>
          <p:cNvPicPr preferRelativeResize="0"/>
          <p:nvPr/>
        </p:nvPicPr>
        <p:blipFill>
          <a:blip r:embed="rId5">
            <a:alphaModFix/>
          </a:blip>
          <a:stretch>
            <a:fillRect/>
          </a:stretch>
        </p:blipFill>
        <p:spPr>
          <a:xfrm>
            <a:off x="8664593" y="3757882"/>
            <a:ext cx="321850" cy="448425"/>
          </a:xfrm>
          <a:prstGeom prst="rect">
            <a:avLst/>
          </a:prstGeom>
          <a:noFill/>
          <a:ln>
            <a:noFill/>
          </a:ln>
        </p:spPr>
      </p:pic>
      <p:pic>
        <p:nvPicPr>
          <p:cNvPr id="1026" name="Picture 2" descr="C:\Users\Dr Sherif\Desktop\مؤتة.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97365"/>
            <a:ext cx="1085906" cy="1081080"/>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p:cNvPicPr>
            <a:picLocks noChangeAspect="1"/>
          </p:cNvPicPr>
          <p:nvPr/>
        </p:nvPicPr>
        <p:blipFill rotWithShape="1">
          <a:blip r:embed="rId7">
            <a:extLst>
              <a:ext uri="{28A0092B-C50C-407E-A947-70E740481C1C}">
                <a14:useLocalDpi xmlns:a14="http://schemas.microsoft.com/office/drawing/2010/main" val="0"/>
              </a:ext>
            </a:extLst>
          </a:blip>
          <a:srcRect l="23001" t="7330" r="19625" b="12032"/>
          <a:stretch/>
        </p:blipFill>
        <p:spPr>
          <a:xfrm>
            <a:off x="6516216" y="1923678"/>
            <a:ext cx="967344" cy="1365663"/>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528997"/>
            <a:ext cx="8801334" cy="3435846"/>
          </a:xfrm>
        </p:spPr>
        <p:txBody>
          <a:bodyPr/>
          <a:lstStyle/>
          <a:p>
            <a:pPr marL="0" indent="0" algn="justLow">
              <a:lnSpc>
                <a:spcPct val="150000"/>
              </a:lnSpc>
              <a:spcBef>
                <a:spcPts val="0"/>
              </a:spcBef>
              <a:buNone/>
            </a:pPr>
            <a:r>
              <a:rPr lang="en-US" sz="1600" b="1"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Ill- Gate theory of pain inhibition:-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48895" indent="0" algn="justLow">
              <a:lnSpc>
                <a:spcPct val="150000"/>
              </a:lnSpc>
              <a:spcBef>
                <a:spcPts val="530"/>
              </a:spcBef>
              <a:buNone/>
            </a:pP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It is known that the first gate of pain sensation </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is the S.G.R in laminae II &amp; III of dorsal horn cells. The pain impulses can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 inhibited at this level before reaching the spinothalamic </a:t>
            </a:r>
            <a:r>
              <a:rPr lang="en-US" sz="1600" spc="-1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tract by many ways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76200" indent="0" algn="justLow">
              <a:lnSpc>
                <a:spcPct val="150000"/>
              </a:lnSpc>
              <a:spcBef>
                <a:spcPts val="505"/>
              </a:spcBef>
              <a:buNone/>
            </a:pP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a:t>
            </a:r>
            <a:r>
              <a:rPr lang="en-US" sz="1600" u="sng"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By proprioceptive   impulses</a:t>
            </a: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that are carried by group "A"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fibers from the skin and deep structures during rubbing the </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skin or inserting the specific needles of </a:t>
            </a:r>
            <a:r>
              <a:rPr lang="en-US" sz="16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acupuncture.</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7310" marR="64135" indent="0" algn="justLow">
              <a:lnSpc>
                <a:spcPct val="150000"/>
              </a:lnSpc>
              <a:spcBef>
                <a:spcPts val="575"/>
              </a:spcBef>
              <a:buNone/>
            </a:pPr>
            <a:r>
              <a:rPr lang="en-US" sz="1600" u="sng" spc="-9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 From </a:t>
            </a:r>
            <a:r>
              <a:rPr lang="en-US" sz="1600" u="sng"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descending fibers</a:t>
            </a:r>
            <a:r>
              <a:rPr lang="en-US" sz="16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that come from nucleus </a:t>
            </a:r>
            <a:r>
              <a:rPr lang="en-US" sz="1600" spc="-9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magnus</a:t>
            </a:r>
            <a:r>
              <a:rPr lang="en-US" sz="16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or </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middle raphe </a:t>
            </a:r>
            <a:r>
              <a:rPr lang="en-US" sz="1600" spc="-7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meucli</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analgesic system</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These fibers cause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 to S.G.R through activating specific interneuron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the spinal cord to secrete GABA or </a:t>
            </a:r>
            <a:r>
              <a:rPr lang="en-US" sz="1600" spc="-4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enkephalin</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causing </a:t>
            </a: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presynaptic inhibition.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48895" marR="125095" indent="0" algn="justLow">
              <a:lnSpc>
                <a:spcPct val="150000"/>
              </a:lnSpc>
              <a:spcBef>
                <a:spcPts val="530"/>
              </a:spcBef>
              <a:buNone/>
            </a:pPr>
            <a:r>
              <a:rPr lang="en-US" sz="1600" u="sng" spc="-6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 Circulating   </a:t>
            </a:r>
            <a:r>
              <a:rPr lang="en-US" sz="1600" u="sng"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opioids   peptides</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like   </a:t>
            </a:r>
            <a:r>
              <a:rPr lang="en-US" sz="1600" spc="-6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endorphine</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which are </a:t>
            </a:r>
            <a:r>
              <a:rPr lang="en-US" sz="16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secreted from hypothalamus or pre-</a:t>
            </a:r>
            <a:r>
              <a:rPr lang="en-US" sz="1600" spc="-9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aqueductal</a:t>
            </a:r>
            <a:r>
              <a:rPr lang="en-US" sz="1600"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area in C.N.S.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Tree>
    <p:extLst>
      <p:ext uri="{BB962C8B-B14F-4D97-AF65-F5344CB8AC3E}">
        <p14:creationId xmlns:p14="http://schemas.microsoft.com/office/powerpoint/2010/main" val="33061421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chemeClr val="accent1">
                    <a:lumMod val="50000"/>
                  </a:schemeClr>
                </a:solidFill>
                <a:effectLst>
                  <a:outerShdw blurRad="38100" dist="38100" dir="2700000" algn="tl">
                    <a:srgbClr val="000000">
                      <a:alpha val="43137"/>
                    </a:srgbClr>
                  </a:outerShdw>
                </a:effectLst>
              </a:rPr>
              <a:t>Thank You</a:t>
            </a:r>
            <a:endParaRPr lang="en-US" dirty="0">
              <a:solidFill>
                <a:schemeClr val="accent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874556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ECAE14"/>
            </a:gs>
            <a:gs pos="48000">
              <a:srgbClr val="FFC000"/>
            </a:gs>
            <a:gs pos="100000">
              <a:srgbClr val="0A2F9E"/>
            </a:gs>
          </a:gsLst>
          <a:lin ang="13500000" scaled="1"/>
          <a:tileRect/>
        </a:gradFill>
        <a:effectLst/>
      </p:bgPr>
    </p:bg>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5" name="Rectangle 2"/>
          <p:cNvSpPr>
            <a:spLocks noChangeArrowheads="1"/>
          </p:cNvSpPr>
          <p:nvPr/>
        </p:nvSpPr>
        <p:spPr bwMode="auto">
          <a:xfrm>
            <a:off x="36767" y="2441267"/>
            <a:ext cx="8964488"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1613" eaLnBrk="0" fontAlgn="base" hangingPunct="0">
              <a:spcBef>
                <a:spcPct val="0"/>
              </a:spcBef>
              <a:spcAft>
                <a:spcPct val="0"/>
              </a:spcAft>
              <a:tabLst>
                <a:tab pos="5403850" algn="l"/>
              </a:tabLst>
              <a:defRPr>
                <a:solidFill>
                  <a:schemeClr val="tx1"/>
                </a:solidFill>
                <a:latin typeface="Arial" panose="020B0604020202020204" pitchFamily="34" charset="0"/>
              </a:defRPr>
            </a:lvl1pPr>
            <a:lvl2pPr marL="457200" eaLnBrk="0" fontAlgn="base" hangingPunct="0">
              <a:spcBef>
                <a:spcPct val="0"/>
              </a:spcBef>
              <a:spcAft>
                <a:spcPct val="0"/>
              </a:spcAft>
              <a:tabLst>
                <a:tab pos="5403850" algn="l"/>
              </a:tabLst>
              <a:defRPr>
                <a:solidFill>
                  <a:schemeClr val="tx1"/>
                </a:solidFill>
                <a:latin typeface="Arial" panose="020B0604020202020204" pitchFamily="34" charset="0"/>
              </a:defRPr>
            </a:lvl2pPr>
            <a:lvl3pPr marL="914400" eaLnBrk="0" fontAlgn="base" hangingPunct="0">
              <a:spcBef>
                <a:spcPct val="0"/>
              </a:spcBef>
              <a:spcAft>
                <a:spcPct val="0"/>
              </a:spcAft>
              <a:tabLst>
                <a:tab pos="5403850" algn="l"/>
              </a:tabLst>
              <a:defRPr>
                <a:solidFill>
                  <a:schemeClr val="tx1"/>
                </a:solidFill>
                <a:latin typeface="Arial" panose="020B0604020202020204" pitchFamily="34" charset="0"/>
              </a:defRPr>
            </a:lvl3pPr>
            <a:lvl4pPr marL="1371600" eaLnBrk="0" fontAlgn="base" hangingPunct="0">
              <a:spcBef>
                <a:spcPct val="0"/>
              </a:spcBef>
              <a:spcAft>
                <a:spcPct val="0"/>
              </a:spcAft>
              <a:tabLst>
                <a:tab pos="5403850" algn="l"/>
              </a:tabLst>
              <a:defRPr>
                <a:solidFill>
                  <a:schemeClr val="tx1"/>
                </a:solidFill>
                <a:latin typeface="Arial" panose="020B0604020202020204" pitchFamily="34" charset="0"/>
              </a:defRPr>
            </a:lvl4pPr>
            <a:lvl5pPr marL="1828800" eaLnBrk="0" fontAlgn="base" hangingPunct="0">
              <a:spcBef>
                <a:spcPct val="0"/>
              </a:spcBef>
              <a:spcAft>
                <a:spcPct val="0"/>
              </a:spcAft>
              <a:tabLst>
                <a:tab pos="5403850" algn="l"/>
              </a:tabLst>
              <a:defRPr>
                <a:solidFill>
                  <a:schemeClr val="tx1"/>
                </a:solidFill>
                <a:latin typeface="Arial" panose="020B0604020202020204" pitchFamily="34" charset="0"/>
              </a:defRPr>
            </a:lvl5pPr>
            <a:lvl6pPr marL="2286000" eaLnBrk="0" fontAlgn="base" hangingPunct="0">
              <a:spcBef>
                <a:spcPct val="0"/>
              </a:spcBef>
              <a:spcAft>
                <a:spcPct val="0"/>
              </a:spcAft>
              <a:tabLst>
                <a:tab pos="5403850" algn="l"/>
              </a:tabLst>
              <a:defRPr>
                <a:solidFill>
                  <a:schemeClr val="tx1"/>
                </a:solidFill>
                <a:latin typeface="Arial" panose="020B0604020202020204" pitchFamily="34" charset="0"/>
              </a:defRPr>
            </a:lvl6pPr>
            <a:lvl7pPr marL="2743200" eaLnBrk="0" fontAlgn="base" hangingPunct="0">
              <a:spcBef>
                <a:spcPct val="0"/>
              </a:spcBef>
              <a:spcAft>
                <a:spcPct val="0"/>
              </a:spcAft>
              <a:tabLst>
                <a:tab pos="5403850" algn="l"/>
              </a:tabLst>
              <a:defRPr>
                <a:solidFill>
                  <a:schemeClr val="tx1"/>
                </a:solidFill>
                <a:latin typeface="Arial" panose="020B0604020202020204" pitchFamily="34" charset="0"/>
              </a:defRPr>
            </a:lvl7pPr>
            <a:lvl8pPr marL="3200400" eaLnBrk="0" fontAlgn="base" hangingPunct="0">
              <a:spcBef>
                <a:spcPct val="0"/>
              </a:spcBef>
              <a:spcAft>
                <a:spcPct val="0"/>
              </a:spcAft>
              <a:tabLst>
                <a:tab pos="5403850" algn="l"/>
              </a:tabLst>
              <a:defRPr>
                <a:solidFill>
                  <a:schemeClr val="tx1"/>
                </a:solidFill>
                <a:latin typeface="Arial" panose="020B0604020202020204" pitchFamily="34" charset="0"/>
              </a:defRPr>
            </a:lvl8pPr>
            <a:lvl9pPr marL="3657600" eaLnBrk="0" fontAlgn="base" hangingPunct="0">
              <a:spcBef>
                <a:spcPct val="0"/>
              </a:spcBef>
              <a:spcAft>
                <a:spcPct val="0"/>
              </a:spcAft>
              <a:tabLst>
                <a:tab pos="5403850" algn="l"/>
              </a:tabLst>
              <a:defRPr>
                <a:solidFill>
                  <a:schemeClr val="tx1"/>
                </a:solidFill>
                <a:latin typeface="Arial" panose="020B0604020202020204" pitchFamily="34" charset="0"/>
              </a:defRPr>
            </a:lvl9pPr>
          </a:lstStyle>
          <a:p>
            <a:pPr marL="0" marR="0" lvl="0" indent="201613" algn="ctr" defTabSz="914400" rtl="0" eaLnBrk="0" fontAlgn="base" latinLnBrk="0" hangingPunct="0">
              <a:lnSpc>
                <a:spcPct val="100000"/>
              </a:lnSpc>
              <a:spcBef>
                <a:spcPct val="0"/>
              </a:spcBef>
              <a:spcAft>
                <a:spcPct val="0"/>
              </a:spcAft>
              <a:buClrTx/>
              <a:buSzTx/>
              <a:buFontTx/>
              <a:buNone/>
              <a:tabLst>
                <a:tab pos="5403850" algn="l"/>
              </a:tabLst>
            </a:pP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103179" y="51470"/>
            <a:ext cx="8893751" cy="4983416"/>
          </a:xfrm>
          <a:prstGeom prst="rect">
            <a:avLst/>
          </a:prstGeom>
        </p:spPr>
        <p:txBody>
          <a:bodyPr wrap="square">
            <a:spAutoFit/>
          </a:bodyPr>
          <a:lstStyle/>
          <a:p>
            <a:pPr marL="240665" marR="30480" indent="-189230" algn="justLow">
              <a:lnSpc>
                <a:spcPct val="150000"/>
              </a:lnSpc>
              <a:spcBef>
                <a:spcPts val="600"/>
              </a:spcBef>
            </a:pPr>
            <a:r>
              <a:rPr lang="en-US" sz="1600" b="1"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Visceral pain : </a:t>
            </a:r>
            <a:endParaRPr lang="en-US" sz="1600" b="1"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240665" marR="30480" indent="-189230" algn="justLow">
              <a:lnSpc>
                <a:spcPct val="150000"/>
              </a:lnSpc>
              <a:spcBef>
                <a:spcPts val="600"/>
              </a:spcBef>
            </a:pP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from the viscera. Free nerve endings in </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viscera is much less than that in the skin, however pleura and </a:t>
            </a: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peritoneum are rich in pain receptors, liver, parenchyma, lung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alveoli are devoid of free nerve endings. Sensory cortex is </a:t>
            </a: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poorly aware of the visceral pain and the stimuli which cause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severe cutaneous pain may even not cause any visceral pain </a:t>
            </a:r>
            <a:r>
              <a:rPr lang="en-US" sz="1600" spc="-8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e.g</a:t>
            </a: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cutting the viscera with a knife or cauterization of cervical </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erosion is not painful. On the other hand some stimuli which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cause visceral pain like bacterial toxins may not cause any </a:t>
            </a: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cutaneous Pain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2065" algn="justLow">
              <a:lnSpc>
                <a:spcPct val="150000"/>
              </a:lnSpc>
              <a:spcBef>
                <a:spcPts val="145"/>
              </a:spcBef>
            </a:pPr>
            <a:r>
              <a:rPr lang="en-US" sz="16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spc="-5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Visceral pain is produced by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350" lvl="0" algn="justLow">
              <a:lnSpc>
                <a:spcPct val="150000"/>
              </a:lnSpc>
              <a:spcBef>
                <a:spcPts val="25"/>
              </a:spcBef>
            </a:pP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 0verdistension of hollow organs (stomach</a:t>
            </a:r>
            <a:r>
              <a:rPr lang="en-US" sz="1600" spc="-8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Spasm of intestine or ureters</a:t>
            </a: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115" dirty="0" smtClean="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c) </a:t>
            </a:r>
            <a:r>
              <a:rPr lang="en-US" sz="1600" spc="-115" dirty="0" err="1">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Ischaemia</a:t>
            </a:r>
            <a:r>
              <a:rPr lang="en-US" sz="1600" spc="-11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350" algn="justLow">
              <a:lnSpc>
                <a:spcPct val="150000"/>
              </a:lnSpc>
              <a:spcBef>
                <a:spcPts val="25"/>
              </a:spcBef>
            </a:pPr>
            <a:r>
              <a:rPr lang="en-US" sz="1600" spc="-9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 </a:t>
            </a: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Toxins or chemicals in contact with mucosa</a:t>
            </a:r>
            <a:r>
              <a:rPr lang="en-US" sz="1600" spc="-9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Traction on peritoneum or mesentery by a big tumor</a:t>
            </a: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Low">
              <a:lnSpc>
                <a:spcPct val="150000"/>
              </a:lnSpc>
            </a:pP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-Visceral </a:t>
            </a:r>
            <a:r>
              <a:rPr lang="en-US" sz="1600" spc="-8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is characterized by being dull aching, not </a:t>
            </a:r>
            <a:r>
              <a:rPr lang="en-US" sz="1600" spc="-8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well </a:t>
            </a:r>
            <a:r>
              <a:rPr lang="en-US" sz="1600" spc="-10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localized </a:t>
            </a:r>
            <a:r>
              <a:rPr lang="en-US" sz="1600" spc="-10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sometimes is very severe, also it is usually </a:t>
            </a:r>
            <a:r>
              <a:rPr lang="en-US" sz="1600" spc="-10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referred </a:t>
            </a:r>
            <a:r>
              <a:rPr lang="en-US" sz="1600" spc="-4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to </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other site. It is transmitted by afferent sympathetic </a:t>
            </a:r>
            <a:r>
              <a:rPr lang="en-US" sz="1600" spc="-4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or </a:t>
            </a:r>
            <a:r>
              <a:rPr lang="en-US" sz="1600" spc="-8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parasympathetic </a:t>
            </a: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nerve endings and sometimes by </a:t>
            </a:r>
            <a:r>
              <a:rPr lang="en-US" sz="1600" spc="-8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somatic </a:t>
            </a:r>
            <a:r>
              <a:rPr lang="en-US" sz="1600" spc="-7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afferent</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Visceral pain is usually accompanied by </a:t>
            </a:r>
            <a:r>
              <a:rPr lang="en-US" sz="1600" spc="-7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nausea, </a:t>
            </a:r>
            <a:r>
              <a:rPr lang="en-US" sz="1600" spc="-13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vomiting </a:t>
            </a:r>
            <a:r>
              <a:rPr lang="en-US" sz="1600" spc="-1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bradycardia and shows phenomenon of referred pain.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128117" y="411510"/>
            <a:ext cx="8901167" cy="3435846"/>
          </a:xfrm>
        </p:spPr>
        <p:txBody>
          <a:bodyPr/>
          <a:lstStyle/>
          <a:p>
            <a:pPr marL="0" indent="0" algn="justLow">
              <a:lnSpc>
                <a:spcPct val="150000"/>
              </a:lnSpc>
              <a:spcBef>
                <a:spcPts val="455"/>
              </a:spcBef>
              <a:buNone/>
            </a:pPr>
            <a:r>
              <a:rPr lang="en-US" sz="1600" b="1" u="sng" spc="-1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-Referred pain: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550"/>
              </a:spcBef>
              <a:buNone/>
            </a:pPr>
            <a:r>
              <a:rPr lang="en-US" sz="1600" spc="-8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It is pain which is felt in a site other than the diseased one that it originate from.</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430"/>
              </a:spcBef>
              <a:buNone/>
            </a:pPr>
            <a:r>
              <a:rPr lang="en-US" sz="1600" b="1" spc="-9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-Examples: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94615" indent="0" algn="justLow">
              <a:lnSpc>
                <a:spcPct val="150000"/>
              </a:lnSpc>
              <a:spcBef>
                <a:spcPts val="575"/>
              </a:spcBef>
              <a:buNone/>
            </a:pP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 </a:t>
            </a:r>
            <a:r>
              <a:rPr lang="en-US" sz="1600" spc="-6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Anginal</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pain (cardiac </a:t>
            </a:r>
            <a:r>
              <a:rPr lang="en-US" sz="1600" spc="-6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ischeamia</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is referred to </a:t>
            </a:r>
            <a:r>
              <a:rPr lang="en-US" sz="1600" spc="-6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retrosernum</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 medial side of left arm with little finger, jaw or root of </a:t>
            </a:r>
            <a:r>
              <a:rPr lang="en-US" sz="1600" spc="-10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neck and back of left scapula.</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145"/>
              </a:spcBef>
              <a:buNone/>
            </a:pP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 Gall bladder pain is referred to the tip of right shoulder.</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25"/>
              </a:spcBef>
              <a:buNone/>
            </a:pP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 Renal pain is referred to the testicles and loin.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buNone/>
            </a:pPr>
            <a:r>
              <a:rPr lang="en-US" sz="1600"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4. Appendicular pain is referred to the umbilicus and epigastrium.</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buNone/>
            </a:pP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5. Uterine and </a:t>
            </a:r>
            <a:r>
              <a:rPr lang="en-US" sz="1600" spc="-9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labour</a:t>
            </a: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pain is referred to the back.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Tree>
    <p:extLst>
      <p:ext uri="{BB962C8B-B14F-4D97-AF65-F5344CB8AC3E}">
        <p14:creationId xmlns:p14="http://schemas.microsoft.com/office/powerpoint/2010/main" val="38665969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0"/>
            <a:ext cx="8801334" cy="2411538"/>
          </a:xfrm>
        </p:spPr>
        <p:txBody>
          <a:bodyPr/>
          <a:lstStyle/>
          <a:p>
            <a:pPr marL="0" indent="0" algn="justLow">
              <a:lnSpc>
                <a:spcPct val="150000"/>
              </a:lnSpc>
              <a:buNone/>
            </a:pPr>
            <a:r>
              <a:rPr lang="en-US" sz="1600"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Mechanism of referred pain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buNone/>
            </a:pPr>
            <a:r>
              <a:rPr lang="en-US" sz="1600" b="1"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spc="-9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 Branching dorsal root theory :</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5240" marR="48895" indent="0" algn="justLow">
              <a:lnSpc>
                <a:spcPct val="150000"/>
              </a:lnSpc>
              <a:spcBef>
                <a:spcPts val="530"/>
              </a:spcBef>
              <a:buNone/>
            </a:pP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from the viscera enters the spinal cord in a certain dorsal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root. Also the pain from certain area of the skin enters the cord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through the same dorsal root. The sensory cortex is adapted that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if pain comes from this dorsal root it means that it comes from </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that area of the skin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(usually the skin is exposed to trauma) also the brain is not aware about the existence of our viscera. The referred pain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here is felt according to the dermatomal distribution.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pic>
        <p:nvPicPr>
          <p:cNvPr id="7" name="Picture 6"/>
          <p:cNvPicPr>
            <a:picLocks noChangeAspect="1"/>
          </p:cNvPicPr>
          <p:nvPr/>
        </p:nvPicPr>
        <p:blipFill rotWithShape="1">
          <a:blip r:embed="rId3"/>
          <a:srcRect r="23857" b="8235"/>
          <a:stretch/>
        </p:blipFill>
        <p:spPr>
          <a:xfrm>
            <a:off x="3707904" y="2402911"/>
            <a:ext cx="5256584" cy="2687815"/>
          </a:xfrm>
          <a:prstGeom prst="rect">
            <a:avLst/>
          </a:prstGeom>
        </p:spPr>
      </p:pic>
      <p:sp>
        <p:nvSpPr>
          <p:cNvPr id="8" name="TextBox 7"/>
          <p:cNvSpPr txBox="1"/>
          <p:nvPr/>
        </p:nvSpPr>
        <p:spPr>
          <a:xfrm>
            <a:off x="207337" y="3559782"/>
            <a:ext cx="3428559" cy="1190069"/>
          </a:xfrm>
          <a:prstGeom prst="rect">
            <a:avLst/>
          </a:prstGeom>
          <a:noFill/>
        </p:spPr>
        <p:txBody>
          <a:bodyPr wrap="square" rtlCol="0">
            <a:spAutoFit/>
          </a:bodyPr>
          <a:lstStyle/>
          <a:p>
            <a:pPr marL="60960" algn="justLow">
              <a:lnSpc>
                <a:spcPct val="150000"/>
              </a:lnSpc>
              <a:spcBef>
                <a:spcPts val="480"/>
              </a:spcBef>
            </a:pPr>
            <a:r>
              <a:rPr lang="en-US" b="1" spc="-115" dirty="0" smtClean="0">
                <a:solidFill>
                  <a:schemeClr val="tx1">
                    <a:lumMod val="90000"/>
                    <a:lumOff val="10000"/>
                  </a:schemeClr>
                </a:solidFill>
                <a:latin typeface="Arial" panose="020B0604020202020204" pitchFamily="34" charset="0"/>
                <a:ea typeface="Times New Roman" panose="02020603050405020304" pitchFamily="18" charset="0"/>
              </a:rPr>
              <a:t>Figure: Mechanism </a:t>
            </a:r>
            <a:r>
              <a:rPr lang="en-US" b="1" spc="-115" dirty="0">
                <a:solidFill>
                  <a:schemeClr val="tx1">
                    <a:lumMod val="90000"/>
                    <a:lumOff val="10000"/>
                  </a:schemeClr>
                </a:solidFill>
                <a:latin typeface="Arial" panose="020B0604020202020204" pitchFamily="34" charset="0"/>
                <a:ea typeface="Times New Roman" panose="02020603050405020304" pitchFamily="18" charset="0"/>
              </a:rPr>
              <a:t>of Referred Pain: </a:t>
            </a:r>
            <a:endParaRPr lang="en-US" b="1" spc="-115" dirty="0" smtClean="0">
              <a:solidFill>
                <a:schemeClr val="tx1">
                  <a:lumMod val="90000"/>
                  <a:lumOff val="10000"/>
                </a:schemeClr>
              </a:solidFill>
              <a:latin typeface="Arial" panose="020B0604020202020204" pitchFamily="34" charset="0"/>
              <a:ea typeface="Times New Roman" panose="02020603050405020304" pitchFamily="18" charset="0"/>
            </a:endParaRPr>
          </a:p>
          <a:p>
            <a:pPr marL="60960" algn="justLow">
              <a:lnSpc>
                <a:spcPct val="150000"/>
              </a:lnSpc>
              <a:spcBef>
                <a:spcPts val="480"/>
              </a:spcBef>
            </a:pPr>
            <a:r>
              <a:rPr lang="en-US" b="1" spc="-115" dirty="0" smtClean="0">
                <a:solidFill>
                  <a:schemeClr val="tx1">
                    <a:lumMod val="90000"/>
                    <a:lumOff val="10000"/>
                  </a:schemeClr>
                </a:solidFill>
                <a:latin typeface="Arial" panose="020B0604020202020204" pitchFamily="34" charset="0"/>
                <a:ea typeface="Times New Roman" panose="02020603050405020304" pitchFamily="18" charset="0"/>
              </a:rPr>
              <a:t>(</a:t>
            </a:r>
            <a:r>
              <a:rPr lang="en-US" b="1" spc="-115" dirty="0">
                <a:solidFill>
                  <a:schemeClr val="tx1">
                    <a:lumMod val="90000"/>
                    <a:lumOff val="10000"/>
                  </a:schemeClr>
                </a:solidFill>
                <a:latin typeface="Arial" panose="020B0604020202020204" pitchFamily="34" charset="0"/>
                <a:ea typeface="Times New Roman" panose="02020603050405020304" pitchFamily="18" charset="0"/>
              </a:rPr>
              <a:t>A) Branching of Dorsal Root </a:t>
            </a:r>
            <a:r>
              <a:rPr lang="en-US" b="1" spc="-115" dirty="0" smtClean="0">
                <a:solidFill>
                  <a:schemeClr val="tx1">
                    <a:lumMod val="90000"/>
                    <a:lumOff val="10000"/>
                  </a:schemeClr>
                </a:solidFill>
                <a:latin typeface="Arial" panose="020B0604020202020204" pitchFamily="34" charset="0"/>
                <a:ea typeface="Times New Roman" panose="02020603050405020304" pitchFamily="18" charset="0"/>
              </a:rPr>
              <a:t>.                                                                            </a:t>
            </a:r>
          </a:p>
          <a:p>
            <a:pPr marL="60960" algn="justLow">
              <a:lnSpc>
                <a:spcPct val="150000"/>
              </a:lnSpc>
              <a:spcBef>
                <a:spcPts val="480"/>
              </a:spcBef>
            </a:pPr>
            <a:r>
              <a:rPr lang="en-US" b="1" spc="-115" dirty="0" smtClean="0">
                <a:solidFill>
                  <a:schemeClr val="tx1">
                    <a:lumMod val="90000"/>
                    <a:lumOff val="10000"/>
                  </a:schemeClr>
                </a:solidFill>
                <a:latin typeface="Arial" panose="020B0604020202020204" pitchFamily="34" charset="0"/>
                <a:ea typeface="Times New Roman" panose="02020603050405020304" pitchFamily="18" charset="0"/>
              </a:rPr>
              <a:t> </a:t>
            </a:r>
            <a:r>
              <a:rPr lang="en-US" b="1" spc="-115" dirty="0">
                <a:solidFill>
                  <a:schemeClr val="tx1">
                    <a:lumMod val="90000"/>
                    <a:lumOff val="10000"/>
                  </a:schemeClr>
                </a:solidFill>
                <a:latin typeface="Arial" panose="020B0604020202020204" pitchFamily="34" charset="0"/>
                <a:ea typeface="Times New Roman" panose="02020603050405020304" pitchFamily="18" charset="0"/>
              </a:rPr>
              <a:t>(B) Convergence Projection Theory </a:t>
            </a:r>
            <a:endParaRPr lang="en-US" sz="1000" dirty="0">
              <a:solidFill>
                <a:schemeClr val="tx1">
                  <a:lumMod val="90000"/>
                  <a:lumOff val="10000"/>
                </a:schemeClr>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804678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411510"/>
            <a:ext cx="5228759" cy="3435846"/>
          </a:xfrm>
        </p:spPr>
        <p:txBody>
          <a:bodyPr/>
          <a:lstStyle/>
          <a:p>
            <a:pPr marL="0" indent="0" algn="justLow">
              <a:lnSpc>
                <a:spcPct val="150000"/>
              </a:lnSpc>
              <a:spcBef>
                <a:spcPts val="550"/>
              </a:spcBef>
              <a:buNone/>
            </a:pPr>
            <a:r>
              <a:rPr lang="en-US" sz="16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 Convergence -projection theory:</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R="67310" indent="0" algn="justLow">
              <a:lnSpc>
                <a:spcPct val="150000"/>
              </a:lnSpc>
              <a:spcBef>
                <a:spcPts val="550"/>
              </a:spcBef>
              <a:buNone/>
            </a:pP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from the viscera enters the spinal cord via certain dorsal root then the nerve fibers carrying it converge on the dorsal horn cell</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Also normal sensations from certain area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the skin enter spinal cord via different dorsal root but it converge on the same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dorsal horn cell</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Now pain sensations reach sensory cortex from this neuron, the cortex will project pain sensation as if it originate from the skin and not from the viscera because usually the skin is that organ which is always exposed to trauma and most pain that reach the cortex is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coming from it.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5</a:t>
            </a:fld>
            <a:endParaRPr/>
          </a:p>
        </p:txBody>
      </p:sp>
      <p:pic>
        <p:nvPicPr>
          <p:cNvPr id="2" name="Picture 1"/>
          <p:cNvPicPr>
            <a:picLocks noChangeAspect="1"/>
          </p:cNvPicPr>
          <p:nvPr/>
        </p:nvPicPr>
        <p:blipFill>
          <a:blip r:embed="rId3">
            <a:lum bright="-20000" contrast="40000"/>
          </a:blip>
          <a:stretch>
            <a:fillRect/>
          </a:stretch>
        </p:blipFill>
        <p:spPr>
          <a:xfrm>
            <a:off x="5676963" y="843558"/>
            <a:ext cx="3118665" cy="3891588"/>
          </a:xfrm>
          <a:prstGeom prst="rect">
            <a:avLst/>
          </a:prstGeom>
        </p:spPr>
      </p:pic>
      <p:sp>
        <p:nvSpPr>
          <p:cNvPr id="4" name="Rectangle 3"/>
          <p:cNvSpPr/>
          <p:nvPr/>
        </p:nvSpPr>
        <p:spPr>
          <a:xfrm>
            <a:off x="6012160" y="4371950"/>
            <a:ext cx="216024"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283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7337" y="-19665"/>
            <a:ext cx="8801334" cy="3435846"/>
          </a:xfrm>
        </p:spPr>
        <p:txBody>
          <a:bodyPr/>
          <a:lstStyle/>
          <a:p>
            <a:pPr marL="0" marR="15240" indent="0" algn="ctr">
              <a:lnSpc>
                <a:spcPct val="150000"/>
              </a:lnSpc>
              <a:spcBef>
                <a:spcPts val="575"/>
              </a:spcBef>
              <a:buNone/>
            </a:pPr>
            <a:r>
              <a:rPr lang="en-US" sz="1800" b="1"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control system</a:t>
            </a:r>
            <a:endParaRPr lang="en-US" sz="18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marR="15240" indent="0" algn="justLow">
              <a:lnSpc>
                <a:spcPct val="150000"/>
              </a:lnSpc>
              <a:spcBef>
                <a:spcPts val="575"/>
              </a:spcBef>
              <a:buNone/>
            </a:pPr>
            <a:r>
              <a:rPr lang="en-US" sz="1600" b="1" u="sng"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   Analgesia system </a:t>
            </a:r>
            <a:r>
              <a:rPr lang="en-US" sz="1600" b="1" u="sng" spc="-3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the upper pons and in the </a:t>
            </a:r>
            <a:r>
              <a:rPr lang="en-US" sz="1600" u="sng"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pre-</a:t>
            </a:r>
            <a:r>
              <a:rPr lang="en-US" sz="1600" u="sng"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aqueductal</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area around </a:t>
            </a:r>
            <a:r>
              <a:rPr lang="en-US" sz="160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sylvian</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fissure in midbrain, there are many neurons that are sensitive to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neurotransmitter called "</a:t>
            </a:r>
            <a:r>
              <a:rPr lang="en-US" sz="1600" b="1"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B-endorphin</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which is released from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hypothalamus or pituitary on exposure to pain.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54610" indent="0" algn="justLow">
              <a:lnSpc>
                <a:spcPct val="150000"/>
              </a:lnSpc>
              <a:spcBef>
                <a:spcPts val="550"/>
              </a:spcBef>
              <a:buNone/>
            </a:pP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When this B-endorphin sensitive neuron are stimulated, they </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send nerve impulses to area located in the mid line of upper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medulla called </a:t>
            </a:r>
            <a:r>
              <a:rPr lang="en-US" sz="1600" b="1" u="sng"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raphe </a:t>
            </a:r>
            <a:r>
              <a:rPr lang="en-US" sz="1600" b="1" u="sng" spc="-3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magnus</a:t>
            </a:r>
            <a:r>
              <a:rPr lang="en-US" sz="1600" b="1" u="sng"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nucleus</a:t>
            </a:r>
            <a:r>
              <a:rPr lang="en-US" sz="1600" b="1"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or </a:t>
            </a:r>
            <a:r>
              <a:rPr lang="en-US" sz="1600" b="1"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middle raphe </a:t>
            </a:r>
            <a:r>
              <a:rPr lang="en-US" sz="1600" b="1" spc="-3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neucli</a:t>
            </a:r>
            <a:r>
              <a:rPr lang="en-US" sz="1600" spc="-3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Middle raphe nuclei are stimulated </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also from substantia </a:t>
            </a:r>
            <a:r>
              <a:rPr lang="en-US" sz="1600" spc="-4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nigra</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through release of </a:t>
            </a:r>
            <a:r>
              <a:rPr lang="en-US" sz="1600" b="1"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dopamine</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52070" indent="0" algn="justLow">
              <a:lnSpc>
                <a:spcPct val="150000"/>
              </a:lnSpc>
              <a:spcBef>
                <a:spcPts val="550"/>
              </a:spcBef>
              <a:buNone/>
            </a:pPr>
            <a:r>
              <a:rPr lang="en-US" sz="1600" spc="-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When  </a:t>
            </a:r>
            <a:r>
              <a:rPr lang="en-US" sz="1600" spc="-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neurons </a:t>
            </a:r>
            <a:r>
              <a:rPr lang="en-US" sz="1600" spc="-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middle raphe nuclei are stimulated, they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send strong stimulation to an area called </a:t>
            </a:r>
            <a:r>
              <a:rPr lang="en-US" sz="1600" u="sng"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u="sng"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pain inhibitory complex area"</a:t>
            </a:r>
            <a:r>
              <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which is found in the dorsal horn along the whole length of the spinal cord. The chemical transmitter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here is serotonin.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51435" marR="21590" indent="0" algn="justLow">
              <a:lnSpc>
                <a:spcPct val="150000"/>
              </a:lnSpc>
              <a:spcBef>
                <a:spcPts val="530"/>
              </a:spcBef>
              <a:buNone/>
            </a:pPr>
            <a:r>
              <a:rPr lang="en-US" sz="1600" spc="-1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These areas in the dorsal horn consist of many interneurons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and when they are stimulated from middle raphe nucleus they </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release, chemical transmitter called </a:t>
            </a:r>
            <a:r>
              <a:rPr lang="en-US" sz="1600" b="1" u="sng" spc="-25"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enkephalin</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which causes </a:t>
            </a:r>
            <a:r>
              <a:rPr lang="en-US" sz="16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pre-synaptic inhibition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blocking Ca </a:t>
            </a:r>
            <a:r>
              <a:rPr lang="en-US" sz="1600" b="1" spc="-10" baseline="300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-channels</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of </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nerve terminals carrying pain sensations when they enter the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spinal cord.</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endParaRPr lang="en-US" sz="14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Tree>
    <p:extLst>
      <p:ext uri="{BB962C8B-B14F-4D97-AF65-F5344CB8AC3E}">
        <p14:creationId xmlns:p14="http://schemas.microsoft.com/office/powerpoint/2010/main" val="3166607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pic>
        <p:nvPicPr>
          <p:cNvPr id="2050" name="Picture 2" descr="2"/>
          <p:cNvPicPr>
            <a:picLocks noChangeAspect="1" noChangeArrowheads="1"/>
          </p:cNvPicPr>
          <p:nvPr/>
        </p:nvPicPr>
        <p:blipFill rotWithShape="1">
          <a:blip r:embed="rId3">
            <a:lum bright="-54000" contrast="90000"/>
            <a:extLst>
              <a:ext uri="{28A0092B-C50C-407E-A947-70E740481C1C}">
                <a14:useLocalDpi xmlns:a14="http://schemas.microsoft.com/office/drawing/2010/main" val="0"/>
              </a:ext>
            </a:extLst>
          </a:blip>
          <a:srcRect l="1275" r="3111" b="4486"/>
          <a:stretch/>
        </p:blipFill>
        <p:spPr bwMode="auto">
          <a:xfrm>
            <a:off x="1691680" y="123478"/>
            <a:ext cx="5400601" cy="48399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779912" y="4371950"/>
            <a:ext cx="432048"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4004320" y="4622646"/>
            <a:ext cx="207640" cy="1272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4"/>
          <a:stretch>
            <a:fillRect/>
          </a:stretch>
        </p:blipFill>
        <p:spPr>
          <a:xfrm>
            <a:off x="2559565" y="4622646"/>
            <a:ext cx="432854" cy="146317"/>
          </a:xfrm>
          <a:prstGeom prst="rect">
            <a:avLst/>
          </a:prstGeom>
        </p:spPr>
      </p:pic>
    </p:spTree>
    <p:extLst>
      <p:ext uri="{BB962C8B-B14F-4D97-AF65-F5344CB8AC3E}">
        <p14:creationId xmlns:p14="http://schemas.microsoft.com/office/powerpoint/2010/main" val="10275458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3" name="Text Placeholder 2"/>
          <p:cNvSpPr>
            <a:spLocks noGrp="1"/>
          </p:cNvSpPr>
          <p:nvPr>
            <p:ph type="body" idx="1"/>
          </p:nvPr>
        </p:nvSpPr>
        <p:spPr>
          <a:xfrm>
            <a:off x="200778" y="8387"/>
            <a:ext cx="8801334" cy="3435846"/>
          </a:xfrm>
        </p:spPr>
        <p:txBody>
          <a:bodyPr/>
          <a:lstStyle/>
          <a:p>
            <a:pPr marL="66675" marR="3175" lvl="0" indent="0" algn="justLow">
              <a:lnSpc>
                <a:spcPct val="150000"/>
              </a:lnSpc>
              <a:spcBef>
                <a:spcPts val="1390"/>
              </a:spcBef>
              <a:buClr>
                <a:srgbClr val="A458FF"/>
              </a:buClr>
              <a:buNone/>
            </a:pPr>
            <a:r>
              <a:rPr lang="en-US" sz="1600" spc="-1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 Inhibition of these nerve terminals prevent release of </a:t>
            </a:r>
            <a:r>
              <a:rPr lang="en-US" sz="1600" b="1" u="sng" spc="-3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substance "P"</a:t>
            </a:r>
            <a:r>
              <a:rPr lang="en-US" sz="1600" spc="-3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 which is the major transmitter inside C.N.S, thus </a:t>
            </a:r>
            <a:r>
              <a:rPr lang="en-US" sz="1600" spc="-2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preventing pain sensation from the start and prevent </a:t>
            </a:r>
            <a:r>
              <a:rPr lang="en-US" sz="1600" spc="-65"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rPr>
              <a:t>occurrence of withdrawal reflexes.</a:t>
            </a:r>
            <a:endParaRPr lang="en-US" sz="1600" dirty="0">
              <a:solidFill>
                <a:srgbClr val="050060">
                  <a:lumMod val="90000"/>
                  <a:lumOff val="10000"/>
                </a:srgb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480"/>
              </a:spcBef>
              <a:buNone/>
            </a:pPr>
            <a:r>
              <a:rPr lang="en-US" sz="1600" b="1" u="sng" spc="-5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II- </a:t>
            </a:r>
            <a:r>
              <a:rPr lang="en-US" sz="1600" b="1" u="sng"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Brain opiate system</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70485" indent="0" algn="justLow">
              <a:lnSpc>
                <a:spcPct val="150000"/>
              </a:lnSpc>
              <a:spcBef>
                <a:spcPts val="505"/>
              </a:spcBef>
              <a:buNone/>
            </a:pP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It was </a:t>
            </a:r>
            <a:r>
              <a:rPr lang="en-US" sz="1600" spc="-1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discovered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recently inside C.N.S and other many </a:t>
            </a:r>
            <a:r>
              <a:rPr lang="en-US" sz="1600" spc="-3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tissues in the body a certain type of receptors called "opiate </a:t>
            </a:r>
            <a:r>
              <a:rPr lang="en-US" sz="1600" u="sng"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receptors",</a:t>
            </a:r>
            <a:r>
              <a:rPr lang="en-US" sz="1600" spc="-4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they are so called because they are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stimulated by opium and it's derivatives.</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64135" marR="6350" indent="0" algn="justLow">
              <a:lnSpc>
                <a:spcPct val="150000"/>
              </a:lnSpc>
              <a:buNone/>
            </a:pP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Also inside the body it was discovered that a group of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chemical transmitters can stimulate these opiate receptors and </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they are called </a:t>
            </a:r>
            <a:r>
              <a:rPr lang="en-US" sz="1600" u="sng"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a:t>
            </a:r>
            <a:r>
              <a:rPr lang="en-US" sz="1600" spc="-2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and they are widely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distributed inside C.N.S and in </a:t>
            </a:r>
            <a:r>
              <a:rPr lang="en-US" sz="1600" spc="-5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G.I.T </a:t>
            </a:r>
            <a:r>
              <a:rPr lang="en-US" sz="1600" spc="-5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 the from of secretory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vesicles or in the circulation as neuro-hormones. Combination </a:t>
            </a:r>
            <a:r>
              <a:rPr lang="en-US" sz="1600" spc="-5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of these opioid peptides with their receptors leads to marked </a:t>
            </a:r>
            <a:r>
              <a:rPr lang="en-US" sz="1600"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 of pain</a:t>
            </a:r>
            <a:r>
              <a:rPr lang="en-US" sz="1600"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sensations </a:t>
            </a:r>
            <a:r>
              <a:rPr lang="en-US" sz="1600" u="sng" spc="-2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by both pre and post synaptic </a:t>
            </a:r>
            <a:r>
              <a:rPr lang="en-US" sz="1600" u="sng" spc="-7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inhibition.</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buNone/>
            </a:pPr>
            <a:r>
              <a:rPr lang="en-US" sz="1600" spc="-6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The most important types of </a:t>
            </a:r>
            <a:r>
              <a:rPr lang="en-US" sz="1600" b="1"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opioid peptides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p>
          <a:p>
            <a:pPr marL="0" indent="0" algn="justLow">
              <a:lnSpc>
                <a:spcPct val="150000"/>
              </a:lnSpc>
              <a:spcBef>
                <a:spcPts val="0"/>
              </a:spcBef>
              <a:buNone/>
            </a:pP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1-Enkephalines (Met- and </a:t>
            </a:r>
            <a:r>
              <a:rPr lang="en-US" sz="1600" spc="-7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leu</a:t>
            </a:r>
            <a:r>
              <a:rPr lang="en-US" sz="1600" spc="-7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spc="-7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6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2-Endorphins </a:t>
            </a:r>
            <a:r>
              <a:rPr lang="en-US" sz="1600" spc="-65"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as  B-Endorphins </a:t>
            </a:r>
            <a:r>
              <a:rPr lang="en-US" sz="1600" spc="-65"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6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3 </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spc="-60" dirty="0" err="1">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Dynorphins</a:t>
            </a:r>
            <a:r>
              <a:rPr lang="en-US" sz="1600" spc="-6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Low">
              <a:lnSpc>
                <a:spcPct val="150000"/>
              </a:lnSpc>
              <a:spcBef>
                <a:spcPts val="385"/>
              </a:spcBef>
              <a:buNone/>
            </a:pP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b="1"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Opiate receptors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are: </a:t>
            </a:r>
            <a:r>
              <a:rPr lang="en-US" sz="1600" spc="-1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Mu- </a:t>
            </a:r>
            <a:r>
              <a:rPr lang="en-US" sz="1600" spc="-1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Delta -</a:t>
            </a:r>
            <a:r>
              <a:rPr lang="en-US" sz="1600" spc="-4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kappa – Sigma</a:t>
            </a:r>
            <a:r>
              <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smtClean="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b="1"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rPr>
              <a:t>µ-ζ-κ-θ).</a:t>
            </a:r>
            <a:endParaRPr lang="en-US" sz="1600" dirty="0">
              <a:solidFill>
                <a:schemeClr val="tx1">
                  <a:lumMod val="90000"/>
                  <a:lumOff val="1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marL="101600" indent="0">
              <a:buNone/>
            </a:pPr>
            <a:endParaRPr lang="en-US" sz="1600" dirty="0">
              <a:solidFill>
                <a:schemeClr val="tx1">
                  <a:lumMod val="90000"/>
                  <a:lumOff val="10000"/>
                </a:schemeClr>
              </a:solidFill>
              <a:latin typeface="Times New Roman" panose="02020603050405020304" pitchFamily="18" charset="0"/>
              <a:cs typeface="Times New Roman" panose="02020603050405020304" pitchFamily="18" charset="0"/>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Tree>
    <p:extLst>
      <p:ext uri="{BB962C8B-B14F-4D97-AF65-F5344CB8AC3E}">
        <p14:creationId xmlns:p14="http://schemas.microsoft.com/office/powerpoint/2010/main" val="28672979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4"/>
          <p:cNvSpPr txBox="1">
            <a:spLocks noGrp="1"/>
          </p:cNvSpPr>
          <p:nvPr>
            <p:ph type="title"/>
          </p:nvPr>
        </p:nvSpPr>
        <p:spPr>
          <a:xfrm>
            <a:off x="1979712" y="0"/>
            <a:ext cx="5256584" cy="530728"/>
          </a:xfrm>
          <a:prstGeom prst="rect">
            <a:avLst/>
          </a:prstGeom>
        </p:spPr>
        <p:txBody>
          <a:bodyPr spcFirstLastPara="1" wrap="square" lIns="0" tIns="0" rIns="0" bIns="0" anchor="b" anchorCtr="0">
            <a:noAutofit/>
          </a:bodyPr>
          <a:lstStyle/>
          <a:p>
            <a:pPr lvl="0" algn="ct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r>
              <a:rPr lang="en-US" sz="1800" dirty="0" smtClean="0">
                <a:solidFill>
                  <a:schemeClr val="tx1">
                    <a:lumMod val="90000"/>
                    <a:lumOff val="10000"/>
                  </a:schemeClr>
                </a:solidFill>
              </a:rPr>
              <a:t/>
            </a:r>
            <a:br>
              <a:rPr lang="en-US" sz="1800" dirty="0" smtClean="0">
                <a:solidFill>
                  <a:schemeClr val="tx1">
                    <a:lumMod val="90000"/>
                    <a:lumOff val="10000"/>
                  </a:schemeClr>
                </a:solidFill>
              </a:rPr>
            </a:br>
            <a:r>
              <a:rPr lang="en-US" sz="1800" dirty="0">
                <a:solidFill>
                  <a:schemeClr val="tx1">
                    <a:lumMod val="90000"/>
                    <a:lumOff val="10000"/>
                  </a:schemeClr>
                </a:solidFill>
              </a:rPr>
              <a:t/>
            </a:r>
            <a:br>
              <a:rPr lang="en-US" sz="1800" dirty="0">
                <a:solidFill>
                  <a:schemeClr val="tx1">
                    <a:lumMod val="90000"/>
                    <a:lumOff val="10000"/>
                  </a:schemeClr>
                </a:solidFill>
              </a:rPr>
            </a:br>
            <a:endParaRPr dirty="0">
              <a:solidFill>
                <a:srgbClr val="002060"/>
              </a:solidFill>
            </a:endParaRPr>
          </a:p>
        </p:txBody>
      </p:sp>
      <p:sp>
        <p:nvSpPr>
          <p:cNvPr id="75" name="Google Shape;75;p14"/>
          <p:cNvSpPr txBox="1">
            <a:spLocks noGrp="1"/>
          </p:cNvSpPr>
          <p:nvPr>
            <p:ph type="sldNum" idx="12"/>
          </p:nvPr>
        </p:nvSpPr>
        <p:spPr>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pic>
        <p:nvPicPr>
          <p:cNvPr id="2" name="Picture 1"/>
          <p:cNvPicPr>
            <a:picLocks noChangeAspect="1"/>
          </p:cNvPicPr>
          <p:nvPr/>
        </p:nvPicPr>
        <p:blipFill>
          <a:blip r:embed="rId3">
            <a:lum bright="-20000" contrast="40000"/>
          </a:blip>
          <a:stretch>
            <a:fillRect/>
          </a:stretch>
        </p:blipFill>
        <p:spPr>
          <a:xfrm>
            <a:off x="1763688" y="195485"/>
            <a:ext cx="5256585" cy="4752529"/>
          </a:xfrm>
          <a:prstGeom prst="rect">
            <a:avLst/>
          </a:prstGeom>
        </p:spPr>
      </p:pic>
    </p:spTree>
    <p:extLst>
      <p:ext uri="{BB962C8B-B14F-4D97-AF65-F5344CB8AC3E}">
        <p14:creationId xmlns:p14="http://schemas.microsoft.com/office/powerpoint/2010/main" val="879380865"/>
      </p:ext>
    </p:extLst>
  </p:cSld>
  <p:clrMapOvr>
    <a:masterClrMapping/>
  </p:clrMapOvr>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D260A3FABA4A04CA8C8F93AF1FDCBA7" ma:contentTypeVersion="2" ma:contentTypeDescription="Create a new document." ma:contentTypeScope="" ma:versionID="f41312c69caf1ffd3d49f2fb3aed95f3">
  <xsd:schema xmlns:xsd="http://www.w3.org/2001/XMLSchema" xmlns:xs="http://www.w3.org/2001/XMLSchema" xmlns:p="http://schemas.microsoft.com/office/2006/metadata/properties" xmlns:ns2="20a449d1-f8ac-4040-aa3d-c83356f31b04" targetNamespace="http://schemas.microsoft.com/office/2006/metadata/properties" ma:root="true" ma:fieldsID="6b6fb25973389350444f2df26890bd63" ns2:_="">
    <xsd:import namespace="20a449d1-f8ac-4040-aa3d-c83356f31b0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a449d1-f8ac-4040-aa3d-c83356f31b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CF071B-1D0C-40A4-A17B-028EA37665B5}">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F1CBC27-5685-4505-8870-B1426546F9A2}">
  <ds:schemaRefs>
    <ds:schemaRef ds:uri="http://schemas.microsoft.com/sharepoint/v3/contenttype/forms"/>
  </ds:schemaRefs>
</ds:datastoreItem>
</file>

<file path=customXml/itemProps3.xml><?xml version="1.0" encoding="utf-8"?>
<ds:datastoreItem xmlns:ds="http://schemas.openxmlformats.org/officeDocument/2006/customXml" ds:itemID="{EDBDDB44-3106-4398-B05A-E1AF787E51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a449d1-f8ac-4040-aa3d-c83356f31b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613</TotalTime>
  <Words>978</Words>
  <Application>Microsoft Office PowerPoint</Application>
  <PresentationFormat>عرض على الشاشة (9:16)‏</PresentationFormat>
  <Paragraphs>59</Paragraphs>
  <Slides>11</Slides>
  <Notes>10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11</vt:i4>
      </vt:variant>
    </vt:vector>
  </HeadingPairs>
  <TitlesOfParts>
    <vt:vector size="15" baseType="lpstr">
      <vt:lpstr>Arial</vt:lpstr>
      <vt:lpstr>Calibri</vt:lpstr>
      <vt:lpstr>Times New Roman</vt:lpstr>
      <vt:lpstr>نسق Office</vt:lpstr>
      <vt:lpstr>   3- Visceral sensation and referred pain.  By Prof. Sherif W. Mansour Physiology dpt., Mutah school of Medicine. </vt:lpstr>
      <vt:lpstr>    </vt:lpstr>
      <vt:lpstr>    </vt:lpstr>
      <vt:lpstr>    </vt:lpstr>
      <vt:lpstr>    </vt:lpstr>
      <vt:lpstr>    </vt:lpstr>
      <vt:lpstr>    </vt:lpstr>
      <vt:lpstr>    </vt:lpstr>
      <vt:lpstr>    </vt:lpstr>
      <vt:lpstr>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The pulmonary circulation  By Prof. Sherif W. Mansour  Physiology dpt., Mutah school of Medicine .</dc:title>
  <dc:creator>Dr Sherif</dc:creator>
  <cp:lastModifiedBy>al-monther</cp:lastModifiedBy>
  <cp:revision>73</cp:revision>
  <dcterms:modified xsi:type="dcterms:W3CDTF">2021-01-03T09:35:35Z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0x0101005D260A3FABA4A04CA8C8F93AF1FDCBA7</vt:lpwstr>
  </property>
</Properties>
</file>