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22" r:id="rId3"/>
    <p:sldId id="257" r:id="rId4"/>
    <p:sldId id="259" r:id="rId5"/>
    <p:sldId id="306" r:id="rId6"/>
    <p:sldId id="260" r:id="rId7"/>
    <p:sldId id="261" r:id="rId8"/>
    <p:sldId id="307" r:id="rId9"/>
    <p:sldId id="263" r:id="rId10"/>
    <p:sldId id="264" r:id="rId11"/>
    <p:sldId id="268" r:id="rId12"/>
    <p:sldId id="265" r:id="rId13"/>
    <p:sldId id="308" r:id="rId14"/>
    <p:sldId id="309" r:id="rId15"/>
    <p:sldId id="272" r:id="rId16"/>
    <p:sldId id="269" r:id="rId17"/>
    <p:sldId id="271" r:id="rId18"/>
    <p:sldId id="310" r:id="rId19"/>
    <p:sldId id="270" r:id="rId20"/>
    <p:sldId id="273" r:id="rId21"/>
    <p:sldId id="275" r:id="rId22"/>
    <p:sldId id="278" r:id="rId23"/>
    <p:sldId id="279" r:id="rId24"/>
    <p:sldId id="311" r:id="rId25"/>
    <p:sldId id="281" r:id="rId26"/>
    <p:sldId id="282" r:id="rId27"/>
    <p:sldId id="283" r:id="rId28"/>
    <p:sldId id="284" r:id="rId29"/>
    <p:sldId id="312" r:id="rId30"/>
    <p:sldId id="313" r:id="rId31"/>
    <p:sldId id="286" r:id="rId32"/>
    <p:sldId id="290" r:id="rId33"/>
    <p:sldId id="287" r:id="rId34"/>
    <p:sldId id="318" r:id="rId35"/>
    <p:sldId id="315" r:id="rId36"/>
    <p:sldId id="288" r:id="rId37"/>
    <p:sldId id="358" r:id="rId38"/>
    <p:sldId id="291" r:id="rId39"/>
    <p:sldId id="305" r:id="rId40"/>
    <p:sldId id="321" r:id="rId41"/>
    <p:sldId id="293" r:id="rId42"/>
    <p:sldId id="346" r:id="rId43"/>
    <p:sldId id="323" r:id="rId44"/>
    <p:sldId id="348" r:id="rId45"/>
    <p:sldId id="349" r:id="rId46"/>
    <p:sldId id="351" r:id="rId47"/>
    <p:sldId id="352" r:id="rId48"/>
    <p:sldId id="353" r:id="rId49"/>
    <p:sldId id="357" r:id="rId50"/>
    <p:sldId id="354" r:id="rId51"/>
    <p:sldId id="355" r:id="rId52"/>
    <p:sldId id="356" r:id="rId53"/>
    <p:sldId id="35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43E86-73DE-4B18-8084-FA2CE094D60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6A766-BD55-4341-A2D1-DA7FF96A8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7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5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8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7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B10E-106F-4D32-A886-9D10C04565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0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RADIOLOGY</a:t>
            </a:r>
            <a:br>
              <a:rPr lang="en-US" sz="3600" b="1" dirty="0" smtClean="0"/>
            </a:br>
            <a:r>
              <a:rPr lang="en-US" sz="3600" b="1" dirty="0" smtClean="0"/>
              <a:t>MODALITIES OF IMAGING 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HANA QUDSIEH</a:t>
            </a:r>
          </a:p>
          <a:p>
            <a:r>
              <a:rPr lang="en-US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0"/>
            <a:ext cx="1950098" cy="1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ABDOMEN XRAY (ROUTINELY ERECT AND SUPINE )</a:t>
            </a:r>
            <a:endParaRPr lang="en-US" sz="4000" dirty="0"/>
          </a:p>
        </p:txBody>
      </p:sp>
      <p:pic>
        <p:nvPicPr>
          <p:cNvPr id="3074" name="Picture 2" descr="4 Abdomen | Radiology 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2221" y="1690688"/>
            <a:ext cx="3060333" cy="49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stinal obstruction erect n supine abdominal x ray(1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9" y="1352771"/>
            <a:ext cx="5978830" cy="33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 boy! A case of acute abdomen following a dog bite to th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285"/>
            <a:ext cx="3612161" cy="27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KUB IS : X-RAY OF THE ABDOMEN AND PELVIS</a:t>
            </a:r>
          </a:p>
          <a:p>
            <a:pPr marL="0" indent="0">
              <a:buNone/>
            </a:pPr>
            <a:r>
              <a:rPr lang="en-US" dirty="0" smtClean="0"/>
              <a:t>FROM LOWER COASTAL MARGIN TO </a:t>
            </a:r>
          </a:p>
          <a:p>
            <a:pPr marL="0" indent="0">
              <a:buNone/>
            </a:pPr>
            <a:r>
              <a:rPr lang="en-US" dirty="0" smtClean="0"/>
              <a:t>SYMPHASIS PUBIS </a:t>
            </a:r>
          </a:p>
          <a:p>
            <a:pPr marL="0" indent="0">
              <a:buNone/>
            </a:pPr>
            <a:r>
              <a:rPr lang="en-US" dirty="0" smtClean="0"/>
              <a:t>( AREA OF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IDNEY ,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RETER,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LADDER )</a:t>
            </a:r>
          </a:p>
          <a:p>
            <a:pPr marL="0" indent="0">
              <a:buNone/>
            </a:pPr>
            <a:r>
              <a:rPr lang="en-US" dirty="0" smtClean="0"/>
              <a:t>USUALLY AFTER PREPERATION WITH </a:t>
            </a:r>
          </a:p>
          <a:p>
            <a:pPr marL="0" indent="0">
              <a:buNone/>
            </a:pPr>
            <a:r>
              <a:rPr lang="en-US" dirty="0" smtClean="0"/>
              <a:t>LAXATIVE AND FASTING AT LEAST 6 HOURS </a:t>
            </a:r>
          </a:p>
          <a:p>
            <a:pPr marL="0" indent="0">
              <a:buNone/>
            </a:pPr>
            <a:r>
              <a:rPr lang="en-US" dirty="0" smtClean="0"/>
              <a:t>USED TO DETECT ANY RENAL STONE OR </a:t>
            </a:r>
          </a:p>
          <a:p>
            <a:pPr marL="0" indent="0">
              <a:buNone/>
            </a:pPr>
            <a:r>
              <a:rPr lang="en-US" dirty="0" smtClean="0"/>
              <a:t>BEFORE IVP STUDY (DISCUSS LATER).</a:t>
            </a:r>
            <a:endParaRPr lang="en-US" dirty="0"/>
          </a:p>
        </p:txBody>
      </p:sp>
      <p:pic>
        <p:nvPicPr>
          <p:cNvPr id="4" name="Picture 2" descr="Radiology Quiz 16699 | Radiopaedia.orgViewing playlist: Exam cas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1" y="1598064"/>
            <a:ext cx="3855112" cy="49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OTHER EXAMPLES (WRIST, KNEE, CERVICAL SPINE )</a:t>
            </a:r>
            <a:endParaRPr lang="en-US" sz="4000" dirty="0"/>
          </a:p>
        </p:txBody>
      </p:sp>
      <p:pic>
        <p:nvPicPr>
          <p:cNvPr id="4098" name="Picture 2" descr="The Wr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6" y="1500885"/>
            <a:ext cx="23985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85" y="1473869"/>
            <a:ext cx="2386348" cy="43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Cervical Spondylosis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16" y="1591046"/>
            <a:ext cx="5749028" cy="383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2.IVU </a:t>
            </a:r>
            <a:r>
              <a:rPr lang="en-US" sz="4000" dirty="0" smtClean="0"/>
              <a:t>(IVP </a:t>
            </a:r>
            <a:r>
              <a:rPr lang="en-US" sz="4000" dirty="0"/>
              <a:t>) INTRAVENOUS </a:t>
            </a:r>
            <a:r>
              <a:rPr lang="en-US" sz="4000" dirty="0" smtClean="0"/>
              <a:t>PYELOGRAPHY</a:t>
            </a:r>
          </a:p>
          <a:p>
            <a:pPr marL="0" indent="0" algn="ctr">
              <a:buNone/>
            </a:pPr>
            <a:r>
              <a:rPr lang="en-US" sz="4000" dirty="0" smtClean="0"/>
              <a:t>OR UROGRAPHY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04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STUDY FOR THE PELVIS OF KIDNEYS, URETERS AND URINARY BLADDER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PROCEDURE:</a:t>
            </a:r>
          </a:p>
          <a:p>
            <a:r>
              <a:rPr lang="en-US" dirty="0" smtClean="0"/>
              <a:t>WE START WITH KUB</a:t>
            </a:r>
          </a:p>
          <a:p>
            <a:r>
              <a:rPr lang="en-US" dirty="0" smtClean="0"/>
              <a:t>AND THEN GIVE THE PATIENT CONTRAST MEDIA I.V .(INTRAVENOUSLY) </a:t>
            </a:r>
          </a:p>
          <a:p>
            <a:r>
              <a:rPr lang="en-US" dirty="0" smtClean="0"/>
              <a:t>THEN DO XRAY AT DIFFERENT TIME ( IMMEDIATE, 5MIN , 10MIN,… )</a:t>
            </a:r>
          </a:p>
          <a:p>
            <a:pPr marL="0" indent="0">
              <a:buNone/>
            </a:pPr>
            <a:r>
              <a:rPr lang="en-US" dirty="0" smtClean="0"/>
              <a:t>AND CONTINUE AS  EACH CASE REQUIRED.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MIN FILM</a:t>
            </a:r>
            <a:endParaRPr lang="en-US" dirty="0"/>
          </a:p>
        </p:txBody>
      </p:sp>
      <p:pic>
        <p:nvPicPr>
          <p:cNvPr id="9218" name="Picture 2" descr="Kidney stones, X-ray - Stock Image - C010/4884 - Science Photo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71" y="1919628"/>
            <a:ext cx="52033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IVU 15 MIN FILM ( REVIEW ANATOMY )</a:t>
            </a:r>
            <a:endParaRPr lang="en-US" sz="2800" dirty="0"/>
          </a:p>
        </p:txBody>
      </p:sp>
      <p:pic>
        <p:nvPicPr>
          <p:cNvPr id="6148" name="Picture 4" descr="IVU - Intravenuous Urogram or Intravenous Pyelo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1354" y="1861805"/>
            <a:ext cx="4422446" cy="4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861805"/>
            <a:ext cx="5305959" cy="48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EXAMPLES OF PATHOLOGY OF IVP ( NO DETAILS)</a:t>
            </a:r>
            <a:endParaRPr lang="en-US" sz="2400" dirty="0"/>
          </a:p>
        </p:txBody>
      </p:sp>
      <p:pic>
        <p:nvPicPr>
          <p:cNvPr id="8196" name="Picture 4" descr="https://ars.els-cdn.com/content/image/1-s2.0-S2214442015000686-g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25" y="1903446"/>
            <a:ext cx="7468956" cy="42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3- FLOUROSCOPY </a:t>
            </a:r>
          </a:p>
        </p:txBody>
      </p:sp>
    </p:spTree>
    <p:extLst>
      <p:ext uri="{BB962C8B-B14F-4D97-AF65-F5344CB8AC3E}">
        <p14:creationId xmlns:p14="http://schemas.microsoft.com/office/powerpoint/2010/main" val="291541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IS A DYNAMIC XRAY (VIDEO LIKE ) WITH CONTRAST MEDIA GIVEN TO THE PATIENT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EXAMPLES:</a:t>
            </a:r>
          </a:p>
          <a:p>
            <a:r>
              <a:rPr lang="en-US" dirty="0" smtClean="0"/>
              <a:t>BARUIM SWALLOW ( ESOPHAGUS )</a:t>
            </a:r>
          </a:p>
          <a:p>
            <a:r>
              <a:rPr lang="en-US" dirty="0" smtClean="0"/>
              <a:t>BARUIM MEAL ( STOMACH)</a:t>
            </a:r>
          </a:p>
          <a:p>
            <a:r>
              <a:rPr lang="en-US" dirty="0" smtClean="0"/>
              <a:t>BARUIM FOLLOW THOUGH ( SMALL BOWEL )</a:t>
            </a:r>
          </a:p>
          <a:p>
            <a:r>
              <a:rPr lang="en-US" dirty="0" smtClean="0"/>
              <a:t>BARUIM ENEMA ( LARGE BOWEL )</a:t>
            </a:r>
          </a:p>
          <a:p>
            <a:r>
              <a:rPr lang="en-US" dirty="0" smtClean="0"/>
              <a:t>HYSTEROSALPINGOGRAPHY ( UTERUS )</a:t>
            </a:r>
          </a:p>
          <a:p>
            <a:r>
              <a:rPr lang="en-US" dirty="0" smtClean="0"/>
              <a:t>URETHROGRAPGY ( URETHRA)</a:t>
            </a:r>
          </a:p>
          <a:p>
            <a:r>
              <a:rPr lang="en-US" dirty="0" smtClean="0"/>
              <a:t>MCUG ( MICTURATION CYSTO URETHROGRAM ) URINARY 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5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488"/>
            <a:ext cx="5486400" cy="65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 SWALLOW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100" dirty="0"/>
              <a:t>TAKING IMAGES WHILE THE PATIENT IS SWALLOWING  THE ORAL CONTRAST MEDIA</a:t>
            </a:r>
            <a:r>
              <a:rPr lang="en-US" sz="3100" b="1" dirty="0" smtClean="0">
                <a:solidFill>
                  <a:srgbClr val="FFFF00"/>
                </a:solidFill>
              </a:rPr>
              <a:t/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3100" dirty="0" smtClean="0"/>
              <a:t>UPPER  ( LATERAL AND AP): </a:t>
            </a:r>
            <a:br>
              <a:rPr lang="en-US" sz="3100" dirty="0" smtClean="0"/>
            </a:br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10242" name="Picture 2" descr="Barium Swallow: X-ray of the throa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2878"/>
            <a:ext cx="5562847" cy="50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39" y="1912878"/>
            <a:ext cx="485549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4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BA SWALLOW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dirty="0" smtClean="0"/>
              <a:t>LOWER LEVEL</a:t>
            </a:r>
            <a:r>
              <a:rPr lang="en-US" dirty="0"/>
              <a:t> </a:t>
            </a:r>
            <a:r>
              <a:rPr lang="en-US" dirty="0" smtClean="0"/>
              <a:t>(AP AND LATERAL 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19" y="2106118"/>
            <a:ext cx="5642316" cy="3922354"/>
          </a:xfrm>
          <a:prstGeom prst="rect">
            <a:avLst/>
          </a:prstGeom>
        </p:spPr>
      </p:pic>
      <p:pic>
        <p:nvPicPr>
          <p:cNvPr id="4" name="Picture 4" descr="BARIUM SWALLOW OESOPHAGUS ( DIGESTIVE SYSTEM- B), ANATOMY A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01" y="2100506"/>
            <a:ext cx="5237286" cy="392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5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BARUIM MEAL: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TAKING IMAGES WITH DIFFERENT VIEWS WHILE THE ORAL CONTRAST IN THE STOMACH  </a:t>
            </a:r>
            <a:endParaRPr lang="en-US" sz="2700" dirty="0"/>
          </a:p>
        </p:txBody>
      </p:sp>
      <p:pic>
        <p:nvPicPr>
          <p:cNvPr id="14338" name="Picture 2" descr="Fluoroscopy, Barium Swallow, Barium Meal, Small Bowel Enema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80" y="1534407"/>
            <a:ext cx="4890384" cy="48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rium meal | Health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3" y="2693947"/>
            <a:ext cx="2727585" cy="27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899" b="48667"/>
          <a:stretch/>
        </p:blipFill>
        <p:spPr>
          <a:xfrm>
            <a:off x="1304924" y="2601547"/>
            <a:ext cx="2200275" cy="29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5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FOLLOW THROUGH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5362" name="Picture 2" descr="Upper gastrointestinal series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81" y="839376"/>
            <a:ext cx="4000619" cy="57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499" y="2538101"/>
            <a:ext cx="6251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GIVE ORAL ONTRAST BARUIM AND WE TAKE XRAY FILMS ON </a:t>
            </a:r>
          </a:p>
          <a:p>
            <a:r>
              <a:rPr lang="en-US" dirty="0" smtClean="0"/>
              <a:t>DIFFERENT TIMES FOR EXAMPLE :</a:t>
            </a:r>
          </a:p>
          <a:p>
            <a:r>
              <a:rPr lang="en-US" dirty="0" smtClean="0"/>
              <a:t>EVERY 20 MINUTES IN THE FIRST HOUR ,</a:t>
            </a:r>
          </a:p>
          <a:p>
            <a:r>
              <a:rPr lang="en-US" dirty="0" smtClean="0"/>
              <a:t>EVERY 30 MINUTES IN THE SECOND HOUR </a:t>
            </a:r>
          </a:p>
          <a:p>
            <a:r>
              <a:rPr lang="en-US" dirty="0" smtClean="0"/>
              <a:t>EVERY 60 MINUTES TILL REACHING THE TERMINAL ILEUIM ,</a:t>
            </a:r>
          </a:p>
          <a:p>
            <a:r>
              <a:rPr lang="en-US" dirty="0" smtClean="0"/>
              <a:t>THEN WE DO COMPRESSION VIEW UNDER</a:t>
            </a:r>
          </a:p>
          <a:p>
            <a:r>
              <a:rPr lang="en-US" dirty="0" smtClean="0"/>
              <a:t>FLOUROSCOPE GUIDANCE TO EXAMINE TERMINAL ILEUIM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0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VIEW BARUIM FOLLOW THROUGH</a:t>
            </a:r>
            <a:endParaRPr lang="en-US" dirty="0"/>
          </a:p>
        </p:txBody>
      </p:sp>
      <p:pic>
        <p:nvPicPr>
          <p:cNvPr id="3074" name="Picture 2" descr="PPS Radiology: October 2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8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BARUIM ENEMA :</a:t>
            </a:r>
            <a:r>
              <a:rPr lang="en-US" sz="3200" dirty="0" smtClean="0"/>
              <a:t>THROUGH RECTAL TUBE WE INTRODUCE       </a:t>
            </a:r>
            <a:br>
              <a:rPr lang="en-US" sz="3200" dirty="0" smtClean="0"/>
            </a:br>
            <a:r>
              <a:rPr lang="en-US" sz="3200" dirty="0" smtClean="0"/>
              <a:t>BARUIM CONTRAST UNDER FLOUROSCOPY GUIDANCE TO LARGE BOWEL ONLY                   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7410" name="Picture 2" descr="Human intestinal tract, as imaged via double-contrast barium ene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875" y="2396331"/>
            <a:ext cx="27622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2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MCUG (</a:t>
            </a:r>
            <a:r>
              <a:rPr lang="en-US" b="1" u="sng" dirty="0" smtClean="0">
                <a:solidFill>
                  <a:srgbClr val="FFFF00"/>
                </a:solidFill>
              </a:rPr>
              <a:t>M</a:t>
            </a:r>
            <a:r>
              <a:rPr lang="en-US" b="1" dirty="0" smtClean="0">
                <a:solidFill>
                  <a:srgbClr val="FFFF00"/>
                </a:solidFill>
              </a:rPr>
              <a:t>ICTURATION </a:t>
            </a:r>
            <a:r>
              <a:rPr lang="en-US" b="1" u="sng" dirty="0" smtClean="0">
                <a:solidFill>
                  <a:srgbClr val="FFFF00"/>
                </a:solidFill>
              </a:rPr>
              <a:t>C</a:t>
            </a:r>
            <a:r>
              <a:rPr lang="en-US" b="1" dirty="0" smtClean="0">
                <a:solidFill>
                  <a:srgbClr val="FFFF00"/>
                </a:solidFill>
              </a:rPr>
              <a:t>YSTO </a:t>
            </a:r>
            <a:r>
              <a:rPr lang="en-US" b="1" u="sng" dirty="0" smtClean="0">
                <a:solidFill>
                  <a:srgbClr val="FFFF00"/>
                </a:solidFill>
              </a:rPr>
              <a:t>U</a:t>
            </a:r>
            <a:r>
              <a:rPr lang="en-US" b="1" dirty="0" smtClean="0">
                <a:solidFill>
                  <a:srgbClr val="FFFF00"/>
                </a:solidFill>
              </a:rPr>
              <a:t>RETHRO</a:t>
            </a:r>
            <a:r>
              <a:rPr lang="en-US" b="1" u="sng" dirty="0" smtClean="0">
                <a:solidFill>
                  <a:srgbClr val="FFFF00"/>
                </a:solidFill>
              </a:rPr>
              <a:t>G</a:t>
            </a:r>
            <a:r>
              <a:rPr lang="en-US" b="1" dirty="0" smtClean="0">
                <a:solidFill>
                  <a:srgbClr val="FFFF00"/>
                </a:solidFill>
              </a:rPr>
              <a:t>RAM)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USED TO DETECT VUR (VESICO URETERIC REFLUX )</a:t>
            </a:r>
          </a:p>
          <a:p>
            <a:r>
              <a:rPr lang="en-US" dirty="0" smtClean="0"/>
              <a:t>WE INTRODUCE NICM (NON IONISED CONTRAST MEDIA ) THROUGH FOLYES CATHETER TO THE  URINARY BLADDER. </a:t>
            </a:r>
          </a:p>
          <a:p>
            <a:r>
              <a:rPr lang="en-US" dirty="0" smtClean="0"/>
              <a:t>THE CONTRAST MEDIA SHOULD FILL THE URINARY BLADDER WITHOUT RETROGRADE PASSAGE TO THE URETERS </a:t>
            </a:r>
          </a:p>
          <a:p>
            <a:r>
              <a:rPr lang="en-US" dirty="0" smtClean="0"/>
              <a:t>IF THERE IS INFLUX OF CONTRAST MEDIA TO URETERS IT IS CALLED VUR ( VESICO URETERIC REFLUX)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7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ndoscopic Treatment of the Vesicoureteral Reflux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9" y="2172943"/>
            <a:ext cx="4707770" cy="31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398" y="1828711"/>
            <a:ext cx="3295650" cy="386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2264" y="6093151"/>
            <a:ext cx="1657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MCUG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0714" y="600769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VUR IN MCUG</a:t>
            </a:r>
          </a:p>
          <a:p>
            <a:r>
              <a:rPr lang="en-US" dirty="0" smtClean="0"/>
              <a:t>ABNORMAL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7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URETHROGRAM </a:t>
            </a:r>
            <a:r>
              <a:rPr lang="en-US" sz="2800" dirty="0" smtClean="0"/>
              <a:t>: WE INTRODUCE NICM THROUGH FOLYES CATHETER (IT’S BALLON IN THE TIP OF THE PENIS) TO SEE IF THERE IS ANY STRICTURE OR RUPTURE IN THE URETHRA</a:t>
            </a:r>
            <a:endParaRPr lang="en-US" sz="2800" dirty="0"/>
          </a:p>
        </p:txBody>
      </p:sp>
      <p:pic>
        <p:nvPicPr>
          <p:cNvPr id="1026" name="Picture 2" descr="retrograde urethrogram - Exol.gbabogados.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2" y="1953812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mal retrograde urethrogram | Radiology Cas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273544"/>
            <a:ext cx="5330825" cy="358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7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HYSTEROSALPINGOGRAPHY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NICM THROUGH CATHETER OR LONG CANULA TO THE UTERUS , MAINLY TO DETECT ANY BLOCKAGE OF FALLOPIAN TUBES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10" y="2878950"/>
            <a:ext cx="4186430" cy="37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 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/>
              <a:t>1. X-ray film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7257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4-ULTRASOUND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4757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MACHINE </a:t>
            </a:r>
            <a:endParaRPr lang="en-US" dirty="0"/>
          </a:p>
        </p:txBody>
      </p:sp>
      <p:pic>
        <p:nvPicPr>
          <p:cNvPr id="2050" name="Picture 2" descr="3 REASONS YOUR DOCTOR MAY RECOMMEND AN ULTRAS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82" y="1486968"/>
            <a:ext cx="7351643" cy="490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7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ADVANTAGES</a:t>
            </a:r>
          </a:p>
          <a:p>
            <a:pPr marL="0" indent="0">
              <a:buNone/>
            </a:pPr>
            <a:r>
              <a:rPr lang="en-US" dirty="0" smtClean="0"/>
              <a:t>NO HARMFULL </a:t>
            </a:r>
            <a:r>
              <a:rPr lang="en-US" dirty="0"/>
              <a:t>RADIATION </a:t>
            </a:r>
            <a:r>
              <a:rPr lang="en-US" dirty="0" smtClean="0"/>
              <a:t>EXPOSURE</a:t>
            </a:r>
          </a:p>
          <a:p>
            <a:r>
              <a:rPr lang="en-US" dirty="0" smtClean="0"/>
              <a:t>AVAILABLE </a:t>
            </a:r>
          </a:p>
          <a:p>
            <a:r>
              <a:rPr lang="en-US" dirty="0" smtClean="0"/>
              <a:t>NOT COASTY</a:t>
            </a:r>
          </a:p>
          <a:p>
            <a:r>
              <a:rPr lang="en-US" smtClean="0"/>
              <a:t>BEST METHOD FOR HYDROEPHROSIS  AND GALL BLADDER STONE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DISADVANTAGE</a:t>
            </a:r>
          </a:p>
          <a:p>
            <a:r>
              <a:rPr lang="en-US" dirty="0" smtClean="0"/>
              <a:t>OPERATOR DEPENDANT</a:t>
            </a:r>
          </a:p>
          <a:p>
            <a:r>
              <a:rPr lang="en-US" dirty="0" smtClean="0"/>
              <a:t>LIMITATION TECHNICAL FACTORS BY OPACITY ,INCOOPEARTVE PATIENT, EXESSIVE GASES,…..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8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sz="2700" dirty="0" smtClean="0"/>
              <a:t>KIDNEY ULTRASOUND,THYROID ULTRASOND, LIVER ULTRASOUND                          </a:t>
            </a:r>
            <a:endParaRPr lang="en-US" sz="2700" dirty="0"/>
          </a:p>
        </p:txBody>
      </p:sp>
      <p:pic>
        <p:nvPicPr>
          <p:cNvPr id="3074" name="Picture 2" descr="Ultrasound Case 103 Fire and Brimstone • LITFL • POCUS Top 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9" y="2058157"/>
            <a:ext cx="65066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mal thyroid ultrasound image | Thyroid ultrasound, Ultrasou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31" y="2142397"/>
            <a:ext cx="46196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ver Ultrasound Scan Los Angeles | Liver Examination Beverly Hi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44" y="4388725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70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5- CT SCAN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429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 MACHINE</a:t>
            </a:r>
            <a:endParaRPr lang="en-US" dirty="0"/>
          </a:p>
        </p:txBody>
      </p:sp>
      <p:pic>
        <p:nvPicPr>
          <p:cNvPr id="5122" name="Picture 2" descr="CT sca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76" y="1544320"/>
            <a:ext cx="7695725" cy="51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4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MULTIPLE </a:t>
            </a:r>
            <a:r>
              <a:rPr lang="en-US" sz="4400" b="1" dirty="0">
                <a:solidFill>
                  <a:srgbClr val="FF0000"/>
                </a:solidFill>
              </a:rPr>
              <a:t>X-RAYS</a:t>
            </a:r>
            <a:r>
              <a:rPr lang="en-US" dirty="0"/>
              <a:t> BEAM THAT PENETRATE THE SCANNED AREA AND RECEIVED BY DETECTORS AND THEN ANALYSED BY COMPUTER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60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ADVANTAGES :</a:t>
            </a:r>
          </a:p>
          <a:p>
            <a:r>
              <a:rPr lang="en-US" dirty="0" smtClean="0"/>
              <a:t>RAPID SCAN</a:t>
            </a:r>
          </a:p>
          <a:p>
            <a:r>
              <a:rPr lang="en-US" dirty="0" smtClean="0"/>
              <a:t>FIRST CHOICE FOR TRAUMA CASES ,AND BRAIN INSULT</a:t>
            </a:r>
          </a:p>
          <a:p>
            <a:r>
              <a:rPr lang="en-US" dirty="0" smtClean="0"/>
              <a:t>BEST METHOD FOR CALCIFICATION AND FRACTURES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DISADVANTAGES</a:t>
            </a:r>
          </a:p>
          <a:p>
            <a:r>
              <a:rPr lang="en-US" dirty="0" smtClean="0"/>
              <a:t>HIGH EXPOSURE DOSE</a:t>
            </a:r>
          </a:p>
          <a:p>
            <a:r>
              <a:rPr lang="en-US" dirty="0" smtClean="0"/>
              <a:t>COSTY</a:t>
            </a:r>
          </a:p>
          <a:p>
            <a:r>
              <a:rPr lang="en-US" dirty="0" smtClean="0"/>
              <a:t>LESS DIAGNOSTIC INFORMATION THAN MRI</a:t>
            </a:r>
          </a:p>
          <a:p>
            <a:r>
              <a:rPr lang="en-US" dirty="0" smtClean="0"/>
              <a:t>NOT ALLOWED FOR PREGNANTS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1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NOT ONE IMAGE IT IS A FILM OF MANY IMAGES IN DIFFERENT LEVEL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6730668" cy="476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29638" y="274638"/>
            <a:ext cx="10134601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WINDOWS ( IT IS TECHNICAL OPTION , WE SCAN THE PATIENT ONLY ONCE) 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" y="1417638"/>
            <a:ext cx="10232615" cy="49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 is ionizing radiation  consist of electro photons ( has direction and energy ) coming from x-ray tube and hit the target area of the body (chest, leg, hand,…)  so there will be change in direction of the photon and or energy </a:t>
            </a:r>
          </a:p>
          <a:p>
            <a:r>
              <a:rPr lang="en-US" dirty="0" smtClean="0"/>
              <a:t>Then the beam that passed through the body will hit the film </a:t>
            </a:r>
          </a:p>
          <a:p>
            <a:r>
              <a:rPr lang="en-US" dirty="0" smtClean="0"/>
              <a:t>The film will be developed LATER . </a:t>
            </a:r>
          </a:p>
        </p:txBody>
      </p:sp>
    </p:spTree>
    <p:extLst>
      <p:ext uri="{BB962C8B-B14F-4D97-AF65-F5344CB8AC3E}">
        <p14:creationId xmlns:p14="http://schemas.microsoft.com/office/powerpoint/2010/main" val="5911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MEDIASTINAL WINDOW                                        LUNG WINDOW            OF CHEST CT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74" y="18666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3" y="2364460"/>
            <a:ext cx="10471807" cy="24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 ( SOFT TISSUE ) WINDOW</a:t>
            </a:r>
            <a:endParaRPr lang="en-US" dirty="0"/>
          </a:p>
        </p:txBody>
      </p:sp>
      <p:pic>
        <p:nvPicPr>
          <p:cNvPr id="6146" name="Picture 2" descr="Unusual case of viscus perforation following a freak acciden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48746"/>
          <a:stretch/>
        </p:blipFill>
        <p:spPr bwMode="auto">
          <a:xfrm>
            <a:off x="838200" y="2108226"/>
            <a:ext cx="10254078" cy="39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5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6- MRI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3664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9189801" cy="64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MRI IS A LARGE VERY STRONG MAGNATIC FIELD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IT IS NOT ALLOWED TO ENTER ANY FERROMAGNATIC  OBJECT TO MRI ROON AT ALLLLLLLLLLLLLLLL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 HAVE TO TAKE GOOD HISTORY FROM THE PATIENT WITH HIS DOCUMENTED SIGN  THAT HE HAS NO </a:t>
            </a:r>
            <a:r>
              <a:rPr lang="en-US" dirty="0" smtClean="0">
                <a:solidFill>
                  <a:srgbClr val="FF0000"/>
                </a:solidFill>
              </a:rPr>
              <a:t>“MRI NON COMPTABILE </a:t>
            </a:r>
            <a:r>
              <a:rPr lang="en-US" dirty="0" smtClean="0"/>
              <a:t>“ PROSTHESIS OR PACEMAKER   ( DOCUMENTED)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40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ACCIDENTS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183" y="1769862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441835"/>
            <a:ext cx="46101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170" y="1639345"/>
            <a:ext cx="2519630" cy="2519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601" y="3898342"/>
            <a:ext cx="2311949" cy="2238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417" y="4431562"/>
            <a:ext cx="2830661" cy="1767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061" y="4356485"/>
            <a:ext cx="3985739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DISADVANTAGES OF MRI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RELATIVELY LONG TIME FOR SCANNING 15 MIN – 1 HOUR</a:t>
            </a:r>
          </a:p>
          <a:p>
            <a:r>
              <a:rPr lang="en-US" dirty="0" smtClean="0"/>
              <a:t>NOT ALLOWED FOR PATIENT WITH   (NON MRI COMPITABILE PROSTHESIS) </a:t>
            </a:r>
          </a:p>
          <a:p>
            <a:r>
              <a:rPr lang="en-US" dirty="0" smtClean="0"/>
              <a:t>NOT OPTIMUM FOR CALCIFICATION .</a:t>
            </a:r>
          </a:p>
          <a:p>
            <a:r>
              <a:rPr lang="en-US" dirty="0" smtClean="0"/>
              <a:t>THE MACHINE HAS LONG CLOSED TUBE  THAT MAY TRIGGER CLAUSTROPHOBIA FOR SOME PATIENTS</a:t>
            </a:r>
          </a:p>
          <a:p>
            <a:r>
              <a:rPr lang="en-US" dirty="0" smtClean="0"/>
              <a:t>THE MACHINE HAS VERY </a:t>
            </a:r>
            <a:r>
              <a:rPr lang="en-US" dirty="0" err="1" smtClean="0"/>
              <a:t>VERY</a:t>
            </a:r>
            <a:r>
              <a:rPr lang="en-US" dirty="0" smtClean="0"/>
              <a:t> LOUD NOISE.</a:t>
            </a:r>
          </a:p>
          <a:p>
            <a:r>
              <a:rPr lang="en-US" dirty="0" smtClean="0"/>
              <a:t>COSTY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31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ADVANTAGES  OF MRI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RADIATION EXPOSURE ,HOWEVER </a:t>
            </a:r>
            <a:r>
              <a:rPr lang="en-US" dirty="0" smtClean="0"/>
              <a:t>PREGNANTS </a:t>
            </a:r>
            <a:r>
              <a:rPr lang="en-US" dirty="0"/>
              <a:t>IN THE FIRST TRIMESTER ARE NOT ALLOWED TO HAVE MRI BECAUSE OF LACK OF ENOUGH SAFTEY RESEARCH </a:t>
            </a:r>
          </a:p>
          <a:p>
            <a:r>
              <a:rPr lang="en-US" dirty="0" smtClean="0"/>
              <a:t>HIGH DIAGNOSTIC INFORMATION .</a:t>
            </a:r>
          </a:p>
          <a:p>
            <a:r>
              <a:rPr lang="en-US" dirty="0" smtClean="0"/>
              <a:t>VERY SENSITIVE FOR EARLY BRAIN ISCHEMIA DIAGNOSIS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MRI WE SCAN THE PATIENT WITH THREE DIFFERENT PLANES AXIAL CORONAL AND SAGITTAL </a:t>
            </a:r>
            <a:br>
              <a:rPr lang="en-US" sz="2400" dirty="0" smtClean="0"/>
            </a:br>
            <a:r>
              <a:rPr lang="en-US" sz="2400" dirty="0" smtClean="0"/>
              <a:t>ALS  IN MANY DIFFERENT SEQUANCES , SO IT TAKES LONG TIME , EXAMPLES OF SEQUANCES IN AXIAL PLANE.</a:t>
            </a:r>
            <a:endParaRPr lang="en-US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350" y="2529681"/>
            <a:ext cx="24955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552" y="2617776"/>
            <a:ext cx="2363873" cy="3212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77" y="2587624"/>
            <a:ext cx="2598589" cy="3349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8295" b="-557"/>
          <a:stretch/>
        </p:blipFill>
        <p:spPr>
          <a:xfrm>
            <a:off x="9525000" y="2381024"/>
            <a:ext cx="2209800" cy="3448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9825" y="62674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2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CONTRAST MEDIA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03166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amm2-3.fna.fbcdn.net/v/t1.0-9/s851x315/44935167_359233921311883_8082365299808010240_n.jpg?_nc_cat=109&amp;_nc_sid=8bfeb9&amp;_nc_ohc=b5Ik9EtBIYkAX_sbi5m&amp;_nc_ht=scontent.famm2-3.fna&amp;_nc_tp=7&amp;oh=2d9677e7107f85256845f0f6f7bfaafb&amp;oe=5F2FE02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1499" r="21418" b="12946"/>
          <a:stretch/>
        </p:blipFill>
        <p:spPr bwMode="auto">
          <a:xfrm>
            <a:off x="2162084" y="1"/>
            <a:ext cx="875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CONTRAST MEDIA :</a:t>
            </a:r>
            <a:r>
              <a:rPr lang="en-US" sz="2700" dirty="0" smtClean="0"/>
              <a:t>IT IS MATERIAL GIVEN ORALLY TO OPACIFY BOWEL OR IV TO OPACIFY VESSELS OR SOME LINDS OF TUMOR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ORAL 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BARUIM SULFATE </a:t>
            </a:r>
            <a:r>
              <a:rPr lang="en-US" dirty="0" smtClean="0"/>
              <a:t>: USED FOR SWALLOW ,MEAL, FOLLOW THROUGH AND ENEMA , AND IN DILUTED FORM FOR ABDOMEN CT</a:t>
            </a:r>
          </a:p>
          <a:p>
            <a:r>
              <a:rPr lang="en-US" dirty="0" smtClean="0"/>
              <a:t>IF IT ENTER THE PERTITONEAL CAVITY IT MAY CAUSE SEVERE PERITONITIS SO IT IS NOT USED WHEN THERE IS SUSPECION OF PERFORATION OR LEAK.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NICM ( NON IODINIED CONTRAST MEDIA )</a:t>
            </a:r>
          </a:p>
          <a:p>
            <a:r>
              <a:rPr lang="en-US" dirty="0" smtClean="0"/>
              <a:t>USED AS ORAL CONTRAST FOR CT ABDOMEN TO OPACIFY OWEL</a:t>
            </a:r>
          </a:p>
          <a:p>
            <a:r>
              <a:rPr lang="en-US" dirty="0" smtClean="0"/>
              <a:t>AND WHEN THERE IS SUSPECION OF PERFORATION OR LEAK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2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I.V CONTRAST  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NICM (NON IONISED CNTRAST MEDIA )</a:t>
            </a:r>
          </a:p>
          <a:p>
            <a:pPr marL="0" indent="0">
              <a:buNone/>
            </a:pPr>
            <a:r>
              <a:rPr lang="en-US" dirty="0" smtClean="0"/>
              <a:t>-HISTORY OF ALLERGY MUST BE TAKEN CARFULLEY ,IF THERE IS A HISTORY OF ALLERGY LIKE ASTHMA OR PENCILLIN USE ANOTHER IMAGE MODALITY OR PREPARE THE PATIENT WITH ORAL OR IV CORTICOSTEROID </a:t>
            </a:r>
          </a:p>
          <a:p>
            <a:pPr marL="0" indent="0">
              <a:buNone/>
            </a:pPr>
            <a:r>
              <a:rPr lang="en-US" dirty="0" smtClean="0"/>
              <a:t>-CHECK THE KIDNEY FUNCTION TEST</a:t>
            </a:r>
          </a:p>
          <a:p>
            <a:pPr marL="0" indent="0">
              <a:buNone/>
            </a:pPr>
            <a:r>
              <a:rPr lang="en-US" dirty="0" smtClean="0"/>
              <a:t>IT IS USED IN CT SCAN AND  IVP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GADALUNUIM  </a:t>
            </a:r>
            <a:r>
              <a:rPr lang="en-US" dirty="0" smtClean="0"/>
              <a:t>USED FOR MRI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91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OTHERS </a:t>
            </a:r>
          </a:p>
          <a:p>
            <a:r>
              <a:rPr lang="en-US" dirty="0" smtClean="0"/>
              <a:t>INTRAUTERINE CONTRAST IN HYSTEROSALPINGOGRAM WE USE NICM</a:t>
            </a:r>
          </a:p>
          <a:p>
            <a:r>
              <a:rPr lang="en-US" dirty="0" smtClean="0"/>
              <a:t>IN URETHROGRAM AND MCUG WE USE NICM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unny Radiology XRay Radiologist Rad Tech Gift Digital Art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0"/>
            <a:ext cx="10916920" cy="66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2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Advantage OF XRAY  :</a:t>
            </a:r>
          </a:p>
          <a:p>
            <a:r>
              <a:rPr lang="en-US" dirty="0" smtClean="0"/>
              <a:t>Easily performed</a:t>
            </a:r>
          </a:p>
          <a:p>
            <a:r>
              <a:rPr lang="en-US" dirty="0" smtClean="0"/>
              <a:t>Available in almost all radiology centers </a:t>
            </a:r>
          </a:p>
          <a:p>
            <a:r>
              <a:rPr lang="en-US" dirty="0" smtClean="0"/>
              <a:t>Not coasty</a:t>
            </a:r>
          </a:p>
          <a:p>
            <a:r>
              <a:rPr lang="en-US" dirty="0" smtClean="0"/>
              <a:t>First modality of imaging in many </a:t>
            </a:r>
            <a:r>
              <a:rPr lang="en-US" dirty="0" err="1" smtClean="0"/>
              <a:t>radiopathologies</a:t>
            </a:r>
            <a:endParaRPr lang="en-US" dirty="0" smtClean="0"/>
          </a:p>
          <a:p>
            <a:r>
              <a:rPr lang="en-US" dirty="0" smtClean="0"/>
              <a:t>Shows bone, metallic object with no artifacts …..</a:t>
            </a:r>
          </a:p>
        </p:txBody>
      </p:sp>
    </p:spTree>
    <p:extLst>
      <p:ext uri="{BB962C8B-B14F-4D97-AF65-F5344CB8AC3E}">
        <p14:creationId xmlns:p14="http://schemas.microsoft.com/office/powerpoint/2010/main" val="23140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Disadvantage </a:t>
            </a:r>
          </a:p>
          <a:p>
            <a:r>
              <a:rPr lang="en-US" dirty="0" smtClean="0"/>
              <a:t>Almost Not allowed in pregnant .</a:t>
            </a:r>
          </a:p>
          <a:p>
            <a:r>
              <a:rPr lang="en-US" dirty="0" smtClean="0"/>
              <a:t>Radiation exposure ( but smaller dose than CT scan )</a:t>
            </a:r>
          </a:p>
          <a:p>
            <a:r>
              <a:rPr lang="en-US" dirty="0" smtClean="0"/>
              <a:t>Limited diagnostic information  in any radiological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XRAY: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CHEST XRAY</a:t>
            </a:r>
          </a:p>
          <a:p>
            <a:r>
              <a:rPr lang="en-US" dirty="0" smtClean="0"/>
              <a:t>2- ABDOMEN XRAY</a:t>
            </a:r>
          </a:p>
          <a:p>
            <a:r>
              <a:rPr lang="en-US" dirty="0" smtClean="0"/>
              <a:t>3-KUB</a:t>
            </a:r>
          </a:p>
          <a:p>
            <a:r>
              <a:rPr lang="en-US" dirty="0" smtClean="0"/>
              <a:t>4- WRIST XRAY</a:t>
            </a:r>
          </a:p>
          <a:p>
            <a:r>
              <a:rPr lang="en-US" dirty="0" smtClean="0"/>
              <a:t>5- KNEE XRAY</a:t>
            </a:r>
          </a:p>
          <a:p>
            <a:r>
              <a:rPr lang="en-US" dirty="0" smtClean="0"/>
              <a:t>6- CERVICAL SPINE XRAY</a:t>
            </a:r>
          </a:p>
        </p:txBody>
      </p:sp>
    </p:spTree>
    <p:extLst>
      <p:ext uri="{BB962C8B-B14F-4D97-AF65-F5344CB8AC3E}">
        <p14:creationId xmlns:p14="http://schemas.microsoft.com/office/powerpoint/2010/main" val="15370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XRAY (ROUTINELY PA)</a:t>
            </a:r>
            <a:endParaRPr lang="en-US" dirty="0"/>
          </a:p>
        </p:txBody>
      </p:sp>
      <p:pic>
        <p:nvPicPr>
          <p:cNvPr id="2050" name="Picture 2" descr="Female Nurse Preparing Patient For Chest Xray In Examination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8" y="2564096"/>
            <a:ext cx="4807445" cy="32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pret Chest Xray like a PRO - Technologist Guide - RadTechOnDu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51" y="1763486"/>
            <a:ext cx="5515133" cy="47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1033</Words>
  <Application>Microsoft Office PowerPoint</Application>
  <PresentationFormat>Widescreen</PresentationFormat>
  <Paragraphs>153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            RADIOLOGY MODALITIES OF IMAGING 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EXAMPLES OF XRAY:</vt:lpstr>
      <vt:lpstr>CHEST XRAY (ROUTINELY PA)</vt:lpstr>
      <vt:lpstr>ABDOMEN XRAY (ROUTINELY ERECT AND SUPINE )</vt:lpstr>
      <vt:lpstr>KUB</vt:lpstr>
      <vt:lpstr>OTHER EXAMPLES (WRIST, KNEE, CERVICAL SPINE )</vt:lpstr>
      <vt:lpstr>PowerPoint Presentation</vt:lpstr>
      <vt:lpstr> </vt:lpstr>
      <vt:lpstr>5 MIN FILM</vt:lpstr>
      <vt:lpstr>IVU 15 MIN FILM ( REVIEW ANATOMY )</vt:lpstr>
      <vt:lpstr>EXAMPLES OF PATHOLOGY OF IVP ( NO DETAILS)</vt:lpstr>
      <vt:lpstr>PowerPoint Presentation</vt:lpstr>
      <vt:lpstr> </vt:lpstr>
      <vt:lpstr>BA SWALLOW  TAKING IMAGES WHILE THE PATIENT IS SWALLOWING  THE ORAL CONTRAST MEDIA UPPER  ( LATERAL AND AP):   </vt:lpstr>
      <vt:lpstr>BA SWALLOW  LOWER LEVEL (AP AND LATERAL )</vt:lpstr>
      <vt:lpstr>BARUIM MEAL: TAKING IMAGES WITH DIFFERENT VIEWS WHILE THE ORAL CONTRAST IN THE STOMACH  </vt:lpstr>
      <vt:lpstr>FOLLOW THROUGH</vt:lpstr>
      <vt:lpstr>COMPRESSION VIEW BARUIM FOLLOW THROUGH</vt:lpstr>
      <vt:lpstr>BARUIM ENEMA :THROUGH RECTAL TUBE WE INTRODUCE        BARUIM CONTRAST UNDER FLOUROSCOPY GUIDANCE TO LARGE BOWEL ONLY                    </vt:lpstr>
      <vt:lpstr>MCUG (MICTURATION CYSTO URETHROGRAM)</vt:lpstr>
      <vt:lpstr>PowerPoint Presentation</vt:lpstr>
      <vt:lpstr>URETHROGRAM : WE INTRODUCE NICM THROUGH FOLYES CATHETER (IT’S BALLON IN THE TIP OF THE PENIS) TO SEE IF THERE IS ANY STRICTURE OR RUPTURE IN THE URETHRA</vt:lpstr>
      <vt:lpstr>HYSTEROSALPINGOGRAPHY</vt:lpstr>
      <vt:lpstr>PowerPoint Presentation</vt:lpstr>
      <vt:lpstr>ULTRASOUND MACHINE </vt:lpstr>
      <vt:lpstr>ULTRASOUND </vt:lpstr>
      <vt:lpstr>EXAMPLES: KIDNEY ULTRASOUND,THYROID ULTRASOND, LIVER ULTRASOUND                          </vt:lpstr>
      <vt:lpstr>PowerPoint Presentation</vt:lpstr>
      <vt:lpstr>CT SCAN MACHINE</vt:lpstr>
      <vt:lpstr>CT SCAN</vt:lpstr>
      <vt:lpstr>PowerPoint Presentation</vt:lpstr>
      <vt:lpstr>IT IS NOT ONE IMAGE IT IS A FILM OF MANY IMAGES IN DIFFERENT LEVEL</vt:lpstr>
      <vt:lpstr>WINDOWS ( IT IS TECHNICAL OPTION , WE SCAN THE PATIENT ONLY ONCE) </vt:lpstr>
      <vt:lpstr>MEDIASTINAL WINDOW                                        LUNG WINDOW            OF CHEST CT</vt:lpstr>
      <vt:lpstr>LIVER ( SOFT TISSUE ) WINDOW</vt:lpstr>
      <vt:lpstr>PowerPoint Presentation</vt:lpstr>
      <vt:lpstr>PowerPoint Presentation</vt:lpstr>
      <vt:lpstr>PowerPoint Presentation</vt:lpstr>
      <vt:lpstr>MRI ACCIDENTS</vt:lpstr>
      <vt:lpstr>DISADVANTAGES OF MRI</vt:lpstr>
      <vt:lpstr>ADVANTAGES  OF MRI</vt:lpstr>
      <vt:lpstr>IN MRI WE SCAN THE PATIENT WITH THREE DIFFERENT PLANES AXIAL CORONAL AND SAGITTAL  ALS  IN MANY DIFFERENT SEQUANCES , SO IT TAKES LONG TIME , EXAMPLES OF SEQUANCES IN AXIAL PLANE.</vt:lpstr>
      <vt:lpstr>PowerPoint Presentation</vt:lpstr>
      <vt:lpstr>CONTRAST MEDIA :IT IS MATERIAL GIVEN ORALLY TO OPACIFY BOWEL OR IV TO OPACIFY VESSELS OR SOME LINDS OF TUMOR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66</cp:revision>
  <dcterms:created xsi:type="dcterms:W3CDTF">2020-07-13T11:32:58Z</dcterms:created>
  <dcterms:modified xsi:type="dcterms:W3CDTF">2022-07-27T05:50:51Z</dcterms:modified>
</cp:coreProperties>
</file>