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72" r:id="rId4"/>
    <p:sldId id="257" r:id="rId5"/>
    <p:sldId id="273" r:id="rId6"/>
    <p:sldId id="267" r:id="rId7"/>
    <p:sldId id="265" r:id="rId8"/>
    <p:sldId id="266" r:id="rId9"/>
    <p:sldId id="259" r:id="rId10"/>
    <p:sldId id="268" r:id="rId11"/>
    <p:sldId id="274" r:id="rId12"/>
    <p:sldId id="269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45AA5-089C-4848-AC19-95A1E48F848F}" type="datetimeFigureOut">
              <a:rPr lang="en-US" smtClean="0"/>
              <a:pPr/>
              <a:t>26-Apr-15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53BAF-6110-497F-9135-7D22F8900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1E74-2135-4406-AA53-30D4A8B6B5D3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B740-F46E-473F-9381-FBC975AA3766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D76EF-99DD-429C-B133-A6B18885A5EB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B2DC3-43F5-46C8-8207-BC4C2DA0DC72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B110-1F11-4142-90E0-7F93267310FD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1BEE-165C-41C5-9A1E-8526D2C5FF16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5E3AE-1D01-441A-83F2-3D02B2B092E6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D933-813F-4437-B107-C0AF477FF3C2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74C1-0F00-4561-980A-B160B5E2F45B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B2D8-719E-41D9-B0C1-8D890F589EB9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6242-D257-4D0F-BE6B-7DF0796950EB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2C1B-AD68-4EE1-801E-D155F82754F9}" type="datetime1">
              <a:rPr lang="en-US" smtClean="0"/>
              <a:pPr/>
              <a:t>26-Apr-15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28600" y="533400"/>
            <a:ext cx="8763000" cy="6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07916" rIns="0" bIns="107916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ctr" eaLnBrk="0" fontAlgn="t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dirty="0" err="1" smtClean="0">
                <a:solidFill>
                  <a:srgbClr val="FF0000"/>
                </a:solidFill>
              </a:rPr>
              <a:t>Berylliosis</a:t>
            </a:r>
            <a:endParaRPr lang="en-US" sz="6000" b="1" dirty="0" smtClean="0">
              <a:solidFill>
                <a:srgbClr val="FF0000"/>
              </a:solidFill>
            </a:endParaRPr>
          </a:p>
          <a:p>
            <a:pPr marL="342900" indent="-342900" algn="ctr" eaLnBrk="0" fontAlgn="t" hangingPunct="0">
              <a:spcBef>
                <a:spcPct val="0"/>
              </a:spcBef>
              <a:spcAft>
                <a:spcPct val="0"/>
              </a:spcAft>
            </a:pPr>
            <a:r>
              <a:rPr lang="ar-J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Definition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Berylliosis</a:t>
            </a:r>
            <a:r>
              <a:rPr lang="en-US" sz="2000" dirty="0" smtClean="0"/>
              <a:t>, or </a:t>
            </a:r>
            <a:r>
              <a:rPr lang="en-US" sz="2000" b="1" dirty="0" smtClean="0"/>
              <a:t>chronic beryllium disease</a:t>
            </a:r>
            <a:r>
              <a:rPr lang="en-US" sz="2000" dirty="0" smtClean="0"/>
              <a:t> (CBD), is a chronic allergic-type lung response and chronic lung disease caused by exposure to </a:t>
            </a:r>
            <a:r>
              <a:rPr lang="en-US" sz="2000" b="1" dirty="0" smtClean="0"/>
              <a:t>beryllium</a:t>
            </a:r>
            <a:r>
              <a:rPr lang="en-US" sz="2000" dirty="0" smtClean="0"/>
              <a:t> and its compounds.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  As an occupational lung disease, it is most classically associated with </a:t>
            </a:r>
            <a:r>
              <a:rPr lang="en-US" sz="2000" u="sng" dirty="0" smtClean="0"/>
              <a:t>aerospace manufacturing</a:t>
            </a:r>
            <a:r>
              <a:rPr lang="en-US" sz="2000" dirty="0" smtClean="0"/>
              <a:t>, beryllium mining or manufacturing of </a:t>
            </a:r>
            <a:r>
              <a:rPr lang="en-US" sz="2000" u="sng" dirty="0" smtClean="0"/>
              <a:t>fluorescent light bulbs </a:t>
            </a:r>
            <a:r>
              <a:rPr lang="en-US" sz="2000" dirty="0" smtClean="0"/>
              <a:t>(which used to contain beryllium compounds in their internal phosphor coating).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  The condition is </a:t>
            </a:r>
            <a:r>
              <a:rPr lang="en-US" sz="2000" u="sng" dirty="0" smtClean="0">
                <a:solidFill>
                  <a:srgbClr val="FF0000"/>
                </a:solidFill>
              </a:rPr>
              <a:t>incurable</a:t>
            </a:r>
            <a:r>
              <a:rPr lang="en-US" sz="2000" dirty="0" smtClean="0"/>
              <a:t>, but symptoms can be </a:t>
            </a:r>
            <a:r>
              <a:rPr lang="en-US" sz="2000" dirty="0" smtClean="0"/>
              <a:t>treated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altLang="en-US" sz="2000" dirty="0" smtClean="0"/>
              <a:t>Nearly </a:t>
            </a:r>
            <a:r>
              <a:rPr lang="en-US" altLang="en-US" sz="2000" dirty="0" smtClean="0"/>
              <a:t>identical to </a:t>
            </a:r>
            <a:r>
              <a:rPr lang="en-US" altLang="en-US" sz="2000" dirty="0" err="1" smtClean="0"/>
              <a:t>Sarcoid</a:t>
            </a:r>
            <a:r>
              <a:rPr lang="en-US" altLang="en-US" sz="2000" dirty="0" smtClean="0"/>
              <a:t> (isolated </a:t>
            </a:r>
            <a:r>
              <a:rPr lang="en-US" altLang="en-US" sz="2000" dirty="0" err="1" smtClean="0"/>
              <a:t>hilar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adenopathy</a:t>
            </a:r>
            <a:r>
              <a:rPr lang="en-US" altLang="en-US" sz="2000" dirty="0" smtClean="0"/>
              <a:t> is more likely to be </a:t>
            </a:r>
            <a:r>
              <a:rPr lang="en-US" altLang="en-US" sz="2000" dirty="0" err="1" smtClean="0"/>
              <a:t>Sarcoid</a:t>
            </a:r>
            <a:r>
              <a:rPr lang="en-US" altLang="en-US" sz="2000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000" dirty="0" smtClean="0"/>
              <a:t>Systemic involvement is seen in both diseases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000" dirty="0" smtClean="0"/>
              <a:t>Hypersensitivity (type IV) to beryllium can be demonstrated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000" dirty="0" smtClean="0"/>
              <a:t>Beryllium lymphocyte proliferation (BAL&gt;peripheral blood)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000" dirty="0" smtClean="0"/>
              <a:t>Potentially fatal acute </a:t>
            </a:r>
            <a:r>
              <a:rPr lang="en-US" altLang="en-US" sz="2000" dirty="0" err="1" smtClean="0"/>
              <a:t>pneumonitis</a:t>
            </a:r>
            <a:r>
              <a:rPr lang="en-US" altLang="en-US" sz="2000" dirty="0" smtClean="0"/>
              <a:t> can occur after high level </a:t>
            </a:r>
            <a:r>
              <a:rPr lang="en-US" altLang="en-US" sz="2000" dirty="0" smtClean="0"/>
              <a:t>exposure</a:t>
            </a:r>
            <a:endParaRPr kumimoji="0" lang="ar-JO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0" tIns="107916" rIns="0" bIns="107916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1029" name="Picture 5" descr="Inflammed Lung and asth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" y="2147483647"/>
            <a:ext cx="3810000" cy="246697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57201"/>
            <a:ext cx="8763000" cy="6172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t"/>
            <a:r>
              <a:rPr lang="en-US" sz="4000" b="1" dirty="0" smtClean="0">
                <a:solidFill>
                  <a:srgbClr val="FF0000"/>
                </a:solidFill>
              </a:rPr>
              <a:t>Diagnosis</a:t>
            </a:r>
          </a:p>
          <a:p>
            <a:pPr algn="ctr" fontAlgn="t"/>
            <a:r>
              <a:rPr lang="en-US" sz="4000" b="1" dirty="0" smtClean="0">
                <a:solidFill>
                  <a:srgbClr val="FF0000"/>
                </a:solidFill>
              </a:rPr>
              <a:t>  </a:t>
            </a:r>
            <a:r>
              <a:rPr lang="en-US" sz="2400" dirty="0" smtClean="0"/>
              <a:t>Tests may include: </a:t>
            </a:r>
            <a:endParaRPr lang="en-US" sz="2400" dirty="0" smtClean="0"/>
          </a:p>
          <a:p>
            <a:pPr algn="ctr" fontAlgn="t"/>
            <a:r>
              <a:rPr lang="en-US" sz="2400" dirty="0" smtClean="0"/>
              <a:t>Chest </a:t>
            </a:r>
            <a:r>
              <a:rPr lang="en-US" sz="2400" dirty="0" smtClean="0"/>
              <a:t>x-ray</a:t>
            </a:r>
          </a:p>
          <a:p>
            <a:pPr marL="457200" indent="-457200" fontAlgn="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Pulmonary function tests (PFTs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marL="457200" indent="-457200" fontAlgn="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BeLPT</a:t>
            </a:r>
            <a:r>
              <a:rPr lang="en-US" sz="2400" dirty="0" smtClean="0"/>
              <a:t> (</a:t>
            </a:r>
            <a:r>
              <a:rPr lang="en-US" sz="2800" dirty="0" smtClean="0">
                <a:solidFill>
                  <a:srgbClr val="FF0000"/>
                </a:solidFill>
              </a:rPr>
              <a:t>beryllium lymphocyte proliferation test</a:t>
            </a:r>
            <a:r>
              <a:rPr lang="en-US" sz="2400" dirty="0" smtClean="0"/>
              <a:t>)—a blood test that determines allergic sensitivity to beryllium</a:t>
            </a:r>
          </a:p>
          <a:p>
            <a:pPr marL="457200" indent="-457200" fontAlgn="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Lung biopsy —to test lung </a:t>
            </a:r>
            <a:r>
              <a:rPr lang="en-US" sz="2400" dirty="0" smtClean="0"/>
              <a:t>tissue</a:t>
            </a:r>
            <a:endParaRPr lang="en-US" sz="2400" dirty="0" smtClean="0"/>
          </a:p>
          <a:p>
            <a:pPr marL="457200" indent="-457200" fontAlgn="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Symptoms of chronic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may not appear until years after exposure. Therefore, all workers who may have been exposed to beryllium should have </a:t>
            </a:r>
            <a:r>
              <a:rPr lang="en-US" sz="2400" dirty="0" err="1" smtClean="0"/>
              <a:t>BeLPT</a:t>
            </a:r>
            <a:r>
              <a:rPr lang="en-US" sz="2400" dirty="0" smtClean="0"/>
              <a:t> tests, even if they have no symptoms</a:t>
            </a:r>
            <a:endParaRPr lang="ar-JO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8674" name="Picture 2" descr="/best-practice/images/bp/en-gb/1112-3_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"/>
            <a:ext cx="7315200" cy="54945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219200" y="5943600"/>
            <a:ext cx="643669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CXR of chronic beryllium disease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81534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5400" b="1" dirty="0" smtClean="0">
                <a:solidFill>
                  <a:srgbClr val="FF0000"/>
                </a:solidFill>
              </a:rPr>
              <a:t>Treatment  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The most important step in the management of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is to avoid further exposure to beryllium.</a:t>
            </a:r>
          </a:p>
          <a:p>
            <a:pPr marL="457200" indent="-457200" fontAlgn="t">
              <a:buFont typeface="+mj-lt"/>
              <a:buAutoNum type="arabicPeriod"/>
            </a:pPr>
            <a:endParaRPr lang="en-US" sz="2400" dirty="0" smtClean="0"/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For acute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, you may be given </a:t>
            </a:r>
            <a:r>
              <a:rPr lang="en-US" sz="2800" dirty="0" smtClean="0">
                <a:solidFill>
                  <a:srgbClr val="FF0000"/>
                </a:solidFill>
              </a:rPr>
              <a:t>corticosteroid </a:t>
            </a:r>
            <a:r>
              <a:rPr lang="en-US" sz="2400" dirty="0" smtClean="0"/>
              <a:t>medication, </a:t>
            </a:r>
            <a:r>
              <a:rPr lang="en-US" sz="2400" dirty="0" smtClean="0">
                <a:solidFill>
                  <a:srgbClr val="FF0000"/>
                </a:solidFill>
              </a:rPr>
              <a:t>usually prednisone </a:t>
            </a:r>
            <a:r>
              <a:rPr lang="en-US" sz="2400" dirty="0" smtClean="0"/>
              <a:t>. This drug helps to reduce lung inflammation. When treated rapidly, most patients recover fully. But in extreme cases, if not treated rapidly, acute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can be fatal. </a:t>
            </a:r>
          </a:p>
          <a:p>
            <a:pPr marL="457200" indent="-457200" fontAlgn="t">
              <a:buFont typeface="+mj-lt"/>
              <a:buAutoNum type="arabicPeriod"/>
            </a:pPr>
            <a:endParaRPr lang="en-US" sz="2400" dirty="0" smtClean="0"/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For chronic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, corticosteroids may be used if you develop symptoms of lung disease. However, these medications do not reverse scarring that has already occurred in the lungs.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8686800" cy="5911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4400" b="1" dirty="0" smtClean="0">
                <a:solidFill>
                  <a:srgbClr val="FF0000"/>
                </a:solidFill>
              </a:rPr>
              <a:t>Prevention   </a:t>
            </a:r>
          </a:p>
          <a:p>
            <a:pPr algn="ctr" fontAlgn="t"/>
            <a:r>
              <a:rPr lang="en-US" sz="2000" dirty="0" smtClean="0"/>
              <a:t>Avoiding </a:t>
            </a:r>
            <a:r>
              <a:rPr lang="en-US" sz="2000" dirty="0" smtClean="0"/>
              <a:t>or limiting exposure to beryllium is the best way to prevent </a:t>
            </a:r>
            <a:r>
              <a:rPr lang="en-US" sz="2000" dirty="0" err="1" smtClean="0"/>
              <a:t>berylliosis</a:t>
            </a:r>
            <a:r>
              <a:rPr lang="en-US" sz="2000" dirty="0" smtClean="0"/>
              <a:t>. To do so, do the following: </a:t>
            </a:r>
          </a:p>
          <a:p>
            <a:pPr algn="ctr" fontAlgn="t"/>
            <a:endParaRPr lang="en-US" sz="2000" dirty="0" smtClean="0"/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Ensure </a:t>
            </a:r>
            <a:r>
              <a:rPr lang="en-US" sz="2400" dirty="0" smtClean="0">
                <a:solidFill>
                  <a:srgbClr val="FF0000"/>
                </a:solidFill>
              </a:rPr>
              <a:t>good ventilation </a:t>
            </a:r>
            <a:r>
              <a:rPr lang="en-US" sz="2400" dirty="0" smtClean="0"/>
              <a:t>in work areas where there is beryllium dust or fumes.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Wear a </a:t>
            </a:r>
            <a:r>
              <a:rPr lang="en-US" sz="2400" dirty="0" smtClean="0">
                <a:solidFill>
                  <a:srgbClr val="FF0000"/>
                </a:solidFill>
              </a:rPr>
              <a:t>respirator</a:t>
            </a:r>
            <a:r>
              <a:rPr lang="en-US" sz="2400" dirty="0" smtClean="0"/>
              <a:t> when doing work that could result in high beryllium exposure.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Avoid </a:t>
            </a:r>
            <a:r>
              <a:rPr lang="en-US" sz="2400" dirty="0" smtClean="0">
                <a:solidFill>
                  <a:srgbClr val="FF0000"/>
                </a:solidFill>
              </a:rPr>
              <a:t>eating, drinking, or smoking </a:t>
            </a:r>
            <a:r>
              <a:rPr lang="en-US" sz="2400" dirty="0" smtClean="0"/>
              <a:t>in areas where beryllium is used.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Do not wear street clothing when working with beryllium.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After working with beryllium, </a:t>
            </a:r>
            <a:r>
              <a:rPr lang="en-US" sz="2400" dirty="0" smtClean="0">
                <a:solidFill>
                  <a:srgbClr val="FF0000"/>
                </a:solidFill>
              </a:rPr>
              <a:t>shower and wash your hair </a:t>
            </a:r>
            <a:r>
              <a:rPr lang="en-US" sz="2400" dirty="0" smtClean="0"/>
              <a:t>before changing back into street clothing.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If you are exposed to beryllium, you may need to have a </a:t>
            </a:r>
            <a:r>
              <a:rPr lang="en-US" sz="2400" dirty="0" err="1" smtClean="0"/>
              <a:t>BeLPT</a:t>
            </a:r>
            <a:r>
              <a:rPr lang="en-US" sz="2400" dirty="0" smtClean="0"/>
              <a:t> blood test as well as PFTs to detect any change in lung function.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266" name="AutoShape 2" descr="Image result for fluorescent light bulb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Image result for fluorescent light bulb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0" name="AutoShape 6" descr="Image result for fluorescent light bulb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2" name="AutoShape 8" descr="Image result for aerospace manufactur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74" name="Picture 10" descr="Image result for aerospace manufactu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533400"/>
            <a:ext cx="5562600" cy="20955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276" name="Picture 12" descr="Image result for aerospace manufactur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750608"/>
            <a:ext cx="3962400" cy="36406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278" name="Picture 14" descr="Image result for aerospace manufactur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0038" y="2743200"/>
            <a:ext cx="3992938" cy="3676651"/>
          </a:xfrm>
          <a:prstGeom prst="rect">
            <a:avLst/>
          </a:prstGeom>
          <a:noFill/>
        </p:spPr>
      </p:pic>
      <p:sp>
        <p:nvSpPr>
          <p:cNvPr id="11280" name="AutoShape 16" descr="Image result for aerospace manufactur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82" name="AutoShape 18" descr="Image result for aerospace manufactur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6626" name="Picture 2" descr="Image result for fluorescent light bulb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1000"/>
            <a:ext cx="2895600" cy="2438400"/>
          </a:xfrm>
          <a:prstGeom prst="rect">
            <a:avLst/>
          </a:prstGeom>
          <a:noFill/>
        </p:spPr>
      </p:pic>
      <p:pic>
        <p:nvPicPr>
          <p:cNvPr id="26628" name="Picture 4" descr="Image result for fluorescent light bulb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28600"/>
            <a:ext cx="4324350" cy="2667000"/>
          </a:xfrm>
          <a:prstGeom prst="rect">
            <a:avLst/>
          </a:prstGeom>
          <a:noFill/>
        </p:spPr>
      </p:pic>
      <p:pic>
        <p:nvPicPr>
          <p:cNvPr id="26630" name="Picture 6" descr="https://encrypted-tbn2.gstatic.com/images?q=tbn:ANd9GcTPYeqmtKfFgd5vc-dUqLeAwbKHryyzxP_LoPx328Lb2oPgmIo7Y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124200"/>
            <a:ext cx="5029200" cy="3562350"/>
          </a:xfrm>
          <a:prstGeom prst="rect">
            <a:avLst/>
          </a:prstGeom>
          <a:noFill/>
        </p:spPr>
      </p:pic>
      <p:sp>
        <p:nvSpPr>
          <p:cNvPr id="26632" name="AutoShape 8" descr="Image result for fiber opt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AutoShape 10" descr="Image result for fiber opt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6" name="AutoShape 12" descr="Image result for fiber opt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638" name="Picture 14" descr="Image result for fiber optic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3352800"/>
            <a:ext cx="3505200" cy="3057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83058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3600" b="1" dirty="0" smtClean="0">
                <a:solidFill>
                  <a:srgbClr val="FF0000"/>
                </a:solidFill>
              </a:rPr>
              <a:t>Definition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 </a:t>
            </a:r>
          </a:p>
          <a:p>
            <a:pPr algn="ctr" fontAlgn="t"/>
            <a:r>
              <a:rPr lang="en-US" sz="2400" dirty="0" smtClean="0"/>
              <a:t> </a:t>
            </a:r>
          </a:p>
          <a:p>
            <a:pPr fontAlgn="t">
              <a:buFont typeface="Wingdings" pitchFamily="2" charset="2"/>
              <a:buChar char="q"/>
            </a:pPr>
            <a:r>
              <a:rPr lang="en-US" sz="2400" dirty="0" err="1" smtClean="0"/>
              <a:t>Berylliosis</a:t>
            </a:r>
            <a:r>
              <a:rPr lang="en-US" sz="2400" dirty="0" smtClean="0"/>
              <a:t> is an occupational lung disease. It occurs in people who work with beryllium.</a:t>
            </a:r>
          </a:p>
          <a:p>
            <a:pPr fontAlgn="t">
              <a:buFont typeface="Wingdings" pitchFamily="2" charset="2"/>
              <a:buChar char="q"/>
            </a:pPr>
            <a:endParaRPr lang="en-US" sz="2400" dirty="0" smtClean="0"/>
          </a:p>
          <a:p>
            <a:pPr fontAlgn="t">
              <a:buFont typeface="Wingdings" pitchFamily="2" charset="2"/>
              <a:buChar char="q"/>
            </a:pPr>
            <a:r>
              <a:rPr lang="en-US" sz="2400" dirty="0" err="1" smtClean="0"/>
              <a:t>Berylliosis</a:t>
            </a:r>
            <a:r>
              <a:rPr lang="en-US" sz="2400" dirty="0" smtClean="0"/>
              <a:t> usually only occurs in people who have an </a:t>
            </a:r>
            <a:r>
              <a:rPr lang="en-US" sz="2400" u="sng" dirty="0" smtClean="0">
                <a:solidFill>
                  <a:srgbClr val="FF0000"/>
                </a:solidFill>
              </a:rPr>
              <a:t>allergic sensitivity to beryllium. </a:t>
            </a:r>
          </a:p>
          <a:p>
            <a:pPr fontAlgn="t">
              <a:buFont typeface="Wingdings" pitchFamily="2" charset="2"/>
              <a:buChar char="q"/>
            </a:pPr>
            <a:endParaRPr lang="en-US" sz="2400" dirty="0" smtClean="0"/>
          </a:p>
          <a:p>
            <a:pPr fontAlgn="t">
              <a:buFont typeface="Wingdings" pitchFamily="2" charset="2"/>
              <a:buChar char="q"/>
            </a:pPr>
            <a:r>
              <a:rPr lang="en-US" sz="2400" dirty="0" smtClean="0"/>
              <a:t>Beryllium is a metallic element that is found in rocks, coal, soil, and volcanic dust.</a:t>
            </a:r>
          </a:p>
          <a:p>
            <a:pPr fontAlgn="t">
              <a:buFont typeface="Wingdings" pitchFamily="2" charset="2"/>
              <a:buChar char="q"/>
            </a:pPr>
            <a:endParaRPr lang="en-US" sz="2400" dirty="0" smtClean="0"/>
          </a:p>
          <a:p>
            <a:pPr fontAlgn="t">
              <a:buFont typeface="Wingdings" pitchFamily="2" charset="2"/>
              <a:buChar char="q"/>
            </a:pPr>
            <a:r>
              <a:rPr lang="en-US" sz="2400" dirty="0" smtClean="0"/>
              <a:t>It is used in certain industries.</a:t>
            </a:r>
          </a:p>
          <a:p>
            <a:pPr fontAlgn="t">
              <a:buFont typeface="Wingdings" pitchFamily="2" charset="2"/>
              <a:buChar char="q"/>
            </a:pPr>
            <a:endParaRPr lang="en-US" sz="2400" dirty="0" smtClean="0"/>
          </a:p>
          <a:p>
            <a:pPr fontAlgn="t">
              <a:buFont typeface="Wingdings" pitchFamily="2" charset="2"/>
              <a:buChar char="q"/>
            </a:pPr>
            <a:r>
              <a:rPr lang="en-US" sz="2400" dirty="0" smtClean="0"/>
              <a:t>There are two types of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:</a:t>
            </a:r>
          </a:p>
          <a:p>
            <a:pPr lvl="1" fontAlgn="t"/>
            <a:r>
              <a:rPr lang="en-US" sz="2400" dirty="0" smtClean="0"/>
              <a:t>Acute And Chronic.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7650" name="Picture 2" descr="Image result for berylli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4114800" cy="3082130"/>
          </a:xfrm>
          <a:prstGeom prst="rect">
            <a:avLst/>
          </a:prstGeom>
          <a:noFill/>
        </p:spPr>
      </p:pic>
      <p:sp>
        <p:nvSpPr>
          <p:cNvPr id="27652" name="AutoShape 4" descr="Image result for beryll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Image result for beryll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Image result for beryll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8" name="AutoShape 10" descr="Image result for beryll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60" name="Picture 12" descr="Image result for beryll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733800"/>
            <a:ext cx="372393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662" name="Picture 14" descr="Image result for berylli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505201"/>
            <a:ext cx="3886200" cy="30384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664" name="Picture 16" descr="Image result for berylli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06730" y="228600"/>
            <a:ext cx="3846746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1"/>
            <a:ext cx="868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4800" b="1" dirty="0" smtClean="0">
                <a:solidFill>
                  <a:srgbClr val="FF0000"/>
                </a:solidFill>
              </a:rPr>
              <a:t>Causes</a:t>
            </a:r>
            <a:r>
              <a:rPr lang="en-US" sz="2800" dirty="0" smtClean="0"/>
              <a:t> </a:t>
            </a:r>
          </a:p>
          <a:p>
            <a:pPr algn="ctr" fontAlgn="t"/>
            <a:r>
              <a:rPr lang="en-US" sz="2800" dirty="0" smtClean="0"/>
              <a:t>  </a:t>
            </a:r>
          </a:p>
          <a:p>
            <a:pPr fontAlgn="t">
              <a:buFont typeface="Wingdings" pitchFamily="2" charset="2"/>
              <a:buChar char="Ø"/>
            </a:pPr>
            <a:r>
              <a:rPr lang="en-US" sz="2800" dirty="0" err="1" smtClean="0"/>
              <a:t>Berylliosis</a:t>
            </a:r>
            <a:r>
              <a:rPr lang="en-US" sz="2800" dirty="0" smtClean="0"/>
              <a:t> is caused by </a:t>
            </a:r>
            <a:r>
              <a:rPr lang="en-US" sz="2800" b="1" dirty="0" smtClean="0">
                <a:solidFill>
                  <a:srgbClr val="FF0000"/>
                </a:solidFill>
              </a:rPr>
              <a:t>inhalation</a:t>
            </a:r>
            <a:r>
              <a:rPr lang="en-US" sz="2800" dirty="0" smtClean="0"/>
              <a:t> or other exposure (such as through an </a:t>
            </a:r>
            <a:r>
              <a:rPr lang="en-US" sz="2800" b="1" dirty="0" smtClean="0">
                <a:solidFill>
                  <a:srgbClr val="FF0000"/>
                </a:solidFill>
              </a:rPr>
              <a:t>open skin wound</a:t>
            </a:r>
            <a:r>
              <a:rPr lang="en-US" sz="2800" dirty="0" smtClean="0"/>
              <a:t>) to beryllium dust or fumes.</a:t>
            </a:r>
          </a:p>
          <a:p>
            <a:pPr fontAlgn="t">
              <a:buFont typeface="Wingdings" pitchFamily="2" charset="2"/>
              <a:buChar char="Ø"/>
            </a:pPr>
            <a:endParaRPr lang="en-US" sz="2800" dirty="0" smtClean="0"/>
          </a:p>
          <a:p>
            <a:pPr fontAlgn="t">
              <a:buFont typeface="Wingdings" pitchFamily="2" charset="2"/>
              <a:buChar char="Ø"/>
            </a:pPr>
            <a:r>
              <a:rPr lang="en-US" sz="2800" dirty="0" smtClean="0"/>
              <a:t>Acute </a:t>
            </a:r>
            <a:r>
              <a:rPr lang="en-US" sz="2800" dirty="0" err="1" smtClean="0"/>
              <a:t>berylliosis</a:t>
            </a:r>
            <a:r>
              <a:rPr lang="en-US" sz="2800" dirty="0" smtClean="0"/>
              <a:t> is caused by brief exposure. It is very rare today.</a:t>
            </a:r>
          </a:p>
          <a:p>
            <a:pPr fontAlgn="t">
              <a:buFont typeface="Wingdings" pitchFamily="2" charset="2"/>
              <a:buChar char="Ø"/>
            </a:pPr>
            <a:endParaRPr lang="en-US" sz="2800" dirty="0" smtClean="0"/>
          </a:p>
          <a:p>
            <a:pPr fontAlgn="t">
              <a:buFont typeface="Wingdings" pitchFamily="2" charset="2"/>
              <a:buChar char="Ø"/>
            </a:pPr>
            <a:r>
              <a:rPr lang="en-US" sz="2800" dirty="0" smtClean="0"/>
              <a:t>Chronic </a:t>
            </a:r>
            <a:r>
              <a:rPr lang="en-US" sz="2800" dirty="0" err="1" smtClean="0"/>
              <a:t>berylliosis</a:t>
            </a:r>
            <a:r>
              <a:rPr lang="en-US" sz="2800" dirty="0" smtClean="0"/>
              <a:t> is caused by long-term exposure.</a:t>
            </a:r>
          </a:p>
          <a:p>
            <a:pPr fontAlgn="t">
              <a:buFont typeface="Wingdings" pitchFamily="2" charset="2"/>
              <a:buChar char="Ø"/>
            </a:pPr>
            <a:endParaRPr lang="en-US" sz="2800" dirty="0" smtClean="0"/>
          </a:p>
          <a:p>
            <a:pPr fontAlgn="t">
              <a:buFont typeface="Wingdings" pitchFamily="2" charset="2"/>
              <a:buChar char="Ø"/>
            </a:pPr>
            <a:r>
              <a:rPr lang="en-US" sz="2800" dirty="0" smtClean="0"/>
              <a:t>It is more common than acute, but still relatively unusual.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686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4000" b="1" dirty="0" smtClean="0">
                <a:solidFill>
                  <a:srgbClr val="FF0000"/>
                </a:solidFill>
              </a:rPr>
              <a:t>Risk Factors </a:t>
            </a:r>
            <a:r>
              <a:rPr lang="en-US" sz="2000" dirty="0" smtClean="0"/>
              <a:t>  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A risk factor is something that increases your chance of getting a disease or condition. The primary risk factor for </a:t>
            </a:r>
            <a:r>
              <a:rPr lang="en-US" sz="2000" dirty="0" err="1" smtClean="0"/>
              <a:t>berylliosis</a:t>
            </a:r>
            <a:r>
              <a:rPr lang="en-US" sz="2000" dirty="0" smtClean="0"/>
              <a:t> is working in an area where beryllium is processed.</a:t>
            </a:r>
          </a:p>
          <a:p>
            <a:pPr fontAlgn="t"/>
            <a:r>
              <a:rPr lang="en-US" sz="2400" b="1" dirty="0" smtClean="0"/>
              <a:t>Industries that use beryllium include: 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Aerospace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Electronics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Fiber-optics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Mining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Nuclear weapons and reactors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Laboratory technologies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Dental alloy preparation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Scrap metal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2000" dirty="0" smtClean="0"/>
              <a:t>Manufacturing of: </a:t>
            </a:r>
          </a:p>
          <a:p>
            <a:pPr lvl="1" fontAlgn="t">
              <a:buFont typeface="Wingdings" pitchFamily="2" charset="2"/>
              <a:buChar char="ü"/>
            </a:pPr>
            <a:r>
              <a:rPr lang="en-US" sz="2000" dirty="0" smtClean="0"/>
              <a:t>Mirrors</a:t>
            </a:r>
          </a:p>
          <a:p>
            <a:pPr lvl="1" fontAlgn="t">
              <a:buFont typeface="Wingdings" pitchFamily="2" charset="2"/>
              <a:buChar char="ü"/>
            </a:pPr>
            <a:r>
              <a:rPr lang="en-US" sz="2000" dirty="0" smtClean="0"/>
              <a:t>Golf clubs</a:t>
            </a:r>
          </a:p>
          <a:p>
            <a:pPr lvl="1" fontAlgn="t">
              <a:buFont typeface="Wingdings" pitchFamily="2" charset="2"/>
              <a:buChar char="ü"/>
            </a:pPr>
            <a:r>
              <a:rPr lang="en-US" sz="2000" dirty="0" smtClean="0"/>
              <a:t>Microwaves &amp; Bicycle frames</a:t>
            </a:r>
          </a:p>
          <a:p>
            <a:pPr fontAlgn="t">
              <a:buFont typeface="Wingdings" pitchFamily="2" charset="2"/>
              <a:buChar char="ü"/>
            </a:pPr>
            <a:r>
              <a:rPr lang="en-US" sz="1600" dirty="0" smtClean="0"/>
              <a:t>Although the risk is extremely low, people who live near such industries have a slightly higher risk of getting </a:t>
            </a:r>
            <a:r>
              <a:rPr lang="en-US" sz="1600" dirty="0" err="1" smtClean="0"/>
              <a:t>berylliosis</a:t>
            </a:r>
            <a:r>
              <a:rPr lang="en-US" sz="1600" dirty="0" smtClean="0"/>
              <a:t> than those who do not.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1"/>
            <a:ext cx="8686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4400" b="1" dirty="0" smtClean="0">
                <a:solidFill>
                  <a:srgbClr val="FF0000"/>
                </a:solidFill>
              </a:rPr>
              <a:t>Symptoms  </a:t>
            </a:r>
          </a:p>
          <a:p>
            <a:pPr algn="ctr" fontAlgn="t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</a:p>
          <a:p>
            <a:pPr fontAlgn="t"/>
            <a:r>
              <a:rPr lang="en-US" sz="2800" dirty="0" smtClean="0"/>
              <a:t>Symptoms of acute </a:t>
            </a:r>
            <a:r>
              <a:rPr lang="en-US" sz="2800" dirty="0" err="1" smtClean="0"/>
              <a:t>berylliosis</a:t>
            </a:r>
            <a:r>
              <a:rPr lang="en-US" sz="2800" dirty="0" smtClean="0"/>
              <a:t> come on suddenly and rapidly.</a:t>
            </a:r>
          </a:p>
          <a:p>
            <a:pPr fontAlgn="t"/>
            <a:r>
              <a:rPr lang="en-US" sz="2800" dirty="0" smtClean="0"/>
              <a:t>The main symptoms are due to severe lung inflammation. These symptoms include: </a:t>
            </a:r>
          </a:p>
          <a:p>
            <a:pPr fontAlgn="t"/>
            <a:endParaRPr lang="en-US" sz="2800" dirty="0" smtClean="0"/>
          </a:p>
          <a:p>
            <a:pPr marL="514350" indent="-514350" fontAlgn="t">
              <a:buFont typeface="+mj-lt"/>
              <a:buAutoNum type="arabicPeriod"/>
            </a:pPr>
            <a:r>
              <a:rPr lang="en-US" sz="2800" dirty="0" smtClean="0"/>
              <a:t>Coughing, possibly bringing up blood-tinged sputum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US" sz="2800" dirty="0" smtClean="0"/>
              <a:t>Chest pain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US" sz="2800" dirty="0" smtClean="0"/>
              <a:t>Shortness of breath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US" sz="2800" dirty="0" smtClean="0"/>
              <a:t>Weight loss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86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6000" b="1" dirty="0" smtClean="0">
                <a:solidFill>
                  <a:srgbClr val="FF0000"/>
                </a:solidFill>
              </a:rPr>
              <a:t>Symptoms</a:t>
            </a:r>
          </a:p>
          <a:p>
            <a:pPr fontAlgn="t"/>
            <a:r>
              <a:rPr lang="en-US" sz="2400" dirty="0" smtClean="0"/>
              <a:t>Symptoms of chronic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develop slowly.</a:t>
            </a:r>
          </a:p>
          <a:p>
            <a:pPr fontAlgn="t"/>
            <a:r>
              <a:rPr lang="en-US" sz="2400" dirty="0" smtClean="0"/>
              <a:t>Sometimes, symptoms may not appear until many years after exposure to beryllium.</a:t>
            </a:r>
          </a:p>
          <a:p>
            <a:pPr fontAlgn="t"/>
            <a:r>
              <a:rPr lang="en-US" sz="2400" dirty="0" smtClean="0"/>
              <a:t>Chronic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produces two main pathologic changes: 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Scarring of the lung tissue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en-US" sz="2400" dirty="0" smtClean="0"/>
              <a:t>Formation of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(inflammatory masses) in the lungs (primarily) and other organs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In severe cases,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may lead to heart failure 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Symptoms of chronic </a:t>
            </a:r>
            <a:r>
              <a:rPr lang="en-US" sz="2400" dirty="0" err="1" smtClean="0"/>
              <a:t>berylliosis</a:t>
            </a:r>
            <a:r>
              <a:rPr lang="en-US" sz="2400" dirty="0" smtClean="0"/>
              <a:t> may include: 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Dry cough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Weight loss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Fatigue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Chest pain</a:t>
            </a:r>
          </a:p>
          <a:p>
            <a:pPr fontAlgn="t">
              <a:buFont typeface="Arial" pitchFamily="34" charset="0"/>
              <a:buChar char="•"/>
            </a:pPr>
            <a:r>
              <a:rPr lang="en-US" sz="2400" dirty="0" smtClean="0"/>
              <a:t>Shortness of breath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4" ma:contentTypeDescription="Create a new document." ma:contentTypeScope="" ma:versionID="7f12e0e65badb37fa0b061fa071a32c4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b487f39c957a35a8765c7d4b73aac880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880BE1-0DC0-44FE-A8A2-2930FE03BDD5}"/>
</file>

<file path=customXml/itemProps2.xml><?xml version="1.0" encoding="utf-8"?>
<ds:datastoreItem xmlns:ds="http://schemas.openxmlformats.org/officeDocument/2006/customXml" ds:itemID="{1A62F0C6-E3B1-46FA-BD59-F29416D7E8C6}"/>
</file>

<file path=customXml/itemProps3.xml><?xml version="1.0" encoding="utf-8"?>
<ds:datastoreItem xmlns:ds="http://schemas.openxmlformats.org/officeDocument/2006/customXml" ds:itemID="{22DE55AD-5F46-4217-91FF-6F39D300707D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232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Medicine</dc:creator>
  <cp:lastModifiedBy>TOSHIBA</cp:lastModifiedBy>
  <cp:revision>9</cp:revision>
  <dcterms:created xsi:type="dcterms:W3CDTF">2006-08-16T00:00:00Z</dcterms:created>
  <dcterms:modified xsi:type="dcterms:W3CDTF">2015-04-26T20:49:47Z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