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5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6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8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0" r:id="rId1"/>
    <p:sldMasterId id="2147483651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</p:sldMasterIdLst>
  <p:notesMasterIdLst>
    <p:notesMasterId r:id="rId34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</p:sldIdLst>
  <p:sldSz cx="9144000" cy="6858000" type="screen4x3"/>
  <p:notesSz cx="6858000" cy="9144000"/>
  <p:defaultTextStyle>
    <a:defPPr lvl="0">
      <a:defRPr lang="en-US"/>
    </a:defPPr>
    <a:lvl1pPr lvl="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lvl="1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lvl="2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lvl="3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lvl="4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lvl="5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lvl="6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lvl="7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lvl="8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240234C-C115-41E0-8E5D-52E2756A23E9}" type="datetimeFigureOut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4BCC6A82-5B30-42F5-8353-F64B9E6D1C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68394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33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30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6" name="Freeform 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3" name="Rectangle 42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5B07FBC6-576C-45FF-87B2-6E90AA5B46E1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 smtClean="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9CF5847-506F-447D-90EA-C9801F6831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706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48EB7-46F5-4A9A-8DF7-22B75348E1C3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50A6C-28C1-4AA3-B431-254CFC223C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6717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452025-E7D4-4B6E-942F-344F7F8E2F9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9C2E27-3470-487C-9A83-D86659B20F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139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C051E-EFA5-45CC-AD1E-AAFCA8E7FAB5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E23418D-5E67-4B55-9B7C-0CA5C590A7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1782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E2DCD-A255-4289-8C4E-3EF1461EE25B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A3B27ED-A0D6-4233-A21B-9B406C5BE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53353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3711D-97C6-47B0-8F78-81D8DA0EF32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92779F2-7785-4649-8628-90C6BD863B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67425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A7DF07-9193-40FE-A6A0-F6371A9B2F26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82401AF-65F9-44A5-992E-6BD8471F799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4182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BE6464-4113-4047-867D-6E89E4B655BF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E18ADD-DD04-4919-A040-60B796113D7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75144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95D8B2-066F-4AB3-95FA-4EA499672FA9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BF9C478-ED7E-44B4-9C77-20E73C3F41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52940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E10488-9696-48A2-9CE5-AE713A874E17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984DF64-C23B-4748-A8E8-FA6D4739A9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64901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4E02E1C-3B7C-40BF-B0E8-6C7E34391C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7F88A-6E49-4E5F-B371-7E6586882D96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1732754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48448-0BE6-4373-ACF0-F41B740A0A9D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268D-2E87-4650-8937-0C4F9A363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7616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F3DDF7C-732B-4A35-9618-1125849271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6DB08-50E5-4DA3-876D-86C4865107DC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6898496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537B7E-524C-4D10-83BF-A9D9405C56A6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DD605-4104-4738-8056-8B7B4C0ADF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57106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F91564-F9F9-4A1D-93D0-94F399A472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F7E64-3081-4B4A-A3E0-F78BDD360BE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8678729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9" name="Google Shape;82959;p2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60" name="Google Shape;82960;p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1pPr>
            <a:lvl2pPr marL="914400" lvl="1" indent="-325755" algn="l" rtl="0">
              <a:spcBef>
                <a:spcPts val="360"/>
              </a:spcBef>
              <a:spcAft>
                <a:spcPts val="0"/>
              </a:spcAft>
              <a:buSzPts val="1530"/>
              <a:buChar char="•"/>
              <a:defRPr/>
            </a:lvl2pPr>
            <a:lvl3pPr marL="1371600" lvl="2" indent="-331469" algn="l" rtl="0">
              <a:spcBef>
                <a:spcPts val="360"/>
              </a:spcBef>
              <a:spcAft>
                <a:spcPts val="0"/>
              </a:spcAft>
              <a:buSzPts val="162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961" name="Google Shape;82961;p2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62" name="Google Shape;82962;p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63" name="Google Shape;82963;p2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2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73" name="Google Shape;82973;p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74" name="Google Shape;82974;p4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975" name="Google Shape;82975;p4"/>
          <p:cNvSpPr txBox="1">
            <a:spLocks noGrp="1"/>
          </p:cNvSpPr>
          <p:nvPr>
            <p:ph type="dt" idx="10"/>
          </p:nvPr>
        </p:nvSpPr>
        <p:spPr>
          <a:xfrm>
            <a:off x="6248400" y="620871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76" name="Google Shape;82976;p4"/>
          <p:cNvSpPr txBox="1">
            <a:spLocks noGrp="1"/>
          </p:cNvSpPr>
          <p:nvPr>
            <p:ph type="ftr" idx="11"/>
          </p:nvPr>
        </p:nvSpPr>
        <p:spPr>
          <a:xfrm>
            <a:off x="762000" y="6208713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977" name="Google Shape;82977;p4"/>
          <p:cNvSpPr txBox="1">
            <a:spLocks noGrp="1"/>
          </p:cNvSpPr>
          <p:nvPr>
            <p:ph type="sldNum" idx="12"/>
          </p:nvPr>
        </p:nvSpPr>
        <p:spPr>
          <a:xfrm>
            <a:off x="7620000" y="5688013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B6709-2E6B-47C3-8C03-280BEF09F4F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3FC90CAA-32E2-4D54-95CF-76934B3C211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7392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0C364-B6C1-421E-B9DC-2C9BFABFE707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CAF50-932B-4A3B-9A0A-A8E16C41707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925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3C90B-6F85-4D63-8A16-143AF40C869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ACEA4D-0DC7-411E-8001-38AF1A21F1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7952478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79AC4-BC4D-4132-835E-C3E616A09C4B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7FF70E-E35D-42EE-8F38-F53BF69573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084153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B8AF9-FA7F-4535-BC2C-E3E9033318A6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FD3CF-ED3A-4AA2-822B-26CC4E66F3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12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CAD7A-61CB-4F9C-8493-8B078935F33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2B2A3D-4B36-49DC-AC1C-4BE58216515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309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7A817-C837-4608-8B71-DE4FA59118F3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7BCC7-AAB4-4488-BC8C-D11101EA05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80041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98AE5C-74D6-4B5E-BDD9-B7CB4355F75A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4C4977-6FF4-41B4-9FE8-7D097797305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21615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67C1-97F3-454A-9F48-BFA2307434CC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5136C4-2413-4BC5-BE80-A7BE5B80FE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64991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720D6-2CCE-43EC-ABB2-879E9F144E5F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5F8161-BE30-4F26-BA78-FC170A6BF9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4804909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5ABF8-3BC0-4DE0-95D3-D5571E61CF60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093D64-C695-4E32-81D9-63F65F2261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58397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D0622-B288-4901-BC02-BA05EBD2D2AB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E1310A-91BD-490D-8929-26FF38693A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260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804666F-17BF-4A5A-BE86-431312B2AF5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B8516CB-6EFA-4385-A94D-776DF71086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9791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11AB3-4CD9-4D8C-9EDB-76D067907A50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D7AEA-B9F9-46DF-8C7B-0E78405E09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628346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06567183-3DD4-4108-8446-BFC4608E9E69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5D742C-381B-4AEF-B254-59A6CE95EB0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69415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C1DEB-DFB4-449F-B3C2-37151DF39251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6A1F5-6C74-48D6-AC7B-ADA0F7F3F6B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4189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6CBF-B4D1-4FED-9E39-D2EF5DC1C95B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E9123-983E-4DCA-B515-A8BF0659C7D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14911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lvl1pPr>
              <a:defRPr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4C20-B811-420E-AF5D-654C943206CB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5791E-D719-432B-8A38-3A6FB64592E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43378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CD0D9-5F0C-452D-AF41-BEAFED4FEEA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D057-D603-4814-8606-7E55D44F3DC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446372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8A66E93-FDC8-4692-85D1-242557C213CD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8DFFD28-8BD7-4964-BBA0-730D16028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4371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8BAE9A-0083-4D0D-B9F1-6709FEA4C09E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AA471-BCC6-431D-8006-935D01CAD4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613852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ound Single Corner Rectangle 5"/>
          <p:cNvSpPr/>
          <p:nvPr/>
        </p:nvSpPr>
        <p:spPr>
          <a:xfrm>
            <a:off x="6400800" y="433388"/>
            <a:ext cx="2324100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A33D35-D945-47C3-86BB-2AD7626854A5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70FC596-6D8C-4F3A-93D0-FBA9737E319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0259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75B03-2CFF-45D3-9D8C-B42A5FDFB6E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B340-5525-41A0-A49E-E15D770949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54252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1535F-D4CA-4393-B243-04E9BBA3C28F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1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96BB8-58AB-40B6-883B-93D9E0772C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17423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769F7-668F-40B5-BDCB-D7935ADC115F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93DD3F2D-86ED-47F8-9974-E50F2FF1E2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83385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0E1F7-6355-41B4-A50F-5E643EAA4289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08DE48-97DE-4305-88D0-1F20602692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28186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D78FF4-2758-4981-B3DD-3237C7E85A03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2A29D45-D935-4C26-AAB3-47599EEA06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733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AF4406-E10C-4885-A37E-30869A4D4E35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1797F-1BC8-4B72-926A-58D0F5D2FD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7969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0C8AA6-5E25-404F-ACF7-8C0D3331916A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BF74CD-4D27-4795-8DAC-35F75B66EF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53122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4D343-F712-42C2-8B56-AE1A98C0DACE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4507B-8C34-4B06-B3F0-2181C71239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99949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B484C6-05A0-4B34-9B85-7EBB786CC01A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9F7743-156A-4A7E-A475-1AA4065B36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00795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AE08-EE44-4FA7-97C3-558800737572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53F2AC5-9F15-408C-AE8E-C835BD349C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15010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32D20-79D7-4A33-9A37-BF108AB30D72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0B2BEB3-C8C6-4C2B-827E-D00CB7AFAC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834755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BB3AF5-200B-44C9-9D08-2EE8E795EF1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E5E4530-5848-4ABF-82D9-41BF4EB1C5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31160709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E939A-A960-4766-9642-7E463678CACB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0632A-10F2-4AE7-A7AE-3A813AC952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34660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B3C86-8BD6-4748-B6F7-CC6A003302C6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5132ED3-A964-4251-92B7-A781BE5ADB9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32214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712075" y="3136900"/>
            <a:ext cx="911225" cy="2074863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46088" y="3055938"/>
            <a:ext cx="694690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41338" y="4559300"/>
            <a:ext cx="675640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39750" y="3140075"/>
            <a:ext cx="6759575" cy="207645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65A6D2-CCB9-4B67-8D47-78B2B52501F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688" y="4625975"/>
            <a:ext cx="762000" cy="457200"/>
          </a:xfrm>
        </p:spPr>
        <p:txBody>
          <a:bodyPr/>
          <a:lstStyle>
            <a:lvl1pPr algn="ctr">
              <a:defRPr sz="2800" smtClean="0">
                <a:solidFill>
                  <a:srgbClr val="47534C"/>
                </a:solidFill>
              </a:defRPr>
            </a:lvl1pPr>
          </a:lstStyle>
          <a:p>
            <a:pPr>
              <a:defRPr/>
            </a:pPr>
            <a:fld id="{62EB09D5-9FF4-40A9-A64C-11396583F0A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3206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DEE562-2710-4506-933A-A0C37B062CFF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378D50-3BD4-4F8C-8B10-4545D46248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41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CB886-9FAF-4309-A25C-C3BFD042875C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2788-1FC1-464E-9400-B688CDC6D5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500984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5" name="Rounded Rectangle 4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8325" y="3048000"/>
            <a:ext cx="8032750" cy="22447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4541838"/>
            <a:ext cx="7816850" cy="663575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76275" y="3124200"/>
            <a:ext cx="7816850" cy="2078038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F2AD33-835C-464C-B61A-A27B1B3C9DAF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39780CB-DD44-45B5-91B4-B743621DDF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706790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08DBA-7ACE-4D34-9D7E-CF4AA27D40D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C334AE-966E-4A51-9269-1EFBBB72D20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16317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92ECA8-3827-4402-A0AD-6CAA252D0ED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7DD7E-7861-4E9A-9338-D2314160E5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625125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65E4EC-FE48-4FA2-85BD-0816709C994A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4F5FF-DE4C-4803-A085-7AD487C391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702700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" name="Rounded Rectangle 2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54AB9-DD35-4ED7-8386-7F68FC0C8A43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57699AA-16E7-4C26-9FAE-03BEC3142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11714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76275" y="1643063"/>
            <a:ext cx="2484438" cy="3233737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/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409DF7-5AAE-4A86-AF65-437674D6AFA3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CE57C40-BA69-40EE-8E6B-17DED7929AF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19200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6" name="Rounded Rectangle 5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5029200"/>
            <a:ext cx="7600950" cy="1203325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14400" y="5638800"/>
            <a:ext cx="7327900" cy="452438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4838" y="5075238"/>
            <a:ext cx="7947025" cy="1096962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B8A6C-C082-4A15-91D6-1E8FBEF0FF31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2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8CEAFEF-4846-49C0-A266-8C71DA338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6507882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88902A-AA91-4CB3-8701-36DBAA6195F1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F8A3-7803-4DFC-B859-C968D27569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107355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61175" y="228600"/>
            <a:ext cx="1860550" cy="6122988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954838" y="350838"/>
            <a:ext cx="1673225" cy="5876925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9EA52-4FD0-4B09-889A-33A7996C570B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E2F87C-B0AC-4B45-A3EE-5C8B5A6123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99155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BC106-8B5A-4757-B69C-DA0131F745CD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201F1-24B1-4EED-8FF7-85B4E9E978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5445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55C59B-ABFE-4EA7-BC9D-DA0CDD425FED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C237B-C28D-4C0D-A22F-04E0C00FE50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842906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B0238-4891-45C6-9668-6B199D1D8469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3B0E1-ABB4-4D42-99AF-08940F063C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67229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9DFF-CA09-4F1D-81FF-AC4E00974AF2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EF69D-C8B5-4672-BF7E-557AFC9E5B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09139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83EFA-F701-431E-BBFE-A232C0E4D7FE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CA874-B143-4638-B0EB-B27742D85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327881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8A903-F977-459B-A9D1-2F1611B220E0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C0EDA9-D68D-4DD5-B634-DF60ADC8C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73392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B9D33-4A4C-48D2-90D6-2249F1A65303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FB648-6EA9-4C39-A7A1-81237D9C05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066825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1AEC4-E6DF-4FE0-845C-9FF920D8EC52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D318DD-1B8C-4148-84A3-AFDBB54547E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065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8334A-2B15-4970-992D-93ADD4F696B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0CA5B5-B15B-4918-9B10-0FD6CB3E48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94344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EEBB3-6699-4DBE-BA5B-39E033EF7123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C40FE9-0ED7-424E-8F9A-4DA9DAF0E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6212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9B5E2-08DE-4958-8CC5-3F3A0F892DD3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96807-6BF1-46C6-A853-71BCF3BD55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129340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F90D7-0727-442D-A9A9-499B3B9EEE1D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DF199-C4F8-4BE2-9FC0-5CEF45472B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1968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8909C-1757-4DB6-80F0-583E64ABB8CC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07BD56A-B995-49A4-9D8A-B1695C663D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</p:spTree>
    <p:extLst>
      <p:ext uri="{BB962C8B-B14F-4D97-AF65-F5344CB8AC3E}">
        <p14:creationId xmlns:p14="http://schemas.microsoft.com/office/powerpoint/2010/main" val="285435335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C7A33-FB17-4602-9C8A-586398F01367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C0F9C48-C240-4D90-B1B1-40BBFEF8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332674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625C6-18A6-4809-B635-E39E941F1437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05F81-887E-447B-9CC7-7A23ABFB65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31011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EA479-6B1E-44C8-98E9-6AE4B149693D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3F51F68-E31A-4011-9F61-F537CC0E0A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0935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AAFE0-367C-4585-905B-A82F61A1D2D3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44F937-E237-4CA5-BB79-26E6EF5B94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20647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0252A5-8A1B-4E28-A847-C9EAF139DA4A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D182BC-7966-40C5-BA88-EF44B4FFDC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65840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6FE29-FBAF-4D32-87AC-BED4CBECDC97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82778-F85C-4D6D-96B9-0E1B85DE11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993735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550B8-DB92-47DC-9D86-610CC36996E6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BBA4-19F3-4F40-91E1-B53CF0ADFB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166121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DDEF4-A585-443D-8186-FB82FFC0C41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39E28-3CF6-4067-B002-8CD0139BD3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30045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4C091-0238-480A-A7D9-3F77D8B11BBC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39B2CC4-46ED-4600-96A3-4C6124E9C5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26342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F548C3-348D-477F-BF20-0D479F7FB5DA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1CBFF3-EF04-4022-A5F4-27963B8FE7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6490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60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61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40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37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34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31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3" name="Rectangle 32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7" name="Freeform 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8" name="Freeform 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" name="Freeform 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" name="Freeform 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1" name="Freeform 1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2" name="Hexagon 1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3" name="Hexagon 1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4" name="Hexagon 1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5" name="Hexagon 1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6" name="Hexagon 1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0" name="Hexagon 19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1" name="Hexagon 20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2" name="Hexagon 21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3" name="Hexagon 22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4" name="Hexagon 23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5" name="Hexagon 24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6" name="Hexagon 25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44" name="Rectangle 4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F23B-3C19-4282-81DF-41567E40DF2C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6C655F4-9D15-456D-9557-805C689FD3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88390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1514D-20E9-4877-A428-E570A51E308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FDE19E-B4AE-48F6-A188-9818AD97FDF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4502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2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C2F35F"/>
            </a:gs>
            <a:gs pos="62000">
              <a:srgbClr val="92BE3F"/>
            </a:gs>
            <a:gs pos="100000">
              <a:srgbClr val="80A33D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4107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4130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4131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grpSp>
            <p:nvGrpSpPr>
              <p:cNvPr id="4132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02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10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rgbClr val="FEFEFE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939F5D-DFF1-43DE-8860-2C50192C81DA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accent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FEFEFE"/>
                </a:solidFill>
              </a:defRPr>
            </a:lvl1pPr>
          </a:lstStyle>
          <a:p>
            <a:pPr>
              <a:defRPr/>
            </a:pPr>
            <a:fld id="{E49177A0-DA14-4CEA-A6BF-7E73AB7E67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3" r:id="rId1"/>
    <p:sldLayoutId id="2147484836" r:id="rId2"/>
    <p:sldLayoutId id="2147484837" r:id="rId3"/>
    <p:sldLayoutId id="2147484838" r:id="rId4"/>
    <p:sldLayoutId id="2147484839" r:id="rId5"/>
    <p:sldLayoutId id="2147484840" r:id="rId6"/>
    <p:sldLayoutId id="2147484841" r:id="rId7"/>
    <p:sldLayoutId id="2147484904" r:id="rId8"/>
    <p:sldLayoutId id="2147484905" r:id="rId9"/>
    <p:sldLayoutId id="2147484842" r:id="rId10"/>
    <p:sldLayoutId id="2147484843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anose="05020102010507070707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15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BCED7FE-F098-4ABB-A6E6-17D2DBE49A39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 b="1" smtClean="0">
                <a:solidFill>
                  <a:srgbClr val="0F0FFF"/>
                </a:solidFill>
              </a:defRPr>
            </a:lvl1pPr>
          </a:lstStyle>
          <a:p>
            <a:pPr>
              <a:defRPr/>
            </a:pPr>
            <a:fld id="{5A1CF326-4ACC-4577-93B6-3E7C26A4A1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0" r:id="rId1"/>
    <p:sldLayoutId id="2147484851" r:id="rId2"/>
    <p:sldLayoutId id="2147484911" r:id="rId3"/>
    <p:sldLayoutId id="2147484852" r:id="rId4"/>
    <p:sldLayoutId id="2147484853" r:id="rId5"/>
    <p:sldLayoutId id="2147484854" r:id="rId6"/>
    <p:sldLayoutId id="2147484855" r:id="rId7"/>
    <p:sldLayoutId id="2147484856" r:id="rId8"/>
    <p:sldLayoutId id="2147484912" r:id="rId9"/>
    <p:sldLayoutId id="2147484857" r:id="rId10"/>
    <p:sldLayoutId id="2147484858" r:id="rId11"/>
  </p:sldLayoutIdLst>
  <p:timing>
    <p:tnLst>
      <p:par>
        <p:cTn id="1" dur="indefinite" restart="never" nodeType="tmRoot"/>
      </p:par>
    </p:tnLst>
  </p:timing>
  <p:hf sldNum="0" hdr="0" dt="0"/>
  <p:txStyles>
    <p:titleStyle>
      <a:lvl1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A5155"/>
        </a:buClr>
        <a:buSzPct val="128000"/>
        <a:buFont typeface="Georgia" panose="02040502050405020303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A5155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A5155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A5155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eaLnBrk="0" fontAlgn="base" hangingPunct="0">
        <a:spcBef>
          <a:spcPct val="0"/>
        </a:spcBef>
        <a:spcAft>
          <a:spcPct val="0"/>
        </a:spcAft>
        <a:buClr>
          <a:srgbClr val="5A5155"/>
        </a:buClr>
        <a:buSzPct val="128000"/>
        <a:buFont typeface="Georgia" panose="02040502050405020303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ts val="300"/>
        </a:spcAft>
        <a:buClr>
          <a:srgbClr val="5A5155"/>
        </a:buClr>
        <a:buSzPct val="130000"/>
        <a:buFont typeface="Georgia" panose="02040502050405020303" pitchFamily="18" charset="0"/>
        <a:buChar char="*"/>
        <a:defRPr sz="2200" kern="1200">
          <a:solidFill>
            <a:srgbClr val="000096"/>
          </a:solidFill>
          <a:latin typeface="+mn-lt"/>
          <a:ea typeface="+mn-ea"/>
          <a:cs typeface="+mn-cs"/>
        </a:defRPr>
      </a:lvl1pPr>
      <a:lvl2pPr marL="547688" indent="-182563" algn="l" rtl="0" eaLnBrk="0" fontAlgn="base" hangingPunct="0">
        <a:spcBef>
          <a:spcPct val="20000"/>
        </a:spcBef>
        <a:spcAft>
          <a:spcPts val="300"/>
        </a:spcAft>
        <a:buClr>
          <a:srgbClr val="5A5155"/>
        </a:buClr>
        <a:buSzPct val="130000"/>
        <a:buFont typeface="Georgia" panose="02040502050405020303" pitchFamily="18" charset="0"/>
        <a:buChar char="*"/>
        <a:defRPr sz="2000" kern="1200">
          <a:solidFill>
            <a:srgbClr val="000096"/>
          </a:solidFill>
          <a:latin typeface="+mn-lt"/>
          <a:ea typeface="+mn-ea"/>
          <a:cs typeface="+mn-cs"/>
        </a:defRPr>
      </a:lvl2pPr>
      <a:lvl3pPr marL="822325" indent="-182563" algn="l" rtl="0" eaLnBrk="0" fontAlgn="base" hangingPunct="0">
        <a:spcBef>
          <a:spcPct val="20000"/>
        </a:spcBef>
        <a:spcAft>
          <a:spcPts val="300"/>
        </a:spcAft>
        <a:buClr>
          <a:srgbClr val="5A5155"/>
        </a:buClr>
        <a:buSzPct val="130000"/>
        <a:buFont typeface="Georgia" panose="02040502050405020303" pitchFamily="18" charset="0"/>
        <a:buChar char="*"/>
        <a:defRPr kern="1200">
          <a:solidFill>
            <a:srgbClr val="000096"/>
          </a:solidFill>
          <a:latin typeface="+mn-lt"/>
          <a:ea typeface="+mn-ea"/>
          <a:cs typeface="+mn-cs"/>
        </a:defRPr>
      </a:lvl3pPr>
      <a:lvl4pPr marL="1096963" indent="-182563" algn="l" rtl="0" eaLnBrk="0" fontAlgn="base" hangingPunct="0">
        <a:spcBef>
          <a:spcPct val="20000"/>
        </a:spcBef>
        <a:spcAft>
          <a:spcPts val="300"/>
        </a:spcAft>
        <a:buClr>
          <a:srgbClr val="5A5155"/>
        </a:buClr>
        <a:buSzPct val="130000"/>
        <a:buFont typeface="Georgia" panose="02040502050405020303" pitchFamily="18" charset="0"/>
        <a:buChar char="*"/>
        <a:defRPr sz="1600" kern="1200">
          <a:solidFill>
            <a:srgbClr val="000096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ct val="20000"/>
        </a:spcBef>
        <a:spcAft>
          <a:spcPts val="300"/>
        </a:spcAft>
        <a:buClr>
          <a:srgbClr val="5A5155"/>
        </a:buClr>
        <a:buSzPct val="130000"/>
        <a:buFont typeface="Georgia" panose="02040502050405020303" pitchFamily="18" charset="0"/>
        <a:buChar char="*"/>
        <a:defRPr sz="1400" kern="1200">
          <a:solidFill>
            <a:srgbClr val="000096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C84E766-A81F-42CD-A39D-721C34C866C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 dirty="0">
              <a:latin typeface="Arial" charset="0"/>
              <a:cs typeface="Arial" charset="0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 eaLnBrk="1" hangingPunct="1">
              <a:defRPr sz="1600" smtClean="0">
                <a:solidFill>
                  <a:srgbClr val="B9B25E"/>
                </a:solidFill>
              </a:defRPr>
            </a:lvl1pPr>
          </a:lstStyle>
          <a:p>
            <a:pPr>
              <a:defRPr/>
            </a:pPr>
            <a:fld id="{0CFC1D29-65A0-4E35-AB32-F56F85238D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885" r:id="rId1"/>
    <p:sldLayoutId id="2147484886" r:id="rId2"/>
    <p:sldLayoutId id="2147484887" r:id="rId3"/>
    <p:sldLayoutId id="2147484888" r:id="rId4"/>
    <p:sldLayoutId id="2147484889" r:id="rId5"/>
    <p:sldLayoutId id="2147484890" r:id="rId6"/>
    <p:sldLayoutId id="2147484891" r:id="rId7"/>
    <p:sldLayoutId id="2147484892" r:id="rId8"/>
    <p:sldLayoutId id="2147484893" r:id="rId9"/>
    <p:sldLayoutId id="2147484821" r:id="rId10"/>
    <p:sldLayoutId id="214748489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B9B25E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B9B25E"/>
          </a:solidFill>
          <a:latin typeface="Georgia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D2CB6C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95A39D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C89F5D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17177"/>
            </a:gs>
            <a:gs pos="40000">
              <a:srgbClr val="44444C"/>
            </a:gs>
            <a:gs pos="100000">
              <a:srgbClr val="151525"/>
            </a:gs>
          </a:gsLst>
          <a:lin ang="5400012" scaled="0"/>
        </a:gradFill>
        <a:effectLst/>
      </p:bgPr>
    </p:bg>
    <p:spTree>
      <p:nvGrpSpPr>
        <p:cNvPr id="1" name="Shape 82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51" name="Google Shape;82951;p1"/>
          <p:cNvSpPr/>
          <p:nvPr/>
        </p:nvSpPr>
        <p:spPr>
          <a:xfrm>
            <a:off x="0" y="220663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52" name="Google Shape;82952;p1"/>
          <p:cNvSpPr txBox="1"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0" i="0" u="none" strike="noStrike" cap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53" name="Google Shape;82953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814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04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3655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31469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62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1150" algn="l" rtl="0">
              <a:spcBef>
                <a:spcPts val="26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Arial"/>
              <a:buChar char="•"/>
              <a:defRPr sz="13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54" name="Google Shape;82954;p1"/>
          <p:cNvSpPr/>
          <p:nvPr/>
        </p:nvSpPr>
        <p:spPr>
          <a:xfrm>
            <a:off x="0" y="0"/>
            <a:ext cx="9144000" cy="365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55" name="Google Shape;82955;p1"/>
          <p:cNvSpPr txBox="1">
            <a:spLocks noGrp="1"/>
          </p:cNvSpPr>
          <p:nvPr>
            <p:ph type="dt" idx="10"/>
          </p:nvPr>
        </p:nvSpPr>
        <p:spPr>
          <a:xfrm>
            <a:off x="457200" y="19050"/>
            <a:ext cx="28956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56" name="Google Shape;82956;p1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57" name="Google Shape;82957;p1"/>
          <p:cNvSpPr txBox="1">
            <a:spLocks noGrp="1"/>
          </p:cNvSpPr>
          <p:nvPr>
            <p:ph type="sldNum" idx="12"/>
          </p:nvPr>
        </p:nvSpPr>
        <p:spPr>
          <a:xfrm>
            <a:off x="7620000" y="19050"/>
            <a:ext cx="1066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l" rtl="0">
              <a:spcBef>
                <a:spcPts val="0"/>
              </a:spcBef>
              <a:spcAft>
                <a:spcPts val="0"/>
              </a:spcAft>
              <a:buNone/>
              <a:defRPr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29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65" name="Google Shape;82965;p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2966" name="Google Shape;82966;p3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82967" name="Google Shape;82967;p3"/>
          <p:cNvSpPr txBox="1">
            <a:spLocks noGrp="1"/>
          </p:cNvSpPr>
          <p:nvPr>
            <p:ph type="dt" idx="10"/>
          </p:nvPr>
        </p:nvSpPr>
        <p:spPr>
          <a:xfrm>
            <a:off x="6248400" y="6208713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55555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68" name="Google Shape;82968;p3"/>
          <p:cNvSpPr txBox="1">
            <a:spLocks noGrp="1"/>
          </p:cNvSpPr>
          <p:nvPr>
            <p:ph type="ftr" idx="11"/>
          </p:nvPr>
        </p:nvSpPr>
        <p:spPr>
          <a:xfrm>
            <a:off x="762000" y="6208713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rgbClr val="555554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969" name="Google Shape;82969;p3"/>
          <p:cNvSpPr txBox="1">
            <a:spLocks noGrp="1"/>
          </p:cNvSpPr>
          <p:nvPr>
            <p:ph type="sldNum" idx="12"/>
          </p:nvPr>
        </p:nvSpPr>
        <p:spPr>
          <a:xfrm>
            <a:off x="7620000" y="5688013"/>
            <a:ext cx="762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2970" name="Google Shape;82970;p3"/>
          <p:cNvSpPr/>
          <p:nvPr/>
        </p:nvSpPr>
        <p:spPr>
          <a:xfrm>
            <a:off x="777875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971" name="Google Shape;82971;p3"/>
          <p:cNvSpPr/>
          <p:nvPr/>
        </p:nvSpPr>
        <p:spPr>
          <a:xfrm>
            <a:off x="777875" y="6172200"/>
            <a:ext cx="7543800" cy="27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7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8DE608-23BD-4F49-8C01-122D925A8CD1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4FA48AEF-9552-4183-8747-22E78CAEC5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3" r:id="rId1"/>
    <p:sldLayoutId id="2147484859" r:id="rId2"/>
    <p:sldLayoutId id="2147484914" r:id="rId3"/>
    <p:sldLayoutId id="2147484860" r:id="rId4"/>
    <p:sldLayoutId id="2147484861" r:id="rId5"/>
    <p:sldLayoutId id="2147484862" r:id="rId6"/>
    <p:sldLayoutId id="2147484915" r:id="rId7"/>
    <p:sldLayoutId id="2147484916" r:id="rId8"/>
    <p:sldLayoutId id="2147484917" r:id="rId9"/>
    <p:sldLayoutId id="2147484863" r:id="rId10"/>
    <p:sldLayoutId id="2147484918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918C7F"/>
            </a:gs>
            <a:gs pos="45000">
              <a:srgbClr val="C3BDAC"/>
            </a:gs>
            <a:gs pos="100000">
              <a:srgbClr val="F0EADC"/>
            </a:gs>
          </a:gsLst>
          <a:lin ang="162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8613"/>
            <a:ext cx="8532813" cy="619760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3238" y="4986338"/>
            <a:ext cx="8183562" cy="1050925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055" name="Text Placeholder 3"/>
          <p:cNvSpPr>
            <a:spLocks noGrp="1"/>
          </p:cNvSpPr>
          <p:nvPr>
            <p:ph type="body" idx="1"/>
          </p:nvPr>
        </p:nvSpPr>
        <p:spPr bwMode="auto">
          <a:xfrm>
            <a:off x="503238" y="530225"/>
            <a:ext cx="8183562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fld id="{FC648098-AEDA-4F3E-A8F4-DBBE5C001293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663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  <a:latin typeface="Arial" charset="0"/>
                <a:cs typeface="Arial" charset="0"/>
              </a:defRPr>
            </a:lvl1pPr>
            <a:extLst/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663" y="6111875"/>
            <a:ext cx="457200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 smtClean="0">
                <a:solidFill>
                  <a:srgbClr val="A7A399"/>
                </a:solidFill>
              </a:defRPr>
            </a:lvl1pPr>
          </a:lstStyle>
          <a:p>
            <a:pPr>
              <a:defRPr/>
            </a:pPr>
            <a:fld id="{5D72CC49-3705-4573-820A-1C60BF2CE95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5" r:id="rId1"/>
    <p:sldLayoutId id="2147484822" r:id="rId2"/>
    <p:sldLayoutId id="2147484896" r:id="rId3"/>
    <p:sldLayoutId id="2147484823" r:id="rId4"/>
    <p:sldLayoutId id="2147484824" r:id="rId5"/>
    <p:sldLayoutId id="2147484825" r:id="rId6"/>
    <p:sldLayoutId id="2147484897" r:id="rId7"/>
    <p:sldLayoutId id="2147484826" r:id="rId8"/>
    <p:sldLayoutId id="2147484898" r:id="rId9"/>
    <p:sldLayoutId id="2147484827" r:id="rId10"/>
    <p:sldLayoutId id="2147484828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FF8D3E"/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rgbClr val="FF8D3E"/>
          </a:solidFill>
          <a:latin typeface="Verdana" pitchFamily="34" charset="0"/>
        </a:defRPr>
      </a:lvl9pPr>
      <a:extLst/>
    </p:titleStyle>
    <p:bodyStyle>
      <a:lvl1pPr marL="265113" indent="-265113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00025" algn="l" rtl="0" eaLnBrk="0" fontAlgn="base" hangingPunct="0">
        <a:spcBef>
          <a:spcPts val="250"/>
        </a:spcBef>
        <a:spcAft>
          <a:spcPct val="0"/>
        </a:spcAft>
        <a:buClr>
          <a:schemeClr val="accent1"/>
        </a:buClr>
        <a:buSzPct val="100000"/>
        <a:buFont typeface="Verdana" panose="020B0604030504040204" pitchFamily="34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5813" indent="-182563" algn="l" rtl="0" eaLnBrk="0" fontAlgn="base" hangingPunct="0">
        <a:spcBef>
          <a:spcPts val="250"/>
        </a:spcBef>
        <a:spcAft>
          <a:spcPct val="0"/>
        </a:spcAft>
        <a:buClr>
          <a:srgbClr val="ED3742"/>
        </a:buClr>
        <a:buSzPct val="100000"/>
        <a:buFont typeface="Wingdings 2" panose="05020102010507070707" pitchFamily="18" charset="2"/>
        <a:buChar char="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3938" indent="-182563" algn="l" rtl="0" eaLnBrk="0" fontAlgn="base" hangingPunct="0">
        <a:spcBef>
          <a:spcPts val="225"/>
        </a:spcBef>
        <a:spcAft>
          <a:spcPct val="0"/>
        </a:spcAft>
        <a:buClr>
          <a:srgbClr val="ED3742"/>
        </a:buClr>
        <a:buSzPct val="112000"/>
        <a:buFont typeface="Verdana" panose="020B0604030504040204" pitchFamily="34" charset="0"/>
        <a:buChar char="◦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79525" indent="-182563" algn="l" rtl="0" eaLnBrk="0" fontAlgn="base" hangingPunct="0">
        <a:spcBef>
          <a:spcPts val="250"/>
        </a:spcBef>
        <a:spcAft>
          <a:spcPct val="0"/>
        </a:spcAft>
        <a:buClr>
          <a:srgbClr val="4A85BF"/>
        </a:buClr>
        <a:buSzPct val="100000"/>
        <a:buFont typeface="Wingdings 2" panose="05020102010507070707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19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7B914DE-300C-412D-9014-A1693F009FA1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33452A8-DF76-4664-827E-4FB8D323825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9" r:id="rId1"/>
    <p:sldLayoutId id="2147484864" r:id="rId2"/>
    <p:sldLayoutId id="2147484920" r:id="rId3"/>
    <p:sldLayoutId id="2147484865" r:id="rId4"/>
    <p:sldLayoutId id="2147484866" r:id="rId5"/>
    <p:sldLayoutId id="2147484867" r:id="rId6"/>
    <p:sldLayoutId id="2147484921" r:id="rId7"/>
    <p:sldLayoutId id="2147484922" r:id="rId8"/>
    <p:sldLayoutId id="2147484923" r:id="rId9"/>
    <p:sldLayoutId id="2147484868" r:id="rId10"/>
    <p:sldLayoutId id="214748492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2075" y="101600"/>
            <a:ext cx="8959850" cy="6664325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22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10F905-83A7-4E7E-9614-6C1DF76B2778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2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666BD4C-1944-4AF9-B7A4-6BCA126E19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373063" y="373063"/>
            <a:ext cx="8380412" cy="1117600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5450" y="407988"/>
            <a:ext cx="8261350" cy="10398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25" r:id="rId1"/>
    <p:sldLayoutId id="2147484869" r:id="rId2"/>
    <p:sldLayoutId id="2147484926" r:id="rId3"/>
    <p:sldLayoutId id="2147484870" r:id="rId4"/>
    <p:sldLayoutId id="2147484871" r:id="rId5"/>
    <p:sldLayoutId id="2147484872" r:id="rId6"/>
    <p:sldLayoutId id="2147484927" r:id="rId7"/>
    <p:sldLayoutId id="2147484928" r:id="rId8"/>
    <p:sldLayoutId id="2147484929" r:id="rId9"/>
    <p:sldLayoutId id="2147484873" r:id="rId10"/>
    <p:sldLayoutId id="2147484930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500" kern="1200" cap="all">
          <a:solidFill>
            <a:srgbClr val="6B7D7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500">
          <a:solidFill>
            <a:srgbClr val="6B7D72"/>
          </a:solidFill>
          <a:latin typeface="Book Antiqua" pitchFamily="18" charset="0"/>
        </a:defRPr>
      </a:lvl9pPr>
    </p:titleStyle>
    <p:bodyStyle>
      <a:lvl1pPr marL="342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rgbClr val="B5AE53"/>
        </a:buClr>
        <a:buFont typeface="Arial" panose="020B0604020202020204" pitchFamily="34" charset="0"/>
        <a:buChar char="•"/>
        <a:defRPr kern="1200">
          <a:solidFill>
            <a:schemeClr val="tx2"/>
          </a:solidFill>
          <a:latin typeface="+mn-lt"/>
          <a:ea typeface="+mn-ea"/>
          <a:cs typeface="+mn-cs"/>
        </a:defRPr>
      </a:lvl3pPr>
      <a:lvl4pPr marL="1279525" indent="-228600" algn="l" rtl="0" eaLnBrk="0" fontAlgn="base" hangingPunct="0">
        <a:spcBef>
          <a:spcPct val="20000"/>
        </a:spcBef>
        <a:spcAft>
          <a:spcPct val="0"/>
        </a:spcAft>
        <a:buClr>
          <a:srgbClr val="848058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163" indent="-228600" algn="l" rtl="0" eaLnBrk="0" fontAlgn="base" hangingPunct="0">
        <a:spcBef>
          <a:spcPct val="20000"/>
        </a:spcBef>
        <a:spcAft>
          <a:spcPct val="0"/>
        </a:spcAft>
        <a:buClr>
          <a:srgbClr val="E8B54D"/>
        </a:buClr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CA30E37-0F42-49A5-AA21-E383D1B4EB54}" type="datetime1">
              <a:rPr lang="en-US"/>
              <a:pPr>
                <a:defRPr/>
              </a:pPr>
              <a:t>11/10/2020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/>
              <a:t>Prof. Dr. Ghada Fahmy Helaly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6682FC2-2D61-4D53-B354-6E3C83E6B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4" r:id="rId1"/>
    <p:sldLayoutId id="2147484875" r:id="rId2"/>
    <p:sldLayoutId id="2147484876" r:id="rId3"/>
    <p:sldLayoutId id="2147484877" r:id="rId4"/>
    <p:sldLayoutId id="2147484878" r:id="rId5"/>
    <p:sldLayoutId id="2147484879" r:id="rId6"/>
    <p:sldLayoutId id="2147484880" r:id="rId7"/>
    <p:sldLayoutId id="2147484881" r:id="rId8"/>
    <p:sldLayoutId id="2147484882" r:id="rId9"/>
    <p:sldLayoutId id="2147484883" r:id="rId10"/>
    <p:sldLayoutId id="2147484884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5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4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5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8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6DCAC"/>
            </a:gs>
            <a:gs pos="4000">
              <a:srgbClr val="E6D78A"/>
            </a:gs>
            <a:gs pos="18000">
              <a:srgbClr val="C7AC4C"/>
            </a:gs>
            <a:gs pos="47000">
              <a:srgbClr val="A1C064"/>
            </a:gs>
            <a:gs pos="77000">
              <a:srgbClr val="C7AC4C"/>
            </a:gs>
            <a:gs pos="100000">
              <a:srgbClr val="E6DCAC"/>
            </a:gs>
          </a:gsLst>
          <a:lin ang="5400012" scaled="0"/>
        </a:gradFill>
        <a:effectLst/>
      </p:bgPr>
    </p:bg>
    <p:spTree>
      <p:nvGrpSpPr>
        <p:cNvPr id="1" name="Shape 82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79" name="Google Shape;82979;p5"/>
          <p:cNvSpPr/>
          <p:nvPr/>
        </p:nvSpPr>
        <p:spPr>
          <a:xfrm>
            <a:off x="0" y="3340147"/>
            <a:ext cx="5013600" cy="15024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000066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Palatino Linotype"/>
                <a:ea typeface="Palatino Linotype"/>
                <a:cs typeface="Palatino Linotype"/>
                <a:sym typeface="Palatino Linotype"/>
              </a:rPr>
              <a:t>By: </a:t>
            </a:r>
            <a:endParaRPr dirty="0"/>
          </a:p>
          <a:p>
            <a:pPr marL="0" marR="0" lvl="0" indent="0" algn="ctr" rtl="0">
              <a:spcBef>
                <a:spcPts val="1300"/>
              </a:spcBef>
              <a:spcAft>
                <a:spcPts val="0"/>
              </a:spcAft>
              <a:buNone/>
            </a:pPr>
            <a:r>
              <a:rPr lang="en-US" sz="2600" b="1" i="0" u="none" strike="noStrike" cap="none" dirty="0"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Prof. Dr. </a:t>
            </a:r>
            <a:r>
              <a:rPr lang="en-US" sz="2600" b="1" i="0" u="none" strike="noStrike" cap="none" dirty="0" err="1"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Ghada</a:t>
            </a:r>
            <a:r>
              <a:rPr lang="en-US" sz="2600" b="1" i="0" u="none" strike="noStrike" cap="none">
                <a:solidFill>
                  <a:srgbClr val="99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 Fahmy Helaly</a:t>
            </a:r>
            <a:endParaRPr sz="2600" b="1" i="0" u="none" strike="noStrike" cap="none">
              <a:solidFill>
                <a:srgbClr val="99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2980" name="Google Shape;82980;p5"/>
          <p:cNvSpPr txBox="1"/>
          <p:nvPr/>
        </p:nvSpPr>
        <p:spPr>
          <a:xfrm>
            <a:off x="554796" y="612380"/>
            <a:ext cx="4684800" cy="2221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gradFill>
                  <a:gsLst>
                    <a:gs pos="25000">
                      <a:srgbClr val="776953">
                        <a:alpha val="100000"/>
                      </a:srgbClr>
                    </a:gs>
                    <a:gs pos="100000">
                      <a:srgbClr val="534938">
                        <a:alpha val="100000"/>
                      </a:srgbClr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Biochemical Reactions</a:t>
            </a:r>
            <a:endParaRPr/>
          </a:p>
        </p:txBody>
      </p:sp>
      <p:sp>
        <p:nvSpPr>
          <p:cNvPr id="82981" name="Google Shape;82981;p5"/>
          <p:cNvSpPr txBox="1"/>
          <p:nvPr/>
        </p:nvSpPr>
        <p:spPr>
          <a:xfrm>
            <a:off x="5239743" y="0"/>
            <a:ext cx="3287700" cy="2221200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General Microbiology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>
                <a:solidFill>
                  <a:srgbClr val="CC66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Lab 5</a:t>
            </a:r>
            <a:endParaRPr/>
          </a:p>
        </p:txBody>
      </p:sp>
      <p:sp>
        <p:nvSpPr>
          <p:cNvPr id="82982" name="Google Shape;82982;p5"/>
          <p:cNvSpPr txBox="1">
            <a:spLocks noGrp="1"/>
          </p:cNvSpPr>
          <p:nvPr>
            <p:ph type="ftr" idx="11"/>
          </p:nvPr>
        </p:nvSpPr>
        <p:spPr>
          <a:xfrm>
            <a:off x="5303838" y="5719763"/>
            <a:ext cx="2830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82983" name="Google Shape;8298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28678" y="2332422"/>
            <a:ext cx="3780835" cy="3517853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65" name="Google Shape;83065;p14"/>
          <p:cNvSpPr txBox="1">
            <a:spLocks noGrp="1"/>
          </p:cNvSpPr>
          <p:nvPr>
            <p:ph type="title"/>
          </p:nvPr>
        </p:nvSpPr>
        <p:spPr>
          <a:xfrm>
            <a:off x="457747" y="381000"/>
            <a:ext cx="8260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Citrate utilization test </a:t>
            </a:r>
            <a:br>
              <a:rPr lang="en-US" sz="4000" b="1" cap="none"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endParaRPr sz="4000" b="1" cap="none"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66" name="Google Shape;83066;p14" descr="Image result for methyl red test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67" name="Google Shape;83067;p14"/>
          <p:cNvSpPr/>
          <p:nvPr/>
        </p:nvSpPr>
        <p:spPr>
          <a:xfrm>
            <a:off x="307975" y="1701800"/>
            <a:ext cx="8531100" cy="489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determine if a member of the </a:t>
            </a:r>
            <a:r>
              <a:rPr lang="en-US" sz="2400" b="0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Enterobacteriaceae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is capable of utilizing </a:t>
            </a:r>
            <a:r>
              <a:rPr lang="en-US" sz="2400" b="0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citrate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the sole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source of carbon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 </a:t>
            </a:r>
            <a:r>
              <a:rPr lang="en-US" sz="2400" b="0" i="0" u="none" strike="noStrike" cap="none" dirty="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ammonium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as sole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nitrogen source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400"/>
              <a:buFont typeface="Noto Sans Symbols"/>
              <a:buChar char="❖"/>
            </a:pPr>
            <a:r>
              <a:rPr lang="en-US" sz="2400" b="1" i="0" u="sng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Media and Reagents: </a:t>
            </a:r>
            <a:r>
              <a:rPr lang="en-US" sz="2400" b="1" i="0" u="none" strike="noStrike" cap="none" dirty="0" err="1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Simmon’s</a:t>
            </a:r>
            <a:r>
              <a:rPr lang="en-US" sz="2400" b="1" i="0" u="none" strike="noStrike" cap="none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 Citrate Agar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contains sodium citrate (carbon source), ammonium ion (nitrogen source), &amp; pH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indicator—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bromthymol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blue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alkalinity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compound following citrate utilization formed raises  the pH of the medium, and 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24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bromthymol</a:t>
            </a:r>
            <a:r>
              <a:rPr lang="en-US" sz="24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blue indicator takes on its alkaline color which is blue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dirty="0"/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1905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Noto Sans Symbols"/>
              <a:buNone/>
            </a:pP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68" name="Google Shape;8306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" name="مربع نص 1"/>
          <p:cNvSpPr txBox="1"/>
          <p:nvPr/>
        </p:nvSpPr>
        <p:spPr>
          <a:xfrm>
            <a:off x="1766170" y="4333566"/>
            <a:ext cx="691436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alkaline media its color is blue / in acidic media is yellow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سهم للأسفل 2"/>
          <p:cNvSpPr/>
          <p:nvPr/>
        </p:nvSpPr>
        <p:spPr>
          <a:xfrm>
            <a:off x="7027100" y="3983277"/>
            <a:ext cx="200417" cy="3502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70" name="Google Shape;83070;p15"/>
          <p:cNvSpPr txBox="1"/>
          <p:nvPr/>
        </p:nvSpPr>
        <p:spPr>
          <a:xfrm>
            <a:off x="503250" y="1373200"/>
            <a:ext cx="4511700" cy="4233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Positive: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growth with an intense blue color.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Negative: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absence of growth and no color change in the medium (remains green). </a:t>
            </a:r>
            <a:endParaRPr/>
          </a:p>
        </p:txBody>
      </p:sp>
      <p:sp>
        <p:nvSpPr>
          <p:cNvPr id="83071" name="Google Shape;83071;p15"/>
          <p:cNvSpPr txBox="1">
            <a:spLocks noGrp="1"/>
          </p:cNvSpPr>
          <p:nvPr>
            <p:ph type="body" idx="1"/>
          </p:nvPr>
        </p:nvSpPr>
        <p:spPr>
          <a:xfrm>
            <a:off x="503238" y="530225"/>
            <a:ext cx="2362200" cy="50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None/>
            </a:pPr>
            <a:r>
              <a:rPr lang="en-US" sz="2400" b="1" u="sng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Interpretation:</a:t>
            </a:r>
            <a:endParaRPr/>
          </a:p>
        </p:txBody>
      </p:sp>
      <p:sp>
        <p:nvSpPr>
          <p:cNvPr id="83072" name="Google Shape;83072;p15"/>
          <p:cNvSpPr txBox="1">
            <a:spLocks noGrp="1"/>
          </p:cNvSpPr>
          <p:nvPr>
            <p:ph type="title"/>
          </p:nvPr>
        </p:nvSpPr>
        <p:spPr>
          <a:xfrm>
            <a:off x="5014913" y="4876800"/>
            <a:ext cx="3228900" cy="730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>
                <a:solidFill>
                  <a:srgbClr val="002060"/>
                </a:solidFill>
                <a:latin typeface="Arial Narrow"/>
                <a:ea typeface="Arial Narrow"/>
                <a:cs typeface="Arial Narrow"/>
                <a:sym typeface="Arial Narrow"/>
              </a:rPr>
              <a:t>Positive -</a:t>
            </a: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Klebsiella pneumoniae</a:t>
            </a:r>
            <a:br>
              <a:rPr lang="en-US" sz="18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</a:br>
            <a:r>
              <a:rPr lang="en-US" sz="1800">
                <a:solidFill>
                  <a:srgbClr val="006600"/>
                </a:solidFill>
                <a:latin typeface="Arial Narrow"/>
                <a:ea typeface="Arial Narrow"/>
                <a:cs typeface="Arial Narrow"/>
                <a:sym typeface="Arial Narrow"/>
              </a:rPr>
              <a:t>Negative -</a:t>
            </a:r>
            <a:r>
              <a:rPr lang="en-US" sz="180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sz="1800" i="1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Escherichia coli  </a:t>
            </a:r>
            <a:endParaRPr/>
          </a:p>
        </p:txBody>
      </p:sp>
      <p:sp>
        <p:nvSpPr>
          <p:cNvPr id="83073" name="Google Shape;83073;p15"/>
          <p:cNvSpPr txBox="1">
            <a:spLocks noGrp="1"/>
          </p:cNvSpPr>
          <p:nvPr>
            <p:ph type="ftr" idx="11"/>
          </p:nvPr>
        </p:nvSpPr>
        <p:spPr>
          <a:xfrm>
            <a:off x="6062663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83074" name="Google Shape;83074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014925" y="1219200"/>
            <a:ext cx="3672777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ربع نص 1"/>
          <p:cNvSpPr txBox="1"/>
          <p:nvPr/>
        </p:nvSpPr>
        <p:spPr>
          <a:xfrm>
            <a:off x="651354" y="3870542"/>
            <a:ext cx="2342367" cy="147732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E.Coli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-</a:t>
            </a:r>
            <a:r>
              <a:rPr lang="en-US" dirty="0" err="1" smtClean="0"/>
              <a:t>Indole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)</a:t>
            </a:r>
          </a:p>
          <a:p>
            <a:r>
              <a:rPr lang="en-US" dirty="0" smtClean="0"/>
              <a:t>-methyl red (</a:t>
            </a:r>
            <a:r>
              <a:rPr lang="en-US" dirty="0" smtClean="0">
                <a:solidFill>
                  <a:srgbClr val="FF0000"/>
                </a:solidFill>
              </a:rPr>
              <a:t>+</a:t>
            </a:r>
            <a:r>
              <a:rPr lang="en-US" dirty="0" smtClean="0"/>
              <a:t>)</a:t>
            </a:r>
          </a:p>
          <a:p>
            <a:r>
              <a:rPr lang="en-US" dirty="0" smtClean="0"/>
              <a:t>-</a:t>
            </a:r>
            <a:r>
              <a:rPr lang="en-US" dirty="0" err="1" smtClean="0"/>
              <a:t>voges</a:t>
            </a:r>
            <a:r>
              <a:rPr lang="en-US" dirty="0" smtClean="0"/>
              <a:t> </a:t>
            </a:r>
            <a:r>
              <a:rPr lang="en-US" dirty="0" err="1" smtClean="0"/>
              <a:t>proskauer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)</a:t>
            </a:r>
          </a:p>
          <a:p>
            <a:r>
              <a:rPr lang="en-US" dirty="0" smtClean="0"/>
              <a:t>-citrate (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smtClean="0"/>
              <a:t>)</a:t>
            </a:r>
            <a:endParaRPr lang="ar-JO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76" name="Google Shape;83076;p16"/>
          <p:cNvSpPr txBox="1">
            <a:spLocks noGrp="1"/>
          </p:cNvSpPr>
          <p:nvPr>
            <p:ph type="title"/>
          </p:nvPr>
        </p:nvSpPr>
        <p:spPr>
          <a:xfrm>
            <a:off x="426129" y="574142"/>
            <a:ext cx="4260172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 dirty="0"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 Urease test  </a:t>
            </a:r>
            <a:endParaRPr dirty="0"/>
          </a:p>
        </p:txBody>
      </p:sp>
      <p:sp>
        <p:nvSpPr>
          <p:cNvPr id="83077" name="Google Shape;83077;p16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686800" cy="830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Char char="❖"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determine the ability of an organism to produce the enzyme, urease,  which hydrolyzes urea.</a:t>
            </a:r>
            <a:endParaRPr/>
          </a:p>
        </p:txBody>
      </p:sp>
      <p:sp>
        <p:nvSpPr>
          <p:cNvPr id="83078" name="Google Shape;83078;p16"/>
          <p:cNvSpPr/>
          <p:nvPr/>
        </p:nvSpPr>
        <p:spPr>
          <a:xfrm>
            <a:off x="500117" y="2786076"/>
            <a:ext cx="7648200" cy="7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2800"/>
              <a:buFont typeface="Arial"/>
              <a:buNone/>
            </a:pPr>
            <a:r>
              <a:rPr lang="en-US" sz="28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Principle</a:t>
            </a:r>
            <a:endParaRPr/>
          </a:p>
        </p:txBody>
      </p:sp>
      <p:sp>
        <p:nvSpPr>
          <p:cNvPr id="83079" name="Google Shape;83079;p16"/>
          <p:cNvSpPr/>
          <p:nvPr/>
        </p:nvSpPr>
        <p:spPr>
          <a:xfrm>
            <a:off x="609600" y="3429000"/>
            <a:ext cx="8153400" cy="3292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Urease </a:t>
            </a:r>
            <a:r>
              <a:rPr lang="en-U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splits the urea molecule into ammonia(NH3), CO2 and water(H20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/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Ammonia reacts in solution to form an </a:t>
            </a:r>
            <a:r>
              <a:rPr lang="en-U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alkaline compound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ammonium carbonate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results in an increased pH of the medium and </a:t>
            </a:r>
            <a:r>
              <a:rPr lang="en-US" sz="2000" b="1" i="0" u="sng" strike="noStrike" cap="none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a color change in the indicator to pink red</a:t>
            </a:r>
            <a:r>
              <a:rPr lang="en-US" sz="20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endParaRPr/>
          </a:p>
        </p:txBody>
      </p:sp>
      <p:sp>
        <p:nvSpPr>
          <p:cNvPr id="83080" name="Google Shape;83080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" name="مربع نص 1"/>
          <p:cNvSpPr txBox="1"/>
          <p:nvPr/>
        </p:nvSpPr>
        <p:spPr>
          <a:xfrm>
            <a:off x="6388273" y="2220331"/>
            <a:ext cx="2179529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ar-JO" dirty="0" err="1" smtClean="0">
                <a:solidFill>
                  <a:srgbClr val="FF0000"/>
                </a:solidFill>
                <a:sym typeface="Wingdings" pitchFamily="2" charset="2"/>
              </a:rPr>
              <a:t>which</a:t>
            </a:r>
            <a:r>
              <a:rPr lang="ar-JO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ar-JO" dirty="0" err="1" smtClean="0">
                <a:solidFill>
                  <a:srgbClr val="FF0000"/>
                </a:solidFill>
                <a:sym typeface="Wingdings" pitchFamily="2" charset="2"/>
              </a:rPr>
              <a:t>is</a:t>
            </a:r>
            <a:r>
              <a:rPr lang="ar-JO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ar-JO" dirty="0" err="1" smtClean="0">
                <a:solidFill>
                  <a:srgbClr val="FF0000"/>
                </a:solidFill>
                <a:sym typeface="Wingdings" pitchFamily="2" charset="2"/>
              </a:rPr>
              <a:t>in</a:t>
            </a:r>
            <a:r>
              <a:rPr lang="ar-JO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ar-JO" dirty="0" err="1" smtClean="0">
                <a:solidFill>
                  <a:srgbClr val="FF0000"/>
                </a:solidFill>
                <a:sym typeface="Wingdings" pitchFamily="2" charset="2"/>
              </a:rPr>
              <a:t>media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947781" y="425885"/>
            <a:ext cx="362002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Urease and PPA test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These are specialist to </a:t>
            </a:r>
            <a:r>
              <a:rPr lang="en-US" dirty="0" err="1" smtClean="0">
                <a:solidFill>
                  <a:srgbClr val="FF0000"/>
                </a:solidFill>
              </a:rPr>
              <a:t>proteus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82" name="Google Shape;83082;p17"/>
          <p:cNvSpPr txBox="1">
            <a:spLocks noGrp="1"/>
          </p:cNvSpPr>
          <p:nvPr>
            <p:ph type="body" idx="1"/>
          </p:nvPr>
        </p:nvSpPr>
        <p:spPr>
          <a:xfrm>
            <a:off x="228600" y="311150"/>
            <a:ext cx="4221300" cy="19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lvl="0" indent="-228600" algn="just" rtl="0">
              <a:spcBef>
                <a:spcPts val="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Medium:</a:t>
            </a:r>
            <a:endParaRPr/>
          </a:p>
          <a:p>
            <a:pPr marL="342900" lvl="0" indent="-228600" algn="just" rtl="0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b="1">
                <a:latin typeface="Arial"/>
                <a:ea typeface="Arial"/>
                <a:cs typeface="Arial"/>
                <a:sym typeface="Arial"/>
              </a:rPr>
              <a:t>Urea agar </a:t>
            </a:r>
            <a:endParaRPr/>
          </a:p>
          <a:p>
            <a:pPr marL="342900" lvl="0" indent="-228600" algn="just" rtl="0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r>
              <a:rPr lang="en-US" b="1" u="sng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Results:</a:t>
            </a:r>
            <a:endParaRPr/>
          </a:p>
          <a:p>
            <a:pPr marL="342900" lvl="0" indent="-228600" algn="just" rtl="0">
              <a:spcBef>
                <a:spcPts val="480"/>
              </a:spcBef>
              <a:spcAft>
                <a:spcPts val="0"/>
              </a:spcAft>
              <a:buSzPts val="2400"/>
              <a:buFont typeface="Noto Sans Symbols"/>
              <a:buNone/>
            </a:pPr>
            <a:endParaRPr b="1" u="sng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83" name="Google Shape;8308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83084" name="Google Shape;83084;p17"/>
          <p:cNvSpPr txBox="1"/>
          <p:nvPr/>
        </p:nvSpPr>
        <p:spPr>
          <a:xfrm>
            <a:off x="5556250" y="5105400"/>
            <a:ext cx="4224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  <p:sp>
        <p:nvSpPr>
          <p:cNvPr id="83085" name="Google Shape;83085;p17"/>
          <p:cNvSpPr txBox="1"/>
          <p:nvPr/>
        </p:nvSpPr>
        <p:spPr>
          <a:xfrm>
            <a:off x="6742113" y="5108575"/>
            <a:ext cx="4239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83086" name="Google Shape;83086;p17"/>
          <p:cNvSpPr txBox="1"/>
          <p:nvPr/>
        </p:nvSpPr>
        <p:spPr>
          <a:xfrm>
            <a:off x="7696200" y="5113338"/>
            <a:ext cx="444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83087" name="Google Shape;83087;p17"/>
          <p:cNvSpPr txBox="1"/>
          <p:nvPr/>
        </p:nvSpPr>
        <p:spPr>
          <a:xfrm>
            <a:off x="533400" y="1589125"/>
            <a:ext cx="4725300" cy="4767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Positive: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Proteus spp.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Positive: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Klebsiella spp.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AutoNum type="alphaUcPeriod"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Negative: </a:t>
            </a:r>
            <a:r>
              <a:rPr lang="en-US" sz="2800" b="0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Escherichia coli</a:t>
            </a:r>
            <a:endParaRPr/>
          </a:p>
        </p:txBody>
      </p:sp>
      <p:pic>
        <p:nvPicPr>
          <p:cNvPr id="83088" name="Google Shape;83088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8600" y="590550"/>
            <a:ext cx="3390900" cy="449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سهم للأسفل 1"/>
          <p:cNvSpPr/>
          <p:nvPr/>
        </p:nvSpPr>
        <p:spPr>
          <a:xfrm>
            <a:off x="6538587" y="5113338"/>
            <a:ext cx="203526" cy="52380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3" name="مربع نص 2"/>
          <p:cNvSpPr txBox="1"/>
          <p:nvPr/>
        </p:nvSpPr>
        <p:spPr>
          <a:xfrm>
            <a:off x="6087649" y="5637138"/>
            <a:ext cx="1830851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Weak urease 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90" name="Google Shape;83090;p18"/>
          <p:cNvSpPr txBox="1">
            <a:spLocks noGrp="1"/>
          </p:cNvSpPr>
          <p:nvPr>
            <p:ph type="title"/>
          </p:nvPr>
        </p:nvSpPr>
        <p:spPr>
          <a:xfrm>
            <a:off x="457200" y="457200"/>
            <a:ext cx="8260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Phenylalanine deaminase Test</a:t>
            </a:r>
            <a:br>
              <a:rPr lang="en-US" sz="4000" b="1" cap="none">
                <a:solidFill>
                  <a:srgbClr val="3399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</a:br>
            <a:endParaRPr sz="4000" b="1" cap="none">
              <a:solidFill>
                <a:srgbClr val="3399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91" name="Google Shape;83091;p18"/>
          <p:cNvSpPr txBox="1">
            <a:spLocks noGrp="1"/>
          </p:cNvSpPr>
          <p:nvPr>
            <p:ph type="body" idx="1"/>
          </p:nvPr>
        </p:nvSpPr>
        <p:spPr>
          <a:xfrm>
            <a:off x="381000" y="1870075"/>
            <a:ext cx="5410200" cy="437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This test determines whether the microbe produces the enzyme </a:t>
            </a:r>
            <a:r>
              <a:rPr lang="en-US" sz="2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phenylalanine </a:t>
            </a:r>
            <a:r>
              <a:rPr lang="en-US" sz="20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deaminase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which is needed to use the amino acid </a:t>
            </a:r>
            <a:r>
              <a:rPr lang="en-US" sz="2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phenylalanine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as a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carbon and energy source for growth.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The medium 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used is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dirty="0">
                <a:solidFill>
                  <a:srgbClr val="8A843B"/>
                </a:solidFill>
                <a:latin typeface="Arial"/>
                <a:ea typeface="Arial"/>
                <a:cs typeface="Arial"/>
                <a:sym typeface="Arial"/>
              </a:rPr>
              <a:t>phenylalanine agar,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 </a:t>
            </a: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Reagents: </a:t>
            </a:r>
            <a:r>
              <a:rPr lang="en-US" sz="2000" b="1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10% ferric chloride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and</a:t>
            </a:r>
            <a:r>
              <a:rPr lang="en-US" sz="2000" dirty="0">
                <a:latin typeface="Arial"/>
                <a:ea typeface="Arial"/>
                <a:cs typeface="Arial"/>
                <a:sym typeface="Arial"/>
              </a:rPr>
              <a:t>  </a:t>
            </a:r>
            <a:r>
              <a:rPr lang="en-US" sz="2000" b="1" dirty="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0.1N </a:t>
            </a:r>
            <a:r>
              <a:rPr lang="en-US" sz="2000" b="1" dirty="0" err="1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HCl</a:t>
            </a:r>
            <a:r>
              <a:rPr lang="en-US" sz="2000" b="1" dirty="0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2000" b="1" dirty="0">
              <a:solidFill>
                <a:srgbClr val="C898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 </a:t>
            </a:r>
            <a:r>
              <a:rPr lang="en-US" sz="2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phenylalanine </a:t>
            </a:r>
            <a:r>
              <a:rPr lang="en-US" sz="2000" b="1" u="sng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deaminase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is present, a degradation product is produced from </a:t>
            </a:r>
            <a:r>
              <a:rPr lang="en-US" sz="2000" b="1" u="sng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phenylalanine.</a:t>
            </a:r>
            <a:r>
              <a:rPr lang="en-US" sz="2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2000" b="1" dirty="0">
                <a:solidFill>
                  <a:srgbClr val="006600"/>
                </a:solidFill>
                <a:latin typeface="Arial"/>
                <a:ea typeface="Arial"/>
                <a:cs typeface="Arial"/>
                <a:sym typeface="Arial"/>
              </a:rPr>
              <a:t>The product combines with iron compounds in an acidic environment to produce a green color.</a:t>
            </a:r>
            <a:endParaRPr dirty="0"/>
          </a:p>
        </p:txBody>
      </p:sp>
      <p:sp>
        <p:nvSpPr>
          <p:cNvPr id="83092" name="Google Shape;83092;p18"/>
          <p:cNvSpPr txBox="1"/>
          <p:nvPr/>
        </p:nvSpPr>
        <p:spPr>
          <a:xfrm>
            <a:off x="6096000" y="5257800"/>
            <a:ext cx="2716200" cy="1323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Negative: </a:t>
            </a:r>
            <a:r>
              <a:rPr lang="en-US" sz="1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Escherichia coli</a:t>
            </a:r>
            <a:endParaRPr/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rPr lang="en-US"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Positive: </a:t>
            </a:r>
            <a:r>
              <a:rPr lang="en-US" sz="1600" b="1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Proteus vulgaris </a:t>
            </a:r>
            <a:endParaRPr/>
          </a:p>
        </p:txBody>
      </p:sp>
      <p:sp>
        <p:nvSpPr>
          <p:cNvPr id="83093" name="Google Shape;83093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83094" name="Google Shape;83094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244431" y="1942832"/>
            <a:ext cx="2419350" cy="31337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ربع نص 1"/>
          <p:cNvSpPr txBox="1"/>
          <p:nvPr/>
        </p:nvSpPr>
        <p:spPr>
          <a:xfrm>
            <a:off x="1503124" y="3920647"/>
            <a:ext cx="40333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ar-SA" dirty="0" smtClean="0">
                <a:solidFill>
                  <a:srgbClr val="FF0000"/>
                </a:solidFill>
                <a:sym typeface="Wingdings" pitchFamily="2" charset="2"/>
              </a:rPr>
              <a:t>ما اله دور ولكن لن يحدث التفاعل الا بوجوده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436323" y="5906924"/>
            <a:ext cx="560748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Ferric chloride + </a:t>
            </a:r>
            <a:r>
              <a:rPr lang="en-US" dirty="0" err="1" smtClean="0">
                <a:solidFill>
                  <a:srgbClr val="FF0000"/>
                </a:solidFill>
              </a:rPr>
              <a:t>phenylbioveric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green color (+)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96" name="Google Shape;83096;p19"/>
          <p:cNvSpPr txBox="1">
            <a:spLocks noGrp="1"/>
          </p:cNvSpPr>
          <p:nvPr>
            <p:ph type="title"/>
          </p:nvPr>
        </p:nvSpPr>
        <p:spPr>
          <a:xfrm>
            <a:off x="1600200" y="466645"/>
            <a:ext cx="65676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Sugar fermentation test</a:t>
            </a:r>
            <a:endParaRPr/>
          </a:p>
        </p:txBody>
      </p:sp>
      <p:sp>
        <p:nvSpPr>
          <p:cNvPr id="83097" name="Google Shape;83097;p19"/>
          <p:cNvSpPr txBox="1">
            <a:spLocks noGrp="1"/>
          </p:cNvSpPr>
          <p:nvPr>
            <p:ph type="body" idx="1"/>
          </p:nvPr>
        </p:nvSpPr>
        <p:spPr>
          <a:xfrm>
            <a:off x="273050" y="3341700"/>
            <a:ext cx="5335500" cy="12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228600" algn="l" rtl="0">
              <a:spcBef>
                <a:spcPts val="0"/>
              </a:spcBef>
              <a:spcAft>
                <a:spcPts val="0"/>
              </a:spcAft>
              <a:buSzPts val="2000"/>
              <a:buFont typeface="Noto Sans Symbols"/>
              <a:buNone/>
            </a:pPr>
            <a:r>
              <a:rPr lang="en-US" sz="2000" b="1" u="sng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Sugars used :</a:t>
            </a:r>
            <a:r>
              <a:rPr lang="en-US" sz="20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Glucose- Lactose - Maltose - Mannitol -  Sucrose</a:t>
            </a:r>
            <a:endParaRPr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SzPts val="2000"/>
              <a:buFont typeface="Noto Sans Symbols"/>
              <a:buNone/>
            </a:pPr>
            <a:endParaRPr sz="200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98" name="Google Shape;83098;p19"/>
          <p:cNvSpPr/>
          <p:nvPr/>
        </p:nvSpPr>
        <p:spPr>
          <a:xfrm>
            <a:off x="307975" y="1681163"/>
            <a:ext cx="8763000" cy="1077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Purpose: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Carbohydrate fermentation tests detect the ability of microorganisms to ferment a specific carbohydrate.</a:t>
            </a:r>
            <a:endParaRPr sz="2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99" name="Google Shape;83099;p19"/>
          <p:cNvSpPr txBox="1"/>
          <p:nvPr/>
        </p:nvSpPr>
        <p:spPr>
          <a:xfrm>
            <a:off x="300038" y="2879725"/>
            <a:ext cx="3086100" cy="4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 err="1" smtClean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Media:</a:t>
            </a:r>
            <a:r>
              <a:rPr lang="en-US" sz="2400" b="0" i="0" u="none" strike="noStrike" cap="none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Sugar</a:t>
            </a:r>
            <a:r>
              <a:rPr lang="en-US" sz="24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media 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00" name="Google Shape;83100;p19"/>
          <p:cNvSpPr/>
          <p:nvPr/>
        </p:nvSpPr>
        <p:spPr>
          <a:xfrm>
            <a:off x="307975" y="4724400"/>
            <a:ext cx="6245100" cy="20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Results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 indicator: Phenol-Red is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at pH &gt; 7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▪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If fermentation occurs, the acidic by-products will change the  from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red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to </a:t>
            </a:r>
            <a:r>
              <a:rPr lang="en-US" sz="2000" b="1" i="0" u="none" strike="noStrike" cap="non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yellow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01" name="Google Shape;83101;p19" descr="Image result for sugar fermentation test test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02" name="Google Shape;83102;p19"/>
          <p:cNvSpPr txBox="1">
            <a:spLocks noGrp="1"/>
          </p:cNvSpPr>
          <p:nvPr>
            <p:ph type="ftr" idx="11"/>
          </p:nvPr>
        </p:nvSpPr>
        <p:spPr>
          <a:xfrm flipH="1" flipV="1">
            <a:off x="6322511" y="6438729"/>
            <a:ext cx="45719" cy="193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dirty="0"/>
          </a:p>
        </p:txBody>
      </p:sp>
      <p:pic>
        <p:nvPicPr>
          <p:cNvPr id="83103" name="Google Shape;83103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324600" y="2533650"/>
            <a:ext cx="1952625" cy="195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04" name="Google Shape;83104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91287" y="4546600"/>
            <a:ext cx="1619250" cy="20859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ربع نص 1"/>
          <p:cNvSpPr txBox="1"/>
          <p:nvPr/>
        </p:nvSpPr>
        <p:spPr>
          <a:xfrm>
            <a:off x="1941534" y="1143093"/>
            <a:ext cx="556155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test is for many sugars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3056351" y="2926059"/>
            <a:ext cx="3434935" cy="36933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Basic media (peptone +water )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8110537" y="2759063"/>
            <a:ext cx="1033463" cy="2031325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smtClean="0"/>
              <a:t>These small tubes are called Durham tubes  </a:t>
            </a:r>
            <a:endParaRPr lang="ar-JO" dirty="0"/>
          </a:p>
        </p:txBody>
      </p:sp>
      <p:sp>
        <p:nvSpPr>
          <p:cNvPr id="5" name="مربع نص 4"/>
          <p:cNvSpPr txBox="1"/>
          <p:nvPr/>
        </p:nvSpPr>
        <p:spPr>
          <a:xfrm>
            <a:off x="300038" y="6078347"/>
            <a:ext cx="559178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When </a:t>
            </a:r>
            <a:r>
              <a:rPr lang="en-US" dirty="0" err="1" smtClean="0">
                <a:solidFill>
                  <a:srgbClr val="FF0000"/>
                </a:solidFill>
              </a:rPr>
              <a:t>fermintation</a:t>
            </a:r>
            <a:r>
              <a:rPr lang="en-US" dirty="0" smtClean="0">
                <a:solidFill>
                  <a:srgbClr val="FF0000"/>
                </a:solidFill>
              </a:rPr>
              <a:t> happen with acid production + gas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 This gas is collected inside these small tubes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6" name="مربع نص 5"/>
          <p:cNvSpPr txBox="1"/>
          <p:nvPr/>
        </p:nvSpPr>
        <p:spPr>
          <a:xfrm>
            <a:off x="5109778" y="5731925"/>
            <a:ext cx="1443297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dirty="0" smtClean="0">
                <a:solidFill>
                  <a:srgbClr val="002060"/>
                </a:solidFill>
              </a:rPr>
              <a:t>سبب وجودها؟</a:t>
            </a:r>
            <a:endParaRPr lang="ar-JO" dirty="0">
              <a:solidFill>
                <a:srgbClr val="002060"/>
              </a:solidFill>
            </a:endParaRPr>
          </a:p>
        </p:txBody>
      </p:sp>
      <p:sp>
        <p:nvSpPr>
          <p:cNvPr id="7" name="سهم إلى اليمين 6"/>
          <p:cNvSpPr/>
          <p:nvPr/>
        </p:nvSpPr>
        <p:spPr>
          <a:xfrm rot="20507538">
            <a:off x="6274082" y="5593950"/>
            <a:ext cx="1076464" cy="1976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cxnSp>
        <p:nvCxnSpPr>
          <p:cNvPr id="9" name="رابط بشكل مرفق 8"/>
          <p:cNvCxnSpPr/>
          <p:nvPr/>
        </p:nvCxnSpPr>
        <p:spPr>
          <a:xfrm rot="10800000" flipV="1">
            <a:off x="5724395" y="6101258"/>
            <a:ext cx="375782" cy="300255"/>
          </a:xfrm>
          <a:prstGeom prst="bentConnector3">
            <a:avLst>
              <a:gd name="adj1" fmla="val 0"/>
            </a:avLst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06" name="Google Shape;83106;p20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6629400" cy="5105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None/>
            </a:pPr>
            <a:r>
              <a:rPr lang="en-US" sz="2800" b="1" u="sng" dirty="0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Principle: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The action of many species of microorganisms on a </a:t>
            </a:r>
            <a:r>
              <a:rPr lang="en-US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carbohydrate substrate </a:t>
            </a: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results in the </a:t>
            </a:r>
            <a:r>
              <a:rPr lang="en-US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acidification of the medium with or without gas formation.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Iron salts </a:t>
            </a: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reacts with </a:t>
            </a:r>
            <a:r>
              <a:rPr lang="en-US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H2S </a:t>
            </a: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to produce an insoluble black precipitate (ferrous sulfide).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SzPts val="2400"/>
              <a:buFont typeface="Arial"/>
              <a:buChar char="•"/>
            </a:pP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TSIA –</a:t>
            </a:r>
            <a:r>
              <a:rPr lang="en-US" sz="4800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</a:t>
            </a:r>
            <a:r>
              <a:rPr lang="en-US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two reaction chamber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Aerobic </a:t>
            </a:r>
            <a:r>
              <a:rPr lang="en-US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slant</a:t>
            </a: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portion</a:t>
            </a:r>
            <a:endParaRPr dirty="0"/>
          </a:p>
          <a:p>
            <a:pPr marL="342900" lvl="0" indent="-2286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Anaerobic </a:t>
            </a:r>
            <a:r>
              <a:rPr lang="en-US" b="1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deep</a:t>
            </a:r>
            <a:r>
              <a:rPr lang="en-US" dirty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 portion</a:t>
            </a:r>
            <a:endParaRPr dirty="0">
              <a:solidFill>
                <a:schemeClr val="dk1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1143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3 sugars :</a:t>
            </a:r>
          </a:p>
          <a:p>
            <a:pPr marL="1143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rPr>
              <a:t>Lactose </a:t>
            </a:r>
            <a:r>
              <a:rPr lang="en-US" sz="18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Wingdings" pitchFamily="2" charset="2"/>
              </a:rPr>
              <a:t> 1%</a:t>
            </a:r>
          </a:p>
          <a:p>
            <a:pPr marL="1143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Wingdings" pitchFamily="2" charset="2"/>
              </a:rPr>
              <a:t>Sucrose 1%</a:t>
            </a:r>
          </a:p>
          <a:p>
            <a:pPr marL="114300" lvl="0" indent="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</a:pPr>
            <a:r>
              <a:rPr lang="en-US" sz="1800" b="1" dirty="0" smtClean="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Wingdings" pitchFamily="2" charset="2"/>
              </a:rPr>
              <a:t>Lactose 0.1% very little</a:t>
            </a:r>
            <a:endParaRPr sz="1800" b="1" dirty="0">
              <a:solidFill>
                <a:srgbClr val="FF0000"/>
              </a:solidFill>
              <a:latin typeface="Arial Narrow"/>
              <a:ea typeface="Arial Narrow"/>
              <a:cs typeface="Arial Narrow"/>
              <a:sym typeface="Arial Narrow"/>
            </a:endParaRPr>
          </a:p>
          <a:p>
            <a:pPr marL="342900" lvl="0" indent="-762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83107" name="Google Shape;83107;p20"/>
          <p:cNvSpPr txBox="1">
            <a:spLocks noGrp="1"/>
          </p:cNvSpPr>
          <p:nvPr>
            <p:ph type="title"/>
          </p:nvPr>
        </p:nvSpPr>
        <p:spPr>
          <a:xfrm>
            <a:off x="392681" y="457200"/>
            <a:ext cx="82608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 dirty="0"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Triple sugar iron </a:t>
            </a:r>
            <a:r>
              <a:rPr lang="en-US" sz="4000" b="1" cap="none" dirty="0" smtClean="0"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agar </a:t>
            </a:r>
            <a:r>
              <a:rPr lang="en-US" sz="1800" b="1" cap="none" dirty="0" smtClean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(3 sugars)</a:t>
            </a:r>
            <a:endParaRPr sz="1800" b="1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08" name="Google Shape;8310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83109" name="Google Shape;83109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86600" y="1972468"/>
            <a:ext cx="1476375" cy="3933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مربع نص 1"/>
          <p:cNvSpPr txBox="1"/>
          <p:nvPr/>
        </p:nvSpPr>
        <p:spPr>
          <a:xfrm>
            <a:off x="2129425" y="1302706"/>
            <a:ext cx="4396635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it we can see more than one result in one test tube (many tests in one tube)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446740" y="4070959"/>
            <a:ext cx="2530257" cy="147732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If fermentation occur: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-yellow color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-if not :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-remain in its orange color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3390574" y="6024276"/>
            <a:ext cx="4221271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Inducator</a:t>
            </a:r>
            <a:r>
              <a:rPr lang="en-US" dirty="0" smtClean="0">
                <a:solidFill>
                  <a:srgbClr val="FF0000"/>
                </a:solidFill>
              </a:rPr>
              <a:t>: </a:t>
            </a:r>
            <a:r>
              <a:rPr lang="en-US" dirty="0" err="1" smtClean="0">
                <a:solidFill>
                  <a:srgbClr val="FF0000"/>
                </a:solidFill>
              </a:rPr>
              <a:t>phenole</a:t>
            </a:r>
            <a:r>
              <a:rPr lang="en-US" dirty="0" smtClean="0">
                <a:solidFill>
                  <a:srgbClr val="FF0000"/>
                </a:solidFill>
              </a:rPr>
              <a:t> red (makes the media with “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orange red</a:t>
            </a:r>
            <a:r>
              <a:rPr lang="en-US" dirty="0" smtClean="0">
                <a:solidFill>
                  <a:srgbClr val="FF0000"/>
                </a:solidFill>
              </a:rPr>
              <a:t>” color )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11" name="Google Shape;83111;p21"/>
          <p:cNvSpPr/>
          <p:nvPr/>
        </p:nvSpPr>
        <p:spPr>
          <a:xfrm>
            <a:off x="838200" y="609600"/>
            <a:ext cx="3386100" cy="523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sng" strike="noStrike" cap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Biochemical</a:t>
            </a:r>
            <a:r>
              <a:rPr lang="en-US" sz="1800" b="0" i="0" u="none" strike="noStrike" cap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b="1" i="0" u="sng" strike="noStrike" cap="none">
                <a:solidFill>
                  <a:srgbClr val="C00000"/>
                </a:solidFill>
                <a:latin typeface="Arial Narrow"/>
                <a:ea typeface="Arial Narrow"/>
                <a:cs typeface="Arial Narrow"/>
                <a:sym typeface="Arial Narrow"/>
              </a:rPr>
              <a:t>reactions:</a:t>
            </a:r>
            <a:endParaRPr/>
          </a:p>
        </p:txBody>
      </p:sp>
      <p:sp>
        <p:nvSpPr>
          <p:cNvPr id="83112" name="Google Shape;83112;p21"/>
          <p:cNvSpPr txBox="1"/>
          <p:nvPr/>
        </p:nvSpPr>
        <p:spPr>
          <a:xfrm>
            <a:off x="457200" y="1295400"/>
            <a:ext cx="7905900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carbohydrate fermentation: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acid production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>
                <a:solidFill>
                  <a:srgbClr val="C0BC00"/>
                </a:solidFill>
                <a:latin typeface="Arial"/>
                <a:ea typeface="Arial"/>
                <a:cs typeface="Arial"/>
                <a:sym typeface="Arial"/>
              </a:rPr>
              <a:t>yellow deep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400" b="0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glucose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fermented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>
                <a:solidFill>
                  <a:srgbClr val="C0BC00"/>
                </a:solidFill>
                <a:latin typeface="Arial"/>
                <a:ea typeface="Arial"/>
                <a:cs typeface="Arial"/>
                <a:sym typeface="Arial"/>
              </a:rPr>
              <a:t>yellow slant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– </a:t>
            </a:r>
            <a:r>
              <a:rPr lang="en-US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lactose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and/ or </a:t>
            </a:r>
            <a:r>
              <a:rPr lang="en-US" sz="2400" b="0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sucrose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fermented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gas formation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bubble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formation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cracking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or splitting of the agar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upward displacement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agar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pulling away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medium from the walls of test tube</a:t>
            </a:r>
            <a:endParaRPr/>
          </a:p>
        </p:txBody>
      </p:sp>
      <p:sp>
        <p:nvSpPr>
          <p:cNvPr id="83113" name="Google Shape;83113;p21"/>
          <p:cNvSpPr txBox="1"/>
          <p:nvPr/>
        </p:nvSpPr>
        <p:spPr>
          <a:xfrm>
            <a:off x="515950" y="4799033"/>
            <a:ext cx="7515300" cy="1312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H2S production: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</a:t>
            </a:r>
            <a:r>
              <a:rPr lang="en-US"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blackening </a:t>
            </a: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 the butt ( FeS – black precipitate)</a:t>
            </a:r>
            <a:endParaRPr/>
          </a:p>
        </p:txBody>
      </p:sp>
      <p:sp>
        <p:nvSpPr>
          <p:cNvPr id="83114" name="Google Shape;83114;p21"/>
          <p:cNvSpPr txBox="1">
            <a:spLocks noGrp="1"/>
          </p:cNvSpPr>
          <p:nvPr>
            <p:ph type="ftr" idx="11"/>
          </p:nvPr>
        </p:nvSpPr>
        <p:spPr>
          <a:xfrm>
            <a:off x="6062663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http://o.quizlet.com/8YehWW2ko7YxzlvxyNsVsg_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93"/>
          <a:stretch>
            <a:fillRect/>
          </a:stretch>
        </p:blipFill>
        <p:spPr bwMode="auto">
          <a:xfrm>
            <a:off x="1052186" y="545035"/>
            <a:ext cx="7101214" cy="381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27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spcBef>
                <a:spcPts val="25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ts val="250"/>
              </a:spcBef>
              <a:buClr>
                <a:schemeClr val="accent1"/>
              </a:buClr>
              <a:buSzPct val="100000"/>
              <a:buFont typeface="Verdana" panose="020B0604030504040204" pitchFamily="34" charset="0"/>
              <a:buChar char="◦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ts val="250"/>
              </a:spcBef>
              <a:buClr>
                <a:srgbClr val="ED3742"/>
              </a:buClr>
              <a:buSzPct val="100000"/>
              <a:buFont typeface="Wingdings 2" panose="05020102010507070707" pitchFamily="18" charset="2"/>
              <a:buChar char=""/>
              <a:defRPr sz="22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ts val="225"/>
              </a:spcBef>
              <a:buClr>
                <a:srgbClr val="ED3742"/>
              </a:buClr>
              <a:buSzPct val="112000"/>
              <a:buFont typeface="Verdana" panose="020B0604030504040204" pitchFamily="34" charset="0"/>
              <a:buChar char="◦"/>
              <a:defRPr sz="19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ts val="250"/>
              </a:spcBef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ts val="250"/>
              </a:spcBef>
              <a:spcAft>
                <a:spcPct val="0"/>
              </a:spcAft>
              <a:buClr>
                <a:srgbClr val="4A85BF"/>
              </a:buClr>
              <a:buSzPct val="100000"/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sp>
        <p:nvSpPr>
          <p:cNvPr id="3" name="سهم إلى اليسار 2"/>
          <p:cNvSpPr/>
          <p:nvPr/>
        </p:nvSpPr>
        <p:spPr>
          <a:xfrm>
            <a:off x="1528175" y="1202499"/>
            <a:ext cx="651354" cy="2630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4" name="مربع نص 3"/>
          <p:cNvSpPr txBox="1"/>
          <p:nvPr/>
        </p:nvSpPr>
        <p:spPr>
          <a:xfrm>
            <a:off x="125260" y="1334022"/>
            <a:ext cx="17285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Specific for </a:t>
            </a:r>
            <a:r>
              <a:rPr lang="en-US" dirty="0" err="1" smtClean="0"/>
              <a:t>psuedomonus</a:t>
            </a:r>
            <a:endParaRPr lang="ar-JO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979112" y="3144033"/>
            <a:ext cx="739036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Pat or deep</a:t>
            </a:r>
            <a:endParaRPr lang="ar-JO" dirty="0"/>
          </a:p>
        </p:txBody>
      </p:sp>
      <p:sp>
        <p:nvSpPr>
          <p:cNvPr id="6" name="مربع نص 5"/>
          <p:cNvSpPr txBox="1"/>
          <p:nvPr/>
        </p:nvSpPr>
        <p:spPr>
          <a:xfrm>
            <a:off x="1979112" y="1816274"/>
            <a:ext cx="739036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/>
              <a:t>slant</a:t>
            </a:r>
            <a:endParaRPr lang="ar-JO" dirty="0"/>
          </a:p>
        </p:txBody>
      </p:sp>
      <p:sp>
        <p:nvSpPr>
          <p:cNvPr id="7" name="مربع نص 6"/>
          <p:cNvSpPr txBox="1"/>
          <p:nvPr/>
        </p:nvSpPr>
        <p:spPr>
          <a:xfrm>
            <a:off x="3876283" y="4396636"/>
            <a:ext cx="145302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Yellow pat </a:t>
            </a:r>
          </a:p>
          <a:p>
            <a:r>
              <a:rPr lang="en-US" dirty="0" smtClean="0"/>
              <a:t>Glucose fermentation only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shagella</a:t>
            </a:r>
            <a:r>
              <a:rPr lang="en-US" dirty="0" smtClean="0"/>
              <a:t> </a:t>
            </a:r>
            <a:endParaRPr lang="ar-JO" dirty="0"/>
          </a:p>
        </p:txBody>
      </p:sp>
      <p:sp>
        <p:nvSpPr>
          <p:cNvPr id="8" name="سهم للأسفل 7"/>
          <p:cNvSpPr/>
          <p:nvPr/>
        </p:nvSpPr>
        <p:spPr>
          <a:xfrm>
            <a:off x="4602793" y="3970750"/>
            <a:ext cx="212736" cy="475989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9" name="مربع نص 8"/>
          <p:cNvSpPr txBox="1"/>
          <p:nvPr/>
        </p:nvSpPr>
        <p:spPr>
          <a:xfrm>
            <a:off x="5461347" y="4446739"/>
            <a:ext cx="1816275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Glucose &amp; lactose fermentation +gas displacement</a:t>
            </a:r>
          </a:p>
          <a:p>
            <a:r>
              <a:rPr lang="en-US" dirty="0" smtClean="0"/>
              <a:t>As </a:t>
            </a:r>
            <a:r>
              <a:rPr lang="en-US" dirty="0" err="1" smtClean="0"/>
              <a:t>E.coli</a:t>
            </a:r>
            <a:endParaRPr lang="ar-JO" dirty="0"/>
          </a:p>
        </p:txBody>
      </p:sp>
      <p:sp>
        <p:nvSpPr>
          <p:cNvPr id="10" name="سهم للأسفل 9"/>
          <p:cNvSpPr/>
          <p:nvPr/>
        </p:nvSpPr>
        <p:spPr>
          <a:xfrm>
            <a:off x="5974915" y="3832964"/>
            <a:ext cx="175364" cy="563672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1" name="مربع نص 10"/>
          <p:cNvSpPr txBox="1"/>
          <p:nvPr/>
        </p:nvSpPr>
        <p:spPr>
          <a:xfrm>
            <a:off x="7628351" y="1334022"/>
            <a:ext cx="1352811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Slant red, the lactose is non fermented</a:t>
            </a:r>
            <a:endParaRPr lang="ar-JO" dirty="0"/>
          </a:p>
        </p:txBody>
      </p:sp>
      <p:sp>
        <p:nvSpPr>
          <p:cNvPr id="13" name="سهم إلى اليمين 12"/>
          <p:cNvSpPr/>
          <p:nvPr/>
        </p:nvSpPr>
        <p:spPr>
          <a:xfrm rot="19571169">
            <a:off x="7127310" y="1816274"/>
            <a:ext cx="501041" cy="16363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14" name="مربع نص 13"/>
          <p:cNvSpPr txBox="1"/>
          <p:nvPr/>
        </p:nvSpPr>
        <p:spPr>
          <a:xfrm>
            <a:off x="7628350" y="2968668"/>
            <a:ext cx="1515649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/>
              <a:t>Bricking H2S producer</a:t>
            </a:r>
          </a:p>
          <a:p>
            <a:r>
              <a:rPr lang="en-US" dirty="0" smtClean="0"/>
              <a:t>As salmonella</a:t>
            </a:r>
            <a:endParaRPr lang="ar-JO" dirty="0"/>
          </a:p>
        </p:txBody>
      </p:sp>
      <p:sp>
        <p:nvSpPr>
          <p:cNvPr id="15" name="سهم إلى اليمين 14"/>
          <p:cNvSpPr/>
          <p:nvPr/>
        </p:nvSpPr>
        <p:spPr>
          <a:xfrm>
            <a:off x="7124155" y="3079211"/>
            <a:ext cx="504195" cy="221084"/>
          </a:xfrm>
          <a:prstGeom prst="rightArrow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266366"/>
            <a:ext cx="8260672" cy="1323439"/>
          </a:xfr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sz="4000" b="1" cap="none" spc="50" dirty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Analytical Profile Index System (API</a:t>
            </a:r>
            <a:r>
              <a:rPr lang="en-US" sz="4000" b="1" cap="none" spc="50" dirty="0" smtClean="0">
                <a:ln w="11430"/>
                <a:solidFill>
                  <a:srgbClr val="FF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ea typeface="+mn-ea"/>
                <a:cs typeface="Arial" charset="0"/>
              </a:rPr>
              <a:t>)</a:t>
            </a:r>
            <a:endParaRPr lang="en-US" sz="4000" b="1" cap="none" spc="50" dirty="0">
              <a:ln w="11430"/>
              <a:solidFill>
                <a:srgbClr val="FF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78852" name="Footer Placeholder 2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>
                <a:solidFill>
                  <a:schemeClr val="tx2"/>
                </a:solidFill>
                <a:latin typeface="Century Gothic" panose="020B0502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B5AE53"/>
              </a:buClr>
              <a:buFont typeface="Arial" panose="020B0604020202020204" pitchFamily="34" charset="0"/>
              <a:buChar char="•"/>
              <a:defRPr>
                <a:solidFill>
                  <a:schemeClr val="tx2"/>
                </a:solidFill>
                <a:latin typeface="Century Gothic" panose="020B0502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848058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8B54D"/>
              </a:buClr>
              <a:buFont typeface="Arial" panose="020B0604020202020204" pitchFamily="34" charset="0"/>
              <a:buChar char="•"/>
              <a:defRPr sz="1600">
                <a:solidFill>
                  <a:schemeClr val="tx2"/>
                </a:solidFill>
                <a:latin typeface="Century Gothic" panose="020B0502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715652"/>
            <a:ext cx="6781800" cy="4514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117" name="Google Shape;83117;p1"/>
          <p:cNvGrpSpPr/>
          <p:nvPr/>
        </p:nvGrpSpPr>
        <p:grpSpPr>
          <a:xfrm>
            <a:off x="533400" y="1021251"/>
            <a:ext cx="8153399" cy="5465852"/>
            <a:chOff x="0" y="2232"/>
            <a:chExt cx="8153399" cy="4567437"/>
          </a:xfrm>
        </p:grpSpPr>
        <p:sp>
          <p:nvSpPr>
            <p:cNvPr id="83118" name="Google Shape;83118;p1"/>
            <p:cNvSpPr/>
            <p:nvPr/>
          </p:nvSpPr>
          <p:spPr>
            <a:xfrm rot="5400000">
              <a:off x="4954949" y="-1870177"/>
              <a:ext cx="1178700" cy="5218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rgbClr val="DFDED5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254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19" name="Google Shape;83119;p1"/>
            <p:cNvSpPr txBox="1"/>
            <p:nvPr/>
          </p:nvSpPr>
          <p:spPr>
            <a:xfrm>
              <a:off x="2935223" y="207113"/>
              <a:ext cx="5160600" cy="106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Catalase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Oxidase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Urease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0" name="Google Shape;83120;p1"/>
            <p:cNvSpPr/>
            <p:nvPr/>
          </p:nvSpPr>
          <p:spPr>
            <a:xfrm>
              <a:off x="0" y="2232"/>
              <a:ext cx="2935200" cy="1473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1" name="Google Shape;83121;p1"/>
            <p:cNvSpPr txBox="1"/>
            <p:nvPr/>
          </p:nvSpPr>
          <p:spPr>
            <a:xfrm>
              <a:off x="71925" y="74157"/>
              <a:ext cx="2791500" cy="132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Tests for Enzymes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2" name="Google Shape;83122;p1"/>
            <p:cNvSpPr/>
            <p:nvPr/>
          </p:nvSpPr>
          <p:spPr>
            <a:xfrm rot="5400000">
              <a:off x="4954949" y="-323109"/>
              <a:ext cx="1178700" cy="5218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rgbClr val="DFDED5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254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3" name="Google Shape;83123;p1"/>
            <p:cNvSpPr txBox="1"/>
            <p:nvPr/>
          </p:nvSpPr>
          <p:spPr>
            <a:xfrm>
              <a:off x="2935223" y="1754181"/>
              <a:ext cx="5160600" cy="106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Methyl Red test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Voges-Proskauer test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4" name="Google Shape;83124;p1"/>
            <p:cNvSpPr/>
            <p:nvPr/>
          </p:nvSpPr>
          <p:spPr>
            <a:xfrm>
              <a:off x="0" y="1549300"/>
              <a:ext cx="2935200" cy="1473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5" name="Google Shape;83125;p1"/>
            <p:cNvSpPr txBox="1"/>
            <p:nvPr/>
          </p:nvSpPr>
          <p:spPr>
            <a:xfrm>
              <a:off x="71925" y="1621225"/>
              <a:ext cx="2791500" cy="132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Test for specific break down products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6" name="Google Shape;83126;p1"/>
            <p:cNvSpPr/>
            <p:nvPr/>
          </p:nvSpPr>
          <p:spPr>
            <a:xfrm rot="5400000">
              <a:off x="4954949" y="1223959"/>
              <a:ext cx="1178700" cy="5218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rgbClr val="DFDED5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0800" dist="254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7" name="Google Shape;83127;p1"/>
            <p:cNvSpPr txBox="1"/>
            <p:nvPr/>
          </p:nvSpPr>
          <p:spPr>
            <a:xfrm>
              <a:off x="2935223" y="3301249"/>
              <a:ext cx="5160600" cy="10635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Citrate utilization test</a:t>
              </a:r>
              <a:endPara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8" name="Google Shape;83128;p1"/>
            <p:cNvSpPr/>
            <p:nvPr/>
          </p:nvSpPr>
          <p:spPr>
            <a:xfrm>
              <a:off x="0" y="3096369"/>
              <a:ext cx="2935200" cy="14733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50800" dist="25400" dir="5400000" rotWithShape="0">
                <a:srgbClr val="000000">
                  <a:alpha val="4471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29" name="Google Shape;83129;p1"/>
            <p:cNvSpPr txBox="1"/>
            <p:nvPr/>
          </p:nvSpPr>
          <p:spPr>
            <a:xfrm>
              <a:off x="71925" y="3168294"/>
              <a:ext cx="2791500" cy="1329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Test to show ability to utilize a specific substance</a:t>
              </a: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30" name="Google Shape;83130;p1"/>
          <p:cNvSpPr txBox="1"/>
          <p:nvPr/>
        </p:nvSpPr>
        <p:spPr>
          <a:xfrm>
            <a:off x="954023" y="337669"/>
            <a:ext cx="5029200" cy="76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221F17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221F17"/>
                </a:solidFill>
                <a:latin typeface="Arial"/>
                <a:ea typeface="Arial"/>
                <a:cs typeface="Arial"/>
                <a:sym typeface="Arial"/>
              </a:rPr>
              <a:t>Biochemical tests</a:t>
            </a: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131" name="Google Shape;83131;p1"/>
          <p:cNvSpPr txBox="1">
            <a:spLocks noGrp="1"/>
          </p:cNvSpPr>
          <p:nvPr>
            <p:ph type="ftr" idx="11"/>
          </p:nvPr>
        </p:nvSpPr>
        <p:spPr>
          <a:xfrm>
            <a:off x="304800" y="6410325"/>
            <a:ext cx="3581400" cy="3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Noto Sans Symbols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" name="مربع نص 1"/>
          <p:cNvSpPr txBox="1"/>
          <p:nvPr/>
        </p:nvSpPr>
        <p:spPr>
          <a:xfrm>
            <a:off x="6363222" y="425885"/>
            <a:ext cx="232357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they </a:t>
            </a:r>
            <a:r>
              <a:rPr lang="ar-JO" dirty="0" err="1" smtClean="0">
                <a:solidFill>
                  <a:srgbClr val="FF0000"/>
                </a:solidFill>
              </a:rPr>
              <a:t>are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used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to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identify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bacteria</a:t>
            </a:r>
            <a:r>
              <a:rPr lang="ar-JO" dirty="0" smtClean="0">
                <a:solidFill>
                  <a:srgbClr val="FF0000"/>
                </a:solidFill>
              </a:rPr>
              <a:t>  </a:t>
            </a:r>
            <a:r>
              <a:rPr lang="ar-JO" dirty="0" smtClean="0">
                <a:solidFill>
                  <a:schemeClr val="bg1"/>
                </a:solidFill>
              </a:rPr>
              <a:t>  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5220220" y="1718224"/>
            <a:ext cx="268370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  <a:sym typeface="Wingdings" pitchFamily="2" charset="2"/>
              </a:rPr>
              <a:t></a:t>
            </a:r>
            <a:r>
              <a:rPr lang="ar-JO" dirty="0" err="1" smtClean="0">
                <a:solidFill>
                  <a:srgbClr val="FF0000"/>
                </a:solidFill>
              </a:rPr>
              <a:t>used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in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pseudomonus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6" descr="Image result for api 2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610600" cy="603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Footer Placeholder 1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Image result for api 20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23850"/>
            <a:ext cx="8297863" cy="622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Footer Placeholder 1"/>
          <p:cNvSpPr>
            <a:spLocks noGrp="1"/>
          </p:cNvSpPr>
          <p:nvPr>
            <p:ph type="ftr" sz="quarter" idx="1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2200">
                <a:solidFill>
                  <a:srgbClr val="000096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2000">
                <a:solidFill>
                  <a:srgbClr val="000096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>
                <a:solidFill>
                  <a:srgbClr val="000096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600">
                <a:solidFill>
                  <a:srgbClr val="000096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ts val="300"/>
              </a:spcAft>
              <a:buClr>
                <a:srgbClr val="5A5155"/>
              </a:buClr>
              <a:buSzPct val="130000"/>
              <a:buFont typeface="Georgia" panose="02040502050405020303" pitchFamily="18" charset="0"/>
              <a:buChar char="*"/>
              <a:defRPr sz="1400">
                <a:solidFill>
                  <a:srgbClr val="000096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Prof. Dr. Ghada Fahmy Helaly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>
          <a:xfrm>
            <a:off x="457200" y="6299756"/>
            <a:ext cx="3352800" cy="365125"/>
          </a:xfrm>
        </p:spPr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457200" y="570545"/>
            <a:ext cx="7768380" cy="5725003"/>
            <a:chOff x="363522" y="705752"/>
            <a:chExt cx="8335194" cy="627802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5841" y="705752"/>
              <a:ext cx="7762875" cy="5991225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63522" y="1313658"/>
              <a:ext cx="7670098" cy="56701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 smtClean="0"/>
            </a:p>
            <a:p>
              <a:endParaRPr lang="en-US" dirty="0"/>
            </a:p>
            <a:p>
              <a:endParaRPr lang="en-US" dirty="0" smtClean="0"/>
            </a:p>
            <a:p>
              <a:endParaRPr lang="en-US" dirty="0" smtClean="0"/>
            </a:p>
            <a:p>
              <a:r>
                <a:rPr lang="en-US" sz="2400" b="1" dirty="0" smtClean="0"/>
                <a:t>    1                       2                     3                    4 </a:t>
              </a:r>
            </a:p>
            <a:p>
              <a:endParaRPr lang="en-US" sz="2400" b="1" dirty="0" smtClean="0"/>
            </a:p>
            <a:p>
              <a:endParaRPr lang="en-US" b="1" dirty="0"/>
            </a:p>
            <a:p>
              <a:endParaRPr lang="en-US" sz="2400" b="1" dirty="0" smtClean="0"/>
            </a:p>
            <a:p>
              <a:endParaRPr lang="en-US" sz="2400" b="1" dirty="0"/>
            </a:p>
            <a:p>
              <a:r>
                <a:rPr lang="en-US" sz="2400" b="1" dirty="0" smtClean="0"/>
                <a:t>    5                      6                    7                     8                       </a:t>
              </a:r>
            </a:p>
            <a:p>
              <a:endParaRPr lang="en-US" sz="2400" b="1" dirty="0" smtClean="0"/>
            </a:p>
            <a:p>
              <a:endParaRPr lang="en-US" sz="2400" b="1" dirty="0" smtClean="0"/>
            </a:p>
            <a:p>
              <a:endParaRPr lang="en-US" sz="2400" b="1" dirty="0"/>
            </a:p>
            <a:p>
              <a:endParaRPr lang="en-US" sz="2400" b="1" dirty="0"/>
            </a:p>
            <a:p>
              <a:r>
                <a:rPr lang="en-US" sz="2400" b="1" dirty="0" smtClean="0"/>
                <a:t>    9                     10               11                     12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sz="quarter" idx="13"/>
          </p:nvPr>
        </p:nvSpPr>
        <p:spPr>
          <a:xfrm>
            <a:off x="200416" y="731519"/>
            <a:ext cx="8743168" cy="4466781"/>
          </a:xfrm>
        </p:spPr>
        <p:txBody>
          <a:bodyPr/>
          <a:lstStyle/>
          <a:p>
            <a:r>
              <a:rPr lang="en-US" dirty="0" smtClean="0"/>
              <a:t>1-citrate utilization test positive (</a:t>
            </a:r>
            <a:r>
              <a:rPr lang="en-US" dirty="0" err="1" smtClean="0"/>
              <a:t>Klebsilla</a:t>
            </a:r>
            <a:r>
              <a:rPr lang="en-US" dirty="0" smtClean="0"/>
              <a:t> </a:t>
            </a:r>
            <a:r>
              <a:rPr lang="en-US" dirty="0" err="1" smtClean="0"/>
              <a:t>pneumoniae</a:t>
            </a:r>
            <a:r>
              <a:rPr lang="en-US" dirty="0" smtClean="0"/>
              <a:t>)</a:t>
            </a:r>
          </a:p>
          <a:p>
            <a:r>
              <a:rPr lang="en-US" dirty="0" smtClean="0"/>
              <a:t>2-indole positive ( </a:t>
            </a:r>
            <a:r>
              <a:rPr lang="en-US" dirty="0" err="1" smtClean="0"/>
              <a:t>E.coli</a:t>
            </a:r>
            <a:r>
              <a:rPr lang="en-US" dirty="0" smtClean="0"/>
              <a:t> )</a:t>
            </a:r>
          </a:p>
          <a:p>
            <a:r>
              <a:rPr lang="en-US" dirty="0" smtClean="0"/>
              <a:t>3-PPA</a:t>
            </a:r>
          </a:p>
          <a:p>
            <a:r>
              <a:rPr lang="en-US" dirty="0" smtClean="0"/>
              <a:t>4- Urease</a:t>
            </a:r>
          </a:p>
          <a:p>
            <a:r>
              <a:rPr lang="en-US" dirty="0" smtClean="0"/>
              <a:t>5-swarming growth</a:t>
            </a:r>
          </a:p>
          <a:p>
            <a:r>
              <a:rPr lang="en-US" dirty="0" smtClean="0"/>
              <a:t>6+9 – </a:t>
            </a:r>
            <a:r>
              <a:rPr lang="en-US" dirty="0" err="1" smtClean="0"/>
              <a:t>pseudomonus</a:t>
            </a:r>
            <a:r>
              <a:rPr lang="en-US" dirty="0" smtClean="0"/>
              <a:t> </a:t>
            </a:r>
          </a:p>
          <a:p>
            <a:r>
              <a:rPr lang="en-US" dirty="0" smtClean="0"/>
              <a:t>7- </a:t>
            </a:r>
            <a:r>
              <a:rPr lang="en-US" dirty="0" err="1" smtClean="0"/>
              <a:t>mannitol</a:t>
            </a:r>
            <a:r>
              <a:rPr lang="en-US" dirty="0" smtClean="0"/>
              <a:t> salt agar</a:t>
            </a:r>
          </a:p>
          <a:p>
            <a:r>
              <a:rPr lang="en-US" dirty="0" smtClean="0"/>
              <a:t>8-Sarratia </a:t>
            </a:r>
            <a:r>
              <a:rPr lang="en-US" dirty="0" err="1" smtClean="0"/>
              <a:t>marcens</a:t>
            </a:r>
            <a:endParaRPr lang="en-US" dirty="0" smtClean="0"/>
          </a:p>
          <a:p>
            <a:r>
              <a:rPr lang="en-US" dirty="0" smtClean="0"/>
              <a:t>10- vibrio cholera ( as on TB)</a:t>
            </a:r>
          </a:p>
          <a:p>
            <a:r>
              <a:rPr lang="en-US" dirty="0" smtClean="0"/>
              <a:t>11-MacConkey </a:t>
            </a:r>
            <a:r>
              <a:rPr lang="en-US" dirty="0" smtClean="0">
                <a:sym typeface="Wingdings" pitchFamily="2" charset="2"/>
              </a:rPr>
              <a:t> lactose fermentation + (</a:t>
            </a:r>
            <a:r>
              <a:rPr lang="en-US" dirty="0" err="1" smtClean="0">
                <a:sym typeface="Wingdings" pitchFamily="2" charset="2"/>
              </a:rPr>
              <a:t>E.coli</a:t>
            </a:r>
            <a:r>
              <a:rPr lang="en-US" dirty="0" smtClean="0">
                <a:sym typeface="Wingdings" pitchFamily="2" charset="2"/>
              </a:rPr>
              <a:t> or </a:t>
            </a:r>
            <a:r>
              <a:rPr lang="en-US" dirty="0" err="1" smtClean="0">
                <a:sym typeface="Wingdings" pitchFamily="2" charset="2"/>
              </a:rPr>
              <a:t>Klebsiella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smtClean="0">
                <a:sym typeface="Wingdings" pitchFamily="2" charset="2"/>
              </a:rPr>
              <a:t>12-Salmonella on SS</a:t>
            </a:r>
          </a:p>
          <a:p>
            <a:endParaRPr lang="en-US" dirty="0" smtClean="0"/>
          </a:p>
          <a:p>
            <a:endParaRPr lang="ar-JO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Dr. Ghada Fahmy Helaly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87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4BB8F"/>
            </a:gs>
            <a:gs pos="40000">
              <a:srgbClr val="AAA176"/>
            </a:gs>
            <a:gs pos="100000">
              <a:srgbClr val="847A47"/>
            </a:gs>
          </a:gsLst>
          <a:lin ang="5400012" scaled="0"/>
        </a:gradFill>
        <a:effectLst/>
      </p:bgPr>
    </p:bg>
    <p:spTree>
      <p:nvGrpSpPr>
        <p:cNvPr id="1" name="Shape 83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33" name="Google Shape;83133;p2"/>
          <p:cNvSpPr/>
          <p:nvPr/>
        </p:nvSpPr>
        <p:spPr>
          <a:xfrm>
            <a:off x="1219200" y="304800"/>
            <a:ext cx="4572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83134" name="Google Shape;83134;p2"/>
          <p:cNvGrpSpPr/>
          <p:nvPr/>
        </p:nvGrpSpPr>
        <p:grpSpPr>
          <a:xfrm>
            <a:off x="304800" y="615721"/>
            <a:ext cx="8458199" cy="6275099"/>
            <a:chOff x="0" y="2855"/>
            <a:chExt cx="8458199" cy="5843281"/>
          </a:xfrm>
        </p:grpSpPr>
        <p:sp>
          <p:nvSpPr>
            <p:cNvPr id="83135" name="Google Shape;83135;p2"/>
            <p:cNvSpPr/>
            <p:nvPr/>
          </p:nvSpPr>
          <p:spPr>
            <a:xfrm rot="5400000">
              <a:off x="4997549" y="-1761199"/>
              <a:ext cx="1508100" cy="5413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rgbClr val="DDD9D1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36" name="Google Shape;83136;p2"/>
            <p:cNvSpPr txBox="1"/>
            <p:nvPr/>
          </p:nvSpPr>
          <p:spPr>
            <a:xfrm>
              <a:off x="3044951" y="264963"/>
              <a:ext cx="5339700" cy="136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Indole</a:t>
              </a:r>
              <a:r>
                <a:rPr lang="en-US" sz="24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test</a:t>
              </a:r>
              <a:endParaRPr sz="24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marL="228600" marR="0" lvl="1" indent="-228600" algn="l" rtl="0">
                <a:lnSpc>
                  <a:spcPct val="90000"/>
                </a:lnSpc>
                <a:spcBef>
                  <a:spcPts val="36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Phenylalanine </a:t>
              </a:r>
              <a:r>
                <a:rPr lang="en-US" sz="2400" b="1" i="0" u="none" strike="noStrike" cap="none" dirty="0" err="1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deaminase</a:t>
              </a:r>
              <a:r>
                <a:rPr lang="en-US" sz="2400" b="1" i="0" u="none" strike="noStrike" cap="none" dirty="0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 test</a:t>
              </a:r>
              <a:endParaRPr sz="1800" b="0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37" name="Google Shape;83137;p2"/>
            <p:cNvSpPr/>
            <p:nvPr/>
          </p:nvSpPr>
          <p:spPr>
            <a:xfrm>
              <a:off x="0" y="2855"/>
              <a:ext cx="3045000" cy="1884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38" name="Google Shape;83138;p2"/>
            <p:cNvSpPr txBox="1"/>
            <p:nvPr/>
          </p:nvSpPr>
          <p:spPr>
            <a:xfrm>
              <a:off x="92015" y="94870"/>
              <a:ext cx="2860800" cy="170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Test for metabolism of protein and amino acids</a:t>
              </a:r>
              <a:endPara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39" name="Google Shape;83139;p2"/>
            <p:cNvSpPr/>
            <p:nvPr/>
          </p:nvSpPr>
          <p:spPr>
            <a:xfrm rot="5400000">
              <a:off x="4997549" y="217990"/>
              <a:ext cx="1508100" cy="5413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rgbClr val="DDD9D1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0" name="Google Shape;83140;p2"/>
            <p:cNvSpPr txBox="1"/>
            <p:nvPr/>
          </p:nvSpPr>
          <p:spPr>
            <a:xfrm>
              <a:off x="3044951" y="2244152"/>
              <a:ext cx="5339700" cy="136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Sugar fermentation tests</a:t>
              </a:r>
              <a:endPara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1" name="Google Shape;83141;p2"/>
            <p:cNvSpPr/>
            <p:nvPr/>
          </p:nvSpPr>
          <p:spPr>
            <a:xfrm>
              <a:off x="0" y="1982046"/>
              <a:ext cx="3045000" cy="1884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2" name="Google Shape;83142;p2"/>
            <p:cNvSpPr txBox="1"/>
            <p:nvPr/>
          </p:nvSpPr>
          <p:spPr>
            <a:xfrm>
              <a:off x="92015" y="2074061"/>
              <a:ext cx="2860800" cy="170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Test for metabolism of carbohydrates and related products</a:t>
              </a:r>
              <a:endPara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3" name="Google Shape;83143;p2"/>
            <p:cNvSpPr/>
            <p:nvPr/>
          </p:nvSpPr>
          <p:spPr>
            <a:xfrm rot="5400000">
              <a:off x="4997549" y="2197180"/>
              <a:ext cx="1508100" cy="54132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rgbClr val="FFFFFF"/>
            </a:solidFill>
            <a:ln w="9525" cap="flat" cmpd="sng">
              <a:solidFill>
                <a:srgbClr val="DDD9D1">
                  <a:alpha val="89410"/>
                </a:srgbClr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4" name="Google Shape;83144;p2"/>
            <p:cNvSpPr txBox="1"/>
            <p:nvPr/>
          </p:nvSpPr>
          <p:spPr>
            <a:xfrm>
              <a:off x="3044951" y="4223342"/>
              <a:ext cx="5339700" cy="1360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247650" tIns="123825" rIns="247650" bIns="1238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2400"/>
                <a:buFont typeface="Arial"/>
                <a:buChar char="•"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Triple Sugar Iron agar test (TSI)</a:t>
              </a:r>
              <a:endPara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5" name="Google Shape;83145;p2"/>
            <p:cNvSpPr/>
            <p:nvPr/>
          </p:nvSpPr>
          <p:spPr>
            <a:xfrm>
              <a:off x="0" y="3961236"/>
              <a:ext cx="3045000" cy="1884900"/>
            </a:xfrm>
            <a:prstGeom prst="roundRect">
              <a:avLst>
                <a:gd name="adj" fmla="val 16667"/>
              </a:avLst>
            </a:prstGeom>
            <a:solidFill>
              <a:srgbClr val="FFFFFF"/>
            </a:solidFill>
            <a:ln>
              <a:noFill/>
            </a:ln>
            <a:effectLst>
              <a:outerShdw blurRad="38100" dist="25400" dir="2700000" algn="br" rotWithShape="0">
                <a:srgbClr val="000000">
                  <a:alpha val="6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146" name="Google Shape;83146;p2"/>
            <p:cNvSpPr txBox="1"/>
            <p:nvPr/>
          </p:nvSpPr>
          <p:spPr>
            <a:xfrm>
              <a:off x="92015" y="4053251"/>
              <a:ext cx="2860800" cy="17010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Arial"/>
                <a:buNone/>
              </a:pPr>
              <a:r>
                <a:rPr lang="en-US" sz="2400" b="1" i="0" u="none" strike="noStrike" cap="none">
                  <a:solidFill>
                    <a:schemeClr val="dk2"/>
                  </a:solidFill>
                  <a:latin typeface="Arial"/>
                  <a:ea typeface="Arial"/>
                  <a:cs typeface="Arial"/>
                  <a:sym typeface="Arial"/>
                </a:rPr>
                <a:t>Combined tests</a:t>
              </a:r>
              <a:endParaRPr sz="2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147" name="Google Shape;83147;p2"/>
          <p:cNvSpPr txBox="1">
            <a:spLocks noGrp="1"/>
          </p:cNvSpPr>
          <p:nvPr>
            <p:ph type="ftr" idx="11"/>
          </p:nvPr>
        </p:nvSpPr>
        <p:spPr>
          <a:xfrm>
            <a:off x="3429000" y="19050"/>
            <a:ext cx="4114800" cy="32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" name="مربع نص 1"/>
          <p:cNvSpPr txBox="1"/>
          <p:nvPr/>
        </p:nvSpPr>
        <p:spPr>
          <a:xfrm>
            <a:off x="4822521" y="2016690"/>
            <a:ext cx="1233878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JO" dirty="0" smtClean="0">
                <a:solidFill>
                  <a:srgbClr val="FF0000"/>
                </a:solidFill>
              </a:rPr>
              <a:t>PPA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4096011" y="6037545"/>
            <a:ext cx="365760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ar-JO" dirty="0" err="1" smtClean="0">
                <a:solidFill>
                  <a:srgbClr val="FF0000"/>
                </a:solidFill>
              </a:rPr>
              <a:t>sed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to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detect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more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than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one</a:t>
            </a:r>
            <a:r>
              <a:rPr lang="ar-JO" dirty="0" smtClean="0">
                <a:solidFill>
                  <a:srgbClr val="FF0000"/>
                </a:solidFill>
              </a:rPr>
              <a:t> </a:t>
            </a:r>
            <a:r>
              <a:rPr lang="ar-JO" dirty="0" err="1" smtClean="0">
                <a:solidFill>
                  <a:srgbClr val="FF0000"/>
                </a:solidFill>
              </a:rPr>
              <a:t>thing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C4C4C4"/>
            </a:gs>
          </a:gsLst>
          <a:lin ang="5400012" scaled="0"/>
        </a:gradFill>
        <a:effectLst/>
      </p:bgPr>
    </p:bg>
    <p:spTree>
      <p:nvGrpSpPr>
        <p:cNvPr id="1" name="Shape 83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17" name="Google Shape;83017;p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5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>
                <a:solidFill>
                  <a:srgbClr val="002060"/>
                </a:solidFill>
              </a:rPr>
              <a:t>Biochemical Tests</a:t>
            </a:r>
            <a:r>
              <a:rPr lang="en-US" sz="4400" b="1" dirty="0">
                <a:solidFill>
                  <a:srgbClr val="002060"/>
                </a:solidFill>
              </a:rPr>
              <a:t/>
            </a:r>
            <a:br>
              <a:rPr lang="en-US" sz="4400" b="1" dirty="0">
                <a:solidFill>
                  <a:srgbClr val="002060"/>
                </a:solidFill>
              </a:rPr>
            </a:br>
            <a:r>
              <a:rPr lang="en-US" sz="3600" b="1" dirty="0">
                <a:solidFill>
                  <a:srgbClr val="002060"/>
                </a:solidFill>
              </a:rPr>
              <a:t>Enterobacteriaceae  </a:t>
            </a:r>
            <a:endParaRPr dirty="0"/>
          </a:p>
        </p:txBody>
      </p:sp>
      <p:grpSp>
        <p:nvGrpSpPr>
          <p:cNvPr id="83018" name="Google Shape;83018;p8"/>
          <p:cNvGrpSpPr/>
          <p:nvPr/>
        </p:nvGrpSpPr>
        <p:grpSpPr>
          <a:xfrm>
            <a:off x="613699" y="2057400"/>
            <a:ext cx="7916452" cy="3501164"/>
            <a:chOff x="4099" y="0"/>
            <a:chExt cx="7916452" cy="3501164"/>
          </a:xfrm>
        </p:grpSpPr>
        <p:sp>
          <p:nvSpPr>
            <p:cNvPr id="83019" name="Google Shape;83019;p8"/>
            <p:cNvSpPr/>
            <p:nvPr/>
          </p:nvSpPr>
          <p:spPr>
            <a:xfrm>
              <a:off x="3962400" y="1444796"/>
              <a:ext cx="3103500" cy="59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3594"/>
                  </a:lnTo>
                  <a:lnTo>
                    <a:pt x="120000" y="83594"/>
                  </a:lnTo>
                  <a:lnTo>
                    <a:pt x="120000" y="120000"/>
                  </a:lnTo>
                </a:path>
              </a:pathLst>
            </a:custGeom>
            <a:solidFill>
              <a:srgbClr val="000000"/>
            </a:solidFill>
            <a:ln w="22225" cap="flat" cmpd="sng">
              <a:solidFill>
                <a:srgbClr val="5F616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3020" name="Google Shape;83020;p8"/>
            <p:cNvSpPr/>
            <p:nvPr/>
          </p:nvSpPr>
          <p:spPr>
            <a:xfrm>
              <a:off x="3962400" y="1444796"/>
              <a:ext cx="1034400" cy="59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0"/>
                  </a:moveTo>
                  <a:lnTo>
                    <a:pt x="0" y="83594"/>
                  </a:lnTo>
                  <a:lnTo>
                    <a:pt x="120000" y="83594"/>
                  </a:lnTo>
                  <a:lnTo>
                    <a:pt x="120000" y="120000"/>
                  </a:lnTo>
                </a:path>
              </a:pathLst>
            </a:custGeom>
            <a:solidFill>
              <a:srgbClr val="000000"/>
            </a:solidFill>
            <a:ln w="22225" cap="flat" cmpd="sng">
              <a:solidFill>
                <a:srgbClr val="5F616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3021" name="Google Shape;83021;p8"/>
            <p:cNvSpPr/>
            <p:nvPr/>
          </p:nvSpPr>
          <p:spPr>
            <a:xfrm>
              <a:off x="2927941" y="1444796"/>
              <a:ext cx="1034400" cy="59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3594"/>
                  </a:lnTo>
                  <a:lnTo>
                    <a:pt x="0" y="83594"/>
                  </a:lnTo>
                  <a:lnTo>
                    <a:pt x="0" y="120000"/>
                  </a:lnTo>
                </a:path>
              </a:pathLst>
            </a:custGeom>
            <a:solidFill>
              <a:srgbClr val="000000"/>
            </a:solidFill>
            <a:ln w="22225" cap="flat" cmpd="sng">
              <a:solidFill>
                <a:srgbClr val="5F616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3022" name="Google Shape;83022;p8"/>
            <p:cNvSpPr/>
            <p:nvPr/>
          </p:nvSpPr>
          <p:spPr>
            <a:xfrm>
              <a:off x="859023" y="1444796"/>
              <a:ext cx="3103500" cy="591900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20000" y="0"/>
                  </a:moveTo>
                  <a:lnTo>
                    <a:pt x="120000" y="83594"/>
                  </a:lnTo>
                  <a:lnTo>
                    <a:pt x="0" y="83594"/>
                  </a:lnTo>
                  <a:lnTo>
                    <a:pt x="0" y="120000"/>
                  </a:lnTo>
                </a:path>
              </a:pathLst>
            </a:custGeom>
            <a:solidFill>
              <a:srgbClr val="000000"/>
            </a:solidFill>
            <a:ln w="22225" cap="flat" cmpd="sng">
              <a:solidFill>
                <a:srgbClr val="5F6163"/>
              </a:solidFill>
              <a:prstDash val="solid"/>
              <a:round/>
              <a:headEnd type="none" w="sm" len="sm"/>
              <a:tailEnd type="none" w="sm" len="sm"/>
            </a:ln>
          </p:spPr>
        </p:sp>
        <p:sp>
          <p:nvSpPr>
            <p:cNvPr id="83023" name="Google Shape;83023;p8"/>
            <p:cNvSpPr/>
            <p:nvPr/>
          </p:nvSpPr>
          <p:spPr>
            <a:xfrm>
              <a:off x="1828798" y="0"/>
              <a:ext cx="4267200" cy="14448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38100" dist="38100" dir="5400000" rotWithShape="0">
                <a:srgbClr val="000000">
                  <a:alpha val="349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4" name="Google Shape;83024;p8"/>
            <p:cNvSpPr txBox="1"/>
            <p:nvPr/>
          </p:nvSpPr>
          <p:spPr>
            <a:xfrm>
              <a:off x="1828798" y="0"/>
              <a:ext cx="4267200" cy="14448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IMViC Reactions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25" name="Google Shape;83025;p8"/>
            <p:cNvSpPr/>
            <p:nvPr/>
          </p:nvSpPr>
          <p:spPr>
            <a:xfrm>
              <a:off x="4099" y="2036564"/>
              <a:ext cx="1709700" cy="1464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0800" dist="12700" dir="528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6" name="Google Shape;83026;p8"/>
            <p:cNvSpPr txBox="1"/>
            <p:nvPr/>
          </p:nvSpPr>
          <p:spPr>
            <a:xfrm>
              <a:off x="4099" y="2036564"/>
              <a:ext cx="1709700" cy="146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Indole test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27" name="Google Shape;83027;p8"/>
            <p:cNvSpPr/>
            <p:nvPr/>
          </p:nvSpPr>
          <p:spPr>
            <a:xfrm>
              <a:off x="2073016" y="2036564"/>
              <a:ext cx="1709700" cy="1464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0800" dist="12700" dir="528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28" name="Google Shape;83028;p8"/>
            <p:cNvSpPr txBox="1"/>
            <p:nvPr/>
          </p:nvSpPr>
          <p:spPr>
            <a:xfrm>
              <a:off x="2073016" y="2036564"/>
              <a:ext cx="1709700" cy="146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Methyl red test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29" name="Google Shape;83029;p8"/>
            <p:cNvSpPr/>
            <p:nvPr/>
          </p:nvSpPr>
          <p:spPr>
            <a:xfrm>
              <a:off x="4141934" y="2036564"/>
              <a:ext cx="1709700" cy="1464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0800" dist="12700" dir="528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0" name="Google Shape;83030;p8"/>
            <p:cNvSpPr txBox="1"/>
            <p:nvPr/>
          </p:nvSpPr>
          <p:spPr>
            <a:xfrm>
              <a:off x="4141934" y="2036564"/>
              <a:ext cx="1709700" cy="146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Voges-Proskauer test 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3031" name="Google Shape;83031;p8"/>
            <p:cNvSpPr/>
            <p:nvPr/>
          </p:nvSpPr>
          <p:spPr>
            <a:xfrm>
              <a:off x="6210851" y="2036564"/>
              <a:ext cx="1709700" cy="1464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>
              <a:outerShdw blurRad="50800" dist="12700" dir="5280000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32" name="Google Shape;83032;p8"/>
            <p:cNvSpPr txBox="1"/>
            <p:nvPr/>
          </p:nvSpPr>
          <p:spPr>
            <a:xfrm>
              <a:off x="6210851" y="2036564"/>
              <a:ext cx="1709700" cy="14646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Citrate utilization test</a:t>
              </a:r>
              <a:endPara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83033" name="Google Shape;83033;p8"/>
          <p:cNvSpPr txBox="1">
            <a:spLocks noGrp="1"/>
          </p:cNvSpPr>
          <p:nvPr>
            <p:ph type="ftr" idx="11"/>
          </p:nvPr>
        </p:nvSpPr>
        <p:spPr>
          <a:xfrm>
            <a:off x="762000" y="6208713"/>
            <a:ext cx="48735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Prof. Dr. Ghada Fahmy Helaly</a:t>
            </a:r>
            <a:endParaRPr/>
          </a:p>
        </p:txBody>
      </p:sp>
      <p:sp>
        <p:nvSpPr>
          <p:cNvPr id="2" name="مربع نص 1"/>
          <p:cNvSpPr txBox="1"/>
          <p:nvPr/>
        </p:nvSpPr>
        <p:spPr>
          <a:xfrm>
            <a:off x="350729" y="2057400"/>
            <a:ext cx="2217107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 set that we use it to identify the enterobacteriaceae 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35" name="Google Shape;83035;p9"/>
          <p:cNvSpPr txBox="1">
            <a:spLocks noGrp="1"/>
          </p:cNvSpPr>
          <p:nvPr>
            <p:ph type="title"/>
          </p:nvPr>
        </p:nvSpPr>
        <p:spPr>
          <a:xfrm>
            <a:off x="425450" y="407988"/>
            <a:ext cx="8261400" cy="10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50" b="1" i="1">
                <a:solidFill>
                  <a:schemeClr val="lt1"/>
                </a:solidFill>
              </a:rPr>
              <a:t>INDOLE</a:t>
            </a:r>
            <a:r>
              <a:rPr lang="en-US" sz="3150" b="1">
                <a:solidFill>
                  <a:schemeClr val="lt1"/>
                </a:solidFill>
              </a:rPr>
              <a:t> TEST </a:t>
            </a:r>
            <a:r>
              <a:rPr lang="en-US" sz="3150">
                <a:solidFill>
                  <a:srgbClr val="6B7C72"/>
                </a:solidFill>
              </a:rPr>
              <a:t/>
            </a:r>
            <a:br>
              <a:rPr lang="en-US" sz="3150">
                <a:solidFill>
                  <a:srgbClr val="6B7C72"/>
                </a:solidFill>
              </a:rPr>
            </a:br>
            <a:endParaRPr sz="3150">
              <a:solidFill>
                <a:srgbClr val="6B7C72"/>
              </a:solidFill>
            </a:endParaRPr>
          </a:p>
        </p:txBody>
      </p:sp>
      <p:sp>
        <p:nvSpPr>
          <p:cNvPr id="83036" name="Google Shape;83036;p9"/>
          <p:cNvSpPr/>
          <p:nvPr/>
        </p:nvSpPr>
        <p:spPr>
          <a:xfrm>
            <a:off x="2907890" y="457200"/>
            <a:ext cx="3643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i="0" u="none" strike="noStrike" cap="none">
                <a:solidFill>
                  <a:srgbClr val="9900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Indole Test </a:t>
            </a:r>
            <a:endParaRPr/>
          </a:p>
        </p:txBody>
      </p:sp>
      <p:sp>
        <p:nvSpPr>
          <p:cNvPr id="83037" name="Google Shape;83037;p9"/>
          <p:cNvSpPr/>
          <p:nvPr/>
        </p:nvSpPr>
        <p:spPr>
          <a:xfrm>
            <a:off x="342900" y="1639888"/>
            <a:ext cx="8648700" cy="958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❖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distinguish </a:t>
            </a:r>
            <a:r>
              <a:rPr lang="en-US" sz="2000" b="1" i="1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Enterobacteriaceae</a:t>
            </a: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based on 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the ability to produce </a:t>
            </a:r>
            <a:r>
              <a:rPr lang="en-US" sz="2000" b="1" i="0" u="sng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indole</a:t>
            </a:r>
            <a:r>
              <a:rPr lang="en-US" sz="2000" b="1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from tryptophan.</a:t>
            </a:r>
            <a:endParaRPr dirty="0"/>
          </a:p>
        </p:txBody>
      </p:sp>
      <p:sp>
        <p:nvSpPr>
          <p:cNvPr id="83038" name="Google Shape;83038;p9"/>
          <p:cNvSpPr/>
          <p:nvPr/>
        </p:nvSpPr>
        <p:spPr>
          <a:xfrm>
            <a:off x="430213" y="2514600"/>
            <a:ext cx="8028000" cy="341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0" indent="-27432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Principle: 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Bacteria that possess the enzyme </a:t>
            </a:r>
            <a:r>
              <a:rPr lang="en-US" sz="20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tryptophanase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are capable of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hydrolyzing tryptophan with the production of indole, pyruvic acid and ammonia.</a:t>
            </a:r>
            <a:endParaRPr/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Indole production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is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detected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by addition of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Kovac’s reagent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A </a:t>
            </a:r>
            <a:r>
              <a:rPr lang="en-US" sz="2000" b="1" i="0" u="none" strike="noStrike" cap="none">
                <a:solidFill>
                  <a:srgbClr val="990033"/>
                </a:solidFill>
                <a:latin typeface="Arial"/>
                <a:ea typeface="Arial"/>
                <a:cs typeface="Arial"/>
                <a:sym typeface="Arial"/>
              </a:rPr>
              <a:t>bright pink color 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on the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top layer indicated the presence of indole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2000" b="0" i="0" u="none" strike="noStrike" cap="none">
              <a:solidFill>
                <a:schemeClr val="dk1"/>
              </a:solidFill>
              <a:latin typeface="Libre Baskerville"/>
              <a:ea typeface="Libre Baskerville"/>
              <a:cs typeface="Libre Baskerville"/>
              <a:sym typeface="Libre Baskerville"/>
            </a:endParaRPr>
          </a:p>
        </p:txBody>
      </p:sp>
      <p:sp>
        <p:nvSpPr>
          <p:cNvPr id="83039" name="Google Shape;83039;p9"/>
          <p:cNvSpPr/>
          <p:nvPr/>
        </p:nvSpPr>
        <p:spPr>
          <a:xfrm>
            <a:off x="654050" y="5930900"/>
            <a:ext cx="5651400" cy="462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74320" marR="0" lvl="0" indent="-27432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Media: 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tryptophan or peptone broth.</a:t>
            </a:r>
            <a:endParaRPr/>
          </a:p>
        </p:txBody>
      </p:sp>
      <p:sp>
        <p:nvSpPr>
          <p:cNvPr id="83040" name="Google Shape;83040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" name="مربع نص 1"/>
          <p:cNvSpPr txBox="1"/>
          <p:nvPr/>
        </p:nvSpPr>
        <p:spPr>
          <a:xfrm>
            <a:off x="5361141" y="5859669"/>
            <a:ext cx="3782859" cy="646331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Pink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positive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No color development  negative 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042" name="Google Shape;83042;p10"/>
          <p:cNvGrpSpPr/>
          <p:nvPr/>
        </p:nvGrpSpPr>
        <p:grpSpPr>
          <a:xfrm>
            <a:off x="5940425" y="795337"/>
            <a:ext cx="2514600" cy="3971925"/>
            <a:chOff x="5940425" y="795337"/>
            <a:chExt cx="2514600" cy="3971925"/>
          </a:xfrm>
        </p:grpSpPr>
        <p:pic>
          <p:nvPicPr>
            <p:cNvPr id="83043" name="Google Shape;83043;p10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5940425" y="795337"/>
              <a:ext cx="2514600" cy="3971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3044" name="Google Shape;83044;p10"/>
            <p:cNvSpPr txBox="1"/>
            <p:nvPr/>
          </p:nvSpPr>
          <p:spPr>
            <a:xfrm>
              <a:off x="6324600" y="3352800"/>
              <a:ext cx="457200" cy="462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A</a:t>
              </a:r>
              <a:endParaRPr/>
            </a:p>
          </p:txBody>
        </p:sp>
        <p:sp>
          <p:nvSpPr>
            <p:cNvPr id="83045" name="Google Shape;83045;p10"/>
            <p:cNvSpPr txBox="1"/>
            <p:nvPr/>
          </p:nvSpPr>
          <p:spPr>
            <a:xfrm>
              <a:off x="7620000" y="3363913"/>
              <a:ext cx="320700" cy="4605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Noto Sans Symbols"/>
                <a:buNone/>
              </a:pPr>
              <a:r>
                <a:rPr lang="en-US" sz="2400" b="1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</a:t>
              </a:r>
              <a:endParaRPr/>
            </a:p>
          </p:txBody>
        </p:sp>
      </p:grpSp>
      <p:sp>
        <p:nvSpPr>
          <p:cNvPr id="83046" name="Google Shape;83046;p10"/>
          <p:cNvSpPr txBox="1"/>
          <p:nvPr/>
        </p:nvSpPr>
        <p:spPr>
          <a:xfrm>
            <a:off x="5635625" y="4876800"/>
            <a:ext cx="3124200" cy="92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lphaUcPeriod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Positive – </a:t>
            </a:r>
            <a:r>
              <a:rPr lang="en-US" sz="1800" b="1" i="1" u="none" strike="noStrike" cap="none">
                <a:solidFill>
                  <a:srgbClr val="70002D"/>
                </a:solidFill>
                <a:latin typeface="Arial Narrow"/>
                <a:ea typeface="Arial Narrow"/>
                <a:cs typeface="Arial Narrow"/>
                <a:sym typeface="Arial Narrow"/>
              </a:rPr>
              <a:t>Escherichia coli</a:t>
            </a:r>
            <a:endParaRPr/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AutoNum type="alphaUcPeriod"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Negative – </a:t>
            </a:r>
            <a:r>
              <a:rPr lang="en-US" sz="18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Klebsiella pneumoniae</a:t>
            </a:r>
            <a:endParaRPr/>
          </a:p>
        </p:txBody>
      </p:sp>
      <p:sp>
        <p:nvSpPr>
          <p:cNvPr id="83047" name="Google Shape;83047;p10"/>
          <p:cNvSpPr txBox="1">
            <a:spLocks noGrp="1"/>
          </p:cNvSpPr>
          <p:nvPr>
            <p:ph type="title"/>
          </p:nvPr>
        </p:nvSpPr>
        <p:spPr>
          <a:xfrm>
            <a:off x="609600" y="704850"/>
            <a:ext cx="3003600" cy="585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b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Interpretation:</a:t>
            </a:r>
            <a:endParaRPr sz="320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48" name="Google Shape;83048;p10"/>
          <p:cNvSpPr txBox="1">
            <a:spLocks noGrp="1"/>
          </p:cNvSpPr>
          <p:nvPr>
            <p:ph type="body" idx="1"/>
          </p:nvPr>
        </p:nvSpPr>
        <p:spPr>
          <a:xfrm>
            <a:off x="609600" y="1735150"/>
            <a:ext cx="4688700" cy="464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91425" bIns="45700" anchor="t" anchorCtr="0">
            <a:spAutoFit/>
          </a:bodyPr>
          <a:lstStyle/>
          <a:p>
            <a:pPr marL="265176" lvl="0" indent="-265176" algn="l" rtl="0">
              <a:spcBef>
                <a:spcPts val="0"/>
              </a:spcBef>
              <a:spcAft>
                <a:spcPts val="0"/>
              </a:spcAft>
              <a:buSzPts val="1920"/>
              <a:buFont typeface="Noto Sans Symbols"/>
              <a:buChar char="❖"/>
            </a:pPr>
            <a:r>
              <a:rPr lang="en-US" sz="2400" b="1">
                <a:solidFill>
                  <a:srgbClr val="800000"/>
                </a:solidFill>
              </a:rPr>
              <a:t>Positive: </a:t>
            </a:r>
            <a:r>
              <a:rPr lang="en-US" sz="2400" b="1"/>
              <a:t>A bright pink color ring at the interface of reagent and broth.</a:t>
            </a:r>
            <a:endParaRPr/>
          </a:p>
          <a:p>
            <a:pPr marL="0" lvl="0" indent="0" algn="l" rtl="0">
              <a:spcBef>
                <a:spcPts val="250"/>
              </a:spcBef>
              <a:spcAft>
                <a:spcPts val="0"/>
              </a:spcAft>
              <a:buSzPts val="1920"/>
              <a:buFont typeface="Noto Sans Symbols"/>
              <a:buNone/>
            </a:pPr>
            <a:endParaRPr sz="2400" b="1"/>
          </a:p>
          <a:p>
            <a:pPr marL="265176" lvl="0" indent="-265176" algn="l" rtl="0">
              <a:spcBef>
                <a:spcPts val="250"/>
              </a:spcBef>
              <a:spcAft>
                <a:spcPts val="0"/>
              </a:spcAft>
              <a:buSzPts val="1920"/>
              <a:buFont typeface="Noto Sans Symbols"/>
              <a:buChar char="❖"/>
            </a:pPr>
            <a:r>
              <a:rPr lang="en-US" sz="2400" b="1"/>
              <a:t> </a:t>
            </a:r>
            <a:r>
              <a:rPr lang="en-US" sz="2400" b="1">
                <a:solidFill>
                  <a:srgbClr val="C89800"/>
                </a:solidFill>
              </a:rPr>
              <a:t>Negative:</a:t>
            </a:r>
            <a:r>
              <a:rPr lang="en-US" sz="2400" b="1">
                <a:solidFill>
                  <a:srgbClr val="FFC000"/>
                </a:solidFill>
              </a:rPr>
              <a:t> </a:t>
            </a:r>
            <a:r>
              <a:rPr lang="en-US" sz="2400" b="1"/>
              <a:t>no color development </a:t>
            </a:r>
            <a:endParaRPr sz="2400" b="1"/>
          </a:p>
        </p:txBody>
      </p:sp>
      <p:sp>
        <p:nvSpPr>
          <p:cNvPr id="83049" name="Google Shape;83049;p10"/>
          <p:cNvSpPr txBox="1">
            <a:spLocks noGrp="1"/>
          </p:cNvSpPr>
          <p:nvPr>
            <p:ph type="ftr" idx="11"/>
          </p:nvPr>
        </p:nvSpPr>
        <p:spPr>
          <a:xfrm>
            <a:off x="3787775" y="6019800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Noto Sans Symbols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51" name="Google Shape;83051;p11"/>
          <p:cNvSpPr txBox="1">
            <a:spLocks noGrp="1"/>
          </p:cNvSpPr>
          <p:nvPr>
            <p:ph type="title"/>
          </p:nvPr>
        </p:nvSpPr>
        <p:spPr>
          <a:xfrm>
            <a:off x="426129" y="266366"/>
            <a:ext cx="8260800" cy="13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cap="none"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Methyl Red / Voges Proskauer (MR/VP)</a:t>
            </a:r>
            <a:endParaRPr sz="4000" b="1" cap="none"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52" name="Google Shape;83052;p11"/>
          <p:cNvSpPr txBox="1">
            <a:spLocks noGrp="1"/>
          </p:cNvSpPr>
          <p:nvPr>
            <p:ph type="body" idx="1"/>
          </p:nvPr>
        </p:nvSpPr>
        <p:spPr>
          <a:xfrm>
            <a:off x="457200" y="1752600"/>
            <a:ext cx="8229600" cy="4373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74320" lvl="0" indent="-274320" algn="just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Arial"/>
              <a:buNone/>
            </a:pPr>
            <a:r>
              <a:rPr lang="en-US" sz="28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Principle:</a:t>
            </a:r>
            <a:endParaRPr/>
          </a:p>
          <a:p>
            <a:pPr marL="274320" lvl="0" indent="-274320" algn="just" rtl="0">
              <a:spcBef>
                <a:spcPts val="160"/>
              </a:spcBef>
              <a:spcAft>
                <a:spcPts val="0"/>
              </a:spcAft>
              <a:buClr>
                <a:schemeClr val="accent3"/>
              </a:buClr>
              <a:buSzPts val="800"/>
              <a:buFont typeface="Arial"/>
              <a:buNone/>
            </a:pPr>
            <a:endParaRPr sz="800" b="1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⮚"/>
            </a:pPr>
            <a:r>
              <a:rPr lang="en-US" sz="2800" b="1" u="sng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Methyl Red test:</a:t>
            </a:r>
            <a:r>
              <a:rPr lang="en-US" sz="2800" b="1">
                <a:solidFill>
                  <a:srgbClr val="CC0099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determine the ability of bacteria to ferment glucose with the production and stabilization of high acidic end products. Ex: Lactic acid.</a:t>
            </a:r>
            <a:endParaRPr/>
          </a:p>
          <a:p>
            <a:pPr marL="0" lvl="0" indent="0" algn="l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457200" algn="l" rtl="0">
              <a:spcBef>
                <a:spcPts val="560"/>
              </a:spcBef>
              <a:spcAft>
                <a:spcPts val="0"/>
              </a:spcAft>
              <a:buClr>
                <a:schemeClr val="accent3"/>
              </a:buClr>
              <a:buSzPts val="2800"/>
              <a:buFont typeface="Noto Sans Symbols"/>
              <a:buChar char="⮚"/>
            </a:pPr>
            <a:r>
              <a:rPr lang="en-US" sz="2800" b="1" u="sng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Voges Prosakaur:</a:t>
            </a:r>
            <a:r>
              <a:rPr lang="en-US" sz="2800" b="1">
                <a:solidFill>
                  <a:srgbClr val="660033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 determine the ability of bacteria to produce non-acidic or neutral end products </a:t>
            </a:r>
            <a:endParaRPr/>
          </a:p>
          <a:p>
            <a:pPr marL="274320" lvl="0" indent="-274320" algn="just" rtl="0"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</a:pPr>
            <a:r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Ex: acetyl methyl carbinol (acetoin).</a:t>
            </a:r>
            <a:endParaRPr/>
          </a:p>
        </p:txBody>
      </p:sp>
      <p:sp>
        <p:nvSpPr>
          <p:cNvPr id="83053" name="Google Shape;83053;p11"/>
          <p:cNvSpPr txBox="1">
            <a:spLocks noGrp="1"/>
          </p:cNvSpPr>
          <p:nvPr>
            <p:ph type="ftr" idx="11"/>
          </p:nvPr>
        </p:nvSpPr>
        <p:spPr>
          <a:xfrm>
            <a:off x="3124200" y="617220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" name="مربع نص 1"/>
          <p:cNvSpPr txBox="1"/>
          <p:nvPr/>
        </p:nvSpPr>
        <p:spPr>
          <a:xfrm>
            <a:off x="5887233" y="1252603"/>
            <a:ext cx="2580362" cy="646331"/>
          </a:xfrm>
          <a:prstGeom prst="rect">
            <a:avLst/>
          </a:prstGeom>
          <a:solidFill>
            <a:srgbClr val="FFFF99"/>
          </a:solidFill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These two tests have many similarities 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55" name="Google Shape;83055;p12"/>
          <p:cNvSpPr txBox="1">
            <a:spLocks noGrp="1"/>
          </p:cNvSpPr>
          <p:nvPr>
            <p:ph type="body" idx="1"/>
          </p:nvPr>
        </p:nvSpPr>
        <p:spPr>
          <a:xfrm>
            <a:off x="457200" y="533400"/>
            <a:ext cx="8336100" cy="533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91425" bIns="45700" anchor="t" anchorCtr="0">
            <a:norm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108"/>
              <a:buFont typeface="Noto Sans Symbols"/>
              <a:buNone/>
            </a:pPr>
            <a:r>
              <a:rPr lang="en-US" sz="2635" b="1" u="sng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Media and Reagents : </a:t>
            </a:r>
            <a:endParaRPr sz="2635" b="1" u="sng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lvl="0" indent="-265176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SzPts val="1904"/>
              <a:buFont typeface="Noto Sans Symbols"/>
              <a:buChar char="⚫"/>
            </a:pP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Glucose phosphate peptone water (MR-VP medium)</a:t>
            </a:r>
            <a:endParaRPr dirty="0"/>
          </a:p>
          <a:p>
            <a:pPr marL="265176" lvl="0" indent="-265176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SzPts val="1904"/>
              <a:buFont typeface="Noto Sans Symbols"/>
              <a:buChar char="⚫"/>
            </a:pPr>
            <a:r>
              <a:rPr lang="en-US" sz="2380" b="1" dirty="0">
                <a:solidFill>
                  <a:srgbClr val="FF0066"/>
                </a:solidFill>
                <a:latin typeface="Arial"/>
                <a:ea typeface="Arial"/>
                <a:cs typeface="Arial"/>
                <a:sym typeface="Arial"/>
              </a:rPr>
              <a:t>Methyl Red indicator </a:t>
            </a: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for acid</a:t>
            </a:r>
            <a:endParaRPr dirty="0"/>
          </a:p>
          <a:p>
            <a:pPr marL="265176" lvl="0" indent="-265176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SzPts val="1904"/>
              <a:buFont typeface="Noto Sans Symbols"/>
              <a:buChar char="⚫"/>
            </a:pPr>
            <a:r>
              <a:rPr lang="en-US" sz="2380" b="1" dirty="0" err="1">
                <a:solidFill>
                  <a:srgbClr val="3A6331"/>
                </a:solidFill>
                <a:latin typeface="Arial"/>
                <a:ea typeface="Arial"/>
                <a:cs typeface="Arial"/>
                <a:sym typeface="Arial"/>
              </a:rPr>
              <a:t>Voges</a:t>
            </a:r>
            <a:r>
              <a:rPr lang="en-US" sz="2380" b="1" dirty="0">
                <a:solidFill>
                  <a:srgbClr val="3A633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380" b="1" dirty="0" err="1">
                <a:solidFill>
                  <a:srgbClr val="3A6331"/>
                </a:solidFill>
                <a:latin typeface="Arial"/>
                <a:ea typeface="Arial"/>
                <a:cs typeface="Arial"/>
                <a:sym typeface="Arial"/>
              </a:rPr>
              <a:t>Proskauer</a:t>
            </a:r>
            <a:r>
              <a:rPr lang="en-US" sz="2380" b="1" dirty="0">
                <a:solidFill>
                  <a:srgbClr val="3A6331"/>
                </a:solidFill>
                <a:latin typeface="Arial"/>
                <a:ea typeface="Arial"/>
                <a:cs typeface="Arial"/>
                <a:sym typeface="Arial"/>
              </a:rPr>
              <a:t> reagents</a:t>
            </a: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2380" b="1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Barritt's</a:t>
            </a:r>
            <a:r>
              <a:rPr lang="en-US" sz="238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reagents A</a:t>
            </a: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(</a:t>
            </a:r>
            <a:r>
              <a:rPr lang="en-US" sz="238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5% Alpha-Naphthol, &amp; ethanol</a:t>
            </a: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), and </a:t>
            </a:r>
            <a:r>
              <a:rPr lang="en-US" sz="238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 (</a:t>
            </a:r>
            <a:r>
              <a:rPr lang="en-US" sz="2380" b="1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Potassium Hydroxide, &amp; Deionized Water</a:t>
            </a: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).</a:t>
            </a:r>
            <a:endParaRPr dirty="0"/>
          </a:p>
          <a:p>
            <a:pPr marL="0" lvl="0" indent="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SzPts val="1904"/>
              <a:buFont typeface="Noto Sans Symbols"/>
              <a:buNone/>
            </a:pPr>
            <a:endParaRPr sz="2380" b="1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SzPts val="1904"/>
              <a:buFont typeface="Noto Sans Symbols"/>
              <a:buNone/>
            </a:pPr>
            <a:r>
              <a:rPr lang="en-US" sz="2380" b="1" u="sng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Procedure: </a:t>
            </a:r>
            <a:endParaRPr sz="2380" b="1" u="sng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65176" lvl="0" indent="-265176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SzPts val="1904"/>
              <a:buFont typeface="Noto Sans Symbols"/>
              <a:buChar char="⚫"/>
            </a:pPr>
            <a:r>
              <a:rPr lang="en-US" sz="2380" dirty="0">
                <a:latin typeface="Arial"/>
                <a:ea typeface="Arial"/>
                <a:cs typeface="Arial"/>
                <a:sym typeface="Arial"/>
              </a:rPr>
              <a:t>Inoculate</a:t>
            </a: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 2 glucose broths </a:t>
            </a:r>
            <a:r>
              <a:rPr lang="en-US" sz="2380" dirty="0">
                <a:latin typeface="Arial"/>
                <a:ea typeface="Arial"/>
                <a:cs typeface="Arial"/>
                <a:sym typeface="Arial"/>
              </a:rPr>
              <a:t>with inoculating loop.  </a:t>
            </a: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After 48 hours of incubation,</a:t>
            </a:r>
            <a:r>
              <a:rPr lang="en-US" sz="2380" dirty="0">
                <a:latin typeface="Arial"/>
                <a:ea typeface="Arial"/>
                <a:cs typeface="Arial"/>
                <a:sym typeface="Arial"/>
              </a:rPr>
              <a:t> add </a:t>
            </a: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a few drops of MR </a:t>
            </a:r>
            <a:r>
              <a:rPr lang="en-US" sz="2380" dirty="0">
                <a:latin typeface="Arial"/>
                <a:ea typeface="Arial"/>
                <a:cs typeface="Arial"/>
                <a:sym typeface="Arial"/>
              </a:rPr>
              <a:t>to one tube, and</a:t>
            </a:r>
            <a:r>
              <a:rPr lang="en-US" sz="2380" b="1" dirty="0">
                <a:latin typeface="Arial"/>
                <a:ea typeface="Arial"/>
                <a:cs typeface="Arial"/>
                <a:sym typeface="Arial"/>
              </a:rPr>
              <a:t> VP reagents </a:t>
            </a:r>
            <a:r>
              <a:rPr lang="en-US" sz="2380" dirty="0">
                <a:latin typeface="Arial"/>
                <a:ea typeface="Arial"/>
                <a:cs typeface="Arial"/>
                <a:sym typeface="Arial"/>
              </a:rPr>
              <a:t>to the other tube.</a:t>
            </a:r>
            <a:endParaRPr dirty="0"/>
          </a:p>
          <a:p>
            <a:pPr marL="265176" lvl="0" indent="-144271" algn="l" rtl="0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SzPts val="1904"/>
              <a:buFont typeface="Noto Sans Symbols"/>
              <a:buNone/>
            </a:pPr>
            <a:endParaRPr sz="2380" b="1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056" name="Google Shape;83056;p12"/>
          <p:cNvSpPr txBox="1">
            <a:spLocks noGrp="1"/>
          </p:cNvSpPr>
          <p:nvPr>
            <p:ph type="ftr" idx="11"/>
          </p:nvPr>
        </p:nvSpPr>
        <p:spPr>
          <a:xfrm>
            <a:off x="5791200" y="5867400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sp>
        <p:nvSpPr>
          <p:cNvPr id="2" name="مربع نص 1"/>
          <p:cNvSpPr txBox="1"/>
          <p:nvPr/>
        </p:nvSpPr>
        <p:spPr>
          <a:xfrm>
            <a:off x="4496844" y="635603"/>
            <a:ext cx="3206663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This is the plane media</a:t>
            </a:r>
            <a:endParaRPr lang="ar-JO" dirty="0">
              <a:solidFill>
                <a:srgbClr val="FF0000"/>
              </a:solidFill>
            </a:endParaRPr>
          </a:p>
        </p:txBody>
      </p:sp>
      <p:sp>
        <p:nvSpPr>
          <p:cNvPr id="7" name="سهم للأسفل 6"/>
          <p:cNvSpPr/>
          <p:nvPr/>
        </p:nvSpPr>
        <p:spPr>
          <a:xfrm>
            <a:off x="4350917" y="635603"/>
            <a:ext cx="45719" cy="4666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JO"/>
          </a:p>
        </p:txBody>
      </p:sp>
      <p:sp>
        <p:nvSpPr>
          <p:cNvPr id="8" name="مربع نص 7"/>
          <p:cNvSpPr txBox="1"/>
          <p:nvPr/>
        </p:nvSpPr>
        <p:spPr>
          <a:xfrm>
            <a:off x="2605414" y="3047049"/>
            <a:ext cx="577449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** If we have high acid production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Methyl red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positive+ red color</a:t>
            </a:r>
          </a:p>
          <a:p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**if its not acidic or neutral 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Voges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sym typeface="Wingdings" pitchFamily="2" charset="2"/>
              </a:rPr>
              <a:t>Proskauer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 positive</a:t>
            </a:r>
            <a:endParaRPr lang="ar-JO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0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58" name="Google Shape;83058;p13"/>
          <p:cNvSpPr/>
          <p:nvPr/>
        </p:nvSpPr>
        <p:spPr>
          <a:xfrm>
            <a:off x="457200" y="533400"/>
            <a:ext cx="8153400" cy="1560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760"/>
              <a:buFont typeface="Noto Sans Symbols"/>
              <a:buNone/>
            </a:pPr>
            <a:r>
              <a:rPr lang="en-US" sz="22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Results: 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MR: a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result is red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(indicating pH below 6) and a </a:t>
            </a:r>
            <a:r>
              <a:rPr lang="en-US" sz="2000" b="1" i="0" u="none" strike="noStrike" cap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– result is yellow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(indicating no acid production)</a:t>
            </a:r>
            <a:endParaRPr/>
          </a:p>
          <a:p>
            <a: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Verdana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VP: A </a:t>
            </a:r>
            <a:r>
              <a:rPr lang="en-US" sz="2000" b="1" i="0" u="none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+ result is red 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after VP reagents are added (indicating the presence of acetoin) and a </a:t>
            </a:r>
            <a:r>
              <a:rPr lang="en-US" sz="2000" b="1" i="0" u="none" strike="noStrike" cap="none">
                <a:solidFill>
                  <a:srgbClr val="C89800"/>
                </a:solidFill>
                <a:latin typeface="Arial"/>
                <a:ea typeface="Arial"/>
                <a:cs typeface="Arial"/>
                <a:sym typeface="Arial"/>
              </a:rPr>
              <a:t>– result is no color change</a:t>
            </a:r>
            <a:r>
              <a:rPr lang="en-US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  <p:sp>
        <p:nvSpPr>
          <p:cNvPr id="83059" name="Google Shape;83059;p13"/>
          <p:cNvSpPr txBox="1">
            <a:spLocks noGrp="1"/>
          </p:cNvSpPr>
          <p:nvPr>
            <p:ph type="body" idx="1"/>
          </p:nvPr>
        </p:nvSpPr>
        <p:spPr>
          <a:xfrm>
            <a:off x="598488" y="5049838"/>
            <a:ext cx="3333900" cy="731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sz="1800" b="1">
                <a:latin typeface="Arial Narrow"/>
                <a:ea typeface="Arial Narrow"/>
                <a:cs typeface="Arial Narrow"/>
                <a:sym typeface="Arial Narrow"/>
              </a:rPr>
              <a:t>Negative – </a:t>
            </a:r>
            <a:r>
              <a:rPr lang="en-US" sz="1800" b="1" i="1">
                <a:latin typeface="Arial Narrow"/>
                <a:ea typeface="Arial Narrow"/>
                <a:cs typeface="Arial Narrow"/>
                <a:sym typeface="Arial Narrow"/>
              </a:rPr>
              <a:t>Klebsiella pneumoniae</a:t>
            </a:r>
            <a:endParaRPr/>
          </a:p>
          <a:p>
            <a:pPr marL="0" lvl="0" indent="0" algn="l" rtl="0">
              <a:spcBef>
                <a:spcPts val="250"/>
              </a:spcBef>
              <a:spcAft>
                <a:spcPts val="0"/>
              </a:spcAft>
              <a:buSzPts val="1440"/>
              <a:buFont typeface="Noto Sans Symbols"/>
              <a:buNone/>
            </a:pPr>
            <a:r>
              <a:rPr lang="en-US" sz="1800" b="1">
                <a:latin typeface="Arial Narrow"/>
                <a:ea typeface="Arial Narrow"/>
                <a:cs typeface="Arial Narrow"/>
                <a:sym typeface="Arial Narrow"/>
              </a:rPr>
              <a:t>Positive – </a:t>
            </a:r>
            <a:r>
              <a:rPr lang="en-US" sz="1800" b="1" i="1">
                <a:latin typeface="Arial Narrow"/>
                <a:ea typeface="Arial Narrow"/>
                <a:cs typeface="Arial Narrow"/>
                <a:sym typeface="Arial Narrow"/>
              </a:rPr>
              <a:t>Escherichia coli</a:t>
            </a:r>
            <a:endParaRPr/>
          </a:p>
        </p:txBody>
      </p:sp>
      <p:sp>
        <p:nvSpPr>
          <p:cNvPr id="83060" name="Google Shape;83060;p13"/>
          <p:cNvSpPr txBox="1"/>
          <p:nvPr/>
        </p:nvSpPr>
        <p:spPr>
          <a:xfrm>
            <a:off x="4274550" y="5078425"/>
            <a:ext cx="3886800" cy="139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82875" tIns="91425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Positive – </a:t>
            </a:r>
            <a:r>
              <a:rPr lang="en-US" sz="18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Klebsiella pneumoniae</a:t>
            </a:r>
            <a:endParaRPr/>
          </a:p>
          <a:p>
            <a:pPr marL="0" marR="0" lvl="0" indent="0" algn="l" rtl="0"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Negative – </a:t>
            </a:r>
            <a:r>
              <a:rPr lang="en-US" sz="1800" b="1" i="1" u="none" strike="noStrike" cap="none">
                <a:solidFill>
                  <a:schemeClr val="dk1"/>
                </a:solidFill>
                <a:latin typeface="Arial Narrow"/>
                <a:ea typeface="Arial Narrow"/>
                <a:cs typeface="Arial Narrow"/>
                <a:sym typeface="Arial Narrow"/>
              </a:rPr>
              <a:t>Escherichia coli</a:t>
            </a:r>
            <a:endParaRPr/>
          </a:p>
        </p:txBody>
      </p:sp>
      <p:sp>
        <p:nvSpPr>
          <p:cNvPr id="83061" name="Google Shape;83061;p13"/>
          <p:cNvSpPr txBox="1">
            <a:spLocks noGrp="1"/>
          </p:cNvSpPr>
          <p:nvPr>
            <p:ph type="ftr" idx="11"/>
          </p:nvPr>
        </p:nvSpPr>
        <p:spPr>
          <a:xfrm>
            <a:off x="6062663" y="6111875"/>
            <a:ext cx="22860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oto Sans Symbols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Prof. Dr. Ghada Fahmy Helaly</a:t>
            </a:r>
            <a:endParaRPr/>
          </a:p>
        </p:txBody>
      </p:sp>
      <p:pic>
        <p:nvPicPr>
          <p:cNvPr id="83062" name="Google Shape;83062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85750" y="2229650"/>
            <a:ext cx="327185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63" name="Google Shape;8306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57600" y="2430475"/>
            <a:ext cx="4953000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Slipstream">
  <a:themeElements>
    <a:clrScheme name="Custom 7">
      <a:dk1>
        <a:srgbClr val="00001E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ustom 9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424D0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larity">
  <a:themeElements>
    <a:clrScheme name="Custom 1">
      <a:dk1>
        <a:srgbClr val="A8A17E"/>
      </a:dk1>
      <a:lt1>
        <a:srgbClr val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NewsPrint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2_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1332</Words>
  <Application>Microsoft Office PowerPoint</Application>
  <PresentationFormat>عرض على الشاشة (3:4)‏</PresentationFormat>
  <Paragraphs>223</Paragraphs>
  <Slides>23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10</vt:i4>
      </vt:variant>
      <vt:variant>
        <vt:lpstr>عناوين الشرائح</vt:lpstr>
      </vt:variant>
      <vt:variant>
        <vt:i4>23</vt:i4>
      </vt:variant>
    </vt:vector>
  </HeadingPairs>
  <TitlesOfParts>
    <vt:vector size="33" baseType="lpstr">
      <vt:lpstr>Austin</vt:lpstr>
      <vt:lpstr>Civic</vt:lpstr>
      <vt:lpstr>Clarity</vt:lpstr>
      <vt:lpstr>NewsPrint</vt:lpstr>
      <vt:lpstr>Apothecary</vt:lpstr>
      <vt:lpstr>Aspect</vt:lpstr>
      <vt:lpstr>1_Apothecary</vt:lpstr>
      <vt:lpstr>2_Apothecary</vt:lpstr>
      <vt:lpstr>Office Theme</vt:lpstr>
      <vt:lpstr>Slipstream</vt:lpstr>
      <vt:lpstr>عرض تقديمي في PowerPoint</vt:lpstr>
      <vt:lpstr>عرض تقديمي في PowerPoint</vt:lpstr>
      <vt:lpstr>عرض تقديمي في PowerPoint</vt:lpstr>
      <vt:lpstr>Biochemical Tests Enterobacteriaceae  </vt:lpstr>
      <vt:lpstr>INDOLE TEST  </vt:lpstr>
      <vt:lpstr>Interpretation:</vt:lpstr>
      <vt:lpstr>Methyl Red / Voges Proskauer (MR/VP)</vt:lpstr>
      <vt:lpstr>عرض تقديمي في PowerPoint</vt:lpstr>
      <vt:lpstr>عرض تقديمي في PowerPoint</vt:lpstr>
      <vt:lpstr>Citrate utilization test  </vt:lpstr>
      <vt:lpstr>Positive - Klebsiella pneumoniae Negative - Escherichia coli  </vt:lpstr>
      <vt:lpstr> Urease test  </vt:lpstr>
      <vt:lpstr>عرض تقديمي في PowerPoint</vt:lpstr>
      <vt:lpstr>Phenylalanine deaminase Test </vt:lpstr>
      <vt:lpstr>Sugar fermentation test</vt:lpstr>
      <vt:lpstr>Triple sugar iron agar (3 sugars)</vt:lpstr>
      <vt:lpstr>عرض تقديمي في PowerPoint</vt:lpstr>
      <vt:lpstr>عرض تقديمي في PowerPoint</vt:lpstr>
      <vt:lpstr>Analytical Profile Index System (API)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cp:lastModifiedBy>aqsa</cp:lastModifiedBy>
  <cp:revision>8</cp:revision>
  <dcterms:modified xsi:type="dcterms:W3CDTF">2020-11-10T13:25:42Z</dcterms:modified>
</cp:coreProperties>
</file>