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5"/>
  </p:notesMasterIdLst>
  <p:sldIdLst>
    <p:sldId id="256" r:id="rId2"/>
    <p:sldId id="305" r:id="rId3"/>
    <p:sldId id="306" r:id="rId4"/>
    <p:sldId id="307" r:id="rId5"/>
    <p:sldId id="308" r:id="rId6"/>
    <p:sldId id="309" r:id="rId7"/>
    <p:sldId id="314" r:id="rId8"/>
    <p:sldId id="310" r:id="rId9"/>
    <p:sldId id="311" r:id="rId10"/>
    <p:sldId id="312" r:id="rId11"/>
    <p:sldId id="313" r:id="rId12"/>
    <p:sldId id="322" r:id="rId13"/>
    <p:sldId id="315" r:id="rId14"/>
    <p:sldId id="316" r:id="rId15"/>
    <p:sldId id="317" r:id="rId16"/>
    <p:sldId id="259" r:id="rId17"/>
    <p:sldId id="260" r:id="rId18"/>
    <p:sldId id="299" r:id="rId19"/>
    <p:sldId id="300" r:id="rId20"/>
    <p:sldId id="298" r:id="rId21"/>
    <p:sldId id="301" r:id="rId22"/>
    <p:sldId id="302" r:id="rId23"/>
    <p:sldId id="303" r:id="rId24"/>
  </p:sldIdLst>
  <p:sldSz cx="9144000" cy="5143500" type="screen16x9"/>
  <p:notesSz cx="6858000" cy="9144000"/>
  <p:embeddedFontLst>
    <p:embeddedFont>
      <p:font typeface="Albert Sans" panose="020B0604020202020204" charset="0"/>
      <p:regular r:id="rId26"/>
      <p:bold r:id="rId27"/>
      <p:italic r:id="rId28"/>
      <p:boldItalic r:id="rId29"/>
    </p:embeddedFont>
    <p:embeddedFont>
      <p:font typeface="Forte" panose="03060902040502070203" pitchFamily="66" charset="0"/>
      <p:regular r:id="rId30"/>
    </p:embeddedFont>
    <p:embeddedFont>
      <p:font typeface="Hind" panose="02000000000000000000" pitchFamily="2"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1442A8-E8FD-4F35-8686-12126EE30CFB}">
  <a:tblStyle styleId="{E91442A8-E8FD-4F35-8686-12126EE30C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7F82782-8396-4965-A7AA-E12CE6E8FD70}"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43"/>
    <p:restoredTop sz="94654"/>
  </p:normalViewPr>
  <p:slideViewPr>
    <p:cSldViewPr snapToGrid="0" snapToObjects="1">
      <p:cViewPr varScale="1">
        <p:scale>
          <a:sx n="106" d="100"/>
          <a:sy n="106" d="100"/>
        </p:scale>
        <p:origin x="19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5BC1EA-6B30-6948-B6B1-6DFD11521DAA}" type="doc">
      <dgm:prSet loTypeId="urn:microsoft.com/office/officeart/2005/8/layout/lProcess3" loCatId="process" qsTypeId="urn:microsoft.com/office/officeart/2005/8/quickstyle/simple2" qsCatId="simple" csTypeId="urn:microsoft.com/office/officeart/2005/8/colors/accent1_2" csCatId="accent1" phldr="1"/>
      <dgm:spPr/>
      <dgm:t>
        <a:bodyPr/>
        <a:lstStyle/>
        <a:p>
          <a:endParaRPr lang="en-US"/>
        </a:p>
      </dgm:t>
    </dgm:pt>
    <dgm:pt modelId="{C718C44E-F4E1-D646-883C-FC218D54CF7F}">
      <dgm:prSet/>
      <dgm:spPr/>
      <dgm:t>
        <a:bodyPr/>
        <a:lstStyle/>
        <a:p>
          <a:r>
            <a:rPr lang="en-US" b="0" i="0" dirty="0"/>
            <a:t>• </a:t>
          </a:r>
          <a:r>
            <a:rPr lang="en-US" b="1" i="0" dirty="0"/>
            <a:t>PTT</a:t>
          </a:r>
          <a:r>
            <a:rPr lang="en-US" b="0" i="0" dirty="0"/>
            <a:t> normal range: it varies but 25 to 35 seconds is considered normal. </a:t>
          </a:r>
          <a:endParaRPr lang="en-JO" dirty="0"/>
        </a:p>
      </dgm:t>
    </dgm:pt>
    <dgm:pt modelId="{0ACA204F-84ED-3A47-A57F-BDECEBD18466}" type="parTrans" cxnId="{62EEB6F3-2C62-184A-AFB0-0AA853F63522}">
      <dgm:prSet/>
      <dgm:spPr/>
      <dgm:t>
        <a:bodyPr/>
        <a:lstStyle/>
        <a:p>
          <a:endParaRPr lang="en-US"/>
        </a:p>
      </dgm:t>
    </dgm:pt>
    <dgm:pt modelId="{F0E7DDD1-6C82-7246-BA66-4E378E3A2415}" type="sibTrans" cxnId="{62EEB6F3-2C62-184A-AFB0-0AA853F63522}">
      <dgm:prSet/>
      <dgm:spPr/>
      <dgm:t>
        <a:bodyPr/>
        <a:lstStyle/>
        <a:p>
          <a:endParaRPr lang="en-US"/>
        </a:p>
      </dgm:t>
    </dgm:pt>
    <dgm:pt modelId="{F57B11FA-0D75-3B40-8C69-F7A53899CA4D}">
      <dgm:prSet/>
      <dgm:spPr/>
      <dgm:t>
        <a:bodyPr/>
        <a:lstStyle/>
        <a:p>
          <a:r>
            <a:rPr lang="en-US" b="0" i="0"/>
            <a:t>• PT normal range: 11 to 13.5 seconds. </a:t>
          </a:r>
          <a:endParaRPr lang="en-JO"/>
        </a:p>
      </dgm:t>
    </dgm:pt>
    <dgm:pt modelId="{D23EA6B8-7F97-F346-A0F4-A3E009D3F163}" type="parTrans" cxnId="{A44E00BC-CA24-274C-A29B-468C088E946A}">
      <dgm:prSet/>
      <dgm:spPr/>
      <dgm:t>
        <a:bodyPr/>
        <a:lstStyle/>
        <a:p>
          <a:endParaRPr lang="en-US"/>
        </a:p>
      </dgm:t>
    </dgm:pt>
    <dgm:pt modelId="{F4E88F11-F844-BE49-9474-3E89A41B51D3}" type="sibTrans" cxnId="{A44E00BC-CA24-274C-A29B-468C088E946A}">
      <dgm:prSet/>
      <dgm:spPr/>
      <dgm:t>
        <a:bodyPr/>
        <a:lstStyle/>
        <a:p>
          <a:endParaRPr lang="en-US"/>
        </a:p>
      </dgm:t>
    </dgm:pt>
    <dgm:pt modelId="{08B52636-C465-BD44-860B-7DD668EEBE7F}">
      <dgm:prSet/>
      <dgm:spPr/>
      <dgm:t>
        <a:bodyPr/>
        <a:lstStyle/>
        <a:p>
          <a:r>
            <a:rPr lang="en-US" b="0" i="0"/>
            <a:t>• INR normal range: 0.8-1.1</a:t>
          </a:r>
          <a:endParaRPr lang="en-JO"/>
        </a:p>
      </dgm:t>
    </dgm:pt>
    <dgm:pt modelId="{D167124B-0FE9-384D-97C9-0AFDD4BAD699}" type="parTrans" cxnId="{17EE77D1-6A94-AA4C-82DE-D4982EFA1B2B}">
      <dgm:prSet/>
      <dgm:spPr/>
      <dgm:t>
        <a:bodyPr/>
        <a:lstStyle/>
        <a:p>
          <a:endParaRPr lang="en-US"/>
        </a:p>
      </dgm:t>
    </dgm:pt>
    <dgm:pt modelId="{FAFE2980-8DE1-A54F-8FC0-AB06B6C1D64D}" type="sibTrans" cxnId="{17EE77D1-6A94-AA4C-82DE-D4982EFA1B2B}">
      <dgm:prSet/>
      <dgm:spPr/>
      <dgm:t>
        <a:bodyPr/>
        <a:lstStyle/>
        <a:p>
          <a:endParaRPr lang="en-US"/>
        </a:p>
      </dgm:t>
    </dgm:pt>
    <dgm:pt modelId="{E943EE3B-9239-DD48-AA55-C8AFA72BFBFF}">
      <dgm:prSet/>
      <dgm:spPr/>
      <dgm:t>
        <a:bodyPr/>
        <a:lstStyle/>
        <a:p>
          <a:r>
            <a:rPr lang="en-US" b="0" i="0"/>
            <a:t>• Thrombin time: less than 20 seconds (15-19 seconds).</a:t>
          </a:r>
          <a:endParaRPr lang="en-JO"/>
        </a:p>
      </dgm:t>
    </dgm:pt>
    <dgm:pt modelId="{4A2E1F74-9227-584A-BF22-38B6CD5C010E}" type="parTrans" cxnId="{5219462B-C3D7-8049-B0E9-226BEC195211}">
      <dgm:prSet/>
      <dgm:spPr/>
      <dgm:t>
        <a:bodyPr/>
        <a:lstStyle/>
        <a:p>
          <a:endParaRPr lang="en-US"/>
        </a:p>
      </dgm:t>
    </dgm:pt>
    <dgm:pt modelId="{73D8BABC-18A7-634A-960E-BB5BC667A505}" type="sibTrans" cxnId="{5219462B-C3D7-8049-B0E9-226BEC195211}">
      <dgm:prSet/>
      <dgm:spPr/>
      <dgm:t>
        <a:bodyPr/>
        <a:lstStyle/>
        <a:p>
          <a:endParaRPr lang="en-US"/>
        </a:p>
      </dgm:t>
    </dgm:pt>
    <dgm:pt modelId="{45A9BC76-D7E0-A043-9FB6-B277055206B1}" type="pres">
      <dgm:prSet presAssocID="{615BC1EA-6B30-6948-B6B1-6DFD11521DAA}" presName="Name0" presStyleCnt="0">
        <dgm:presLayoutVars>
          <dgm:chPref val="3"/>
          <dgm:dir/>
          <dgm:animLvl val="lvl"/>
          <dgm:resizeHandles/>
        </dgm:presLayoutVars>
      </dgm:prSet>
      <dgm:spPr/>
    </dgm:pt>
    <dgm:pt modelId="{B634CEEF-5D50-C741-9D90-65AEBD771D93}" type="pres">
      <dgm:prSet presAssocID="{C718C44E-F4E1-D646-883C-FC218D54CF7F}" presName="horFlow" presStyleCnt="0"/>
      <dgm:spPr/>
    </dgm:pt>
    <dgm:pt modelId="{DC07EA80-751B-D846-AB77-F559384844A2}" type="pres">
      <dgm:prSet presAssocID="{C718C44E-F4E1-D646-883C-FC218D54CF7F}" presName="bigChev" presStyleLbl="node1" presStyleIdx="0" presStyleCnt="4" custScaleX="242139" custLinFactNeighborX="744" custLinFactNeighborY="1860"/>
      <dgm:spPr/>
    </dgm:pt>
    <dgm:pt modelId="{8FE47478-5F89-8C4A-BCD3-61A7CC198CC1}" type="pres">
      <dgm:prSet presAssocID="{C718C44E-F4E1-D646-883C-FC218D54CF7F}" presName="vSp" presStyleCnt="0"/>
      <dgm:spPr/>
    </dgm:pt>
    <dgm:pt modelId="{7754C3EC-D42F-314E-B24B-ECC95C287F9F}" type="pres">
      <dgm:prSet presAssocID="{F57B11FA-0D75-3B40-8C69-F7A53899CA4D}" presName="horFlow" presStyleCnt="0"/>
      <dgm:spPr/>
    </dgm:pt>
    <dgm:pt modelId="{72CBCA76-775E-B84E-8821-49BE8D72B6E4}" type="pres">
      <dgm:prSet presAssocID="{F57B11FA-0D75-3B40-8C69-F7A53899CA4D}" presName="bigChev" presStyleLbl="node1" presStyleIdx="1" presStyleCnt="4" custScaleX="241016"/>
      <dgm:spPr/>
    </dgm:pt>
    <dgm:pt modelId="{A88A32E8-C026-124A-997B-A4A35F411068}" type="pres">
      <dgm:prSet presAssocID="{F57B11FA-0D75-3B40-8C69-F7A53899CA4D}" presName="vSp" presStyleCnt="0"/>
      <dgm:spPr/>
    </dgm:pt>
    <dgm:pt modelId="{94B54BD3-2595-5248-ACB7-2A87BC684C80}" type="pres">
      <dgm:prSet presAssocID="{08B52636-C465-BD44-860B-7DD668EEBE7F}" presName="horFlow" presStyleCnt="0"/>
      <dgm:spPr/>
    </dgm:pt>
    <dgm:pt modelId="{6D52D271-204F-9940-A257-50414D5413DB}" type="pres">
      <dgm:prSet presAssocID="{08B52636-C465-BD44-860B-7DD668EEBE7F}" presName="bigChev" presStyleLbl="node1" presStyleIdx="2" presStyleCnt="4" custScaleX="249578" custLinFactNeighborX="-1488" custLinFactNeighborY="1860"/>
      <dgm:spPr/>
    </dgm:pt>
    <dgm:pt modelId="{270EF087-C39F-7D45-A827-6BB1EB85AE21}" type="pres">
      <dgm:prSet presAssocID="{08B52636-C465-BD44-860B-7DD668EEBE7F}" presName="vSp" presStyleCnt="0"/>
      <dgm:spPr/>
    </dgm:pt>
    <dgm:pt modelId="{F3D59192-3915-974D-8CE9-F07B7259A04A}" type="pres">
      <dgm:prSet presAssocID="{E943EE3B-9239-DD48-AA55-C8AFA72BFBFF}" presName="horFlow" presStyleCnt="0"/>
      <dgm:spPr/>
    </dgm:pt>
    <dgm:pt modelId="{5ABFEF72-CF4E-804F-8DBB-0D66D977F6D5}" type="pres">
      <dgm:prSet presAssocID="{E943EE3B-9239-DD48-AA55-C8AFA72BFBFF}" presName="bigChev" presStyleLbl="node1" presStyleIdx="3" presStyleCnt="4" custScaleX="251120"/>
      <dgm:spPr/>
    </dgm:pt>
  </dgm:ptLst>
  <dgm:cxnLst>
    <dgm:cxn modelId="{2E0DC11A-73F7-D04D-B1E3-2E4737A27B71}" type="presOf" srcId="{08B52636-C465-BD44-860B-7DD668EEBE7F}" destId="{6D52D271-204F-9940-A257-50414D5413DB}" srcOrd="0" destOrd="0" presId="urn:microsoft.com/office/officeart/2005/8/layout/lProcess3"/>
    <dgm:cxn modelId="{5219462B-C3D7-8049-B0E9-226BEC195211}" srcId="{615BC1EA-6B30-6948-B6B1-6DFD11521DAA}" destId="{E943EE3B-9239-DD48-AA55-C8AFA72BFBFF}" srcOrd="3" destOrd="0" parTransId="{4A2E1F74-9227-584A-BF22-38B6CD5C010E}" sibTransId="{73D8BABC-18A7-634A-960E-BB5BC667A505}"/>
    <dgm:cxn modelId="{FE4D976C-235A-1C4B-9C09-8C2D527054F8}" type="presOf" srcId="{615BC1EA-6B30-6948-B6B1-6DFD11521DAA}" destId="{45A9BC76-D7E0-A043-9FB6-B277055206B1}" srcOrd="0" destOrd="0" presId="urn:microsoft.com/office/officeart/2005/8/layout/lProcess3"/>
    <dgm:cxn modelId="{A3723799-B615-DA4B-A01B-CED28F67FFD0}" type="presOf" srcId="{C718C44E-F4E1-D646-883C-FC218D54CF7F}" destId="{DC07EA80-751B-D846-AB77-F559384844A2}" srcOrd="0" destOrd="0" presId="urn:microsoft.com/office/officeart/2005/8/layout/lProcess3"/>
    <dgm:cxn modelId="{B11190B7-2EEF-3B4B-B7D5-1BA8700DB963}" type="presOf" srcId="{E943EE3B-9239-DD48-AA55-C8AFA72BFBFF}" destId="{5ABFEF72-CF4E-804F-8DBB-0D66D977F6D5}" srcOrd="0" destOrd="0" presId="urn:microsoft.com/office/officeart/2005/8/layout/lProcess3"/>
    <dgm:cxn modelId="{A44E00BC-CA24-274C-A29B-468C088E946A}" srcId="{615BC1EA-6B30-6948-B6B1-6DFD11521DAA}" destId="{F57B11FA-0D75-3B40-8C69-F7A53899CA4D}" srcOrd="1" destOrd="0" parTransId="{D23EA6B8-7F97-F346-A0F4-A3E009D3F163}" sibTransId="{F4E88F11-F844-BE49-9474-3E89A41B51D3}"/>
    <dgm:cxn modelId="{D1BD22C5-CDAA-034F-B964-D867AA46A700}" type="presOf" srcId="{F57B11FA-0D75-3B40-8C69-F7A53899CA4D}" destId="{72CBCA76-775E-B84E-8821-49BE8D72B6E4}" srcOrd="0" destOrd="0" presId="urn:microsoft.com/office/officeart/2005/8/layout/lProcess3"/>
    <dgm:cxn modelId="{17EE77D1-6A94-AA4C-82DE-D4982EFA1B2B}" srcId="{615BC1EA-6B30-6948-B6B1-6DFD11521DAA}" destId="{08B52636-C465-BD44-860B-7DD668EEBE7F}" srcOrd="2" destOrd="0" parTransId="{D167124B-0FE9-384D-97C9-0AFDD4BAD699}" sibTransId="{FAFE2980-8DE1-A54F-8FC0-AB06B6C1D64D}"/>
    <dgm:cxn modelId="{62EEB6F3-2C62-184A-AFB0-0AA853F63522}" srcId="{615BC1EA-6B30-6948-B6B1-6DFD11521DAA}" destId="{C718C44E-F4E1-D646-883C-FC218D54CF7F}" srcOrd="0" destOrd="0" parTransId="{0ACA204F-84ED-3A47-A57F-BDECEBD18466}" sibTransId="{F0E7DDD1-6C82-7246-BA66-4E378E3A2415}"/>
    <dgm:cxn modelId="{BCA898FF-0003-9C4D-AFBF-6B214425DCE5}" type="presParOf" srcId="{45A9BC76-D7E0-A043-9FB6-B277055206B1}" destId="{B634CEEF-5D50-C741-9D90-65AEBD771D93}" srcOrd="0" destOrd="0" presId="urn:microsoft.com/office/officeart/2005/8/layout/lProcess3"/>
    <dgm:cxn modelId="{19C0EF74-8130-504A-BBFF-D0794FFFFB6F}" type="presParOf" srcId="{B634CEEF-5D50-C741-9D90-65AEBD771D93}" destId="{DC07EA80-751B-D846-AB77-F559384844A2}" srcOrd="0" destOrd="0" presId="urn:microsoft.com/office/officeart/2005/8/layout/lProcess3"/>
    <dgm:cxn modelId="{FA6B6D0F-EF48-8446-8361-F5ACB98D59CC}" type="presParOf" srcId="{45A9BC76-D7E0-A043-9FB6-B277055206B1}" destId="{8FE47478-5F89-8C4A-BCD3-61A7CC198CC1}" srcOrd="1" destOrd="0" presId="urn:microsoft.com/office/officeart/2005/8/layout/lProcess3"/>
    <dgm:cxn modelId="{D136457A-C75B-7F40-BEFB-A6AFBE33B684}" type="presParOf" srcId="{45A9BC76-D7E0-A043-9FB6-B277055206B1}" destId="{7754C3EC-D42F-314E-B24B-ECC95C287F9F}" srcOrd="2" destOrd="0" presId="urn:microsoft.com/office/officeart/2005/8/layout/lProcess3"/>
    <dgm:cxn modelId="{E120D258-77E2-AB4E-ABC4-B04CA9F983E2}" type="presParOf" srcId="{7754C3EC-D42F-314E-B24B-ECC95C287F9F}" destId="{72CBCA76-775E-B84E-8821-49BE8D72B6E4}" srcOrd="0" destOrd="0" presId="urn:microsoft.com/office/officeart/2005/8/layout/lProcess3"/>
    <dgm:cxn modelId="{0F318B03-5A4C-044F-983A-1ACFA1E46C48}" type="presParOf" srcId="{45A9BC76-D7E0-A043-9FB6-B277055206B1}" destId="{A88A32E8-C026-124A-997B-A4A35F411068}" srcOrd="3" destOrd="0" presId="urn:microsoft.com/office/officeart/2005/8/layout/lProcess3"/>
    <dgm:cxn modelId="{B1D1BC70-075C-9643-AB15-CDF271A3A1DB}" type="presParOf" srcId="{45A9BC76-D7E0-A043-9FB6-B277055206B1}" destId="{94B54BD3-2595-5248-ACB7-2A87BC684C80}" srcOrd="4" destOrd="0" presId="urn:microsoft.com/office/officeart/2005/8/layout/lProcess3"/>
    <dgm:cxn modelId="{AFD72C64-CEFA-DF45-BE26-88C216C3A844}" type="presParOf" srcId="{94B54BD3-2595-5248-ACB7-2A87BC684C80}" destId="{6D52D271-204F-9940-A257-50414D5413DB}" srcOrd="0" destOrd="0" presId="urn:microsoft.com/office/officeart/2005/8/layout/lProcess3"/>
    <dgm:cxn modelId="{FAF03EFD-A77E-D84C-A510-02F182DB8DF1}" type="presParOf" srcId="{45A9BC76-D7E0-A043-9FB6-B277055206B1}" destId="{270EF087-C39F-7D45-A827-6BB1EB85AE21}" srcOrd="5" destOrd="0" presId="urn:microsoft.com/office/officeart/2005/8/layout/lProcess3"/>
    <dgm:cxn modelId="{C03BACD3-4AE5-324A-AC84-205450D87DE1}" type="presParOf" srcId="{45A9BC76-D7E0-A043-9FB6-B277055206B1}" destId="{F3D59192-3915-974D-8CE9-F07B7259A04A}" srcOrd="6" destOrd="0" presId="urn:microsoft.com/office/officeart/2005/8/layout/lProcess3"/>
    <dgm:cxn modelId="{8C2191C1-7E7E-B344-99B5-7AF9FDC9A6A9}" type="presParOf" srcId="{F3D59192-3915-974D-8CE9-F07B7259A04A}" destId="{5ABFEF72-CF4E-804F-8DBB-0D66D977F6D5}"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7EA80-751B-D846-AB77-F559384844A2}">
      <dsp:nvSpPr>
        <dsp:cNvPr id="0" name=""/>
        <dsp:cNvSpPr/>
      </dsp:nvSpPr>
      <dsp:spPr>
        <a:xfrm>
          <a:off x="1076937" y="20880"/>
          <a:ext cx="5722786" cy="945372"/>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b="0" i="0" kern="1200" dirty="0"/>
            <a:t>• </a:t>
          </a:r>
          <a:r>
            <a:rPr lang="en-US" sz="2300" b="1" i="0" kern="1200" dirty="0"/>
            <a:t>PTT</a:t>
          </a:r>
          <a:r>
            <a:rPr lang="en-US" sz="2300" b="0" i="0" kern="1200" dirty="0"/>
            <a:t> normal range: it varies but 25 to 35 seconds is considered normal. </a:t>
          </a:r>
          <a:endParaRPr lang="en-JO" sz="2300" kern="1200" dirty="0"/>
        </a:p>
      </dsp:txBody>
      <dsp:txXfrm>
        <a:off x="1549623" y="20880"/>
        <a:ext cx="4777414" cy="945372"/>
      </dsp:txXfrm>
    </dsp:sp>
    <dsp:sp modelId="{72CBCA76-775E-B84E-8821-49BE8D72B6E4}">
      <dsp:nvSpPr>
        <dsp:cNvPr id="0" name=""/>
        <dsp:cNvSpPr/>
      </dsp:nvSpPr>
      <dsp:spPr>
        <a:xfrm>
          <a:off x="1059353" y="1081021"/>
          <a:ext cx="5696245" cy="945372"/>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b="0" i="0" kern="1200"/>
            <a:t>• PT normal range: 11 to 13.5 seconds. </a:t>
          </a:r>
          <a:endParaRPr lang="en-JO" sz="2300" kern="1200"/>
        </a:p>
      </dsp:txBody>
      <dsp:txXfrm>
        <a:off x="1532039" y="1081021"/>
        <a:ext cx="4750873" cy="945372"/>
      </dsp:txXfrm>
    </dsp:sp>
    <dsp:sp modelId="{6D52D271-204F-9940-A257-50414D5413DB}">
      <dsp:nvSpPr>
        <dsp:cNvPr id="0" name=""/>
        <dsp:cNvSpPr/>
      </dsp:nvSpPr>
      <dsp:spPr>
        <a:xfrm>
          <a:off x="1024185" y="2176329"/>
          <a:ext cx="5898602" cy="945372"/>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b="0" i="0" kern="1200"/>
            <a:t>• INR normal range: 0.8-1.1</a:t>
          </a:r>
          <a:endParaRPr lang="en-JO" sz="2300" kern="1200"/>
        </a:p>
      </dsp:txBody>
      <dsp:txXfrm>
        <a:off x="1496871" y="2176329"/>
        <a:ext cx="4953230" cy="945372"/>
      </dsp:txXfrm>
    </dsp:sp>
    <dsp:sp modelId="{5ABFEF72-CF4E-804F-8DBB-0D66D977F6D5}">
      <dsp:nvSpPr>
        <dsp:cNvPr id="0" name=""/>
        <dsp:cNvSpPr/>
      </dsp:nvSpPr>
      <dsp:spPr>
        <a:xfrm>
          <a:off x="1059353" y="3236469"/>
          <a:ext cx="5935046" cy="945372"/>
        </a:xfrm>
        <a:prstGeom prst="chevron">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b="0" i="0" kern="1200"/>
            <a:t>• Thrombin time: less than 20 seconds (15-19 seconds).</a:t>
          </a:r>
          <a:endParaRPr lang="en-JO" sz="2300" kern="1200"/>
        </a:p>
      </dsp:txBody>
      <dsp:txXfrm>
        <a:off x="1532039" y="3236469"/>
        <a:ext cx="4989674" cy="94537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7445eb795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7445eb795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0a3ae21fe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0a3ae21fe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11e7c571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11e7c571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473635" y="1541850"/>
            <a:ext cx="4622100" cy="1650300"/>
          </a:xfrm>
          <a:prstGeom prst="rect">
            <a:avLst/>
          </a:prstGeom>
        </p:spPr>
        <p:txBody>
          <a:bodyPr spcFirstLastPara="1" wrap="square" lIns="91425" tIns="91425" rIns="91425" bIns="91425" anchor="b" anchorCtr="0">
            <a:noAutofit/>
          </a:bodyPr>
          <a:lstStyle>
            <a:lvl1pPr lvl="0" algn="r">
              <a:lnSpc>
                <a:spcPct val="90000"/>
              </a:lnSpc>
              <a:spcBef>
                <a:spcPts val="0"/>
              </a:spcBef>
              <a:spcAft>
                <a:spcPts val="0"/>
              </a:spcAft>
              <a:buClr>
                <a:srgbClr val="191919"/>
              </a:buClr>
              <a:buSzPts val="5200"/>
              <a:buNone/>
              <a:defRPr sz="4500">
                <a:latin typeface="Hind"/>
                <a:ea typeface="Hind"/>
                <a:cs typeface="Hind"/>
                <a:sym typeface="Hin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3473450" y="3192150"/>
            <a:ext cx="4622100" cy="4095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2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0"/>
            <a:ext cx="8687400" cy="5143501"/>
            <a:chOff x="0" y="0"/>
            <a:chExt cx="8687400" cy="5143501"/>
          </a:xfrm>
        </p:grpSpPr>
        <p:sp>
          <p:nvSpPr>
            <p:cNvPr id="12" name="Google Shape;12;p2"/>
            <p:cNvSpPr/>
            <p:nvPr/>
          </p:nvSpPr>
          <p:spPr>
            <a:xfrm>
              <a:off x="456600" y="391050"/>
              <a:ext cx="8230800" cy="4361400"/>
            </a:xfrm>
            <a:prstGeom prst="frame">
              <a:avLst>
                <a:gd name="adj1" fmla="val 12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2"/>
            <p:cNvPicPr preferRelativeResize="0"/>
            <p:nvPr/>
          </p:nvPicPr>
          <p:blipFill>
            <a:blip r:embed="rId2">
              <a:alphaModFix/>
            </a:blip>
            <a:stretch>
              <a:fillRect/>
            </a:stretch>
          </p:blipFill>
          <p:spPr>
            <a:xfrm>
              <a:off x="0" y="0"/>
              <a:ext cx="2853030" cy="5143501"/>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58"/>
        <p:cNvGrpSpPr/>
        <p:nvPr/>
      </p:nvGrpSpPr>
      <p:grpSpPr>
        <a:xfrm>
          <a:off x="0" y="0"/>
          <a:ext cx="0" cy="0"/>
          <a:chOff x="0" y="0"/>
          <a:chExt cx="0" cy="0"/>
        </a:xfrm>
      </p:grpSpPr>
      <p:grpSp>
        <p:nvGrpSpPr>
          <p:cNvPr id="159" name="Google Shape;159;p22"/>
          <p:cNvGrpSpPr/>
          <p:nvPr/>
        </p:nvGrpSpPr>
        <p:grpSpPr>
          <a:xfrm>
            <a:off x="0" y="0"/>
            <a:ext cx="8687400" cy="5143501"/>
            <a:chOff x="0" y="0"/>
            <a:chExt cx="8687400" cy="5143501"/>
          </a:xfrm>
        </p:grpSpPr>
        <p:sp>
          <p:nvSpPr>
            <p:cNvPr id="160" name="Google Shape;160;p22"/>
            <p:cNvSpPr/>
            <p:nvPr/>
          </p:nvSpPr>
          <p:spPr>
            <a:xfrm>
              <a:off x="456600" y="391050"/>
              <a:ext cx="8230800" cy="4361400"/>
            </a:xfrm>
            <a:prstGeom prst="frame">
              <a:avLst>
                <a:gd name="adj1" fmla="val 12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 name="Google Shape;161;p22"/>
            <p:cNvPicPr preferRelativeResize="0"/>
            <p:nvPr/>
          </p:nvPicPr>
          <p:blipFill>
            <a:blip r:embed="rId2">
              <a:alphaModFix/>
            </a:blip>
            <a:stretch>
              <a:fillRect/>
            </a:stretch>
          </p:blipFill>
          <p:spPr>
            <a:xfrm>
              <a:off x="0" y="0"/>
              <a:ext cx="2853030" cy="5143501"/>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097000" y="2237158"/>
            <a:ext cx="3943500" cy="13143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1270175" y="1129450"/>
            <a:ext cx="945000" cy="71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txBox="1">
            <a:spLocks noGrp="1"/>
          </p:cNvSpPr>
          <p:nvPr>
            <p:ph type="subTitle" idx="1"/>
          </p:nvPr>
        </p:nvSpPr>
        <p:spPr>
          <a:xfrm>
            <a:off x="1097000" y="3551458"/>
            <a:ext cx="2576700" cy="68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8" name="Google Shape;18;p3"/>
          <p:cNvSpPr/>
          <p:nvPr/>
        </p:nvSpPr>
        <p:spPr>
          <a:xfrm>
            <a:off x="456600" y="391050"/>
            <a:ext cx="8230800" cy="4361400"/>
          </a:xfrm>
          <a:prstGeom prst="frame">
            <a:avLst>
              <a:gd name="adj1" fmla="val 12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3"/>
          <p:cNvPicPr preferRelativeResize="0"/>
          <p:nvPr/>
        </p:nvPicPr>
        <p:blipFill>
          <a:blip r:embed="rId2">
            <a:alphaModFix/>
          </a:blip>
          <a:stretch>
            <a:fillRect/>
          </a:stretch>
        </p:blipFill>
        <p:spPr>
          <a:xfrm flipH="1">
            <a:off x="6290975" y="0"/>
            <a:ext cx="2853030" cy="51435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grpSp>
        <p:nvGrpSpPr>
          <p:cNvPr id="21" name="Google Shape;21;p4"/>
          <p:cNvGrpSpPr/>
          <p:nvPr/>
        </p:nvGrpSpPr>
        <p:grpSpPr>
          <a:xfrm>
            <a:off x="1" y="-212"/>
            <a:ext cx="9143997" cy="5143924"/>
            <a:chOff x="1" y="-212"/>
            <a:chExt cx="9143997" cy="5143924"/>
          </a:xfrm>
        </p:grpSpPr>
        <p:pic>
          <p:nvPicPr>
            <p:cNvPr id="22" name="Google Shape;22;p4"/>
            <p:cNvPicPr preferRelativeResize="0"/>
            <p:nvPr/>
          </p:nvPicPr>
          <p:blipFill>
            <a:blip r:embed="rId2">
              <a:alphaModFix amt="65000"/>
            </a:blip>
            <a:stretch>
              <a:fillRect/>
            </a:stretch>
          </p:blipFill>
          <p:spPr>
            <a:xfrm rot="5400000">
              <a:off x="2000038" y="-2000249"/>
              <a:ext cx="5143924" cy="9143997"/>
            </a:xfrm>
            <a:prstGeom prst="rect">
              <a:avLst/>
            </a:prstGeom>
            <a:noFill/>
            <a:ln>
              <a:noFill/>
            </a:ln>
          </p:spPr>
        </p:pic>
        <p:sp>
          <p:nvSpPr>
            <p:cNvPr id="23" name="Google Shape;23;p4"/>
            <p:cNvSpPr/>
            <p:nvPr/>
          </p:nvSpPr>
          <p:spPr>
            <a:xfrm>
              <a:off x="461403" y="400975"/>
              <a:ext cx="8221200" cy="4341600"/>
            </a:xfrm>
            <a:prstGeom prst="roundRect">
              <a:avLst>
                <a:gd name="adj"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 name="Google Shape;25;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a:solidFill>
                  <a:srgbClr val="434343"/>
                </a:solidFill>
              </a:defRPr>
            </a:lvl1pPr>
            <a:lvl2pPr marL="914400" lvl="1" indent="-304800" rtl="0">
              <a:lnSpc>
                <a:spcPct val="115000"/>
              </a:lnSpc>
              <a:spcBef>
                <a:spcPts val="0"/>
              </a:spcBef>
              <a:spcAft>
                <a:spcPts val="0"/>
              </a:spcAft>
              <a:buClr>
                <a:srgbClr val="434343"/>
              </a:buClr>
              <a:buSzPts val="1200"/>
              <a:buChar char="○"/>
              <a:defRPr>
                <a:solidFill>
                  <a:srgbClr val="434343"/>
                </a:solidFill>
              </a:defRPr>
            </a:lvl2pPr>
            <a:lvl3pPr marL="1371600" lvl="2" indent="-304800" rtl="0">
              <a:lnSpc>
                <a:spcPct val="115000"/>
              </a:lnSpc>
              <a:spcBef>
                <a:spcPts val="0"/>
              </a:spcBef>
              <a:spcAft>
                <a:spcPts val="0"/>
              </a:spcAft>
              <a:buClr>
                <a:srgbClr val="434343"/>
              </a:buClr>
              <a:buSzPts val="1200"/>
              <a:buChar char="■"/>
              <a:defRPr>
                <a:solidFill>
                  <a:srgbClr val="434343"/>
                </a:solidFill>
              </a:defRPr>
            </a:lvl3pPr>
            <a:lvl4pPr marL="1828800" lvl="3" indent="-304800" rtl="0">
              <a:lnSpc>
                <a:spcPct val="115000"/>
              </a:lnSpc>
              <a:spcBef>
                <a:spcPts val="0"/>
              </a:spcBef>
              <a:spcAft>
                <a:spcPts val="0"/>
              </a:spcAft>
              <a:buClr>
                <a:srgbClr val="434343"/>
              </a:buClr>
              <a:buSzPts val="1200"/>
              <a:buChar char="●"/>
              <a:defRPr>
                <a:solidFill>
                  <a:srgbClr val="434343"/>
                </a:solidFill>
              </a:defRPr>
            </a:lvl4pPr>
            <a:lvl5pPr marL="2286000" lvl="4" indent="-304800" rtl="0">
              <a:lnSpc>
                <a:spcPct val="115000"/>
              </a:lnSpc>
              <a:spcBef>
                <a:spcPts val="0"/>
              </a:spcBef>
              <a:spcAft>
                <a:spcPts val="0"/>
              </a:spcAft>
              <a:buClr>
                <a:srgbClr val="434343"/>
              </a:buClr>
              <a:buSzPts val="1200"/>
              <a:buChar char="○"/>
              <a:defRPr>
                <a:solidFill>
                  <a:srgbClr val="434343"/>
                </a:solidFill>
              </a:defRPr>
            </a:lvl5pPr>
            <a:lvl6pPr marL="2743200" lvl="5" indent="-304800" rtl="0">
              <a:lnSpc>
                <a:spcPct val="115000"/>
              </a:lnSpc>
              <a:spcBef>
                <a:spcPts val="0"/>
              </a:spcBef>
              <a:spcAft>
                <a:spcPts val="0"/>
              </a:spcAft>
              <a:buClr>
                <a:srgbClr val="434343"/>
              </a:buClr>
              <a:buSzPts val="1200"/>
              <a:buChar char="■"/>
              <a:defRPr>
                <a:solidFill>
                  <a:srgbClr val="434343"/>
                </a:solidFill>
              </a:defRPr>
            </a:lvl6pPr>
            <a:lvl7pPr marL="3200400" lvl="6" indent="-304800" rtl="0">
              <a:lnSpc>
                <a:spcPct val="115000"/>
              </a:lnSpc>
              <a:spcBef>
                <a:spcPts val="0"/>
              </a:spcBef>
              <a:spcAft>
                <a:spcPts val="0"/>
              </a:spcAft>
              <a:buClr>
                <a:srgbClr val="434343"/>
              </a:buClr>
              <a:buSzPts val="1200"/>
              <a:buChar char="●"/>
              <a:defRPr>
                <a:solidFill>
                  <a:srgbClr val="434343"/>
                </a:solidFill>
              </a:defRPr>
            </a:lvl7pPr>
            <a:lvl8pPr marL="3657600" lvl="7" indent="-304800" rtl="0">
              <a:lnSpc>
                <a:spcPct val="115000"/>
              </a:lnSpc>
              <a:spcBef>
                <a:spcPts val="0"/>
              </a:spcBef>
              <a:spcAft>
                <a:spcPts val="0"/>
              </a:spcAft>
              <a:buClr>
                <a:srgbClr val="434343"/>
              </a:buClr>
              <a:buSzPts val="1200"/>
              <a:buChar char="○"/>
              <a:defRPr>
                <a:solidFill>
                  <a:srgbClr val="434343"/>
                </a:solidFill>
              </a:defRPr>
            </a:lvl8pPr>
            <a:lvl9pPr marL="4114800" lvl="8" indent="-304800" rtl="0">
              <a:lnSpc>
                <a:spcPct val="115000"/>
              </a:lnSpc>
              <a:spcBef>
                <a:spcPts val="0"/>
              </a:spcBef>
              <a:spcAft>
                <a:spcPts val="0"/>
              </a:spcAft>
              <a:buClr>
                <a:srgbClr val="434343"/>
              </a:buClr>
              <a:buSzPts val="1200"/>
              <a:buChar char="■"/>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grpSp>
        <p:nvGrpSpPr>
          <p:cNvPr id="41" name="Google Shape;41;p7"/>
          <p:cNvGrpSpPr/>
          <p:nvPr/>
        </p:nvGrpSpPr>
        <p:grpSpPr>
          <a:xfrm>
            <a:off x="1" y="-212"/>
            <a:ext cx="9143997" cy="5143924"/>
            <a:chOff x="1" y="-212"/>
            <a:chExt cx="9143997" cy="5143924"/>
          </a:xfrm>
        </p:grpSpPr>
        <p:pic>
          <p:nvPicPr>
            <p:cNvPr id="42" name="Google Shape;42;p7"/>
            <p:cNvPicPr preferRelativeResize="0"/>
            <p:nvPr/>
          </p:nvPicPr>
          <p:blipFill>
            <a:blip r:embed="rId2">
              <a:alphaModFix amt="65000"/>
            </a:blip>
            <a:stretch>
              <a:fillRect/>
            </a:stretch>
          </p:blipFill>
          <p:spPr>
            <a:xfrm rot="5400000">
              <a:off x="2000038" y="-2000249"/>
              <a:ext cx="5143924" cy="9143997"/>
            </a:xfrm>
            <a:prstGeom prst="rect">
              <a:avLst/>
            </a:prstGeom>
            <a:noFill/>
            <a:ln>
              <a:noFill/>
            </a:ln>
          </p:spPr>
        </p:pic>
        <p:sp>
          <p:nvSpPr>
            <p:cNvPr id="43" name="Google Shape;43;p7"/>
            <p:cNvSpPr/>
            <p:nvPr/>
          </p:nvSpPr>
          <p:spPr>
            <a:xfrm>
              <a:off x="461403" y="400975"/>
              <a:ext cx="8221200" cy="4341600"/>
            </a:xfrm>
            <a:prstGeom prst="roundRect">
              <a:avLst>
                <a:gd name="adj"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7"/>
          <p:cNvSpPr txBox="1">
            <a:spLocks noGrp="1"/>
          </p:cNvSpPr>
          <p:nvPr>
            <p:ph type="title"/>
          </p:nvPr>
        </p:nvSpPr>
        <p:spPr>
          <a:xfrm>
            <a:off x="720000" y="535000"/>
            <a:ext cx="7708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7"/>
          <p:cNvSpPr txBox="1">
            <a:spLocks noGrp="1"/>
          </p:cNvSpPr>
          <p:nvPr>
            <p:ph type="body" idx="1"/>
          </p:nvPr>
        </p:nvSpPr>
        <p:spPr>
          <a:xfrm>
            <a:off x="1780200" y="1869750"/>
            <a:ext cx="5583600" cy="1357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2"/>
              </a:buClr>
              <a:buSzPts val="1400"/>
              <a:buChar char="●"/>
              <a:defRPr>
                <a:solidFill>
                  <a:srgbClr val="434343"/>
                </a:solidFill>
              </a:defRPr>
            </a:lvl1pPr>
            <a:lvl2pPr marL="914400" lvl="1" indent="-304800" rtl="0">
              <a:lnSpc>
                <a:spcPct val="115000"/>
              </a:lnSpc>
              <a:spcBef>
                <a:spcPts val="0"/>
              </a:spcBef>
              <a:spcAft>
                <a:spcPts val="0"/>
              </a:spcAft>
              <a:buSzPts val="1200"/>
              <a:buChar char="○"/>
              <a:defRPr>
                <a:solidFill>
                  <a:srgbClr val="434343"/>
                </a:solidFill>
              </a:defRPr>
            </a:lvl2pPr>
            <a:lvl3pPr marL="1371600" lvl="2" indent="-304800" rtl="0">
              <a:lnSpc>
                <a:spcPct val="115000"/>
              </a:lnSpc>
              <a:spcBef>
                <a:spcPts val="0"/>
              </a:spcBef>
              <a:spcAft>
                <a:spcPts val="0"/>
              </a:spcAft>
              <a:buSzPts val="1200"/>
              <a:buChar char="■"/>
              <a:defRPr>
                <a:solidFill>
                  <a:srgbClr val="434343"/>
                </a:solidFill>
              </a:defRPr>
            </a:lvl3pPr>
            <a:lvl4pPr marL="1828800" lvl="3" indent="-304800" rtl="0">
              <a:lnSpc>
                <a:spcPct val="115000"/>
              </a:lnSpc>
              <a:spcBef>
                <a:spcPts val="0"/>
              </a:spcBef>
              <a:spcAft>
                <a:spcPts val="0"/>
              </a:spcAft>
              <a:buSzPts val="1200"/>
              <a:buChar char="●"/>
              <a:defRPr>
                <a:solidFill>
                  <a:srgbClr val="434343"/>
                </a:solidFill>
              </a:defRPr>
            </a:lvl4pPr>
            <a:lvl5pPr marL="2286000" lvl="4" indent="-304800" rtl="0">
              <a:lnSpc>
                <a:spcPct val="115000"/>
              </a:lnSpc>
              <a:spcBef>
                <a:spcPts val="0"/>
              </a:spcBef>
              <a:spcAft>
                <a:spcPts val="0"/>
              </a:spcAft>
              <a:buSzPts val="1200"/>
              <a:buChar char="○"/>
              <a:defRPr>
                <a:solidFill>
                  <a:srgbClr val="434343"/>
                </a:solidFill>
              </a:defRPr>
            </a:lvl5pPr>
            <a:lvl6pPr marL="2743200" lvl="5" indent="-304800" rtl="0">
              <a:lnSpc>
                <a:spcPct val="115000"/>
              </a:lnSpc>
              <a:spcBef>
                <a:spcPts val="0"/>
              </a:spcBef>
              <a:spcAft>
                <a:spcPts val="0"/>
              </a:spcAft>
              <a:buSzPts val="1200"/>
              <a:buChar char="■"/>
              <a:defRPr>
                <a:solidFill>
                  <a:srgbClr val="434343"/>
                </a:solidFill>
              </a:defRPr>
            </a:lvl6pPr>
            <a:lvl7pPr marL="3200400" lvl="6" indent="-304800" rtl="0">
              <a:lnSpc>
                <a:spcPct val="115000"/>
              </a:lnSpc>
              <a:spcBef>
                <a:spcPts val="0"/>
              </a:spcBef>
              <a:spcAft>
                <a:spcPts val="0"/>
              </a:spcAft>
              <a:buSzPts val="1200"/>
              <a:buChar char="●"/>
              <a:defRPr>
                <a:solidFill>
                  <a:srgbClr val="434343"/>
                </a:solidFill>
              </a:defRPr>
            </a:lvl7pPr>
            <a:lvl8pPr marL="3657600" lvl="7" indent="-304800" rtl="0">
              <a:lnSpc>
                <a:spcPct val="115000"/>
              </a:lnSpc>
              <a:spcBef>
                <a:spcPts val="0"/>
              </a:spcBef>
              <a:spcAft>
                <a:spcPts val="0"/>
              </a:spcAft>
              <a:buSzPts val="1200"/>
              <a:buChar char="○"/>
              <a:defRPr>
                <a:solidFill>
                  <a:srgbClr val="434343"/>
                </a:solidFill>
              </a:defRPr>
            </a:lvl8pPr>
            <a:lvl9pPr marL="4114800" lvl="8" indent="-304800" rtl="0">
              <a:lnSpc>
                <a:spcPct val="115000"/>
              </a:lnSpc>
              <a:spcBef>
                <a:spcPts val="0"/>
              </a:spcBef>
              <a:spcAft>
                <a:spcPts val="0"/>
              </a:spcAft>
              <a:buSzPts val="12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
        <p:cNvGrpSpPr/>
        <p:nvPr/>
      </p:nvGrpSpPr>
      <p:grpSpPr>
        <a:xfrm>
          <a:off x="0" y="0"/>
          <a:ext cx="0" cy="0"/>
          <a:chOff x="0" y="0"/>
          <a:chExt cx="0" cy="0"/>
        </a:xfrm>
      </p:grpSpPr>
      <p:grpSp>
        <p:nvGrpSpPr>
          <p:cNvPr id="47" name="Google Shape;47;p8"/>
          <p:cNvGrpSpPr/>
          <p:nvPr/>
        </p:nvGrpSpPr>
        <p:grpSpPr>
          <a:xfrm>
            <a:off x="1" y="-212"/>
            <a:ext cx="9143997" cy="5143924"/>
            <a:chOff x="1" y="-212"/>
            <a:chExt cx="9143997" cy="5143924"/>
          </a:xfrm>
        </p:grpSpPr>
        <p:pic>
          <p:nvPicPr>
            <p:cNvPr id="48" name="Google Shape;48;p8"/>
            <p:cNvPicPr preferRelativeResize="0"/>
            <p:nvPr/>
          </p:nvPicPr>
          <p:blipFill>
            <a:blip r:embed="rId2">
              <a:alphaModFix amt="65000"/>
            </a:blip>
            <a:stretch>
              <a:fillRect/>
            </a:stretch>
          </p:blipFill>
          <p:spPr>
            <a:xfrm rot="5400000">
              <a:off x="2000038" y="-2000249"/>
              <a:ext cx="5143924" cy="9143997"/>
            </a:xfrm>
            <a:prstGeom prst="rect">
              <a:avLst/>
            </a:prstGeom>
            <a:noFill/>
            <a:ln>
              <a:noFill/>
            </a:ln>
          </p:spPr>
        </p:pic>
        <p:sp>
          <p:nvSpPr>
            <p:cNvPr id="49" name="Google Shape;49;p8"/>
            <p:cNvSpPr/>
            <p:nvPr/>
          </p:nvSpPr>
          <p:spPr>
            <a:xfrm>
              <a:off x="461403" y="400975"/>
              <a:ext cx="8221200" cy="4341600"/>
            </a:xfrm>
            <a:prstGeom prst="roundRect">
              <a:avLst>
                <a:gd name="adj"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8"/>
          <p:cNvSpPr txBox="1">
            <a:spLocks noGrp="1"/>
          </p:cNvSpPr>
          <p:nvPr>
            <p:ph type="title"/>
          </p:nvPr>
        </p:nvSpPr>
        <p:spPr>
          <a:xfrm>
            <a:off x="2724150" y="1307100"/>
            <a:ext cx="36957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grpSp>
        <p:nvGrpSpPr>
          <p:cNvPr id="52" name="Google Shape;52;p9"/>
          <p:cNvGrpSpPr/>
          <p:nvPr/>
        </p:nvGrpSpPr>
        <p:grpSpPr>
          <a:xfrm>
            <a:off x="1" y="-212"/>
            <a:ext cx="9143997" cy="5143924"/>
            <a:chOff x="1" y="-212"/>
            <a:chExt cx="9143997" cy="5143924"/>
          </a:xfrm>
        </p:grpSpPr>
        <p:pic>
          <p:nvPicPr>
            <p:cNvPr id="53" name="Google Shape;53;p9"/>
            <p:cNvPicPr preferRelativeResize="0"/>
            <p:nvPr/>
          </p:nvPicPr>
          <p:blipFill>
            <a:blip r:embed="rId2">
              <a:alphaModFix amt="65000"/>
            </a:blip>
            <a:stretch>
              <a:fillRect/>
            </a:stretch>
          </p:blipFill>
          <p:spPr>
            <a:xfrm rot="5400000">
              <a:off x="2000038" y="-2000249"/>
              <a:ext cx="5143924" cy="9143997"/>
            </a:xfrm>
            <a:prstGeom prst="rect">
              <a:avLst/>
            </a:prstGeom>
            <a:noFill/>
            <a:ln>
              <a:noFill/>
            </a:ln>
          </p:spPr>
        </p:pic>
        <p:sp>
          <p:nvSpPr>
            <p:cNvPr id="54" name="Google Shape;54;p9"/>
            <p:cNvSpPr/>
            <p:nvPr/>
          </p:nvSpPr>
          <p:spPr>
            <a:xfrm>
              <a:off x="461403" y="400975"/>
              <a:ext cx="8221200" cy="4341600"/>
            </a:xfrm>
            <a:prstGeom prst="roundRect">
              <a:avLst>
                <a:gd name="adj"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9"/>
          <p:cNvSpPr txBox="1">
            <a:spLocks noGrp="1"/>
          </p:cNvSpPr>
          <p:nvPr>
            <p:ph type="title"/>
          </p:nvPr>
        </p:nvSpPr>
        <p:spPr>
          <a:xfrm>
            <a:off x="2201850" y="1584874"/>
            <a:ext cx="47403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6" name="Google Shape;56;p9"/>
          <p:cNvSpPr txBox="1">
            <a:spLocks noGrp="1"/>
          </p:cNvSpPr>
          <p:nvPr>
            <p:ph type="subTitle" idx="1"/>
          </p:nvPr>
        </p:nvSpPr>
        <p:spPr>
          <a:xfrm>
            <a:off x="2201925" y="2427926"/>
            <a:ext cx="4740300" cy="113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a:spLocks noGrp="1"/>
          </p:cNvSpPr>
          <p:nvPr>
            <p:ph type="pic" idx="2"/>
          </p:nvPr>
        </p:nvSpPr>
        <p:spPr>
          <a:xfrm>
            <a:off x="-6875" y="0"/>
            <a:ext cx="9144000" cy="5157300"/>
          </a:xfrm>
          <a:prstGeom prst="rect">
            <a:avLst/>
          </a:prstGeom>
          <a:noFill/>
          <a:ln>
            <a:noFill/>
          </a:ln>
        </p:spPr>
      </p:sp>
      <p:sp>
        <p:nvSpPr>
          <p:cNvPr id="59" name="Google Shape;59;p10"/>
          <p:cNvSpPr txBox="1">
            <a:spLocks noGrp="1"/>
          </p:cNvSpPr>
          <p:nvPr>
            <p:ph type="title"/>
          </p:nvPr>
        </p:nvSpPr>
        <p:spPr>
          <a:xfrm>
            <a:off x="720000" y="4038000"/>
            <a:ext cx="7704000" cy="572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grpSp>
        <p:nvGrpSpPr>
          <p:cNvPr id="155" name="Google Shape;155;p21"/>
          <p:cNvGrpSpPr/>
          <p:nvPr/>
        </p:nvGrpSpPr>
        <p:grpSpPr>
          <a:xfrm>
            <a:off x="1" y="-212"/>
            <a:ext cx="9143997" cy="5143924"/>
            <a:chOff x="1" y="-212"/>
            <a:chExt cx="9143997" cy="5143924"/>
          </a:xfrm>
        </p:grpSpPr>
        <p:pic>
          <p:nvPicPr>
            <p:cNvPr id="156" name="Google Shape;156;p21"/>
            <p:cNvPicPr preferRelativeResize="0"/>
            <p:nvPr/>
          </p:nvPicPr>
          <p:blipFill>
            <a:blip r:embed="rId2">
              <a:alphaModFix amt="65000"/>
            </a:blip>
            <a:stretch>
              <a:fillRect/>
            </a:stretch>
          </p:blipFill>
          <p:spPr>
            <a:xfrm rot="5400000">
              <a:off x="2000038" y="-2000249"/>
              <a:ext cx="5143924" cy="9143997"/>
            </a:xfrm>
            <a:prstGeom prst="rect">
              <a:avLst/>
            </a:prstGeom>
            <a:noFill/>
            <a:ln>
              <a:noFill/>
            </a:ln>
          </p:spPr>
        </p:pic>
        <p:sp>
          <p:nvSpPr>
            <p:cNvPr id="157" name="Google Shape;157;p21"/>
            <p:cNvSpPr/>
            <p:nvPr/>
          </p:nvSpPr>
          <p:spPr>
            <a:xfrm>
              <a:off x="461403" y="400975"/>
              <a:ext cx="8221200" cy="4341600"/>
            </a:xfrm>
            <a:prstGeom prst="roundRect">
              <a:avLst>
                <a:gd name="adj" fmla="val 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3000"/>
              <a:buFont typeface="Hind"/>
              <a:buNone/>
              <a:defRPr sz="3000" b="1">
                <a:solidFill>
                  <a:schemeClr val="lt2"/>
                </a:solidFill>
                <a:latin typeface="Hind"/>
                <a:ea typeface="Hind"/>
                <a:cs typeface="Hind"/>
                <a:sym typeface="Hind"/>
              </a:defRPr>
            </a:lvl1pPr>
            <a:lvl2pPr lvl="1" rtl="0">
              <a:spcBef>
                <a:spcPts val="0"/>
              </a:spcBef>
              <a:spcAft>
                <a:spcPts val="0"/>
              </a:spcAft>
              <a:buClr>
                <a:schemeClr val="dk1"/>
              </a:buClr>
              <a:buSzPts val="3500"/>
              <a:buFont typeface="Hind"/>
              <a:buNone/>
              <a:defRPr sz="3500" b="1">
                <a:solidFill>
                  <a:schemeClr val="dk1"/>
                </a:solidFill>
                <a:latin typeface="Hind"/>
                <a:ea typeface="Hind"/>
                <a:cs typeface="Hind"/>
                <a:sym typeface="Hind"/>
              </a:defRPr>
            </a:lvl2pPr>
            <a:lvl3pPr lvl="2" rtl="0">
              <a:spcBef>
                <a:spcPts val="0"/>
              </a:spcBef>
              <a:spcAft>
                <a:spcPts val="0"/>
              </a:spcAft>
              <a:buClr>
                <a:schemeClr val="dk1"/>
              </a:buClr>
              <a:buSzPts val="3500"/>
              <a:buFont typeface="Hind"/>
              <a:buNone/>
              <a:defRPr sz="3500" b="1">
                <a:solidFill>
                  <a:schemeClr val="dk1"/>
                </a:solidFill>
                <a:latin typeface="Hind"/>
                <a:ea typeface="Hind"/>
                <a:cs typeface="Hind"/>
                <a:sym typeface="Hind"/>
              </a:defRPr>
            </a:lvl3pPr>
            <a:lvl4pPr lvl="3" rtl="0">
              <a:spcBef>
                <a:spcPts val="0"/>
              </a:spcBef>
              <a:spcAft>
                <a:spcPts val="0"/>
              </a:spcAft>
              <a:buClr>
                <a:schemeClr val="dk1"/>
              </a:buClr>
              <a:buSzPts val="3500"/>
              <a:buFont typeface="Hind"/>
              <a:buNone/>
              <a:defRPr sz="3500" b="1">
                <a:solidFill>
                  <a:schemeClr val="dk1"/>
                </a:solidFill>
                <a:latin typeface="Hind"/>
                <a:ea typeface="Hind"/>
                <a:cs typeface="Hind"/>
                <a:sym typeface="Hind"/>
              </a:defRPr>
            </a:lvl4pPr>
            <a:lvl5pPr lvl="4" rtl="0">
              <a:spcBef>
                <a:spcPts val="0"/>
              </a:spcBef>
              <a:spcAft>
                <a:spcPts val="0"/>
              </a:spcAft>
              <a:buClr>
                <a:schemeClr val="dk1"/>
              </a:buClr>
              <a:buSzPts val="3500"/>
              <a:buFont typeface="Hind"/>
              <a:buNone/>
              <a:defRPr sz="3500" b="1">
                <a:solidFill>
                  <a:schemeClr val="dk1"/>
                </a:solidFill>
                <a:latin typeface="Hind"/>
                <a:ea typeface="Hind"/>
                <a:cs typeface="Hind"/>
                <a:sym typeface="Hind"/>
              </a:defRPr>
            </a:lvl5pPr>
            <a:lvl6pPr lvl="5" rtl="0">
              <a:spcBef>
                <a:spcPts val="0"/>
              </a:spcBef>
              <a:spcAft>
                <a:spcPts val="0"/>
              </a:spcAft>
              <a:buClr>
                <a:schemeClr val="dk1"/>
              </a:buClr>
              <a:buSzPts val="3500"/>
              <a:buFont typeface="Hind"/>
              <a:buNone/>
              <a:defRPr sz="3500" b="1">
                <a:solidFill>
                  <a:schemeClr val="dk1"/>
                </a:solidFill>
                <a:latin typeface="Hind"/>
                <a:ea typeface="Hind"/>
                <a:cs typeface="Hind"/>
                <a:sym typeface="Hind"/>
              </a:defRPr>
            </a:lvl6pPr>
            <a:lvl7pPr lvl="6" rtl="0">
              <a:spcBef>
                <a:spcPts val="0"/>
              </a:spcBef>
              <a:spcAft>
                <a:spcPts val="0"/>
              </a:spcAft>
              <a:buClr>
                <a:schemeClr val="dk1"/>
              </a:buClr>
              <a:buSzPts val="3500"/>
              <a:buFont typeface="Hind"/>
              <a:buNone/>
              <a:defRPr sz="3500" b="1">
                <a:solidFill>
                  <a:schemeClr val="dk1"/>
                </a:solidFill>
                <a:latin typeface="Hind"/>
                <a:ea typeface="Hind"/>
                <a:cs typeface="Hind"/>
                <a:sym typeface="Hind"/>
              </a:defRPr>
            </a:lvl7pPr>
            <a:lvl8pPr lvl="7" rtl="0">
              <a:spcBef>
                <a:spcPts val="0"/>
              </a:spcBef>
              <a:spcAft>
                <a:spcPts val="0"/>
              </a:spcAft>
              <a:buClr>
                <a:schemeClr val="dk1"/>
              </a:buClr>
              <a:buSzPts val="3500"/>
              <a:buFont typeface="Hind"/>
              <a:buNone/>
              <a:defRPr sz="3500" b="1">
                <a:solidFill>
                  <a:schemeClr val="dk1"/>
                </a:solidFill>
                <a:latin typeface="Hind"/>
                <a:ea typeface="Hind"/>
                <a:cs typeface="Hind"/>
                <a:sym typeface="Hind"/>
              </a:defRPr>
            </a:lvl8pPr>
            <a:lvl9pPr lvl="8" rtl="0">
              <a:spcBef>
                <a:spcPts val="0"/>
              </a:spcBef>
              <a:spcAft>
                <a:spcPts val="0"/>
              </a:spcAft>
              <a:buClr>
                <a:schemeClr val="dk1"/>
              </a:buClr>
              <a:buSzPts val="3500"/>
              <a:buFont typeface="Hind"/>
              <a:buNone/>
              <a:defRPr sz="3500" b="1">
                <a:solidFill>
                  <a:schemeClr val="dk1"/>
                </a:solidFill>
                <a:latin typeface="Hind"/>
                <a:ea typeface="Hind"/>
                <a:cs typeface="Hind"/>
                <a:sym typeface="Hind"/>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1pPr>
            <a:lvl2pPr marL="914400" lvl="1"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2pPr>
            <a:lvl3pPr marL="1371600" lvl="2"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3pPr>
            <a:lvl4pPr marL="1828800" lvl="3"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4pPr>
            <a:lvl5pPr marL="2286000" lvl="4"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5pPr>
            <a:lvl6pPr marL="2743200" lvl="5"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6pPr>
            <a:lvl7pPr marL="3200400" lvl="6"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7pPr>
            <a:lvl8pPr marL="3657600" lvl="7"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8pPr>
            <a:lvl9pPr marL="4114800" lvl="8" indent="-304800">
              <a:lnSpc>
                <a:spcPct val="100000"/>
              </a:lnSpc>
              <a:spcBef>
                <a:spcPts val="0"/>
              </a:spcBef>
              <a:spcAft>
                <a:spcPts val="0"/>
              </a:spcAft>
              <a:buClr>
                <a:schemeClr val="dk1"/>
              </a:buClr>
              <a:buSzPts val="1200"/>
              <a:buFont typeface="Albert Sans"/>
              <a:buChar char="■"/>
              <a:defRPr sz="1200">
                <a:solidFill>
                  <a:schemeClr val="dk1"/>
                </a:solidFill>
                <a:latin typeface="Albert Sans"/>
                <a:ea typeface="Albert Sans"/>
                <a:cs typeface="Albert Sans"/>
                <a:sym typeface="Alber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6" r:id="rId7"/>
    <p:sldLayoutId id="2147483658" r:id="rId8"/>
    <p:sldLayoutId id="2147483667" r:id="rId9"/>
    <p:sldLayoutId id="214748366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next.amboss.com/us/article/8T0Os2#Z64668d1db84d47dec7b174f5f6e8f920"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next.amboss.com/us/article/8T0Os2#Z1791adcca5dde6a721a3f09928e106be" TargetMode="External"/><Relationship Id="rId2" Type="http://schemas.openxmlformats.org/officeDocument/2006/relationships/hyperlink" Target="https://next.amboss.com/us/article/8T0Os2#Zef6919ae3e5f301b3ef3b3f8413a7295"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next.amboss.com/us/article/8T0Os2#Z6d04eabb4d44e1929cfd63619a196826" TargetMode="External"/><Relationship Id="rId7" Type="http://schemas.openxmlformats.org/officeDocument/2006/relationships/image" Target="../media/image7.png"/><Relationship Id="rId2" Type="http://schemas.openxmlformats.org/officeDocument/2006/relationships/hyperlink" Target="https://next.amboss.com/us/article/Io0YWS#Z5497a0f4058d523c955929ca6a14200a" TargetMode="Externa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s://next.amboss.com/us/article/8T0Os2#Z913b59343b61d1b4cf881043eda984f5" TargetMode="External"/><Relationship Id="rId4" Type="http://schemas.openxmlformats.org/officeDocument/2006/relationships/hyperlink" Target="https://next.amboss.com/us/article/ro0fWS#Za4a8b0444de65a37fb689ea9c7ee3b47"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next.amboss.com/us/article/8T0Os2#Z8e56af594827805a06cdc9891f2b3e0e" TargetMode="External"/><Relationship Id="rId3" Type="http://schemas.openxmlformats.org/officeDocument/2006/relationships/hyperlink" Target="https://next.amboss.com/us/article/aq0QCS#Zf64304a7fcc17af18121c6dbfab8a203" TargetMode="External"/><Relationship Id="rId7" Type="http://schemas.openxmlformats.org/officeDocument/2006/relationships/hyperlink" Target="https://next.amboss.com/us/article/8T0Os2#Zde3a79c1fd2e0590259d6252082099c0" TargetMode="External"/><Relationship Id="rId12" Type="http://schemas.openxmlformats.org/officeDocument/2006/relationships/image" Target="../media/image8.png"/><Relationship Id="rId2" Type="http://schemas.openxmlformats.org/officeDocument/2006/relationships/hyperlink" Target="https://next.amboss.com/us/article/ro0fWS#Zf300f7a0c31e992a872dd5061a567b0e" TargetMode="External"/><Relationship Id="rId1" Type="http://schemas.openxmlformats.org/officeDocument/2006/relationships/slideLayout" Target="../slideLayouts/slideLayout2.xml"/><Relationship Id="rId6" Type="http://schemas.openxmlformats.org/officeDocument/2006/relationships/hyperlink" Target="https://next.amboss.com/us/article/8T0Os2#Ze905766ec3489e1a8e2275541ba80c94" TargetMode="External"/><Relationship Id="rId11" Type="http://schemas.openxmlformats.org/officeDocument/2006/relationships/hyperlink" Target="https://next.amboss.com/us/article/8T0Os2#Z0897ffe2886de5d48f3ff3afdb5bccb6" TargetMode="External"/><Relationship Id="rId5" Type="http://schemas.openxmlformats.org/officeDocument/2006/relationships/hyperlink" Target="https://next.amboss.com/us/article/8T0Os2#Z3ff0d6192828e607934e37ddeab09c84" TargetMode="External"/><Relationship Id="rId10" Type="http://schemas.openxmlformats.org/officeDocument/2006/relationships/hyperlink" Target="https://next.amboss.com/us/article/8T0Os2#Ze5a3b93d7c5a12a4d4bbab64264e9393" TargetMode="External"/><Relationship Id="rId4" Type="http://schemas.openxmlformats.org/officeDocument/2006/relationships/hyperlink" Target="https://next.amboss.com/us/article/8T0Os2#Z326a5fa1089ba1e15e35ee7dec7e086e" TargetMode="External"/><Relationship Id="rId9" Type="http://schemas.openxmlformats.org/officeDocument/2006/relationships/hyperlink" Target="https://next.amboss.com/us/article/8T0Os2#Zf58c9b865d50d42710c791a720274808"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a:spLocks noGrp="1"/>
          </p:cNvSpPr>
          <p:nvPr>
            <p:ph type="ctrTitle"/>
          </p:nvPr>
        </p:nvSpPr>
        <p:spPr>
          <a:xfrm>
            <a:off x="3409442" y="669000"/>
            <a:ext cx="4622100" cy="1650300"/>
          </a:xfrm>
          <a:prstGeom prst="rect">
            <a:avLst/>
          </a:prstGeom>
        </p:spPr>
        <p:txBody>
          <a:bodyPr spcFirstLastPara="1" wrap="square" lIns="91425" tIns="91425" rIns="91425" bIns="91425" anchor="b" anchorCtr="0">
            <a:noAutofit/>
          </a:bodyPr>
          <a:lstStyle/>
          <a:p>
            <a:pPr lvl="0"/>
            <a:r>
              <a:rPr lang="en-GB" sz="4400" dirty="0"/>
              <a:t>Anti-Coagulant</a:t>
            </a:r>
            <a:endParaRPr dirty="0"/>
          </a:p>
        </p:txBody>
      </p:sp>
      <p:sp>
        <p:nvSpPr>
          <p:cNvPr id="173" name="Google Shape;173;p26"/>
          <p:cNvSpPr txBox="1">
            <a:spLocks noGrp="1"/>
          </p:cNvSpPr>
          <p:nvPr>
            <p:ph type="subTitle" idx="1"/>
          </p:nvPr>
        </p:nvSpPr>
        <p:spPr>
          <a:xfrm>
            <a:off x="3162554" y="2414701"/>
            <a:ext cx="4622100" cy="409500"/>
          </a:xfrm>
          <a:prstGeom prst="rect">
            <a:avLst/>
          </a:prstGeom>
        </p:spPr>
        <p:txBody>
          <a:bodyPr spcFirstLastPara="1" wrap="square" lIns="91425" tIns="91425" rIns="91425" bIns="91425" anchor="t" anchorCtr="0">
            <a:noAutofit/>
          </a:bodyPr>
          <a:lstStyle/>
          <a:p>
            <a:pPr marL="0" lvl="0" indent="0"/>
            <a:r>
              <a:rPr lang="en-US" sz="2000" dirty="0">
                <a:solidFill>
                  <a:schemeClr val="tx1"/>
                </a:solidFill>
                <a:latin typeface="Chalkboard SE Light" panose="03050602040202020205" pitchFamily="66" charset="77"/>
                <a:ea typeface="Brush Script MT" panose="03060802040406070304" pitchFamily="66" charset="-122"/>
                <a:cs typeface="Brush Script MT" panose="03060802040406070304" pitchFamily="66" charset="-122"/>
              </a:rPr>
              <a:t>Done BY</a:t>
            </a:r>
            <a:r>
              <a:rPr lang="en-US" sz="1800" dirty="0">
                <a:solidFill>
                  <a:schemeClr val="tx1"/>
                </a:solidFill>
                <a:latin typeface="Chalkboard SE Light" panose="03050602040202020205" pitchFamily="66" charset="77"/>
                <a:ea typeface="Brush Script MT" panose="03060802040406070304" pitchFamily="66" charset="-122"/>
                <a:cs typeface="Brush Script MT" panose="03060802040406070304" pitchFamily="66" charset="-122"/>
              </a:rPr>
              <a:t>:</a:t>
            </a:r>
            <a:endParaRPr lang="en-US" sz="4400" dirty="0">
              <a:solidFill>
                <a:schemeClr val="tx1"/>
              </a:solidFill>
              <a:latin typeface="Chalkboard SE Light" panose="03050602040202020205" pitchFamily="66" charset="77"/>
              <a:ea typeface="Brush Script MT" panose="03060802040406070304" pitchFamily="66" charset="-122"/>
              <a:cs typeface="Brush Script MT" panose="03060802040406070304" pitchFamily="66" charset="-122"/>
            </a:endParaRPr>
          </a:p>
          <a:p>
            <a:pPr marL="0" lvl="0" indent="0"/>
            <a:r>
              <a:rPr lang="en-US" sz="3200" dirty="0">
                <a:solidFill>
                  <a:schemeClr val="tx1"/>
                </a:solidFill>
                <a:latin typeface="Chalkboard SE Light" panose="03050602040202020205" pitchFamily="66" charset="77"/>
                <a:ea typeface="Brush Script MT" panose="03060802040406070304" pitchFamily="66" charset="-122"/>
                <a:cs typeface="Brush Script MT" panose="03060802040406070304" pitchFamily="66" charset="-122"/>
              </a:rPr>
              <a:t>Asma`a alrfoo      </a:t>
            </a:r>
          </a:p>
          <a:p>
            <a:pPr marL="0" lvl="0" indent="0"/>
            <a:r>
              <a:rPr lang="en-US" sz="3200" dirty="0">
                <a:solidFill>
                  <a:schemeClr val="tx1"/>
                </a:solidFill>
                <a:latin typeface="Chalkboard SE Light" panose="03050602040202020205" pitchFamily="66" charset="77"/>
                <a:ea typeface="Brush Script MT" panose="03060802040406070304" pitchFamily="66" charset="-122"/>
                <a:cs typeface="Brush Script MT" panose="03060802040406070304" pitchFamily="66" charset="-122"/>
              </a:rPr>
              <a:t>Amena aldhmour</a:t>
            </a:r>
          </a:p>
          <a:p>
            <a:pPr marL="0" lvl="0" indent="0"/>
            <a:r>
              <a:rPr lang="en-US" sz="3200" dirty="0">
                <a:solidFill>
                  <a:schemeClr val="tx1"/>
                </a:solidFill>
                <a:latin typeface="Chalkboard SE Light" panose="03050602040202020205" pitchFamily="66" charset="77"/>
                <a:ea typeface="Brush Script MT" panose="03060802040406070304" pitchFamily="66" charset="-122"/>
                <a:cs typeface="Brush Script MT" panose="03060802040406070304" pitchFamily="66" charset="-122"/>
              </a:rPr>
              <a:t>Sura almaaitah</a:t>
            </a:r>
            <a:endParaRPr lang="en-US" sz="3600" dirty="0">
              <a:solidFill>
                <a:schemeClr val="tx1"/>
              </a:solidFill>
              <a:latin typeface="Chalkboard SE Light" panose="03050602040202020205" pitchFamily="66" charset="77"/>
              <a:ea typeface="Brush Script MT" panose="03060802040406070304" pitchFamily="66" charset="-122"/>
              <a:cs typeface="Brush Script MT" panose="03060802040406070304" pitchFamily="66"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67E1A32B-6A11-4549-8B7C-80FD6ADBB793}"/>
              </a:ext>
            </a:extLst>
          </p:cNvPr>
          <p:cNvSpPr/>
          <p:nvPr/>
        </p:nvSpPr>
        <p:spPr>
          <a:xfrm>
            <a:off x="626181" y="637292"/>
            <a:ext cx="7891637" cy="3046988"/>
          </a:xfrm>
          <a:prstGeom prst="rect">
            <a:avLst/>
          </a:prstGeom>
        </p:spPr>
        <p:txBody>
          <a:bodyPr wrap="square">
            <a:spAutoFit/>
          </a:bodyPr>
          <a:lstStyle/>
          <a:p>
            <a:r>
              <a:rPr lang="en-US" sz="2400" dirty="0"/>
              <a:t>► The test of the extrinsic pathway is </a:t>
            </a:r>
            <a:r>
              <a:rPr lang="en-US" sz="2400" dirty="0">
                <a:solidFill>
                  <a:schemeClr val="tx2"/>
                </a:solidFill>
              </a:rPr>
              <a:t>prothrombin time (PT):</a:t>
            </a:r>
            <a:r>
              <a:rPr lang="en-US" sz="2400" dirty="0"/>
              <a:t>in this test tissue factor is added to a sample of patient’s plasma and you measure the time it takes to form a clot. (INR=(</a:t>
            </a:r>
            <a:r>
              <a:rPr lang="en-US" sz="1800" dirty="0"/>
              <a:t>pt patient /pt normal) ^ISI </a:t>
            </a:r>
            <a:r>
              <a:rPr lang="en-US" sz="2400" dirty="0"/>
              <a:t>). </a:t>
            </a:r>
          </a:p>
          <a:p>
            <a:endParaRPr lang="en-US" sz="2400" dirty="0"/>
          </a:p>
          <a:p>
            <a:r>
              <a:rPr lang="en-US" sz="2400" dirty="0"/>
              <a:t>► the final way to test the coagulation cascade is to measure </a:t>
            </a:r>
            <a:r>
              <a:rPr lang="en-US" sz="2400" dirty="0">
                <a:solidFill>
                  <a:schemeClr val="tx2"/>
                </a:solidFill>
              </a:rPr>
              <a:t>thrombin time</a:t>
            </a:r>
            <a:r>
              <a:rPr lang="en-US" sz="2400" dirty="0"/>
              <a:t>, by adding thrombin to a blood sample and measuring the time to form the clot.</a:t>
            </a:r>
          </a:p>
        </p:txBody>
      </p:sp>
    </p:spTree>
    <p:extLst>
      <p:ext uri="{BB962C8B-B14F-4D97-AF65-F5344CB8AC3E}">
        <p14:creationId xmlns:p14="http://schemas.microsoft.com/office/powerpoint/2010/main" val="4222145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3A4A04C2-4870-0C4A-A3E4-003F1B6DB675}"/>
              </a:ext>
            </a:extLst>
          </p:cNvPr>
          <p:cNvGraphicFramePr/>
          <p:nvPr>
            <p:extLst>
              <p:ext uri="{D42A27DB-BD31-4B8C-83A1-F6EECF244321}">
                <p14:modId xmlns:p14="http://schemas.microsoft.com/office/powerpoint/2010/main" val="374294689"/>
              </p:ext>
            </p:extLst>
          </p:nvPr>
        </p:nvGraphicFramePr>
        <p:xfrm>
          <a:off x="615462" y="479180"/>
          <a:ext cx="8053753" cy="4185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414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95737-7820-2342-91F6-41B9D751B645}"/>
              </a:ext>
            </a:extLst>
          </p:cNvPr>
          <p:cNvSpPr>
            <a:spLocks noGrp="1"/>
          </p:cNvSpPr>
          <p:nvPr>
            <p:ph type="title"/>
          </p:nvPr>
        </p:nvSpPr>
        <p:spPr>
          <a:xfrm>
            <a:off x="780674" y="622868"/>
            <a:ext cx="2978700" cy="887642"/>
          </a:xfrm>
        </p:spPr>
        <p:txBody>
          <a:bodyPr/>
          <a:lstStyle/>
          <a:p>
            <a:r>
              <a:rPr lang="en-US" dirty="0"/>
              <a:t>Heparin</a:t>
            </a:r>
            <a:endParaRPr lang="en-JO" dirty="0"/>
          </a:p>
        </p:txBody>
      </p:sp>
      <p:sp>
        <p:nvSpPr>
          <p:cNvPr id="4" name="Subtitle 3">
            <a:extLst>
              <a:ext uri="{FF2B5EF4-FFF2-40B4-BE49-F238E27FC236}">
                <a16:creationId xmlns:a16="http://schemas.microsoft.com/office/drawing/2014/main" id="{B4AE0D3C-B709-354F-B9B3-519347240A9D}"/>
              </a:ext>
            </a:extLst>
          </p:cNvPr>
          <p:cNvSpPr>
            <a:spLocks noGrp="1"/>
          </p:cNvSpPr>
          <p:nvPr>
            <p:ph type="subTitle" idx="1"/>
          </p:nvPr>
        </p:nvSpPr>
        <p:spPr>
          <a:xfrm>
            <a:off x="316522" y="1173926"/>
            <a:ext cx="4427594" cy="493509"/>
          </a:xfrm>
        </p:spPr>
        <p:txBody>
          <a:bodyPr/>
          <a:lstStyle/>
          <a:p>
            <a:r>
              <a:rPr lang="en-US" sz="1200" b="1" dirty="0">
                <a:solidFill>
                  <a:schemeClr val="tx2">
                    <a:lumMod val="50000"/>
                  </a:schemeClr>
                </a:solidFill>
              </a:rPr>
              <a:t>*Source : natural – from animal</a:t>
            </a:r>
          </a:p>
          <a:p>
            <a:endParaRPr lang="en-US" dirty="0"/>
          </a:p>
        </p:txBody>
      </p:sp>
      <p:pic>
        <p:nvPicPr>
          <p:cNvPr id="6" name="Picture 5">
            <a:extLst>
              <a:ext uri="{FF2B5EF4-FFF2-40B4-BE49-F238E27FC236}">
                <a16:creationId xmlns:a16="http://schemas.microsoft.com/office/drawing/2014/main" id="{EC28EE79-2971-4935-A9EE-70C3A52133D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1" b="98058" l="0" r="89903">
                        <a14:foregroundMark x1="61359" y1="10680" x2="58058" y2="90097"/>
                        <a14:foregroundMark x1="66796" y1="6602" x2="39612" y2="4660"/>
                        <a14:foregroundMark x1="39612" y1="4660" x2="40194" y2="5437"/>
                        <a14:foregroundMark x1="47573" y1="23689" x2="37476" y2="51456"/>
                        <a14:foregroundMark x1="37476" y1="51456" x2="41165" y2="73786"/>
                        <a14:foregroundMark x1="41165" y1="73786" x2="59029" y2="90097"/>
                        <a14:foregroundMark x1="59029" y1="90097" x2="70097" y2="67573"/>
                        <a14:foregroundMark x1="70097" y1="67573" x2="64078" y2="23689"/>
                        <a14:foregroundMark x1="64078" y1="23689" x2="56699" y2="3883"/>
                        <a14:foregroundMark x1="56699" y1="3883" x2="34369" y2="2330"/>
                        <a14:foregroundMark x1="34369" y1="2330" x2="55728" y2="1165"/>
                        <a14:foregroundMark x1="55728" y1="1165" x2="71650" y2="2136"/>
                        <a14:foregroundMark x1="71650" y1="2136" x2="41553" y2="2136"/>
                        <a14:foregroundMark x1="41553" y1="2136" x2="37670" y2="58252"/>
                        <a14:foregroundMark x1="37670" y1="58252" x2="33204" y2="64078"/>
                        <a14:foregroundMark x1="46602" y1="24854" x2="37282" y2="53398"/>
                        <a14:foregroundMark x1="37282" y1="53398" x2="41165" y2="59223"/>
                        <a14:foregroundMark x1="29126" y1="40583" x2="53592" y2="46602"/>
                        <a14:foregroundMark x1="46019" y1="58641" x2="28738" y2="86408"/>
                        <a14:foregroundMark x1="28738" y1="86408" x2="28738" y2="87767"/>
                        <a14:foregroundMark x1="33204" y1="88350" x2="55728" y2="89320"/>
                        <a14:foregroundMark x1="55728" y1="89320" x2="59806" y2="70291"/>
                        <a14:foregroundMark x1="64078" y1="36117" x2="71845" y2="68544"/>
                        <a14:foregroundMark x1="71845" y1="68544" x2="62718" y2="87767"/>
                        <a14:foregroundMark x1="62718" y1="87767" x2="56505" y2="86796"/>
                        <a14:foregroundMark x1="56505" y1="86796" x2="56505" y2="86796"/>
                        <a14:foregroundMark x1="56505" y1="86796" x2="69320" y2="78641"/>
                        <a14:foregroundMark x1="69320" y1="78641" x2="54175" y2="91650"/>
                        <a14:foregroundMark x1="54175" y1="91650" x2="57282" y2="58835"/>
                        <a14:foregroundMark x1="57282" y1="58835" x2="44466" y2="57864"/>
                        <a14:foregroundMark x1="44466" y1="57864" x2="44466" y2="57864"/>
                        <a14:foregroundMark x1="44466" y1="57864" x2="41165" y2="54757"/>
                        <a14:foregroundMark x1="41165" y1="54757" x2="57476" y2="55728"/>
                        <a14:foregroundMark x1="57476" y1="55728" x2="68350" y2="53010"/>
                        <a14:foregroundMark x1="61942" y1="62913" x2="49903" y2="70874"/>
                        <a14:foregroundMark x1="49903" y1="70874" x2="44078" y2="81942"/>
                        <a14:foregroundMark x1="44078" y1="81942" x2="41942" y2="71456"/>
                        <a14:foregroundMark x1="41942" y1="71456" x2="58058" y2="75922"/>
                        <a14:foregroundMark x1="58058" y1="75922" x2="58058" y2="75922"/>
                        <a14:foregroundMark x1="58058" y1="75922" x2="49320" y2="64466"/>
                        <a14:foregroundMark x1="49320" y1="64466" x2="80583" y2="77282"/>
                        <a14:foregroundMark x1="80583" y1="77282" x2="47573" y2="94951"/>
                        <a14:foregroundMark x1="47573" y1="94951" x2="45437" y2="92816"/>
                        <a14:foregroundMark x1="45437" y1="92816" x2="72621" y2="91650"/>
                        <a14:foregroundMark x1="72621" y1="91650" x2="73398" y2="81165"/>
                        <a14:foregroundMark x1="73398" y1="81165" x2="67767" y2="34563"/>
                        <a14:foregroundMark x1="67767" y1="34563" x2="67767" y2="34563"/>
                        <a14:foregroundMark x1="67767" y1="34563" x2="80583" y2="56117"/>
                        <a14:foregroundMark x1="80583" y1="56117" x2="76893" y2="77282"/>
                        <a14:foregroundMark x1="76893" y1="77282" x2="75922" y2="78641"/>
                        <a14:foregroundMark x1="76505" y1="47184" x2="70097" y2="5825"/>
                        <a14:foregroundMark x1="35146" y1="39029" x2="42913" y2="1165"/>
                        <a14:foregroundMark x1="42913" y1="1165" x2="43301" y2="1942"/>
                        <a14:foregroundMark x1="43301" y1="1942" x2="22718" y2="2330"/>
                        <a14:foregroundMark x1="22718" y1="2330" x2="19612" y2="29903"/>
                        <a14:foregroundMark x1="19612" y1="29903" x2="20000" y2="31262"/>
                        <a14:foregroundMark x1="44854" y1="78058" x2="13204" y2="83107"/>
                        <a14:foregroundMark x1="13204" y1="83107" x2="25049" y2="96505"/>
                        <a14:foregroundMark x1="39612" y1="79806" x2="11456" y2="85049"/>
                        <a14:foregroundMark x1="11456" y1="85049" x2="0" y2="98058"/>
                        <a14:foregroundMark x1="43883" y1="68932" x2="0" y2="77476"/>
                        <a14:foregroundMark x1="44078" y1="35340" x2="37670" y2="66408"/>
                        <a14:foregroundMark x1="37670" y1="66408" x2="29126" y2="46019"/>
                        <a14:foregroundMark x1="29126" y1="46019" x2="32427" y2="36893"/>
                        <a14:foregroundMark x1="32427" y1="36893" x2="32427" y2="36893"/>
                        <a14:foregroundMark x1="32427" y1="36893" x2="30291" y2="67573"/>
                        <a14:foregroundMark x1="30291" y1="67573" x2="30485" y2="68350"/>
                        <a14:foregroundMark x1="65243" y1="13010" x2="76893" y2="971"/>
                      </a14:backgroundRemoval>
                    </a14:imgEffect>
                  </a14:imgLayer>
                </a14:imgProps>
              </a:ext>
            </a:extLst>
          </a:blip>
          <a:stretch>
            <a:fillRect/>
          </a:stretch>
        </p:blipFill>
        <p:spPr>
          <a:xfrm>
            <a:off x="5490790" y="1701075"/>
            <a:ext cx="1685631" cy="1685631"/>
          </a:xfrm>
          <a:prstGeom prst="rect">
            <a:avLst/>
          </a:prstGeom>
        </p:spPr>
      </p:pic>
      <p:sp>
        <p:nvSpPr>
          <p:cNvPr id="8" name="TextBox 7">
            <a:extLst>
              <a:ext uri="{FF2B5EF4-FFF2-40B4-BE49-F238E27FC236}">
                <a16:creationId xmlns:a16="http://schemas.microsoft.com/office/drawing/2014/main" id="{AC1D03F5-A90C-4EF6-920C-7B3BE6669459}"/>
              </a:ext>
            </a:extLst>
          </p:cNvPr>
          <p:cNvSpPr txBox="1"/>
          <p:nvPr/>
        </p:nvSpPr>
        <p:spPr>
          <a:xfrm>
            <a:off x="628500" y="1500791"/>
            <a:ext cx="4572000" cy="338554"/>
          </a:xfrm>
          <a:prstGeom prst="rect">
            <a:avLst/>
          </a:prstGeom>
          <a:noFill/>
        </p:spPr>
        <p:txBody>
          <a:bodyPr wrap="square">
            <a:spAutoFit/>
          </a:bodyPr>
          <a:lstStyle/>
          <a:p>
            <a:r>
              <a:rPr lang="en-US" sz="1600" b="1" dirty="0"/>
              <a:t>- </a:t>
            </a:r>
            <a:r>
              <a:rPr lang="en-US" b="1" dirty="0" err="1">
                <a:solidFill>
                  <a:schemeClr val="tx1">
                    <a:lumMod val="75000"/>
                    <a:lumOff val="25000"/>
                  </a:schemeClr>
                </a:solidFill>
              </a:rPr>
              <a:t>Glycoaminoglycan</a:t>
            </a:r>
            <a:r>
              <a:rPr lang="en-US" dirty="0"/>
              <a:t> (mucopolysaccharide)</a:t>
            </a:r>
            <a:endParaRPr lang="en-JO" dirty="0"/>
          </a:p>
        </p:txBody>
      </p:sp>
      <p:sp>
        <p:nvSpPr>
          <p:cNvPr id="9" name="TextBox 8">
            <a:extLst>
              <a:ext uri="{FF2B5EF4-FFF2-40B4-BE49-F238E27FC236}">
                <a16:creationId xmlns:a16="http://schemas.microsoft.com/office/drawing/2014/main" id="{0542D1F7-CD46-4095-9F2C-0D4C008E8246}"/>
              </a:ext>
            </a:extLst>
          </p:cNvPr>
          <p:cNvSpPr txBox="1"/>
          <p:nvPr/>
        </p:nvSpPr>
        <p:spPr>
          <a:xfrm>
            <a:off x="2291380" y="2021211"/>
            <a:ext cx="2054708" cy="430887"/>
          </a:xfrm>
          <a:prstGeom prst="rect">
            <a:avLst/>
          </a:prstGeom>
          <a:noFill/>
        </p:spPr>
        <p:txBody>
          <a:bodyPr wrap="square" rtlCol="0">
            <a:spAutoFit/>
          </a:bodyPr>
          <a:lstStyle/>
          <a:p>
            <a:r>
              <a:rPr lang="en-US" sz="1100" b="1" dirty="0"/>
              <a:t>Carries </a:t>
            </a:r>
            <a:r>
              <a:rPr lang="en-US" sz="1100" b="1" dirty="0">
                <a:solidFill>
                  <a:schemeClr val="accent1">
                    <a:lumMod val="75000"/>
                  </a:schemeClr>
                </a:solidFill>
              </a:rPr>
              <a:t>–</a:t>
            </a:r>
            <a:r>
              <a:rPr lang="en-US" sz="1100" b="1" dirty="0" err="1">
                <a:solidFill>
                  <a:schemeClr val="accent1">
                    <a:lumMod val="75000"/>
                  </a:schemeClr>
                </a:solidFill>
              </a:rPr>
              <a:t>ve</a:t>
            </a:r>
            <a:r>
              <a:rPr lang="en-US" sz="1100" b="1" dirty="0">
                <a:solidFill>
                  <a:schemeClr val="accent1">
                    <a:lumMod val="75000"/>
                  </a:schemeClr>
                </a:solidFill>
              </a:rPr>
              <a:t> </a:t>
            </a:r>
            <a:r>
              <a:rPr lang="en-US" sz="1100" b="1" dirty="0"/>
              <a:t>charge</a:t>
            </a:r>
          </a:p>
          <a:p>
            <a:endParaRPr lang="en-US" sz="1100" dirty="0"/>
          </a:p>
        </p:txBody>
      </p:sp>
      <p:cxnSp>
        <p:nvCxnSpPr>
          <p:cNvPr id="11" name="Straight Arrow Connector 10">
            <a:extLst>
              <a:ext uri="{FF2B5EF4-FFF2-40B4-BE49-F238E27FC236}">
                <a16:creationId xmlns:a16="http://schemas.microsoft.com/office/drawing/2014/main" id="{F5CF02BF-1EC9-4E63-8A75-5A0C158AAC0C}"/>
              </a:ext>
            </a:extLst>
          </p:cNvPr>
          <p:cNvCxnSpPr>
            <a:cxnSpLocks/>
          </p:cNvCxnSpPr>
          <p:nvPr/>
        </p:nvCxnSpPr>
        <p:spPr>
          <a:xfrm>
            <a:off x="2981324" y="1808568"/>
            <a:ext cx="0" cy="268905"/>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CB9137F3-5662-40B6-BB27-014466480B14}"/>
              </a:ext>
            </a:extLst>
          </p:cNvPr>
          <p:cNvSpPr txBox="1"/>
          <p:nvPr/>
        </p:nvSpPr>
        <p:spPr>
          <a:xfrm>
            <a:off x="2380167" y="2321293"/>
            <a:ext cx="2054708" cy="261610"/>
          </a:xfrm>
          <a:prstGeom prst="rect">
            <a:avLst/>
          </a:prstGeom>
          <a:noFill/>
        </p:spPr>
        <p:txBody>
          <a:bodyPr wrap="square" rtlCol="0">
            <a:spAutoFit/>
          </a:bodyPr>
          <a:lstStyle/>
          <a:p>
            <a:r>
              <a:rPr lang="en-US" sz="1100" dirty="0"/>
              <a:t>(Water soluble)</a:t>
            </a:r>
          </a:p>
        </p:txBody>
      </p:sp>
      <p:cxnSp>
        <p:nvCxnSpPr>
          <p:cNvPr id="15" name="Straight Arrow Connector 14">
            <a:extLst>
              <a:ext uri="{FF2B5EF4-FFF2-40B4-BE49-F238E27FC236}">
                <a16:creationId xmlns:a16="http://schemas.microsoft.com/office/drawing/2014/main" id="{72850881-55A9-4E53-A0F0-C02793A4A451}"/>
              </a:ext>
            </a:extLst>
          </p:cNvPr>
          <p:cNvCxnSpPr>
            <a:cxnSpLocks/>
          </p:cNvCxnSpPr>
          <p:nvPr/>
        </p:nvCxnSpPr>
        <p:spPr>
          <a:xfrm>
            <a:off x="3744116" y="2472779"/>
            <a:ext cx="331741" cy="0"/>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cxnSp>
        <p:nvCxnSpPr>
          <p:cNvPr id="24" name="Connector: Elbow 23">
            <a:extLst>
              <a:ext uri="{FF2B5EF4-FFF2-40B4-BE49-F238E27FC236}">
                <a16:creationId xmlns:a16="http://schemas.microsoft.com/office/drawing/2014/main" id="{9B9B0C8C-15AC-4F52-88D9-E80047583CBE}"/>
              </a:ext>
            </a:extLst>
          </p:cNvPr>
          <p:cNvCxnSpPr>
            <a:cxnSpLocks/>
          </p:cNvCxnSpPr>
          <p:nvPr/>
        </p:nvCxnSpPr>
        <p:spPr>
          <a:xfrm flipV="1">
            <a:off x="3412376" y="2277673"/>
            <a:ext cx="663481" cy="195106"/>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34" name="Connector: Elbow 33">
            <a:extLst>
              <a:ext uri="{FF2B5EF4-FFF2-40B4-BE49-F238E27FC236}">
                <a16:creationId xmlns:a16="http://schemas.microsoft.com/office/drawing/2014/main" id="{1783DE2F-8EE2-40DE-938E-8415574A2DA5}"/>
              </a:ext>
            </a:extLst>
          </p:cNvPr>
          <p:cNvCxnSpPr>
            <a:cxnSpLocks/>
          </p:cNvCxnSpPr>
          <p:nvPr/>
        </p:nvCxnSpPr>
        <p:spPr>
          <a:xfrm>
            <a:off x="3412376" y="2475326"/>
            <a:ext cx="663481" cy="189415"/>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AC37F512-803A-478A-88DD-78A3F054F62F}"/>
              </a:ext>
            </a:extLst>
          </p:cNvPr>
          <p:cNvSpPr txBox="1"/>
          <p:nvPr/>
        </p:nvSpPr>
        <p:spPr>
          <a:xfrm>
            <a:off x="4043203" y="2162257"/>
            <a:ext cx="1449829" cy="230832"/>
          </a:xfrm>
          <a:prstGeom prst="rect">
            <a:avLst/>
          </a:prstGeom>
          <a:noFill/>
        </p:spPr>
        <p:txBody>
          <a:bodyPr wrap="square" rtlCol="0">
            <a:spAutoFit/>
          </a:bodyPr>
          <a:lstStyle/>
          <a:p>
            <a:r>
              <a:rPr lang="en-US" sz="900" b="1" dirty="0">
                <a:solidFill>
                  <a:schemeClr val="tx1"/>
                </a:solidFill>
              </a:rPr>
              <a:t>Not </a:t>
            </a:r>
            <a:r>
              <a:rPr lang="en-US" sz="900" b="1" dirty="0" err="1">
                <a:solidFill>
                  <a:schemeClr val="tx1"/>
                </a:solidFill>
              </a:rPr>
              <a:t>oraly</a:t>
            </a:r>
            <a:endParaRPr lang="en-US" sz="900" b="1" dirty="0">
              <a:solidFill>
                <a:schemeClr val="tx1"/>
              </a:solidFill>
            </a:endParaRPr>
          </a:p>
        </p:txBody>
      </p:sp>
      <p:sp>
        <p:nvSpPr>
          <p:cNvPr id="39" name="TextBox 38">
            <a:extLst>
              <a:ext uri="{FF2B5EF4-FFF2-40B4-BE49-F238E27FC236}">
                <a16:creationId xmlns:a16="http://schemas.microsoft.com/office/drawing/2014/main" id="{A4317B72-A578-47D9-BF39-92886BA24D91}"/>
              </a:ext>
            </a:extLst>
          </p:cNvPr>
          <p:cNvSpPr txBox="1"/>
          <p:nvPr/>
        </p:nvSpPr>
        <p:spPr>
          <a:xfrm>
            <a:off x="4821730" y="2123784"/>
            <a:ext cx="2423125" cy="307777"/>
          </a:xfrm>
          <a:prstGeom prst="rect">
            <a:avLst/>
          </a:prstGeom>
          <a:noFill/>
        </p:spPr>
        <p:txBody>
          <a:bodyPr wrap="square">
            <a:spAutoFit/>
          </a:bodyPr>
          <a:lstStyle/>
          <a:p>
            <a:r>
              <a:rPr lang="en-US" sz="1400" dirty="0">
                <a:solidFill>
                  <a:srgbClr val="FF0000"/>
                </a:solidFill>
              </a:rPr>
              <a:t>IV | SC</a:t>
            </a:r>
            <a:endParaRPr lang="en-US" dirty="0">
              <a:solidFill>
                <a:srgbClr val="FF0000"/>
              </a:solidFill>
            </a:endParaRPr>
          </a:p>
        </p:txBody>
      </p:sp>
      <p:cxnSp>
        <p:nvCxnSpPr>
          <p:cNvPr id="40" name="Straight Arrow Connector 39">
            <a:extLst>
              <a:ext uri="{FF2B5EF4-FFF2-40B4-BE49-F238E27FC236}">
                <a16:creationId xmlns:a16="http://schemas.microsoft.com/office/drawing/2014/main" id="{B3C54C31-4481-479A-A4AD-4754527F9722}"/>
              </a:ext>
            </a:extLst>
          </p:cNvPr>
          <p:cNvCxnSpPr>
            <a:cxnSpLocks/>
          </p:cNvCxnSpPr>
          <p:nvPr/>
        </p:nvCxnSpPr>
        <p:spPr>
          <a:xfrm>
            <a:off x="4672853" y="2268727"/>
            <a:ext cx="190528" cy="0"/>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45" name="TextBox 44">
            <a:extLst>
              <a:ext uri="{FF2B5EF4-FFF2-40B4-BE49-F238E27FC236}">
                <a16:creationId xmlns:a16="http://schemas.microsoft.com/office/drawing/2014/main" id="{ECB3FF07-1D05-4D6F-9B44-CFF6CC14A15B}"/>
              </a:ext>
            </a:extLst>
          </p:cNvPr>
          <p:cNvSpPr txBox="1"/>
          <p:nvPr/>
        </p:nvSpPr>
        <p:spPr>
          <a:xfrm>
            <a:off x="4043203" y="2366675"/>
            <a:ext cx="2110599" cy="230832"/>
          </a:xfrm>
          <a:prstGeom prst="rect">
            <a:avLst/>
          </a:prstGeom>
          <a:noFill/>
        </p:spPr>
        <p:txBody>
          <a:bodyPr wrap="square" rtlCol="0">
            <a:spAutoFit/>
          </a:bodyPr>
          <a:lstStyle/>
          <a:p>
            <a:r>
              <a:rPr lang="en-US" sz="900" b="1" dirty="0"/>
              <a:t>Poor distribution</a:t>
            </a:r>
          </a:p>
        </p:txBody>
      </p:sp>
      <p:sp>
        <p:nvSpPr>
          <p:cNvPr id="47" name="TextBox 46">
            <a:extLst>
              <a:ext uri="{FF2B5EF4-FFF2-40B4-BE49-F238E27FC236}">
                <a16:creationId xmlns:a16="http://schemas.microsoft.com/office/drawing/2014/main" id="{ADC363E1-6286-4D08-8737-78D3281F5E8C}"/>
              </a:ext>
            </a:extLst>
          </p:cNvPr>
          <p:cNvSpPr txBox="1"/>
          <p:nvPr/>
        </p:nvSpPr>
        <p:spPr>
          <a:xfrm>
            <a:off x="4043203" y="2572607"/>
            <a:ext cx="2110599" cy="230832"/>
          </a:xfrm>
          <a:prstGeom prst="rect">
            <a:avLst/>
          </a:prstGeom>
          <a:noFill/>
        </p:spPr>
        <p:txBody>
          <a:bodyPr wrap="square" rtlCol="0">
            <a:spAutoFit/>
          </a:bodyPr>
          <a:lstStyle/>
          <a:p>
            <a:r>
              <a:rPr lang="en-US" sz="900" b="1" dirty="0"/>
              <a:t>Safe in pregnancy</a:t>
            </a:r>
          </a:p>
        </p:txBody>
      </p:sp>
      <p:sp>
        <p:nvSpPr>
          <p:cNvPr id="48" name="Subtitle 3">
            <a:extLst>
              <a:ext uri="{FF2B5EF4-FFF2-40B4-BE49-F238E27FC236}">
                <a16:creationId xmlns:a16="http://schemas.microsoft.com/office/drawing/2014/main" id="{D296D0FF-383A-4457-A136-89A02EAB7FB8}"/>
              </a:ext>
            </a:extLst>
          </p:cNvPr>
          <p:cNvSpPr txBox="1">
            <a:spLocks/>
          </p:cNvSpPr>
          <p:nvPr/>
        </p:nvSpPr>
        <p:spPr>
          <a:xfrm>
            <a:off x="300701" y="2785250"/>
            <a:ext cx="4427594" cy="493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r>
              <a:rPr lang="en-US" sz="1200" b="1" dirty="0">
                <a:solidFill>
                  <a:schemeClr val="tx2">
                    <a:lumMod val="50000"/>
                  </a:schemeClr>
                </a:solidFill>
              </a:rPr>
              <a:t>*mode of administration : in blood | indirect</a:t>
            </a:r>
          </a:p>
        </p:txBody>
      </p:sp>
      <p:cxnSp>
        <p:nvCxnSpPr>
          <p:cNvPr id="50" name="Straight Arrow Connector 49">
            <a:extLst>
              <a:ext uri="{FF2B5EF4-FFF2-40B4-BE49-F238E27FC236}">
                <a16:creationId xmlns:a16="http://schemas.microsoft.com/office/drawing/2014/main" id="{39FE1474-7BB9-466B-9383-242A5F0C132E}"/>
              </a:ext>
            </a:extLst>
          </p:cNvPr>
          <p:cNvCxnSpPr>
            <a:cxnSpLocks/>
          </p:cNvCxnSpPr>
          <p:nvPr/>
        </p:nvCxnSpPr>
        <p:spPr>
          <a:xfrm>
            <a:off x="2832510" y="3032004"/>
            <a:ext cx="0" cy="268905"/>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51" name="TextBox 50">
            <a:extLst>
              <a:ext uri="{FF2B5EF4-FFF2-40B4-BE49-F238E27FC236}">
                <a16:creationId xmlns:a16="http://schemas.microsoft.com/office/drawing/2014/main" id="{4854AC72-427F-4B2F-A2C7-39E8B9B25674}"/>
              </a:ext>
            </a:extLst>
          </p:cNvPr>
          <p:cNvSpPr txBox="1"/>
          <p:nvPr/>
        </p:nvSpPr>
        <p:spPr>
          <a:xfrm>
            <a:off x="2075232" y="3278759"/>
            <a:ext cx="2054708" cy="400110"/>
          </a:xfrm>
          <a:prstGeom prst="rect">
            <a:avLst/>
          </a:prstGeom>
          <a:noFill/>
        </p:spPr>
        <p:txBody>
          <a:bodyPr wrap="square" rtlCol="0">
            <a:spAutoFit/>
          </a:bodyPr>
          <a:lstStyle/>
          <a:p>
            <a:r>
              <a:rPr lang="en-US" sz="2000" dirty="0">
                <a:solidFill>
                  <a:schemeClr val="tx1"/>
                </a:solidFill>
              </a:rPr>
              <a:t>+</a:t>
            </a:r>
          </a:p>
        </p:txBody>
      </p:sp>
      <p:sp>
        <p:nvSpPr>
          <p:cNvPr id="53" name="TextBox 52">
            <a:extLst>
              <a:ext uri="{FF2B5EF4-FFF2-40B4-BE49-F238E27FC236}">
                <a16:creationId xmlns:a16="http://schemas.microsoft.com/office/drawing/2014/main" id="{2C200DAE-0036-47B1-BCCD-19DCAD473F0A}"/>
              </a:ext>
            </a:extLst>
          </p:cNvPr>
          <p:cNvSpPr txBox="1"/>
          <p:nvPr/>
        </p:nvSpPr>
        <p:spPr>
          <a:xfrm>
            <a:off x="2234354" y="3351121"/>
            <a:ext cx="4572000" cy="261610"/>
          </a:xfrm>
          <a:prstGeom prst="rect">
            <a:avLst/>
          </a:prstGeom>
          <a:noFill/>
        </p:spPr>
        <p:txBody>
          <a:bodyPr wrap="square">
            <a:spAutoFit/>
          </a:bodyPr>
          <a:lstStyle/>
          <a:p>
            <a:r>
              <a:rPr lang="en-US" sz="1100" dirty="0">
                <a:solidFill>
                  <a:schemeClr val="tx1"/>
                </a:solidFill>
              </a:rPr>
              <a:t>Antithrombin III </a:t>
            </a:r>
            <a:endParaRPr lang="en-US" sz="1100" dirty="0"/>
          </a:p>
        </p:txBody>
      </p:sp>
      <p:cxnSp>
        <p:nvCxnSpPr>
          <p:cNvPr id="54" name="Straight Arrow Connector 53">
            <a:extLst>
              <a:ext uri="{FF2B5EF4-FFF2-40B4-BE49-F238E27FC236}">
                <a16:creationId xmlns:a16="http://schemas.microsoft.com/office/drawing/2014/main" id="{C0684CDA-3E6D-4A63-B299-1DC330EEF922}"/>
              </a:ext>
            </a:extLst>
          </p:cNvPr>
          <p:cNvCxnSpPr>
            <a:cxnSpLocks/>
          </p:cNvCxnSpPr>
          <p:nvPr/>
        </p:nvCxnSpPr>
        <p:spPr>
          <a:xfrm>
            <a:off x="3318734" y="3485721"/>
            <a:ext cx="199679" cy="0"/>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57" name="TextBox 56">
            <a:extLst>
              <a:ext uri="{FF2B5EF4-FFF2-40B4-BE49-F238E27FC236}">
                <a16:creationId xmlns:a16="http://schemas.microsoft.com/office/drawing/2014/main" id="{8D2EB134-9E79-4791-8920-FBA54DBB93CB}"/>
              </a:ext>
            </a:extLst>
          </p:cNvPr>
          <p:cNvSpPr txBox="1"/>
          <p:nvPr/>
        </p:nvSpPr>
        <p:spPr>
          <a:xfrm>
            <a:off x="3471691" y="3151066"/>
            <a:ext cx="2054708" cy="400110"/>
          </a:xfrm>
          <a:prstGeom prst="rect">
            <a:avLst/>
          </a:prstGeom>
          <a:noFill/>
        </p:spPr>
        <p:txBody>
          <a:bodyPr wrap="square" rtlCol="0">
            <a:spAutoFit/>
          </a:bodyPr>
          <a:lstStyle/>
          <a:p>
            <a:r>
              <a:rPr lang="en-US" sz="2000" dirty="0">
                <a:solidFill>
                  <a:schemeClr val="tx1"/>
                </a:solidFill>
              </a:rPr>
              <a:t>_</a:t>
            </a:r>
          </a:p>
        </p:txBody>
      </p:sp>
      <p:sp>
        <p:nvSpPr>
          <p:cNvPr id="58" name="TextBox 57">
            <a:extLst>
              <a:ext uri="{FF2B5EF4-FFF2-40B4-BE49-F238E27FC236}">
                <a16:creationId xmlns:a16="http://schemas.microsoft.com/office/drawing/2014/main" id="{828471C2-9EC3-4B8C-8E4C-EE83BB83610E}"/>
              </a:ext>
            </a:extLst>
          </p:cNvPr>
          <p:cNvSpPr txBox="1"/>
          <p:nvPr/>
        </p:nvSpPr>
        <p:spPr>
          <a:xfrm>
            <a:off x="3659730" y="3347344"/>
            <a:ext cx="2054708" cy="261610"/>
          </a:xfrm>
          <a:prstGeom prst="rect">
            <a:avLst/>
          </a:prstGeom>
          <a:noFill/>
        </p:spPr>
        <p:txBody>
          <a:bodyPr wrap="square" rtlCol="0">
            <a:spAutoFit/>
          </a:bodyPr>
          <a:lstStyle/>
          <a:p>
            <a:r>
              <a:rPr lang="en-US" sz="1100">
                <a:solidFill>
                  <a:schemeClr val="tx1"/>
                </a:solidFill>
              </a:rPr>
              <a:t>(</a:t>
            </a:r>
            <a:r>
              <a:rPr lang="en-US" sz="1100">
                <a:solidFill>
                  <a:srgbClr val="FF0000"/>
                </a:solidFill>
              </a:rPr>
              <a:t> 2</a:t>
            </a:r>
            <a:r>
              <a:rPr lang="en-US" sz="1100">
                <a:solidFill>
                  <a:schemeClr val="tx1"/>
                </a:solidFill>
              </a:rPr>
              <a:t>,9,</a:t>
            </a:r>
            <a:r>
              <a:rPr lang="en-US" sz="1100">
                <a:solidFill>
                  <a:srgbClr val="FF0000"/>
                </a:solidFill>
              </a:rPr>
              <a:t>10</a:t>
            </a:r>
            <a:r>
              <a:rPr lang="en-US" sz="1100">
                <a:solidFill>
                  <a:schemeClr val="tx1"/>
                </a:solidFill>
              </a:rPr>
              <a:t>,11,12)</a:t>
            </a:r>
            <a:endParaRPr lang="en-US" sz="1100" dirty="0">
              <a:solidFill>
                <a:schemeClr val="tx1"/>
              </a:solidFill>
            </a:endParaRPr>
          </a:p>
        </p:txBody>
      </p:sp>
      <p:sp>
        <p:nvSpPr>
          <p:cNvPr id="63" name="Rectangle: Rounded Corners 62">
            <a:extLst>
              <a:ext uri="{FF2B5EF4-FFF2-40B4-BE49-F238E27FC236}">
                <a16:creationId xmlns:a16="http://schemas.microsoft.com/office/drawing/2014/main" id="{AA975233-3987-4230-B83F-DB85FC44544B}"/>
              </a:ext>
            </a:extLst>
          </p:cNvPr>
          <p:cNvSpPr/>
          <p:nvPr/>
        </p:nvSpPr>
        <p:spPr>
          <a:xfrm>
            <a:off x="4789456" y="3440011"/>
            <a:ext cx="1496262" cy="589616"/>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 </a:t>
            </a:r>
          </a:p>
          <a:p>
            <a:pPr algn="ctr"/>
            <a:r>
              <a:rPr lang="en-US" sz="1100" dirty="0"/>
              <a:t>Immediate and short acting </a:t>
            </a:r>
            <a:r>
              <a:rPr lang="en-US" sz="1100" b="1" dirty="0">
                <a:solidFill>
                  <a:schemeClr val="tx1">
                    <a:lumMod val="90000"/>
                    <a:lumOff val="10000"/>
                  </a:schemeClr>
                </a:solidFill>
              </a:rPr>
              <a:t>2 - 4 hours</a:t>
            </a:r>
          </a:p>
          <a:p>
            <a:pPr algn="ctr"/>
            <a:endParaRPr lang="en-US" dirty="0"/>
          </a:p>
        </p:txBody>
      </p:sp>
      <p:cxnSp>
        <p:nvCxnSpPr>
          <p:cNvPr id="114" name="Straight Connector 113">
            <a:extLst>
              <a:ext uri="{FF2B5EF4-FFF2-40B4-BE49-F238E27FC236}">
                <a16:creationId xmlns:a16="http://schemas.microsoft.com/office/drawing/2014/main" id="{E109753E-8E95-436C-8E0D-83F1FBE0BC20}"/>
              </a:ext>
            </a:extLst>
          </p:cNvPr>
          <p:cNvCxnSpPr/>
          <p:nvPr/>
        </p:nvCxnSpPr>
        <p:spPr>
          <a:xfrm>
            <a:off x="4922864" y="2413959"/>
            <a:ext cx="5552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58294C6A-1AA5-408D-A95B-EE08F08E8F78}"/>
              </a:ext>
            </a:extLst>
          </p:cNvPr>
          <p:cNvCxnSpPr/>
          <p:nvPr/>
        </p:nvCxnSpPr>
        <p:spPr>
          <a:xfrm>
            <a:off x="2507437" y="3032004"/>
            <a:ext cx="5552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7" name="Straight Arrow Connector 116">
            <a:extLst>
              <a:ext uri="{FF2B5EF4-FFF2-40B4-BE49-F238E27FC236}">
                <a16:creationId xmlns:a16="http://schemas.microsoft.com/office/drawing/2014/main" id="{FD9A0B26-5244-426A-BD61-B1B2596731C9}"/>
              </a:ext>
            </a:extLst>
          </p:cNvPr>
          <p:cNvCxnSpPr>
            <a:cxnSpLocks/>
          </p:cNvCxnSpPr>
          <p:nvPr/>
        </p:nvCxnSpPr>
        <p:spPr>
          <a:xfrm>
            <a:off x="3030079" y="3032004"/>
            <a:ext cx="1738038" cy="421869"/>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9" name="Straight Arrow Connector 118">
            <a:extLst>
              <a:ext uri="{FF2B5EF4-FFF2-40B4-BE49-F238E27FC236}">
                <a16:creationId xmlns:a16="http://schemas.microsoft.com/office/drawing/2014/main" id="{B2F9C970-0766-4510-B717-AE5D97812F01}"/>
              </a:ext>
            </a:extLst>
          </p:cNvPr>
          <p:cNvCxnSpPr/>
          <p:nvPr/>
        </p:nvCxnSpPr>
        <p:spPr>
          <a:xfrm>
            <a:off x="5194299" y="2413959"/>
            <a:ext cx="0" cy="1026051"/>
          </a:xfrm>
          <a:prstGeom prst="straightConnector1">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0" name="Google Shape;190;p28">
            <a:extLst>
              <a:ext uri="{FF2B5EF4-FFF2-40B4-BE49-F238E27FC236}">
                <a16:creationId xmlns:a16="http://schemas.microsoft.com/office/drawing/2014/main" id="{8003028E-1E59-4B43-8FEC-712677281395}"/>
              </a:ext>
            </a:extLst>
          </p:cNvPr>
          <p:cNvPicPr preferRelativeResize="0"/>
          <p:nvPr/>
        </p:nvPicPr>
        <p:blipFill>
          <a:blip r:embed="rId4">
            <a:alphaModFix amt="92000"/>
          </a:blip>
          <a:stretch>
            <a:fillRect/>
          </a:stretch>
        </p:blipFill>
        <p:spPr>
          <a:xfrm>
            <a:off x="545286" y="797421"/>
            <a:ext cx="293807" cy="268406"/>
          </a:xfrm>
          <a:prstGeom prst="rect">
            <a:avLst/>
          </a:prstGeom>
          <a:noFill/>
          <a:ln>
            <a:noFill/>
          </a:ln>
        </p:spPr>
      </p:pic>
      <p:sp>
        <p:nvSpPr>
          <p:cNvPr id="122" name="Subtitle 3">
            <a:extLst>
              <a:ext uri="{FF2B5EF4-FFF2-40B4-BE49-F238E27FC236}">
                <a16:creationId xmlns:a16="http://schemas.microsoft.com/office/drawing/2014/main" id="{1E8DEE71-4F16-48C8-B356-0F657DDF5E09}"/>
              </a:ext>
            </a:extLst>
          </p:cNvPr>
          <p:cNvSpPr txBox="1">
            <a:spLocks/>
          </p:cNvSpPr>
          <p:nvPr/>
        </p:nvSpPr>
        <p:spPr>
          <a:xfrm>
            <a:off x="310683" y="3700627"/>
            <a:ext cx="4427594" cy="493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r>
              <a:rPr lang="en-US" sz="1200" b="1" dirty="0">
                <a:solidFill>
                  <a:schemeClr val="tx2">
                    <a:lumMod val="50000"/>
                  </a:schemeClr>
                </a:solidFill>
              </a:rPr>
              <a:t>*Antidote : Protamine sulfate</a:t>
            </a:r>
          </a:p>
          <a:p>
            <a:endParaRPr lang="en-US" dirty="0"/>
          </a:p>
        </p:txBody>
      </p:sp>
      <p:sp>
        <p:nvSpPr>
          <p:cNvPr id="125" name="Subtitle 3">
            <a:extLst>
              <a:ext uri="{FF2B5EF4-FFF2-40B4-BE49-F238E27FC236}">
                <a16:creationId xmlns:a16="http://schemas.microsoft.com/office/drawing/2014/main" id="{DAEF795E-A650-47FC-B5DA-EBCCF92EF00A}"/>
              </a:ext>
            </a:extLst>
          </p:cNvPr>
          <p:cNvSpPr txBox="1">
            <a:spLocks/>
          </p:cNvSpPr>
          <p:nvPr/>
        </p:nvSpPr>
        <p:spPr>
          <a:xfrm>
            <a:off x="316522" y="4068793"/>
            <a:ext cx="4427594" cy="493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r>
              <a:rPr lang="en-US" sz="1200" b="1" dirty="0">
                <a:solidFill>
                  <a:schemeClr val="tx2">
                    <a:lumMod val="50000"/>
                  </a:schemeClr>
                </a:solidFill>
              </a:rPr>
              <a:t>*Test : </a:t>
            </a:r>
            <a:r>
              <a:rPr lang="en-US" sz="1200" b="1" dirty="0" err="1">
                <a:solidFill>
                  <a:schemeClr val="tx2">
                    <a:lumMod val="50000"/>
                  </a:schemeClr>
                </a:solidFill>
              </a:rPr>
              <a:t>aPTT</a:t>
            </a:r>
            <a:endParaRPr lang="en-US" dirty="0"/>
          </a:p>
        </p:txBody>
      </p:sp>
      <p:cxnSp>
        <p:nvCxnSpPr>
          <p:cNvPr id="126" name="Straight Arrow Connector 125">
            <a:extLst>
              <a:ext uri="{FF2B5EF4-FFF2-40B4-BE49-F238E27FC236}">
                <a16:creationId xmlns:a16="http://schemas.microsoft.com/office/drawing/2014/main" id="{39C619DD-70F7-429F-996C-D5FDFF7865D6}"/>
              </a:ext>
            </a:extLst>
          </p:cNvPr>
          <p:cNvCxnSpPr>
            <a:cxnSpLocks/>
          </p:cNvCxnSpPr>
          <p:nvPr/>
        </p:nvCxnSpPr>
        <p:spPr>
          <a:xfrm>
            <a:off x="5526399" y="4068120"/>
            <a:ext cx="0" cy="222427"/>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127" name="TextBox 126">
            <a:extLst>
              <a:ext uri="{FF2B5EF4-FFF2-40B4-BE49-F238E27FC236}">
                <a16:creationId xmlns:a16="http://schemas.microsoft.com/office/drawing/2014/main" id="{CAE689F2-6446-4E7C-81F3-641D9370CA99}"/>
              </a:ext>
            </a:extLst>
          </p:cNvPr>
          <p:cNvSpPr txBox="1"/>
          <p:nvPr/>
        </p:nvSpPr>
        <p:spPr>
          <a:xfrm>
            <a:off x="4466771" y="4236466"/>
            <a:ext cx="4572000" cy="261610"/>
          </a:xfrm>
          <a:prstGeom prst="rect">
            <a:avLst/>
          </a:prstGeom>
          <a:noFill/>
        </p:spPr>
        <p:txBody>
          <a:bodyPr wrap="square">
            <a:spAutoFit/>
          </a:bodyPr>
          <a:lstStyle/>
          <a:p>
            <a:r>
              <a:rPr lang="en-US" sz="1100" b="1" dirty="0">
                <a:solidFill>
                  <a:schemeClr val="tx1"/>
                </a:solidFill>
              </a:rPr>
              <a:t>Initial therapy : ER | Post Op</a:t>
            </a:r>
            <a:endParaRPr lang="en-US" sz="1100" b="1" dirty="0"/>
          </a:p>
        </p:txBody>
      </p:sp>
      <p:sp>
        <p:nvSpPr>
          <p:cNvPr id="129" name="TextBox 128">
            <a:extLst>
              <a:ext uri="{FF2B5EF4-FFF2-40B4-BE49-F238E27FC236}">
                <a16:creationId xmlns:a16="http://schemas.microsoft.com/office/drawing/2014/main" id="{1438EDEC-5DE1-44F6-8596-6973A1AEBA4C}"/>
              </a:ext>
            </a:extLst>
          </p:cNvPr>
          <p:cNvSpPr txBox="1"/>
          <p:nvPr/>
        </p:nvSpPr>
        <p:spPr>
          <a:xfrm>
            <a:off x="5066228" y="4431590"/>
            <a:ext cx="3775422" cy="261610"/>
          </a:xfrm>
          <a:prstGeom prst="rect">
            <a:avLst/>
          </a:prstGeom>
          <a:noFill/>
        </p:spPr>
        <p:txBody>
          <a:bodyPr wrap="square">
            <a:spAutoFit/>
          </a:bodyPr>
          <a:lstStyle/>
          <a:p>
            <a:r>
              <a:rPr lang="en-US" sz="1100" dirty="0"/>
              <a:t>(ex: PE , AF)</a:t>
            </a:r>
          </a:p>
        </p:txBody>
      </p:sp>
      <p:sp>
        <p:nvSpPr>
          <p:cNvPr id="130" name="Subtitle 3">
            <a:extLst>
              <a:ext uri="{FF2B5EF4-FFF2-40B4-BE49-F238E27FC236}">
                <a16:creationId xmlns:a16="http://schemas.microsoft.com/office/drawing/2014/main" id="{DCABCE23-2F58-4C65-A509-E857B8D66F9F}"/>
              </a:ext>
            </a:extLst>
          </p:cNvPr>
          <p:cNvSpPr txBox="1">
            <a:spLocks/>
          </p:cNvSpPr>
          <p:nvPr/>
        </p:nvSpPr>
        <p:spPr>
          <a:xfrm>
            <a:off x="299923" y="4404355"/>
            <a:ext cx="5026421" cy="493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r>
              <a:rPr lang="en-US" sz="1200" b="1" dirty="0">
                <a:solidFill>
                  <a:schemeClr val="tx2">
                    <a:lumMod val="50000"/>
                  </a:schemeClr>
                </a:solidFill>
              </a:rPr>
              <a:t>*Side effect : Heparin Induced Thrombocytopenia , bleeding </a:t>
            </a:r>
            <a:endParaRPr lang="en-US" dirty="0"/>
          </a:p>
        </p:txBody>
      </p:sp>
      <p:sp>
        <p:nvSpPr>
          <p:cNvPr id="132" name="Subtitle 3">
            <a:extLst>
              <a:ext uri="{FF2B5EF4-FFF2-40B4-BE49-F238E27FC236}">
                <a16:creationId xmlns:a16="http://schemas.microsoft.com/office/drawing/2014/main" id="{D089C486-C27B-48B2-80D6-22954407FF03}"/>
              </a:ext>
            </a:extLst>
          </p:cNvPr>
          <p:cNvSpPr txBox="1">
            <a:spLocks/>
          </p:cNvSpPr>
          <p:nvPr/>
        </p:nvSpPr>
        <p:spPr>
          <a:xfrm>
            <a:off x="2403784" y="799580"/>
            <a:ext cx="4427594" cy="49350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r>
              <a:rPr lang="en-US" sz="1200" dirty="0">
                <a:solidFill>
                  <a:schemeClr val="accent1">
                    <a:lumMod val="75000"/>
                  </a:schemeClr>
                </a:solidFill>
              </a:rPr>
              <a:t>(Anticoagulant drug)</a:t>
            </a:r>
          </a:p>
        </p:txBody>
      </p:sp>
    </p:spTree>
    <p:extLst>
      <p:ext uri="{BB962C8B-B14F-4D97-AF65-F5344CB8AC3E}">
        <p14:creationId xmlns:p14="http://schemas.microsoft.com/office/powerpoint/2010/main" val="2519387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D548-B9FC-A941-86ED-76270B67F6CE}"/>
              </a:ext>
            </a:extLst>
          </p:cNvPr>
          <p:cNvSpPr>
            <a:spLocks noGrp="1"/>
          </p:cNvSpPr>
          <p:nvPr>
            <p:ph type="title"/>
          </p:nvPr>
        </p:nvSpPr>
        <p:spPr/>
        <p:txBody>
          <a:bodyPr/>
          <a:lstStyle/>
          <a:p>
            <a:r>
              <a:rPr lang="en-US" sz="1800" b="1" dirty="0">
                <a:solidFill>
                  <a:schemeClr val="tx2">
                    <a:lumMod val="50000"/>
                  </a:schemeClr>
                </a:solidFill>
              </a:rPr>
              <a:t>Heparin Induced Thrombocytopenia</a:t>
            </a:r>
            <a:endParaRPr lang="en-JO" sz="1800" dirty="0"/>
          </a:p>
        </p:txBody>
      </p:sp>
      <p:sp>
        <p:nvSpPr>
          <p:cNvPr id="3" name="Text Placeholder 2">
            <a:extLst>
              <a:ext uri="{FF2B5EF4-FFF2-40B4-BE49-F238E27FC236}">
                <a16:creationId xmlns:a16="http://schemas.microsoft.com/office/drawing/2014/main" id="{F56234E0-5DC7-5A41-A45B-4F726E24E0A6}"/>
              </a:ext>
            </a:extLst>
          </p:cNvPr>
          <p:cNvSpPr>
            <a:spLocks noGrp="1"/>
          </p:cNvSpPr>
          <p:nvPr>
            <p:ph type="body" idx="1"/>
          </p:nvPr>
        </p:nvSpPr>
        <p:spPr>
          <a:xfrm>
            <a:off x="478532" y="989704"/>
            <a:ext cx="8364254" cy="3818964"/>
          </a:xfrm>
        </p:spPr>
        <p:txBody>
          <a:bodyPr/>
          <a:lstStyle/>
          <a:p>
            <a:pPr marL="171450" indent="-171450"/>
            <a:r>
              <a:rPr lang="en-US" sz="1400" b="1" dirty="0">
                <a:solidFill>
                  <a:schemeClr val="bg2">
                    <a:lumMod val="75000"/>
                  </a:schemeClr>
                </a:solidFill>
              </a:rPr>
              <a:t>HIT type 1 </a:t>
            </a:r>
          </a:p>
          <a:p>
            <a:pPr marL="0" indent="0">
              <a:buNone/>
            </a:pPr>
            <a:r>
              <a:rPr lang="en-US" b="1" dirty="0">
                <a:solidFill>
                  <a:schemeClr val="tx1"/>
                </a:solidFill>
              </a:rPr>
              <a:t>Nonimmunologic drop in platelet count : 30% within the first 2 days of heparin administration.</a:t>
            </a:r>
          </a:p>
          <a:p>
            <a:pPr marL="0" indent="0">
              <a:buNone/>
            </a:pPr>
            <a:r>
              <a:rPr lang="en-US" b="1" dirty="0">
                <a:solidFill>
                  <a:schemeClr val="tx1"/>
                </a:solidFill>
              </a:rPr>
              <a:t>- (platelets &gt; 100,000/mm3 )</a:t>
            </a:r>
          </a:p>
          <a:p>
            <a:pPr marL="171450" indent="-171450"/>
            <a:endParaRPr lang="en-US" dirty="0"/>
          </a:p>
          <a:p>
            <a:pPr marL="0" indent="0">
              <a:buNone/>
            </a:pPr>
            <a:endParaRPr lang="en-US" dirty="0"/>
          </a:p>
          <a:p>
            <a:pPr marL="171450" indent="-171450"/>
            <a:r>
              <a:rPr lang="en-US" sz="1400" b="1" dirty="0">
                <a:solidFill>
                  <a:schemeClr val="bg2">
                    <a:lumMod val="75000"/>
                  </a:schemeClr>
                </a:solidFill>
              </a:rPr>
              <a:t>HIT type 2</a:t>
            </a:r>
          </a:p>
          <a:p>
            <a:pPr marL="0" indent="0">
              <a:buNone/>
            </a:pPr>
            <a:r>
              <a:rPr lang="en-US" b="1" dirty="0">
                <a:solidFill>
                  <a:schemeClr val="tx1"/>
                </a:solidFill>
              </a:rPr>
              <a:t> Immunologic – IgG antibodies bound (heparin- platelet factor 4)complex that result into :</a:t>
            </a:r>
          </a:p>
          <a:p>
            <a:pPr marL="0" indent="0">
              <a:buNone/>
            </a:pPr>
            <a:endParaRPr lang="en-US" b="1" dirty="0">
              <a:solidFill>
                <a:schemeClr val="tx1"/>
              </a:solidFill>
            </a:endParaRPr>
          </a:p>
          <a:p>
            <a:pPr marL="0" indent="0">
              <a:buNone/>
            </a:pPr>
            <a:r>
              <a:rPr lang="en-US" b="1" dirty="0">
                <a:solidFill>
                  <a:schemeClr val="tx1"/>
                </a:solidFill>
              </a:rPr>
              <a:t>1- Cracking of platelet </a:t>
            </a:r>
            <a:r>
              <a:rPr lang="en-US" b="1" dirty="0">
                <a:solidFill>
                  <a:schemeClr val="tx1"/>
                </a:solidFill>
                <a:sym typeface="Wingdings" panose="05000000000000000000" pitchFamily="2" charset="2"/>
              </a:rPr>
              <a:t> decrease </a:t>
            </a:r>
            <a:r>
              <a:rPr lang="en-US" b="1" dirty="0">
                <a:solidFill>
                  <a:schemeClr val="tx1"/>
                </a:solidFill>
              </a:rPr>
              <a:t>platelet count to the half within 5–14 days after heparin administration and it keeps going down.</a:t>
            </a:r>
          </a:p>
          <a:p>
            <a:pPr marL="0" indent="0">
              <a:buNone/>
            </a:pPr>
            <a:r>
              <a:rPr lang="en-US" b="1" dirty="0">
                <a:solidFill>
                  <a:schemeClr val="tx1"/>
                </a:solidFill>
              </a:rPr>
              <a:t> </a:t>
            </a:r>
          </a:p>
          <a:p>
            <a:pPr marL="0" indent="0">
              <a:buNone/>
            </a:pPr>
            <a:r>
              <a:rPr lang="en-US" b="1" dirty="0">
                <a:solidFill>
                  <a:schemeClr val="tx1"/>
                </a:solidFill>
              </a:rPr>
              <a:t>2- Aggregation of platelet </a:t>
            </a:r>
            <a:r>
              <a:rPr lang="en-US" b="1" dirty="0">
                <a:solidFill>
                  <a:schemeClr val="tx1"/>
                </a:solidFill>
                <a:sym typeface="Wingdings" panose="05000000000000000000" pitchFamily="2" charset="2"/>
              </a:rPr>
              <a:t> DVT , PE </a:t>
            </a:r>
            <a:endParaRPr lang="en-US" b="1" dirty="0">
              <a:solidFill>
                <a:schemeClr val="tx1"/>
              </a:solidFill>
            </a:endParaRPr>
          </a:p>
          <a:p>
            <a:pPr marL="0" indent="0">
              <a:buNone/>
            </a:pPr>
            <a:endParaRPr lang="en-US" b="1" dirty="0">
              <a:solidFill>
                <a:schemeClr val="tx1"/>
              </a:solidFill>
            </a:endParaRPr>
          </a:p>
          <a:p>
            <a:pPr marL="171450" indent="-171450">
              <a:buFont typeface="Arial" panose="020B0604020202020204" pitchFamily="34" charset="0"/>
              <a:buChar char="•"/>
            </a:pPr>
            <a:r>
              <a:rPr lang="en-US" b="1" dirty="0">
                <a:solidFill>
                  <a:schemeClr val="tx1"/>
                </a:solidFill>
              </a:rPr>
              <a:t>Highest risk with : unfractionated heparin | female | surgery </a:t>
            </a:r>
          </a:p>
          <a:p>
            <a:pPr marL="0" indent="0">
              <a:buNone/>
            </a:pPr>
            <a:endParaRPr lang="en-US" b="1" dirty="0">
              <a:solidFill>
                <a:schemeClr val="tx1"/>
              </a:solidFill>
            </a:endParaRPr>
          </a:p>
          <a:p>
            <a:pPr marL="171450" indent="-171450">
              <a:buFont typeface="Arial" panose="020B0604020202020204" pitchFamily="34" charset="0"/>
              <a:buChar char="•"/>
            </a:pPr>
            <a:r>
              <a:rPr lang="en-US" b="1" dirty="0">
                <a:solidFill>
                  <a:schemeClr val="tx1"/>
                </a:solidFill>
              </a:rPr>
              <a:t>Diagnosis : HX </a:t>
            </a:r>
            <a:r>
              <a:rPr lang="en-US" b="1" dirty="0">
                <a:solidFill>
                  <a:schemeClr val="tx1"/>
                </a:solidFill>
                <a:sym typeface="Wingdings" panose="05000000000000000000" pitchFamily="2" charset="2"/>
              </a:rPr>
              <a:t></a:t>
            </a:r>
            <a:r>
              <a:rPr lang="en-US" b="1" dirty="0">
                <a:solidFill>
                  <a:schemeClr val="tx1"/>
                </a:solidFill>
              </a:rPr>
              <a:t> Heparin | CBC | Platelet   | Serotonin radio active test</a:t>
            </a:r>
          </a:p>
          <a:p>
            <a:pPr marL="0" indent="0">
              <a:buNone/>
            </a:pPr>
            <a:endParaRPr lang="en-US" b="1" dirty="0">
              <a:solidFill>
                <a:schemeClr val="tx1"/>
              </a:solidFill>
            </a:endParaRPr>
          </a:p>
          <a:p>
            <a:pPr marL="171450" indent="-171450">
              <a:buFont typeface="Arial" panose="020B0604020202020204" pitchFamily="34" charset="0"/>
              <a:buChar char="•"/>
            </a:pPr>
            <a:r>
              <a:rPr lang="en-US" b="1" dirty="0">
                <a:solidFill>
                  <a:schemeClr val="tx1"/>
                </a:solidFill>
              </a:rPr>
              <a:t>Treatment : 1.Stop heparin </a:t>
            </a:r>
          </a:p>
          <a:p>
            <a:pPr marL="0" indent="0">
              <a:buNone/>
            </a:pPr>
            <a:r>
              <a:rPr lang="en-US" b="1" dirty="0">
                <a:solidFill>
                  <a:schemeClr val="tx1"/>
                </a:solidFill>
              </a:rPr>
              <a:t>                        2.Start alternative anticoagulant</a:t>
            </a:r>
            <a:r>
              <a:rPr lang="en-US" b="1" dirty="0">
                <a:solidFill>
                  <a:schemeClr val="tx1"/>
                </a:solidFill>
                <a:sym typeface="Wingdings" panose="05000000000000000000" pitchFamily="2" charset="2"/>
              </a:rPr>
              <a:t> :</a:t>
            </a:r>
            <a:r>
              <a:rPr lang="en-US" b="1" dirty="0">
                <a:solidFill>
                  <a:schemeClr val="tx1"/>
                </a:solidFill>
              </a:rPr>
              <a:t> </a:t>
            </a:r>
            <a:r>
              <a:rPr lang="en-US" b="1" dirty="0" err="1">
                <a:solidFill>
                  <a:schemeClr val="tx1"/>
                </a:solidFill>
              </a:rPr>
              <a:t>Argatroban</a:t>
            </a:r>
            <a:r>
              <a:rPr lang="en-US" b="1" dirty="0">
                <a:solidFill>
                  <a:schemeClr val="tx1"/>
                </a:solidFill>
              </a:rPr>
              <a:t>(direct 2 inhibitor) / Fondaparinux(factor 10 inhibitor)</a:t>
            </a:r>
            <a:endParaRPr lang="en-JO" dirty="0"/>
          </a:p>
        </p:txBody>
      </p:sp>
      <p:sp>
        <p:nvSpPr>
          <p:cNvPr id="4" name="Rectangle 1">
            <a:extLst>
              <a:ext uri="{FF2B5EF4-FFF2-40B4-BE49-F238E27FC236}">
                <a16:creationId xmlns:a16="http://schemas.microsoft.com/office/drawing/2014/main" id="{7C1A593B-5682-4D81-8375-790FADF7D780}"/>
              </a:ext>
            </a:extLst>
          </p:cNvPr>
          <p:cNvSpPr>
            <a:spLocks noChangeArrowheads="1"/>
          </p:cNvSpPr>
          <p:nvPr/>
        </p:nvSpPr>
        <p:spPr bwMode="auto">
          <a:xfrm>
            <a:off x="0" y="192048"/>
            <a:ext cx="20840" cy="7310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522" rIns="0" bIns="-952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7" name="Straight Arrow Connector 6">
            <a:extLst>
              <a:ext uri="{FF2B5EF4-FFF2-40B4-BE49-F238E27FC236}">
                <a16:creationId xmlns:a16="http://schemas.microsoft.com/office/drawing/2014/main" id="{C110B31F-AD18-46F2-96C4-495D3D55A0D9}"/>
              </a:ext>
            </a:extLst>
          </p:cNvPr>
          <p:cNvCxnSpPr>
            <a:cxnSpLocks/>
          </p:cNvCxnSpPr>
          <p:nvPr/>
        </p:nvCxnSpPr>
        <p:spPr>
          <a:xfrm>
            <a:off x="3765175" y="3894266"/>
            <a:ext cx="0" cy="1721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45398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D9EF0C-7C10-46A8-9CEE-6F62DA25540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796" b="98925" l="3042" r="96905">
                        <a14:foregroundMark x1="3415" y1="9785" x2="44877" y2="1935"/>
                        <a14:foregroundMark x1="44877" y1="1935" x2="57577" y2="3548"/>
                        <a14:foregroundMark x1="57577" y1="3548" x2="67663" y2="2151"/>
                        <a14:foregroundMark x1="67663" y1="2151" x2="74707" y2="2796"/>
                        <a14:foregroundMark x1="74707" y1="2796" x2="27001" y2="50753"/>
                        <a14:foregroundMark x1="27001" y1="50753" x2="22572" y2="50215"/>
                        <a14:foregroundMark x1="34312" y1="13548" x2="61313" y2="4086"/>
                        <a14:foregroundMark x1="61313" y1="4086" x2="79509" y2="24624"/>
                        <a14:foregroundMark x1="79509" y1="24624" x2="57150" y2="48817"/>
                        <a14:foregroundMark x1="57150" y1="48817" x2="38954" y2="19892"/>
                        <a14:foregroundMark x1="38954" y1="19892" x2="58911" y2="4731"/>
                        <a14:foregroundMark x1="58911" y1="4731" x2="63821" y2="7527"/>
                        <a14:foregroundMark x1="63821" y1="7527" x2="1547" y2="17419"/>
                        <a14:foregroundMark x1="1547" y1="17419" x2="2935" y2="55161"/>
                        <a14:foregroundMark x1="2935" y1="55161" x2="7364" y2="68925"/>
                        <a14:foregroundMark x1="7364" y1="68925" x2="3575" y2="81505"/>
                        <a14:foregroundMark x1="3575" y1="81505" x2="45518" y2="47204"/>
                        <a14:foregroundMark x1="45518" y1="47204" x2="54055" y2="64086"/>
                        <a14:foregroundMark x1="54055" y1="64086" x2="41836" y2="77742"/>
                        <a14:foregroundMark x1="41836" y1="77742" x2="24066" y2="75806"/>
                        <a14:foregroundMark x1="24066" y1="75806" x2="22946" y2="74409"/>
                        <a14:foregroundMark x1="20544" y1="70108" x2="11793" y2="62473"/>
                        <a14:foregroundMark x1="11793" y1="62473" x2="3042" y2="61398"/>
                        <a14:foregroundMark x1="3042" y1="61398" x2="18730" y2="63118"/>
                        <a14:foregroundMark x1="18730" y1="63118" x2="22946" y2="55914"/>
                        <a14:foregroundMark x1="22946" y1="55914" x2="82711" y2="44409"/>
                        <a14:foregroundMark x1="82711" y1="44409" x2="80843" y2="16989"/>
                        <a14:foregroundMark x1="80843" y1="16989" x2="73639" y2="11290"/>
                        <a14:foregroundMark x1="73639" y1="11290" x2="73426" y2="10323"/>
                        <a14:foregroundMark x1="73426" y1="10323" x2="97599" y2="2043"/>
                        <a14:foregroundMark x1="97599" y1="2043" x2="96958" y2="21505"/>
                        <a14:foregroundMark x1="96958" y1="21505" x2="83565" y2="33871"/>
                        <a14:foregroundMark x1="83565" y1="33871" x2="76788" y2="32043"/>
                        <a14:foregroundMark x1="76788" y1="32043" x2="88367" y2="34731"/>
                        <a14:foregroundMark x1="88367" y1="34731" x2="99840" y2="54194"/>
                        <a14:foregroundMark x1="99840" y1="54194" x2="84899" y2="88710"/>
                        <a14:foregroundMark x1="84899" y1="88710" x2="76574" y2="99247"/>
                        <a14:foregroundMark x1="76574" y1="99247" x2="67022" y2="85591"/>
                        <a14:foregroundMark x1="67022" y1="85591" x2="63821" y2="70000"/>
                        <a14:foregroundMark x1="63821" y1="70000" x2="46425" y2="98710"/>
                        <a14:foregroundMark x1="46425" y1="98710" x2="45358" y2="98925"/>
                        <a14:foregroundMark x1="45358" y1="98925" x2="34578" y2="97849"/>
                      </a14:backgroundRemoval>
                    </a14:imgEffect>
                    <a14:imgEffect>
                      <a14:sharpenSoften amount="25000"/>
                    </a14:imgEffect>
                  </a14:imgLayer>
                </a14:imgProps>
              </a:ext>
            </a:extLst>
          </a:blip>
          <a:stretch>
            <a:fillRect/>
          </a:stretch>
        </p:blipFill>
        <p:spPr>
          <a:xfrm>
            <a:off x="473336" y="408791"/>
            <a:ext cx="8208085" cy="4335331"/>
          </a:xfrm>
          <a:prstGeom prst="rect">
            <a:avLst/>
          </a:prstGeom>
          <a:ln>
            <a:solidFill>
              <a:schemeClr val="tx2">
                <a:lumMod val="50000"/>
              </a:schemeClr>
            </a:solidFill>
          </a:ln>
        </p:spPr>
      </p:pic>
    </p:spTree>
    <p:extLst>
      <p:ext uri="{BB962C8B-B14F-4D97-AF65-F5344CB8AC3E}">
        <p14:creationId xmlns:p14="http://schemas.microsoft.com/office/powerpoint/2010/main" val="2570589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B7E1B1-A0DE-4E5E-97C6-2B5A6E332B2C}"/>
              </a:ext>
            </a:extLst>
          </p:cNvPr>
          <p:cNvSpPr txBox="1"/>
          <p:nvPr/>
        </p:nvSpPr>
        <p:spPr>
          <a:xfrm>
            <a:off x="2618259" y="435249"/>
            <a:ext cx="5706932" cy="461665"/>
          </a:xfrm>
          <a:prstGeom prst="rect">
            <a:avLst/>
          </a:prstGeom>
          <a:noFill/>
        </p:spPr>
        <p:txBody>
          <a:bodyPr wrap="square">
            <a:spAutoFit/>
          </a:bodyPr>
          <a:lstStyle/>
          <a:p>
            <a:r>
              <a:rPr lang="en-US" sz="2400" b="1" u="sng" dirty="0">
                <a:solidFill>
                  <a:schemeClr val="tx2">
                    <a:lumMod val="75000"/>
                  </a:schemeClr>
                </a:solidFill>
              </a:rPr>
              <a:t>Direct Oral Anticoagulants </a:t>
            </a:r>
            <a:endParaRPr lang="en-US" sz="2400" u="sng" dirty="0">
              <a:solidFill>
                <a:schemeClr val="tx2">
                  <a:lumMod val="75000"/>
                </a:schemeClr>
              </a:solidFill>
            </a:endParaRPr>
          </a:p>
        </p:txBody>
      </p:sp>
      <p:graphicFrame>
        <p:nvGraphicFramePr>
          <p:cNvPr id="8" name="Table 8">
            <a:extLst>
              <a:ext uri="{FF2B5EF4-FFF2-40B4-BE49-F238E27FC236}">
                <a16:creationId xmlns:a16="http://schemas.microsoft.com/office/drawing/2014/main" id="{4BEFB42A-7631-4715-9B74-0C4A5C660FC1}"/>
              </a:ext>
            </a:extLst>
          </p:cNvPr>
          <p:cNvGraphicFramePr>
            <a:graphicFrameLocks noGrp="1"/>
          </p:cNvGraphicFramePr>
          <p:nvPr>
            <p:extLst>
              <p:ext uri="{D42A27DB-BD31-4B8C-83A1-F6EECF244321}">
                <p14:modId xmlns:p14="http://schemas.microsoft.com/office/powerpoint/2010/main" val="3238345424"/>
              </p:ext>
            </p:extLst>
          </p:nvPr>
        </p:nvGraphicFramePr>
        <p:xfrm>
          <a:off x="580913" y="1021978"/>
          <a:ext cx="8014448" cy="3593053"/>
        </p:xfrm>
        <a:graphic>
          <a:graphicData uri="http://schemas.openxmlformats.org/drawingml/2006/table">
            <a:tbl>
              <a:tblPr firstRow="1" bandRow="1">
                <a:tableStyleId>{5C22544A-7EE6-4342-B048-85BDC9FD1C3A}</a:tableStyleId>
              </a:tblPr>
              <a:tblGrid>
                <a:gridCol w="3986134">
                  <a:extLst>
                    <a:ext uri="{9D8B030D-6E8A-4147-A177-3AD203B41FA5}">
                      <a16:colId xmlns:a16="http://schemas.microsoft.com/office/drawing/2014/main" val="1929557945"/>
                    </a:ext>
                  </a:extLst>
                </a:gridCol>
                <a:gridCol w="4028314">
                  <a:extLst>
                    <a:ext uri="{9D8B030D-6E8A-4147-A177-3AD203B41FA5}">
                      <a16:colId xmlns:a16="http://schemas.microsoft.com/office/drawing/2014/main" val="1300322062"/>
                    </a:ext>
                  </a:extLst>
                </a:gridCol>
              </a:tblGrid>
              <a:tr h="8291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ar-JO" sz="1600" b="1"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Direct thrombin </a:t>
                      </a:r>
                      <a:r>
                        <a:rPr lang="ar-JO" sz="1600" b="1" dirty="0"/>
                        <a:t>)</a:t>
                      </a:r>
                      <a:r>
                        <a:rPr lang="en-US" sz="1600" b="1" dirty="0"/>
                        <a:t>II) inhibitors</a:t>
                      </a:r>
                    </a:p>
                    <a:p>
                      <a:pPr algn="ct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ar-JO" sz="1600" b="1"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t>Direct factor </a:t>
                      </a:r>
                      <a:r>
                        <a:rPr lang="en-US" sz="1600" b="1" dirty="0" err="1"/>
                        <a:t>Xa</a:t>
                      </a:r>
                      <a:r>
                        <a:rPr lang="en-US" sz="1600" b="1" dirty="0"/>
                        <a:t> inhibitors</a:t>
                      </a:r>
                    </a:p>
                    <a:p>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2729211"/>
                  </a:ext>
                </a:extLst>
              </a:tr>
              <a:tr h="64490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err="1"/>
                        <a:t>Lepirudin</a:t>
                      </a:r>
                      <a:r>
                        <a:rPr lang="ar-JO" sz="1200" b="1" dirty="0"/>
                        <a:t> </a:t>
                      </a:r>
                      <a:r>
                        <a:rPr lang="en-US" sz="1200" b="1" dirty="0"/>
                        <a:t>, </a:t>
                      </a:r>
                      <a:r>
                        <a:rPr lang="en-US" sz="1200" b="1" dirty="0" err="1"/>
                        <a:t>Argatroban</a:t>
                      </a:r>
                      <a:r>
                        <a:rPr lang="ar-JO" sz="1200" b="1" dirty="0"/>
                        <a:t> </a:t>
                      </a:r>
                      <a:r>
                        <a:rPr lang="en-US" sz="1200" b="1" dirty="0"/>
                        <a:t>, Dabigatran</a:t>
                      </a:r>
                    </a:p>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t>Rivaroxaban</a:t>
                      </a:r>
                      <a:r>
                        <a:rPr lang="ar-JO" sz="1200" b="1" dirty="0"/>
                        <a:t> </a:t>
                      </a:r>
                      <a:r>
                        <a:rPr lang="en-US" sz="1200" b="1" dirty="0"/>
                        <a:t>, Apixaban</a:t>
                      </a:r>
                      <a:r>
                        <a:rPr lang="ar-JO" sz="1200" b="1" dirty="0"/>
                        <a:t> </a:t>
                      </a:r>
                      <a:r>
                        <a:rPr lang="en-US" sz="1200" b="1" dirty="0"/>
                        <a:t>, </a:t>
                      </a:r>
                      <a:r>
                        <a:rPr lang="en-US" sz="1200" b="1" dirty="0" err="1"/>
                        <a:t>Edoxaban</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9580367"/>
                  </a:ext>
                </a:extLst>
              </a:tr>
              <a:tr h="64490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t>Selective and direct inhibition of thrombin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t>Selective and direct inhibition of factor </a:t>
                      </a:r>
                      <a:r>
                        <a:rPr lang="en-US" sz="1200" b="1" dirty="0" err="1"/>
                        <a:t>Xa</a:t>
                      </a:r>
                      <a:r>
                        <a:rPr lang="en-US" sz="1200" b="1"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6362837"/>
                  </a:ext>
                </a:extLst>
              </a:tr>
              <a:tr h="829166">
                <a:tc>
                  <a:txBody>
                    <a:bodyPr/>
                    <a:lstStyle/>
                    <a:p>
                      <a:endParaRPr lang="en-US" sz="1200" b="1" dirty="0"/>
                    </a:p>
                    <a:p>
                      <a:pPr marL="0" indent="0">
                        <a:buNone/>
                      </a:pPr>
                      <a:r>
                        <a:rPr lang="en-US" sz="1200" b="1" dirty="0"/>
                        <a:t> Prolonged thrombin time (TT) , no change in PTT or PT (not routinely monitored) </a:t>
                      </a:r>
                    </a:p>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t>Prolonged PT and PTT, no change in thrombin time (not routinely monitored)</a:t>
                      </a:r>
                    </a:p>
                    <a:p>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6553127"/>
                  </a:ext>
                </a:extLst>
              </a:tr>
              <a:tr h="644907">
                <a:tc>
                  <a:txBody>
                    <a:bodyPr/>
                    <a:lstStyle/>
                    <a:p>
                      <a:r>
                        <a:rPr lang="en-US" sz="1200" b="1" dirty="0"/>
                        <a:t> Currently approved for treatment of heparin induced thrombocytopenia HIT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1" dirty="0"/>
                        <a:t> Currently approved for treatment of DVT/PE , DVT/PE prophylaxis , and stroke prophylaxis in patients with atrial fibrillation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5732686"/>
                  </a:ext>
                </a:extLst>
              </a:tr>
            </a:tbl>
          </a:graphicData>
        </a:graphic>
      </p:graphicFrame>
    </p:spTree>
    <p:extLst>
      <p:ext uri="{BB962C8B-B14F-4D97-AF65-F5344CB8AC3E}">
        <p14:creationId xmlns:p14="http://schemas.microsoft.com/office/powerpoint/2010/main" val="1881069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10" name="Google Shape;210;p29"/>
          <p:cNvSpPr txBox="1">
            <a:spLocks noGrp="1"/>
          </p:cNvSpPr>
          <p:nvPr>
            <p:ph type="title" idx="2"/>
          </p:nvPr>
        </p:nvSpPr>
        <p:spPr>
          <a:xfrm>
            <a:off x="1270175" y="1129450"/>
            <a:ext cx="945000" cy="71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1" name="TextBox 10">
            <a:extLst>
              <a:ext uri="{FF2B5EF4-FFF2-40B4-BE49-F238E27FC236}">
                <a16:creationId xmlns:a16="http://schemas.microsoft.com/office/drawing/2014/main" id="{DBA99BCC-681C-B54A-BBB8-FC1C56405444}"/>
              </a:ext>
            </a:extLst>
          </p:cNvPr>
          <p:cNvSpPr txBox="1"/>
          <p:nvPr/>
        </p:nvSpPr>
        <p:spPr>
          <a:xfrm>
            <a:off x="1547017" y="644443"/>
            <a:ext cx="2401454" cy="523220"/>
          </a:xfrm>
          <a:prstGeom prst="rect">
            <a:avLst/>
          </a:prstGeom>
          <a:noFill/>
        </p:spPr>
        <p:txBody>
          <a:bodyPr wrap="square" rtlCol="0">
            <a:spAutoFit/>
          </a:bodyPr>
          <a:lstStyle/>
          <a:p>
            <a:r>
              <a:rPr lang="en-US" sz="2800" b="1" i="1" dirty="0">
                <a:solidFill>
                  <a:schemeClr val="tx2"/>
                </a:solidFill>
              </a:rPr>
              <a:t>W</a:t>
            </a:r>
            <a:r>
              <a:rPr lang="en-JO" sz="2800" b="1" i="1" dirty="0">
                <a:solidFill>
                  <a:schemeClr val="tx2"/>
                </a:solidFill>
              </a:rPr>
              <a:t>arfarin </a:t>
            </a:r>
          </a:p>
        </p:txBody>
      </p:sp>
      <p:pic>
        <p:nvPicPr>
          <p:cNvPr id="12" name="Google Shape;188;p28">
            <a:extLst>
              <a:ext uri="{FF2B5EF4-FFF2-40B4-BE49-F238E27FC236}">
                <a16:creationId xmlns:a16="http://schemas.microsoft.com/office/drawing/2014/main" id="{0AA02A42-6C81-9449-83E2-64A799EEE65F}"/>
              </a:ext>
            </a:extLst>
          </p:cNvPr>
          <p:cNvPicPr preferRelativeResize="0"/>
          <p:nvPr/>
        </p:nvPicPr>
        <p:blipFill>
          <a:blip r:embed="rId3">
            <a:alphaModFix amt="92000"/>
          </a:blip>
          <a:stretch>
            <a:fillRect/>
          </a:stretch>
        </p:blipFill>
        <p:spPr>
          <a:xfrm>
            <a:off x="493992" y="435641"/>
            <a:ext cx="1035584" cy="970251"/>
          </a:xfrm>
          <a:prstGeom prst="rect">
            <a:avLst/>
          </a:prstGeom>
          <a:noFill/>
          <a:ln>
            <a:noFill/>
          </a:ln>
        </p:spPr>
      </p:pic>
      <p:sp>
        <p:nvSpPr>
          <p:cNvPr id="13" name="Google Shape;192;p28">
            <a:extLst>
              <a:ext uri="{FF2B5EF4-FFF2-40B4-BE49-F238E27FC236}">
                <a16:creationId xmlns:a16="http://schemas.microsoft.com/office/drawing/2014/main" id="{76723812-30EC-A249-B308-7787F58536AD}"/>
              </a:ext>
            </a:extLst>
          </p:cNvPr>
          <p:cNvSpPr txBox="1">
            <a:spLocks/>
          </p:cNvSpPr>
          <p:nvPr/>
        </p:nvSpPr>
        <p:spPr>
          <a:xfrm>
            <a:off x="644434" y="695859"/>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 b="1" dirty="0">
              <a:solidFill>
                <a:schemeClr val="bg1"/>
              </a:solidFill>
            </a:endParaRPr>
          </a:p>
        </p:txBody>
      </p:sp>
      <p:sp>
        <p:nvSpPr>
          <p:cNvPr id="14" name="Content Placeholder 2">
            <a:extLst>
              <a:ext uri="{FF2B5EF4-FFF2-40B4-BE49-F238E27FC236}">
                <a16:creationId xmlns:a16="http://schemas.microsoft.com/office/drawing/2014/main" id="{D71B481B-96F5-D340-979F-64DC1CFF1DB8}"/>
              </a:ext>
            </a:extLst>
          </p:cNvPr>
          <p:cNvSpPr txBox="1">
            <a:spLocks/>
          </p:cNvSpPr>
          <p:nvPr/>
        </p:nvSpPr>
        <p:spPr>
          <a:xfrm>
            <a:off x="493992" y="1485400"/>
            <a:ext cx="3471919" cy="326905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chemeClr val="tx2"/>
                </a:solidFill>
              </a:rPr>
              <a:t>Mechanism of Action</a:t>
            </a:r>
          </a:p>
          <a:p>
            <a:pPr marL="152400"/>
            <a:r>
              <a:rPr lang="en-US" sz="2000" dirty="0">
                <a:solidFill>
                  <a:schemeClr val="tx2">
                    <a:lumMod val="50000"/>
                  </a:schemeClr>
                </a:solidFill>
              </a:rPr>
              <a:t>Inhibits action of vitamin K epoxide reductase, an enzyme required for the hepatic synthesis of vitamin  K-dependent coagulation factors, leading to a decrease in factors II, VII, IX, X, and proteins C and S.</a:t>
            </a:r>
          </a:p>
          <a:p>
            <a:endParaRPr lang="en-US" sz="2000" dirty="0">
              <a:solidFill>
                <a:schemeClr val="tx2">
                  <a:lumMod val="50000"/>
                </a:schemeClr>
              </a:solidFill>
            </a:endParaRPr>
          </a:p>
          <a:p>
            <a:endParaRPr lang="en-US" sz="2000" dirty="0">
              <a:solidFill>
                <a:schemeClr val="tx2">
                  <a:lumMod val="50000"/>
                </a:schemeClr>
              </a:solidFill>
            </a:endParaRPr>
          </a:p>
          <a:p>
            <a:endParaRPr lang="en-JO" sz="2000" dirty="0">
              <a:solidFill>
                <a:schemeClr val="tx2">
                  <a:lumMod val="50000"/>
                </a:schemeClr>
              </a:solidFill>
            </a:endParaRPr>
          </a:p>
        </p:txBody>
      </p:sp>
      <p:pic>
        <p:nvPicPr>
          <p:cNvPr id="15" name="Picture 14">
            <a:extLst>
              <a:ext uri="{FF2B5EF4-FFF2-40B4-BE49-F238E27FC236}">
                <a16:creationId xmlns:a16="http://schemas.microsoft.com/office/drawing/2014/main" id="{FF1E79D8-EFB4-3242-8187-34BD62DAF404}"/>
              </a:ext>
            </a:extLst>
          </p:cNvPr>
          <p:cNvPicPr>
            <a:picLocks noChangeAspect="1"/>
          </p:cNvPicPr>
          <p:nvPr/>
        </p:nvPicPr>
        <p:blipFill>
          <a:blip r:embed="rId4"/>
          <a:stretch>
            <a:fillRect/>
          </a:stretch>
        </p:blipFill>
        <p:spPr>
          <a:xfrm>
            <a:off x="4097215" y="2113960"/>
            <a:ext cx="3059723" cy="2746119"/>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7" name="Google Shape;217;p30"/>
          <p:cNvSpPr txBox="1">
            <a:spLocks noGrp="1"/>
          </p:cNvSpPr>
          <p:nvPr>
            <p:ph type="body" idx="1"/>
          </p:nvPr>
        </p:nvSpPr>
        <p:spPr>
          <a:xfrm>
            <a:off x="870438" y="597877"/>
            <a:ext cx="7403123" cy="4325815"/>
          </a:xfrm>
          <a:prstGeom prst="rect">
            <a:avLst/>
          </a:prstGeom>
        </p:spPr>
        <p:txBody>
          <a:bodyPr spcFirstLastPara="1" wrap="square" lIns="91425" tIns="91425" rIns="91425" bIns="91425" anchor="t" anchorCtr="0">
            <a:noAutofit/>
          </a:bodyPr>
          <a:lstStyle/>
          <a:p>
            <a:pPr marL="139700" indent="0">
              <a:buNone/>
            </a:pPr>
            <a:r>
              <a:rPr lang="en-US" sz="2800" b="1" dirty="0">
                <a:solidFill>
                  <a:schemeClr val="tx2"/>
                </a:solidFill>
                <a:latin typeface=".SFUI-Semibold"/>
              </a:rPr>
              <a:t>Administration</a:t>
            </a:r>
          </a:p>
          <a:p>
            <a:pPr>
              <a:buFont typeface="Arial" panose="020B0604020202020204" pitchFamily="34" charset="0"/>
              <a:buChar char="•"/>
            </a:pPr>
            <a:r>
              <a:rPr lang="en-US" sz="1600" b="1" dirty="0">
                <a:solidFill>
                  <a:schemeClr val="tx1"/>
                </a:solidFill>
                <a:latin typeface=".SFUI-Semibold"/>
              </a:rPr>
              <a:t>Given orally.</a:t>
            </a:r>
          </a:p>
          <a:p>
            <a:pPr>
              <a:buFont typeface="Arial" panose="020B0604020202020204" pitchFamily="34" charset="0"/>
              <a:buChar char="•"/>
            </a:pPr>
            <a:r>
              <a:rPr lang="en-US" sz="1600" b="1" dirty="0">
                <a:solidFill>
                  <a:schemeClr val="tx1"/>
                </a:solidFill>
                <a:latin typeface=".SFUI-Semibold"/>
              </a:rPr>
              <a:t>Broad range of interaction.</a:t>
            </a:r>
          </a:p>
          <a:p>
            <a:pPr>
              <a:buFont typeface="Arial" panose="020B0604020202020204" pitchFamily="34" charset="0"/>
              <a:buChar char="•"/>
            </a:pPr>
            <a:r>
              <a:rPr lang="en-US" sz="1600" b="1" dirty="0">
                <a:solidFill>
                  <a:schemeClr val="tx1"/>
                </a:solidFill>
                <a:latin typeface=".SFUI-Semibold"/>
              </a:rPr>
              <a:t>Requires periprocedural bridging anticoagulation (heparin), Once PTT is therapeutic on heparin alone, initiate warfarin, Continue heparin for at least 4 days after starting warfarin, Once INR is therapeutic on warfarin, stop the heparin.</a:t>
            </a:r>
          </a:p>
          <a:p>
            <a:pPr>
              <a:buFont typeface="Arial" panose="020B0604020202020204" pitchFamily="34" charset="0"/>
              <a:buChar char="•"/>
            </a:pPr>
            <a:endParaRPr lang="en-US" b="1" dirty="0">
              <a:latin typeface=".SFUI-Semibold"/>
            </a:endParaRPr>
          </a:p>
          <a:p>
            <a:pPr>
              <a:buFont typeface="Arial" panose="020B0604020202020204" pitchFamily="34" charset="0"/>
              <a:buChar char="•"/>
            </a:pPr>
            <a:endParaRPr lang="en-US" b="1" dirty="0">
              <a:latin typeface=".SFUI-Semibold"/>
            </a:endParaRPr>
          </a:p>
          <a:p>
            <a:pPr marL="0" indent="0">
              <a:buNone/>
            </a:pPr>
            <a:r>
              <a:rPr lang="en-US" sz="2800" b="1" dirty="0">
                <a:solidFill>
                  <a:schemeClr val="tx2"/>
                </a:solidFill>
                <a:latin typeface=".SFUI-Semibold"/>
              </a:rPr>
              <a:t>Monitoring during therapy</a:t>
            </a:r>
            <a:r>
              <a:rPr lang="en-US" b="1" dirty="0">
                <a:solidFill>
                  <a:schemeClr val="tx2"/>
                </a:solidFill>
                <a:latin typeface=".SFUI-Semibold"/>
              </a:rPr>
              <a:t> (routinely monitored)</a:t>
            </a:r>
          </a:p>
          <a:p>
            <a:pPr>
              <a:buFont typeface="Arial" panose="020B0604020202020204" pitchFamily="34" charset="0"/>
              <a:buChar char="•"/>
            </a:pPr>
            <a:r>
              <a:rPr lang="en-US" sz="1600" b="1" dirty="0">
                <a:solidFill>
                  <a:schemeClr val="tx1"/>
                </a:solidFill>
                <a:latin typeface=".SFUI-Semibold"/>
              </a:rPr>
              <a:t>Prothrombin time (PT)/ INR (in most cases, INR of 2 to 3 is therapeutic. In patients with mechanical Heart valves have goal INR of 2.5 to 3.5)</a:t>
            </a:r>
          </a:p>
          <a:p>
            <a:pPr>
              <a:buFont typeface="Arial" panose="020B0604020202020204" pitchFamily="34" charset="0"/>
              <a:buChar char="•"/>
            </a:pPr>
            <a:r>
              <a:rPr lang="en-US" sz="1600" b="1" dirty="0">
                <a:solidFill>
                  <a:schemeClr val="tx1"/>
                </a:solidFill>
                <a:latin typeface=".SFUI-Semibold"/>
              </a:rPr>
              <a:t>no change to PTT or TT.</a:t>
            </a:r>
            <a:endParaRPr lang="en-US" sz="1600" dirty="0">
              <a:solidFill>
                <a:schemeClr val="tx1"/>
              </a:solidFill>
              <a:latin typeface=".SF UI"/>
            </a:endParaRPr>
          </a:p>
          <a:p>
            <a:pPr marL="171450" lvl="0" indent="-171450" algn="l" rtl="0">
              <a:spcBef>
                <a:spcPts val="0"/>
              </a:spcBef>
              <a:spcAft>
                <a:spcPts val="0"/>
              </a:spcAft>
              <a:buFont typeface="Arial" panose="020B0604020202020204" pitchFamily="34" charset="0"/>
              <a:buChar char="•"/>
            </a:pPr>
            <a:endParaRPr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FFBFFA-F3A8-DA45-956D-FB9712E25D06}"/>
              </a:ext>
            </a:extLst>
          </p:cNvPr>
          <p:cNvSpPr>
            <a:spLocks noGrp="1"/>
          </p:cNvSpPr>
          <p:nvPr>
            <p:ph type="body" idx="1"/>
          </p:nvPr>
        </p:nvSpPr>
        <p:spPr>
          <a:xfrm>
            <a:off x="720000" y="659423"/>
            <a:ext cx="5583600" cy="3751211"/>
          </a:xfrm>
        </p:spPr>
        <p:txBody>
          <a:bodyPr/>
          <a:lstStyle/>
          <a:p>
            <a:pPr marL="139700" indent="0">
              <a:buNone/>
            </a:pPr>
            <a:r>
              <a:rPr lang="en-US" sz="1800" b="1" dirty="0">
                <a:solidFill>
                  <a:schemeClr val="tx2"/>
                </a:solidFill>
              </a:rPr>
              <a:t>Indications for Use :</a:t>
            </a:r>
          </a:p>
          <a:p>
            <a:pPr marL="139700" indent="0">
              <a:buNone/>
            </a:pPr>
            <a:endParaRPr lang="en-US" dirty="0"/>
          </a:p>
          <a:p>
            <a:r>
              <a:rPr lang="en-US" sz="1400" dirty="0">
                <a:solidFill>
                  <a:schemeClr val="tx1"/>
                </a:solidFill>
              </a:rPr>
              <a:t> Thromboembolism prophylaxis (e.g., DVT/PE, stroke secondary to atrial fibrillation).</a:t>
            </a:r>
          </a:p>
          <a:p>
            <a:pPr marL="139700" indent="0">
              <a:buNone/>
            </a:pPr>
            <a:endParaRPr lang="en-US" sz="1400" dirty="0">
              <a:solidFill>
                <a:schemeClr val="tx1"/>
              </a:solidFill>
            </a:endParaRPr>
          </a:p>
          <a:p>
            <a:r>
              <a:rPr lang="en-US" sz="1400" dirty="0">
                <a:solidFill>
                  <a:schemeClr val="tx1"/>
                </a:solidFill>
              </a:rPr>
              <a:t>Preferred anticoagulant for patients with mechanical heart valves or antiphospholipid antibody syndrome.</a:t>
            </a:r>
            <a:endParaRPr lang="en-JO" sz="1400" dirty="0">
              <a:solidFill>
                <a:schemeClr val="tx1"/>
              </a:solidFill>
            </a:endParaRPr>
          </a:p>
          <a:p>
            <a:pPr marL="139700" indent="0">
              <a:buNone/>
            </a:pPr>
            <a:endParaRPr lang="en-JO" dirty="0"/>
          </a:p>
        </p:txBody>
      </p:sp>
      <p:sp>
        <p:nvSpPr>
          <p:cNvPr id="4" name="Rectangle 3">
            <a:extLst>
              <a:ext uri="{FF2B5EF4-FFF2-40B4-BE49-F238E27FC236}">
                <a16:creationId xmlns:a16="http://schemas.microsoft.com/office/drawing/2014/main" id="{79C9F392-29A4-7E4D-BE01-08112254650A}"/>
              </a:ext>
            </a:extLst>
          </p:cNvPr>
          <p:cNvSpPr/>
          <p:nvPr/>
        </p:nvSpPr>
        <p:spPr>
          <a:xfrm>
            <a:off x="872401" y="2651935"/>
            <a:ext cx="4572000" cy="1600438"/>
          </a:xfrm>
          <a:prstGeom prst="rect">
            <a:avLst/>
          </a:prstGeom>
        </p:spPr>
        <p:txBody>
          <a:bodyPr>
            <a:spAutoFit/>
          </a:bodyPr>
          <a:lstStyle/>
          <a:p>
            <a:r>
              <a:rPr lang="en-US" b="1" dirty="0">
                <a:solidFill>
                  <a:schemeClr val="tx2"/>
                </a:solidFill>
              </a:rPr>
              <a:t>Adverse Effects</a:t>
            </a:r>
          </a:p>
          <a:p>
            <a:r>
              <a:rPr lang="en-US" b="1" dirty="0"/>
              <a:t> </a:t>
            </a:r>
          </a:p>
          <a:p>
            <a:pPr marL="285750" indent="-285750">
              <a:buFont typeface="Arial" panose="020B0604020202020204" pitchFamily="34" charset="0"/>
              <a:buChar char="•"/>
            </a:pPr>
            <a:r>
              <a:rPr lang="en-US" dirty="0"/>
              <a:t> </a:t>
            </a:r>
            <a:r>
              <a:rPr lang="en-US" dirty="0">
                <a:solidFill>
                  <a:schemeClr val="tx1"/>
                </a:solidFill>
              </a:rPr>
              <a:t>Bleeding.</a:t>
            </a:r>
          </a:p>
          <a:p>
            <a:endParaRPr lang="en-US" dirty="0"/>
          </a:p>
          <a:p>
            <a:pPr marL="285750" indent="-285750">
              <a:buFont typeface="Arial" panose="020B0604020202020204" pitchFamily="34" charset="0"/>
              <a:buChar char="•"/>
            </a:pPr>
            <a:r>
              <a:rPr lang="en-US" dirty="0">
                <a:solidFill>
                  <a:schemeClr val="tx1"/>
                </a:solidFill>
              </a:rPr>
              <a:t> Skin necrosis—rare but serious complication caused by rapid decrease in protein C (a vitamin K–dependent inhibitor of factors Va and VIIIa).</a:t>
            </a:r>
            <a:endParaRPr lang="en-JO" dirty="0">
              <a:solidFill>
                <a:schemeClr val="tx1"/>
              </a:solidFill>
            </a:endParaRPr>
          </a:p>
        </p:txBody>
      </p:sp>
      <p:pic>
        <p:nvPicPr>
          <p:cNvPr id="5" name="Picture 4">
            <a:extLst>
              <a:ext uri="{FF2B5EF4-FFF2-40B4-BE49-F238E27FC236}">
                <a16:creationId xmlns:a16="http://schemas.microsoft.com/office/drawing/2014/main" id="{4EEC3A8F-6A0D-AF43-9EFE-25639A36E974}"/>
              </a:ext>
            </a:extLst>
          </p:cNvPr>
          <p:cNvPicPr>
            <a:picLocks noChangeAspect="1"/>
          </p:cNvPicPr>
          <p:nvPr/>
        </p:nvPicPr>
        <p:blipFill rotWithShape="1">
          <a:blip r:embed="rId2"/>
          <a:srcRect t="6751" r="3983" b="4549"/>
          <a:stretch/>
        </p:blipFill>
        <p:spPr>
          <a:xfrm>
            <a:off x="5985600" y="2049466"/>
            <a:ext cx="2438400" cy="25590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89138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47366DE-FF39-C548-B6F3-3B28B2A861B0}"/>
              </a:ext>
            </a:extLst>
          </p:cNvPr>
          <p:cNvSpPr>
            <a:spLocks noGrp="1"/>
          </p:cNvSpPr>
          <p:nvPr>
            <p:ph type="body" idx="1"/>
          </p:nvPr>
        </p:nvSpPr>
        <p:spPr>
          <a:xfrm>
            <a:off x="663389" y="760879"/>
            <a:ext cx="5253317" cy="3621741"/>
          </a:xfrm>
        </p:spPr>
        <p:txBody>
          <a:bodyPr>
            <a:normAutofit fontScale="92500" lnSpcReduction="20000"/>
          </a:bodyPr>
          <a:lstStyle/>
          <a:p>
            <a:pPr marL="139700" indent="0">
              <a:buNone/>
            </a:pPr>
            <a:r>
              <a:rPr lang="en-US" sz="2400" b="1" dirty="0">
                <a:solidFill>
                  <a:schemeClr val="tx2"/>
                </a:solidFill>
              </a:rPr>
              <a:t>Contraindications</a:t>
            </a:r>
          </a:p>
          <a:p>
            <a:pPr marL="139700" indent="0">
              <a:buNone/>
            </a:pPr>
            <a:r>
              <a:rPr lang="en-US" sz="2400" b="1" dirty="0"/>
              <a:t> </a:t>
            </a:r>
          </a:p>
          <a:p>
            <a:pPr>
              <a:buFont typeface="Courier New" panose="02070309020205020404" pitchFamily="49" charset="0"/>
              <a:buChar char="o"/>
            </a:pPr>
            <a:r>
              <a:rPr lang="en-US" sz="2400" dirty="0"/>
              <a:t> </a:t>
            </a:r>
            <a:r>
              <a:rPr lang="en-US" sz="2400" dirty="0">
                <a:solidFill>
                  <a:schemeClr val="tx1"/>
                </a:solidFill>
              </a:rPr>
              <a:t>Active bleeding.</a:t>
            </a:r>
          </a:p>
          <a:p>
            <a:pPr marL="139700" indent="0">
              <a:buNone/>
            </a:pPr>
            <a:endParaRPr lang="en-US" sz="2400" dirty="0">
              <a:solidFill>
                <a:schemeClr val="tx1"/>
              </a:solidFill>
            </a:endParaRPr>
          </a:p>
          <a:p>
            <a:pPr>
              <a:buFont typeface="Courier New" panose="02070309020205020404" pitchFamily="49" charset="0"/>
              <a:buChar char="o"/>
            </a:pPr>
            <a:r>
              <a:rPr lang="en-US" sz="2400" dirty="0">
                <a:solidFill>
                  <a:schemeClr val="tx1"/>
                </a:solidFill>
              </a:rPr>
              <a:t> Pregnancy (warfarin is a teratogen), use in  breastfeeding women is not contraindicated.</a:t>
            </a:r>
          </a:p>
          <a:p>
            <a:pPr marL="139700" indent="0">
              <a:buNone/>
            </a:pPr>
            <a:r>
              <a:rPr lang="en-US" sz="2400" dirty="0">
                <a:solidFill>
                  <a:schemeClr val="tx1"/>
                </a:solidFill>
              </a:rPr>
              <a:t> </a:t>
            </a:r>
          </a:p>
          <a:p>
            <a:pPr>
              <a:buFont typeface="Courier New" panose="02070309020205020404" pitchFamily="49" charset="0"/>
              <a:buChar char="o"/>
            </a:pPr>
            <a:r>
              <a:rPr lang="en-US" sz="2400" dirty="0">
                <a:solidFill>
                  <a:schemeClr val="tx1"/>
                </a:solidFill>
              </a:rPr>
              <a:t> Use with caution in alcoholics or any patient prone to frequent falls due to potential for intracranial bleeding</a:t>
            </a:r>
            <a:r>
              <a:rPr lang="en-US" sz="2400" dirty="0"/>
              <a:t>.</a:t>
            </a:r>
            <a:endParaRPr lang="en-JO" sz="2400" dirty="0"/>
          </a:p>
        </p:txBody>
      </p:sp>
      <p:pic>
        <p:nvPicPr>
          <p:cNvPr id="5" name="Picture 4">
            <a:extLst>
              <a:ext uri="{FF2B5EF4-FFF2-40B4-BE49-F238E27FC236}">
                <a16:creationId xmlns:a16="http://schemas.microsoft.com/office/drawing/2014/main" id="{56EDE506-6FAC-284B-BAF0-38FC931441EF}"/>
              </a:ext>
            </a:extLst>
          </p:cNvPr>
          <p:cNvPicPr>
            <a:picLocks noChangeAspect="1"/>
          </p:cNvPicPr>
          <p:nvPr/>
        </p:nvPicPr>
        <p:blipFill rotWithShape="1">
          <a:blip r:embed="rId2"/>
          <a:srcRect l="7939" t="459" r="8807"/>
          <a:stretch/>
        </p:blipFill>
        <p:spPr>
          <a:xfrm>
            <a:off x="5622769" y="2147076"/>
            <a:ext cx="3012140" cy="2612062"/>
          </a:xfrm>
          <a:prstGeom prst="rect">
            <a:avLst/>
          </a:prstGeom>
          <a:ln>
            <a:noFill/>
          </a:ln>
          <a:effectLst>
            <a:softEdge rad="112500"/>
          </a:effectLst>
        </p:spPr>
      </p:pic>
    </p:spTree>
    <p:extLst>
      <p:ext uri="{BB962C8B-B14F-4D97-AF65-F5344CB8AC3E}">
        <p14:creationId xmlns:p14="http://schemas.microsoft.com/office/powerpoint/2010/main" val="3698517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90;p28">
            <a:extLst>
              <a:ext uri="{FF2B5EF4-FFF2-40B4-BE49-F238E27FC236}">
                <a16:creationId xmlns:a16="http://schemas.microsoft.com/office/drawing/2014/main" id="{E3E6EA8E-3B28-FF4A-9EA0-9A072C7593A7}"/>
              </a:ext>
            </a:extLst>
          </p:cNvPr>
          <p:cNvPicPr preferRelativeResize="0"/>
          <p:nvPr/>
        </p:nvPicPr>
        <p:blipFill>
          <a:blip r:embed="rId2">
            <a:alphaModFix amt="92000"/>
          </a:blip>
          <a:stretch>
            <a:fillRect/>
          </a:stretch>
        </p:blipFill>
        <p:spPr>
          <a:xfrm>
            <a:off x="663624" y="582608"/>
            <a:ext cx="672807" cy="684300"/>
          </a:xfrm>
          <a:prstGeom prst="rect">
            <a:avLst/>
          </a:prstGeom>
          <a:noFill/>
          <a:ln>
            <a:noFill/>
          </a:ln>
        </p:spPr>
      </p:pic>
      <p:sp>
        <p:nvSpPr>
          <p:cNvPr id="6" name="Rectangle 5">
            <a:extLst>
              <a:ext uri="{FF2B5EF4-FFF2-40B4-BE49-F238E27FC236}">
                <a16:creationId xmlns:a16="http://schemas.microsoft.com/office/drawing/2014/main" id="{2227169A-498E-FF4D-B441-387D55500A94}"/>
              </a:ext>
            </a:extLst>
          </p:cNvPr>
          <p:cNvSpPr/>
          <p:nvPr/>
        </p:nvSpPr>
        <p:spPr>
          <a:xfrm>
            <a:off x="1499407" y="693925"/>
            <a:ext cx="2101858" cy="461665"/>
          </a:xfrm>
          <a:prstGeom prst="rect">
            <a:avLst/>
          </a:prstGeom>
        </p:spPr>
        <p:txBody>
          <a:bodyPr wrap="none">
            <a:spAutoFit/>
          </a:bodyPr>
          <a:lstStyle/>
          <a:p>
            <a:pPr algn="r" rtl="1"/>
            <a:r>
              <a:rPr lang="en-GB" sz="2400" b="1" dirty="0">
                <a:solidFill>
                  <a:schemeClr val="tx2"/>
                </a:solidFill>
              </a:rPr>
              <a:t>Homeostasis</a:t>
            </a:r>
            <a:endParaRPr lang="en-JO" sz="2400" b="1" dirty="0">
              <a:solidFill>
                <a:schemeClr val="tx2"/>
              </a:solidFill>
            </a:endParaRPr>
          </a:p>
        </p:txBody>
      </p:sp>
      <p:sp>
        <p:nvSpPr>
          <p:cNvPr id="7" name="Content Placeholder 2">
            <a:extLst>
              <a:ext uri="{FF2B5EF4-FFF2-40B4-BE49-F238E27FC236}">
                <a16:creationId xmlns:a16="http://schemas.microsoft.com/office/drawing/2014/main" id="{633C0340-F4DE-EC49-BD52-8B9A6CA39D74}"/>
              </a:ext>
            </a:extLst>
          </p:cNvPr>
          <p:cNvSpPr>
            <a:spLocks noGrp="1"/>
          </p:cNvSpPr>
          <p:nvPr>
            <p:ph type="title"/>
          </p:nvPr>
        </p:nvSpPr>
        <p:spPr>
          <a:xfrm>
            <a:off x="531740" y="1792139"/>
            <a:ext cx="6677954" cy="1839084"/>
          </a:xfrm>
        </p:spPr>
        <p:txBody>
          <a:bodyPr/>
          <a:lstStyle/>
          <a:p>
            <a:r>
              <a:rPr lang="en-US" sz="2400" b="1" i="0" u="sng" dirty="0">
                <a:effectLst/>
                <a:latin typeface=".SFUI-Semibold"/>
                <a:hlinkClick r:id="rId3"/>
              </a:rPr>
              <a:t>Hemostasis</a:t>
            </a:r>
            <a:r>
              <a:rPr lang="en-US" sz="2400" b="1" i="0" dirty="0">
                <a:effectLst/>
                <a:latin typeface=".SFUI-Semibold"/>
              </a:rPr>
              <a:t> is the physiological process by which a bleeding stops. Its final result is a thrombus (blood clot), which consists of blood cells </a:t>
            </a:r>
            <a:r>
              <a:rPr lang="en-US" sz="2400" b="1" i="0" u="none" strike="noStrike" dirty="0">
                <a:solidFill>
                  <a:srgbClr val="3F3F3F"/>
                </a:solidFill>
                <a:effectLst/>
                <a:latin typeface=".SFUI-Semibold"/>
              </a:rPr>
              <a:t>(</a:t>
            </a:r>
            <a:r>
              <a:rPr lang="en-US" sz="2400" b="1" i="0" u="none" strike="noStrike" dirty="0">
                <a:solidFill>
                  <a:schemeClr val="tx1"/>
                </a:solidFill>
                <a:effectLst/>
                <a:latin typeface=".SFUI-Semibold"/>
              </a:rPr>
              <a:t>RBCs</a:t>
            </a:r>
            <a:r>
              <a:rPr lang="en-US" sz="2400" b="1" i="0" u="none" strike="noStrike" dirty="0">
                <a:solidFill>
                  <a:srgbClr val="3F3F3F"/>
                </a:solidFill>
                <a:effectLst/>
                <a:latin typeface=".SFUI-Semibold"/>
              </a:rPr>
              <a:t> , </a:t>
            </a:r>
            <a:r>
              <a:rPr lang="en-US" sz="2400" b="1" i="0" u="none" strike="noStrike" dirty="0">
                <a:solidFill>
                  <a:schemeClr val="tx1"/>
                </a:solidFill>
                <a:effectLst/>
                <a:latin typeface=".SFUI-Semibold"/>
              </a:rPr>
              <a:t>platelet </a:t>
            </a:r>
            <a:r>
              <a:rPr lang="en-US" sz="2400" b="1" i="0" u="none" strike="noStrike" dirty="0">
                <a:solidFill>
                  <a:srgbClr val="3F3F3F"/>
                </a:solidFill>
                <a:effectLst/>
                <a:latin typeface=".SFUI-Semibold"/>
              </a:rPr>
              <a:t>) </a:t>
            </a:r>
            <a:r>
              <a:rPr lang="en-US" sz="2400" b="1" i="0" dirty="0">
                <a:effectLst/>
                <a:latin typeface=".SFUI-Semibold"/>
              </a:rPr>
              <a:t>and </a:t>
            </a:r>
            <a:r>
              <a:rPr lang="en-US" sz="2400" b="1" dirty="0">
                <a:solidFill>
                  <a:schemeClr val="tx1"/>
                </a:solidFill>
                <a:latin typeface=".SFUI-Semibold"/>
              </a:rPr>
              <a:t>fibrin</a:t>
            </a:r>
            <a:r>
              <a:rPr lang="en-US" sz="2400" b="1" i="0" dirty="0">
                <a:effectLst/>
                <a:latin typeface=".SFUI-Semibold"/>
              </a:rPr>
              <a:t> strands.</a:t>
            </a:r>
            <a:endParaRPr lang="en-US" sz="2400" b="1" dirty="0">
              <a:effectLst/>
              <a:latin typeface=".SF UI"/>
            </a:endParaRPr>
          </a:p>
          <a:p>
            <a:endParaRPr lang="en-US" sz="3600" dirty="0"/>
          </a:p>
        </p:txBody>
      </p:sp>
    </p:spTree>
    <p:extLst>
      <p:ext uri="{BB962C8B-B14F-4D97-AF65-F5344CB8AC3E}">
        <p14:creationId xmlns:p14="http://schemas.microsoft.com/office/powerpoint/2010/main" val="2816495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969727B-37F0-8441-A50C-BA58EC1B67D9}"/>
              </a:ext>
            </a:extLst>
          </p:cNvPr>
          <p:cNvSpPr>
            <a:spLocks noGrp="1"/>
          </p:cNvSpPr>
          <p:nvPr>
            <p:ph type="body" idx="1"/>
          </p:nvPr>
        </p:nvSpPr>
        <p:spPr>
          <a:xfrm>
            <a:off x="531512" y="363678"/>
            <a:ext cx="8080976" cy="1357500"/>
          </a:xfrm>
        </p:spPr>
        <p:txBody>
          <a:bodyPr/>
          <a:lstStyle/>
          <a:p>
            <a:pPr marL="139700" indent="0">
              <a:buNone/>
            </a:pPr>
            <a:r>
              <a:rPr lang="en-US" sz="2000" b="1" dirty="0">
                <a:solidFill>
                  <a:schemeClr val="tx2"/>
                </a:solidFill>
              </a:rPr>
              <a:t>Reversing the Effects of Warfarin</a:t>
            </a:r>
          </a:p>
          <a:p>
            <a:r>
              <a:rPr lang="en-US" sz="2000" dirty="0">
                <a:solidFill>
                  <a:schemeClr val="tx1"/>
                </a:solidFill>
              </a:rPr>
              <a:t>Discontinue warfarin → takes 5 days to correct due to the long half-life of warfarin.</a:t>
            </a:r>
          </a:p>
          <a:p>
            <a:pPr marL="139700" indent="0">
              <a:buNone/>
            </a:pPr>
            <a:endParaRPr lang="en-US" sz="2000" dirty="0"/>
          </a:p>
          <a:p>
            <a:r>
              <a:rPr lang="en-US" sz="2000" dirty="0">
                <a:solidFill>
                  <a:schemeClr val="tx1"/>
                </a:solidFill>
              </a:rPr>
              <a:t> Administer vitamin K → takes 12 to 24 hours to correct due to the time required for the liver to synthesize new clotting factors.</a:t>
            </a:r>
          </a:p>
          <a:p>
            <a:pPr marL="139700" indent="0">
              <a:buNone/>
            </a:pPr>
            <a:endParaRPr lang="en-US" sz="2000" dirty="0"/>
          </a:p>
          <a:p>
            <a:r>
              <a:rPr lang="en-US" sz="2000" dirty="0">
                <a:solidFill>
                  <a:schemeClr val="tx1"/>
                </a:solidFill>
              </a:rPr>
              <a:t> Transfuse FFP → may take up to 8 hours to correct due to the time required for transfusion.</a:t>
            </a:r>
          </a:p>
          <a:p>
            <a:pPr marL="139700" indent="0">
              <a:buNone/>
            </a:pPr>
            <a:endParaRPr lang="en-US" sz="2000" dirty="0"/>
          </a:p>
          <a:p>
            <a:r>
              <a:rPr lang="en-US" sz="2000" dirty="0">
                <a:solidFill>
                  <a:schemeClr val="tx1"/>
                </a:solidFill>
              </a:rPr>
              <a:t> Administer unactivated prothrombin-complex concentrates (PCC) → replaces vitamin K-dependent coagulation factors and corrects within 10 minutes of administration.</a:t>
            </a:r>
            <a:endParaRPr lang="en-JO" sz="2000" dirty="0">
              <a:solidFill>
                <a:schemeClr val="tx1"/>
              </a:solidFill>
            </a:endParaRPr>
          </a:p>
        </p:txBody>
      </p:sp>
    </p:spTree>
    <p:extLst>
      <p:ext uri="{BB962C8B-B14F-4D97-AF65-F5344CB8AC3E}">
        <p14:creationId xmlns:p14="http://schemas.microsoft.com/office/powerpoint/2010/main" val="3321070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BD09EEC-E542-D844-A7CF-A63B61907D32}"/>
              </a:ext>
            </a:extLst>
          </p:cNvPr>
          <p:cNvPicPr>
            <a:picLocks noGrp="1" noChangeAspect="1"/>
          </p:cNvPicPr>
          <p:nvPr>
            <p:ph idx="1"/>
          </p:nvPr>
        </p:nvPicPr>
        <p:blipFill rotWithShape="1">
          <a:blip r:embed="rId2"/>
          <a:srcRect l="112" t="3482" r="1233" b="9369"/>
          <a:stretch/>
        </p:blipFill>
        <p:spPr>
          <a:xfrm>
            <a:off x="378758" y="338418"/>
            <a:ext cx="8386483" cy="4466664"/>
          </a:xfrm>
        </p:spPr>
      </p:pic>
    </p:spTree>
    <p:extLst>
      <p:ext uri="{BB962C8B-B14F-4D97-AF65-F5344CB8AC3E}">
        <p14:creationId xmlns:p14="http://schemas.microsoft.com/office/powerpoint/2010/main" val="6562223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B11AC06-36A1-B64A-9787-ACD1FD7B6BD9}"/>
              </a:ext>
            </a:extLst>
          </p:cNvPr>
          <p:cNvPicPr>
            <a:picLocks noChangeAspect="1"/>
          </p:cNvPicPr>
          <p:nvPr/>
        </p:nvPicPr>
        <p:blipFill>
          <a:blip r:embed="rId2"/>
          <a:stretch>
            <a:fillRect/>
          </a:stretch>
        </p:blipFill>
        <p:spPr>
          <a:xfrm>
            <a:off x="475129" y="389404"/>
            <a:ext cx="8193741" cy="4364691"/>
          </a:xfrm>
          <a:prstGeom prst="rect">
            <a:avLst/>
          </a:prstGeom>
          <a:noFill/>
          <a:ln>
            <a:noFill/>
          </a:ln>
        </p:spPr>
      </p:pic>
    </p:spTree>
    <p:extLst>
      <p:ext uri="{BB962C8B-B14F-4D97-AF65-F5344CB8AC3E}">
        <p14:creationId xmlns:p14="http://schemas.microsoft.com/office/powerpoint/2010/main" val="2524939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409;p45">
            <a:extLst>
              <a:ext uri="{FF2B5EF4-FFF2-40B4-BE49-F238E27FC236}">
                <a16:creationId xmlns:a16="http://schemas.microsoft.com/office/drawing/2014/main" id="{9D81D3F7-5B20-FA4A-9C6A-0DF97530BD2E}"/>
              </a:ext>
            </a:extLst>
          </p:cNvPr>
          <p:cNvSpPr txBox="1">
            <a:spLocks/>
          </p:cNvSpPr>
          <p:nvPr/>
        </p:nvSpPr>
        <p:spPr>
          <a:xfrm>
            <a:off x="358589" y="2284878"/>
            <a:ext cx="5593976" cy="5737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600"/>
              <a:buFont typeface="Hind"/>
              <a:buNone/>
              <a:defRPr sz="3800" b="1" i="0" u="none" strike="noStrike" cap="none">
                <a:solidFill>
                  <a:schemeClr val="lt2"/>
                </a:solidFill>
                <a:latin typeface="Hind"/>
                <a:ea typeface="Hind"/>
                <a:cs typeface="Hind"/>
                <a:sym typeface="Hind"/>
              </a:defRPr>
            </a:lvl1pPr>
            <a:lvl2pPr marR="0" lvl="1" algn="ctr" rtl="0">
              <a:lnSpc>
                <a:spcPct val="100000"/>
              </a:lnSpc>
              <a:spcBef>
                <a:spcPts val="0"/>
              </a:spcBef>
              <a:spcAft>
                <a:spcPts val="0"/>
              </a:spcAft>
              <a:buClr>
                <a:schemeClr val="dk1"/>
              </a:buClr>
              <a:buSzPts val="3600"/>
              <a:buFont typeface="Hind"/>
              <a:buNone/>
              <a:defRPr sz="3600" b="1" i="0" u="none" strike="noStrike" cap="none">
                <a:solidFill>
                  <a:schemeClr val="dk1"/>
                </a:solidFill>
                <a:latin typeface="Hind"/>
                <a:ea typeface="Hind"/>
                <a:cs typeface="Hind"/>
                <a:sym typeface="Hind"/>
              </a:defRPr>
            </a:lvl2pPr>
            <a:lvl3pPr marR="0" lvl="2" algn="ctr" rtl="0">
              <a:lnSpc>
                <a:spcPct val="100000"/>
              </a:lnSpc>
              <a:spcBef>
                <a:spcPts val="0"/>
              </a:spcBef>
              <a:spcAft>
                <a:spcPts val="0"/>
              </a:spcAft>
              <a:buClr>
                <a:schemeClr val="dk1"/>
              </a:buClr>
              <a:buSzPts val="3600"/>
              <a:buFont typeface="Hind"/>
              <a:buNone/>
              <a:defRPr sz="3600" b="1" i="0" u="none" strike="noStrike" cap="none">
                <a:solidFill>
                  <a:schemeClr val="dk1"/>
                </a:solidFill>
                <a:latin typeface="Hind"/>
                <a:ea typeface="Hind"/>
                <a:cs typeface="Hind"/>
                <a:sym typeface="Hind"/>
              </a:defRPr>
            </a:lvl3pPr>
            <a:lvl4pPr marR="0" lvl="3" algn="ctr" rtl="0">
              <a:lnSpc>
                <a:spcPct val="100000"/>
              </a:lnSpc>
              <a:spcBef>
                <a:spcPts val="0"/>
              </a:spcBef>
              <a:spcAft>
                <a:spcPts val="0"/>
              </a:spcAft>
              <a:buClr>
                <a:schemeClr val="dk1"/>
              </a:buClr>
              <a:buSzPts val="3600"/>
              <a:buFont typeface="Hind"/>
              <a:buNone/>
              <a:defRPr sz="3600" b="1" i="0" u="none" strike="noStrike" cap="none">
                <a:solidFill>
                  <a:schemeClr val="dk1"/>
                </a:solidFill>
                <a:latin typeface="Hind"/>
                <a:ea typeface="Hind"/>
                <a:cs typeface="Hind"/>
                <a:sym typeface="Hind"/>
              </a:defRPr>
            </a:lvl4pPr>
            <a:lvl5pPr marR="0" lvl="4" algn="ctr" rtl="0">
              <a:lnSpc>
                <a:spcPct val="100000"/>
              </a:lnSpc>
              <a:spcBef>
                <a:spcPts val="0"/>
              </a:spcBef>
              <a:spcAft>
                <a:spcPts val="0"/>
              </a:spcAft>
              <a:buClr>
                <a:schemeClr val="dk1"/>
              </a:buClr>
              <a:buSzPts val="3600"/>
              <a:buFont typeface="Hind"/>
              <a:buNone/>
              <a:defRPr sz="3600" b="1" i="0" u="none" strike="noStrike" cap="none">
                <a:solidFill>
                  <a:schemeClr val="dk1"/>
                </a:solidFill>
                <a:latin typeface="Hind"/>
                <a:ea typeface="Hind"/>
                <a:cs typeface="Hind"/>
                <a:sym typeface="Hind"/>
              </a:defRPr>
            </a:lvl5pPr>
            <a:lvl6pPr marR="0" lvl="5" algn="ctr" rtl="0">
              <a:lnSpc>
                <a:spcPct val="100000"/>
              </a:lnSpc>
              <a:spcBef>
                <a:spcPts val="0"/>
              </a:spcBef>
              <a:spcAft>
                <a:spcPts val="0"/>
              </a:spcAft>
              <a:buClr>
                <a:schemeClr val="dk1"/>
              </a:buClr>
              <a:buSzPts val="3600"/>
              <a:buFont typeface="Hind"/>
              <a:buNone/>
              <a:defRPr sz="3600" b="1" i="0" u="none" strike="noStrike" cap="none">
                <a:solidFill>
                  <a:schemeClr val="dk1"/>
                </a:solidFill>
                <a:latin typeface="Hind"/>
                <a:ea typeface="Hind"/>
                <a:cs typeface="Hind"/>
                <a:sym typeface="Hind"/>
              </a:defRPr>
            </a:lvl6pPr>
            <a:lvl7pPr marR="0" lvl="6" algn="ctr" rtl="0">
              <a:lnSpc>
                <a:spcPct val="100000"/>
              </a:lnSpc>
              <a:spcBef>
                <a:spcPts val="0"/>
              </a:spcBef>
              <a:spcAft>
                <a:spcPts val="0"/>
              </a:spcAft>
              <a:buClr>
                <a:schemeClr val="dk1"/>
              </a:buClr>
              <a:buSzPts val="3600"/>
              <a:buFont typeface="Hind"/>
              <a:buNone/>
              <a:defRPr sz="3600" b="1" i="0" u="none" strike="noStrike" cap="none">
                <a:solidFill>
                  <a:schemeClr val="dk1"/>
                </a:solidFill>
                <a:latin typeface="Hind"/>
                <a:ea typeface="Hind"/>
                <a:cs typeface="Hind"/>
                <a:sym typeface="Hind"/>
              </a:defRPr>
            </a:lvl7pPr>
            <a:lvl8pPr marR="0" lvl="7" algn="ctr" rtl="0">
              <a:lnSpc>
                <a:spcPct val="100000"/>
              </a:lnSpc>
              <a:spcBef>
                <a:spcPts val="0"/>
              </a:spcBef>
              <a:spcAft>
                <a:spcPts val="0"/>
              </a:spcAft>
              <a:buClr>
                <a:schemeClr val="dk1"/>
              </a:buClr>
              <a:buSzPts val="3600"/>
              <a:buFont typeface="Hind"/>
              <a:buNone/>
              <a:defRPr sz="3600" b="1" i="0" u="none" strike="noStrike" cap="none">
                <a:solidFill>
                  <a:schemeClr val="dk1"/>
                </a:solidFill>
                <a:latin typeface="Hind"/>
                <a:ea typeface="Hind"/>
                <a:cs typeface="Hind"/>
                <a:sym typeface="Hind"/>
              </a:defRPr>
            </a:lvl8pPr>
            <a:lvl9pPr marR="0" lvl="8" algn="ctr" rtl="0">
              <a:lnSpc>
                <a:spcPct val="100000"/>
              </a:lnSpc>
              <a:spcBef>
                <a:spcPts val="0"/>
              </a:spcBef>
              <a:spcAft>
                <a:spcPts val="0"/>
              </a:spcAft>
              <a:buClr>
                <a:schemeClr val="dk1"/>
              </a:buClr>
              <a:buSzPts val="3600"/>
              <a:buFont typeface="Hind"/>
              <a:buNone/>
              <a:defRPr sz="3600" b="1" i="0" u="none" strike="noStrike" cap="none">
                <a:solidFill>
                  <a:schemeClr val="dk1"/>
                </a:solidFill>
                <a:latin typeface="Hind"/>
                <a:ea typeface="Hind"/>
                <a:cs typeface="Hind"/>
                <a:sym typeface="Hind"/>
              </a:defRPr>
            </a:lvl9pPr>
          </a:lstStyle>
          <a:p>
            <a:pPr algn="ctr"/>
            <a:r>
              <a:rPr lang="en-US" sz="4800" dirty="0"/>
              <a:t>Thanks</a:t>
            </a:r>
            <a:endParaRPr lang="ar-SA" sz="4800" dirty="0"/>
          </a:p>
          <a:p>
            <a:pPr algn="ctr"/>
            <a:endParaRPr lang="ar-SA" sz="2400" dirty="0"/>
          </a:p>
          <a:p>
            <a:pPr algn="ctr"/>
            <a:endParaRPr lang="ar-SA" sz="2400" dirty="0"/>
          </a:p>
          <a:p>
            <a:pPr algn="ctr"/>
            <a:endParaRPr lang="en-US" sz="2400" dirty="0"/>
          </a:p>
          <a:p>
            <a:pPr algn="ctr"/>
            <a:r>
              <a:rPr lang="ar-SA" sz="2400" dirty="0"/>
              <a:t> </a:t>
            </a:r>
            <a:endParaRPr lang="en-US" sz="2400" dirty="0"/>
          </a:p>
          <a:p>
            <a:pPr algn="ctr"/>
            <a:endParaRPr lang="en-US" sz="2400" dirty="0"/>
          </a:p>
          <a:p>
            <a:pPr algn="ctr"/>
            <a:endParaRPr lang="en-US" sz="2400" dirty="0"/>
          </a:p>
        </p:txBody>
      </p:sp>
      <p:sp>
        <p:nvSpPr>
          <p:cNvPr id="6" name="Rectangle 5">
            <a:extLst>
              <a:ext uri="{FF2B5EF4-FFF2-40B4-BE49-F238E27FC236}">
                <a16:creationId xmlns:a16="http://schemas.microsoft.com/office/drawing/2014/main" id="{E10391A1-7C82-7D46-8AC1-A73AA232A769}"/>
              </a:ext>
            </a:extLst>
          </p:cNvPr>
          <p:cNvSpPr/>
          <p:nvPr/>
        </p:nvSpPr>
        <p:spPr>
          <a:xfrm>
            <a:off x="954741" y="2380989"/>
            <a:ext cx="5226424" cy="1938992"/>
          </a:xfrm>
          <a:prstGeom prst="rect">
            <a:avLst/>
          </a:prstGeom>
        </p:spPr>
        <p:txBody>
          <a:bodyPr wrap="square">
            <a:spAutoFit/>
          </a:bodyPr>
          <a:lstStyle/>
          <a:p>
            <a:pPr rtl="1"/>
            <a:r>
              <a:rPr lang="ar-JO" sz="2000" dirty="0">
                <a:solidFill>
                  <a:schemeClr val="tx2">
                    <a:lumMod val="50000"/>
                  </a:schemeClr>
                </a:solidFill>
              </a:rPr>
              <a:t>ﷲ يستخدمك بثغرك، دون انتظار حركةٍ من النّاس وفضلٍ من هذا وذاك، أتقِن رغم كلّ شيء، واستشعر دائمًا أنّك أُمّةٌ في مكانك، مهما صَغُر مكانك، مهما اختفىٰ، مهما كان عاديًّا عند غيرك، هذا الذي بين يديك هو اختيار الله لك، فأحسِن يا فَتىٰ .</a:t>
            </a:r>
          </a:p>
          <a:p>
            <a:br>
              <a:rPr lang="ar-JO" sz="2000" dirty="0">
                <a:solidFill>
                  <a:schemeClr val="tx2">
                    <a:lumMod val="50000"/>
                  </a:schemeClr>
                </a:solidFill>
                <a:latin typeface="Helvetica Neue" panose="02000503000000020004" pitchFamily="2" charset="0"/>
              </a:rPr>
            </a:br>
            <a:endParaRPr lang="ar-JO" sz="2000" dirty="0">
              <a:solidFill>
                <a:schemeClr val="tx2">
                  <a:lumMod val="50000"/>
                </a:schemeClr>
              </a:solidFill>
              <a:effectLst/>
              <a:latin typeface="Helvetica Neue" panose="02000503000000020004" pitchFamily="2" charset="0"/>
            </a:endParaRPr>
          </a:p>
        </p:txBody>
      </p:sp>
    </p:spTree>
    <p:extLst>
      <p:ext uri="{BB962C8B-B14F-4D97-AF65-F5344CB8AC3E}">
        <p14:creationId xmlns:p14="http://schemas.microsoft.com/office/powerpoint/2010/main" val="2685790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796FA4C-FE79-B44A-9E28-20C8732D45F5}"/>
              </a:ext>
            </a:extLst>
          </p:cNvPr>
          <p:cNvSpPr>
            <a:spLocks noGrp="1"/>
          </p:cNvSpPr>
          <p:nvPr>
            <p:ph type="body" idx="1"/>
          </p:nvPr>
        </p:nvSpPr>
        <p:spPr>
          <a:xfrm>
            <a:off x="474785" y="444011"/>
            <a:ext cx="5575292" cy="4255477"/>
          </a:xfrm>
        </p:spPr>
        <p:txBody>
          <a:bodyPr>
            <a:normAutofit fontScale="70000" lnSpcReduction="20000"/>
          </a:bodyPr>
          <a:lstStyle/>
          <a:p>
            <a:pPr marL="139700" indent="0">
              <a:buNone/>
            </a:pPr>
            <a:r>
              <a:rPr lang="en-US" sz="4000" b="1" i="0" dirty="0">
                <a:solidFill>
                  <a:schemeClr val="tx1"/>
                </a:solidFill>
                <a:effectLst/>
                <a:latin typeface=".SFUI-Semibold"/>
              </a:rPr>
              <a:t>Hemostasis involves the following mechanisms:</a:t>
            </a:r>
          </a:p>
          <a:p>
            <a:pPr marL="139700" indent="0">
              <a:buNone/>
            </a:pPr>
            <a:endParaRPr lang="en-US" sz="4000" b="1" dirty="0">
              <a:solidFill>
                <a:schemeClr val="tx1"/>
              </a:solidFill>
              <a:effectLst/>
              <a:latin typeface=".SF UI"/>
            </a:endParaRPr>
          </a:p>
          <a:p>
            <a:pPr marL="139700" indent="0">
              <a:buNone/>
            </a:pPr>
            <a:r>
              <a:rPr lang="en-US" sz="3200" b="1" dirty="0">
                <a:solidFill>
                  <a:schemeClr val="tx2"/>
                </a:solidFill>
                <a:latin typeface=".SFUI-Heavy"/>
              </a:rPr>
              <a:t>1</a:t>
            </a:r>
            <a:r>
              <a:rPr lang="en-US" sz="2300" b="1" i="0" dirty="0">
                <a:solidFill>
                  <a:schemeClr val="tx2"/>
                </a:solidFill>
                <a:effectLst/>
                <a:latin typeface=".SFUI-Semibold"/>
              </a:rPr>
              <a:t>-</a:t>
            </a:r>
            <a:r>
              <a:rPr lang="en-US" sz="3200" b="1" dirty="0">
                <a:solidFill>
                  <a:schemeClr val="tx2"/>
                </a:solidFill>
                <a:latin typeface=".SFUI-Semibold"/>
              </a:rPr>
              <a:t>Primary hemostasis:</a:t>
            </a:r>
            <a:r>
              <a:rPr lang="en-US" sz="3200" b="1" i="0" dirty="0">
                <a:solidFill>
                  <a:schemeClr val="tx2"/>
                </a:solidFill>
                <a:effectLst/>
                <a:latin typeface=".SFUI-Semibold"/>
              </a:rPr>
              <a:t> </a:t>
            </a:r>
            <a:r>
              <a:rPr lang="en-US" sz="3200" dirty="0">
                <a:solidFill>
                  <a:schemeClr val="tx1"/>
                </a:solidFill>
                <a:latin typeface=".SFUI-Semibold"/>
              </a:rPr>
              <a:t>formation of a platelet plug.</a:t>
            </a:r>
          </a:p>
          <a:p>
            <a:pPr marL="139700" indent="0">
              <a:buNone/>
            </a:pPr>
            <a:endParaRPr lang="en-US" sz="3200" b="1" i="0" u="sng" dirty="0">
              <a:solidFill>
                <a:srgbClr val="00B0F0"/>
              </a:solidFill>
              <a:effectLst/>
              <a:latin typeface=".SFUI-Semibold"/>
            </a:endParaRPr>
          </a:p>
          <a:p>
            <a:pPr>
              <a:buFont typeface="Wingdings" pitchFamily="2" charset="2"/>
              <a:buChar char="Ø"/>
            </a:pPr>
            <a:r>
              <a:rPr lang="en-US" sz="2400" b="1" i="0" dirty="0">
                <a:solidFill>
                  <a:schemeClr val="tx2"/>
                </a:solidFill>
                <a:effectLst/>
                <a:latin typeface=".SFUI-Heavy"/>
              </a:rPr>
              <a:t>vascular hemostasis</a:t>
            </a:r>
            <a:r>
              <a:rPr lang="en-US" sz="2300" b="1" i="0" dirty="0">
                <a:solidFill>
                  <a:schemeClr val="tx2"/>
                </a:solidFill>
                <a:effectLst/>
                <a:latin typeface=".SFUI-Semibold"/>
              </a:rPr>
              <a:t> </a:t>
            </a:r>
            <a:r>
              <a:rPr lang="en-US" sz="2400" b="1" dirty="0">
                <a:solidFill>
                  <a:schemeClr val="tx2"/>
                </a:solidFill>
                <a:latin typeface=".SFUI-Heavy"/>
              </a:rPr>
              <a:t>:</a:t>
            </a:r>
            <a:r>
              <a:rPr lang="en-US" sz="2300" b="1" i="0" dirty="0">
                <a:solidFill>
                  <a:schemeClr val="tx2"/>
                </a:solidFill>
                <a:effectLst/>
                <a:latin typeface=".SFUI-Semibold"/>
              </a:rPr>
              <a:t> </a:t>
            </a:r>
            <a:r>
              <a:rPr lang="en-US" sz="2400" i="0" dirty="0">
                <a:solidFill>
                  <a:schemeClr val="tx1"/>
                </a:solidFill>
                <a:effectLst/>
                <a:latin typeface=".SFUI-Semibold"/>
              </a:rPr>
              <a:t>Transient vasoconstriction </a:t>
            </a:r>
            <a:r>
              <a:rPr lang="en-GB" sz="2400" i="0" dirty="0">
                <a:solidFill>
                  <a:schemeClr val="tx1"/>
                </a:solidFill>
                <a:effectLst/>
                <a:latin typeface=".SFUI-Semibold"/>
              </a:rPr>
              <a:t>and</a:t>
            </a:r>
            <a:r>
              <a:rPr lang="ar-SA" sz="2400" i="0" dirty="0">
                <a:solidFill>
                  <a:schemeClr val="tx1"/>
                </a:solidFill>
                <a:effectLst/>
                <a:latin typeface=".SFUI-Semibold"/>
              </a:rPr>
              <a:t> </a:t>
            </a:r>
            <a:r>
              <a:rPr lang="en-GB" sz="2400" i="0" dirty="0">
                <a:solidFill>
                  <a:schemeClr val="tx1"/>
                </a:solidFill>
                <a:effectLst/>
                <a:latin typeface=".SFUI-Semibold"/>
              </a:rPr>
              <a:t>von </a:t>
            </a:r>
            <a:r>
              <a:rPr lang="en-US" sz="2400" i="0" strike="noStrike" dirty="0">
                <a:solidFill>
                  <a:schemeClr val="tx1"/>
                </a:solidFill>
                <a:effectLst/>
                <a:latin typeface="Google Sans"/>
              </a:rPr>
              <a:t>Willebrand factor</a:t>
            </a:r>
            <a:r>
              <a:rPr lang="en-US" sz="2400" i="0" dirty="0">
                <a:solidFill>
                  <a:schemeClr val="tx1"/>
                </a:solidFill>
                <a:effectLst/>
                <a:latin typeface=".SFUI-Semibold"/>
              </a:rPr>
              <a:t>  activation following </a:t>
            </a:r>
            <a:r>
              <a:rPr lang="en-US" sz="2400" dirty="0">
                <a:solidFill>
                  <a:schemeClr val="tx1"/>
                </a:solidFill>
                <a:latin typeface=".SFUI-Semibold"/>
              </a:rPr>
              <a:t>endothelial</a:t>
            </a:r>
            <a:r>
              <a:rPr lang="en-US" sz="2400" i="0" dirty="0">
                <a:solidFill>
                  <a:schemeClr val="tx1"/>
                </a:solidFill>
                <a:effectLst/>
                <a:latin typeface=".SFUI-Semibold"/>
              </a:rPr>
              <a:t> injury .</a:t>
            </a:r>
            <a:endParaRPr lang="en-US" sz="3200" b="1" dirty="0">
              <a:solidFill>
                <a:schemeClr val="tx1"/>
              </a:solidFill>
              <a:latin typeface=".SF UI"/>
            </a:endParaRPr>
          </a:p>
          <a:p>
            <a:pPr>
              <a:buFont typeface="Wingdings" pitchFamily="2" charset="2"/>
              <a:buChar char="Ø"/>
            </a:pPr>
            <a:r>
              <a:rPr lang="en-US" sz="2400" b="1" dirty="0">
                <a:solidFill>
                  <a:schemeClr val="tx2"/>
                </a:solidFill>
                <a:latin typeface=".SFUI-Heavy"/>
              </a:rPr>
              <a:t>Platelet hemostasis:  </a:t>
            </a:r>
            <a:r>
              <a:rPr lang="en-US" sz="2400" i="0" dirty="0">
                <a:solidFill>
                  <a:schemeClr val="tx1"/>
                </a:solidFill>
                <a:effectLst/>
                <a:latin typeface=".SFUI-Semibold"/>
              </a:rPr>
              <a:t>adhesion, activation, and aggregation of platelets</a:t>
            </a:r>
            <a:r>
              <a:rPr lang="en-US" sz="2400" dirty="0">
                <a:solidFill>
                  <a:schemeClr val="tx1"/>
                </a:solidFill>
                <a:latin typeface=".SFUI-Semibold"/>
              </a:rPr>
              <a:t>,</a:t>
            </a:r>
            <a:r>
              <a:rPr lang="en-US" sz="2400" i="0" dirty="0">
                <a:solidFill>
                  <a:schemeClr val="tx1"/>
                </a:solidFill>
                <a:effectLst/>
                <a:latin typeface=".SFUI-Semibold"/>
              </a:rPr>
              <a:t> which results in the </a:t>
            </a:r>
            <a:r>
              <a:rPr lang="en-US" sz="2400" b="1" dirty="0">
                <a:solidFill>
                  <a:schemeClr val="tx1"/>
                </a:solidFill>
                <a:latin typeface=".SFUI-Semibold"/>
              </a:rPr>
              <a:t>(white thrombus).</a:t>
            </a:r>
            <a:endParaRPr lang="en-US" sz="2400" b="1" i="0" dirty="0">
              <a:solidFill>
                <a:schemeClr val="tx1"/>
              </a:solidFill>
              <a:effectLst/>
              <a:latin typeface=".SFUI-Semibold"/>
            </a:endParaRPr>
          </a:p>
          <a:p>
            <a:pPr marL="0" indent="0">
              <a:buNone/>
            </a:pPr>
            <a:endParaRPr lang="en-US" sz="2300" b="1" dirty="0">
              <a:effectLst/>
              <a:latin typeface=".SF UI"/>
            </a:endParaRPr>
          </a:p>
          <a:p>
            <a:pPr marL="139700" indent="0">
              <a:buNone/>
            </a:pPr>
            <a:r>
              <a:rPr lang="en-US" sz="3200" b="1" i="0" dirty="0">
                <a:solidFill>
                  <a:srgbClr val="00B0F0"/>
                </a:solidFill>
                <a:effectLst/>
                <a:latin typeface=".SFUI-Heavy"/>
              </a:rPr>
              <a:t> </a:t>
            </a:r>
            <a:r>
              <a:rPr lang="en-US" sz="3200" b="1" i="0" dirty="0">
                <a:solidFill>
                  <a:schemeClr val="tx2"/>
                </a:solidFill>
                <a:effectLst/>
                <a:latin typeface=".SFUI-Heavy"/>
              </a:rPr>
              <a:t>2- </a:t>
            </a:r>
            <a:r>
              <a:rPr lang="en-US" sz="3200" b="1" dirty="0">
                <a:solidFill>
                  <a:schemeClr val="tx2"/>
                </a:solidFill>
                <a:latin typeface=".SFUI-Heavy"/>
              </a:rPr>
              <a:t>secondary hemostasis:</a:t>
            </a:r>
            <a:endParaRPr lang="en-US" sz="3200" b="1" i="0" dirty="0">
              <a:solidFill>
                <a:schemeClr val="tx2"/>
              </a:solidFill>
              <a:effectLst/>
              <a:latin typeface=".SFUI-Semibold"/>
            </a:endParaRPr>
          </a:p>
          <a:p>
            <a:pPr marL="139700" indent="0">
              <a:buNone/>
            </a:pPr>
            <a:r>
              <a:rPr lang="en-US" sz="2300" b="1" dirty="0">
                <a:latin typeface=".SFUI-Semibold"/>
              </a:rPr>
              <a:t> </a:t>
            </a:r>
            <a:r>
              <a:rPr lang="en-US" sz="2400" dirty="0">
                <a:solidFill>
                  <a:schemeClr val="tx1"/>
                </a:solidFill>
              </a:rPr>
              <a:t>A processes that lead to stabilization of the platelet plug (white thrombus) by creating a fibrin network :</a:t>
            </a:r>
            <a:endParaRPr lang="en-US" sz="2400" dirty="0">
              <a:solidFill>
                <a:schemeClr val="tx1"/>
              </a:solidFill>
              <a:effectLst/>
              <a:latin typeface=".SF UI"/>
            </a:endParaRPr>
          </a:p>
          <a:p>
            <a:endParaRPr lang="en-US" dirty="0"/>
          </a:p>
        </p:txBody>
      </p:sp>
      <p:pic>
        <p:nvPicPr>
          <p:cNvPr id="5" name="Picture 4">
            <a:extLst>
              <a:ext uri="{FF2B5EF4-FFF2-40B4-BE49-F238E27FC236}">
                <a16:creationId xmlns:a16="http://schemas.microsoft.com/office/drawing/2014/main" id="{F6DE1D46-3BF2-4E45-8631-D49E68DFF232}"/>
              </a:ext>
            </a:extLst>
          </p:cNvPr>
          <p:cNvPicPr>
            <a:picLocks noChangeAspect="1"/>
          </p:cNvPicPr>
          <p:nvPr/>
        </p:nvPicPr>
        <p:blipFill>
          <a:blip r:embed="rId2"/>
          <a:stretch>
            <a:fillRect/>
          </a:stretch>
        </p:blipFill>
        <p:spPr>
          <a:xfrm>
            <a:off x="5926015" y="444011"/>
            <a:ext cx="2743200" cy="4255477"/>
          </a:xfrm>
          <a:prstGeom prst="rect">
            <a:avLst/>
          </a:prstGeom>
        </p:spPr>
      </p:pic>
    </p:spTree>
    <p:extLst>
      <p:ext uri="{BB962C8B-B14F-4D97-AF65-F5344CB8AC3E}">
        <p14:creationId xmlns:p14="http://schemas.microsoft.com/office/powerpoint/2010/main" val="3668631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444D507-44F9-1949-8388-6626FDF7E667}"/>
              </a:ext>
            </a:extLst>
          </p:cNvPr>
          <p:cNvSpPr>
            <a:spLocks noGrp="1"/>
          </p:cNvSpPr>
          <p:nvPr>
            <p:ph type="body" idx="1"/>
          </p:nvPr>
        </p:nvSpPr>
        <p:spPr>
          <a:xfrm>
            <a:off x="680030" y="685669"/>
            <a:ext cx="7901262" cy="1357500"/>
          </a:xfrm>
        </p:spPr>
        <p:txBody>
          <a:bodyPr/>
          <a:lstStyle/>
          <a:p>
            <a:pPr>
              <a:buFont typeface="Wingdings" pitchFamily="2" charset="2"/>
              <a:buChar char="Ø"/>
            </a:pPr>
            <a:r>
              <a:rPr lang="en-US" sz="3600" b="1" i="0" dirty="0">
                <a:solidFill>
                  <a:schemeClr val="tx2"/>
                </a:solidFill>
                <a:effectLst/>
                <a:latin typeface=".SFUI-Semibold"/>
              </a:rPr>
              <a:t> Coagulation cascade:</a:t>
            </a:r>
          </a:p>
          <a:p>
            <a:pPr marL="139700" indent="0">
              <a:buNone/>
            </a:pPr>
            <a:r>
              <a:rPr lang="en-US" sz="2400" i="0" dirty="0">
                <a:effectLst/>
                <a:latin typeface=".SFUI-Semibold"/>
              </a:rPr>
              <a:t> a </a:t>
            </a:r>
            <a:r>
              <a:rPr lang="en-US" sz="2400" i="0" dirty="0">
                <a:solidFill>
                  <a:schemeClr val="tx1"/>
                </a:solidFill>
                <a:effectLst/>
                <a:latin typeface=".SFUI-Semibold"/>
              </a:rPr>
              <a:t>sequence of events triggered by the activation of the </a:t>
            </a:r>
            <a:r>
              <a:rPr lang="en-US" sz="2400" i="0" u="sng" dirty="0">
                <a:solidFill>
                  <a:schemeClr val="tx1"/>
                </a:solidFill>
                <a:effectLst/>
                <a:latin typeface=".SFUI-Semibold"/>
              </a:rPr>
              <a:t>intrinsic</a:t>
            </a:r>
            <a:r>
              <a:rPr lang="en-US" sz="2400" i="0" dirty="0">
                <a:solidFill>
                  <a:schemeClr val="tx1"/>
                </a:solidFill>
                <a:effectLst/>
                <a:latin typeface=".SFUI-Semibold"/>
              </a:rPr>
              <a:t> or </a:t>
            </a:r>
            <a:r>
              <a:rPr lang="en-US" sz="2400" i="0" dirty="0">
                <a:solidFill>
                  <a:schemeClr val="tx1"/>
                </a:solidFill>
                <a:effectLst/>
                <a:latin typeface=".SFUI-Semibold"/>
                <a:hlinkClick r:id="rId2">
                  <a:extLst>
                    <a:ext uri="{A12FA001-AC4F-418D-AE19-62706E023703}">
                      <ahyp:hlinkClr xmlns:ahyp="http://schemas.microsoft.com/office/drawing/2018/hyperlinkcolor" val="tx"/>
                    </a:ext>
                  </a:extLst>
                </a:hlinkClick>
              </a:rPr>
              <a:t>extrinsic pathway of coagulation</a:t>
            </a:r>
            <a:r>
              <a:rPr lang="en-US" sz="2400" i="0" dirty="0">
                <a:solidFill>
                  <a:schemeClr val="tx1"/>
                </a:solidFill>
                <a:effectLst/>
                <a:latin typeface=".SFUI-Semibold"/>
              </a:rPr>
              <a:t> that results in the formation of a stable </a:t>
            </a:r>
            <a:r>
              <a:rPr lang="en-US" sz="2400" i="0" dirty="0">
                <a:solidFill>
                  <a:schemeClr val="tx1"/>
                </a:solidFill>
                <a:effectLst/>
                <a:latin typeface=".SFUI-Semibold"/>
                <a:hlinkClick r:id="rId3">
                  <a:extLst>
                    <a:ext uri="{A12FA001-AC4F-418D-AE19-62706E023703}">
                      <ahyp:hlinkClr xmlns:ahyp="http://schemas.microsoft.com/office/drawing/2018/hyperlinkcolor" val="tx"/>
                    </a:ext>
                  </a:extLst>
                </a:hlinkClick>
              </a:rPr>
              <a:t>thrombus</a:t>
            </a:r>
            <a:r>
              <a:rPr lang="en-GB" sz="2400" i="0" dirty="0">
                <a:solidFill>
                  <a:schemeClr val="tx1"/>
                </a:solidFill>
                <a:effectLst/>
                <a:latin typeface=".SFUI-Semibold"/>
              </a:rPr>
              <a:t>.</a:t>
            </a:r>
            <a:endParaRPr lang="en-US" sz="2400" dirty="0">
              <a:solidFill>
                <a:schemeClr val="tx1"/>
              </a:solidFill>
              <a:effectLst/>
              <a:latin typeface=".SF UI"/>
            </a:endParaRPr>
          </a:p>
          <a:p>
            <a:pPr>
              <a:buFont typeface="Wingdings" pitchFamily="2" charset="2"/>
              <a:buChar char="Ø"/>
            </a:pPr>
            <a:r>
              <a:rPr lang="en-US" sz="3600" b="1" i="0" dirty="0">
                <a:solidFill>
                  <a:schemeClr val="tx2"/>
                </a:solidFill>
                <a:effectLst/>
                <a:latin typeface=".SFUI-Semibold"/>
              </a:rPr>
              <a:t>  Coagulation factors</a:t>
            </a:r>
            <a:r>
              <a:rPr lang="en-GB" sz="3600" b="1" i="0" dirty="0">
                <a:solidFill>
                  <a:schemeClr val="tx2"/>
                </a:solidFill>
                <a:effectLst/>
                <a:latin typeface=".SFUI-Semibold"/>
              </a:rPr>
              <a:t> :</a:t>
            </a:r>
            <a:endParaRPr lang="en-US" sz="3600" dirty="0">
              <a:solidFill>
                <a:schemeClr val="tx2"/>
              </a:solidFill>
              <a:effectLst/>
              <a:latin typeface=".SF UI"/>
            </a:endParaRPr>
          </a:p>
          <a:p>
            <a:pPr marL="139700" indent="0">
              <a:buNone/>
            </a:pPr>
            <a:r>
              <a:rPr lang="en-US" sz="2400" i="0" dirty="0">
                <a:solidFill>
                  <a:schemeClr val="tx1"/>
                </a:solidFill>
                <a:effectLst/>
                <a:latin typeface=".SFUI-Semibold"/>
              </a:rPr>
              <a:t> Substances that interact with each other to promote blood coagulation</a:t>
            </a:r>
            <a:r>
              <a:rPr lang="en-GB" sz="2400" i="0" dirty="0">
                <a:solidFill>
                  <a:schemeClr val="tx1"/>
                </a:solidFill>
                <a:effectLst/>
                <a:latin typeface=".SFUI-Semibold"/>
              </a:rPr>
              <a:t>.</a:t>
            </a:r>
          </a:p>
          <a:p>
            <a:endParaRPr lang="en-US" sz="2200" dirty="0">
              <a:effectLst/>
              <a:latin typeface=".SF UI"/>
            </a:endParaRPr>
          </a:p>
        </p:txBody>
      </p:sp>
    </p:spTree>
    <p:extLst>
      <p:ext uri="{BB962C8B-B14F-4D97-AF65-F5344CB8AC3E}">
        <p14:creationId xmlns:p14="http://schemas.microsoft.com/office/powerpoint/2010/main" val="1198071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DC7EED-D01D-9046-843B-6698D388942E}"/>
              </a:ext>
            </a:extLst>
          </p:cNvPr>
          <p:cNvPicPr>
            <a:picLocks noChangeAspect="1"/>
          </p:cNvPicPr>
          <p:nvPr/>
        </p:nvPicPr>
        <p:blipFill>
          <a:blip r:embed="rId2"/>
          <a:stretch>
            <a:fillRect/>
          </a:stretch>
        </p:blipFill>
        <p:spPr>
          <a:xfrm>
            <a:off x="474786" y="422031"/>
            <a:ext cx="7860322" cy="4317023"/>
          </a:xfrm>
          <a:prstGeom prst="rect">
            <a:avLst/>
          </a:prstGeom>
        </p:spPr>
      </p:pic>
    </p:spTree>
    <p:extLst>
      <p:ext uri="{BB962C8B-B14F-4D97-AF65-F5344CB8AC3E}">
        <p14:creationId xmlns:p14="http://schemas.microsoft.com/office/powerpoint/2010/main" val="537455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DAD5ABB-6C04-BA49-B05C-74FEE3B910D8}"/>
              </a:ext>
            </a:extLst>
          </p:cNvPr>
          <p:cNvSpPr>
            <a:spLocks noGrp="1"/>
          </p:cNvSpPr>
          <p:nvPr>
            <p:ph type="body" idx="1"/>
          </p:nvPr>
        </p:nvSpPr>
        <p:spPr>
          <a:xfrm>
            <a:off x="465991" y="386861"/>
            <a:ext cx="5203824" cy="1357500"/>
          </a:xfrm>
        </p:spPr>
        <p:txBody>
          <a:bodyPr/>
          <a:lstStyle/>
          <a:p>
            <a:pPr marL="139700" indent="0">
              <a:buNone/>
            </a:pPr>
            <a:r>
              <a:rPr lang="en-US" sz="1100" b="1" i="0" dirty="0">
                <a:solidFill>
                  <a:schemeClr val="tx2"/>
                </a:solidFill>
                <a:effectLst/>
                <a:latin typeface=".SFUI-Semibold"/>
              </a:rPr>
              <a:t> </a:t>
            </a:r>
            <a:r>
              <a:rPr lang="en-US" sz="2400" b="1" i="0" dirty="0">
                <a:solidFill>
                  <a:schemeClr val="tx2"/>
                </a:solidFill>
                <a:effectLst/>
                <a:latin typeface=".SFUI-Semibold"/>
              </a:rPr>
              <a:t>Extrinsic pathway of coagulation</a:t>
            </a:r>
            <a:r>
              <a:rPr lang="en-US" sz="1800" b="1" i="0" dirty="0">
                <a:solidFill>
                  <a:schemeClr val="tx2"/>
                </a:solidFill>
                <a:effectLst/>
                <a:latin typeface=".SFUI-Heavy"/>
              </a:rPr>
              <a:t>: </a:t>
            </a:r>
          </a:p>
          <a:p>
            <a:pPr marL="139700" indent="0">
              <a:buNone/>
            </a:pPr>
            <a:r>
              <a:rPr lang="en-US" sz="1600" b="1" dirty="0">
                <a:latin typeface=".SFUI-Heavy"/>
              </a:rPr>
              <a:t>T</a:t>
            </a:r>
            <a:r>
              <a:rPr lang="en-US" sz="1600" b="1" i="0" dirty="0">
                <a:effectLst/>
                <a:latin typeface=".SFUI-Heavy"/>
              </a:rPr>
              <a:t>riggered by </a:t>
            </a:r>
            <a:r>
              <a:rPr lang="en-US" sz="1600" b="1" i="0" dirty="0">
                <a:solidFill>
                  <a:schemeClr val="tx2"/>
                </a:solidFill>
                <a:effectLst/>
                <a:latin typeface=".SFUI-Heavy"/>
                <a:hlinkClick r:id="rId2">
                  <a:extLst>
                    <a:ext uri="{A12FA001-AC4F-418D-AE19-62706E023703}">
                      <ahyp:hlinkClr xmlns:ahyp="http://schemas.microsoft.com/office/drawing/2018/hyperlinkcolor" val="tx"/>
                    </a:ext>
                  </a:extLst>
                </a:hlinkClick>
              </a:rPr>
              <a:t>endothelial</a:t>
            </a:r>
            <a:r>
              <a:rPr lang="en-US" sz="1600" b="1" i="0" dirty="0">
                <a:effectLst/>
                <a:latin typeface=".SFUI-Heavy"/>
              </a:rPr>
              <a:t> injury.</a:t>
            </a:r>
            <a:endParaRPr lang="en-US" sz="1600" b="1" dirty="0">
              <a:effectLst/>
              <a:latin typeface=".SF UI"/>
            </a:endParaRPr>
          </a:p>
          <a:p>
            <a:pPr marL="139700" indent="0">
              <a:buNone/>
            </a:pPr>
            <a:r>
              <a:rPr lang="en-US" sz="1600" b="1" i="0" dirty="0">
                <a:effectLst/>
                <a:latin typeface=".SFUI-Heavy"/>
              </a:rPr>
              <a:t>Tissue factor </a:t>
            </a:r>
            <a:r>
              <a:rPr lang="en-US" sz="1600" b="1" i="0" dirty="0">
                <a:solidFill>
                  <a:schemeClr val="tx2"/>
                </a:solidFill>
                <a:effectLst/>
                <a:latin typeface=".SFUI-Heavy"/>
                <a:hlinkClick r:id="rId3">
                  <a:extLst>
                    <a:ext uri="{A12FA001-AC4F-418D-AE19-62706E023703}">
                      <ahyp:hlinkClr xmlns:ahyp="http://schemas.microsoft.com/office/drawing/2018/hyperlinkcolor" val="tx"/>
                    </a:ext>
                  </a:extLst>
                </a:hlinkClick>
              </a:rPr>
              <a:t>(</a:t>
            </a:r>
            <a:r>
              <a:rPr lang="en-US" sz="1600" b="1" i="0" u="sng" dirty="0">
                <a:solidFill>
                  <a:schemeClr val="tx2"/>
                </a:solidFill>
                <a:effectLst/>
                <a:latin typeface=".SFUI-Heavy"/>
                <a:hlinkClick r:id="rId3">
                  <a:extLst>
                    <a:ext uri="{A12FA001-AC4F-418D-AE19-62706E023703}">
                      <ahyp:hlinkClr xmlns:ahyp="http://schemas.microsoft.com/office/drawing/2018/hyperlinkcolor" val="tx"/>
                    </a:ext>
                  </a:extLst>
                </a:hlinkClick>
              </a:rPr>
              <a:t>factor III</a:t>
            </a:r>
            <a:r>
              <a:rPr lang="en-US" sz="1600" b="1" i="0" dirty="0">
                <a:solidFill>
                  <a:schemeClr val="tx2"/>
                </a:solidFill>
                <a:effectLst/>
                <a:latin typeface=".SFUI-Heavy"/>
                <a:hlinkClick r:id="rId3">
                  <a:extLst>
                    <a:ext uri="{A12FA001-AC4F-418D-AE19-62706E023703}">
                      <ahyp:hlinkClr xmlns:ahyp="http://schemas.microsoft.com/office/drawing/2018/hyperlinkcolor" val="tx"/>
                    </a:ext>
                  </a:extLst>
                </a:hlinkClick>
              </a:rPr>
              <a:t>)</a:t>
            </a:r>
            <a:r>
              <a:rPr lang="en-US" sz="1600" b="1" i="0" dirty="0">
                <a:solidFill>
                  <a:schemeClr val="tx2"/>
                </a:solidFill>
                <a:effectLst/>
                <a:latin typeface=".SFUI-Heavy"/>
              </a:rPr>
              <a:t> </a:t>
            </a:r>
            <a:r>
              <a:rPr lang="en-US" sz="1600" b="1" i="0" dirty="0">
                <a:effectLst/>
                <a:latin typeface=".SFUI-Heavy"/>
              </a:rPr>
              <a:t>activates factor VII.</a:t>
            </a:r>
            <a:endParaRPr lang="en-US" sz="1600" b="1" dirty="0">
              <a:effectLst/>
              <a:latin typeface=".SF UI"/>
            </a:endParaRPr>
          </a:p>
          <a:p>
            <a:pPr marL="139700" indent="0">
              <a:buNone/>
            </a:pPr>
            <a:r>
              <a:rPr lang="en-US" sz="1600" b="1" i="0" dirty="0">
                <a:effectLst/>
                <a:latin typeface=".SFUI-Heavy"/>
              </a:rPr>
              <a:t> </a:t>
            </a:r>
            <a:r>
              <a:rPr lang="en-US" sz="1600" b="1" i="0" dirty="0">
                <a:solidFill>
                  <a:schemeClr val="tx2"/>
                </a:solidFill>
                <a:effectLst/>
                <a:latin typeface=".SFUI-Heavy"/>
              </a:rPr>
              <a:t>▪ </a:t>
            </a:r>
            <a:r>
              <a:rPr lang="en-US" sz="1600" b="1" i="0" dirty="0">
                <a:solidFill>
                  <a:schemeClr val="tx2"/>
                </a:solidFill>
                <a:effectLst/>
                <a:latin typeface=".SFUI-Heavy"/>
                <a:hlinkClick r:id="rId3">
                  <a:extLst>
                    <a:ext uri="{A12FA001-AC4F-418D-AE19-62706E023703}">
                      <ahyp:hlinkClr xmlns:ahyp="http://schemas.microsoft.com/office/drawing/2018/hyperlinkcolor" val="tx"/>
                    </a:ext>
                  </a:extLst>
                </a:hlinkClick>
              </a:rPr>
              <a:t>Tissue factor</a:t>
            </a:r>
            <a:r>
              <a:rPr lang="en-US" sz="1600" b="1" i="0" u="sng" dirty="0">
                <a:solidFill>
                  <a:schemeClr val="tx2"/>
                </a:solidFill>
                <a:effectLst/>
                <a:latin typeface=".SFUI-Heavy"/>
              </a:rPr>
              <a:t>:</a:t>
            </a:r>
            <a:r>
              <a:rPr lang="en-US" sz="1600" b="1" i="0" dirty="0">
                <a:solidFill>
                  <a:schemeClr val="tx2"/>
                </a:solidFill>
                <a:effectLst/>
                <a:latin typeface=".SFUI-Heavy"/>
              </a:rPr>
              <a:t> </a:t>
            </a:r>
            <a:r>
              <a:rPr lang="en-US" sz="1600" b="1" i="0" dirty="0">
                <a:effectLst/>
                <a:latin typeface=".SFUI-Heavy"/>
              </a:rPr>
              <a:t>is expressed on the surface of subendothelial muscle cells and </a:t>
            </a:r>
            <a:r>
              <a:rPr lang="en-US" sz="1600" b="1" i="0" u="sng" dirty="0">
                <a:solidFill>
                  <a:schemeClr val="tx2"/>
                </a:solidFill>
                <a:effectLst/>
                <a:latin typeface=".SFUI-Heavy"/>
                <a:hlinkClick r:id="rId4">
                  <a:extLst>
                    <a:ext uri="{A12FA001-AC4F-418D-AE19-62706E023703}">
                      <ahyp:hlinkClr xmlns:ahyp="http://schemas.microsoft.com/office/drawing/2018/hyperlinkcolor" val="tx"/>
                    </a:ext>
                  </a:extLst>
                </a:hlinkClick>
              </a:rPr>
              <a:t>fibroblasts</a:t>
            </a:r>
            <a:r>
              <a:rPr lang="en-US" sz="1600" b="1" i="0" dirty="0">
                <a:solidFill>
                  <a:schemeClr val="tx2"/>
                </a:solidFill>
                <a:effectLst/>
                <a:latin typeface=".SFUI-Heavy"/>
                <a:hlinkClick r:id="rId4">
                  <a:extLst>
                    <a:ext uri="{A12FA001-AC4F-418D-AE19-62706E023703}">
                      <ahyp:hlinkClr xmlns:ahyp="http://schemas.microsoft.com/office/drawing/2018/hyperlinkcolor" val="tx"/>
                    </a:ext>
                  </a:extLst>
                </a:hlinkClick>
              </a:rPr>
              <a:t>.</a:t>
            </a:r>
            <a:endParaRPr lang="en-US" sz="1600" b="1" dirty="0">
              <a:solidFill>
                <a:schemeClr val="tx2"/>
              </a:solidFill>
              <a:effectLst/>
              <a:latin typeface=".SF UI"/>
            </a:endParaRPr>
          </a:p>
          <a:p>
            <a:pPr marL="139700" indent="0">
              <a:buNone/>
            </a:pPr>
            <a:r>
              <a:rPr lang="en-US" sz="1600" b="1" i="0" dirty="0">
                <a:effectLst/>
                <a:latin typeface=".SFUI-Heavy"/>
              </a:rPr>
              <a:t> </a:t>
            </a:r>
            <a:r>
              <a:rPr lang="en-US" sz="1600" b="1" i="0" dirty="0">
                <a:solidFill>
                  <a:schemeClr val="tx2"/>
                </a:solidFill>
                <a:effectLst/>
                <a:latin typeface=".SFUI-Heavy"/>
              </a:rPr>
              <a:t>▪ </a:t>
            </a:r>
            <a:r>
              <a:rPr lang="en-US" sz="1600" b="1" i="0" u="sng" dirty="0">
                <a:solidFill>
                  <a:schemeClr val="tx2"/>
                </a:solidFill>
                <a:effectLst/>
                <a:latin typeface=".SFUI-Heavy"/>
                <a:hlinkClick r:id="rId5">
                  <a:extLst>
                    <a:ext uri="{A12FA001-AC4F-418D-AE19-62706E023703}">
                      <ahyp:hlinkClr xmlns:ahyp="http://schemas.microsoft.com/office/drawing/2018/hyperlinkcolor" val="tx"/>
                    </a:ext>
                  </a:extLst>
                </a:hlinkClick>
              </a:rPr>
              <a:t>Factor VII</a:t>
            </a:r>
            <a:r>
              <a:rPr lang="en-US" sz="1600" b="1" u="sng" dirty="0">
                <a:solidFill>
                  <a:schemeClr val="tx2"/>
                </a:solidFill>
                <a:latin typeface=".SFUI-Heavy"/>
              </a:rPr>
              <a:t>:</a:t>
            </a:r>
            <a:r>
              <a:rPr lang="en-US" sz="1600" b="1" i="0" dirty="0">
                <a:effectLst/>
                <a:latin typeface=".SFUI-Heavy"/>
              </a:rPr>
              <a:t> vitamin K-dependent coagulation factor produced by liver</a:t>
            </a:r>
            <a:r>
              <a:rPr lang="en-GB" sz="1600" b="1" i="0" dirty="0">
                <a:effectLst/>
                <a:latin typeface=".SFUI-Heavy"/>
              </a:rPr>
              <a:t>.</a:t>
            </a:r>
            <a:endParaRPr lang="en-US" sz="1600" b="1" dirty="0">
              <a:effectLst/>
              <a:latin typeface=".SF UI"/>
            </a:endParaRPr>
          </a:p>
        </p:txBody>
      </p:sp>
      <p:pic>
        <p:nvPicPr>
          <p:cNvPr id="5" name="Picture 4">
            <a:extLst>
              <a:ext uri="{FF2B5EF4-FFF2-40B4-BE49-F238E27FC236}">
                <a16:creationId xmlns:a16="http://schemas.microsoft.com/office/drawing/2014/main" id="{4C9583C7-2546-1F49-A087-F72983FD2BC6}"/>
              </a:ext>
            </a:extLst>
          </p:cNvPr>
          <p:cNvPicPr>
            <a:picLocks noChangeAspect="1"/>
          </p:cNvPicPr>
          <p:nvPr/>
        </p:nvPicPr>
        <p:blipFill>
          <a:blip r:embed="rId6"/>
          <a:stretch>
            <a:fillRect/>
          </a:stretch>
        </p:blipFill>
        <p:spPr>
          <a:xfrm>
            <a:off x="465991" y="2571750"/>
            <a:ext cx="4789031" cy="2184889"/>
          </a:xfrm>
          <a:prstGeom prst="rect">
            <a:avLst/>
          </a:prstGeom>
        </p:spPr>
      </p:pic>
      <p:pic>
        <p:nvPicPr>
          <p:cNvPr id="6" name="Picture 5">
            <a:extLst>
              <a:ext uri="{FF2B5EF4-FFF2-40B4-BE49-F238E27FC236}">
                <a16:creationId xmlns:a16="http://schemas.microsoft.com/office/drawing/2014/main" id="{BBBF2618-331F-7E47-AD2C-97D53025254F}"/>
              </a:ext>
            </a:extLst>
          </p:cNvPr>
          <p:cNvPicPr>
            <a:picLocks noChangeAspect="1"/>
          </p:cNvPicPr>
          <p:nvPr/>
        </p:nvPicPr>
        <p:blipFill>
          <a:blip r:embed="rId7"/>
          <a:stretch>
            <a:fillRect/>
          </a:stretch>
        </p:blipFill>
        <p:spPr>
          <a:xfrm>
            <a:off x="5955324" y="1512751"/>
            <a:ext cx="2722685" cy="3199927"/>
          </a:xfrm>
          <a:prstGeom prst="rect">
            <a:avLst/>
          </a:prstGeom>
        </p:spPr>
      </p:pic>
    </p:spTree>
    <p:extLst>
      <p:ext uri="{BB962C8B-B14F-4D97-AF65-F5344CB8AC3E}">
        <p14:creationId xmlns:p14="http://schemas.microsoft.com/office/powerpoint/2010/main" val="651262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AE50E59-8DD7-7A43-AD8F-F7B28BEEBEAC}"/>
              </a:ext>
            </a:extLst>
          </p:cNvPr>
          <p:cNvSpPr txBox="1">
            <a:spLocks/>
          </p:cNvSpPr>
          <p:nvPr/>
        </p:nvSpPr>
        <p:spPr>
          <a:xfrm>
            <a:off x="334109" y="290146"/>
            <a:ext cx="4615960" cy="4563207"/>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lbert Sans"/>
              <a:buNone/>
              <a:defRPr sz="1600" b="0" i="0" u="none" strike="noStrike" cap="none">
                <a:solidFill>
                  <a:schemeClr val="dk1"/>
                </a:solidFill>
                <a:latin typeface="Albert Sans"/>
                <a:ea typeface="Albert Sans"/>
                <a:cs typeface="Albert Sans"/>
                <a:sym typeface="Albert Sans"/>
              </a:defRPr>
            </a:lvl1pPr>
            <a:lvl2pPr marL="914400" marR="0" lvl="1"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2pPr>
            <a:lvl3pPr marL="1371600" marR="0" lvl="2"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3pPr>
            <a:lvl4pPr marL="1828800" marR="0" lvl="3"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4pPr>
            <a:lvl5pPr marL="2286000" marR="0" lvl="4"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5pPr>
            <a:lvl6pPr marL="2743200" marR="0" lvl="5"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6pPr>
            <a:lvl7pPr marL="3200400" marR="0" lvl="6"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7pPr>
            <a:lvl8pPr marL="3657600" marR="0" lvl="7"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8pPr>
            <a:lvl9pPr marL="4114800" marR="0" lvl="8" indent="-304800" algn="ctr" rtl="0">
              <a:lnSpc>
                <a:spcPct val="100000"/>
              </a:lnSpc>
              <a:spcBef>
                <a:spcPts val="0"/>
              </a:spcBef>
              <a:spcAft>
                <a:spcPts val="0"/>
              </a:spcAft>
              <a:buClr>
                <a:schemeClr val="dk1"/>
              </a:buClr>
              <a:buSzPts val="1800"/>
              <a:buFont typeface="Albert Sans"/>
              <a:buNone/>
              <a:defRPr sz="1800" b="0" i="0" u="none" strike="noStrike" cap="none">
                <a:solidFill>
                  <a:schemeClr val="dk1"/>
                </a:solidFill>
                <a:latin typeface="Albert Sans"/>
                <a:ea typeface="Albert Sans"/>
                <a:cs typeface="Albert Sans"/>
                <a:sym typeface="Albert Sans"/>
              </a:defRPr>
            </a:lvl9pPr>
          </a:lstStyle>
          <a:p>
            <a:pPr marL="152400" indent="0"/>
            <a:r>
              <a:rPr lang="en-US" sz="2600" b="1" dirty="0">
                <a:solidFill>
                  <a:schemeClr val="tx2"/>
                </a:solidFill>
                <a:latin typeface=".SFUI-Semibold"/>
              </a:rPr>
              <a:t>Intrinsic pathway of coagulation:</a:t>
            </a:r>
            <a:endParaRPr lang="en-US" sz="2600" dirty="0">
              <a:solidFill>
                <a:schemeClr val="tx2"/>
              </a:solidFill>
              <a:latin typeface=".SF UI"/>
            </a:endParaRPr>
          </a:p>
          <a:p>
            <a:pPr marL="438150" indent="-285750">
              <a:buFont typeface="Arial" panose="020B0604020202020204" pitchFamily="34" charset="0"/>
              <a:buChar char="•"/>
            </a:pPr>
            <a:r>
              <a:rPr lang="en-US" b="1" dirty="0">
                <a:latin typeface=".SFUI-Heavy"/>
              </a:rPr>
              <a:t>Exposed </a:t>
            </a:r>
            <a:r>
              <a:rPr lang="en-US" b="1" dirty="0">
                <a:latin typeface=".SFUI-Heavy"/>
                <a:hlinkClick r:id="rId2"/>
              </a:rPr>
              <a:t>collagen,</a:t>
            </a:r>
            <a:r>
              <a:rPr lang="en-US" b="1" dirty="0">
                <a:latin typeface=".SFUI-Heavy"/>
              </a:rPr>
              <a:t> </a:t>
            </a:r>
            <a:r>
              <a:rPr lang="en-US" b="1" dirty="0">
                <a:latin typeface=".SFUI-Heavy"/>
                <a:hlinkClick r:id="rId3"/>
              </a:rPr>
              <a:t>kallikrein,</a:t>
            </a:r>
            <a:r>
              <a:rPr lang="en-US" b="1" dirty="0">
                <a:latin typeface=".SFUI-Heavy"/>
              </a:rPr>
              <a:t> and kininogen (HMWK) activate </a:t>
            </a:r>
            <a:r>
              <a:rPr lang="en-US" b="1" dirty="0">
                <a:latin typeface=".SFUI-Heavy"/>
                <a:hlinkClick r:id="rId4"/>
              </a:rPr>
              <a:t>factor XII.</a:t>
            </a:r>
            <a:endParaRPr lang="en-US" dirty="0">
              <a:latin typeface=".SF UI"/>
            </a:endParaRPr>
          </a:p>
          <a:p>
            <a:pPr marL="438150" indent="-285750">
              <a:buFont typeface="Arial" panose="020B0604020202020204" pitchFamily="34" charset="0"/>
              <a:buChar char="•"/>
            </a:pPr>
            <a:r>
              <a:rPr lang="en-US" b="1" dirty="0">
                <a:latin typeface=".SFUI-Heavy"/>
              </a:rPr>
              <a:t>Factor XIIa activates </a:t>
            </a:r>
            <a:r>
              <a:rPr lang="en-US" b="1" u="sng" dirty="0">
                <a:latin typeface=".SFUI-Heavy"/>
                <a:hlinkClick r:id="rId5"/>
              </a:rPr>
              <a:t>factor XI</a:t>
            </a:r>
            <a:r>
              <a:rPr lang="en-US" b="1" dirty="0">
                <a:latin typeface=".SFUI-Heavy"/>
                <a:hlinkClick r:id="rId5"/>
              </a:rPr>
              <a:t>.</a:t>
            </a:r>
            <a:endParaRPr lang="en-US" dirty="0">
              <a:latin typeface=".SF UI"/>
            </a:endParaRPr>
          </a:p>
          <a:p>
            <a:pPr marL="438150" indent="-285750">
              <a:buFont typeface="Arial" panose="020B0604020202020204" pitchFamily="34" charset="0"/>
              <a:buChar char="•"/>
            </a:pPr>
            <a:r>
              <a:rPr lang="en-US" b="1" u="sng" dirty="0">
                <a:latin typeface=".SFUI-Heavy"/>
                <a:hlinkClick r:id="rId6"/>
              </a:rPr>
              <a:t>Thrombin</a:t>
            </a:r>
            <a:r>
              <a:rPr lang="en-US" b="1" dirty="0">
                <a:latin typeface=".SFUI-Heavy"/>
              </a:rPr>
              <a:t> activates factor XI and factor VIII.</a:t>
            </a:r>
            <a:endParaRPr lang="en-US" dirty="0">
              <a:latin typeface=".SF UI"/>
            </a:endParaRPr>
          </a:p>
          <a:p>
            <a:pPr marL="438150" indent="-285750">
              <a:buFont typeface="Arial" panose="020B0604020202020204" pitchFamily="34" charset="0"/>
              <a:buChar char="•"/>
            </a:pPr>
            <a:r>
              <a:rPr lang="en-US" b="1" dirty="0">
                <a:latin typeface=".SFUI-Heavy"/>
              </a:rPr>
              <a:t>Factor XIa activates factor IX.</a:t>
            </a:r>
            <a:endParaRPr lang="en-US" dirty="0">
              <a:latin typeface=".SF UI"/>
            </a:endParaRPr>
          </a:p>
          <a:p>
            <a:pPr marL="438150" indent="-285750">
              <a:buFont typeface="Arial" panose="020B0604020202020204" pitchFamily="34" charset="0"/>
              <a:buChar char="•"/>
            </a:pPr>
            <a:r>
              <a:rPr lang="en-US" b="1" dirty="0">
                <a:latin typeface=".SFUI-Heavy"/>
                <a:hlinkClick r:id="rId7"/>
              </a:rPr>
              <a:t>Factors</a:t>
            </a:r>
            <a:r>
              <a:rPr lang="en-US" b="1" u="sng" dirty="0">
                <a:latin typeface=".SFUI-Heavy"/>
                <a:hlinkClick r:id="rId7"/>
              </a:rPr>
              <a:t> </a:t>
            </a:r>
            <a:r>
              <a:rPr lang="en-US" b="1" dirty="0">
                <a:latin typeface=".SFUI-Heavy"/>
                <a:hlinkClick r:id="rId7"/>
              </a:rPr>
              <a:t>VIIIa</a:t>
            </a:r>
            <a:r>
              <a:rPr lang="en-US" b="1" dirty="0">
                <a:latin typeface=".SFUI-Heavy"/>
              </a:rPr>
              <a:t> and IXa form a complex (mediated by calcium) that activates </a:t>
            </a:r>
            <a:r>
              <a:rPr lang="en-US" b="1" dirty="0">
                <a:latin typeface=".SFUI-Heavy"/>
                <a:hlinkClick r:id="rId8"/>
              </a:rPr>
              <a:t>factor</a:t>
            </a:r>
            <a:r>
              <a:rPr lang="en-US" b="1" u="sng" dirty="0">
                <a:latin typeface=".SFUI-Heavy"/>
                <a:hlinkClick r:id="rId8"/>
              </a:rPr>
              <a:t> X</a:t>
            </a:r>
            <a:r>
              <a:rPr lang="en-US" b="1" dirty="0">
                <a:latin typeface=".SFUI-Heavy"/>
                <a:hlinkClick r:id="rId8"/>
              </a:rPr>
              <a:t>.</a:t>
            </a:r>
            <a:endParaRPr lang="en-US" dirty="0">
              <a:latin typeface=".SF UI"/>
            </a:endParaRPr>
          </a:p>
          <a:p>
            <a:pPr marL="438150" indent="-285750">
              <a:buFont typeface="Arial" panose="020B0604020202020204" pitchFamily="34" charset="0"/>
              <a:buChar char="•"/>
            </a:pPr>
            <a:r>
              <a:rPr lang="en-US" b="1" dirty="0">
                <a:latin typeface=".SFUI-Heavy"/>
              </a:rPr>
              <a:t>This causes a positive feedback loop of </a:t>
            </a:r>
            <a:r>
              <a:rPr lang="en-US" b="1" u="sng" dirty="0">
                <a:latin typeface=".SFUI-Heavy"/>
                <a:hlinkClick r:id="rId8"/>
              </a:rPr>
              <a:t>factor X</a:t>
            </a:r>
            <a:r>
              <a:rPr lang="en-US" b="1" dirty="0">
                <a:latin typeface=".SFUI-Heavy"/>
              </a:rPr>
              <a:t> and </a:t>
            </a:r>
            <a:r>
              <a:rPr lang="en-US" b="1" dirty="0">
                <a:latin typeface=".SFUI-Heavy"/>
                <a:hlinkClick r:id="rId6"/>
              </a:rPr>
              <a:t>thrombin</a:t>
            </a:r>
            <a:r>
              <a:rPr lang="en-US" b="1" dirty="0">
                <a:latin typeface=".SFUI-Heavy"/>
              </a:rPr>
              <a:t> activation via the intrinsic pathway.</a:t>
            </a:r>
          </a:p>
          <a:p>
            <a:pPr marL="438150" indent="-285750">
              <a:buFont typeface="Arial" panose="020B0604020202020204" pitchFamily="34" charset="0"/>
              <a:buChar char="•"/>
            </a:pPr>
            <a:endParaRPr lang="en-US" dirty="0">
              <a:latin typeface=".SF UI"/>
            </a:endParaRPr>
          </a:p>
          <a:p>
            <a:r>
              <a:rPr lang="en-US" b="1" dirty="0">
                <a:latin typeface=".SFUI-Semibold"/>
              </a:rPr>
              <a:t> </a:t>
            </a:r>
            <a:r>
              <a:rPr lang="en-US" b="1" dirty="0">
                <a:solidFill>
                  <a:schemeClr val="tx2"/>
                </a:solidFill>
                <a:latin typeface=".SFUI-Semibold"/>
              </a:rPr>
              <a:t>• Common pathway of coagulation</a:t>
            </a:r>
            <a:r>
              <a:rPr lang="en-US" b="1" dirty="0">
                <a:solidFill>
                  <a:schemeClr val="tx2"/>
                </a:solidFill>
                <a:latin typeface=".SFUI-Heavy"/>
              </a:rPr>
              <a:t>:</a:t>
            </a:r>
            <a:r>
              <a:rPr lang="en-US" b="1" dirty="0">
                <a:latin typeface=".SFUI-Heavy"/>
              </a:rPr>
              <a:t> The extrinsic and intrinsic pathway both end in the common pathway.</a:t>
            </a:r>
            <a:endParaRPr lang="en-US" dirty="0">
              <a:latin typeface=".SF UI"/>
            </a:endParaRPr>
          </a:p>
          <a:p>
            <a:r>
              <a:rPr lang="en-US" b="1" dirty="0">
                <a:latin typeface=".SFUI-Heavy"/>
              </a:rPr>
              <a:t> 1) Factor Xa and factor Va form a complex (mediated by </a:t>
            </a:r>
            <a:r>
              <a:rPr lang="en-US" b="1" u="sng" dirty="0">
                <a:latin typeface=".SFUI-Heavy"/>
              </a:rPr>
              <a:t>calcium</a:t>
            </a:r>
            <a:r>
              <a:rPr lang="en-US" b="1" dirty="0">
                <a:latin typeface=".SFUI-Heavy"/>
              </a:rPr>
              <a:t>) that cleaves prothrombin </a:t>
            </a:r>
            <a:r>
              <a:rPr lang="en-US" b="1" dirty="0">
                <a:latin typeface=".SFUI-Heavy"/>
                <a:hlinkClick r:id="rId9"/>
              </a:rPr>
              <a:t>(</a:t>
            </a:r>
            <a:r>
              <a:rPr lang="en-US" b="1" u="sng" dirty="0">
                <a:latin typeface=".SFUI-Heavy"/>
                <a:hlinkClick r:id="rId9"/>
              </a:rPr>
              <a:t>factor II</a:t>
            </a:r>
            <a:r>
              <a:rPr lang="en-US" b="1" dirty="0">
                <a:latin typeface=".SFUI-Heavy"/>
                <a:hlinkClick r:id="rId9"/>
              </a:rPr>
              <a:t>)</a:t>
            </a:r>
            <a:r>
              <a:rPr lang="en-US" b="1" dirty="0">
                <a:latin typeface=".SFUI-Heavy"/>
              </a:rPr>
              <a:t> to thrombin </a:t>
            </a:r>
            <a:r>
              <a:rPr lang="en-US" b="1" dirty="0">
                <a:latin typeface=".SFUI-Heavy"/>
                <a:hlinkClick r:id="rId6"/>
              </a:rPr>
              <a:t>(</a:t>
            </a:r>
            <a:r>
              <a:rPr lang="en-US" b="1" u="sng" dirty="0">
                <a:latin typeface=".SFUI-Heavy"/>
                <a:hlinkClick r:id="rId6"/>
              </a:rPr>
              <a:t>factor IIa</a:t>
            </a:r>
            <a:r>
              <a:rPr lang="en-US" b="1" dirty="0">
                <a:latin typeface=".SFUI-Heavy"/>
                <a:hlinkClick r:id="rId6"/>
              </a:rPr>
              <a:t>).</a:t>
            </a:r>
            <a:endParaRPr lang="en-US" dirty="0">
              <a:latin typeface=".SF UI"/>
            </a:endParaRPr>
          </a:p>
          <a:p>
            <a:r>
              <a:rPr lang="en-US" b="1" dirty="0">
                <a:latin typeface=".SFUI-Heavy"/>
              </a:rPr>
              <a:t> 2)  </a:t>
            </a:r>
            <a:r>
              <a:rPr lang="en-US" b="1" u="sng" dirty="0">
                <a:latin typeface=".SFUI-Heavy"/>
                <a:hlinkClick r:id="rId6"/>
              </a:rPr>
              <a:t>Thrombin</a:t>
            </a:r>
            <a:r>
              <a:rPr lang="en-US" b="1" dirty="0">
                <a:latin typeface=".SFUI-Heavy"/>
              </a:rPr>
              <a:t> cleaves fibrinogen </a:t>
            </a:r>
            <a:r>
              <a:rPr lang="en-US" b="1" dirty="0">
                <a:latin typeface=".SFUI-Heavy"/>
                <a:hlinkClick r:id="rId10"/>
              </a:rPr>
              <a:t>(</a:t>
            </a:r>
            <a:r>
              <a:rPr lang="en-US" b="1" u="sng" dirty="0">
                <a:latin typeface=".SFUI-Heavy"/>
                <a:hlinkClick r:id="rId10"/>
              </a:rPr>
              <a:t>factor I</a:t>
            </a:r>
            <a:r>
              <a:rPr lang="en-US" b="1" dirty="0">
                <a:latin typeface=".SFUI-Heavy"/>
                <a:hlinkClick r:id="rId10"/>
              </a:rPr>
              <a:t>)</a:t>
            </a:r>
            <a:r>
              <a:rPr lang="en-US" b="1" dirty="0">
                <a:latin typeface=".SFUI-Heavy"/>
              </a:rPr>
              <a:t> into insoluble fibrin </a:t>
            </a:r>
            <a:r>
              <a:rPr lang="en-US" b="1" dirty="0">
                <a:latin typeface=".SFUI-Heavy"/>
                <a:hlinkClick r:id="rId11"/>
              </a:rPr>
              <a:t>(</a:t>
            </a:r>
            <a:r>
              <a:rPr lang="en-US" b="1" u="sng" dirty="0">
                <a:latin typeface=".SFUI-Heavy"/>
                <a:hlinkClick r:id="rId11"/>
              </a:rPr>
              <a:t>factor Ia</a:t>
            </a:r>
            <a:r>
              <a:rPr lang="en-US" b="1" dirty="0">
                <a:latin typeface=".SFUI-Heavy"/>
                <a:hlinkClick r:id="rId11"/>
              </a:rPr>
              <a:t>)</a:t>
            </a:r>
            <a:r>
              <a:rPr lang="en-US" b="1" dirty="0">
                <a:latin typeface=".SFUI-Heavy"/>
              </a:rPr>
              <a:t> </a:t>
            </a:r>
            <a:endParaRPr lang="en-US" dirty="0">
              <a:latin typeface=".SF UI"/>
            </a:endParaRPr>
          </a:p>
          <a:p>
            <a:endParaRPr lang="en-US" dirty="0">
              <a:latin typeface=".SF UI"/>
            </a:endParaRPr>
          </a:p>
        </p:txBody>
      </p:sp>
      <p:pic>
        <p:nvPicPr>
          <p:cNvPr id="6" name="Picture 5">
            <a:extLst>
              <a:ext uri="{FF2B5EF4-FFF2-40B4-BE49-F238E27FC236}">
                <a16:creationId xmlns:a16="http://schemas.microsoft.com/office/drawing/2014/main" id="{FE4FE177-9B26-C046-B883-263263BBC569}"/>
              </a:ext>
            </a:extLst>
          </p:cNvPr>
          <p:cNvPicPr>
            <a:picLocks noChangeAspect="1"/>
          </p:cNvPicPr>
          <p:nvPr/>
        </p:nvPicPr>
        <p:blipFill>
          <a:blip r:embed="rId12"/>
          <a:stretch>
            <a:fillRect/>
          </a:stretch>
        </p:blipFill>
        <p:spPr>
          <a:xfrm>
            <a:off x="5169874" y="395654"/>
            <a:ext cx="3382109" cy="4352192"/>
          </a:xfrm>
          <a:prstGeom prst="rect">
            <a:avLst/>
          </a:prstGeom>
        </p:spPr>
      </p:pic>
    </p:spTree>
    <p:extLst>
      <p:ext uri="{BB962C8B-B14F-4D97-AF65-F5344CB8AC3E}">
        <p14:creationId xmlns:p14="http://schemas.microsoft.com/office/powerpoint/2010/main" val="2403707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9E75323C-7EB3-9141-B4A0-40B4F8DD5D26}"/>
              </a:ext>
            </a:extLst>
          </p:cNvPr>
          <p:cNvSpPr>
            <a:spLocks noGrp="1"/>
          </p:cNvSpPr>
          <p:nvPr>
            <p:ph type="body" idx="1"/>
          </p:nvPr>
        </p:nvSpPr>
        <p:spPr>
          <a:xfrm>
            <a:off x="318600" y="298939"/>
            <a:ext cx="8368201" cy="808892"/>
          </a:xfrm>
        </p:spPr>
        <p:txBody>
          <a:bodyPr/>
          <a:lstStyle/>
          <a:p>
            <a:r>
              <a:rPr lang="en-US" sz="1100" dirty="0">
                <a:solidFill>
                  <a:schemeClr val="tx2"/>
                </a:solidFill>
              </a:rPr>
              <a:t> </a:t>
            </a:r>
            <a:r>
              <a:rPr lang="en-US" sz="2400" b="1" dirty="0">
                <a:solidFill>
                  <a:schemeClr val="tx2"/>
                </a:solidFill>
              </a:rPr>
              <a:t>Important deactivators of coagulation</a:t>
            </a:r>
            <a:r>
              <a:rPr lang="en-GB" sz="2400" b="1" dirty="0">
                <a:solidFill>
                  <a:schemeClr val="tx2"/>
                </a:solidFill>
              </a:rPr>
              <a:t> :</a:t>
            </a:r>
          </a:p>
          <a:p>
            <a:endParaRPr lang="en-GB" sz="2400" b="1" dirty="0">
              <a:solidFill>
                <a:schemeClr val="tx2"/>
              </a:solidFill>
            </a:endParaRPr>
          </a:p>
          <a:p>
            <a:pPr marL="139700" indent="0">
              <a:buNone/>
            </a:pPr>
            <a:r>
              <a:rPr lang="en-US" sz="1800" b="1" dirty="0">
                <a:solidFill>
                  <a:schemeClr val="tx2"/>
                </a:solidFill>
              </a:rPr>
              <a:t>1- Antithrombin:</a:t>
            </a:r>
          </a:p>
          <a:p>
            <a:pPr marL="139700" indent="0">
              <a:buNone/>
            </a:pPr>
            <a:r>
              <a:rPr lang="en-US" sz="1600" dirty="0">
                <a:solidFill>
                  <a:schemeClr val="tx1"/>
                </a:solidFill>
              </a:rPr>
              <a:t>Is produced in liver and circulate in plasma, activated by healthy endothelial cells and inhibits factors, II,IX,X.</a:t>
            </a:r>
            <a:endParaRPr lang="en-GB" sz="1600" dirty="0">
              <a:solidFill>
                <a:schemeClr val="tx1"/>
              </a:solidFill>
            </a:endParaRPr>
          </a:p>
          <a:p>
            <a:pPr marL="139700" indent="0">
              <a:buNone/>
            </a:pPr>
            <a:r>
              <a:rPr lang="en-US" sz="1800" b="1" dirty="0">
                <a:solidFill>
                  <a:schemeClr val="tx2"/>
                </a:solidFill>
              </a:rPr>
              <a:t>2-</a:t>
            </a:r>
            <a:r>
              <a:rPr lang="en-US" sz="1800" dirty="0">
                <a:solidFill>
                  <a:schemeClr val="tx2"/>
                </a:solidFill>
              </a:rPr>
              <a:t> </a:t>
            </a:r>
            <a:r>
              <a:rPr lang="en-US" sz="1800" b="1" dirty="0">
                <a:solidFill>
                  <a:schemeClr val="tx2"/>
                </a:solidFill>
              </a:rPr>
              <a:t>Protein C and S:</a:t>
            </a:r>
          </a:p>
          <a:p>
            <a:pPr>
              <a:buFont typeface="Courier New" panose="02070309020205020404" pitchFamily="49" charset="0"/>
              <a:buChar char="o"/>
            </a:pPr>
            <a:r>
              <a:rPr lang="en-US" sz="1050" dirty="0">
                <a:solidFill>
                  <a:schemeClr val="tx1"/>
                </a:solidFill>
              </a:rPr>
              <a:t> </a:t>
            </a:r>
            <a:r>
              <a:rPr lang="en-US" sz="1600" dirty="0">
                <a:solidFill>
                  <a:schemeClr val="tx1"/>
                </a:solidFill>
              </a:rPr>
              <a:t>Is glycoproteins synthesized in liver . </a:t>
            </a:r>
          </a:p>
          <a:p>
            <a:pPr>
              <a:buFont typeface="Courier New" panose="02070309020205020404" pitchFamily="49" charset="0"/>
              <a:buChar char="o"/>
            </a:pPr>
            <a:r>
              <a:rPr lang="en-US" sz="1600" dirty="0">
                <a:solidFill>
                  <a:schemeClr val="tx1"/>
                </a:solidFill>
              </a:rPr>
              <a:t>Protein C is a zymogen (inactive) , its active form called activated protein C (APC).</a:t>
            </a:r>
          </a:p>
          <a:p>
            <a:pPr>
              <a:buFont typeface="Courier New" panose="02070309020205020404" pitchFamily="49" charset="0"/>
              <a:buChar char="o"/>
            </a:pPr>
            <a:r>
              <a:rPr lang="en-US" sz="1600" dirty="0">
                <a:solidFill>
                  <a:schemeClr val="tx1"/>
                </a:solidFill>
              </a:rPr>
              <a:t>APC requires protein S as a co-factor (not a zymogen) to inactivate factors Va and VIlla. If protein C and S are deficient, the patient will be in a hypercoagulable state</a:t>
            </a:r>
            <a:r>
              <a:rPr lang="en-GB" sz="1050" dirty="0">
                <a:solidFill>
                  <a:schemeClr val="tx1"/>
                </a:solidFill>
              </a:rPr>
              <a:t>.</a:t>
            </a:r>
          </a:p>
          <a:p>
            <a:pPr marL="139700" indent="0">
              <a:buNone/>
            </a:pPr>
            <a:r>
              <a:rPr lang="en-US" sz="1800" b="1" dirty="0">
                <a:solidFill>
                  <a:schemeClr val="tx2"/>
                </a:solidFill>
              </a:rPr>
              <a:t>3-</a:t>
            </a:r>
            <a:r>
              <a:rPr lang="en-US" sz="1800" b="1" dirty="0">
                <a:solidFill>
                  <a:srgbClr val="00B0F0"/>
                </a:solidFill>
              </a:rPr>
              <a:t> </a:t>
            </a:r>
            <a:r>
              <a:rPr lang="en-US" sz="1800" b="1" dirty="0">
                <a:solidFill>
                  <a:schemeClr val="tx2"/>
                </a:solidFill>
              </a:rPr>
              <a:t>Tissue factor pathway inhibitor reversibly inactivates factor Xa</a:t>
            </a:r>
            <a:r>
              <a:rPr lang="en-GB" sz="1800" b="1" dirty="0">
                <a:solidFill>
                  <a:schemeClr val="tx2"/>
                </a:solidFill>
              </a:rPr>
              <a:t>.</a:t>
            </a:r>
          </a:p>
          <a:p>
            <a:pPr marL="139700" indent="0">
              <a:buNone/>
            </a:pPr>
            <a:r>
              <a:rPr lang="en-GB" sz="1800" b="1" dirty="0">
                <a:solidFill>
                  <a:schemeClr val="tx2"/>
                </a:solidFill>
              </a:rPr>
              <a:t>4-</a:t>
            </a:r>
            <a:r>
              <a:rPr lang="en-GB" sz="1800" dirty="0">
                <a:solidFill>
                  <a:schemeClr val="tx2"/>
                </a:solidFill>
              </a:rPr>
              <a:t> </a:t>
            </a:r>
            <a:r>
              <a:rPr lang="en-US" sz="1800" b="1" dirty="0">
                <a:solidFill>
                  <a:schemeClr val="tx2"/>
                </a:solidFill>
              </a:rPr>
              <a:t>Plasminogen:</a:t>
            </a:r>
          </a:p>
          <a:p>
            <a:pPr marL="139700" indent="0">
              <a:buNone/>
            </a:pPr>
            <a:r>
              <a:rPr lang="en-US" sz="1600" dirty="0">
                <a:solidFill>
                  <a:schemeClr val="tx1"/>
                </a:solidFill>
              </a:rPr>
              <a:t> Is synthesized in liver, converted to plasmin which breakdown fibrin into soluble fibrin degradation product (FDP).</a:t>
            </a:r>
          </a:p>
        </p:txBody>
      </p:sp>
    </p:spTree>
    <p:extLst>
      <p:ext uri="{BB962C8B-B14F-4D97-AF65-F5344CB8AC3E}">
        <p14:creationId xmlns:p14="http://schemas.microsoft.com/office/powerpoint/2010/main" val="3140718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7A742A14-31DF-2542-9B80-D2AD8A3C844A}"/>
              </a:ext>
            </a:extLst>
          </p:cNvPr>
          <p:cNvSpPr>
            <a:spLocks noGrp="1"/>
          </p:cNvSpPr>
          <p:nvPr>
            <p:ph type="body" idx="1"/>
          </p:nvPr>
        </p:nvSpPr>
        <p:spPr>
          <a:xfrm>
            <a:off x="470146" y="659292"/>
            <a:ext cx="7996845" cy="3385512"/>
          </a:xfrm>
          <a:prstGeom prst="rect">
            <a:avLst/>
          </a:prstGeom>
        </p:spPr>
        <p:txBody>
          <a:bodyPr wrap="square">
            <a:spAutoFit/>
          </a:bodyPr>
          <a:lstStyle/>
          <a:p>
            <a:pPr marL="139700" indent="0">
              <a:buNone/>
            </a:pPr>
            <a:r>
              <a:rPr lang="en-US" sz="3200" dirty="0">
                <a:solidFill>
                  <a:schemeClr val="tx2"/>
                </a:solidFill>
                <a:latin typeface="Forte" panose="03060902040502070203" pitchFamily="66" charset="0"/>
              </a:rPr>
              <a:t>Tests for hemostasis pathways:</a:t>
            </a:r>
          </a:p>
          <a:p>
            <a:pPr marL="139700" indent="0">
              <a:buNone/>
            </a:pPr>
            <a:endParaRPr lang="en-US" sz="3200" dirty="0"/>
          </a:p>
          <a:p>
            <a:pPr marL="139700" indent="0">
              <a:buNone/>
            </a:pPr>
            <a:r>
              <a:rPr lang="en-US" sz="1800" dirty="0">
                <a:solidFill>
                  <a:schemeClr val="tx1"/>
                </a:solidFill>
              </a:rPr>
              <a:t> ► The pathway that begins by factor XII is called the intrinsic pathway and the pathway that begins by tissue factor is called the extrinsic pathway. And they are tested separately inside the laboratory. </a:t>
            </a:r>
          </a:p>
          <a:p>
            <a:pPr marL="139700" indent="0">
              <a:buNone/>
            </a:pPr>
            <a:endParaRPr lang="en-US" sz="1800" dirty="0"/>
          </a:p>
          <a:p>
            <a:pPr marL="139700" indent="0">
              <a:buNone/>
            </a:pPr>
            <a:r>
              <a:rPr lang="en-US" sz="1800" dirty="0">
                <a:solidFill>
                  <a:schemeClr val="tx1"/>
                </a:solidFill>
              </a:rPr>
              <a:t>► The test for the intrinsic pathway is the </a:t>
            </a:r>
            <a:r>
              <a:rPr lang="en-US" sz="1800" b="1" dirty="0">
                <a:solidFill>
                  <a:schemeClr val="tx2"/>
                </a:solidFill>
              </a:rPr>
              <a:t>activated partial thromboplastin time (PTT), </a:t>
            </a:r>
            <a:r>
              <a:rPr lang="en-US" sz="1800" dirty="0">
                <a:solidFill>
                  <a:schemeClr val="tx1"/>
                </a:solidFill>
              </a:rPr>
              <a:t>to do this test in the lab you take a plasma sample of the patient and add it to a negatively charged substance (silica) and measure the time it takes to form a clot.</a:t>
            </a:r>
          </a:p>
        </p:txBody>
      </p:sp>
    </p:spTree>
    <p:extLst>
      <p:ext uri="{BB962C8B-B14F-4D97-AF65-F5344CB8AC3E}">
        <p14:creationId xmlns:p14="http://schemas.microsoft.com/office/powerpoint/2010/main" val="1405292086"/>
      </p:ext>
    </p:extLst>
  </p:cSld>
  <p:clrMapOvr>
    <a:masterClrMapping/>
  </p:clrMapOvr>
</p:sld>
</file>

<file path=ppt/theme/theme1.xml><?xml version="1.0" encoding="utf-8"?>
<a:theme xmlns:a="http://schemas.openxmlformats.org/drawingml/2006/main" name="Abnormal Uterine Bleeding Injuries by Slidesgo">
  <a:themeElements>
    <a:clrScheme name="Simple Light">
      <a:dk1>
        <a:srgbClr val="350309"/>
      </a:dk1>
      <a:lt1>
        <a:srgbClr val="FFFFFF"/>
      </a:lt1>
      <a:dk2>
        <a:srgbClr val="DE0218"/>
      </a:dk2>
      <a:lt2>
        <a:srgbClr val="B60012"/>
      </a:lt2>
      <a:accent1>
        <a:srgbClr val="F28791"/>
      </a:accent1>
      <a:accent2>
        <a:srgbClr val="FFFFFF"/>
      </a:accent2>
      <a:accent3>
        <a:srgbClr val="FFFFFF"/>
      </a:accent3>
      <a:accent4>
        <a:srgbClr val="FFFFFF"/>
      </a:accent4>
      <a:accent5>
        <a:srgbClr val="FFFFFF"/>
      </a:accent5>
      <a:accent6>
        <a:srgbClr val="FFFFFF"/>
      </a:accent6>
      <a:hlink>
        <a:srgbClr val="3503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743</TotalTime>
  <Words>1442</Words>
  <Application>Microsoft Office PowerPoint</Application>
  <PresentationFormat>On-screen Show (16:9)</PresentationFormat>
  <Paragraphs>161</Paragraphs>
  <Slides>23</Slides>
  <Notes>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Hind</vt:lpstr>
      <vt:lpstr>.SF UI</vt:lpstr>
      <vt:lpstr>Albert Sans</vt:lpstr>
      <vt:lpstr>Forte</vt:lpstr>
      <vt:lpstr>Arial</vt:lpstr>
      <vt:lpstr>Courier New</vt:lpstr>
      <vt:lpstr>Helvetica Neue</vt:lpstr>
      <vt:lpstr>Chalkboard SE Light</vt:lpstr>
      <vt:lpstr>.SFUI-Semibold</vt:lpstr>
      <vt:lpstr>Google Sans</vt:lpstr>
      <vt:lpstr>.SFUI-Heavy</vt:lpstr>
      <vt:lpstr>Wingdings</vt:lpstr>
      <vt:lpstr>Abnormal Uterine Bleeding Injuries by Slidesgo</vt:lpstr>
      <vt:lpstr>Anti-Coagulant</vt:lpstr>
      <vt:lpstr>Hemostasis is the physiological process by which a bleeding stops. Its final result is a thrombus (blood clot), which consists of blood cells (RBCs , platelet ) and fibrin strands.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Heparin</vt:lpstr>
      <vt:lpstr>Heparin Induced Thrombocytopenia</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Anti-Coagulant</dc:title>
  <dc:creator>admin</dc:creator>
  <cp:lastModifiedBy>admin</cp:lastModifiedBy>
  <cp:revision>46</cp:revision>
  <dcterms:modified xsi:type="dcterms:W3CDTF">2025-02-12T00:22:03Z</dcterms:modified>
</cp:coreProperties>
</file>