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2B1D4C-3D62-40F8-846D-9E8CEAF5C505}">
  <a:tblStyle styleId="{ED2B1D4C-3D62-40F8-846D-9E8CEAF5C50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42" Type="http://schemas.openxmlformats.org/officeDocument/2006/relationships/slide" Target="slides/slide35.xml"/><Relationship Id="rId86" Type="http://schemas.openxmlformats.org/officeDocument/2006/relationships/slide" Target="slides/slide79.xml"/><Relationship Id="rId41" Type="http://schemas.openxmlformats.org/officeDocument/2006/relationships/slide" Target="slides/slide34.xml"/><Relationship Id="rId85" Type="http://schemas.openxmlformats.org/officeDocument/2006/relationships/slide" Target="slides/slide78.xml"/><Relationship Id="rId44" Type="http://schemas.openxmlformats.org/officeDocument/2006/relationships/slide" Target="slides/slide37.xml"/><Relationship Id="rId88" Type="http://schemas.openxmlformats.org/officeDocument/2006/relationships/slide" Target="slides/slide81.xml"/><Relationship Id="rId43" Type="http://schemas.openxmlformats.org/officeDocument/2006/relationships/slide" Target="slides/slide36.xml"/><Relationship Id="rId87" Type="http://schemas.openxmlformats.org/officeDocument/2006/relationships/slide" Target="slides/slide8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4" name="Google Shape;414;p48:notes"/>
          <p:cNvSpPr/>
          <p:nvPr>
            <p:ph idx="2" type="sldImg"/>
          </p:nvPr>
        </p:nvSpPr>
        <p:spPr>
          <a:xfrm>
            <a:off x="1150937" y="692150"/>
            <a:ext cx="4556100" cy="341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5" name="Google Shape;415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64" name="Google Shape;464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Google Shape;465;p55:notes"/>
          <p:cNvSpPr txBox="1"/>
          <p:nvPr>
            <p:ph idx="1" type="body"/>
          </p:nvPr>
        </p:nvSpPr>
        <p:spPr>
          <a:xfrm>
            <a:off x="838200" y="4344987"/>
            <a:ext cx="50910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previous slides presented the individual and public health goals of treatment for TB. </a:t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slide defines the microbiological goals of treatment.  </a:t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	[Review content of slide] </a:t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Antituberculosis drugs operate in a complimentary way to accomplish these goals as shown in the next slide.</a:t>
            </a:r>
            <a:endParaRPr/>
          </a:p>
          <a:p>
            <a:pPr indent="0" lvl="0" marL="17145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81" name="Google Shape;481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58:notes"/>
          <p:cNvSpPr txBox="1"/>
          <p:nvPr>
            <p:ph idx="1" type="body"/>
          </p:nvPr>
        </p:nvSpPr>
        <p:spPr>
          <a:xfrm>
            <a:off x="838200" y="4344987"/>
            <a:ext cx="5091000" cy="4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Treatment recommendations </a:t>
            </a:r>
            <a:r>
              <a:rPr b="1" lang="en-US"/>
              <a:t>for new patients (not previously treated)</a:t>
            </a:r>
            <a:r>
              <a:rPr lang="en-US"/>
              <a:t>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/>
              <a:t>This slide presents the standard recommended six-month course of treatment for new patients with the option of 3x per week dosing.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/>
              <a:t>Note that a systematic review found little evidence of difference in failure or relapse rates with daily or 3x weekly regimens in HIV-negative patients.  However, 3x per week dosing was associated with higher rates of acquired drug resistance. Further comments for 3x per week dosing are also noted on slide.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/>
              <a:t>Note: All patients with TB and HIV infection should be evaluated to determine if antiretroviral therapy is indicated during the course of treatment for TB.  [Additional information on this topic, including dosing recommendations for TB if living with HIV, can be found in </a:t>
            </a:r>
            <a:r>
              <a:rPr i="1" lang="en-US"/>
              <a:t>TB and HIV Infection: Introduction and Diagnosis module</a:t>
            </a:r>
            <a:r>
              <a:rPr lang="en-US"/>
              <a:t>.]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/>
              <a:t>[Pediatric dosing covered in Pediatric module.]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None/>
            </a:pPr>
            <a:r>
              <a:rPr lang="en-US"/>
              <a:t>[</a:t>
            </a:r>
            <a:r>
              <a:rPr b="1" lang="en-US"/>
              <a:t>Interactive option</a:t>
            </a:r>
            <a:r>
              <a:rPr lang="en-US"/>
              <a:t>:  Ask participants about what their standard practice is locally for the initiation and continuation phases of treatment.]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i="1" lang="en-US" sz="1000"/>
              <a:t>	[World Health Organization.  Treatment of Tuberculosis: Guidelines for National Programmes, Third Edition.  Geneva: World Health Organization, 2003. – Note slide reflects updated version pending 2009]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1293813" y="7620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858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560"/>
              <a:buFont typeface="Noto Sans Symbols"/>
              <a:buNone/>
              <a:defRPr/>
            </a:lvl1pPr>
            <a:lvl2pPr lvl="1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08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rtl="0" algn="l">
              <a:spcBef>
                <a:spcPts val="640"/>
              </a:spcBef>
              <a:spcAft>
                <a:spcPts val="0"/>
              </a:spcAft>
              <a:buSzPts val="2560"/>
              <a:buChar char="●"/>
              <a:defRPr sz="3200"/>
            </a:lvl1pPr>
            <a:lvl2pPr indent="-388619" lvl="1" marL="914400" rtl="0" algn="l">
              <a:spcBef>
                <a:spcPts val="560"/>
              </a:spcBef>
              <a:spcAft>
                <a:spcPts val="0"/>
              </a:spcAft>
              <a:buSzPts val="2520"/>
              <a:buFont typeface="Times New Roman"/>
              <a:buChar char="–"/>
              <a:defRPr sz="2800"/>
            </a:lvl2pPr>
            <a:lvl3pPr indent="-320039" lvl="2" marL="1371600" rtl="0" algn="l">
              <a:spcBef>
                <a:spcPts val="480"/>
              </a:spcBef>
              <a:spcAft>
                <a:spcPts val="0"/>
              </a:spcAft>
              <a:buSzPts val="1440"/>
              <a:buChar char="●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SzPts val="2000"/>
              <a:buFont typeface="Times New Roman"/>
              <a:buChar char="•"/>
              <a:defRPr sz="2000"/>
            </a:lvl9pPr>
          </a:lstStyle>
          <a:p/>
        </p:txBody>
      </p:sp>
      <p:sp>
        <p:nvSpPr>
          <p:cNvPr id="96" name="Google Shape;96;p1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SzPts val="1080"/>
              <a:buFont typeface="Times New Roman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97" name="Google Shape;97;p1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8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rtl="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Font typeface="Times New Roman"/>
              <a:buChar char="–"/>
              <a:defRPr sz="2000"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9pPr>
          </a:lstStyle>
          <a:p/>
        </p:txBody>
      </p:sp>
      <p:sp>
        <p:nvSpPr>
          <p:cNvPr id="104" name="Google Shape;104;p15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SzPts val="1800"/>
              <a:buFont typeface="Times New Roman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08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rtl="0" algn="l">
              <a:spcBef>
                <a:spcPts val="480"/>
              </a:spcBef>
              <a:spcAft>
                <a:spcPts val="0"/>
              </a:spcAft>
              <a:buSzPts val="1920"/>
              <a:buChar char="●"/>
              <a:defRPr sz="2400"/>
            </a:lvl1pPr>
            <a:lvl2pPr indent="-342900" lvl="1" marL="914400" rtl="0" algn="l">
              <a:spcBef>
                <a:spcPts val="400"/>
              </a:spcBef>
              <a:spcAft>
                <a:spcPts val="0"/>
              </a:spcAft>
              <a:buSzPts val="1800"/>
              <a:buFont typeface="Times New Roman"/>
              <a:buChar char="–"/>
              <a:defRPr sz="2000"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SzPts val="1600"/>
              <a:buFont typeface="Times New Roman"/>
              <a:buChar char="•"/>
              <a:defRPr sz="1600"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SzPts val="1620"/>
              <a:buFont typeface="Times New Roman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112" name="Google Shape;112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rtl="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65760" lvl="1" marL="914400" rtl="0" algn="l">
              <a:spcBef>
                <a:spcPts val="480"/>
              </a:spcBef>
              <a:spcAft>
                <a:spcPts val="0"/>
              </a:spcAft>
              <a:buSzPts val="2160"/>
              <a:buFont typeface="Times New Roman"/>
              <a:buChar char="–"/>
              <a:defRPr sz="2400"/>
            </a:lvl2pPr>
            <a:lvl3pPr indent="-304800" lvl="2" marL="13716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rtl="0" algn="l">
              <a:spcBef>
                <a:spcPts val="560"/>
              </a:spcBef>
              <a:spcAft>
                <a:spcPts val="0"/>
              </a:spcAft>
              <a:buSzPts val="2240"/>
              <a:buChar char="●"/>
              <a:defRPr sz="2800"/>
            </a:lvl1pPr>
            <a:lvl2pPr indent="-365760" lvl="1" marL="914400" rtl="0" algn="l">
              <a:spcBef>
                <a:spcPts val="480"/>
              </a:spcBef>
              <a:spcAft>
                <a:spcPts val="0"/>
              </a:spcAft>
              <a:buSzPts val="2160"/>
              <a:buFont typeface="Times New Roman"/>
              <a:buChar char="–"/>
              <a:defRPr sz="2400"/>
            </a:lvl2pPr>
            <a:lvl3pPr indent="-304800" lvl="2" marL="1371600" rtl="0" algn="l"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Font typeface="Times New Roman"/>
              <a:buChar char="•"/>
              <a:defRPr sz="18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rtl="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1pPr>
            <a:lvl2pPr indent="-331469" lvl="1" marL="914400" rtl="0" algn="l">
              <a:spcBef>
                <a:spcPts val="360"/>
              </a:spcBef>
              <a:spcAft>
                <a:spcPts val="0"/>
              </a:spcAft>
              <a:buSzPts val="1620"/>
              <a:buChar char="–"/>
              <a:defRPr/>
            </a:lvl2pPr>
            <a:lvl3pPr indent="-297180" lvl="2" marL="1371600" rtl="0" algn="l">
              <a:spcBef>
                <a:spcPts val="360"/>
              </a:spcBef>
              <a:spcAft>
                <a:spcPts val="0"/>
              </a:spcAft>
              <a:buSzPts val="1080"/>
              <a:buChar char="●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035050" y="1552575"/>
            <a:ext cx="10179049" cy="5308414"/>
            <a:chOff x="-652" y="978"/>
            <a:chExt cx="6412" cy="3344"/>
          </a:xfrm>
        </p:grpSpPr>
        <p:sp>
          <p:nvSpPr>
            <p:cNvPr id="11" name="Google Shape;11;p1"/>
            <p:cNvSpPr/>
            <p:nvPr/>
          </p:nvSpPr>
          <p:spPr>
            <a:xfrm>
              <a:off x="2061" y="1707"/>
              <a:ext cx="3699" cy="2613"/>
            </a:xfrm>
            <a:custGeom>
              <a:rect b="b" l="l" r="r" t="t"/>
              <a:pathLst>
                <a:path extrusionOk="0" h="2613" w="3699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-652" y="978"/>
              <a:ext cx="4212" cy="3344"/>
            </a:xfrm>
            <a:custGeom>
              <a:rect b="b" l="l" r="r" t="t"/>
              <a:pathLst>
                <a:path extrusionOk="0" fill="none" h="21231" w="2160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extrusionOk="0" h="21231" w="2160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0" y="1587"/>
            <a:ext cx="9132887" cy="6858000"/>
            <a:chOff x="0" y="1"/>
            <a:chExt cx="5753" cy="4320"/>
          </a:xfrm>
        </p:grpSpPr>
        <p:sp>
          <p:nvSpPr>
            <p:cNvPr id="26" name="Google Shape;26;p3"/>
            <p:cNvSpPr/>
            <p:nvPr/>
          </p:nvSpPr>
          <p:spPr>
            <a:xfrm>
              <a:off x="3394" y="999"/>
              <a:ext cx="2359" cy="3314"/>
            </a:xfrm>
            <a:custGeom>
              <a:rect b="b" l="l" r="r" t="t"/>
              <a:pathLst>
                <a:path extrusionOk="0" h="3314" w="2359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0" y="1"/>
              <a:ext cx="5292" cy="4320"/>
            </a:xfrm>
            <a:custGeom>
              <a:rect b="b" l="l" r="r" t="t"/>
              <a:pathLst>
                <a:path extrusionOk="0" fill="none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extrusionOk="0" h="21600" w="2160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cap="rnd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" name="Google Shape;28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lt2"/>
                </a:solidFill>
                <a:effectLst>
                  <a:outerShdw blurRad="38100" algn="tl" dir="2700000" dist="381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b="0" i="0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8619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0039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6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3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2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ctrTitle"/>
          </p:nvPr>
        </p:nvSpPr>
        <p:spPr>
          <a:xfrm>
            <a:off x="428625" y="5286375"/>
            <a:ext cx="8353500" cy="15717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b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b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Dr.Samah M.Shehata</a:t>
            </a:r>
            <a:b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Assistant professor of Chest Diseases</a:t>
            </a:r>
            <a:endParaRPr/>
          </a:p>
        </p:txBody>
      </p:sp>
      <p:pic>
        <p:nvPicPr>
          <p:cNvPr descr="نتيجة بحث الصور عن ‪tuberculosis‬‏"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" y="142875"/>
            <a:ext cx="8858250" cy="489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900112" y="2060575"/>
            <a:ext cx="71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b="1" i="0" lang="en-US" sz="6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Transmission </a:t>
            </a:r>
            <a:br>
              <a:rPr b="1" i="0" lang="en-US" sz="6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6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Of</a:t>
            </a:r>
            <a:br>
              <a:rPr b="1" i="0" lang="en-US" sz="6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6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Infection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s.slideplayer.com/13/3995301/slides/slide_6.jpg" id="177" name="Google Shape;177;p27"/>
          <p:cNvPicPr preferRelativeResize="0"/>
          <p:nvPr/>
        </p:nvPicPr>
        <p:blipFill rotWithShape="1">
          <a:blip r:embed="rId3">
            <a:alphaModFix/>
          </a:blip>
          <a:srcRect b="9940" l="4320" r="4329" t="21599"/>
          <a:stretch/>
        </p:blipFill>
        <p:spPr>
          <a:xfrm>
            <a:off x="250825" y="0"/>
            <a:ext cx="8893176" cy="656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age.slidesharecdn.com/smsb-dental-presentationoctober2012bysomamedical-net-120914033051-phpapp01/95/indoor-air-quality-assurance-in-a-dental-environmentdentalpresentation-october-2012-by-somamedicalnet-16-728.jpg?cb=1347597207"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7" y="260350"/>
            <a:ext cx="9002712" cy="63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323850" y="0"/>
            <a:ext cx="8569200" cy="1125600"/>
          </a:xfrm>
          <a:prstGeom prst="rect">
            <a:avLst/>
          </a:prstGeom>
          <a:solidFill>
            <a:srgbClr val="FFEBC2"/>
          </a:solidFill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transmission is determined</a:t>
            </a:r>
            <a:endParaRPr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250825" y="1412875"/>
            <a:ext cx="8675700" cy="5111700"/>
          </a:xfrm>
          <a:prstGeom prst="rect">
            <a:avLst/>
          </a:prstGeom>
          <a:solidFill>
            <a:srgbClr val="00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probability of contact with a case of TB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intimacy and duration of that contact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degree of infectiouseness of case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dk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Untreated AFB smear positive PTB cases are the most infectious</a:t>
            </a:r>
            <a:endParaRPr/>
          </a:p>
          <a:p>
            <a:pPr indent="-160020" lvl="0" marL="342900" rtl="0" algn="l"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>
            <a:off x="1403350" y="549275"/>
            <a:ext cx="6481800" cy="5400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8575" y="40714"/>
                </a:moveTo>
                <a:cubicBezTo>
                  <a:pt x="38575" y="26513"/>
                  <a:pt x="48167" y="15000"/>
                  <a:pt x="60000" y="15000"/>
                </a:cubicBezTo>
                <a:cubicBezTo>
                  <a:pt x="71833" y="15000"/>
                  <a:pt x="81425" y="26513"/>
                  <a:pt x="81425" y="40714"/>
                </a:cubicBezTo>
                <a:lnTo>
                  <a:pt x="81425" y="40714"/>
                </a:lnTo>
                <a:cubicBezTo>
                  <a:pt x="81425" y="51365"/>
                  <a:pt x="76629" y="60000"/>
                  <a:pt x="70713" y="60000"/>
                </a:cubicBezTo>
                <a:cubicBezTo>
                  <a:pt x="67754" y="60000"/>
                  <a:pt x="65356" y="64317"/>
                  <a:pt x="65356" y="69643"/>
                </a:cubicBezTo>
                <a:lnTo>
                  <a:pt x="65356" y="82500"/>
                </a:lnTo>
                <a:lnTo>
                  <a:pt x="54644" y="82500"/>
                </a:lnTo>
                <a:lnTo>
                  <a:pt x="54644" y="69643"/>
                </a:lnTo>
                <a:cubicBezTo>
                  <a:pt x="54644" y="58992"/>
                  <a:pt x="59440" y="50357"/>
                  <a:pt x="65356" y="50357"/>
                </a:cubicBezTo>
                <a:cubicBezTo>
                  <a:pt x="68314" y="50357"/>
                  <a:pt x="70713" y="46040"/>
                  <a:pt x="70713" y="40714"/>
                </a:cubicBezTo>
                <a:cubicBezTo>
                  <a:pt x="70713" y="33613"/>
                  <a:pt x="65916" y="27857"/>
                  <a:pt x="60000" y="27857"/>
                </a:cubicBezTo>
                <a:cubicBezTo>
                  <a:pt x="54084" y="27857"/>
                  <a:pt x="49287" y="33613"/>
                  <a:pt x="49287" y="40714"/>
                </a:cubicBezTo>
                <a:close/>
                <a:moveTo>
                  <a:pt x="60000" y="85714"/>
                </a:moveTo>
                <a:cubicBezTo>
                  <a:pt x="64437" y="85714"/>
                  <a:pt x="68034" y="90032"/>
                  <a:pt x="68034" y="95357"/>
                </a:cubicBezTo>
                <a:cubicBezTo>
                  <a:pt x="68034" y="100683"/>
                  <a:pt x="64437" y="105000"/>
                  <a:pt x="60000" y="105000"/>
                </a:cubicBezTo>
                <a:cubicBezTo>
                  <a:pt x="55563" y="105000"/>
                  <a:pt x="51966" y="100683"/>
                  <a:pt x="51966" y="95357"/>
                </a:cubicBezTo>
                <a:cubicBezTo>
                  <a:pt x="51966" y="90032"/>
                  <a:pt x="55563" y="85714"/>
                  <a:pt x="60000" y="85714"/>
                </a:cubicBezTo>
                <a:close/>
              </a:path>
              <a:path extrusionOk="0" fill="darken" h="120000" w="120000">
                <a:moveTo>
                  <a:pt x="38575" y="40714"/>
                </a:moveTo>
                <a:cubicBezTo>
                  <a:pt x="38575" y="26513"/>
                  <a:pt x="48167" y="15000"/>
                  <a:pt x="60000" y="15000"/>
                </a:cubicBezTo>
                <a:cubicBezTo>
                  <a:pt x="71833" y="15000"/>
                  <a:pt x="81425" y="26513"/>
                  <a:pt x="81425" y="40714"/>
                </a:cubicBezTo>
                <a:lnTo>
                  <a:pt x="81425" y="40714"/>
                </a:lnTo>
                <a:cubicBezTo>
                  <a:pt x="81425" y="51365"/>
                  <a:pt x="76629" y="60000"/>
                  <a:pt x="70713" y="60000"/>
                </a:cubicBezTo>
                <a:cubicBezTo>
                  <a:pt x="67754" y="60000"/>
                  <a:pt x="65356" y="64317"/>
                  <a:pt x="65356" y="69643"/>
                </a:cubicBezTo>
                <a:lnTo>
                  <a:pt x="65356" y="82500"/>
                </a:lnTo>
                <a:lnTo>
                  <a:pt x="54644" y="82500"/>
                </a:lnTo>
                <a:lnTo>
                  <a:pt x="54644" y="69643"/>
                </a:lnTo>
                <a:cubicBezTo>
                  <a:pt x="54644" y="58992"/>
                  <a:pt x="59440" y="50357"/>
                  <a:pt x="65356" y="50357"/>
                </a:cubicBezTo>
                <a:cubicBezTo>
                  <a:pt x="68314" y="50357"/>
                  <a:pt x="70713" y="46040"/>
                  <a:pt x="70713" y="40714"/>
                </a:cubicBezTo>
                <a:cubicBezTo>
                  <a:pt x="70713" y="33613"/>
                  <a:pt x="65916" y="27857"/>
                  <a:pt x="60000" y="27857"/>
                </a:cubicBezTo>
                <a:cubicBezTo>
                  <a:pt x="54084" y="27857"/>
                  <a:pt x="49287" y="33613"/>
                  <a:pt x="49287" y="40714"/>
                </a:cubicBezTo>
                <a:close/>
                <a:moveTo>
                  <a:pt x="60000" y="85714"/>
                </a:moveTo>
                <a:cubicBezTo>
                  <a:pt x="64437" y="85714"/>
                  <a:pt x="68034" y="90032"/>
                  <a:pt x="68034" y="95357"/>
                </a:cubicBezTo>
                <a:cubicBezTo>
                  <a:pt x="68034" y="100683"/>
                  <a:pt x="64437" y="105000"/>
                  <a:pt x="60000" y="105000"/>
                </a:cubicBezTo>
                <a:cubicBezTo>
                  <a:pt x="55563" y="105000"/>
                  <a:pt x="51966" y="100683"/>
                  <a:pt x="51966" y="95357"/>
                </a:cubicBezTo>
                <a:cubicBezTo>
                  <a:pt x="51966" y="90032"/>
                  <a:pt x="55563" y="85714"/>
                  <a:pt x="60000" y="85714"/>
                </a:cubicBezTo>
                <a:close/>
              </a:path>
              <a:path extrusionOk="0" fill="none" h="120000" w="120000">
                <a:moveTo>
                  <a:pt x="38575" y="40714"/>
                </a:moveTo>
                <a:cubicBezTo>
                  <a:pt x="38575" y="26513"/>
                  <a:pt x="48167" y="15000"/>
                  <a:pt x="60000" y="15000"/>
                </a:cubicBezTo>
                <a:cubicBezTo>
                  <a:pt x="71833" y="15000"/>
                  <a:pt x="81425" y="26513"/>
                  <a:pt x="81425" y="40714"/>
                </a:cubicBezTo>
                <a:lnTo>
                  <a:pt x="81425" y="40714"/>
                </a:lnTo>
                <a:cubicBezTo>
                  <a:pt x="81425" y="51365"/>
                  <a:pt x="76629" y="60000"/>
                  <a:pt x="70713" y="60000"/>
                </a:cubicBezTo>
                <a:cubicBezTo>
                  <a:pt x="67754" y="60000"/>
                  <a:pt x="65356" y="64317"/>
                  <a:pt x="65356" y="69643"/>
                </a:cubicBezTo>
                <a:lnTo>
                  <a:pt x="65356" y="82500"/>
                </a:lnTo>
                <a:lnTo>
                  <a:pt x="54644" y="82500"/>
                </a:lnTo>
                <a:lnTo>
                  <a:pt x="54644" y="69643"/>
                </a:lnTo>
                <a:cubicBezTo>
                  <a:pt x="54644" y="58992"/>
                  <a:pt x="59440" y="50357"/>
                  <a:pt x="65356" y="50357"/>
                </a:cubicBezTo>
                <a:cubicBezTo>
                  <a:pt x="68314" y="50357"/>
                  <a:pt x="70713" y="46040"/>
                  <a:pt x="70713" y="40714"/>
                </a:cubicBezTo>
                <a:cubicBezTo>
                  <a:pt x="70713" y="33613"/>
                  <a:pt x="65916" y="27857"/>
                  <a:pt x="60000" y="27857"/>
                </a:cubicBezTo>
                <a:cubicBezTo>
                  <a:pt x="54084" y="27857"/>
                  <a:pt x="49287" y="33613"/>
                  <a:pt x="49287" y="40714"/>
                </a:cubicBezTo>
                <a:close/>
                <a:moveTo>
                  <a:pt x="60000" y="85714"/>
                </a:moveTo>
                <a:cubicBezTo>
                  <a:pt x="64437" y="85714"/>
                  <a:pt x="68034" y="90032"/>
                  <a:pt x="68034" y="95357"/>
                </a:cubicBezTo>
                <a:cubicBezTo>
                  <a:pt x="68034" y="100683"/>
                  <a:pt x="64437" y="105000"/>
                  <a:pt x="60000" y="105000"/>
                </a:cubicBezTo>
                <a:cubicBezTo>
                  <a:pt x="55563" y="105000"/>
                  <a:pt x="51966" y="100683"/>
                  <a:pt x="51966" y="95357"/>
                </a:cubicBezTo>
                <a:cubicBezTo>
                  <a:pt x="51966" y="90032"/>
                  <a:pt x="55563" y="85714"/>
                  <a:pt x="60000" y="85714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C0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t/>
            </a:r>
            <a:endParaRPr b="1" i="0" sz="48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t/>
            </a:r>
            <a:endParaRPr b="1" i="0" sz="48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Everyone Exposed To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 bacilli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Becomes Diseased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/>
        </p:nvSpPr>
        <p:spPr>
          <a:xfrm>
            <a:off x="0" y="333375"/>
            <a:ext cx="9144000" cy="6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b="0" i="0" lang="en-US" sz="6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10% of infected persons will develop TB disease at some point in their lives: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t/>
            </a:r>
            <a:endParaRPr b="0" i="0" sz="6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Char char="•"/>
            </a:pPr>
            <a:r>
              <a:rPr b="0" i="0" lang="en-US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5% within 1-2 years</a:t>
            </a:r>
            <a:endParaRPr/>
          </a:p>
          <a:p>
            <a:pPr indent="-3810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Char char="•"/>
            </a:pPr>
            <a:r>
              <a:rPr b="0" i="0" lang="en-US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5% at some point in their lives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684212" y="0"/>
            <a:ext cx="7391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Pathogenesis</a:t>
            </a:r>
            <a:endParaRPr/>
          </a:p>
        </p:txBody>
      </p:sp>
      <p:sp>
        <p:nvSpPr>
          <p:cNvPr id="204" name="Google Shape;204;p32"/>
          <p:cNvSpPr/>
          <p:nvPr>
            <p:ph idx="1" type="body"/>
          </p:nvPr>
        </p:nvSpPr>
        <p:spPr>
          <a:xfrm>
            <a:off x="2555875" y="1341437"/>
            <a:ext cx="3887700" cy="22638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tubercle bacillus </a:t>
            </a:r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3657600" y="3276600"/>
            <a:ext cx="533400" cy="19050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4800600" y="3352800"/>
            <a:ext cx="457200" cy="1752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3059112" y="4797425"/>
            <a:ext cx="2952600" cy="20607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 immunity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Human Immunity after infected tubercle bacillus and tuberculin hypersensitivity</a:t>
            </a:r>
            <a:endParaRPr/>
          </a:p>
        </p:txBody>
      </p:sp>
      <p:sp>
        <p:nvSpPr>
          <p:cNvPr id="213" name="Google Shape;213;p33"/>
          <p:cNvSpPr txBox="1"/>
          <p:nvPr>
            <p:ph idx="1" type="body"/>
          </p:nvPr>
        </p:nvSpPr>
        <p:spPr>
          <a:xfrm>
            <a:off x="0" y="1312862"/>
            <a:ext cx="9144000" cy="5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840"/>
              <a:buFont typeface="Noto Sans Symbols"/>
              <a:buChar char="●"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After  infection  or  given  BCG  vaccine,  human  will  obtain specific immunity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3300"/>
              </a:buClr>
              <a:buSzPts val="3840"/>
              <a:buFont typeface="Noto Sans Symbols"/>
              <a:buChar char="●"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immunity of  tubercle  bacillus  is  cell- mediated  immunity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0" y="0"/>
            <a:ext cx="91440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Human Immunity after infected tubercle bacillus and tuberculin hypersensitivity</a:t>
            </a:r>
            <a:endParaRPr/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0" y="1628775"/>
            <a:ext cx="91440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cellular immunity  develops within 4 to 8 weeks after infection  with   bacillus .</a:t>
            </a:r>
            <a:endParaRPr/>
          </a:p>
          <a:p>
            <a:pPr indent="-139700" lvl="0" marL="3429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Many immunologic cells involve in the formation of pulmonary tuberculosis.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Two types of cells are essential in the formation of TB</a:t>
            </a:r>
            <a:endParaRPr/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0" y="1628775"/>
            <a:ext cx="91440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Macrophages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 directly phagocytize TB and processing and presenting antigens to T lymphocyte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1" i="0" sz="4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 lymphocytes(CD4+):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induce protection through the production of lymphokines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684212" y="2349500"/>
            <a:ext cx="7772400" cy="18003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GLOBAL EPIDEMIOLOGY AND BURDEN OF DISEASE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Koch phenomenon</a:t>
            </a:r>
            <a:endParaRPr/>
          </a:p>
        </p:txBody>
      </p:sp>
      <p:sp>
        <p:nvSpPr>
          <p:cNvPr id="236" name="Google Shape;236;p37"/>
          <p:cNvSpPr txBox="1"/>
          <p:nvPr>
            <p:ph idx="1" type="body"/>
          </p:nvPr>
        </p:nvSpPr>
        <p:spPr>
          <a:xfrm>
            <a:off x="0" y="1700212"/>
            <a:ext cx="9144000" cy="38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It refers that there is different reaction to TB  infection between   primary   and   secondary infection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072_1" id="241" name="Google Shape;2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28675" y="-238125"/>
            <a:ext cx="10729913" cy="849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/>
          <p:nvPr/>
        </p:nvSpPr>
        <p:spPr>
          <a:xfrm>
            <a:off x="611187" y="836612"/>
            <a:ext cx="8064600" cy="504030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600"/>
              <a:buFont typeface="Limelight"/>
              <a:buNone/>
            </a:pPr>
            <a:r>
              <a:rPr b="0" i="0" lang="en-US" sz="6600" u="none">
                <a:solidFill>
                  <a:srgbClr val="FFFF00"/>
                </a:solidFill>
                <a:latin typeface="Limelight"/>
                <a:ea typeface="Limelight"/>
                <a:cs typeface="Limelight"/>
                <a:sym typeface="Limelight"/>
              </a:rPr>
              <a:t>Fate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600"/>
              <a:buFont typeface="Limelight"/>
              <a:buNone/>
            </a:pPr>
            <a:r>
              <a:rPr b="0" i="0" lang="en-US" sz="6600" u="none">
                <a:solidFill>
                  <a:srgbClr val="FFFF00"/>
                </a:solidFill>
                <a:latin typeface="Limelight"/>
                <a:ea typeface="Limelight"/>
                <a:cs typeface="Limelight"/>
                <a:sym typeface="Limelight"/>
              </a:rPr>
              <a:t>of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6600"/>
              <a:buFont typeface="Limelight"/>
              <a:buNone/>
            </a:pPr>
            <a:r>
              <a:rPr b="0" i="0" lang="en-US" sz="6600" u="none">
                <a:solidFill>
                  <a:srgbClr val="FFFF00"/>
                </a:solidFill>
                <a:latin typeface="Limelight"/>
                <a:ea typeface="Limelight"/>
                <a:cs typeface="Limelight"/>
                <a:sym typeface="Limelight"/>
              </a:rPr>
              <a:t>pulmonary TB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/>
        </p:nvSpPr>
        <p:spPr>
          <a:xfrm>
            <a:off x="0" y="158750"/>
            <a:ext cx="9144000" cy="66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AutoNum type="romanUcPeriod"/>
            </a:pPr>
            <a:r>
              <a:rPr b="1" i="0" lang="en-US" sz="40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pulmonary TB:</a:t>
            </a:r>
            <a:endParaRPr/>
          </a:p>
          <a:p>
            <a:pPr indent="-3683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1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clinical disease 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tuberculin skin test (Usual «outcome» in 90% of cases), 4-6 weeks after infection 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1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Hypersensitivity reactions 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erythema nodosum, phlyctenular conjunctivitis, dactylitis.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b="1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Pulmonary and pleural complications 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tuberculous pneumonia lobar collapse (bronchial compression) pleural effusion.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b="1" i="0" lang="en-US" sz="32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Disseminated disease 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e.g. lymphadenopathy (usually cervical) meningitis, pericarditis, miliary disease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/>
          <p:nvPr/>
        </p:nvSpPr>
        <p:spPr>
          <a:xfrm>
            <a:off x="0" y="-125412"/>
            <a:ext cx="9144000" cy="6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AutoNum type="romanUcPeriod" startAt="2"/>
            </a:pPr>
            <a:r>
              <a:rPr b="1" i="0" lang="en-US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POST-PRIMARY TB/SECONDARY TB</a:t>
            </a:r>
            <a:endParaRPr b="1" i="0" sz="360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Post-primary TB is the pattern of disease that occurs in a previously sensitized host. It occurs after a latent period of months or years after primary infection.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It may occur either by reactivation of latent bacilli or by reinfection.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Reactivation may be in response to a trigger such as weakening of the immune system by HIV infection.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In a small number of cases it occurs as a progression of primary infection.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135" id="261" name="Google Shape;2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875"/>
            <a:ext cx="9144000" cy="656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6842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Toolbox for Diagnosis of TB Disease</a:t>
            </a:r>
            <a:endParaRPr/>
          </a:p>
        </p:txBody>
      </p:sp>
      <p:pic>
        <p:nvPicPr>
          <p:cNvPr descr="toolbox" id="267" name="Google Shape;26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3212" y="1773237"/>
            <a:ext cx="3881437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3"/>
          <p:cNvSpPr txBox="1"/>
          <p:nvPr/>
        </p:nvSpPr>
        <p:spPr>
          <a:xfrm>
            <a:off x="1116012" y="1295400"/>
            <a:ext cx="177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</a:t>
            </a:r>
            <a:endParaRPr/>
          </a:p>
        </p:txBody>
      </p:sp>
      <p:sp>
        <p:nvSpPr>
          <p:cNvPr id="269" name="Google Shape;269;p43"/>
          <p:cNvSpPr txBox="1"/>
          <p:nvPr/>
        </p:nvSpPr>
        <p:spPr>
          <a:xfrm>
            <a:off x="323850" y="3284537"/>
            <a:ext cx="1962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Cultures</a:t>
            </a:r>
            <a:endParaRPr/>
          </a:p>
        </p:txBody>
      </p:sp>
      <p:sp>
        <p:nvSpPr>
          <p:cNvPr id="270" name="Google Shape;270;p43"/>
          <p:cNvSpPr txBox="1"/>
          <p:nvPr/>
        </p:nvSpPr>
        <p:spPr>
          <a:xfrm>
            <a:off x="900112" y="2492375"/>
            <a:ext cx="1930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Sputa</a:t>
            </a:r>
            <a:endParaRPr/>
          </a:p>
        </p:txBody>
      </p:sp>
      <p:sp>
        <p:nvSpPr>
          <p:cNvPr id="271" name="Google Shape;271;p43"/>
          <p:cNvSpPr txBox="1"/>
          <p:nvPr/>
        </p:nvSpPr>
        <p:spPr>
          <a:xfrm>
            <a:off x="323850" y="5516562"/>
            <a:ext cx="1778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CXR</a:t>
            </a:r>
            <a:endParaRPr/>
          </a:p>
        </p:txBody>
      </p:sp>
      <p:sp>
        <p:nvSpPr>
          <p:cNvPr id="272" name="Google Shape;272;p43"/>
          <p:cNvSpPr txBox="1"/>
          <p:nvPr/>
        </p:nvSpPr>
        <p:spPr>
          <a:xfrm>
            <a:off x="0" y="1844675"/>
            <a:ext cx="26100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Physical Exam</a:t>
            </a:r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0" y="4221162"/>
            <a:ext cx="2211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PCR</a:t>
            </a:r>
            <a:endParaRPr/>
          </a:p>
        </p:txBody>
      </p:sp>
      <p:sp>
        <p:nvSpPr>
          <p:cNvPr id="274" name="Google Shape;274;p43"/>
          <p:cNvSpPr txBox="1"/>
          <p:nvPr/>
        </p:nvSpPr>
        <p:spPr>
          <a:xfrm>
            <a:off x="6659562" y="1196975"/>
            <a:ext cx="2484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Pathology</a:t>
            </a:r>
            <a:endParaRPr/>
          </a:p>
        </p:txBody>
      </p:sp>
      <p:sp>
        <p:nvSpPr>
          <p:cNvPr id="275" name="Google Shape;275;p43"/>
          <p:cNvSpPr txBox="1"/>
          <p:nvPr/>
        </p:nvSpPr>
        <p:spPr>
          <a:xfrm>
            <a:off x="1908175" y="6172200"/>
            <a:ext cx="42639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Response to therapy</a:t>
            </a:r>
            <a:endParaRPr/>
          </a:p>
        </p:txBody>
      </p:sp>
      <p:sp>
        <p:nvSpPr>
          <p:cNvPr id="276" name="Google Shape;276;p43"/>
          <p:cNvSpPr txBox="1"/>
          <p:nvPr/>
        </p:nvSpPr>
        <p:spPr>
          <a:xfrm>
            <a:off x="7164387" y="2276475"/>
            <a:ext cx="136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TST</a:t>
            </a:r>
            <a:endParaRPr/>
          </a:p>
        </p:txBody>
      </p:sp>
      <p:cxnSp>
        <p:nvCxnSpPr>
          <p:cNvPr id="277" name="Google Shape;277;p43"/>
          <p:cNvCxnSpPr/>
          <p:nvPr/>
        </p:nvCxnSpPr>
        <p:spPr>
          <a:xfrm>
            <a:off x="2667000" y="1600200"/>
            <a:ext cx="1447800" cy="457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78" name="Google Shape;278;p43"/>
          <p:cNvCxnSpPr/>
          <p:nvPr/>
        </p:nvCxnSpPr>
        <p:spPr>
          <a:xfrm>
            <a:off x="2362200" y="2057400"/>
            <a:ext cx="1219200" cy="1524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79" name="Google Shape;279;p43"/>
          <p:cNvCxnSpPr/>
          <p:nvPr/>
        </p:nvCxnSpPr>
        <p:spPr>
          <a:xfrm flipH="1" rot="10800000">
            <a:off x="2286000" y="2667000"/>
            <a:ext cx="914400" cy="1524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0" name="Google Shape;280;p43"/>
          <p:cNvCxnSpPr/>
          <p:nvPr/>
        </p:nvCxnSpPr>
        <p:spPr>
          <a:xfrm flipH="1" rot="10800000">
            <a:off x="2133600" y="3429000"/>
            <a:ext cx="914400" cy="76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1" name="Google Shape;281;p43"/>
          <p:cNvCxnSpPr/>
          <p:nvPr/>
        </p:nvCxnSpPr>
        <p:spPr>
          <a:xfrm flipH="1" rot="10800000">
            <a:off x="2286000" y="4343400"/>
            <a:ext cx="609600" cy="76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2" name="Google Shape;282;p43"/>
          <p:cNvCxnSpPr/>
          <p:nvPr/>
        </p:nvCxnSpPr>
        <p:spPr>
          <a:xfrm flipH="1">
            <a:off x="6172200" y="1447800"/>
            <a:ext cx="381000" cy="228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3" name="Google Shape;283;p43"/>
          <p:cNvCxnSpPr/>
          <p:nvPr/>
        </p:nvCxnSpPr>
        <p:spPr>
          <a:xfrm rot="10800000">
            <a:off x="6629400" y="2438400"/>
            <a:ext cx="457200" cy="76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4" name="Google Shape;284;p43"/>
          <p:cNvCxnSpPr/>
          <p:nvPr/>
        </p:nvCxnSpPr>
        <p:spPr>
          <a:xfrm flipH="1" rot="10800000">
            <a:off x="2209800" y="4343400"/>
            <a:ext cx="1905000" cy="1371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285" name="Google Shape;285;p43"/>
          <p:cNvCxnSpPr/>
          <p:nvPr/>
        </p:nvCxnSpPr>
        <p:spPr>
          <a:xfrm>
            <a:off x="4724400" y="5562600"/>
            <a:ext cx="0" cy="609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286" name="Google Shape;286;p43"/>
          <p:cNvSpPr txBox="1"/>
          <p:nvPr/>
        </p:nvSpPr>
        <p:spPr>
          <a:xfrm>
            <a:off x="6659562" y="4797425"/>
            <a:ext cx="2209800" cy="1749300"/>
          </a:xfrm>
          <a:prstGeom prst="rect">
            <a:avLst/>
          </a:prstGeom>
          <a:solidFill>
            <a:srgbClr val="FFCC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8418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F0841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Gold Standard = Culture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/>
          <p:nvPr>
            <p:ph type="title"/>
          </p:nvPr>
        </p:nvSpPr>
        <p:spPr>
          <a:xfrm>
            <a:off x="395287" y="0"/>
            <a:ext cx="87486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Clinical Manifestations</a:t>
            </a:r>
            <a:endParaRPr/>
          </a:p>
        </p:txBody>
      </p:sp>
      <p:sp>
        <p:nvSpPr>
          <p:cNvPr id="292" name="Google Shape;292;p44"/>
          <p:cNvSpPr txBox="1"/>
          <p:nvPr>
            <p:ph idx="1" type="body"/>
          </p:nvPr>
        </p:nvSpPr>
        <p:spPr>
          <a:xfrm>
            <a:off x="0" y="549275"/>
            <a:ext cx="9144000" cy="6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systemic symptoms: 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fever,  weight loss, anorexia, fatigue,  night sweats wasting.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1" i="0" lang="en-US" sz="36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respiratory symptoms: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AutoNum type="arabicPeriod"/>
            </a:pPr>
            <a:r>
              <a:rPr b="1" i="0" lang="en-US" sz="36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Cough may vary from mild to severe, and sputum may be scant  and mucoid  or  copious  and  purulent  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AutoNum type="arabicPeriod"/>
            </a:pP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Hemoptysis may be due to cough of a caseous lesion or bronchial  ulceration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AutoNum type="arabicPeriod"/>
            </a:pP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chest pain,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AutoNum type="arabicPeriod"/>
            </a:pP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dyspnea ect.</a:t>
            </a:r>
            <a:endParaRPr/>
          </a:p>
          <a:p>
            <a:pPr indent="-609600" lvl="0" marL="6096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rtl="0" algn="just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rgbClr val="FF33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/>
          <p:nvPr>
            <p:ph type="title"/>
          </p:nvPr>
        </p:nvSpPr>
        <p:spPr>
          <a:xfrm>
            <a:off x="0" y="0"/>
            <a:ext cx="9467700" cy="14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Laboratory and radiographic examinations</a:t>
            </a:r>
            <a:endParaRPr/>
          </a:p>
        </p:txBody>
      </p:sp>
      <p:sp>
        <p:nvSpPr>
          <p:cNvPr id="298" name="Google Shape;298;p45"/>
          <p:cNvSpPr txBox="1"/>
          <p:nvPr>
            <p:ph idx="1" type="body"/>
          </p:nvPr>
        </p:nvSpPr>
        <p:spPr>
          <a:xfrm>
            <a:off x="611187" y="2033587"/>
            <a:ext cx="7488300" cy="48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320"/>
              <a:buFont typeface="Noto Sans Symbols"/>
              <a:buChar char="●"/>
            </a:pPr>
            <a:r>
              <a:rPr b="1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Chest radiography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3300"/>
              </a:buClr>
              <a:buSzPts val="4320"/>
              <a:buFont typeface="Noto Sans Symbols"/>
              <a:buChar char="●"/>
            </a:pPr>
            <a:r>
              <a:rPr b="1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Specimen examination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FF3300"/>
              </a:buClr>
              <a:buSzPts val="4320"/>
              <a:buFont typeface="Noto Sans Symbols"/>
              <a:buChar char="●"/>
            </a:pPr>
            <a:r>
              <a:rPr b="1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Tuberculin testing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4320"/>
              <a:buNone/>
            </a:pPr>
            <a:r>
              <a:t/>
            </a:r>
            <a:endParaRPr b="1" i="0" sz="5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8579" lvl="0" marL="342900" rtl="0" algn="l">
              <a:spcBef>
                <a:spcPts val="1080"/>
              </a:spcBef>
              <a:spcAft>
                <a:spcPts val="0"/>
              </a:spcAft>
              <a:buSzPts val="4320"/>
              <a:buNone/>
            </a:pPr>
            <a:r>
              <a:t/>
            </a:r>
            <a:endParaRPr b="1" i="0" sz="5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250825" y="0"/>
            <a:ext cx="8642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About </a:t>
            </a:r>
            <a:r>
              <a:rPr b="1" i="0" lang="en-US" sz="3600" u="none">
                <a:solidFill>
                  <a:srgbClr val="FFCC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one third of the world›s population </a:t>
            </a: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 infected by Mycobacterium tuberculosis,</a:t>
            </a:r>
            <a:b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which kills more people than any other single infectious agent. </a:t>
            </a:r>
            <a:b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 2010, there were </a:t>
            </a:r>
            <a:r>
              <a:rPr b="1" i="0" lang="en-US" sz="3600" u="none">
                <a:solidFill>
                  <a:srgbClr val="FFCC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8.8 million incident cases of TB</a:t>
            </a: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1.1 million deaths </a:t>
            </a: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from TB among HIV-negative people and an additional </a:t>
            </a:r>
            <a:r>
              <a:rPr b="1" i="0" lang="en-US" sz="36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0.35 million deaths </a:t>
            </a: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from HIV-associated TB.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>
            <p:ph type="title"/>
          </p:nvPr>
        </p:nvSpPr>
        <p:spPr>
          <a:xfrm>
            <a:off x="0" y="0"/>
            <a:ext cx="84009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5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Radiology</a:t>
            </a:r>
            <a:endParaRPr/>
          </a:p>
        </p:txBody>
      </p:sp>
      <p:sp>
        <p:nvSpPr>
          <p:cNvPr id="304" name="Google Shape;304;p46"/>
          <p:cNvSpPr txBox="1"/>
          <p:nvPr>
            <p:ph idx="1" type="body"/>
          </p:nvPr>
        </p:nvSpPr>
        <p:spPr>
          <a:xfrm>
            <a:off x="0" y="1152525"/>
            <a:ext cx="9144000" cy="57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840"/>
              <a:buFont typeface="Noto Sans Symbols"/>
              <a:buChar char="●"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Chest radiography is the most important method to detect TB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FF3300"/>
              </a:buClr>
              <a:buSzPts val="3840"/>
              <a:buFont typeface="Noto Sans Symbols"/>
              <a:buChar char="●"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TB characteristics  of  a  chest radiograph favor the diagnosis of tuberculosis as following :</a:t>
            </a:r>
            <a:endParaRPr/>
          </a:p>
          <a:p>
            <a:pPr indent="-99059" lvl="0" marL="342900" rtl="0" algn="l"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"/>
          <p:cNvSpPr txBox="1"/>
          <p:nvPr>
            <p:ph idx="1" type="body"/>
          </p:nvPr>
        </p:nvSpPr>
        <p:spPr>
          <a:xfrm>
            <a:off x="0" y="0"/>
            <a:ext cx="9540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AutoNum type="arabicParenBoth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shadows mainly in the upper zone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AutoNum type="arabicParenBoth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patchy or nodular shadows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AutoNum type="arabicParenBoth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presence of a cavity or cavities, although these, of     course, can also occur in lung abscess, carcinoma, etc </a:t>
            </a:r>
            <a:endParaRPr/>
          </a:p>
          <a:p>
            <a:pPr indent="-609600" lvl="0" marL="609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609600" lvl="0" marL="609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(4)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the presence of calcification. although a carcinoma or  pneumonia  may  occur  in an areas of the lung where there  is  calcification  due to tuberculosis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/>
        </p:nvSpPr>
        <p:spPr>
          <a:xfrm>
            <a:off x="0" y="260350"/>
            <a:ext cx="9396300" cy="72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AutoNum type="arabicParenBoth" startAt="5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bilateral  shadows,  especially  if  these  are  in  the upper zones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t/>
            </a:r>
            <a:endParaRPr b="1" i="0" sz="4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(6)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the  persistence  of  the  abnormal  shadows  without alteration in an x-ray repeated after several weeks </a:t>
            </a:r>
            <a:r>
              <a:rPr b="1" i="0" lang="en-US" sz="4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this  helps  to  exclude  a  diagnosis  of  pneumonia or other acute infection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/>
          <p:nvPr/>
        </p:nvSpPr>
        <p:spPr>
          <a:xfrm>
            <a:off x="900112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complex</a:t>
            </a:r>
            <a:endParaRPr/>
          </a:p>
        </p:txBody>
      </p:sp>
      <p:pic>
        <p:nvPicPr>
          <p:cNvPr descr="39Aa" id="320" name="Google Shape;32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1437"/>
            <a:ext cx="4891087" cy="4751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9Bb" id="321" name="Google Shape;32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825" y="1309687"/>
            <a:ext cx="3816350" cy="485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/>
          <p:nvPr/>
        </p:nvSpPr>
        <p:spPr>
          <a:xfrm>
            <a:off x="1116012" y="0"/>
            <a:ext cx="77724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Milliary Tuberculosis</a:t>
            </a:r>
            <a:endParaRPr/>
          </a:p>
        </p:txBody>
      </p:sp>
      <p:pic>
        <p:nvPicPr>
          <p:cNvPr descr="40AAAA" id="327" name="Google Shape;32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701675"/>
            <a:ext cx="4897437" cy="481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ACCC" id="328" name="Google Shape;32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1862" y="836612"/>
            <a:ext cx="2471737" cy="498316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0"/>
          <p:cNvSpPr txBox="1"/>
          <p:nvPr/>
        </p:nvSpPr>
        <p:spPr>
          <a:xfrm>
            <a:off x="827087" y="5932487"/>
            <a:ext cx="73455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acute milliary tuberculosis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0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1"/>
          <p:cNvSpPr txBox="1"/>
          <p:nvPr/>
        </p:nvSpPr>
        <p:spPr>
          <a:xfrm>
            <a:off x="0" y="0"/>
            <a:ext cx="91440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Post-primary pulmonary tuberculosis</a:t>
            </a:r>
            <a:endParaRPr/>
          </a:p>
        </p:txBody>
      </p:sp>
      <p:pic>
        <p:nvPicPr>
          <p:cNvPr descr="Dsc01281a" id="335" name="Google Shape;335;p51"/>
          <p:cNvPicPr preferRelativeResize="0"/>
          <p:nvPr/>
        </p:nvPicPr>
        <p:blipFill rotWithShape="1">
          <a:blip r:embed="rId3">
            <a:alphaModFix/>
          </a:blip>
          <a:srcRect b="8961" l="0" r="0" t="6493"/>
          <a:stretch/>
        </p:blipFill>
        <p:spPr>
          <a:xfrm>
            <a:off x="2124075" y="1341437"/>
            <a:ext cx="4894262" cy="55165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51"/>
          <p:cNvCxnSpPr/>
          <p:nvPr/>
        </p:nvCxnSpPr>
        <p:spPr>
          <a:xfrm flipH="1">
            <a:off x="1295400" y="2590800"/>
            <a:ext cx="1676400" cy="762000"/>
          </a:xfrm>
          <a:prstGeom prst="straightConnector1">
            <a:avLst/>
          </a:prstGeom>
          <a:noFill/>
          <a:ln cap="flat" cmpd="sng" w="6032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37" name="Google Shape;337;p51"/>
          <p:cNvSpPr/>
          <p:nvPr/>
        </p:nvSpPr>
        <p:spPr>
          <a:xfrm>
            <a:off x="228600" y="3429000"/>
            <a:ext cx="1676400" cy="106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i="0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infiltrate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"/>
          <p:cNvSpPr txBox="1"/>
          <p:nvPr/>
        </p:nvSpPr>
        <p:spPr>
          <a:xfrm>
            <a:off x="6516687" y="692150"/>
            <a:ext cx="31320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Tuberculoma</a:t>
            </a:r>
            <a:endParaRPr/>
          </a:p>
        </p:txBody>
      </p:sp>
      <p:pic>
        <p:nvPicPr>
          <p:cNvPr id="343" name="Google Shape;34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15632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52"/>
          <p:cNvCxnSpPr/>
          <p:nvPr/>
        </p:nvCxnSpPr>
        <p:spPr>
          <a:xfrm flipH="1" rot="10800000">
            <a:off x="5003800" y="1125537"/>
            <a:ext cx="1524000" cy="152400"/>
          </a:xfrm>
          <a:prstGeom prst="straightConnector1">
            <a:avLst/>
          </a:prstGeom>
          <a:noFill/>
          <a:ln cap="flat" cmpd="sng" w="6032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/>
          <p:nvPr/>
        </p:nvSpPr>
        <p:spPr>
          <a:xfrm>
            <a:off x="0" y="0"/>
            <a:ext cx="91440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3600"/>
              <a:buFont typeface="Times New Roman"/>
              <a:buNone/>
            </a:pPr>
            <a:br>
              <a:rPr b="1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Chronic fibro-cavitary pulmonary tuberculosis</a:t>
            </a:r>
            <a:endParaRPr/>
          </a:p>
        </p:txBody>
      </p:sp>
      <p:pic>
        <p:nvPicPr>
          <p:cNvPr descr="44aa" id="350" name="Google Shape;35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89137"/>
            <a:ext cx="3733800" cy="3636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bb" id="351" name="Google Shape;351;p53"/>
          <p:cNvPicPr preferRelativeResize="0"/>
          <p:nvPr/>
        </p:nvPicPr>
        <p:blipFill rotWithShape="1">
          <a:blip r:embed="rId4">
            <a:alphaModFix/>
          </a:blip>
          <a:srcRect b="6994" l="0" r="0" t="0"/>
          <a:stretch/>
        </p:blipFill>
        <p:spPr>
          <a:xfrm>
            <a:off x="3581400" y="2057400"/>
            <a:ext cx="1792287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01204a" id="352" name="Google Shape;352;p53"/>
          <p:cNvPicPr preferRelativeResize="0"/>
          <p:nvPr/>
        </p:nvPicPr>
        <p:blipFill rotWithShape="1">
          <a:blip r:embed="rId5">
            <a:alphaModFix/>
          </a:blip>
          <a:srcRect b="8333" l="17160" r="23460" t="8333"/>
          <a:stretch/>
        </p:blipFill>
        <p:spPr>
          <a:xfrm>
            <a:off x="5435600" y="2133600"/>
            <a:ext cx="4105275" cy="3330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3" name="Google Shape;353;p53"/>
          <p:cNvCxnSpPr/>
          <p:nvPr/>
        </p:nvCxnSpPr>
        <p:spPr>
          <a:xfrm flipH="1">
            <a:off x="6400800" y="3810000"/>
            <a:ext cx="1371600" cy="2133600"/>
          </a:xfrm>
          <a:prstGeom prst="straightConnector1">
            <a:avLst/>
          </a:prstGeom>
          <a:noFill/>
          <a:ln cap="flat" cmpd="sng" w="60325">
            <a:solidFill>
              <a:srgbClr val="FFFF00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54" name="Google Shape;354;p53"/>
          <p:cNvSpPr/>
          <p:nvPr/>
        </p:nvSpPr>
        <p:spPr>
          <a:xfrm>
            <a:off x="4876800" y="5943600"/>
            <a:ext cx="1524000" cy="9144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imes New Roman"/>
              <a:buNone/>
            </a:pPr>
            <a:r>
              <a:rPr b="0" i="0" lang="en-US" sz="2400" u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cavity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uberculosis-5" id="359" name="Google Shape;3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12" y="49212"/>
            <a:ext cx="7775575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543" id="364" name="Google Shape;3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46050"/>
            <a:ext cx="7561262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0" y="0"/>
            <a:ext cx="91440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Tuberculosis, poses a major problem for developing countries, as;                  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0" y="1981200"/>
            <a:ext cx="91440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95 percent of all TB cases and 98 percent of TB death occur in developing countries.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75% percent of TB cases in developing countries are in the economically productive age group (15-50 years)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Death from TB comprises 25 percent of all avoidable deaths in developing countries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 2" id="369" name="Google Shape;36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6375" y="549275"/>
            <a:ext cx="6337300" cy="51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56"/>
          <p:cNvSpPr txBox="1"/>
          <p:nvPr/>
        </p:nvSpPr>
        <p:spPr>
          <a:xfrm>
            <a:off x="755650" y="5867400"/>
            <a:ext cx="7991400" cy="990600"/>
          </a:xfrm>
          <a:prstGeom prst="rect">
            <a:avLst/>
          </a:prstGeom>
          <a:solidFill>
            <a:srgbClr val="FF0000"/>
          </a:solid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Tuberculous effusion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7"/>
          <p:cNvSpPr txBox="1"/>
          <p:nvPr/>
        </p:nvSpPr>
        <p:spPr>
          <a:xfrm>
            <a:off x="0" y="0"/>
            <a:ext cx="9756900" cy="58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Times New Roman"/>
              <a:buNone/>
            </a:pPr>
            <a:r>
              <a:rPr b="1" i="0" lang="en-US" sz="5400" u="sng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Types of specimens: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t/>
            </a:r>
            <a:endParaRPr b="1" i="0" sz="5400" u="sng">
              <a:solidFill>
                <a:srgbClr val="FFFF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-Sputum.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BAL.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-Pleural effusions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Blood in case of haematogenous TB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br>
              <a:rPr b="0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81" name="Google Shape;381;p58"/>
          <p:cNvSpPr txBox="1"/>
          <p:nvPr>
            <p:ph idx="1" type="body"/>
          </p:nvPr>
        </p:nvSpPr>
        <p:spPr>
          <a:xfrm>
            <a:off x="0" y="-242887"/>
            <a:ext cx="9828300" cy="7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sng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Sputum smears stained by Z-N stain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morning successive mucopurulent sputum samples are needed to diagnosis pulmonary TB.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sng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</a:t>
            </a:r>
            <a:r>
              <a:rPr b="1" i="0" lang="en-US" sz="4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cheap – rapid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Easy to perform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High predictive value &gt; 90%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- Specificity of 98%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sng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Disadvantages: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-sputum ( need to contain 5000-10000 </a:t>
            </a:r>
            <a:r>
              <a:rPr b="0" i="0" lang="en-US" sz="3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AFB/ ml.)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 children, elderly &amp; HIV infected persons may not produce sputum containing AFB.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/>
          <p:nvPr>
            <p:ph type="title"/>
          </p:nvPr>
        </p:nvSpPr>
        <p:spPr>
          <a:xfrm>
            <a:off x="0" y="609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000"/>
              <a:buFont typeface="Times New Roman"/>
              <a:buNone/>
            </a:pPr>
            <a:r>
              <a:rPr b="1" i="0" lang="en-US" sz="4000" u="sng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2- Cultures on L J media</a:t>
            </a:r>
            <a:r>
              <a:rPr b="0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br>
              <a:rPr b="0" i="0" lang="en-US" sz="4400" u="sng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en-US" sz="4400" u="none">
                <a:solidFill>
                  <a:schemeClr val="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2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Lowenstein –Jensen medium is an egg based media w</a:t>
            </a:r>
            <a:endParaRPr/>
          </a:p>
        </p:txBody>
      </p:sp>
      <p:sp>
        <p:nvSpPr>
          <p:cNvPr id="387" name="Google Shape;387;p59"/>
          <p:cNvSpPr txBox="1"/>
          <p:nvPr>
            <p:ph idx="1" type="body"/>
          </p:nvPr>
        </p:nvSpPr>
        <p:spPr>
          <a:xfrm>
            <a:off x="0" y="1928812"/>
            <a:ext cx="9144000" cy="4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b="1" i="0" lang="en-US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</a:t>
            </a: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- Specificity about 99 %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More sensitive (need lower no. of bacilli 10-100 / ml)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Can differentiate between TB complex &amp; NTM using biochemical reactions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Sensitivity tests for antituberculous drugs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( St, INH, Rif., E)      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1" i="0" lang="en-US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Disadvantages</a:t>
            </a:r>
            <a:r>
              <a:rPr b="1" i="0" lang="en-US" sz="36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Slowly growing ( up to 8 weeks)</a:t>
            </a:r>
            <a:endParaRPr/>
          </a:p>
          <a:p>
            <a:pPr indent="-160020" lvl="0" marL="342900" rtl="0" algn="l"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0"/>
          <p:cNvSpPr txBox="1"/>
          <p:nvPr>
            <p:ph type="title"/>
          </p:nvPr>
        </p:nvSpPr>
        <p:spPr>
          <a:xfrm>
            <a:off x="0" y="0"/>
            <a:ext cx="9144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Recent Methods for Diagnosis</a:t>
            </a:r>
            <a:endParaRPr/>
          </a:p>
        </p:txBody>
      </p:sp>
      <p:sp>
        <p:nvSpPr>
          <p:cNvPr id="393" name="Google Shape;393;p60"/>
          <p:cNvSpPr txBox="1"/>
          <p:nvPr>
            <p:ph idx="1" type="body"/>
          </p:nvPr>
        </p:nvSpPr>
        <p:spPr>
          <a:xfrm>
            <a:off x="-252412" y="549275"/>
            <a:ext cx="9396300" cy="6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1" i="0" lang="en-US" sz="3600" u="sng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BACTEC 460 ( rapid radiometric culture system 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specimens are cultured in a liquid medium (Middle brook7H9 broth base ).</a:t>
            </a:r>
            <a:endParaRPr/>
          </a:p>
          <a:p>
            <a:pPr indent="-16002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Growing mycobacteria utilize the acid, releasing </a:t>
            </a:r>
            <a:r>
              <a:rPr b="0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radioactive CO2</a:t>
            </a: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which is measured as growth index (GI) in the BACTEC  instrument.</a:t>
            </a:r>
            <a:endParaRPr/>
          </a:p>
          <a:p>
            <a:pPr indent="-16002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daily increase  in GI output is directly proportional to the rate &amp; amount of growth in the medium.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1"/>
          <p:cNvSpPr txBox="1"/>
          <p:nvPr>
            <p:ph type="title"/>
          </p:nvPr>
        </p:nvSpPr>
        <p:spPr>
          <a:xfrm>
            <a:off x="323850" y="260350"/>
            <a:ext cx="77724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1" i="0" lang="en-US" sz="4000" u="sng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Advantages</a:t>
            </a:r>
            <a:r>
              <a:rPr b="1" i="0" lang="en-US" sz="4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:</a:t>
            </a:r>
            <a:r>
              <a:rPr b="0" i="0" lang="en-US" sz="4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                         </a:t>
            </a:r>
            <a:endParaRPr/>
          </a:p>
        </p:txBody>
      </p:sp>
      <p:sp>
        <p:nvSpPr>
          <p:cNvPr id="399" name="Google Shape;399;p61"/>
          <p:cNvSpPr txBox="1"/>
          <p:nvPr>
            <p:ph idx="1" type="body"/>
          </p:nvPr>
        </p:nvSpPr>
        <p:spPr>
          <a:xfrm>
            <a:off x="0" y="908050"/>
            <a:ext cx="9144000" cy="59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en-US" sz="3600" u="none">
                <a:solidFill>
                  <a:srgbClr val="66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 (mycobacteria can be detected within 12 days.)</a:t>
            </a:r>
            <a:endParaRPr b="1" i="0" sz="4000" u="none">
              <a:solidFill>
                <a:srgbClr val="66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Determining drug susceptibility 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-Differentiating between TB complex &amp; NTM by NAP test.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Specificity is very high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sng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Disadvantages: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Expensive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Hazards of using radioactive material.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2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sng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III Polymerase Chain Reaction (PCR) &amp; Gene probe</a:t>
            </a:r>
            <a:endParaRPr/>
          </a:p>
        </p:txBody>
      </p:sp>
      <p:sp>
        <p:nvSpPr>
          <p:cNvPr id="405" name="Google Shape;405;p62"/>
          <p:cNvSpPr txBox="1"/>
          <p:nvPr>
            <p:ph idx="1" type="body"/>
          </p:nvPr>
        </p:nvSpPr>
        <p:spPr>
          <a:xfrm>
            <a:off x="0" y="1196975"/>
            <a:ext cx="9540900" cy="56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Nuclic acid probes &amp; nucleic acid amplification tests in which polymerase enzymes are used to amplify ( make many copies of specific DNA or RNA sequences extracted from mycobacterial cells.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Advantages: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1" i="0" lang="en-US" sz="4000" u="none">
                <a:solidFill>
                  <a:srgbClr val="66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Rapid procedure ( 3 – 4 hours)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High sensitivity (1-10 bacilli / ml sputum)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0" lang="en-US" sz="4400" u="sng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Disadvantages</a:t>
            </a:r>
            <a:r>
              <a:rPr b="1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endParaRPr/>
          </a:p>
        </p:txBody>
      </p:sp>
      <p:sp>
        <p:nvSpPr>
          <p:cNvPr id="411" name="Google Shape;411;p63"/>
          <p:cNvSpPr txBox="1"/>
          <p:nvPr>
            <p:ph idx="1" type="body"/>
          </p:nvPr>
        </p:nvSpPr>
        <p:spPr>
          <a:xfrm>
            <a:off x="0" y="1844675"/>
            <a:ext cx="9144000" cy="50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mes New Roman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-Very expensive.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Require specialist training &amp; equipments.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en-US" sz="4000" u="none">
                <a:solidFill>
                  <a:srgbClr val="66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positive results.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66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Can not differentiate between living &amp; dead bacilli</a:t>
            </a: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4"/>
          <p:cNvSpPr txBox="1"/>
          <p:nvPr>
            <p:ph type="title"/>
          </p:nvPr>
        </p:nvSpPr>
        <p:spPr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Tuberculin Skin Testing</a:t>
            </a:r>
            <a:br>
              <a:rPr b="0" i="0" lang="en-US" sz="5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Mantoux Method</a:t>
            </a:r>
            <a:endParaRPr/>
          </a:p>
        </p:txBody>
      </p:sp>
      <p:grpSp>
        <p:nvGrpSpPr>
          <p:cNvPr id="418" name="Google Shape;418;p64"/>
          <p:cNvGrpSpPr/>
          <p:nvPr/>
        </p:nvGrpSpPr>
        <p:grpSpPr>
          <a:xfrm>
            <a:off x="381000" y="1828800"/>
            <a:ext cx="3095625" cy="2228850"/>
            <a:chOff x="3996" y="1128"/>
            <a:chExt cx="2400" cy="1536"/>
          </a:xfrm>
        </p:grpSpPr>
        <p:pic>
          <p:nvPicPr>
            <p:cNvPr descr="DSC00007" id="419" name="Google Shape;419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96" y="1128"/>
              <a:ext cx="2304" cy="15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0" name="Google Shape;420;p64"/>
            <p:cNvSpPr txBox="1"/>
            <p:nvPr/>
          </p:nvSpPr>
          <p:spPr>
            <a:xfrm>
              <a:off x="3996" y="1128"/>
              <a:ext cx="2400" cy="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ppd3" id="421" name="Google Shape;421;p64"/>
          <p:cNvPicPr preferRelativeResize="0"/>
          <p:nvPr/>
        </p:nvPicPr>
        <p:blipFill rotWithShape="1">
          <a:blip r:embed="rId4">
            <a:alphaModFix/>
          </a:blip>
          <a:srcRect b="18246" l="23516" r="6328" t="10002"/>
          <a:stretch/>
        </p:blipFill>
        <p:spPr>
          <a:xfrm>
            <a:off x="5148262" y="2060575"/>
            <a:ext cx="3995737" cy="2379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64"/>
          <p:cNvCxnSpPr/>
          <p:nvPr/>
        </p:nvCxnSpPr>
        <p:spPr>
          <a:xfrm>
            <a:off x="3657600" y="2819400"/>
            <a:ext cx="12192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423" name="Google Shape;423;p64"/>
          <p:cNvSpPr txBox="1"/>
          <p:nvPr/>
        </p:nvSpPr>
        <p:spPr>
          <a:xfrm>
            <a:off x="3505200" y="2286000"/>
            <a:ext cx="16764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48 to 72 hours</a:t>
            </a:r>
            <a:endParaRPr/>
          </a:p>
        </p:txBody>
      </p:sp>
      <p:pic>
        <p:nvPicPr>
          <p:cNvPr id="424" name="Google Shape;424;p64"/>
          <p:cNvPicPr preferRelativeResize="0"/>
          <p:nvPr/>
        </p:nvPicPr>
        <p:blipFill rotWithShape="1">
          <a:blip r:embed="rId5">
            <a:alphaModFix/>
          </a:blip>
          <a:srcRect b="0" l="4556" r="1308" t="-5285"/>
          <a:stretch/>
        </p:blipFill>
        <p:spPr>
          <a:xfrm>
            <a:off x="0" y="3789362"/>
            <a:ext cx="5219701" cy="28749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64"/>
          <p:cNvCxnSpPr/>
          <p:nvPr/>
        </p:nvCxnSpPr>
        <p:spPr>
          <a:xfrm flipH="1">
            <a:off x="609600" y="3124200"/>
            <a:ext cx="990600" cy="10668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426" name="Google Shape;426;p64"/>
          <p:cNvCxnSpPr/>
          <p:nvPr/>
        </p:nvCxnSpPr>
        <p:spPr>
          <a:xfrm>
            <a:off x="1905000" y="3124200"/>
            <a:ext cx="1219200" cy="10668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427" name="Google Shape;427;p64"/>
          <p:cNvSpPr txBox="1"/>
          <p:nvPr/>
        </p:nvSpPr>
        <p:spPr>
          <a:xfrm>
            <a:off x="990600" y="2133600"/>
            <a:ext cx="18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 TU of PPD</a:t>
            </a:r>
            <a:endParaRPr/>
          </a:p>
        </p:txBody>
      </p:sp>
      <p:sp>
        <p:nvSpPr>
          <p:cNvPr id="428" name="Google Shape;428;p64"/>
          <p:cNvSpPr txBox="1"/>
          <p:nvPr/>
        </p:nvSpPr>
        <p:spPr>
          <a:xfrm>
            <a:off x="6084887" y="4941887"/>
            <a:ext cx="3059100" cy="20541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200"/>
              <a:buFont typeface="Helvetica Neue"/>
              <a:buNone/>
            </a:pPr>
            <a:r>
              <a:rPr b="1" i="0" lang="en-US" sz="3200" u="none">
                <a:solidFill>
                  <a:srgbClr val="00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Interpretation depends on person’s risk factors</a:t>
            </a:r>
            <a:endParaRPr/>
          </a:p>
        </p:txBody>
      </p:sp>
      <p:cxnSp>
        <p:nvCxnSpPr>
          <p:cNvPr id="429" name="Google Shape;429;p64"/>
          <p:cNvCxnSpPr/>
          <p:nvPr/>
        </p:nvCxnSpPr>
        <p:spPr>
          <a:xfrm rot="5400000">
            <a:off x="6400800" y="4343400"/>
            <a:ext cx="12192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5"/>
          <p:cNvSpPr txBox="1"/>
          <p:nvPr>
            <p:ph idx="1" type="body"/>
          </p:nvPr>
        </p:nvSpPr>
        <p:spPr>
          <a:xfrm>
            <a:off x="0" y="0"/>
            <a:ext cx="9144000" cy="6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t/>
            </a:r>
            <a:endParaRPr b="1" i="0" sz="4000" u="none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Tuberculin skin testing is the most common method used to screen for latent </a:t>
            </a:r>
            <a:r>
              <a:rPr b="1" i="1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tuberculosis</a:t>
            </a: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1397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t/>
            </a:r>
            <a:endParaRPr b="1" i="0" sz="4000" u="none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positive  tuberculin  skin  test  indicates tuberculous infection , with or without disease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250825" y="0"/>
            <a:ext cx="84978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Noto Sans Symbols"/>
              <a:buChar char="●"/>
            </a:pPr>
            <a:r>
              <a:rPr b="0" i="0" lang="en-US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2010, there was an estimated prevalence of 650,000 cases of multidrug-resistant TB </a:t>
            </a:r>
            <a:r>
              <a:rPr b="0" i="0" lang="en-US" sz="5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(MDR-TB), </a:t>
            </a:r>
            <a:r>
              <a:rPr b="0" i="0" lang="en-US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in 2008 it was estimated there were 150,000 MDR-TB deaths annually.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6"/>
          <p:cNvSpPr txBox="1"/>
          <p:nvPr>
            <p:ph type="title"/>
          </p:nvPr>
        </p:nvSpPr>
        <p:spPr>
          <a:xfrm>
            <a:off x="0" y="0"/>
            <a:ext cx="8675700" cy="6588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en-US" sz="4400" u="sng">
                <a:solidFill>
                  <a:srgbClr val="FF00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Positive tuberculin skin tests</a:t>
            </a:r>
            <a:endParaRPr/>
          </a:p>
        </p:txBody>
      </p:sp>
      <p:pic>
        <p:nvPicPr>
          <p:cNvPr id="440" name="Google Shape;44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020762"/>
            <a:ext cx="8675688" cy="5551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7"/>
          <p:cNvSpPr txBox="1"/>
          <p:nvPr/>
        </p:nvSpPr>
        <p:spPr>
          <a:xfrm>
            <a:off x="0" y="0"/>
            <a:ext cx="9396300" cy="7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•   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 reaction of less than 5 mm is considered  </a:t>
            </a:r>
            <a:r>
              <a:rPr b="1" i="0" lang="en-US" sz="40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negative.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000"/>
              <a:buFont typeface="Times New Roman"/>
              <a:buNone/>
            </a:pPr>
            <a:r>
              <a:rPr b="0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48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TB Infection</a:t>
            </a: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(LTBI): TB infection without evidence of clinically active disease (+PPD, but no symptoms);  CXR usually normal, or may be abnormal, but sputa negative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 Disease</a:t>
            </a: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active tuberculous infection of any organ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8"/>
          <p:cNvSpPr txBox="1"/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BCG and TST </a:t>
            </a:r>
            <a:endParaRPr/>
          </a:p>
        </p:txBody>
      </p:sp>
      <p:sp>
        <p:nvSpPr>
          <p:cNvPr id="451" name="Google Shape;451;p68"/>
          <p:cNvSpPr txBox="1"/>
          <p:nvPr>
            <p:ph idx="1" type="body"/>
          </p:nvPr>
        </p:nvSpPr>
        <p:spPr>
          <a:xfrm>
            <a:off x="0" y="1125537"/>
            <a:ext cx="9144000" cy="54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06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reactivity from BCG wanes after a few years and is unlikely to persist &gt; 10 years, </a:t>
            </a:r>
            <a:endParaRPr/>
          </a:p>
          <a:p>
            <a:pPr indent="-203200" lvl="0" marL="406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t/>
            </a:r>
            <a:endParaRPr b="0" i="0" sz="4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06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 BCG strongest risk factor for positive TST among those less than age 40 with TSTs </a:t>
            </a:r>
            <a:r>
              <a:rPr b="0" i="0" lang="en-US" sz="4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b="0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mm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9"/>
          <p:cNvSpPr txBox="1"/>
          <p:nvPr>
            <p:ph idx="1" type="body"/>
          </p:nvPr>
        </p:nvSpPr>
        <p:spPr>
          <a:xfrm>
            <a:off x="0" y="0"/>
            <a:ext cx="96852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064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negatives: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Anergy (immunocompromise or malnutrition)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Recent TB infection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young age (&lt; 6 months)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Overwhelming TB disease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Recent live virus vaccination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 placement or reading of TST</a:t>
            </a:r>
            <a:endParaRPr/>
          </a:p>
          <a:p>
            <a:pPr indent="-406400" lvl="0" marL="406400" rtl="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False positives: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BCG or nontuberculous mycobacterial infections</a:t>
            </a:r>
            <a:endParaRPr/>
          </a:p>
          <a:p>
            <a:pPr indent="-285750" lvl="1" marL="806450" rtl="0" algn="l">
              <a:lnSpc>
                <a:spcPct val="85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Times New Roman"/>
              <a:buChar char="–"/>
            </a:pPr>
            <a:r>
              <a:rPr b="0" i="0" lang="en-US" sz="3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Inaccurate reading of TST</a:t>
            </a:r>
            <a:endParaRPr/>
          </a:p>
          <a:p>
            <a:pPr indent="-160020" lvl="0" marL="342900" rtl="0" algn="l"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0" i="0" sz="36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0"/>
          <p:cNvSpPr txBox="1"/>
          <p:nvPr>
            <p:ph type="title"/>
          </p:nvPr>
        </p:nvSpPr>
        <p:spPr>
          <a:xfrm>
            <a:off x="684212" y="2133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8000"/>
              <a:buFont typeface="Times New Roman"/>
              <a:buNone/>
            </a:pPr>
            <a:r>
              <a:rPr b="1" i="0" lang="en-US" sz="8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Anti TB Drugs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1"/>
          <p:cNvSpPr txBox="1"/>
          <p:nvPr>
            <p:ph type="title"/>
          </p:nvPr>
        </p:nvSpPr>
        <p:spPr>
          <a:xfrm>
            <a:off x="250825" y="0"/>
            <a:ext cx="8348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Treatment Goals</a:t>
            </a:r>
            <a:endParaRPr/>
          </a:p>
        </p:txBody>
      </p:sp>
      <p:sp>
        <p:nvSpPr>
          <p:cNvPr id="468" name="Google Shape;468;p71"/>
          <p:cNvSpPr txBox="1"/>
          <p:nvPr>
            <p:ph idx="1" type="body"/>
          </p:nvPr>
        </p:nvSpPr>
        <p:spPr>
          <a:xfrm>
            <a:off x="0" y="692150"/>
            <a:ext cx="9540900" cy="6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Microbiological Goals of Antituberculosis Chemotherapy</a:t>
            </a:r>
            <a:r>
              <a:rPr b="1" i="0" lang="en-US" sz="46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54012" lvl="1" marL="468312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960"/>
              <a:buFont typeface="Noto Sans Symbols"/>
              <a:buChar char="▪"/>
            </a:pPr>
            <a:r>
              <a:rPr b="0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Kill tubercle bacilli rapidly (early bactericidal effect)</a:t>
            </a:r>
            <a:endParaRPr/>
          </a:p>
          <a:p>
            <a:pPr indent="-354012" lvl="1" marL="468312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960"/>
              <a:buFont typeface="Noto Sans Symbols"/>
              <a:buChar char="▪"/>
            </a:pPr>
            <a:r>
              <a:rPr b="0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 the emergence of drug resistance</a:t>
            </a:r>
            <a:endParaRPr/>
          </a:p>
          <a:p>
            <a:pPr indent="-354012" lvl="1" marL="468312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2"/>
              </a:buClr>
              <a:buSzPts val="3960"/>
              <a:buFont typeface="Noto Sans Symbols"/>
              <a:buChar char="▪"/>
            </a:pPr>
            <a:r>
              <a:rPr b="0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Eliminate persistent bacilli to prevent relapse (sterilizing effect)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ذات صلة" id="473" name="Google Shape;47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" y="71437"/>
            <a:ext cx="8905874" cy="66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3"/>
          <p:cNvSpPr txBox="1"/>
          <p:nvPr>
            <p:ph idx="1" type="body"/>
          </p:nvPr>
        </p:nvSpPr>
        <p:spPr>
          <a:xfrm>
            <a:off x="0" y="620712"/>
            <a:ext cx="9144000" cy="5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20"/>
              <a:buFont typeface="Noto Sans Symbols"/>
              <a:buChar char="●"/>
            </a:pPr>
            <a:r>
              <a:rPr b="1" i="0" lang="en-US" sz="54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critical issue in TB control is  adopting   the   DOTS  (1995) ( Directly  Observed Treatment,  Short-course therapy; DOTS Strategy is recommended by  the  WHO  TB  Program.</a:t>
            </a:r>
            <a:endParaRPr/>
          </a:p>
          <a:p>
            <a:pPr indent="-68579" lvl="0" marL="342900" rtl="0" algn="l">
              <a:spcBef>
                <a:spcPts val="1080"/>
              </a:spcBef>
              <a:spcAft>
                <a:spcPts val="0"/>
              </a:spcAft>
              <a:buSzPts val="4320"/>
              <a:buNone/>
            </a:pPr>
            <a:r>
              <a:t/>
            </a:r>
            <a:endParaRPr b="1" i="0" sz="5400" u="none">
              <a:solidFill>
                <a:schemeClr val="folHlink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4"/>
          <p:cNvSpPr txBox="1"/>
          <p:nvPr>
            <p:ph type="title"/>
          </p:nvPr>
        </p:nvSpPr>
        <p:spPr>
          <a:xfrm>
            <a:off x="684212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Treatment Recommendations</a:t>
            </a:r>
            <a:endParaRPr/>
          </a:p>
        </p:txBody>
      </p:sp>
      <p:graphicFrame>
        <p:nvGraphicFramePr>
          <p:cNvPr id="485" name="Google Shape;485;p74"/>
          <p:cNvGraphicFramePr/>
          <p:nvPr/>
        </p:nvGraphicFramePr>
        <p:xfrm>
          <a:off x="214312" y="10715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{ED2B1D4C-3D62-40F8-846D-9E8CEAF5C505}</a:tableStyleId>
              </a:tblPr>
              <a:tblGrid>
                <a:gridCol w="4397375"/>
                <a:gridCol w="4151300"/>
              </a:tblGrid>
              <a:tr h="862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7F"/>
                        </a:buClr>
                        <a:buSzPts val="4000"/>
                        <a:buFont typeface="Times New Roman"/>
                        <a:buNone/>
                      </a:pPr>
                      <a:r>
                        <a:rPr b="1" i="0" lang="en-US" sz="4000" u="none" cap="none" strike="noStrike">
                          <a:solidFill>
                            <a:srgbClr val="00007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 Patients (not previously treated)</a:t>
                      </a:r>
                      <a:endParaRPr/>
                    </a:p>
                  </a:txBody>
                  <a:tcPr marT="45725" marB="0" marR="91450" marL="91450" anchor="ctr" anchorCtr="1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7700"/>
                    </a:solidFill>
                  </a:tcPr>
                </a:tc>
                <a:tc hMerge="1"/>
              </a:tr>
              <a:tr h="21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0"/>
                        <a:buFont typeface="Times New Roman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Initial Phase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5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Times New Roman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 months)</a:t>
                      </a:r>
                      <a:endParaRPr/>
                    </a:p>
                  </a:txBody>
                  <a:tcPr marT="45725" marB="0" marR="91450" marL="91450" anchor="ctr" anchorCtr="1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77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4000"/>
                        <a:buFont typeface="Times New Roman"/>
                        <a:buNone/>
                      </a:pPr>
                      <a:r>
                        <a:rPr b="1" i="0" lang="en-US" sz="40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Continuation Phase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152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Times New Roman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(4 months)</a:t>
                      </a:r>
                      <a:endParaRPr/>
                    </a:p>
                  </a:txBody>
                  <a:tcPr marT="45725" marB="0" marR="91450" marL="91450" anchor="ctr" anchorCtr="1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7700"/>
                    </a:solidFill>
                  </a:tcPr>
                </a:tc>
              </a:tr>
              <a:tr h="11763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Times New Roman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INH, RIF, PZA, EMB </a:t>
                      </a:r>
                      <a:r>
                        <a:rPr b="0" i="0" lang="en-US" sz="3600" u="none" cap="none" strike="noStrike">
                          <a:solidFill>
                            <a:srgbClr val="FFFF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daily</a:t>
                      </a:r>
                      <a:endParaRPr/>
                    </a:p>
                  </a:txBody>
                  <a:tcPr marT="45725" marB="0" marR="91450" marL="91450" anchor="ctr" anchorCtr="1"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77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Times New Roman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INH, RIF daily</a:t>
                      </a:r>
                      <a:endParaRPr/>
                    </a:p>
                  </a:txBody>
                  <a:tcPr marT="45725" marB="0" marR="91450" marL="91450" anchor="ctr" anchorCtr="1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7700"/>
                    </a:solidFill>
                  </a:tcPr>
                </a:tc>
              </a:tr>
              <a:tr h="11747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600"/>
                        <a:buFont typeface="Times New Roman"/>
                        <a:buNone/>
                      </a:pPr>
                      <a:r>
                        <a:rPr b="0" i="0" lang="en-US" sz="3600" u="none" cap="none" strike="noStrike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INH, RIF 3x/wk</a:t>
                      </a:r>
                      <a:endParaRPr/>
                    </a:p>
                  </a:txBody>
                  <a:tcPr marT="45725" marB="0" marR="91450" marL="91450" anchor="ctr" anchorCtr="1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377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ذات صلة" id="490" name="Google Shape;49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57150"/>
            <a:ext cx="8786813" cy="668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0" y="0"/>
            <a:ext cx="87438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General Considerations</a:t>
            </a:r>
            <a:endParaRPr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-468312" y="476250"/>
            <a:ext cx="99363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◆"/>
            </a:pPr>
            <a:r>
              <a:rPr b="1" i="0" lang="en-US" sz="40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Tuberculosis  is  a   chronic granulomatous  infection,potentially of lifelong duration, caused by two species of mycobacteria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M.tuberculosis and,  rarely,  M.bovis.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folHlink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◆"/>
            </a:pPr>
            <a:r>
              <a:rPr b="1" i="0" lang="en-US" sz="40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It was isolated by Robert Koch in 1882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folHlink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◆"/>
            </a:pPr>
            <a:r>
              <a:rPr b="1" i="0" lang="en-US" sz="40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morbidity and mortality of tuberculosis are high in developing countries. 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folHlink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6"/>
          <p:cNvSpPr txBox="1"/>
          <p:nvPr>
            <p:ph idx="1" type="body"/>
          </p:nvPr>
        </p:nvSpPr>
        <p:spPr>
          <a:xfrm>
            <a:off x="285750" y="214312"/>
            <a:ext cx="8643900" cy="6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</a:pPr>
            <a:r>
              <a:rPr b="1" i="1" lang="en-US" sz="3200" u="sng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Drug Administration</a:t>
            </a:r>
            <a:endParaRPr b="0" i="0" sz="20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first-line medications should be administered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 as </a:t>
            </a:r>
            <a:r>
              <a:rPr b="1" i="0" lang="en-US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 dose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rather than in divided doses. </a:t>
            </a:r>
            <a:endParaRPr/>
          </a:p>
          <a:p>
            <a:pPr indent="-22098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b="0" i="0" lang="en-US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single</a:t>
            </a:r>
            <a:r>
              <a:rPr b="0" baseline="30000" i="0" lang="en-US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dose leads to: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Higher peak serum</a:t>
            </a:r>
            <a:r>
              <a:rPr b="1" baseline="30000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concentrations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Potentially more effective,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Char char="–"/>
            </a:pPr>
            <a:r>
              <a:rPr b="1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Facilitates</a:t>
            </a:r>
            <a:r>
              <a:rPr b="1" baseline="30000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 cap="none" strike="noStrike">
                <a:solidFill>
                  <a:srgbClr val="99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DOT.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Thus, if patients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epigastric distress or nausea with the first-line drugs,</a:t>
            </a:r>
            <a:r>
              <a:rPr b="0" baseline="3000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dosing with food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recommended. 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098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7"/>
          <p:cNvSpPr txBox="1"/>
          <p:nvPr>
            <p:ph type="title"/>
          </p:nvPr>
        </p:nvSpPr>
        <p:spPr>
          <a:xfrm>
            <a:off x="0" y="333375"/>
            <a:ext cx="9144000" cy="10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Isoniazid (INH)        </a:t>
            </a: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first-line drug</a:t>
            </a:r>
            <a:br>
              <a:rPr b="1" i="0" lang="en-US" sz="5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01" name="Google Shape;501;p77"/>
          <p:cNvSpPr txBox="1"/>
          <p:nvPr>
            <p:ph idx="1" type="body"/>
          </p:nvPr>
        </p:nvSpPr>
        <p:spPr>
          <a:xfrm>
            <a:off x="0" y="836612"/>
            <a:ext cx="9144000" cy="60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0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Isoniazid is a principal agent used to treat   tuberculosis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It is universally accepted for initial treatment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Now considered the best  antituberculous  drug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It should be included in all TB treatment regimens unless the organism is resistant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8"/>
          <p:cNvSpPr txBox="1"/>
          <p:nvPr>
            <p:ph type="title"/>
          </p:nvPr>
        </p:nvSpPr>
        <p:spPr>
          <a:xfrm>
            <a:off x="611187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Dosage</a:t>
            </a:r>
            <a:endParaRPr/>
          </a:p>
        </p:txBody>
      </p:sp>
      <p:sp>
        <p:nvSpPr>
          <p:cNvPr id="507" name="Google Shape;507;p78"/>
          <p:cNvSpPr txBox="1"/>
          <p:nvPr>
            <p:ph idx="1" type="body"/>
          </p:nvPr>
        </p:nvSpPr>
        <p:spPr>
          <a:xfrm>
            <a:off x="0" y="1125537"/>
            <a:ext cx="9144000" cy="53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Tuberculosis organization have recommended  5 mg/kg daily 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1" i="0" sz="4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Generally, a 300mg daily oral dose is adopted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9"/>
          <p:cNvSpPr txBox="1"/>
          <p:nvPr>
            <p:ph type="title"/>
          </p:nvPr>
        </p:nvSpPr>
        <p:spPr>
          <a:xfrm>
            <a:off x="0" y="68580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Adverse effects</a:t>
            </a:r>
            <a:endParaRPr/>
          </a:p>
        </p:txBody>
      </p:sp>
      <p:sp>
        <p:nvSpPr>
          <p:cNvPr id="513" name="Google Shape;513;p79"/>
          <p:cNvSpPr txBox="1"/>
          <p:nvPr>
            <p:ph idx="1" type="body"/>
          </p:nvPr>
        </p:nvSpPr>
        <p:spPr>
          <a:xfrm>
            <a:off x="0" y="1981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The two most important adverse effects  of   isoniazid   therapy  are 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Hepatotoxicity</a:t>
            </a: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and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en-US" sz="48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Periphral neuropathy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0"/>
          <p:cNvSpPr txBox="1"/>
          <p:nvPr>
            <p:ph type="title"/>
          </p:nvPr>
        </p:nvSpPr>
        <p:spPr>
          <a:xfrm>
            <a:off x="323850" y="0"/>
            <a:ext cx="82755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Hepatotoxity</a:t>
            </a:r>
            <a:endParaRPr/>
          </a:p>
        </p:txBody>
      </p:sp>
      <p:sp>
        <p:nvSpPr>
          <p:cNvPr id="519" name="Google Shape;519;p80"/>
          <p:cNvSpPr txBox="1"/>
          <p:nvPr>
            <p:ph idx="1" type="body"/>
          </p:nvPr>
        </p:nvSpPr>
        <p:spPr>
          <a:xfrm>
            <a:off x="0" y="692150"/>
            <a:ext cx="9144000" cy="6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Isoniazid associated hepatitis is idiosyncratic   and increase in incidence with age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We must measure liver enzymes before  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administrating and during treatment    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periods(usually monthly measure)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If the liver enzymes level is higher than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normal,the drug must be discontinued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1"/>
          <p:cNvSpPr txBox="1"/>
          <p:nvPr>
            <p:ph type="title"/>
          </p:nvPr>
        </p:nvSpPr>
        <p:spPr>
          <a:xfrm>
            <a:off x="0" y="0"/>
            <a:ext cx="8528100" cy="8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Periphral neuritis</a:t>
            </a:r>
            <a:endParaRPr/>
          </a:p>
        </p:txBody>
      </p:sp>
      <p:sp>
        <p:nvSpPr>
          <p:cNvPr id="525" name="Google Shape;525;p81"/>
          <p:cNvSpPr txBox="1"/>
          <p:nvPr>
            <p:ph idx="1" type="body"/>
          </p:nvPr>
        </p:nvSpPr>
        <p:spPr>
          <a:xfrm>
            <a:off x="0" y="1052512"/>
            <a:ext cx="9144000" cy="58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It’s   associated   with  isonizad  develops  at  a dose-dependent  rate  of  2  to  20%  and  probably relates to interference with pyridoxine  metabolism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This  rate  can  be  reduced  to  0.2%  with  the prophylactic    administration  of  </a:t>
            </a:r>
            <a:r>
              <a:rPr b="1" i="0" lang="en-US" sz="40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25 mg  of pyridoxine  daily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type="title"/>
          </p:nvPr>
        </p:nvSpPr>
        <p:spPr>
          <a:xfrm>
            <a:off x="0" y="0"/>
            <a:ext cx="9144000" cy="11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b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Rifampin (RFP)         </a:t>
            </a: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first-line drug</a:t>
            </a:r>
            <a:br>
              <a:rPr b="0" i="0" lang="en-US" sz="5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531" name="Google Shape;531;p82"/>
          <p:cNvSpPr txBox="1"/>
          <p:nvPr>
            <p:ph idx="1" type="body"/>
          </p:nvPr>
        </p:nvSpPr>
        <p:spPr>
          <a:xfrm>
            <a:off x="0" y="1268412"/>
            <a:ext cx="90012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It is also considered the most important and potent  anti-tuberculous  agent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Like  isoniazid  it  is  </a:t>
            </a:r>
            <a:r>
              <a:rPr b="1" i="0" lang="en-US" sz="4400" u="none">
                <a:solidFill>
                  <a:schemeClr val="lt2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bactericidal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and highly effective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Unlike isoniazid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it is also effective against most other  mycobacteria  as well as other organisms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3"/>
          <p:cNvSpPr txBox="1"/>
          <p:nvPr>
            <p:ph type="title"/>
          </p:nvPr>
        </p:nvSpPr>
        <p:spPr>
          <a:xfrm>
            <a:off x="684212" y="6207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Advantage include</a:t>
            </a:r>
            <a:endParaRPr/>
          </a:p>
        </p:txBody>
      </p:sp>
      <p:sp>
        <p:nvSpPr>
          <p:cNvPr id="537" name="Google Shape;537;p83"/>
          <p:cNvSpPr txBox="1"/>
          <p:nvPr>
            <p:ph idx="1" type="body"/>
          </p:nvPr>
        </p:nvSpPr>
        <p:spPr>
          <a:xfrm>
            <a:off x="0" y="1989137"/>
            <a:ext cx="9144000" cy="4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1" i="0" sz="44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It  has  both  intracellular  and  extracellular  anti-bacterial activity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"/>
          <p:cNvSpPr txBox="1"/>
          <p:nvPr>
            <p:ph type="title"/>
          </p:nvPr>
        </p:nvSpPr>
        <p:spPr>
          <a:xfrm>
            <a:off x="395287" y="0"/>
            <a:ext cx="8204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-292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600"/>
              <a:buFont typeface="Arial"/>
              <a:buChar char="•"/>
            </a:pP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Dosage</a:t>
            </a:r>
            <a:endParaRPr/>
          </a:p>
        </p:txBody>
      </p:sp>
      <p:sp>
        <p:nvSpPr>
          <p:cNvPr id="543" name="Google Shape;543;p84"/>
          <p:cNvSpPr txBox="1"/>
          <p:nvPr>
            <p:ph idx="1" type="body"/>
          </p:nvPr>
        </p:nvSpPr>
        <p:spPr>
          <a:xfrm>
            <a:off x="0" y="90805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Generally, 10mg/kg, 600mg daily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4" name="Google Shape;544;p84"/>
          <p:cNvSpPr txBox="1"/>
          <p:nvPr/>
        </p:nvSpPr>
        <p:spPr>
          <a:xfrm>
            <a:off x="0" y="17145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3368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80"/>
              <a:buFont typeface="Arial"/>
              <a:buChar char="•"/>
            </a:pPr>
            <a:r>
              <a:rPr b="1" i="0" lang="en-US" sz="32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Adverse effects</a:t>
            </a:r>
            <a:endParaRPr/>
          </a:p>
        </p:txBody>
      </p:sp>
      <p:sp>
        <p:nvSpPr>
          <p:cNvPr id="545" name="Google Shape;545;p84"/>
          <p:cNvSpPr txBox="1"/>
          <p:nvPr/>
        </p:nvSpPr>
        <p:spPr>
          <a:xfrm>
            <a:off x="0" y="2786062"/>
            <a:ext cx="9144000" cy="27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The most common adverse event included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Gastrointestinal upset,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Hepatitis,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Hepatic microsomal enzymes inducer,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Red discoloration of body fluids.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نتيجة بحث الصور عن ‪rifampicin-drugs interaction‬‏" id="550" name="Google Shape;550;p85"/>
          <p:cNvPicPr preferRelativeResize="0"/>
          <p:nvPr/>
        </p:nvPicPr>
        <p:blipFill rotWithShape="1">
          <a:blip r:embed="rId3">
            <a:alphaModFix/>
          </a:blip>
          <a:srcRect b="4058" l="3659" r="12207" t="8099"/>
          <a:stretch/>
        </p:blipFill>
        <p:spPr>
          <a:xfrm>
            <a:off x="214312" y="123825"/>
            <a:ext cx="8715376" cy="659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5565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5400"/>
              <a:buFont typeface="Times New Roman"/>
              <a:buNone/>
            </a:pPr>
            <a:r>
              <a:rPr b="1" i="0" lang="en-US" sz="5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General Considerations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685800" y="1196975"/>
            <a:ext cx="4391100" cy="56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◆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 disease  is  confined to  the lungs in most patients but may spread to almost 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any part of the body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tuberculosis 13" id="154" name="Google Shape;154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4887" y="1412875"/>
            <a:ext cx="2922600" cy="36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6"/>
          <p:cNvSpPr txBox="1"/>
          <p:nvPr>
            <p:ph type="title"/>
          </p:nvPr>
        </p:nvSpPr>
        <p:spPr>
          <a:xfrm>
            <a:off x="0" y="2603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Pyrazinamide (PZA)     </a:t>
            </a: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first-line drug</a:t>
            </a:r>
            <a:endParaRPr/>
          </a:p>
        </p:txBody>
      </p:sp>
      <p:sp>
        <p:nvSpPr>
          <p:cNvPr id="556" name="Google Shape;556;p86"/>
          <p:cNvSpPr txBox="1"/>
          <p:nvPr>
            <p:ph idx="1" type="body"/>
          </p:nvPr>
        </p:nvSpPr>
        <p:spPr>
          <a:xfrm>
            <a:off x="142875" y="1214437"/>
            <a:ext cx="9001200" cy="5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0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Pyrazinamide is a major oral agent used against  mycobacteria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The drug exert greatest activity against </a:t>
            </a: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dormant or semidormant 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organisms contained within: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–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Macrophages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Char char="–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Acidic environment of caseous foci. </a:t>
            </a:r>
            <a:endParaRPr/>
          </a:p>
          <a:p>
            <a:pPr indent="-139700" lvl="0" marL="342900" rtl="0" algn="l"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7"/>
          <p:cNvSpPr txBox="1"/>
          <p:nvPr>
            <p:ph idx="1" type="body"/>
          </p:nvPr>
        </p:nvSpPr>
        <p:spPr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1" i="0" lang="en-US" sz="44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Advantage</a:t>
            </a:r>
            <a:endParaRPr b="0" i="0" sz="44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It is well absorbed after oral administration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The drug is used to kill intracellular tubercle    bacillus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It  is  distributed  throghout  the  body,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1" i="0" lang="en-US" sz="40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excellent  in  CSF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1" i="0" sz="4400" u="none">
              <a:solidFill>
                <a:srgbClr val="00FF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rPr b="1" i="0" lang="en-US" sz="44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Dosage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rPr b="0" i="0" lang="en-US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25 to 35 mg/Kg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8"/>
          <p:cNvSpPr txBox="1"/>
          <p:nvPr>
            <p:ph idx="1" type="body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840"/>
              <a:buFont typeface="Noto Sans Symbols"/>
              <a:buChar char="●"/>
            </a:pPr>
            <a:r>
              <a:rPr b="1" i="0" lang="en-US" sz="48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Adverse effect</a:t>
            </a:r>
            <a:endParaRPr b="0" i="0" sz="48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0" i="0" lang="en-US" sz="4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At the high dosages,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en-US" sz="48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Hepatotoxity</a:t>
            </a: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is a prominent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side effect,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b="1" i="0" lang="en-US" sz="48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Hyperuricemia</a:t>
            </a:r>
            <a:endParaRPr/>
          </a:p>
          <a:p>
            <a:pPr indent="-99059" lvl="0" marL="342900" rtl="0" algn="l">
              <a:spcBef>
                <a:spcPts val="960"/>
              </a:spcBef>
              <a:spcAft>
                <a:spcPts val="0"/>
              </a:spcAft>
              <a:buSzPts val="3840"/>
              <a:buNone/>
            </a:pPr>
            <a:r>
              <a:t/>
            </a:r>
            <a:endParaRPr b="1" i="0" sz="4800" u="none">
              <a:solidFill>
                <a:srgbClr val="FFFF00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9"/>
          <p:cNvSpPr txBox="1"/>
          <p:nvPr>
            <p:ph type="title"/>
          </p:nvPr>
        </p:nvSpPr>
        <p:spPr>
          <a:xfrm>
            <a:off x="539750" y="0"/>
            <a:ext cx="79170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Ethambutal         </a:t>
            </a:r>
            <a:r>
              <a:rPr b="1" i="0" lang="en-US" sz="40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first-line drug</a:t>
            </a:r>
            <a:endParaRPr/>
          </a:p>
        </p:txBody>
      </p:sp>
      <p:sp>
        <p:nvSpPr>
          <p:cNvPr id="572" name="Google Shape;572;p89"/>
          <p:cNvSpPr txBox="1"/>
          <p:nvPr>
            <p:ph idx="1" type="body"/>
          </p:nvPr>
        </p:nvSpPr>
        <p:spPr>
          <a:xfrm>
            <a:off x="0" y="908050"/>
            <a:ext cx="91440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It is used most often to </a:t>
            </a:r>
            <a:r>
              <a:rPr b="1" i="0" lang="en-US" sz="40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protect against the  emergency of drug resistance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Oral administration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The dosage is usually 15 mg/Kg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It will distributes throughout the body </a:t>
            </a:r>
            <a:r>
              <a:rPr b="1" i="0" lang="en-US" sz="40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except  CSF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Noto Sans Symbols"/>
              <a:buChar char="●"/>
            </a:pP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4000" u="none">
                <a:solidFill>
                  <a:srgbClr val="66FF66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Retrobulbar optic neuritis </a:t>
            </a:r>
            <a:r>
              <a:rPr b="1" i="0" lang="en-US" sz="40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is the most serious adverse effect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0"/>
          <p:cNvSpPr txBox="1"/>
          <p:nvPr/>
        </p:nvSpPr>
        <p:spPr>
          <a:xfrm>
            <a:off x="-252412" y="0"/>
            <a:ext cx="939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Streptomycin (SM)    </a:t>
            </a:r>
            <a:r>
              <a:rPr b="1" i="0" lang="en-US" sz="32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second-line drug</a:t>
            </a:r>
            <a:endParaRPr/>
          </a:p>
        </p:txBody>
      </p:sp>
      <p:sp>
        <p:nvSpPr>
          <p:cNvPr id="578" name="Google Shape;578;p90"/>
          <p:cNvSpPr txBox="1"/>
          <p:nvPr/>
        </p:nvSpPr>
        <p:spPr>
          <a:xfrm>
            <a:off x="214312" y="1214437"/>
            <a:ext cx="8715300" cy="56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It  is frequently  used  in  developing country for its lower cost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It  is administered only parenterally,   intramuscular or intravenous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>
              <a:solidFill>
                <a:schemeClr val="lt1"/>
              </a:solidFill>
              <a:effectLst>
                <a:outerShdw blurRad="38100" algn="tl" dir="2700000" dist="38100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1"/>
          <p:cNvSpPr txBox="1"/>
          <p:nvPr>
            <p:ph type="title"/>
          </p:nvPr>
        </p:nvSpPr>
        <p:spPr>
          <a:xfrm>
            <a:off x="539750" y="0"/>
            <a:ext cx="80598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Dosage</a:t>
            </a:r>
            <a:endParaRPr/>
          </a:p>
        </p:txBody>
      </p:sp>
      <p:sp>
        <p:nvSpPr>
          <p:cNvPr id="584" name="Google Shape;584;p91"/>
          <p:cNvSpPr txBox="1"/>
          <p:nvPr>
            <p:ph idx="1" type="body"/>
          </p:nvPr>
        </p:nvSpPr>
        <p:spPr>
          <a:xfrm>
            <a:off x="0" y="620712"/>
            <a:ext cx="9396300" cy="62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The usual adult dose is 0.5-1.0 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(15 mg/kg)  daily or five times weekly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The dosage must be lowered and the frequency of administtation reduced(to only    two or three times per week) in most patients   over </a:t>
            </a:r>
            <a:r>
              <a:rPr b="1" i="0" lang="en-US" sz="4400" u="sng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fifty years old</a:t>
            </a: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and in any patient with   </a:t>
            </a:r>
            <a:r>
              <a:rPr b="1" i="0" lang="en-US" sz="4400" u="sng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renal impairment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2"/>
          <p:cNvSpPr txBox="1"/>
          <p:nvPr>
            <p:ph idx="1" type="body"/>
          </p:nvPr>
        </p:nvSpPr>
        <p:spPr>
          <a:xfrm>
            <a:off x="539750" y="11969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520"/>
              <a:buFont typeface="Noto Sans Symbols"/>
              <a:buChar char="●"/>
            </a:pPr>
            <a:r>
              <a:rPr b="1" i="0" lang="en-US" sz="4400" u="none">
                <a:solidFill>
                  <a:srgbClr val="66FFFF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Adverse effects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 Ototoxity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SzPts val="3520"/>
              <a:buNone/>
            </a:pPr>
            <a:r>
              <a:rPr b="1" i="0" lang="en-US" sz="4400" u="none">
                <a:solidFill>
                  <a:schemeClr val="lt1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     Renal toxicity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ذات صلة" id="594" name="Google Shape;594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214312"/>
            <a:ext cx="8715376" cy="64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94"/>
          <p:cNvSpPr txBox="1"/>
          <p:nvPr>
            <p:ph type="title"/>
          </p:nvPr>
        </p:nvSpPr>
        <p:spPr>
          <a:xfrm>
            <a:off x="395287" y="0"/>
            <a:ext cx="87486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rgbClr val="00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MDR-TB</a:t>
            </a:r>
            <a:endParaRPr/>
          </a:p>
        </p:txBody>
      </p:sp>
      <p:sp>
        <p:nvSpPr>
          <p:cNvPr id="600" name="Google Shape;600;p94"/>
          <p:cNvSpPr txBox="1"/>
          <p:nvPr>
            <p:ph idx="1" type="body"/>
          </p:nvPr>
        </p:nvSpPr>
        <p:spPr>
          <a:xfrm>
            <a:off x="0" y="620712"/>
            <a:ext cx="94677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⮚"/>
            </a:pPr>
            <a:r>
              <a:rPr b="1" i="0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resistant to both INH and rifampin.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⮚"/>
            </a:pP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select </a:t>
            </a:r>
            <a:r>
              <a:rPr b="1" i="0" lang="en-US" sz="4400" u="non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 anti-TB drugs </a:t>
            </a: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stage of extensive, these drugs include: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Char char="-"/>
            </a:pP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aminoglycosides</a:t>
            </a: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(amikacin, kanamycin, capremycin), </a:t>
            </a: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cycloserine, EMB, Quinolones</a:t>
            </a: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(levofloxacin, ofloxacin), </a:t>
            </a:r>
            <a:r>
              <a:rPr b="1" i="0" lang="en-US" sz="4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PZA, ethionamide</a:t>
            </a:r>
            <a:r>
              <a:rPr b="1" i="0" lang="en-US" sz="4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None/>
            </a:pPr>
            <a:r>
              <a:t/>
            </a:r>
            <a:endParaRPr b="1" i="0" sz="40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⮚"/>
            </a:pPr>
            <a:r>
              <a:rPr b="1" i="0" lang="en-US" sz="40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whole therapy lasts at least 18 months.</a:t>
            </a:r>
            <a:endParaRPr/>
          </a:p>
          <a:p>
            <a:pPr indent="-160020" lvl="0" marL="34290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</a:pPr>
            <a:r>
              <a:t/>
            </a:r>
            <a:endParaRPr b="1" i="0" sz="36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60020" lvl="0" marL="342900" rtl="0" algn="l">
              <a:spcBef>
                <a:spcPts val="72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 b="1" i="0" sz="3600" u="none">
              <a:solidFill>
                <a:schemeClr val="folHlin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340" lvl="0" marL="34290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6" name="Google Shape;606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836612"/>
            <a:ext cx="8675688" cy="58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95"/>
          <p:cNvSpPr txBox="1"/>
          <p:nvPr/>
        </p:nvSpPr>
        <p:spPr>
          <a:xfrm>
            <a:off x="6838950" y="6491287"/>
            <a:ext cx="2304900" cy="3666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Papua New Guinea</a:t>
            </a:r>
            <a:endParaRPr/>
          </a:p>
        </p:txBody>
      </p:sp>
      <p:sp>
        <p:nvSpPr>
          <p:cNvPr id="608" name="Google Shape;608;p95"/>
          <p:cNvSpPr txBox="1"/>
          <p:nvPr/>
        </p:nvSpPr>
        <p:spPr>
          <a:xfrm>
            <a:off x="250825" y="0"/>
            <a:ext cx="83535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Did you know that…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611187" y="0"/>
            <a:ext cx="7629600" cy="8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400"/>
              <a:buFont typeface="Times New Roman"/>
              <a:buNone/>
            </a:pPr>
            <a:r>
              <a:rPr b="1" i="0" lang="en-US" sz="4400" u="none">
                <a:solidFill>
                  <a:srgbClr val="FF33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Etiology</a:t>
            </a:r>
            <a:endParaRPr/>
          </a:p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0" y="836612"/>
            <a:ext cx="5076900" cy="54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80"/>
              <a:buFont typeface="Noto Sans Symbols"/>
              <a:buChar char="●"/>
            </a:pPr>
            <a:r>
              <a:rPr b="0" i="0" lang="en-US" sz="3600" u="none">
                <a:solidFill>
                  <a:schemeClr val="fol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32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The tubercle bacillus (M.Tuberculosis) is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aerobie, non-motile,non-spore-forming,  high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560"/>
              <a:buNone/>
            </a:pPr>
            <a:r>
              <a:rPr b="1" i="0" lang="en-US" sz="32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in lipid content, and acid and alcohol-fast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ts val="2560"/>
              <a:buFont typeface="Noto Sans Symbols"/>
              <a:buChar char="●"/>
            </a:pPr>
            <a:r>
              <a:rPr b="1" i="0" lang="en-US" sz="32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It  grows  slowly  .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3300"/>
              </a:buClr>
              <a:buSzPts val="2560"/>
              <a:buFont typeface="Noto Sans Symbols"/>
              <a:buChar char="●"/>
            </a:pPr>
            <a:r>
              <a:rPr b="1" i="0" lang="en-US" sz="3200" u="none">
                <a:solidFill>
                  <a:schemeClr val="folHlink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It can’t tolerate heat, but It can live in humid or dry or cold surroundings. </a:t>
            </a:r>
            <a:endParaRPr/>
          </a:p>
        </p:txBody>
      </p:sp>
      <p:pic>
        <p:nvPicPr>
          <p:cNvPr descr="tuberculosis7" id="161" name="Google Shape;161;p24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7800" y="1752600"/>
            <a:ext cx="38862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9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2"/>
              </a:solidFill>
              <a:effectLst>
                <a:outerShdw blurRad="38100" algn="tl" dir="2700000" dist="38100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0340" lvl="0" marL="34290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5" name="Google Shape;615;p96"/>
          <p:cNvPicPr preferRelativeResize="0"/>
          <p:nvPr/>
        </p:nvPicPr>
        <p:blipFill rotWithShape="1">
          <a:blip r:embed="rId3">
            <a:alphaModFix/>
          </a:blip>
          <a:srcRect b="2705" l="1960" r="1960" t="269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96"/>
          <p:cNvSpPr txBox="1"/>
          <p:nvPr/>
        </p:nvSpPr>
        <p:spPr>
          <a:xfrm>
            <a:off x="7667625" y="6302375"/>
            <a:ext cx="1296900" cy="366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Cambodia</a:t>
            </a:r>
            <a:endParaRPr/>
          </a:p>
        </p:txBody>
      </p:sp>
      <p:sp>
        <p:nvSpPr>
          <p:cNvPr id="617" name="Google Shape;617;p96"/>
          <p:cNvSpPr txBox="1"/>
          <p:nvPr/>
        </p:nvSpPr>
        <p:spPr>
          <a:xfrm>
            <a:off x="1258887" y="2540000"/>
            <a:ext cx="6697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Hand-in-hand we can fight for a World Free of TB.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/>
          <p:nvPr/>
        </p:nvSpPr>
        <p:spPr>
          <a:xfrm>
            <a:off x="2627312" y="1773237"/>
            <a:ext cx="3744900" cy="2638425"/>
          </a:xfrm>
          <a:prstGeom prst="rect"/>
          <a:solidFill>
            <a:srgbClr val="FF0000"/>
          </a:solidFill>
          <a:ln cap="flat" cmpd="sng" w="12700" algn="ctr">
            <a:solidFill>
              <a:srgbClr val="000099"/>
            </a:solidFill>
            <a:miter lim="800000"/>
            <a:headEnd/>
            <a:tailEnd/>
          </a:ln>
        </p:spPr>
        <p:txBody>
          <a:bodyPr fromWordArt="1"/>
          <a:lstStyle>
            <a:defPPr lvl="0"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0" i="1" u="none" cap="none">
                <a:latin typeface="Lydian BT"/>
              </a:rPr>
              <a:t>THANK YOU
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250825" y="0"/>
            <a:ext cx="88932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rgbClr val="FFFF00"/>
                </a:solidFill>
                <a:effectLst>
                  <a:outerShdw blurRad="38100" algn="tl" dir="2700000" dist="3810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Mycobacteria unique cell wall structure </a:t>
            </a:r>
            <a:endParaRPr/>
          </a:p>
        </p:txBody>
      </p:sp>
      <p:pic>
        <p:nvPicPr>
          <p:cNvPr descr="https://pharmchem.ucsf.edu/sites/pharmchem.ucsf.edu/files/styles/pharmacy_half/public/cell%20envelope%20of%20Mycobacterium%20tuberculosis.jpg?itok=rKb3_mgk"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2" y="911225"/>
            <a:ext cx="8867775" cy="5732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