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72" r:id="rId3"/>
    <p:sldId id="273" r:id="rId4"/>
    <p:sldId id="274" r:id="rId5"/>
    <p:sldId id="275" r:id="rId6"/>
    <p:sldId id="258" r:id="rId7"/>
    <p:sldId id="259" r:id="rId8"/>
    <p:sldId id="260" r:id="rId9"/>
    <p:sldId id="261" r:id="rId10"/>
    <p:sldId id="262" r:id="rId11"/>
    <p:sldId id="263" r:id="rId12"/>
    <p:sldId id="278" r:id="rId13"/>
    <p:sldId id="279" r:id="rId14"/>
    <p:sldId id="280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726FD-0570-4F8A-9EC0-DF84F975D1F9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D4459-DC2F-430D-A337-31E60211723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2276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9E858A9-096D-4EA0-852C-0A96564201E3}" type="slidenum">
              <a:rPr lang="en-US" altLang="en-US" smtClean="0">
                <a:latin typeface="Arial" charset="0"/>
              </a:rPr>
              <a:pPr eaLnBrk="1" hangingPunct="1"/>
              <a:t>16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1E45-1641-42B3-A028-DFF1D6C50DE4}" type="datetime1">
              <a:rPr lang="en-US" smtClean="0"/>
              <a:t>8/20/2023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4002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5F8A-5B6F-4C43-B2EF-09C306C76C98}" type="datetime1">
              <a:rPr lang="en-US" smtClean="0"/>
              <a:t>8/20/2023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303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EBDE-5321-461A-AD93-4B4227F94252}" type="datetime1">
              <a:rPr lang="en-US" smtClean="0"/>
              <a:t>8/20/2023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342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58C2-12B3-458C-8F11-50407E132771}" type="datetime1">
              <a:rPr lang="en-US" smtClean="0"/>
              <a:t>8/20/2023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247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702D-9DBE-48EE-834D-D2F11D1F785E}" type="datetime1">
              <a:rPr lang="en-US" smtClean="0"/>
              <a:t>8/20/2023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6354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EC8A5-A2DC-4750-B5AF-ABCFD3FED8A0}" type="datetime1">
              <a:rPr lang="en-US" smtClean="0"/>
              <a:t>8/20/2023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331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787A6-31FF-4D98-B710-A8565CE7F3A1}" type="datetime1">
              <a:rPr lang="en-US" smtClean="0"/>
              <a:t>8/20/2023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506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718F7-49DF-4D5B-A286-48EE0FE3F3CB}" type="datetime1">
              <a:rPr lang="en-US" smtClean="0"/>
              <a:t>8/20/2023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666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D01B-BAF3-41F0-BFCA-1B10AD392F4F}" type="datetime1">
              <a:rPr lang="en-US" smtClean="0"/>
              <a:t>8/20/2023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433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9B88-B937-4D18-906B-A65C2200EBC1}" type="datetime1">
              <a:rPr lang="en-US" smtClean="0"/>
              <a:t>8/20/2023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907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3618-7442-4477-827C-D55EC9304C42}" type="datetime1">
              <a:rPr lang="en-US" smtClean="0"/>
              <a:t>8/20/2023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649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BF092-F7EB-411D-9E24-345C7E91B606}" type="datetime1">
              <a:rPr lang="en-US" smtClean="0"/>
              <a:t>8/20/2023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5633F-D81C-4468-AFB9-9B1175837F8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5720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E1980E8-C626-4828-9CF8-CA6CC8C74B5D}" type="datetime1">
              <a:rPr lang="en-US" altLang="en-US" sz="1400" smtClean="0">
                <a:solidFill>
                  <a:srgbClr val="000000"/>
                </a:solidFill>
                <a:latin typeface="Arial" charset="0"/>
              </a:rPr>
              <a:t>8/20/2023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DB8F599-2510-4265-A738-FA1E9A0F4661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755576" y="838200"/>
            <a:ext cx="7704212" cy="21336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833" y="3861048"/>
            <a:ext cx="26860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35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395536" y="763415"/>
            <a:ext cx="8172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the control group are truly unexposed.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For example</a:t>
            </a:r>
            <a:r>
              <a:rPr lang="en-US" sz="2400" dirty="0">
                <a:cs typeface="Times New Roman" pitchFamily="18" charset="0"/>
              </a:rPr>
              <a:t>, study participants </a:t>
            </a:r>
            <a:r>
              <a:rPr lang="en-US" sz="2400" dirty="0" smtClean="0">
                <a:cs typeface="Times New Roman" pitchFamily="18" charset="0"/>
              </a:rPr>
              <a:t> may </a:t>
            </a:r>
            <a:r>
              <a:rPr lang="en-US" sz="2400" dirty="0">
                <a:cs typeface="Times New Roman" pitchFamily="18" charset="0"/>
              </a:rPr>
              <a:t>start smoking </a:t>
            </a:r>
            <a:r>
              <a:rPr lang="en-US" sz="2400" dirty="0" smtClean="0">
                <a:cs typeface="Times New Roman" pitchFamily="18" charset="0"/>
              </a:rPr>
              <a:t>                       or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en-US" sz="22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200" dirty="0" smtClean="0">
                <a:cs typeface="Times New Roman" pitchFamily="18" charset="0"/>
              </a:rPr>
              <a:t>Similarly</a:t>
            </a:r>
            <a:r>
              <a:rPr lang="en-US" sz="2200" dirty="0">
                <a:cs typeface="Times New Roman" pitchFamily="18" charset="0"/>
              </a:rPr>
              <a:t>, those in the </a:t>
            </a:r>
            <a:endParaRPr lang="en-US" sz="22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exposed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group may </a:t>
            </a:r>
            <a:r>
              <a:rPr lang="en-US" sz="2400" b="1" dirty="0" smtClean="0">
                <a:cs typeface="Times New Roman" pitchFamily="18" charset="0"/>
              </a:rPr>
              <a:t>change </a:t>
            </a:r>
            <a:r>
              <a:rPr lang="en-US" sz="2400" dirty="0">
                <a:cs typeface="Times New Roman" pitchFamily="18" charset="0"/>
              </a:rPr>
              <a:t>their </a:t>
            </a:r>
            <a:r>
              <a:rPr lang="en-US" sz="2400" b="1" dirty="0">
                <a:cs typeface="Times New Roman" pitchFamily="18" charset="0"/>
              </a:rPr>
              <a:t>behavior in relation to </a:t>
            </a:r>
            <a:r>
              <a:rPr lang="en-US" sz="2400" dirty="0">
                <a:cs typeface="Times New Roman" pitchFamily="18" charset="0"/>
              </a:rPr>
              <a:t>the exposure such as diet, smoking or alcohol consumption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en-MY" dirty="0">
              <a:cs typeface="Times New Roman" pitchFamily="18" charset="0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212724" y="221769"/>
            <a:ext cx="32007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Measuring exposure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1" name="Rectangle 2"/>
          <p:cNvSpPr>
            <a:spLocks noChangeArrowheads="1"/>
          </p:cNvSpPr>
          <p:nvPr/>
        </p:nvSpPr>
        <p:spPr bwMode="auto">
          <a:xfrm>
            <a:off x="2771775" y="0"/>
            <a:ext cx="3673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E5C9-F280-49EE-95EC-F4EE0C8D2FB6}" type="datetime1">
              <a:rPr lang="en-US" smtClean="0"/>
              <a:t>8/20/2023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10</a:t>
            </a:fld>
            <a:endParaRPr lang="en-MY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2874" y="2980285"/>
            <a:ext cx="8425062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Measuring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outcome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Outcome measures may be obtained from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various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sources,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including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directly from the participant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medical records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routine surveillance of cancer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registry data,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death certificates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Method used to ascertain outcome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must be identical for both exposed and unexposed groups.</a:t>
            </a:r>
            <a:endParaRPr lang="en-MY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30868" y="876391"/>
            <a:ext cx="903649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Methods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follow-up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follow-up of study participants in a cohort study </a:t>
            </a:r>
            <a:r>
              <a:rPr lang="en-US" sz="2200" b="1" u="sng" dirty="0">
                <a:latin typeface="Times New Roman" pitchFamily="18" charset="0"/>
                <a:cs typeface="Times New Roman" pitchFamily="18" charset="0"/>
              </a:rPr>
              <a:t>is a major challenge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 great deal of 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 required to ensure follow-up</a:t>
            </a:r>
          </a:p>
          <a:p>
            <a:pPr>
              <a:defRPr/>
            </a:pP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of cohort members </a:t>
            </a:r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453198" y="2383426"/>
            <a:ext cx="6840537" cy="769441"/>
          </a:xfrm>
          <a:prstGeom prst="rect">
            <a:avLst/>
          </a:prstGeom>
          <a:solidFill>
            <a:schemeClr val="bg2">
              <a:lumMod val="90000"/>
            </a:schemeClr>
          </a:solidFill>
          <a:ln w="222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failure to collect outcome data for all members of the cohort will </a:t>
            </a:r>
            <a:r>
              <a:rPr lang="en-MY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affect the validity of study results</a:t>
            </a:r>
            <a:endParaRPr lang="en-MY" sz="2200" dirty="0">
              <a:solidFill>
                <a:srgbClr val="C00000"/>
              </a:solidFill>
            </a:endParaRPr>
          </a:p>
        </p:txBody>
      </p:sp>
      <p:sp>
        <p:nvSpPr>
          <p:cNvPr id="35847" name="Rectangle 2"/>
          <p:cNvSpPr>
            <a:spLocks noChangeArrowheads="1"/>
          </p:cNvSpPr>
          <p:nvPr/>
        </p:nvSpPr>
        <p:spPr bwMode="auto">
          <a:xfrm>
            <a:off x="3276600" y="0"/>
            <a:ext cx="3671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9A62C-EEEA-4155-A3AF-AF3A86FA6B00}" type="datetime1">
              <a:rPr lang="en-US" smtClean="0"/>
              <a:t>8/20/2023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11</a:t>
            </a:fld>
            <a:endParaRPr lang="en-MY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331640" y="3733091"/>
            <a:ext cx="45365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Analysis of cohort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studies</a:t>
            </a:r>
            <a:endParaRPr lang="en-MY" sz="28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46959" y="4220982"/>
            <a:ext cx="27052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?????</a:t>
            </a:r>
            <a:endParaRPr lang="en-MY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00" y="4836535"/>
            <a:ext cx="6821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in the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exposed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cohort</a:t>
            </a:r>
            <a:r>
              <a:rPr lang="en-US" sz="2400" dirty="0"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compared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with the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 risk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unexposed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cohort.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5C88800-6564-43A0-A181-AABB90FE693F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29799" y="198735"/>
            <a:ext cx="9122721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endParaRPr lang="en-MY" sz="2400" dirty="0"/>
          </a:p>
          <a:p>
            <a:r>
              <a:rPr lang="en-MY" sz="2200" dirty="0"/>
              <a:t>A study done to see if  smoking is a risk factor for cancer of the pancreas .A sample of </a:t>
            </a:r>
            <a:r>
              <a:rPr lang="en-MY" sz="2200" dirty="0">
                <a:solidFill>
                  <a:srgbClr val="FF0000"/>
                </a:solidFill>
              </a:rPr>
              <a:t>90,049</a:t>
            </a:r>
            <a:r>
              <a:rPr lang="en-MY" sz="2200" dirty="0"/>
              <a:t> individuals was  chosen ,of them </a:t>
            </a:r>
            <a:r>
              <a:rPr lang="en-US" sz="2200" b="1" dirty="0" smtClean="0">
                <a:solidFill>
                  <a:srgbClr val="FF0000"/>
                </a:solidFill>
              </a:rPr>
              <a:t>27,042</a:t>
            </a:r>
            <a:r>
              <a:rPr lang="en-MY" sz="2200" b="1" dirty="0" smtClean="0">
                <a:solidFill>
                  <a:srgbClr val="FF0000"/>
                </a:solidFill>
              </a:rPr>
              <a:t> </a:t>
            </a:r>
            <a:r>
              <a:rPr lang="en-MY" sz="2200" dirty="0" smtClean="0"/>
              <a:t>were </a:t>
            </a:r>
            <a:r>
              <a:rPr lang="en-MY" sz="2200" dirty="0"/>
              <a:t>smokers</a:t>
            </a:r>
            <a:r>
              <a:rPr lang="en-MY" sz="2200" dirty="0" smtClean="0"/>
              <a:t>,</a:t>
            </a:r>
          </a:p>
          <a:p>
            <a:r>
              <a:rPr lang="en-MY" sz="2200" dirty="0" smtClean="0"/>
              <a:t> </a:t>
            </a:r>
            <a:r>
              <a:rPr lang="en-MY" sz="2200" dirty="0"/>
              <a:t>the remaining were not. Both groups were  followed for one year, </a:t>
            </a:r>
            <a:r>
              <a:rPr lang="en-MY" sz="2200" dirty="0">
                <a:solidFill>
                  <a:srgbClr val="FF0000"/>
                </a:solidFill>
              </a:rPr>
              <a:t>42</a:t>
            </a:r>
            <a:r>
              <a:rPr lang="en-MY" sz="2200" dirty="0"/>
              <a:t>and </a:t>
            </a:r>
            <a:r>
              <a:rPr lang="en-MY" sz="2200" dirty="0" smtClean="0">
                <a:solidFill>
                  <a:srgbClr val="FF0000"/>
                </a:solidFill>
              </a:rPr>
              <a:t>7, </a:t>
            </a:r>
            <a:r>
              <a:rPr lang="en-MY" sz="2200" dirty="0"/>
              <a:t>cases of CA </a:t>
            </a:r>
            <a:r>
              <a:rPr lang="en-MY" sz="2200" dirty="0" smtClean="0"/>
              <a:t>pancreas </a:t>
            </a:r>
            <a:r>
              <a:rPr lang="en-MY" sz="2200" dirty="0"/>
              <a:t>was detected in  smoker and  non smoker group respectively .Can we conclude, that smoking is a risk factor for </a:t>
            </a:r>
            <a:r>
              <a:rPr lang="en-MY" sz="2200" dirty="0" err="1"/>
              <a:t>Ca</a:t>
            </a:r>
            <a:r>
              <a:rPr lang="en-MY" sz="2200" dirty="0"/>
              <a:t>  </a:t>
            </a:r>
            <a:r>
              <a:rPr lang="en-MY" sz="2200" dirty="0" smtClean="0"/>
              <a:t>pancreas</a:t>
            </a:r>
            <a:r>
              <a:rPr lang="en-MY" sz="2200" dirty="0"/>
              <a:t> </a:t>
            </a:r>
          </a:p>
        </p:txBody>
      </p:sp>
      <p:sp>
        <p:nvSpPr>
          <p:cNvPr id="39942" name="Rectangle 2"/>
          <p:cNvSpPr>
            <a:spLocks noChangeArrowheads="1"/>
          </p:cNvSpPr>
          <p:nvPr/>
        </p:nvSpPr>
        <p:spPr bwMode="auto">
          <a:xfrm>
            <a:off x="5596867" y="200025"/>
            <a:ext cx="2052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…..cohort studies</a:t>
            </a:r>
            <a:endParaRPr lang="en-MY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3" name="Rectangle 3"/>
          <p:cNvSpPr>
            <a:spLocks noChangeArrowheads="1"/>
          </p:cNvSpPr>
          <p:nvPr/>
        </p:nvSpPr>
        <p:spPr bwMode="auto">
          <a:xfrm>
            <a:off x="2226174" y="0"/>
            <a:ext cx="35461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 of cohort studies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433042"/>
              </p:ext>
            </p:extLst>
          </p:nvPr>
        </p:nvGraphicFramePr>
        <p:xfrm>
          <a:off x="151539" y="3006090"/>
          <a:ext cx="6796724" cy="2727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6008">
                <a:tc>
                  <a:txBody>
                    <a:bodyPr/>
                    <a:lstStyle/>
                    <a:p>
                      <a:r>
                        <a:rPr lang="en-US" dirty="0" smtClean="0"/>
                        <a:t>Smoking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MY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2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27,042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MY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90,049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397576" y="2507059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39952" y="6016899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71ECE-D48B-4EED-AB1C-8DB17FDDA39E}" type="datetime1">
              <a:rPr lang="en-US" smtClean="0"/>
              <a:t>8/20/2023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45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5C88800-6564-43A0-A181-AABB90FE693F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6450" y="369332"/>
            <a:ext cx="9122721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endParaRPr lang="en-MY" dirty="0"/>
          </a:p>
          <a:p>
            <a:r>
              <a:rPr lang="en-MY" sz="1400" dirty="0"/>
              <a:t>A study done to see if  smoking is a risk factor for cancer of the pancreas .A sample of 90,049 individuals was  chosen ,of them </a:t>
            </a:r>
            <a:r>
              <a:rPr lang="en-US" sz="1400" dirty="0" smtClean="0"/>
              <a:t>27,042</a:t>
            </a:r>
            <a:r>
              <a:rPr lang="en-MY" sz="1400" dirty="0" smtClean="0"/>
              <a:t> were </a:t>
            </a:r>
            <a:r>
              <a:rPr lang="en-MY" sz="1400" dirty="0"/>
              <a:t>smokers, the remaining were not. Both groups were  followed for one year, 42and </a:t>
            </a:r>
            <a:r>
              <a:rPr lang="en-MY" sz="1400" dirty="0" smtClean="0"/>
              <a:t>7, </a:t>
            </a:r>
            <a:r>
              <a:rPr lang="en-MY" sz="1400" dirty="0"/>
              <a:t>cases of CA </a:t>
            </a:r>
            <a:r>
              <a:rPr lang="en-MY" sz="1400" dirty="0" smtClean="0"/>
              <a:t>pancreas </a:t>
            </a:r>
            <a:r>
              <a:rPr lang="en-MY" sz="1400" dirty="0"/>
              <a:t>was detected in  smoker and  non smoker group respectively .Can we conclude, that smoking is a risk factor for </a:t>
            </a:r>
            <a:r>
              <a:rPr lang="en-MY" sz="1400" dirty="0" err="1"/>
              <a:t>Ca</a:t>
            </a:r>
            <a:r>
              <a:rPr lang="en-MY" sz="1400" dirty="0"/>
              <a:t>  </a:t>
            </a:r>
            <a:r>
              <a:rPr lang="en-MY" sz="1400" dirty="0" smtClean="0"/>
              <a:t>pancreas</a:t>
            </a:r>
            <a:r>
              <a:rPr lang="en-MY" sz="1400" dirty="0"/>
              <a:t> </a:t>
            </a:r>
          </a:p>
        </p:txBody>
      </p:sp>
      <p:sp>
        <p:nvSpPr>
          <p:cNvPr id="39943" name="Rectangle 3"/>
          <p:cNvSpPr>
            <a:spLocks noChangeArrowheads="1"/>
          </p:cNvSpPr>
          <p:nvPr/>
        </p:nvSpPr>
        <p:spPr bwMode="auto">
          <a:xfrm>
            <a:off x="2226174" y="0"/>
            <a:ext cx="34227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 ..Analysis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cohort studies</a:t>
            </a:r>
            <a:endParaRPr lang="en-MY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754249"/>
              </p:ext>
            </p:extLst>
          </p:nvPr>
        </p:nvGraphicFramePr>
        <p:xfrm>
          <a:off x="323528" y="1600438"/>
          <a:ext cx="6796724" cy="2131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2418">
                <a:tc>
                  <a:txBody>
                    <a:bodyPr/>
                    <a:lstStyle/>
                    <a:p>
                      <a:r>
                        <a:rPr lang="en-US" dirty="0" smtClean="0"/>
                        <a:t>Smoking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CA Pancreas</a:t>
                      </a:r>
                      <a:r>
                        <a:rPr lang="en-US" baseline="0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506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27,000</a:t>
                      </a:r>
                      <a:endParaRPr lang="en-MY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27,042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517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6300</a:t>
                      </a:r>
                      <a:endParaRPr lang="en-MY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63007</a:t>
                      </a:r>
                      <a:endParaRPr lang="en-MY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53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49</a:t>
                      </a:r>
                      <a:endParaRPr lang="en-MY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90000</a:t>
                      </a:r>
                      <a:endParaRPr lang="en-MY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90,049</a:t>
                      </a:r>
                      <a:endParaRPr lang="en-MY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020272" y="1908993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91880" y="3861048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4325671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>
                <a:latin typeface="Times New Roman" pitchFamily="18" charset="0"/>
                <a:cs typeface="Times New Roman" pitchFamily="18" charset="0"/>
              </a:rPr>
              <a:t>Incidence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rate of disease in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exposed group (r1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)  =</a:t>
            </a:r>
            <a:r>
              <a:rPr lang="en-MY" u="sng" dirty="0" smtClean="0">
                <a:latin typeface="Times New Roman" pitchFamily="18" charset="0"/>
                <a:cs typeface="Times New Roman" pitchFamily="18" charset="0"/>
              </a:rPr>
              <a:t>no. of disease among exposed</a:t>
            </a:r>
          </a:p>
          <a:p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no. of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exposed person 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959" y="5445224"/>
            <a:ext cx="91042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>
                <a:latin typeface="Times New Roman" pitchFamily="18" charset="0"/>
                <a:cs typeface="Times New Roman" pitchFamily="18" charset="0"/>
              </a:rPr>
              <a:t>Incidence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rate of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disease in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 un exposed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group (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r0) =</a:t>
            </a:r>
            <a:r>
              <a:rPr lang="en-MY" u="sng" dirty="0">
                <a:latin typeface="Times New Roman" pitchFamily="18" charset="0"/>
                <a:cs typeface="Times New Roman" pitchFamily="18" charset="0"/>
              </a:rPr>
              <a:t>no. of disease among </a:t>
            </a:r>
            <a:r>
              <a:rPr lang="en-MY" u="sng" dirty="0" smtClean="0">
                <a:latin typeface="Times New Roman" pitchFamily="18" charset="0"/>
                <a:cs typeface="Times New Roman" pitchFamily="18" charset="0"/>
              </a:rPr>
              <a:t>un exposed</a:t>
            </a:r>
            <a:endParaRPr lang="en-MY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no. of </a:t>
            </a:r>
            <a:r>
              <a:rPr lang="en-MY" dirty="0" smtClean="0">
                <a:latin typeface="Times New Roman" pitchFamily="18" charset="0"/>
                <a:cs typeface="Times New Roman" pitchFamily="18" charset="0"/>
              </a:rPr>
              <a:t>un exposed </a:t>
            </a:r>
            <a:r>
              <a:rPr lang="en-MY" dirty="0">
                <a:latin typeface="Times New Roman" pitchFamily="18" charset="0"/>
                <a:cs typeface="Times New Roman" pitchFamily="18" charset="0"/>
              </a:rPr>
              <a:t>person </a:t>
            </a:r>
          </a:p>
          <a:p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83487" y="3244334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>
                <a:latin typeface="Times New Roman" pitchFamily="18" charset="0"/>
                <a:cs typeface="Times New Roman" pitchFamily="18" charset="0"/>
              </a:rPr>
              <a:t>r0</a:t>
            </a:r>
            <a:endParaRPr lang="en-MY" dirty="0"/>
          </a:p>
        </p:txBody>
      </p:sp>
      <p:sp>
        <p:nvSpPr>
          <p:cNvPr id="7" name="Right Arrow 6"/>
          <p:cNvSpPr/>
          <p:nvPr/>
        </p:nvSpPr>
        <p:spPr>
          <a:xfrm>
            <a:off x="7308304" y="6237312"/>
            <a:ext cx="13384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7BAD-DDDC-4EBF-9F90-0D85F45D284A}" type="datetime1">
              <a:rPr lang="en-US" smtClean="0"/>
              <a:t>8/20/2023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465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37" y="1354217"/>
            <a:ext cx="6769000" cy="302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308850" y="6092825"/>
            <a:ext cx="1590675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b="1" dirty="0"/>
          </a:p>
        </p:txBody>
      </p:sp>
      <p:sp>
        <p:nvSpPr>
          <p:cNvPr id="8" name="Rectangle 7"/>
          <p:cNvSpPr/>
          <p:nvPr/>
        </p:nvSpPr>
        <p:spPr>
          <a:xfrm>
            <a:off x="2771800" y="5301208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42295" y="5757992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4048" y="6156153"/>
            <a:ext cx="163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</a:t>
            </a:r>
            <a:endParaRPr lang="en-MY" sz="24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337" y="4422033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</a:rPr>
              <a:t>Can we conclude, that smoking is a risk factor for </a:t>
            </a:r>
            <a:r>
              <a:rPr lang="en-MY" b="1" dirty="0" err="1">
                <a:solidFill>
                  <a:srgbClr val="FF0000"/>
                </a:solidFill>
              </a:rPr>
              <a:t>Ca</a:t>
            </a:r>
            <a:r>
              <a:rPr lang="en-MY" b="1" dirty="0">
                <a:solidFill>
                  <a:srgbClr val="FF0000"/>
                </a:solidFill>
              </a:rPr>
              <a:t>  </a:t>
            </a:r>
            <a:r>
              <a:rPr lang="en-MY" b="1" dirty="0" smtClean="0">
                <a:solidFill>
                  <a:srgbClr val="FF0000"/>
                </a:solidFill>
              </a:rPr>
              <a:t>pancreas    </a:t>
            </a:r>
            <a:r>
              <a:rPr lang="en-MY" b="1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0"/>
            <a:ext cx="896448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endParaRPr lang="en-MY" dirty="0"/>
          </a:p>
          <a:p>
            <a:r>
              <a:rPr lang="en-MY" sz="1600" dirty="0"/>
              <a:t>A study done to see if  smoking is a risk factor for cancer of the pancreas .A sample of 90,049 individuals was  chosen ,of them </a:t>
            </a:r>
            <a:r>
              <a:rPr lang="en-US" sz="1600" dirty="0"/>
              <a:t>27,042</a:t>
            </a:r>
            <a:r>
              <a:rPr lang="en-MY" sz="1600" dirty="0"/>
              <a:t> were smokers, the remaining were not. Both groups were  followed for one year, 42and 7, cases of CA pancreas was detected in  smoker and  non smoker group respectively </a:t>
            </a:r>
            <a:endParaRPr lang="en-MY" sz="1600" dirty="0" smtClean="0"/>
          </a:p>
          <a:p>
            <a:r>
              <a:rPr lang="en-MY" sz="1600" dirty="0" smtClean="0"/>
              <a:t>.</a:t>
            </a:r>
            <a:r>
              <a:rPr lang="en-MY" sz="1600" dirty="0">
                <a:solidFill>
                  <a:srgbClr val="FF0000"/>
                </a:solidFill>
              </a:rPr>
              <a:t>Can we conclude, that smoking is a risk factor for </a:t>
            </a:r>
            <a:r>
              <a:rPr lang="en-MY" sz="1600" dirty="0" err="1">
                <a:solidFill>
                  <a:srgbClr val="FF0000"/>
                </a:solidFill>
              </a:rPr>
              <a:t>Ca</a:t>
            </a:r>
            <a:r>
              <a:rPr lang="en-MY" sz="1600" dirty="0">
                <a:solidFill>
                  <a:srgbClr val="FF0000"/>
                </a:solidFill>
              </a:rPr>
              <a:t>  pancreas </a:t>
            </a:r>
          </a:p>
        </p:txBody>
      </p:sp>
      <p:sp>
        <p:nvSpPr>
          <p:cNvPr id="4" name="Rectangle 3"/>
          <p:cNvSpPr/>
          <p:nvPr/>
        </p:nvSpPr>
        <p:spPr>
          <a:xfrm>
            <a:off x="389927" y="5116542"/>
            <a:ext cx="2302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solidFill>
                  <a:srgbClr val="FF0000"/>
                </a:solidFill>
              </a:rPr>
              <a:t>Measurements  </a:t>
            </a:r>
            <a:r>
              <a:rPr lang="en-MY" b="1" dirty="0">
                <a:solidFill>
                  <a:srgbClr val="FF0000"/>
                </a:solidFill>
              </a:rPr>
              <a:t>of risk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8ACD-117D-4FC9-A226-C3A92962F5E9}" type="datetime1">
              <a:rPr lang="en-US" smtClean="0"/>
              <a:t>8/20/2023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35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357188"/>
            <a:ext cx="6251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Strengths and weaknesses of cohort studies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111750" y="1582738"/>
            <a:ext cx="1944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Strengths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689475" y="2105025"/>
            <a:ext cx="4467225" cy="3477875"/>
          </a:xfrm>
          <a:prstGeom prst="rect">
            <a:avLst/>
          </a:prstGeom>
          <a:noFill/>
          <a:ln w="38100">
            <a:solidFill>
              <a:srgbClr val="9900FF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Multiple outcomes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can be measured for any one exposure.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Exposure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is measured before the onset of disease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Good for measuring rare exposures,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for example among different occupations.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Demonstrate direction of causality.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Can measure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incidence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776288"/>
            <a:ext cx="4787900" cy="4524315"/>
          </a:xfrm>
          <a:prstGeom prst="rect">
            <a:avLst/>
          </a:prstGeom>
          <a:ln w="28575" cmpd="thickThin"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Weaknesses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Costly and time consuming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Prone to bias due to loss to </a:t>
            </a:r>
          </a:p>
          <a:p>
            <a:pPr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 follow-up.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Participants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may move between one exposure category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Poor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choice for the study of a rare disease.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Classification of individuals (exposure or outcome status) can be affected by changes in diagnostic procedures.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1" name="Rectangle 2"/>
          <p:cNvSpPr>
            <a:spLocks noChangeArrowheads="1"/>
          </p:cNvSpPr>
          <p:nvPr/>
        </p:nvSpPr>
        <p:spPr bwMode="auto">
          <a:xfrm>
            <a:off x="2613025" y="44450"/>
            <a:ext cx="3673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Cont…..cohort studies</a:t>
            </a:r>
            <a:endParaRPr lang="en-MY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29D79-7A2E-40A1-85E2-424D3334DE05}" type="datetime1">
              <a:rPr lang="en-US" smtClean="0"/>
              <a:t>8/20/2023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68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43011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765175"/>
            <a:ext cx="8964612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781300"/>
            <a:ext cx="2016125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D78E837-AEED-40F3-88BA-923B76E42FAA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43014" name="Rectangle 1"/>
          <p:cNvSpPr>
            <a:spLocks noChangeArrowheads="1"/>
          </p:cNvSpPr>
          <p:nvPr/>
        </p:nvSpPr>
        <p:spPr bwMode="auto">
          <a:xfrm>
            <a:off x="1763713" y="5084763"/>
            <a:ext cx="5040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Qs  ????</a:t>
            </a:r>
            <a:endParaRPr lang="en-MY" sz="6000">
              <a:solidFill>
                <a:schemeClr val="bg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02CE-0401-44E9-8308-96D6E3C4C561}" type="datetime1">
              <a:rPr lang="en-US" smtClean="0"/>
              <a:t>8/20/2023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16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107504" y="2410881"/>
            <a:ext cx="9096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/>
              <a:t>Epidemiological and Research  Studies</a:t>
            </a:r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260350"/>
            <a:ext cx="3048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58963" y="5085184"/>
            <a:ext cx="6036973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Prof  DR. Waqar Al – Kubaisy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2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4D81BD9-690A-43D1-96A3-71AA6B4B9EFC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4522502" y="3119815"/>
            <a:ext cx="194421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Part </a:t>
            </a:r>
            <a:r>
              <a:rPr lang="nl-NL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3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0659-3370-4D1F-8766-14B6CD6798F2}" type="datetime1">
              <a:rPr lang="en-US" smtClean="0"/>
              <a:t>8/20/2023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1259632" y="3825913"/>
            <a:ext cx="4234978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Cohort Study</a:t>
            </a:r>
            <a:endParaRPr lang="en-MY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64210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1188" y="333375"/>
            <a:ext cx="7416800" cy="4893647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strike="sngStrike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Observational studies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2400" b="1" strike="sngStrike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Descriptive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</a:t>
            </a:r>
            <a:r>
              <a:rPr lang="en-US" sz="2400" b="1" strike="sngStrike" dirty="0">
                <a:latin typeface="Garamond" pitchFamily="18" charset="0"/>
                <a:cs typeface="Times New Roman" pitchFamily="18" charset="0"/>
              </a:rPr>
              <a:t>Case report</a:t>
            </a:r>
          </a:p>
          <a:p>
            <a:pPr>
              <a:defRPr/>
            </a:pPr>
            <a:r>
              <a:rPr lang="en-US" sz="2400" b="1" strike="sngStrike" dirty="0">
                <a:latin typeface="Garamond" pitchFamily="18" charset="0"/>
                <a:cs typeface="Times New Roman" pitchFamily="18" charset="0"/>
              </a:rPr>
              <a:t>                 Case series</a:t>
            </a:r>
          </a:p>
          <a:p>
            <a:pPr>
              <a:defRPr/>
            </a:pPr>
            <a:r>
              <a:rPr lang="en-US" sz="2400" b="1" strike="sngStrike" dirty="0">
                <a:latin typeface="Garamond" pitchFamily="18" charset="0"/>
                <a:cs typeface="Times New Roman" pitchFamily="18" charset="0"/>
              </a:rPr>
              <a:t>                 Epidemiological reports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 Cross-sectional </a:t>
            </a:r>
          </a:p>
          <a:p>
            <a:pPr>
              <a:defRPr/>
            </a:pPr>
            <a:r>
              <a:rPr lang="en-MY" sz="2400" b="1" strike="sngStrike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       Analytical studies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   Cross-sectional </a:t>
            </a:r>
          </a:p>
          <a:p>
            <a:pPr>
              <a:defRPr/>
            </a:pPr>
            <a:r>
              <a:rPr lang="en-MY" sz="2400" b="1" strike="sngStrike" dirty="0">
                <a:latin typeface="Garamond" pitchFamily="18" charset="0"/>
                <a:cs typeface="Times New Roman" pitchFamily="18" charset="0"/>
              </a:rPr>
              <a:t>                    Case-control</a:t>
            </a:r>
          </a:p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                 Cohort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Intervention(experimental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studies)</a:t>
            </a:r>
            <a:endParaRPr lang="en-MY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MY" sz="2400" dirty="0">
                <a:latin typeface="Garamond" pitchFamily="18" charset="0"/>
              </a:rPr>
              <a:t>   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Clinical trials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Community trials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DA05-3128-4613-B729-E9ED78D58C09}" type="datetime1">
              <a:rPr lang="en-US" smtClean="0"/>
              <a:t>8/20/2023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217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889" y="3327514"/>
            <a:ext cx="82935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  <a:cs typeface="Times New Roman" pitchFamily="18" charset="0"/>
              </a:rPr>
              <a:t>         </a:t>
            </a: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Case-control</a:t>
            </a:r>
            <a:endParaRPr lang="en-US" sz="2800" b="1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TROHOC</a:t>
            </a:r>
          </a:p>
          <a:p>
            <a:pPr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begins with group of people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classified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into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diseased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       not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diseased</a:t>
            </a:r>
          </a:p>
          <a:p>
            <a:pPr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looking backward 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    identify     who are 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MY" sz="2400" dirty="0"/>
          </a:p>
        </p:txBody>
      </p:sp>
      <p:sp>
        <p:nvSpPr>
          <p:cNvPr id="3" name="Left Brace 2"/>
          <p:cNvSpPr/>
          <p:nvPr/>
        </p:nvSpPr>
        <p:spPr>
          <a:xfrm>
            <a:off x="3398414" y="5517232"/>
            <a:ext cx="813546" cy="492738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4079694" y="5239948"/>
            <a:ext cx="35403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to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7112" y="5876177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unexposed to 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9592" y="507347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Cross-sectional 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100" y="1097262"/>
            <a:ext cx="540786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It begins with </a:t>
            </a:r>
            <a:r>
              <a:rPr lang="en-US" sz="2400" b="1" dirty="0" smtClean="0">
                <a:cs typeface="Times New Roman" pitchFamily="18" charset="0"/>
              </a:rPr>
              <a:t>population?????</a:t>
            </a:r>
          </a:p>
          <a:p>
            <a:endParaRPr lang="en-US" sz="20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looking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to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identify who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have  </a:t>
            </a:r>
            <a:endParaRPr lang="en-MY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4757643" y="884640"/>
            <a:ext cx="1410996" cy="461665"/>
          </a:xfrm>
          <a:prstGeom prst="rect">
            <a:avLst/>
          </a:prstGeom>
          <a:ln w="19050"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cs typeface="Times New Roman" pitchFamily="18" charset="0"/>
              </a:rPr>
              <a:t>disease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30358" y="1747323"/>
            <a:ext cx="1649811" cy="461665"/>
          </a:xfrm>
          <a:prstGeom prst="rect">
            <a:avLst/>
          </a:prstGeom>
          <a:ln w="19050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cs typeface="Times New Roman" pitchFamily="18" charset="0"/>
              </a:rPr>
              <a:t>no disease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62185" y="1860838"/>
            <a:ext cx="1232069" cy="369332"/>
          </a:xfrm>
          <a:prstGeom prst="rect">
            <a:avLst/>
          </a:prstGeom>
          <a:ln w="190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Exposure  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6675033" y="2458818"/>
            <a:ext cx="1571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No exposure  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7143508" y="1454027"/>
            <a:ext cx="1571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No exposure  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6751972" y="625703"/>
            <a:ext cx="1232069" cy="369332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Exposure  </a:t>
            </a:r>
            <a:endParaRPr lang="en-MY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F661-083D-4DF9-8C3B-B126C0C16490}" type="datetime1">
              <a:rPr lang="en-US" smtClean="0"/>
              <a:t>8/20/2023</a:t>
            </a:fld>
            <a:endParaRPr lang="en-MY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4</a:t>
            </a:fld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6354732" y="6093296"/>
            <a:ext cx="19427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  <a:endParaRPr lang="en-US" sz="20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80587" y="2890388"/>
            <a:ext cx="19427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  <a:endParaRPr lang="en-US" sz="20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3961395" y="1288494"/>
            <a:ext cx="796248" cy="1165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946495" y="2208988"/>
            <a:ext cx="1012043" cy="448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>
          <a:xfrm rot="16200000" flipV="1">
            <a:off x="6869215" y="1109215"/>
            <a:ext cx="539852" cy="348508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249403" y="1267759"/>
            <a:ext cx="774253" cy="86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16200000" flipV="1">
            <a:off x="7145164" y="2244944"/>
            <a:ext cx="539852" cy="348508"/>
          </a:xfrm>
          <a:prstGeom prst="bentConnector3">
            <a:avLst>
              <a:gd name="adj1" fmla="val 50000"/>
            </a:avLst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373218" y="2249700"/>
            <a:ext cx="893440" cy="181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625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2589846"/>
            <a:ext cx="428194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 Study</a:t>
            </a:r>
            <a:endParaRPr lang="en-MY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969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0686FF53-2DFD-4276-99A9-2DFDC84994C0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323528" y="440738"/>
            <a:ext cx="8820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cs typeface="Times New Roman" pitchFamily="18" charset="0"/>
              </a:rPr>
              <a:t>It begins with group of people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free of disease </a:t>
            </a:r>
            <a:r>
              <a:rPr lang="en-US" sz="2400" dirty="0">
                <a:cs typeface="Times New Roman" pitchFamily="18" charset="0"/>
              </a:rPr>
              <a:t>and </a:t>
            </a:r>
            <a:endParaRPr lang="en-US" sz="24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 smtClean="0">
                <a:cs typeface="Times New Roman" pitchFamily="18" charset="0"/>
              </a:rPr>
              <a:t>       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classified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into subgroups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of </a:t>
            </a:r>
            <a:r>
              <a:rPr lang="en-US" sz="2400" dirty="0">
                <a:solidFill>
                  <a:srgbClr val="990033"/>
                </a:solidFill>
                <a:cs typeface="Times New Roman" pitchFamily="18" charset="0"/>
              </a:rPr>
              <a:t>individuals </a:t>
            </a:r>
            <a:r>
              <a:rPr lang="en-US" sz="2400" b="1" dirty="0">
                <a:solidFill>
                  <a:srgbClr val="990033"/>
                </a:solidFill>
                <a:cs typeface="Times New Roman" pitchFamily="18" charset="0"/>
              </a:rPr>
              <a:t>exposed to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factor</a:t>
            </a:r>
            <a:endParaRPr lang="en-US" sz="2400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who are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unexposed to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factor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are followed over time </a:t>
            </a:r>
            <a:r>
              <a:rPr lang="en-US" sz="2400" dirty="0">
                <a:cs typeface="Times New Roman" pitchFamily="18" charset="0"/>
              </a:rPr>
              <a:t>(often years)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5398-8AEB-4D71-975C-E8FB8ADC232E}" type="datetime1">
              <a:rPr lang="en-US" smtClean="0"/>
              <a:t>8/20/2023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526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2355850" y="44450"/>
            <a:ext cx="53276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Cohort Study</a:t>
            </a:r>
          </a:p>
        </p:txBody>
      </p:sp>
      <p:sp>
        <p:nvSpPr>
          <p:cNvPr id="58371" name="Rectangle 1"/>
          <p:cNvSpPr>
            <a:spLocks noChangeArrowheads="1"/>
          </p:cNvSpPr>
          <p:nvPr/>
        </p:nvSpPr>
        <p:spPr bwMode="auto">
          <a:xfrm>
            <a:off x="251520" y="567670"/>
            <a:ext cx="8028384" cy="2677656"/>
          </a:xfrm>
          <a:prstGeom prst="rect">
            <a:avLst/>
          </a:prstGeom>
          <a:noFill/>
          <a:ln w="1587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400" b="1" dirty="0">
                <a:cs typeface="Times New Roman" pitchFamily="18" charset="0"/>
              </a:rPr>
              <a:t>Also called </a:t>
            </a:r>
            <a:r>
              <a:rPr lang="en-MY" sz="2400" dirty="0">
                <a:cs typeface="Times New Roman" pitchFamily="18" charset="0"/>
              </a:rPr>
              <a:t>: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follow up study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or incidence studies</a:t>
            </a:r>
            <a:r>
              <a:rPr lang="en-US" sz="2400" dirty="0">
                <a:cs typeface="Times New Roman" pitchFamily="18" charset="0"/>
              </a:rPr>
              <a:t>, </a:t>
            </a:r>
            <a:endParaRPr lang="en-MY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   Definition</a:t>
            </a:r>
            <a:r>
              <a:rPr lang="en-MY" sz="2400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Study in which persons,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based on their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exposure to a determinant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400" dirty="0"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free of the disease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outcome at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the   </a:t>
            </a:r>
            <a:r>
              <a:rPr lang="en-MY" sz="2400" b="1" dirty="0" smtClean="0">
                <a:cs typeface="Times New Roman" pitchFamily="18" charset="0"/>
              </a:rPr>
              <a:t>start </a:t>
            </a:r>
            <a:r>
              <a:rPr lang="en-MY" sz="2400" dirty="0">
                <a:cs typeface="Times New Roman" pitchFamily="18" charset="0"/>
              </a:rPr>
              <a:t>of the study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are followed in time </a:t>
            </a:r>
            <a:r>
              <a:rPr lang="en-MY" sz="2400" dirty="0" smtClean="0">
                <a:cs typeface="Times New Roman" pitchFamily="18" charset="0"/>
              </a:rPr>
              <a:t>to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assess the occurrence of the disease outcome</a:t>
            </a: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7809004" y="30399"/>
            <a:ext cx="129604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</a:rPr>
              <a:t>Analytical studies</a:t>
            </a:r>
            <a:endParaRPr lang="en-MY" sz="1100" b="1" dirty="0">
              <a:solidFill>
                <a:srgbClr val="0070C0"/>
              </a:solidFill>
            </a:endParaRPr>
          </a:p>
          <a:p>
            <a:r>
              <a:rPr lang="en-MY" sz="1100" b="1" dirty="0">
                <a:latin typeface="Times New Roman" pitchFamily="18" charset="0"/>
                <a:cs typeface="Times New Roman" pitchFamily="18" charset="0"/>
              </a:rPr>
              <a:t>Cross-sectional </a:t>
            </a:r>
          </a:p>
          <a:p>
            <a:r>
              <a:rPr lang="en-MY" sz="1100" b="1" dirty="0">
                <a:latin typeface="Times New Roman" pitchFamily="18" charset="0"/>
                <a:cs typeface="Times New Roman" pitchFamily="18" charset="0"/>
              </a:rPr>
              <a:t>Case-control</a:t>
            </a:r>
          </a:p>
          <a:p>
            <a:r>
              <a:rPr lang="en-MY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Cohort</a:t>
            </a:r>
          </a:p>
        </p:txBody>
      </p:sp>
      <p:sp>
        <p:nvSpPr>
          <p:cNvPr id="30726" name="Rectangle 1"/>
          <p:cNvSpPr>
            <a:spLocks noChangeArrowheads="1"/>
          </p:cNvSpPr>
          <p:nvPr/>
        </p:nvSpPr>
        <p:spPr bwMode="auto">
          <a:xfrm>
            <a:off x="-136955" y="3414250"/>
            <a:ext cx="921327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200" dirty="0">
                <a:cs typeface="Times New Roman" pitchFamily="18" charset="0"/>
              </a:rPr>
              <a:t>It </a:t>
            </a:r>
            <a:r>
              <a:rPr lang="en-US" sz="2400" dirty="0">
                <a:cs typeface="Times New Roman" pitchFamily="18" charset="0"/>
              </a:rPr>
              <a:t>begins with a group of people who </a:t>
            </a:r>
            <a:r>
              <a:rPr lang="en-US" sz="2400" b="1" dirty="0"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free of disease </a:t>
            </a:r>
            <a:r>
              <a:rPr lang="en-US" sz="2400" dirty="0">
                <a:cs typeface="Times New Roman" pitchFamily="18" charset="0"/>
              </a:rPr>
              <a:t>and who are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classified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into subgroups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according to exposure</a:t>
            </a:r>
            <a:r>
              <a:rPr lang="en-US" sz="2400" dirty="0">
                <a:cs typeface="Times New Roman" pitchFamily="18" charset="0"/>
              </a:rPr>
              <a:t> to a </a:t>
            </a:r>
            <a:r>
              <a:rPr lang="en-US" sz="2400" b="1" dirty="0">
                <a:cs typeface="Times New Roman" pitchFamily="18" charset="0"/>
              </a:rPr>
              <a:t>potential cause of disease or outcome </a:t>
            </a:r>
            <a:r>
              <a:rPr lang="en-US" sz="2400" b="1" dirty="0" smtClean="0">
                <a:cs typeface="Times New Roman" pitchFamily="18" charset="0"/>
              </a:rPr>
              <a:t>.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99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cs typeface="Times New Roman" pitchFamily="18" charset="0"/>
              </a:rPr>
              <a:t>Variables of interest are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specified</a:t>
            </a:r>
            <a:r>
              <a:rPr lang="en-US" sz="2400" b="1" dirty="0"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measured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and </a:t>
            </a:r>
            <a:endParaRPr lang="en-US" sz="2400" b="1" dirty="0" smtClean="0">
              <a:solidFill>
                <a:srgbClr val="0099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9900"/>
                </a:solidFill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whole cohort </a:t>
            </a:r>
            <a:r>
              <a:rPr lang="en-US" sz="2400" b="1" dirty="0">
                <a:cs typeface="Times New Roman" pitchFamily="18" charset="0"/>
              </a:rPr>
              <a:t>is followed up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to see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how the subsequent </a:t>
            </a:r>
            <a:r>
              <a:rPr lang="en-US" sz="2400" b="1" dirty="0">
                <a:cs typeface="Times New Roman" pitchFamily="18" charset="0"/>
              </a:rPr>
              <a:t>development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 of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new cases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of the disease </a:t>
            </a:r>
            <a:r>
              <a:rPr lang="en-US" sz="2400" dirty="0">
                <a:cs typeface="Times New Roman" pitchFamily="18" charset="0"/>
              </a:rPr>
              <a:t>(or other </a:t>
            </a:r>
            <a:r>
              <a:rPr lang="en-US" sz="2400" dirty="0" smtClean="0">
                <a:cs typeface="Times New Roman" pitchFamily="18" charset="0"/>
              </a:rPr>
              <a:t>outcome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cs typeface="Times New Roman" pitchFamily="18" charset="0"/>
              </a:rPr>
              <a:t>differs between the groups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with</a:t>
            </a:r>
            <a:r>
              <a:rPr lang="en-US" sz="2400" dirty="0"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without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exposure.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004A5-259C-40A6-B6AD-D639A8B5354C}" type="datetime1">
              <a:rPr lang="en-US" smtClean="0"/>
              <a:t>8/20/2023</a:t>
            </a:fld>
            <a:endParaRPr lang="en-MY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6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072178" y="6125517"/>
            <a:ext cx="5459251" cy="461665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cs typeface="Times New Roman" pitchFamily="18" charset="0"/>
              </a:rPr>
              <a:t>Cases are excluded at the beginning</a:t>
            </a:r>
          </a:p>
        </p:txBody>
      </p:sp>
    </p:spTree>
    <p:extLst>
      <p:ext uri="{BB962C8B-B14F-4D97-AF65-F5344CB8AC3E}">
        <p14:creationId xmlns:p14="http://schemas.microsoft.com/office/powerpoint/2010/main" val="99784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395288" y="112713"/>
            <a:ext cx="30972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4924" y="620713"/>
            <a:ext cx="82094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Cohort studies are a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form of longitudinal study </a:t>
            </a:r>
          </a:p>
          <a:p>
            <a:r>
              <a:rPr lang="en-US" sz="2400" dirty="0">
                <a:cs typeface="Times New Roman" pitchFamily="18" charset="0"/>
              </a:rPr>
              <a:t>design that </a:t>
            </a:r>
            <a:r>
              <a:rPr lang="en-US" sz="2400" b="1" dirty="0">
                <a:cs typeface="Times New Roman" pitchFamily="18" charset="0"/>
              </a:rPr>
              <a:t>flows from </a:t>
            </a: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exposure </a:t>
            </a:r>
            <a:r>
              <a:rPr lang="en-US" sz="2400" b="1" dirty="0">
                <a:cs typeface="Times New Roman" pitchFamily="18" charset="0"/>
              </a:rPr>
              <a:t>to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outcome</a:t>
            </a:r>
            <a:r>
              <a:rPr lang="en-US" sz="2400" dirty="0"/>
              <a:t>. </a:t>
            </a:r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175053" y="1412776"/>
            <a:ext cx="877411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 a cohort study</a:t>
            </a:r>
            <a:r>
              <a:rPr lang="en-US" sz="24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of individuals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exposed to a </a:t>
            </a:r>
            <a:r>
              <a:rPr lang="en-US" sz="2400" b="1" dirty="0">
                <a:cs typeface="Times New Roman" pitchFamily="18" charset="0"/>
              </a:rPr>
              <a:t>putative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factor </a:t>
            </a:r>
            <a:r>
              <a:rPr lang="en-US" sz="2400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a group </a:t>
            </a:r>
            <a:r>
              <a:rPr lang="en-US" sz="2400" dirty="0">
                <a:cs typeface="Times New Roman" pitchFamily="18" charset="0"/>
              </a:rPr>
              <a:t>who are </a:t>
            </a:r>
            <a:r>
              <a:rPr lang="en-US" sz="2400" b="1" dirty="0">
                <a:solidFill>
                  <a:srgbClr val="009900"/>
                </a:solidFill>
                <a:cs typeface="Times New Roman" pitchFamily="18" charset="0"/>
              </a:rPr>
              <a:t>unexposed to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risk 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factor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are followed over time </a:t>
            </a:r>
            <a:r>
              <a:rPr lang="en-US" sz="2400" dirty="0">
                <a:cs typeface="Times New Roman" pitchFamily="18" charset="0"/>
              </a:rPr>
              <a:t>(often years)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cs typeface="Times New Roman" pitchFamily="18" charset="0"/>
              </a:rPr>
              <a:t>to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C0099"/>
                </a:solidFill>
                <a:cs typeface="Times New Roman" pitchFamily="18" charset="0"/>
              </a:rPr>
              <a:t>determine the occurrence of disease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incidence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of disease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cs typeface="Times New Roman" pitchFamily="18" charset="0"/>
              </a:rPr>
              <a:t>in 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exposed </a:t>
            </a:r>
            <a:r>
              <a:rPr lang="en-US" sz="2400" b="1" dirty="0">
                <a:cs typeface="Times New Roman" pitchFamily="18" charset="0"/>
              </a:rPr>
              <a:t>group </a:t>
            </a:r>
            <a:r>
              <a:rPr lang="en-US" sz="2400" dirty="0"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compared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wit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h </a:t>
            </a:r>
            <a:r>
              <a:rPr lang="en-US" sz="2400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incidence</a:t>
            </a:r>
            <a:r>
              <a:rPr lang="en-US" sz="2400" dirty="0">
                <a:cs typeface="Times New Roman" pitchFamily="18" charset="0"/>
              </a:rPr>
              <a:t> of disease in the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unexposed </a:t>
            </a:r>
            <a:r>
              <a:rPr lang="en-US" sz="2400" b="1" dirty="0">
                <a:cs typeface="Times New Roman" pitchFamily="18" charset="0"/>
              </a:rPr>
              <a:t>group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. </a:t>
            </a:r>
            <a:endParaRPr lang="en-US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cs typeface="Times New Roman" pitchFamily="18" charset="0"/>
              </a:rPr>
              <a:t>Cohort studies  </a:t>
            </a:r>
            <a:r>
              <a:rPr lang="en-US" sz="2400" dirty="0">
                <a:cs typeface="Times New Roman" pitchFamily="18" charset="0"/>
              </a:rPr>
              <a:t>be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prospective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CC0099"/>
                </a:solidFill>
                <a:cs typeface="Times New Roman" pitchFamily="18" charset="0"/>
              </a:rPr>
              <a:t>A prospective cohort </a:t>
            </a:r>
            <a:r>
              <a:rPr lang="en-US" sz="2400" dirty="0">
                <a:cs typeface="Times New Roman" pitchFamily="18" charset="0"/>
              </a:rPr>
              <a:t>study is also called a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concurrent cohort </a:t>
            </a:r>
            <a:r>
              <a:rPr lang="en-US" sz="2400" b="1" dirty="0">
                <a:cs typeface="Times New Roman" pitchFamily="18" charset="0"/>
              </a:rPr>
              <a:t>study</a:t>
            </a:r>
            <a:r>
              <a:rPr lang="en-US" sz="2400" dirty="0">
                <a:cs typeface="Times New Roman" pitchFamily="18" charset="0"/>
              </a:rPr>
              <a:t>, where the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subjects have been followed up </a:t>
            </a:r>
            <a:r>
              <a:rPr lang="en-US" sz="2400" b="1" dirty="0">
                <a:cs typeface="Times New Roman" pitchFamily="18" charset="0"/>
              </a:rPr>
              <a:t>for a period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  <a:endParaRPr lang="en-US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outcomes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of interest are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recorded.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" name="Left-Right-Up Arrow 1"/>
          <p:cNvSpPr/>
          <p:nvPr/>
        </p:nvSpPr>
        <p:spPr>
          <a:xfrm>
            <a:off x="6918022" y="2312876"/>
            <a:ext cx="1036800" cy="64807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6926245" y="2128210"/>
            <a:ext cx="1988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free of the disease 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993548" y="2636912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exposed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7920588" y="2642048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unexposed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5868144" y="3378478"/>
            <a:ext cx="3310009" cy="338554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determine the occurrence of disease</a:t>
            </a:r>
            <a:endParaRPr lang="en-MY" sz="1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676456" y="2826714"/>
            <a:ext cx="0" cy="5517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32240" y="2848709"/>
            <a:ext cx="0" cy="5517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75D7-CD6D-42B2-995A-E5F5EE589D21}" type="datetime1">
              <a:rPr lang="en-US" smtClean="0"/>
              <a:t>8/20/2023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058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8313" y="765175"/>
            <a:ext cx="2232025" cy="4751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" name="Oval 2"/>
          <p:cNvSpPr/>
          <p:nvPr/>
        </p:nvSpPr>
        <p:spPr>
          <a:xfrm>
            <a:off x="1257300" y="1385888"/>
            <a:ext cx="1154113" cy="1106487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4" name="Oval 3"/>
          <p:cNvSpPr/>
          <p:nvPr/>
        </p:nvSpPr>
        <p:spPr>
          <a:xfrm>
            <a:off x="1236663" y="3451225"/>
            <a:ext cx="1319212" cy="914400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5" name="Right Arrow 4"/>
          <p:cNvSpPr/>
          <p:nvPr/>
        </p:nvSpPr>
        <p:spPr>
          <a:xfrm>
            <a:off x="2555874" y="2492375"/>
            <a:ext cx="4652963" cy="773113"/>
          </a:xfrm>
          <a:prstGeom prst="rightArrow">
            <a:avLst>
              <a:gd name="adj1" fmla="val 50000"/>
              <a:gd name="adj2" fmla="val 134483"/>
            </a:avLst>
          </a:prstGeom>
          <a:solidFill>
            <a:srgbClr val="8B73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Direction of Inquiry 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411413" y="1843088"/>
            <a:ext cx="3390900" cy="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11413" y="4005263"/>
            <a:ext cx="3390900" cy="0"/>
          </a:xfrm>
          <a:prstGeom prst="line">
            <a:avLst/>
          </a:prstGeom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80063" y="1812925"/>
            <a:ext cx="1433512" cy="484188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829300" y="3573463"/>
            <a:ext cx="1379538" cy="425450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938838" y="1412875"/>
            <a:ext cx="1441450" cy="430213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767388" y="3998913"/>
            <a:ext cx="1246187" cy="382587"/>
          </a:xfrm>
          <a:prstGeom prst="straightConnector1">
            <a:avLst/>
          </a:prstGeom>
          <a:ln w="635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321550" y="400050"/>
            <a:ext cx="1439863" cy="101282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/>
              <a:t>+ Disease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902450" y="4179888"/>
            <a:ext cx="119794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MY" sz="2400" b="1" dirty="0">
                <a:cs typeface="Times New Roman" pitchFamily="18" charset="0"/>
              </a:rPr>
              <a:t>No Disease </a:t>
            </a:r>
          </a:p>
        </p:txBody>
      </p:sp>
      <p:sp>
        <p:nvSpPr>
          <p:cNvPr id="32" name="Diamond 31"/>
          <p:cNvSpPr/>
          <p:nvPr/>
        </p:nvSpPr>
        <p:spPr>
          <a:xfrm>
            <a:off x="6896098" y="1824787"/>
            <a:ext cx="993776" cy="914400"/>
          </a:xfrm>
          <a:prstGeom prst="diamond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3" name="Diamond 32"/>
          <p:cNvSpPr/>
          <p:nvPr/>
        </p:nvSpPr>
        <p:spPr>
          <a:xfrm>
            <a:off x="7035800" y="3044825"/>
            <a:ext cx="1064592" cy="9144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dirty="0"/>
          </a:p>
        </p:txBody>
      </p:sp>
      <p:sp>
        <p:nvSpPr>
          <p:cNvPr id="32784" name="Rectangle 33"/>
          <p:cNvSpPr>
            <a:spLocks noChangeArrowheads="1"/>
          </p:cNvSpPr>
          <p:nvPr/>
        </p:nvSpPr>
        <p:spPr bwMode="auto">
          <a:xfrm>
            <a:off x="7090848" y="2971255"/>
            <a:ext cx="105830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MY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endParaRPr lang="en-MY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MY" sz="2000" b="1" dirty="0" smtClean="0">
                <a:solidFill>
                  <a:schemeClr val="bg1"/>
                </a:solidFill>
                <a:cs typeface="Times New Roman" pitchFamily="18" charset="0"/>
              </a:rPr>
              <a:t>Disease </a:t>
            </a:r>
            <a:endParaRPr lang="en-MY" sz="20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86" name="Rectangle 37"/>
          <p:cNvSpPr>
            <a:spLocks noChangeArrowheads="1"/>
          </p:cNvSpPr>
          <p:nvPr/>
        </p:nvSpPr>
        <p:spPr bwMode="auto">
          <a:xfrm>
            <a:off x="642938" y="1485900"/>
            <a:ext cx="1716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EXPOSED </a:t>
            </a:r>
          </a:p>
        </p:txBody>
      </p:sp>
      <p:sp>
        <p:nvSpPr>
          <p:cNvPr id="32787" name="Rectangle 38"/>
          <p:cNvSpPr>
            <a:spLocks noChangeArrowheads="1"/>
          </p:cNvSpPr>
          <p:nvPr/>
        </p:nvSpPr>
        <p:spPr bwMode="auto">
          <a:xfrm>
            <a:off x="722313" y="3587750"/>
            <a:ext cx="183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000" b="1">
                <a:latin typeface="Times New Roman" pitchFamily="18" charset="0"/>
                <a:cs typeface="Times New Roman" pitchFamily="18" charset="0"/>
              </a:rPr>
              <a:t>UNEXPOSED </a:t>
            </a:r>
          </a:p>
        </p:txBody>
      </p:sp>
      <p:sp>
        <p:nvSpPr>
          <p:cNvPr id="32788" name="Rectangle 39"/>
          <p:cNvSpPr>
            <a:spLocks noChangeArrowheads="1"/>
          </p:cNvSpPr>
          <p:nvPr/>
        </p:nvSpPr>
        <p:spPr bwMode="auto">
          <a:xfrm>
            <a:off x="1257300" y="215900"/>
            <a:ext cx="5951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>
                <a:latin typeface="Times New Roman" pitchFamily="18" charset="0"/>
                <a:cs typeface="Times New Roman" pitchFamily="18" charset="0"/>
              </a:rPr>
              <a:t>Design of a Prospective Cohort Study </a:t>
            </a:r>
          </a:p>
        </p:txBody>
      </p:sp>
      <p:sp>
        <p:nvSpPr>
          <p:cNvPr id="32789" name="Rectangle 35"/>
          <p:cNvSpPr>
            <a:spLocks noChangeArrowheads="1"/>
          </p:cNvSpPr>
          <p:nvPr/>
        </p:nvSpPr>
        <p:spPr bwMode="auto">
          <a:xfrm>
            <a:off x="6954839" y="1778148"/>
            <a:ext cx="10017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000" b="1" dirty="0" smtClean="0">
                <a:cs typeface="Times New Roman" pitchFamily="18" charset="0"/>
              </a:rPr>
              <a:t>   </a:t>
            </a:r>
            <a:r>
              <a:rPr lang="en-MY" sz="2000" b="1" dirty="0" smtClean="0">
                <a:solidFill>
                  <a:schemeClr val="bg1"/>
                </a:solidFill>
                <a:cs typeface="Times New Roman" pitchFamily="18" charset="0"/>
              </a:rPr>
              <a:t>No</a:t>
            </a:r>
          </a:p>
          <a:p>
            <a:r>
              <a:rPr lang="en-MY" sz="2000" b="1" dirty="0" smtClean="0">
                <a:solidFill>
                  <a:schemeClr val="bg1"/>
                </a:solidFill>
                <a:cs typeface="Times New Roman" pitchFamily="18" charset="0"/>
              </a:rPr>
              <a:t>Disease </a:t>
            </a:r>
            <a:endParaRPr lang="en-MY" sz="20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2313" y="5589497"/>
            <a:ext cx="723423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It begins with group of people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free of disease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classified into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subgroup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 group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individuals </a:t>
            </a:r>
            <a:r>
              <a:rPr lang="en-US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exposed to 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 group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who are </a:t>
            </a:r>
            <a:r>
              <a:rPr lang="en-US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unexposed to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</a:t>
            </a:r>
          </a:p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are followed over time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(often years) </a:t>
            </a:r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9D91-355D-40DF-AA79-39DB5AB3C9C8}" type="datetime1">
              <a:rPr lang="en-US" smtClean="0"/>
              <a:t>8/20/2023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975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0" y="441382"/>
            <a:ext cx="882047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Selection </a:t>
            </a: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of study groups</a:t>
            </a:r>
            <a:endParaRPr lang="en-MY" sz="2800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200" dirty="0">
                <a:cs typeface="Times New Roman" pitchFamily="18" charset="0"/>
              </a:rPr>
              <a:t>The aim of a cohort study is to </a:t>
            </a:r>
            <a:r>
              <a:rPr lang="en-US" sz="2200" b="1" dirty="0">
                <a:solidFill>
                  <a:srgbClr val="002060"/>
                </a:solidFill>
                <a:cs typeface="Times New Roman" pitchFamily="18" charset="0"/>
              </a:rPr>
              <a:t>select study </a:t>
            </a:r>
            <a:r>
              <a:rPr lang="en-US" sz="2200" b="1" dirty="0">
                <a:cs typeface="Times New Roman" pitchFamily="18" charset="0"/>
              </a:rPr>
              <a:t>participants who </a:t>
            </a:r>
            <a:r>
              <a:rPr lang="en-US" sz="2200" b="1" dirty="0" smtClean="0">
                <a:solidFill>
                  <a:srgbClr val="002060"/>
                </a:solidFill>
                <a:cs typeface="Times New Roman" pitchFamily="18" charset="0"/>
              </a:rPr>
              <a:t>are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2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identical </a:t>
            </a:r>
            <a:r>
              <a:rPr lang="en-US" sz="2200" b="1" dirty="0">
                <a:solidFill>
                  <a:srgbClr val="002060"/>
                </a:solidFill>
                <a:cs typeface="Times New Roman" pitchFamily="18" charset="0"/>
              </a:rPr>
              <a:t>with the </a:t>
            </a:r>
            <a:r>
              <a:rPr lang="en-US" sz="2200" b="1" dirty="0">
                <a:solidFill>
                  <a:srgbClr val="FF0000"/>
                </a:solidFill>
                <a:cs typeface="Times New Roman" pitchFamily="18" charset="0"/>
              </a:rPr>
              <a:t>exception o</a:t>
            </a:r>
            <a:r>
              <a:rPr lang="en-US" sz="2200" b="1" dirty="0">
                <a:solidFill>
                  <a:srgbClr val="002060"/>
                </a:solidFill>
                <a:cs typeface="Times New Roman" pitchFamily="18" charset="0"/>
              </a:rPr>
              <a:t>f their exposure </a:t>
            </a:r>
            <a:r>
              <a:rPr lang="en-US" sz="2200" b="1" dirty="0">
                <a:cs typeface="Times New Roman" pitchFamily="18" charset="0"/>
              </a:rPr>
              <a:t>status</a:t>
            </a:r>
            <a:r>
              <a:rPr lang="en-US" sz="2200" dirty="0"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200" dirty="0"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200" b="1" dirty="0">
                <a:cs typeface="Times New Roman" pitchFamily="18" charset="0"/>
              </a:rPr>
              <a:t>All study participants must be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200" b="1" dirty="0">
                <a:solidFill>
                  <a:srgbClr val="C00000"/>
                </a:solidFill>
                <a:cs typeface="Times New Roman" pitchFamily="18" charset="0"/>
              </a:rPr>
              <a:t>          Free of the outcome under investigation </a:t>
            </a:r>
            <a:r>
              <a:rPr lang="en-US" sz="2200" b="1" dirty="0">
                <a:cs typeface="Times New Roman" pitchFamily="18" charset="0"/>
              </a:rPr>
              <a:t>and </a:t>
            </a:r>
            <a:endParaRPr lang="en-US" sz="22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200" b="1" dirty="0" smtClean="0">
                <a:solidFill>
                  <a:srgbClr val="40911F"/>
                </a:solidFill>
                <a:cs typeface="Times New Roman" pitchFamily="18" charset="0"/>
              </a:rPr>
              <a:t>have </a:t>
            </a:r>
            <a:r>
              <a:rPr lang="en-US" sz="2200" b="1" dirty="0">
                <a:solidFill>
                  <a:srgbClr val="40911F"/>
                </a:solidFill>
                <a:cs typeface="Times New Roman" pitchFamily="18" charset="0"/>
              </a:rPr>
              <a:t>the potential to develop the outcome </a:t>
            </a:r>
            <a:r>
              <a:rPr lang="en-US" sz="2200" dirty="0" smtClean="0">
                <a:cs typeface="Times New Roman" pitchFamily="18" charset="0"/>
              </a:rPr>
              <a:t> </a:t>
            </a:r>
            <a:r>
              <a:rPr lang="en-US" sz="2200" dirty="0">
                <a:cs typeface="Times New Roman" pitchFamily="18" charset="0"/>
              </a:rPr>
              <a:t>under investigation.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33797" name="Rectangle 2"/>
          <p:cNvSpPr>
            <a:spLocks noChangeArrowheads="1"/>
          </p:cNvSpPr>
          <p:nvPr/>
        </p:nvSpPr>
        <p:spPr bwMode="auto">
          <a:xfrm>
            <a:off x="1691680" y="0"/>
            <a:ext cx="251968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Cont.…..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cohort studies</a:t>
            </a:r>
            <a:endParaRPr lang="en-MY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612-CA8B-4F49-ACB0-6B9ACF21B649}" type="datetime1">
              <a:rPr lang="en-US" smtClean="0"/>
              <a:t>8/20/2023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5633F-D81C-4468-AFB9-9B1175837F85}" type="slidenum">
              <a:rPr lang="en-MY" smtClean="0"/>
              <a:t>9</a:t>
            </a:fld>
            <a:endParaRPr lang="en-MY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79512" y="2995927"/>
            <a:ext cx="8771471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Measuring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exposure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Levels of exposure are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e.g. packs of cigarettes smoked per year)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measured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each individual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 baseline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beginning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study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assessed at intervals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period of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follow-up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particular problem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occurring in cohort studies is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whether individuals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the control group are truly unexposed.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 flipV="1">
            <a:off x="6084168" y="6090772"/>
            <a:ext cx="1535832" cy="3794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0680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1052</Words>
  <Application>Microsoft Office PowerPoint</Application>
  <PresentationFormat>On-screen Show (4:3)</PresentationFormat>
  <Paragraphs>242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74</cp:revision>
  <dcterms:created xsi:type="dcterms:W3CDTF">2020-12-11T15:42:53Z</dcterms:created>
  <dcterms:modified xsi:type="dcterms:W3CDTF">2023-08-20T08:48:45Z</dcterms:modified>
</cp:coreProperties>
</file>