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  <p:sldMasterId id="2147483651" r:id="rId2"/>
    <p:sldMasterId id="2147483688" r:id="rId3"/>
  </p:sldMasterIdLst>
  <p:notesMasterIdLst>
    <p:notesMasterId r:id="rId34"/>
  </p:notesMasterIdLst>
  <p:sldIdLst>
    <p:sldId id="257" r:id="rId4"/>
    <p:sldId id="339" r:id="rId5"/>
    <p:sldId id="342" r:id="rId6"/>
    <p:sldId id="317" r:id="rId7"/>
    <p:sldId id="292" r:id="rId8"/>
    <p:sldId id="265" r:id="rId9"/>
    <p:sldId id="281" r:id="rId10"/>
    <p:sldId id="286" r:id="rId11"/>
    <p:sldId id="319" r:id="rId12"/>
    <p:sldId id="333" r:id="rId13"/>
    <p:sldId id="329" r:id="rId14"/>
    <p:sldId id="331" r:id="rId15"/>
    <p:sldId id="332" r:id="rId16"/>
    <p:sldId id="284" r:id="rId17"/>
    <p:sldId id="267" r:id="rId18"/>
    <p:sldId id="269" r:id="rId19"/>
    <p:sldId id="273" r:id="rId20"/>
    <p:sldId id="275" r:id="rId21"/>
    <p:sldId id="276" r:id="rId22"/>
    <p:sldId id="341" r:id="rId23"/>
    <p:sldId id="289" r:id="rId24"/>
    <p:sldId id="302" r:id="rId25"/>
    <p:sldId id="343" r:id="rId26"/>
    <p:sldId id="293" r:id="rId27"/>
    <p:sldId id="345" r:id="rId28"/>
    <p:sldId id="295" r:id="rId29"/>
    <p:sldId id="298" r:id="rId30"/>
    <p:sldId id="300" r:id="rId31"/>
    <p:sldId id="296" r:id="rId32"/>
    <p:sldId id="344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07"/>
  </p:normalViewPr>
  <p:slideViewPr>
    <p:cSldViewPr>
      <p:cViewPr varScale="1">
        <p:scale>
          <a:sx n="105" d="100"/>
          <a:sy n="105" d="100"/>
        </p:scale>
        <p:origin x="2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CCC9EBE-C50C-BF07-6D3A-62C440D54A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JO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2196B46-DF81-9170-13B1-91CAD49FC4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JO" altLang="en-JO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D350A585-2D59-A36E-0468-2601B5EF6B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6B87CAC8-165C-CD28-0626-41CFC7C4DB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text styles</a:t>
            </a:r>
          </a:p>
          <a:p>
            <a:pPr lvl="1"/>
            <a:r>
              <a:rPr lang="en-US" altLang="en-JO"/>
              <a:t>Second level</a:t>
            </a:r>
          </a:p>
          <a:p>
            <a:pPr lvl="2"/>
            <a:r>
              <a:rPr lang="en-US" altLang="en-JO"/>
              <a:t>Third level</a:t>
            </a:r>
          </a:p>
          <a:p>
            <a:pPr lvl="3"/>
            <a:r>
              <a:rPr lang="en-US" altLang="en-JO"/>
              <a:t>Fourth level</a:t>
            </a:r>
          </a:p>
          <a:p>
            <a:pPr lvl="4"/>
            <a:r>
              <a:rPr lang="en-US" altLang="en-JO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990A8714-E7BA-5CA7-9332-226B1F1807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JO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44742019-55C2-FC5C-B9D2-F5C9CE88E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28C04939-255B-B742-A4F8-3F4905806AA9}" type="slidenum">
              <a:rPr lang="ar-SA" altLang="en-JO"/>
              <a:pPr/>
              <a:t>‹#›</a:t>
            </a:fld>
            <a:endParaRPr lang="en-JO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Clinical Manifestations</a:t>
            </a:r>
          </a:p>
          <a:p>
            <a:r>
              <a:rPr lang="en-US" dirty="0"/>
              <a:t>Signs and symptoms</a:t>
            </a:r>
          </a:p>
          <a:p>
            <a:r>
              <a:rPr lang="en-US" dirty="0"/>
              <a:t>Most EBV infections in infants and young children </a:t>
            </a:r>
          </a:p>
          <a:p>
            <a:r>
              <a:rPr lang="en-US" dirty="0"/>
              <a:t>either are asymptomatic or present as mild pharyngitis with or without tonsillitis. In contrast, up to 75% </a:t>
            </a:r>
          </a:p>
          <a:p>
            <a:r>
              <a:rPr lang="en-US" dirty="0"/>
              <a:t>of infections in adolescents present as IM. IM in the </a:t>
            </a:r>
          </a:p>
          <a:p>
            <a:r>
              <a:rPr lang="en-US" dirty="0"/>
              <a:t>elderly presents relatively often as nonspecific symptoms, including prolonged fever, fatigue, myalgia, and </a:t>
            </a:r>
          </a:p>
          <a:p>
            <a:r>
              <a:rPr lang="en-US" dirty="0"/>
              <a:t>malaise. In contrast, pharyngitis, lymphadenopathy, </a:t>
            </a:r>
          </a:p>
          <a:p>
            <a:r>
              <a:rPr lang="en-US" dirty="0"/>
              <a:t>splenomegaly, and atypical lymphocytes are relatively </a:t>
            </a:r>
          </a:p>
          <a:p>
            <a:r>
              <a:rPr lang="en-US" dirty="0"/>
              <a:t>rare in elderly patients.</a:t>
            </a:r>
          </a:p>
          <a:p>
            <a:r>
              <a:rPr lang="en-US" dirty="0"/>
              <a:t>The incubation period for IM in young adults is </a:t>
            </a:r>
          </a:p>
          <a:p>
            <a:r>
              <a:rPr lang="en-US" dirty="0"/>
              <a:t>∼4–6 weeks. A prodrome of fatigue, malaise, and myalgia may last for 1–2 weeks before the onset of fever, sore </a:t>
            </a:r>
          </a:p>
          <a:p>
            <a:r>
              <a:rPr lang="en-US" dirty="0"/>
              <a:t>throat, and lymphadenopathy. Fever is usually low-grade </a:t>
            </a:r>
          </a:p>
          <a:p>
            <a:r>
              <a:rPr lang="en-US" dirty="0"/>
              <a:t>and is most common in the first 2 weeks of the illness; </a:t>
            </a:r>
          </a:p>
          <a:p>
            <a:r>
              <a:rPr lang="en-US" dirty="0"/>
              <a:t>however, it may persist for &gt;1 month. Common signs </a:t>
            </a:r>
          </a:p>
          <a:p>
            <a:r>
              <a:rPr lang="en-US" dirty="0"/>
              <a:t>and symptoms are listed along with their frequencies in </a:t>
            </a:r>
          </a:p>
          <a:p>
            <a:r>
              <a:rPr lang="en-US" dirty="0"/>
              <a:t>Table 86-1. Lymphadenopathy and pharyngitis are most </a:t>
            </a:r>
          </a:p>
          <a:p>
            <a:r>
              <a:rPr lang="en-US" dirty="0"/>
              <a:t>prominent during the first 2 weeks of the illness, while </a:t>
            </a:r>
          </a:p>
          <a:p>
            <a:r>
              <a:rPr lang="en-US" dirty="0"/>
              <a:t>splenomegaly is more prominent during the second and </a:t>
            </a:r>
          </a:p>
          <a:p>
            <a:r>
              <a:rPr lang="en-US" dirty="0"/>
              <a:t>third weeks. Lymphadenopathy most often affects the </a:t>
            </a:r>
          </a:p>
          <a:p>
            <a:r>
              <a:rPr lang="en-US" dirty="0"/>
              <a:t>posterior cervical nodes but may be generalized. Enlarged </a:t>
            </a:r>
          </a:p>
          <a:p>
            <a:r>
              <a:rPr lang="en-US" dirty="0"/>
              <a:t>lymph nodes are frequently tender and symmetric but are </a:t>
            </a:r>
          </a:p>
          <a:p>
            <a:r>
              <a:rPr lang="en-US" dirty="0"/>
              <a:t>not fixed in place. Pharyngitis, often the most prominent </a:t>
            </a:r>
          </a:p>
          <a:p>
            <a:r>
              <a:rPr lang="en-US" dirty="0"/>
              <a:t>sign, can be accompanied by enlargement of the tonsils </a:t>
            </a:r>
          </a:p>
          <a:p>
            <a:r>
              <a:rPr lang="en-US" dirty="0"/>
              <a:t>with an exudate resembling that of streptococcal pharyngitis. A morbilliform or papular rash, usually on the arms </a:t>
            </a:r>
          </a:p>
          <a:p>
            <a:r>
              <a:rPr lang="en-US" dirty="0"/>
              <a:t>or trunk, develops in ∼5% of cases (Fig. 86-1). Most </a:t>
            </a:r>
          </a:p>
          <a:p>
            <a:r>
              <a:rPr lang="en-US" dirty="0"/>
              <a:t>patients treated with ampicillin develop a macular rash;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5CEB-F71B-4978-8583-8E59F6304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 findings</a:t>
            </a:r>
          </a:p>
          <a:p>
            <a:r>
              <a:rPr lang="en-US" dirty="0"/>
              <a:t>The white blood cell count is usually elevated and peaks </a:t>
            </a:r>
          </a:p>
          <a:p>
            <a:r>
              <a:rPr lang="en-US" dirty="0"/>
              <a:t>at 10,000–20,000/μL during the second or third week </a:t>
            </a:r>
          </a:p>
          <a:p>
            <a:r>
              <a:rPr lang="en-US" dirty="0"/>
              <a:t>of illness. Lymphocytosis is usually demonstrable, with </a:t>
            </a:r>
          </a:p>
          <a:p>
            <a:r>
              <a:rPr lang="en-US" dirty="0"/>
              <a:t>&gt;10% atypical lymphocytes. The latter cells are enlarged </a:t>
            </a:r>
          </a:p>
          <a:p>
            <a:r>
              <a:rPr lang="en-US" dirty="0"/>
              <a:t>lymphocytes that have abundant cytoplasm, vacuoles, </a:t>
            </a:r>
          </a:p>
          <a:p>
            <a:r>
              <a:rPr lang="en-US" dirty="0"/>
              <a:t>and indentations of the cell membrane (Fig. 86-2). </a:t>
            </a:r>
          </a:p>
          <a:p>
            <a:r>
              <a:rPr lang="en-US" dirty="0"/>
              <a:t>CD8+ cells predominate among the atypical lymphocytes. Low-grade neutropenia and thrombocytopenia </a:t>
            </a:r>
          </a:p>
          <a:p>
            <a:r>
              <a:rPr lang="en-US" dirty="0"/>
              <a:t>are common during the first month of illness. Liver </a:t>
            </a:r>
          </a:p>
          <a:p>
            <a:r>
              <a:rPr lang="en-US" dirty="0"/>
              <a:t>function is abnormal in &gt;90% of cases. Serum levels of </a:t>
            </a:r>
          </a:p>
          <a:p>
            <a:r>
              <a:rPr lang="en-US" dirty="0"/>
              <a:t>aminotransferases and alkaline phosphatase are usually </a:t>
            </a:r>
          </a:p>
          <a:p>
            <a:r>
              <a:rPr lang="en-US" dirty="0"/>
              <a:t>mildly elevated. The serum concentration of bilirubin is </a:t>
            </a:r>
          </a:p>
          <a:p>
            <a:r>
              <a:rPr lang="en-US" dirty="0"/>
              <a:t>elevated in ∼40% of cases.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5CEB-F71B-4978-8583-8E59F6304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 findings</a:t>
            </a:r>
          </a:p>
          <a:p>
            <a:r>
              <a:rPr lang="en-US" dirty="0"/>
              <a:t>The white blood cell count is usually elevated and peaks </a:t>
            </a:r>
          </a:p>
          <a:p>
            <a:r>
              <a:rPr lang="en-US" dirty="0"/>
              <a:t>at 10,000–20,000/μL during the second or third week </a:t>
            </a:r>
          </a:p>
          <a:p>
            <a:r>
              <a:rPr lang="en-US" dirty="0"/>
              <a:t>of illness. Lymphocytosis is usually demonstrable, with </a:t>
            </a:r>
          </a:p>
          <a:p>
            <a:r>
              <a:rPr lang="en-US" dirty="0"/>
              <a:t>&gt;10% atypical lymphocytes. The latter cells are enlarged </a:t>
            </a:r>
          </a:p>
          <a:p>
            <a:r>
              <a:rPr lang="en-US" dirty="0"/>
              <a:t>lymphocytes that have abundant cytoplasm, vacuoles, </a:t>
            </a:r>
          </a:p>
          <a:p>
            <a:r>
              <a:rPr lang="en-US" dirty="0"/>
              <a:t>and indentations of the cell membrane (Fig. 86-2). </a:t>
            </a:r>
          </a:p>
          <a:p>
            <a:r>
              <a:rPr lang="en-US" dirty="0"/>
              <a:t>CD8+ cells predominate among the atypical lymphocytes. Low-grade neutropenia and thrombocytopenia </a:t>
            </a:r>
          </a:p>
          <a:p>
            <a:r>
              <a:rPr lang="en-US" dirty="0"/>
              <a:t>are common during the first month of illness. Liver </a:t>
            </a:r>
          </a:p>
          <a:p>
            <a:r>
              <a:rPr lang="en-US" dirty="0"/>
              <a:t>function is abnormal in &gt;90% of cases. Serum levels of </a:t>
            </a:r>
          </a:p>
          <a:p>
            <a:r>
              <a:rPr lang="en-US" dirty="0"/>
              <a:t>aminotransferases and alkaline phosphatase are usually </a:t>
            </a:r>
          </a:p>
          <a:p>
            <a:r>
              <a:rPr lang="en-US" dirty="0"/>
              <a:t>mildly elevated. The serum concentration of bilirubin is </a:t>
            </a:r>
          </a:p>
          <a:p>
            <a:r>
              <a:rPr lang="en-US" dirty="0"/>
              <a:t>elevated in ∼40% of cases.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5CEB-F71B-4978-8583-8E59F6304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Epidemiology</a:t>
            </a:r>
          </a:p>
          <a:p>
            <a:r>
              <a:rPr lang="en-US" dirty="0"/>
              <a:t>B19V exclusively infects humans, and infection </a:t>
            </a:r>
          </a:p>
          <a:p>
            <a:r>
              <a:rPr lang="en-US" dirty="0"/>
              <a:t>is endemic in virtually all parts of the world. </a:t>
            </a:r>
          </a:p>
          <a:p>
            <a:r>
              <a:rPr lang="en-US" dirty="0"/>
              <a:t>Transmission occurs predominantly via the </a:t>
            </a:r>
          </a:p>
          <a:p>
            <a:r>
              <a:rPr lang="en-US" dirty="0"/>
              <a:t>respiratory route and is followed by the onset of rash </a:t>
            </a:r>
          </a:p>
          <a:p>
            <a:r>
              <a:rPr lang="en-US" dirty="0"/>
              <a:t>and arthralgia. By the age of 15 years, ∼ 50% of children </a:t>
            </a:r>
          </a:p>
          <a:p>
            <a:r>
              <a:rPr lang="en-US" dirty="0"/>
              <a:t>have detectable IgG; this figure rises to &gt;90% among </a:t>
            </a:r>
          </a:p>
          <a:p>
            <a:r>
              <a:rPr lang="en-US" dirty="0"/>
              <a:t>the elderly. In pregnant women, the estimated annual </a:t>
            </a:r>
          </a:p>
          <a:p>
            <a:r>
              <a:rPr lang="en-US" dirty="0"/>
              <a:t>seroconversion rate is ∼1%. Within households, secondary infection rates approach 50%.</a:t>
            </a:r>
          </a:p>
          <a:p>
            <a:r>
              <a:rPr lang="en-US" dirty="0"/>
              <a:t>Detection of high-titer B19V in blood is not unusual </a:t>
            </a:r>
          </a:p>
          <a:p>
            <a:r>
              <a:rPr lang="en-US" dirty="0"/>
              <a:t>(see “Pathogenesis,” next). Transmission can occur as a </a:t>
            </a:r>
          </a:p>
          <a:p>
            <a:r>
              <a:rPr lang="en-US" dirty="0"/>
              <a:t>result of transfusion, most commonly of pooled components. To reduce the risk of transmission, plasma pools </a:t>
            </a:r>
          </a:p>
          <a:p>
            <a:r>
              <a:rPr lang="en-US" dirty="0"/>
              <a:t>are screened by nucleic acid amplification technology, </a:t>
            </a:r>
          </a:p>
          <a:p>
            <a:r>
              <a:rPr lang="en-US" dirty="0"/>
              <a:t>and high-titer pools are discarded. B19V is resistant to </a:t>
            </a:r>
          </a:p>
          <a:p>
            <a:r>
              <a:rPr lang="en-US" dirty="0"/>
              <a:t>both heat and solvent-detergent inactivation.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5CEB-F71B-4978-8583-8E59F63048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</a:t>
            </a:r>
          </a:p>
          <a:p>
            <a:r>
              <a:rPr lang="en-US" dirty="0"/>
              <a:t>Diagnosis of B19V infection in immunocompetent </a:t>
            </a:r>
          </a:p>
          <a:p>
            <a:r>
              <a:rPr lang="en-US" dirty="0"/>
              <a:t>individuals is generally based on detection of B19V IgM </a:t>
            </a:r>
          </a:p>
          <a:p>
            <a:r>
              <a:rPr lang="en-US" dirty="0"/>
              <a:t>antibodies (Table 89-1). IgM can be detected at the </a:t>
            </a:r>
          </a:p>
          <a:p>
            <a:r>
              <a:rPr lang="en-US" dirty="0"/>
              <a:t>time of rash in erythema infectiosum and by the third </a:t>
            </a:r>
          </a:p>
          <a:p>
            <a:r>
              <a:rPr lang="en-US" dirty="0"/>
              <a:t>day of TAC in patients with hematologic disorders; </a:t>
            </a:r>
          </a:p>
          <a:p>
            <a:r>
              <a:rPr lang="en-US" dirty="0"/>
              <a:t>these antibodies remain detectable for ∼3 months. B19V </a:t>
            </a:r>
          </a:p>
          <a:p>
            <a:r>
              <a:rPr lang="en-US" dirty="0"/>
              <a:t>IgG is detectable by the seventh day of illness and persists throughout life. Detection of B19V DNA should </a:t>
            </a:r>
          </a:p>
          <a:p>
            <a:r>
              <a:rPr lang="en-US" dirty="0"/>
              <a:t>be used for the diagnosis of early TAC or chronic anemia. </a:t>
            </a:r>
          </a:p>
          <a:p>
            <a:r>
              <a:rPr lang="en-US" dirty="0"/>
              <a:t>Although B19V levels fall rapidly with the development </a:t>
            </a:r>
          </a:p>
          <a:p>
            <a:r>
              <a:rPr lang="en-US" dirty="0"/>
              <a:t>of the immune response, DNA can be detectable by </a:t>
            </a:r>
          </a:p>
          <a:p>
            <a:r>
              <a:rPr lang="en-US" dirty="0"/>
              <a:t>PCR for months or even years after infection, even in </a:t>
            </a:r>
          </a:p>
          <a:p>
            <a:r>
              <a:rPr lang="en-US" dirty="0"/>
              <a:t>healthy individuals; therefore, quantitative PCR should </a:t>
            </a:r>
          </a:p>
          <a:p>
            <a:r>
              <a:rPr lang="en-US" dirty="0"/>
              <a:t>be used.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5CEB-F71B-4978-8583-8E59F630485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0F63-0FB7-C4D6-320A-20B08532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5432D-00E3-C362-9FBE-66E70B4B8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05F8B-9AC7-FA24-19F0-F7FC2635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DE91-3951-C330-5EF9-2E9626AD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DC53-3A5F-3932-4963-F00F8D07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E623E-F5C3-2047-90AF-CAF588BE6592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407383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02F1-CCCE-806C-CFCA-A15CD487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2E5A5-EFAE-1DE4-38C2-F29A825B8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301B8-FA96-0207-0A45-4E4BDC28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F56A7-58A1-8829-8724-2037389F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70FC-AD57-4C31-5543-702BAC71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D2738-00FA-754F-8709-4E55BD4EDC73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904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7B5F0-3993-ABB9-A16F-4D9C5F2F2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1F2BF-06E3-FD66-46D0-6AB09E7EE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1E04B-1216-74A1-8C5D-E03174B8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CA47-4562-982C-A00F-1BCC4086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A3FE6-F32B-C529-9D84-D1864391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962CC-3C92-3443-AAF2-FDFF4F20A8E0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0305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2A14-E568-5350-CC18-8E7A2267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09AA-4A34-78B9-F67E-D86D54C1DB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04464-566F-F3D2-CDA8-67E477A3294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14777-7E90-48E7-7A93-ED026E67172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BFC883-2488-20B3-4D2E-EA4D1401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D540FD-477A-7DA9-3011-ADEDE51E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FF3814-D695-1DF6-AEF0-0C3EF08C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2FC253-5F0F-294F-A6BA-99367788A494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81152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F805-21FF-B3E9-7C42-549089D2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8F05-1F87-C7B8-DDD1-14EF1ADDC5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ECCAF-2282-D453-EF7A-9A98D8FB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FD19E-8C15-AB18-18D8-C98014B8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ED360-9968-2440-1D3C-C373D72F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8DEEA-DAF1-1634-12F6-7F2F6BF0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2E0D2C-616E-C146-A02D-791970E15002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71331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5BE1-8967-399D-D71F-87A71DBA6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0FAB4-E94A-FECE-4009-E22AABADF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28997-2F2D-9C99-5F6E-150AD863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3CF5-7DFB-8849-2135-8DA02CE4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21A3A-8B52-13A9-B8B2-2945D13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E0AFB-851B-CE43-9F95-F150815B2219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4172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43A-779D-17B7-2EBC-2C27A6BB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6D151-9080-A082-D56C-54C56E4C6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0DC05-289A-7411-6E9F-35584707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6FB07-C696-4BDE-AE63-C706ACEC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59850-B049-18FF-AEF0-4F77ABE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C403E-9CA6-BA46-B201-BA409D08D188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894000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C97E-A39F-67FA-8CEB-16C0FB56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D3488-D2D7-5FBF-E648-5F4F7949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6CFA4-5C7C-3C61-5DEC-A63406F9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D1835-F0C7-ADF6-1714-33A8397D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1731-C693-CF77-50CA-69F4EE44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592B9-0148-6D45-8C89-19CD6F84171D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79997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E90E-DB40-A9A2-530B-B8F66E65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D15C-D488-4528-1314-B3D70562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A94FF-A784-280F-2AB7-3A04D6758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A15D-063D-E763-50C1-99075C0C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B196-1C24-D05D-1193-365E4FA1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7F4E2-0066-8A00-354D-D1DB0943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7DCC-565A-1B45-A815-6515498354BD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90482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D4ED-A0C8-1D12-557A-B7202A67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EDB93-FEC3-B280-925B-13BD3654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FE609-19E3-4B92-50CB-3769C39A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0C4AD-4B0D-FACC-32A2-25EF14964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BE596-C0AC-3CEB-6587-12FE00F1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F0B6F-86D5-7253-501A-2BD33A35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282980-BD64-F8E1-4501-24AAC29E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4224B-3CA8-E770-6D6B-C1E2A0FF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8C13-0EBE-0F4B-B5B7-BA1F37AAD827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992207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227F-9845-5A4E-DF65-C083B437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00238-29F0-AE97-BF97-A8B029AE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71170-79C9-BC27-7FE8-D2C1B21A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9256D-EFA1-3126-396A-D2210CB9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D2877-24EC-0941-B6A9-6E664BABE700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35252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F420-DFE6-EB1A-7DDC-E5EDBA2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60A0-331F-C79B-A4FE-4A370C2C0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804F5-2111-E65E-04A4-0E583783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C369-7009-3BCF-01A8-E29AB64A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6732-DCA6-B922-FFE5-9D0B8CC7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AF437-8F32-0E44-B306-DB1AA1C4FE9C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541465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98975-933D-711E-FBEA-BB0EEA50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6F734-1484-B2B6-A57F-A7D2E4A5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A7529-DE6B-BCEF-84B3-7541BFDB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EC0ED-7CDD-0A44-BD31-207BA0995C50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55284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6BA7-7ED8-2DBA-6676-A2DA0B4C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2BCF-938B-D313-1F69-F8F4EEF7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2C6AD-BB6D-B45E-3F47-3FF2FB025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6A240-2581-AB05-0751-960B3A8B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1714-687A-D89E-F98E-8E654875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52181-35E1-3724-143B-5B5AEBC1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87DF3-1272-064B-A092-12BA862FF76B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44598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EB8B-C65E-0834-748D-CCD95D4F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41B0A-E538-3990-8ACD-D96CD9192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A5A70-B602-7462-B075-66031B8F1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C5840-0FB0-0141-ED97-29122B52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3B67E-103C-1E91-4B90-7356574E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DB0C-AC2B-7E4B-0723-F9159C5D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AF0B9-B77D-1D40-9FF2-A666444E7F38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546181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6D9C-1C4B-B0AA-D6D5-EB8602A8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A7CB8-CD92-0F2A-13BE-C74010217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395C9-BFB0-D93C-BB81-554462F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69F5D-6739-C61E-67F1-E26617A4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D170-3B99-2182-0247-D127BD3B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048CC-100C-F445-A180-C639DECBE5C6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017284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AAEFE-2C78-4C98-D0A8-D335D3C1A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91700-8EA8-D268-38AA-1391420D7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A29B-9536-15BB-C33D-88E5413E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FF97-DAA7-4265-7071-5A491CD6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214C7-3B33-AF89-D5EB-66074E94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50BF6-085B-0C48-8B4D-492C2885A8DD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75717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F539-D2B5-D058-7491-204B8A10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53DE1-AC93-FC1B-B780-A900B2590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9E972-0D84-F12B-A9AC-060A6BEE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BC1B-0575-E9D4-240A-393E7BD8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9C046-04A5-FC84-77C2-544B176F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C7D09-974F-A276-B800-314EB08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FB3B2C-C6F9-6741-94A4-AF375AD7431C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32654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63DD-DB98-4BCF-9A3E-777F1C9CA357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6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A1B-2F1A-4AEA-8DFF-C27F869C73EB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5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4AFF-6144-4DA8-9C7F-66FCC2DB25E4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6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3C8-464C-44BC-AE92-0E8D218389AB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80CF-2BA6-BDF6-0F0C-041EFE77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B9D16-9656-013C-3EB9-DCCFF8A6D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E85E-97C0-EDC0-9968-597F1FE2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203A3-DD3A-6313-F663-5321BFA6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43E41-2C01-D24C-C2F9-90177D3B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DEEDD-8BE5-8248-B238-1CBB35C3B9A1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27249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A10-2F1E-43DD-B3DF-56D7E7E3A385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578C-FFA3-40A4-AF74-E93FBA992A9D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0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9C20-FB2C-4EFB-B4C6-E8B6294DA5BF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21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26A5-53EF-44DA-87B5-4DE49E1C157C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1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939-A607-4AF9-B2F8-B327DBA433FB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2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DA45-6AAE-473B-A358-6667FE473F1D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C25A-C6AB-4C5E-AC0C-AD45BA53084C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F2FF-8C0B-1912-2B04-9BF014ED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9AD11-BC69-21BE-4B60-7146DE22B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B4DD8-975C-58BE-7808-A1FFA6CFE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415B5-FB4C-BA55-60A9-B33796F8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71DFC-EAE0-504C-CCAE-152774D0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54959-C43D-BE67-0597-D13D9145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A56C0-FA47-2041-B8D1-0DF13480D8A9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49515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B28A-1D44-6354-7B07-7EBF776E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143B6-132F-5F51-1124-5B619B9D2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0523A-E00F-B425-D4AF-A93E967CA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928B7-B691-FED6-FBD0-2B75F1682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DBB2E-B77F-5209-47A1-61F404B7B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5BBF3-4025-A538-9F56-7DD6FC13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3C14D-67E3-4A16-55FE-23182776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5D115-88EB-1B11-51EC-24B9BC4C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F618C-F26F-474A-892B-79529B261D94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717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9D66-F00D-73E5-9DA9-D1541641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13881-8C4E-D49F-711E-A4F7C779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A7134-0A58-4DEB-8FF1-F57653A9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6A6C7-9936-2B1D-6C31-B5465927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0EB5-EA6D-4648-8B56-6F194CCF0902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64981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CDD5B-8DDE-A905-E082-2941AE9C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A1F60-47C6-173C-4445-314859D9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DB965-FF68-CFA0-1C57-382F7017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7632D-9D1B-254D-AB09-5B20C1D7A285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9516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E18E-E72C-7240-3865-5E064016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6386-052F-B5E3-9150-ADE362FB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9B963-88C9-E662-BCD0-8707BAA83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E91A5-A107-0272-5B33-ACEE8F8C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81A9-90AA-4D78-F2EA-16B6178E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EAB82-1D2A-C889-C3CA-DABFD7AC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5B604-F3CF-E244-9A83-7881DC969AF7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64350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4F04-5F8F-B0EB-12D1-0CD77FBB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CB8EA-8645-0292-816E-238BCF205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0F9D0-7E39-D7EF-7A27-BA8E3B333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7429-8C02-A1BC-DA08-303CE910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87C3E-1B48-7D6B-5740-B28B3A78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6409-1B27-FB39-D8DA-DCAB05F8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D7608-98DB-4E4F-9E9E-8557563AF2EC}" type="slidenum">
              <a:rPr lang="ar-SA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25190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17A69E2-AA18-375F-6E33-DD85E7B2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title style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8F52778-BB99-52F7-E7E2-8B97E5BB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text styles</a:t>
            </a:r>
          </a:p>
          <a:p>
            <a:pPr lvl="1"/>
            <a:r>
              <a:rPr lang="en-US" altLang="en-JO"/>
              <a:t>Second level</a:t>
            </a:r>
          </a:p>
          <a:p>
            <a:pPr lvl="2"/>
            <a:r>
              <a:rPr lang="en-US" altLang="en-JO"/>
              <a:t>Third level</a:t>
            </a:r>
          </a:p>
          <a:p>
            <a:pPr lvl="3"/>
            <a:r>
              <a:rPr lang="en-US" altLang="en-JO"/>
              <a:t>Fourth level</a:t>
            </a:r>
          </a:p>
          <a:p>
            <a:pPr lvl="4"/>
            <a:r>
              <a:rPr lang="en-US" altLang="en-JO"/>
              <a:t>Fifth level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B4DB8F4-E882-335C-56F4-BB7A319EEA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endParaRPr lang="en-US" altLang="en-JO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DAD3BF93-B32B-24BB-FD4E-3C0BFCE08F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en-US" altLang="en-JO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B78D840F-7AAB-BFA5-7873-8E6B56FFAE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BCE9D462-2BE4-5246-9017-4473F9A0F2AD}" type="slidenum">
              <a:rPr lang="ar-SA" altLang="en-JO"/>
              <a:pPr/>
              <a:t>‹#›</a:t>
            </a:fld>
            <a:endParaRPr lang="en-US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FE741ABD-6858-2DF3-1BAF-CF7CE39C9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Infectious Mononucleosis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EB277E48-05F0-5DE0-5330-EEE689780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text styles</a:t>
            </a:r>
          </a:p>
          <a:p>
            <a:pPr lvl="1"/>
            <a:r>
              <a:rPr lang="en-US" altLang="en-JO"/>
              <a:t>Second level</a:t>
            </a:r>
          </a:p>
          <a:p>
            <a:pPr lvl="2"/>
            <a:r>
              <a:rPr lang="en-US" altLang="en-JO"/>
              <a:t>Third level</a:t>
            </a:r>
          </a:p>
          <a:p>
            <a:pPr lvl="3"/>
            <a:r>
              <a:rPr lang="en-US" altLang="en-JO"/>
              <a:t>Fourth level</a:t>
            </a:r>
          </a:p>
          <a:p>
            <a:pPr lvl="4"/>
            <a:r>
              <a:rPr lang="en-US" altLang="en-JO"/>
              <a:t>Fifth level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4E117E0A-1DEB-3555-41E9-450AF23ED9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Times New Roman" panose="02020603050405020304" pitchFamily="18" charset="0"/>
              </a:defRPr>
            </a:lvl1pPr>
          </a:lstStyle>
          <a:p>
            <a:endParaRPr lang="en-US" altLang="en-JO"/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9452D25C-A6C5-FA34-7602-005B80BF05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Times New Roman" panose="02020603050405020304" pitchFamily="18" charset="0"/>
              </a:defRPr>
            </a:lvl1pPr>
          </a:lstStyle>
          <a:p>
            <a:endParaRPr lang="en-US" altLang="en-JO"/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3904F523-2953-8E5F-BCB6-514F7EF23E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  <a:cs typeface="Times New Roman" panose="02020603050405020304" pitchFamily="18" charset="0"/>
              </a:defRPr>
            </a:lvl1pPr>
          </a:lstStyle>
          <a:p>
            <a:fld id="{5536D255-A091-514F-9F4C-C85C827DE9AA}" type="slidenum">
              <a:rPr lang="ar-SA" altLang="en-JO"/>
              <a:pPr/>
              <a:t>‹#›</a:t>
            </a:fld>
            <a:endParaRPr lang="en-US" altLang="en-J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6A31-217D-49BA-8A85-B5F21DD39EAC}" type="datetime1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D7AE-A605-4932-9BEF-685F5389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4D3301D-F917-C911-7FE4-E3D49571F5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 anchor="ctr"/>
          <a:lstStyle/>
          <a:p>
            <a:r>
              <a:rPr lang="en-US" altLang="en-JO" sz="4400" b="1" dirty="0">
                <a:solidFill>
                  <a:srgbClr val="FFFF00"/>
                </a:solidFill>
              </a:rPr>
              <a:t>Epstein-Barr Virus</a:t>
            </a:r>
            <a:br>
              <a:rPr lang="en-US" altLang="en-JO" sz="4400" b="1" dirty="0">
                <a:solidFill>
                  <a:srgbClr val="FFFF00"/>
                </a:solidFill>
              </a:rPr>
            </a:br>
            <a:r>
              <a:rPr lang="en-US" altLang="en-JO" sz="4400" b="1" dirty="0">
                <a:solidFill>
                  <a:srgbClr val="FFFF00"/>
                </a:solidFill>
              </a:rPr>
              <a:t>Parvo-Virus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4CC5A64-7990-606A-1E56-4FB607D12D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576" y="3212976"/>
            <a:ext cx="7848600" cy="1808163"/>
          </a:xfrm>
        </p:spPr>
        <p:txBody>
          <a:bodyPr/>
          <a:lstStyle/>
          <a:p>
            <a:r>
              <a:rPr lang="en-US" altLang="en-JO" b="1" dirty="0">
                <a:solidFill>
                  <a:schemeClr val="bg1"/>
                </a:solidFill>
              </a:rPr>
              <a:t>Dr. Amin </a:t>
            </a:r>
            <a:r>
              <a:rPr lang="en-US" altLang="en-JO" b="1" dirty="0" err="1">
                <a:solidFill>
                  <a:schemeClr val="bg1"/>
                </a:solidFill>
              </a:rPr>
              <a:t>Aqel</a:t>
            </a:r>
            <a:endParaRPr lang="en-US" altLang="en-JO" b="1" dirty="0">
              <a:solidFill>
                <a:schemeClr val="bg1"/>
              </a:solidFill>
            </a:endParaRPr>
          </a:p>
          <a:p>
            <a:r>
              <a:rPr lang="en-US" altLang="en-JO" b="1" dirty="0">
                <a:solidFill>
                  <a:schemeClr val="bg1"/>
                </a:solidFill>
              </a:rPr>
              <a:t>Professor of Medical and Molecular Microbiology</a:t>
            </a:r>
          </a:p>
          <a:p>
            <a:r>
              <a:rPr lang="en-US" altLang="en-JO" b="1" dirty="0">
                <a:solidFill>
                  <a:schemeClr val="bg1"/>
                </a:solidFill>
              </a:rPr>
              <a:t>HLS module, third year medical students, </a:t>
            </a:r>
          </a:p>
          <a:p>
            <a:r>
              <a:rPr lang="en-US" altLang="en-JO" b="1" dirty="0" err="1">
                <a:solidFill>
                  <a:schemeClr val="bg1"/>
                </a:solidFill>
              </a:rPr>
              <a:t>Mutah</a:t>
            </a:r>
            <a:r>
              <a:rPr lang="en-US" altLang="en-JO" b="1" dirty="0">
                <a:solidFill>
                  <a:schemeClr val="bg1"/>
                </a:solidFill>
              </a:rPr>
              <a:t>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8054DB35-81D8-277C-6B77-9EBD91979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en-US" altLang="en-JO">
                <a:solidFill>
                  <a:srgbClr val="FFFF00"/>
                </a:solidFill>
              </a:rPr>
              <a:t>Symptoms</a:t>
            </a:r>
          </a:p>
        </p:txBody>
      </p:sp>
      <p:pic>
        <p:nvPicPr>
          <p:cNvPr id="305156" name="Picture 4">
            <a:extLst>
              <a:ext uri="{FF2B5EF4-FFF2-40B4-BE49-F238E27FC236}">
                <a16:creationId xmlns:a16="http://schemas.microsoft.com/office/drawing/2014/main" id="{09D13F95-512C-C009-72D7-E7CC1447C4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5" y="1504950"/>
            <a:ext cx="8136903" cy="4516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4195881F-1535-8E77-26DE-18F4F1260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Infectious Mononucleosis</a:t>
            </a:r>
            <a:endParaRPr lang="th-TH" altLang="en-JO"/>
          </a:p>
        </p:txBody>
      </p:sp>
      <p:pic>
        <p:nvPicPr>
          <p:cNvPr id="300035" name="Picture 3">
            <a:extLst>
              <a:ext uri="{FF2B5EF4-FFF2-40B4-BE49-F238E27FC236}">
                <a16:creationId xmlns:a16="http://schemas.microsoft.com/office/drawing/2014/main" id="{C9F694B1-1197-41C7-4B69-E765EAA365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41148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36" name="Picture 4">
            <a:extLst>
              <a:ext uri="{FF2B5EF4-FFF2-40B4-BE49-F238E27FC236}">
                <a16:creationId xmlns:a16="http://schemas.microsoft.com/office/drawing/2014/main" id="{039A4DD9-EBD5-9FFE-B299-AA90906D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114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7" name="Text Box 5">
            <a:extLst>
              <a:ext uri="{FF2B5EF4-FFF2-40B4-BE49-F238E27FC236}">
                <a16:creationId xmlns:a16="http://schemas.microsoft.com/office/drawing/2014/main" id="{44E7C3BC-EBF9-F7D5-011F-190AB9651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6203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endParaRPr lang="en-US" altLang="en-JO"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300038" name="Text Box 6">
            <a:extLst>
              <a:ext uri="{FF2B5EF4-FFF2-40B4-BE49-F238E27FC236}">
                <a16:creationId xmlns:a16="http://schemas.microsoft.com/office/drawing/2014/main" id="{76A42E00-8886-B31C-B09D-FBEC2995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807720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en-JO" dirty="0">
                <a:solidFill>
                  <a:srgbClr val="E0E0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en-US" altLang="en-JO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ngsana New" panose="02020603050405020304" pitchFamily="18" charset="-34"/>
              </a:rPr>
              <a:t>IM with rash after treatment with amoxicillin or ampicillin</a:t>
            </a:r>
            <a:endParaRPr lang="th-TH" altLang="en-JO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300039" name="Text Box 7">
            <a:extLst>
              <a:ext uri="{FF2B5EF4-FFF2-40B4-BE49-F238E27FC236}">
                <a16:creationId xmlns:a16="http://schemas.microsoft.com/office/drawing/2014/main" id="{8F0170D3-1480-8727-B6A3-E1F43085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330950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en-JO" sz="1400">
                <a:latin typeface="Verdana" panose="020B0604030504040204" pitchFamily="34" charset="0"/>
                <a:cs typeface="Angsana New" panose="02020603050405020304" pitchFamily="18" charset="-34"/>
              </a:rPr>
              <a:t>NEJM;343:481-492.</a:t>
            </a:r>
            <a:endParaRPr lang="th-TH" altLang="en-JO" sz="1400">
              <a:latin typeface="Verdana" panose="020B0604030504040204" pitchFamily="34" charset="0"/>
              <a:cs typeface="Angsana New" panose="02020603050405020304" pitchFamily="18" charset="-34"/>
            </a:endParaRPr>
          </a:p>
          <a:p>
            <a:pPr algn="l" rtl="0"/>
            <a:endParaRPr lang="th-TH" altLang="en-JO" sz="1400"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4AC02517-619E-9AC6-E06D-B6AEC6F38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Infectious Mononucleosis</a:t>
            </a:r>
            <a:endParaRPr lang="th-TH" altLang="en-JO"/>
          </a:p>
        </p:txBody>
      </p:sp>
      <p:pic>
        <p:nvPicPr>
          <p:cNvPr id="302083" name="Picture 3">
            <a:extLst>
              <a:ext uri="{FF2B5EF4-FFF2-40B4-BE49-F238E27FC236}">
                <a16:creationId xmlns:a16="http://schemas.microsoft.com/office/drawing/2014/main" id="{A902FD45-ABFA-23AE-F819-5D789AE8A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1981200"/>
            <a:ext cx="6692900" cy="3806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084" name="Text Box 4">
            <a:extLst>
              <a:ext uri="{FF2B5EF4-FFF2-40B4-BE49-F238E27FC236}">
                <a16:creationId xmlns:a16="http://schemas.microsoft.com/office/drawing/2014/main" id="{37E9AB6F-285D-E511-3634-B0F3E6A3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6051550"/>
            <a:ext cx="460533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JO" sz="2400">
                <a:latin typeface="Verdana" panose="020B0604030504040204" pitchFamily="34" charset="0"/>
                <a:cs typeface="Angsana New" panose="02020603050405020304" pitchFamily="18" charset="-34"/>
              </a:rPr>
              <a:t>Exudative pharyngotonsillitis</a:t>
            </a:r>
            <a:endParaRPr lang="th-TH" altLang="en-JO" sz="2400"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A5F5E148-EE2E-7814-E7BE-2F918804E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Infectious Mononucleosis</a:t>
            </a:r>
            <a:endParaRPr lang="th-TH" altLang="en-JO"/>
          </a:p>
        </p:txBody>
      </p:sp>
      <p:pic>
        <p:nvPicPr>
          <p:cNvPr id="303107" name="Picture 3">
            <a:extLst>
              <a:ext uri="{FF2B5EF4-FFF2-40B4-BE49-F238E27FC236}">
                <a16:creationId xmlns:a16="http://schemas.microsoft.com/office/drawing/2014/main" id="{AF1F1CCE-3869-97E6-A908-B5D72F12B3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2082800"/>
            <a:ext cx="3598863" cy="373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8" name="Picture 4">
            <a:extLst>
              <a:ext uri="{FF2B5EF4-FFF2-40B4-BE49-F238E27FC236}">
                <a16:creationId xmlns:a16="http://schemas.microsoft.com/office/drawing/2014/main" id="{B5B04AB5-8538-E3AA-25DB-7E4B2099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73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09" name="Text Box 5">
            <a:extLst>
              <a:ext uri="{FF2B5EF4-FFF2-40B4-BE49-F238E27FC236}">
                <a16:creationId xmlns:a16="http://schemas.microsoft.com/office/drawing/2014/main" id="{8586449A-35C3-DB87-64FA-EC6B02B1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867400"/>
            <a:ext cx="351948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en-JO" sz="2400">
                <a:latin typeface="Verdana" panose="020B0604030504040204" pitchFamily="34" charset="0"/>
                <a:cs typeface="Angsana New" panose="02020603050405020304" pitchFamily="18" charset="-34"/>
              </a:rPr>
              <a:t>Hepatosplenomegaly</a:t>
            </a:r>
            <a:endParaRPr lang="th-TH" altLang="en-JO" sz="2400"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303110" name="Text Box 6">
            <a:extLst>
              <a:ext uri="{FF2B5EF4-FFF2-40B4-BE49-F238E27FC236}">
                <a16:creationId xmlns:a16="http://schemas.microsoft.com/office/drawing/2014/main" id="{53E38BC1-3DC6-055F-83FD-B6EF3C77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4191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en-JO" sz="2400">
                <a:latin typeface="Verdana" panose="020B0604030504040204" pitchFamily="34" charset="0"/>
                <a:cs typeface="Angsana New" panose="02020603050405020304" pitchFamily="18" charset="-34"/>
              </a:rPr>
              <a:t>Cervical lymphadnopathy</a:t>
            </a:r>
            <a:endParaRPr lang="th-TH" altLang="en-JO" sz="2400"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689119"/>
            <a:ext cx="600079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PTLD</a:t>
            </a:r>
            <a:r>
              <a:rPr lang="ar-SA" dirty="0"/>
              <a:t> </a:t>
            </a:r>
            <a:r>
              <a:rPr lang="en-US" dirty="0"/>
              <a:t>(Post-transplant lymphoproliferative disease) -a tumor often found in organ transplant patients)</a:t>
            </a:r>
          </a:p>
          <a:p>
            <a:pPr algn="just"/>
            <a:r>
              <a:rPr lang="en-US" dirty="0"/>
              <a:t>Oral Hairy Leukoplakia – Nonmalignant hyperplastic lesion of the tongue epithelial cells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14290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 resulting from EBV in reduced immunity patients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11" y="1928802"/>
            <a:ext cx="284164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429684" cy="4525963"/>
          </a:xfrm>
        </p:spPr>
        <p:txBody>
          <a:bodyPr>
            <a:noAutofit/>
          </a:bodyPr>
          <a:lstStyle/>
          <a:p>
            <a:pPr lvl="0" algn="just"/>
            <a:r>
              <a:rPr lang="en-US" dirty="0"/>
              <a:t>The WBC count is usually elevated.</a:t>
            </a:r>
          </a:p>
          <a:p>
            <a:pPr lvl="0" algn="just"/>
            <a:r>
              <a:rPr lang="en-US" dirty="0"/>
              <a:t>&gt;10% are atypical lymphocytes (CD8+ cells are the predominate cells). These are enlarged lymphocytes that have abundant cytoplasm, vacuoles, and indentations of the cell membrane.</a:t>
            </a:r>
          </a:p>
          <a:p>
            <a:pPr lvl="0" algn="just"/>
            <a:r>
              <a:rPr lang="en-US" dirty="0"/>
              <a:t>Low-grade neutropenia and thrombocytopenia are common during the first month of illness.</a:t>
            </a:r>
          </a:p>
          <a:p>
            <a:pPr lvl="0" algn="just"/>
            <a:r>
              <a:rPr lang="en-US" dirty="0"/>
              <a:t>Liver function is abnormal in &gt;90% of cases.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22960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Laboratory findings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1857388"/>
          </a:xfrm>
        </p:spPr>
        <p:txBody>
          <a:bodyPr>
            <a:normAutofit/>
          </a:bodyPr>
          <a:lstStyle/>
          <a:p>
            <a:pPr lvl="0" algn="just"/>
            <a:r>
              <a:rPr lang="en-US" dirty="0"/>
              <a:t>These are enlarged lymphocytes that have abundant cytoplasm, vacuoles, and indentations of the cell membrane.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14"/>
            <a:ext cx="822960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Laboratory findings</a:t>
            </a:r>
          </a:p>
        </p:txBody>
      </p:sp>
      <p:pic>
        <p:nvPicPr>
          <p:cNvPr id="4098" name="Picture 2" descr="http://5minuteconsult.com/data/GbosContainer/49/s_90981.fig11.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928934"/>
            <a:ext cx="4457731" cy="3714776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71810"/>
            <a:ext cx="32524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22960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Diagnosis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08830"/>
              </p:ext>
            </p:extLst>
          </p:nvPr>
        </p:nvGraphicFramePr>
        <p:xfrm>
          <a:off x="1142976" y="857232"/>
          <a:ext cx="750099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Heterophil Antibody/ Monospot Test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sz="2400" dirty="0"/>
                        <a:t>detects a type of antibody (heterophil antibody) that forms during infection.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sz="2400" dirty="0"/>
                        <a:t>  looks for antibodies that possess the unique ability to cause clumping of red cells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Avoid sharing drinks, food, or personal items, like toothbrushes, with people who have EBV infection. </a:t>
            </a:r>
          </a:p>
          <a:p>
            <a:pPr algn="just"/>
            <a:r>
              <a:rPr lang="en-US" sz="3600" dirty="0"/>
              <a:t>Avoid kissing with people who have EBV infection.</a:t>
            </a:r>
          </a:p>
          <a:p>
            <a:pPr algn="just"/>
            <a:r>
              <a:rPr lang="en-US" sz="3600" dirty="0"/>
              <a:t>Wash hands at all time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22960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Preventionand control </a:t>
            </a:r>
          </a:p>
        </p:txBody>
      </p:sp>
      <p:pic>
        <p:nvPicPr>
          <p:cNvPr id="37890" name="Picture 2" descr="https://tse4.mm.bing.net/th?id=OIP.qUa7ETwKBNV3dU6AVZM3LwHaIL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32" y="3929066"/>
            <a:ext cx="25908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572560" cy="4525963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Infectious Mononucleosis:</a:t>
            </a:r>
          </a:p>
          <a:p>
            <a:pPr lvl="1" algn="just"/>
            <a:r>
              <a:rPr lang="en-US" dirty="0"/>
              <a:t>No specific therapy just nonaspirins and rest.</a:t>
            </a:r>
          </a:p>
          <a:p>
            <a:pPr algn="just"/>
            <a:r>
              <a:rPr lang="en-US" sz="3600" dirty="0"/>
              <a:t>Oral Hairy Leukoplakia:</a:t>
            </a:r>
          </a:p>
          <a:p>
            <a:pPr lvl="1" algn="just"/>
            <a:r>
              <a:rPr lang="en-US" dirty="0"/>
              <a:t>Acyclovir – inhibits EBV replication.</a:t>
            </a:r>
          </a:p>
          <a:p>
            <a:pPr algn="just"/>
            <a:r>
              <a:rPr lang="en-US" sz="3600" dirty="0"/>
              <a:t>EBV Lymphoproliferative Disease:</a:t>
            </a:r>
          </a:p>
          <a:p>
            <a:pPr lvl="1" algn="just"/>
            <a:r>
              <a:rPr lang="en-US" sz="3200" dirty="0"/>
              <a:t>reduction in the dose of immunosuppressive medication.</a:t>
            </a:r>
          </a:p>
          <a:p>
            <a:pPr lvl="1" algn="just"/>
            <a:r>
              <a:rPr lang="en-US" sz="3200" dirty="0"/>
              <a:t>Surgical removal or irradiation of localized lymphoproliferative lesions. 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22960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98B1FC2B-ED42-EC8C-6965-CE392500D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 sz="4000">
                <a:solidFill>
                  <a:srgbClr val="FFFF00"/>
                </a:solidFill>
              </a:rPr>
              <a:t>Human Herpes (HHV)</a:t>
            </a:r>
            <a:br>
              <a:rPr lang="en-US" altLang="en-JO" sz="4000">
                <a:solidFill>
                  <a:srgbClr val="FFFF00"/>
                </a:solidFill>
              </a:rPr>
            </a:br>
            <a:r>
              <a:rPr lang="en-US" altLang="en-JO" sz="4000">
                <a:solidFill>
                  <a:srgbClr val="FFFF00"/>
                </a:solidFill>
              </a:rPr>
              <a:t>Epstein-Barr Virus (EBV)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CC1F863D-E3CC-59C1-1F94-0C011DD4AB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1066800"/>
          </a:xfrm>
        </p:spPr>
        <p:txBody>
          <a:bodyPr/>
          <a:lstStyle/>
          <a:p>
            <a:r>
              <a:rPr lang="en-US" altLang="en-JO" sz="2400" dirty="0">
                <a:solidFill>
                  <a:schemeClr val="bg1"/>
                </a:solidFill>
              </a:rPr>
              <a:t>Members of the Herpes Virus Family which are some of the most common human viruses</a:t>
            </a:r>
          </a:p>
          <a:p>
            <a:r>
              <a:rPr lang="en-US" altLang="en-JO" sz="2400" dirty="0">
                <a:solidFill>
                  <a:schemeClr val="bg1"/>
                </a:solidFill>
              </a:rPr>
              <a:t>Herpes Family – (linear DNA virus HHV4)</a:t>
            </a:r>
          </a:p>
          <a:p>
            <a:r>
              <a:rPr lang="en-US" altLang="en-JO" sz="2400" dirty="0">
                <a:solidFill>
                  <a:schemeClr val="bg1"/>
                </a:solidFill>
              </a:rPr>
              <a:t>Surrounded by nucleocapsid and glycoprotein envelope</a:t>
            </a:r>
          </a:p>
          <a:p>
            <a:endParaRPr lang="en-US" altLang="en-JO" sz="2800" dirty="0">
              <a:solidFill>
                <a:schemeClr val="bg1"/>
              </a:solidFill>
            </a:endParaRPr>
          </a:p>
          <a:p>
            <a:endParaRPr lang="en-US" altLang="en-JO" sz="2800" dirty="0">
              <a:solidFill>
                <a:schemeClr val="bg1"/>
              </a:solidFill>
            </a:endParaRPr>
          </a:p>
          <a:p>
            <a:endParaRPr lang="en-US" altLang="en-JO" sz="2800" dirty="0"/>
          </a:p>
          <a:p>
            <a:endParaRPr lang="en-US" altLang="en-JO" sz="2800" dirty="0"/>
          </a:p>
        </p:txBody>
      </p:sp>
      <p:pic>
        <p:nvPicPr>
          <p:cNvPr id="330756" name="Picture 4">
            <a:extLst>
              <a:ext uri="{FF2B5EF4-FFF2-40B4-BE49-F238E27FC236}">
                <a16:creationId xmlns:a16="http://schemas.microsoft.com/office/drawing/2014/main" id="{3061A0C7-CCD9-ADC6-F0E2-968C0CE4A7C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3630520"/>
            <a:ext cx="2790825" cy="2697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0759" name="Text Box 7">
            <a:extLst>
              <a:ext uri="{FF2B5EF4-FFF2-40B4-BE49-F238E27FC236}">
                <a16:creationId xmlns:a16="http://schemas.microsoft.com/office/drawing/2014/main" id="{87690E67-3639-F689-3686-926283CD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640000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JO" dirty="0">
                <a:solidFill>
                  <a:schemeClr val="bg1"/>
                </a:solidFill>
              </a:rPr>
              <a:t>EBV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3" name="Picture 3">
            <a:extLst>
              <a:ext uri="{FF2B5EF4-FFF2-40B4-BE49-F238E27FC236}">
                <a16:creationId xmlns:a16="http://schemas.microsoft.com/office/drawing/2014/main" id="{E2734C61-A562-7AD3-865E-F24D97D063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3814763" cy="4114800"/>
          </a:xfrm>
        </p:spPr>
      </p:pic>
      <p:pic>
        <p:nvPicPr>
          <p:cNvPr id="332804" name="Picture 4">
            <a:extLst>
              <a:ext uri="{FF2B5EF4-FFF2-40B4-BE49-F238E27FC236}">
                <a16:creationId xmlns:a16="http://schemas.microsoft.com/office/drawing/2014/main" id="{3A89984E-D9AF-69E2-2E36-5A2EE8C0F6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81200"/>
            <a:ext cx="3814762" cy="4114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50F50-53D3-9682-9754-792C19FC8986}"/>
              </a:ext>
            </a:extLst>
          </p:cNvPr>
          <p:cNvSpPr txBox="1">
            <a:spLocks/>
          </p:cNvSpPr>
          <p:nvPr/>
        </p:nvSpPr>
        <p:spPr>
          <a:xfrm>
            <a:off x="385763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Parvovirus B19</a:t>
            </a:r>
          </a:p>
        </p:txBody>
      </p:sp>
    </p:spTree>
    <p:extLst>
      <p:ext uri="{BB962C8B-B14F-4D97-AF65-F5344CB8AC3E}">
        <p14:creationId xmlns:p14="http://schemas.microsoft.com/office/powerpoint/2010/main" val="377177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Parvovirus B19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7572428" cy="5429288"/>
          </a:xfrm>
        </p:spPr>
        <p:txBody>
          <a:bodyPr>
            <a:noAutofit/>
          </a:bodyPr>
          <a:lstStyle/>
          <a:p>
            <a:r>
              <a:rPr lang="en-US" sz="3600" dirty="0"/>
              <a:t>Family: Parvoviridae</a:t>
            </a:r>
          </a:p>
          <a:p>
            <a:pPr lvl="2"/>
            <a:r>
              <a:rPr lang="en-US" sz="2800" dirty="0"/>
              <a:t>Latin parvus means small</a:t>
            </a:r>
          </a:p>
          <a:p>
            <a:r>
              <a:rPr lang="en-US" sz="3600" dirty="0"/>
              <a:t>20 nm in diameter</a:t>
            </a:r>
          </a:p>
          <a:p>
            <a:pPr lvl="1"/>
            <a:r>
              <a:rPr lang="en-US" sz="3200" dirty="0"/>
              <a:t>(0.02 µm)</a:t>
            </a:r>
          </a:p>
          <a:p>
            <a:r>
              <a:rPr lang="en-US" sz="3600" dirty="0"/>
              <a:t>Single-stranded DNA virus</a:t>
            </a:r>
          </a:p>
          <a:p>
            <a:r>
              <a:rPr lang="en-US" sz="3600" dirty="0"/>
              <a:t>No envelope</a:t>
            </a:r>
          </a:p>
          <a:p>
            <a:r>
              <a:rPr lang="en-US" sz="3600" dirty="0"/>
              <a:t>Resistant to both heat and solvent-detergent inactivation.</a:t>
            </a:r>
          </a:p>
          <a:p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357298"/>
            <a:ext cx="3214710" cy="295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Why is it called Parvo?</a:t>
            </a:r>
          </a:p>
          <a:p>
            <a:pPr>
              <a:buNone/>
            </a:pPr>
            <a:r>
              <a:rPr lang="en-US" dirty="0"/>
              <a:t>From parvus meaning small.</a:t>
            </a:r>
          </a:p>
          <a:p>
            <a:pPr>
              <a:buNone/>
            </a:pPr>
            <a:r>
              <a:rPr lang="en-US" b="1" dirty="0"/>
              <a:t>Why is it called B19?</a:t>
            </a:r>
          </a:p>
          <a:p>
            <a:pPr marL="0" indent="0">
              <a:buNone/>
            </a:pPr>
            <a:r>
              <a:rPr lang="en-US" dirty="0"/>
              <a:t>Because it was discovered in well B19 of a large series of microtiter plates.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15985"/>
            <a:ext cx="4071966" cy="24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Parvovirus B19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28" y="3957659"/>
            <a:ext cx="38481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643702" y="4572008"/>
            <a:ext cx="285752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5720" y="4714884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429684" cy="4525963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Transmission: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Infected </a:t>
            </a:r>
            <a:r>
              <a:rPr lang="en-US" sz="2400" b="1" dirty="0">
                <a:solidFill>
                  <a:srgbClr val="00B050"/>
                </a:solidFill>
              </a:rPr>
              <a:t>respiratory droplets</a:t>
            </a:r>
            <a:r>
              <a:rPr lang="en-US" b="1" dirty="0"/>
              <a:t>.</a:t>
            </a:r>
          </a:p>
          <a:p>
            <a:pPr lvl="1" algn="just"/>
            <a:r>
              <a:rPr lang="en-US" b="1" dirty="0">
                <a:solidFill>
                  <a:srgbClr val="00B050"/>
                </a:solidFill>
              </a:rPr>
              <a:t>Blood transfusion</a:t>
            </a:r>
            <a:endParaRPr lang="en-US" dirty="0"/>
          </a:p>
          <a:p>
            <a:pPr algn="just"/>
            <a:r>
              <a:rPr lang="en-US" b="1" dirty="0">
                <a:solidFill>
                  <a:srgbClr val="00B050"/>
                </a:solidFill>
              </a:rPr>
              <a:t>50% </a:t>
            </a:r>
            <a:r>
              <a:rPr lang="en-US" dirty="0"/>
              <a:t>of </a:t>
            </a:r>
            <a:r>
              <a:rPr lang="en-US" b="1" dirty="0">
                <a:solidFill>
                  <a:srgbClr val="00B050"/>
                </a:solidFill>
              </a:rPr>
              <a:t>children  </a:t>
            </a:r>
            <a:r>
              <a:rPr lang="en-US" dirty="0"/>
              <a:t>by the age of 15 years and </a:t>
            </a:r>
            <a:r>
              <a:rPr lang="en-US" b="1" dirty="0">
                <a:solidFill>
                  <a:srgbClr val="00B050"/>
                </a:solidFill>
              </a:rPr>
              <a:t>&gt;90% </a:t>
            </a:r>
            <a:r>
              <a:rPr lang="en-US" dirty="0"/>
              <a:t>among </a:t>
            </a:r>
            <a:r>
              <a:rPr lang="en-US" b="1" dirty="0">
                <a:solidFill>
                  <a:srgbClr val="00B050"/>
                </a:solidFill>
              </a:rPr>
              <a:t>elderly </a:t>
            </a:r>
            <a:r>
              <a:rPr lang="en-US" dirty="0"/>
              <a:t>have detectable IgG.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</a:rPr>
              <a:t>1% annual </a:t>
            </a:r>
            <a:r>
              <a:rPr lang="en-US" dirty="0"/>
              <a:t>rate seroconversion of  pregnant women.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Parvovirus B19- Epidemiology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4525963"/>
          </a:xfrm>
        </p:spPr>
        <p:txBody>
          <a:bodyPr>
            <a:noAutofit/>
          </a:bodyPr>
          <a:lstStyle/>
          <a:p>
            <a:r>
              <a:rPr lang="en-US" sz="3600" b="1" dirty="0"/>
              <a:t>Fifth disease:</a:t>
            </a:r>
          </a:p>
          <a:p>
            <a:pPr lvl="1"/>
            <a:r>
              <a:rPr lang="en-US" sz="3000" dirty="0"/>
              <a:t>Erythema infectiosum</a:t>
            </a:r>
          </a:p>
          <a:p>
            <a:r>
              <a:rPr lang="en-US" sz="3600" b="1" dirty="0"/>
              <a:t>Aplastic crisis:</a:t>
            </a:r>
          </a:p>
          <a:p>
            <a:pPr lvl="1"/>
            <a:r>
              <a:rPr lang="en-US" sz="3200" dirty="0"/>
              <a:t> </a:t>
            </a:r>
            <a:r>
              <a:rPr lang="en-US" sz="3000" dirty="0"/>
              <a:t>Patients with hemoglobinopathies.</a:t>
            </a:r>
          </a:p>
          <a:p>
            <a:pPr lvl="1"/>
            <a:r>
              <a:rPr lang="en-US" sz="3000" dirty="0"/>
              <a:t>Immunosuppressed, immunodeficient, immunocompromised</a:t>
            </a:r>
          </a:p>
          <a:p>
            <a:r>
              <a:rPr lang="en-US" sz="3600" b="1" dirty="0"/>
              <a:t>Congenital parvovirus:</a:t>
            </a:r>
          </a:p>
          <a:p>
            <a:pPr lvl="1"/>
            <a:r>
              <a:rPr lang="en-US" sz="3000" dirty="0"/>
              <a:t>Hydrops fetalis.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85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Parvovirus B19- 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Diseases</a:t>
            </a:r>
            <a:r>
              <a:rPr lang="en-US" sz="4800" dirty="0"/>
              <a:t> 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DFD74-C3FD-57E9-5631-B4C88876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6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/>
              <a:t>Fifth </a:t>
            </a:r>
            <a:r>
              <a:rPr lang="en-US" sz="2800" b="1" u="sng" dirty="0"/>
              <a:t>Disease</a:t>
            </a:r>
          </a:p>
          <a:p>
            <a:pPr algn="just"/>
            <a:r>
              <a:rPr lang="en-US" sz="2800" dirty="0"/>
              <a:t> Six separate childhood exanthems were defined early 20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 lvl="1" algn="just"/>
            <a:r>
              <a:rPr lang="en-US" b="1" dirty="0"/>
              <a:t>1st </a:t>
            </a:r>
            <a:r>
              <a:rPr lang="en-US" dirty="0"/>
              <a:t>Measles (rubeola) Morbillivirus</a:t>
            </a:r>
          </a:p>
          <a:p>
            <a:pPr lvl="1" algn="just"/>
            <a:r>
              <a:rPr lang="en-US" b="1" dirty="0"/>
              <a:t>2nd</a:t>
            </a:r>
            <a:r>
              <a:rPr lang="en-US" dirty="0"/>
              <a:t> Scarlet fever (Streptococcus pyogenes )</a:t>
            </a:r>
          </a:p>
          <a:p>
            <a:pPr lvl="1" algn="just"/>
            <a:r>
              <a:rPr lang="en-US" b="1" dirty="0"/>
              <a:t>3rd</a:t>
            </a:r>
            <a:r>
              <a:rPr lang="en-US" dirty="0"/>
              <a:t> Rubella (German measles)</a:t>
            </a:r>
          </a:p>
          <a:p>
            <a:pPr lvl="1" algn="just"/>
            <a:r>
              <a:rPr lang="en-US" b="1" dirty="0"/>
              <a:t>4th</a:t>
            </a:r>
            <a:r>
              <a:rPr lang="en-US" dirty="0"/>
              <a:t> Atypical scarlet fever Duke Filatow's disease staph</a:t>
            </a:r>
          </a:p>
          <a:p>
            <a:pPr lvl="1" algn="just"/>
            <a:r>
              <a:rPr lang="en-US" b="1" dirty="0">
                <a:solidFill>
                  <a:srgbClr val="FF0000"/>
                </a:solidFill>
              </a:rPr>
              <a:t>5th</a:t>
            </a:r>
            <a:r>
              <a:rPr lang="en-US" dirty="0"/>
              <a:t> Erythema infectiosum</a:t>
            </a:r>
          </a:p>
          <a:p>
            <a:pPr lvl="1" algn="just"/>
            <a:r>
              <a:rPr lang="en-US" b="1" dirty="0"/>
              <a:t>6th</a:t>
            </a:r>
            <a:r>
              <a:rPr lang="en-US" dirty="0"/>
              <a:t> Roseola herpesviruses (HHV-6 and HHV-7)</a:t>
            </a:r>
          </a:p>
          <a:p>
            <a:pPr algn="just"/>
            <a:r>
              <a:rPr lang="en-US" sz="2800" dirty="0"/>
              <a:t>Exanthem = rash</a:t>
            </a:r>
          </a:p>
          <a:p>
            <a:pPr algn="just"/>
            <a:r>
              <a:rPr lang="en-US" sz="2800" dirty="0"/>
              <a:t>Fifth disease is the only one still called by this name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85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Parvovirus B19- 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Diseases</a:t>
            </a:r>
            <a:r>
              <a:rPr lang="en-US" sz="4800" dirty="0"/>
              <a:t> 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300" b="1" dirty="0"/>
              <a:t>Symptoms – Fifth Disease</a:t>
            </a:r>
          </a:p>
          <a:p>
            <a:r>
              <a:rPr lang="en-US" dirty="0"/>
              <a:t>Incubation 7-10 days</a:t>
            </a:r>
          </a:p>
          <a:p>
            <a:r>
              <a:rPr lang="en-US" dirty="0"/>
              <a:t>Lasts 5-7 days</a:t>
            </a:r>
          </a:p>
          <a:p>
            <a:pPr>
              <a:buNone/>
            </a:pPr>
            <a:r>
              <a:rPr lang="en-US" b="1" dirty="0"/>
              <a:t>Three Phases</a:t>
            </a:r>
          </a:p>
          <a:p>
            <a:pPr>
              <a:buNone/>
            </a:pPr>
            <a:r>
              <a:rPr lang="en-US" dirty="0"/>
              <a:t>1- </a:t>
            </a:r>
            <a:r>
              <a:rPr lang="en-US" b="1" dirty="0"/>
              <a:t>First phase </a:t>
            </a:r>
            <a:r>
              <a:rPr lang="en-US" dirty="0"/>
              <a:t>–peak level of virus and RBC destruction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Malaise</a:t>
            </a:r>
          </a:p>
          <a:p>
            <a:r>
              <a:rPr lang="en-US" dirty="0"/>
              <a:t>Chills</a:t>
            </a:r>
          </a:p>
          <a:p>
            <a:r>
              <a:rPr lang="en-US" dirty="0"/>
              <a:t>Bright red, raised “slap cheek” rash</a:t>
            </a:r>
            <a:endParaRPr lang="ar-SA" dirty="0"/>
          </a:p>
          <a:p>
            <a:pPr>
              <a:buNone/>
            </a:pPr>
            <a:r>
              <a:rPr lang="en-US" b="1" dirty="0"/>
              <a:t>2- Second phase – rash and arthralgia:</a:t>
            </a:r>
          </a:p>
          <a:p>
            <a:pPr>
              <a:buNone/>
            </a:pPr>
            <a:r>
              <a:rPr lang="en-US" b="1" dirty="0"/>
              <a:t>3- Third phase:</a:t>
            </a:r>
            <a:r>
              <a:rPr lang="ar-SA" b="1" dirty="0"/>
              <a:t> </a:t>
            </a:r>
            <a:r>
              <a:rPr lang="en-US" b="1" dirty="0"/>
              <a:t> clearance phase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85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Symptoms – Fifth Disease</a:t>
            </a:r>
            <a:r>
              <a:rPr lang="en-US" sz="4800" dirty="0"/>
              <a:t> 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76063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285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Symptoms – Fifth Disease</a:t>
            </a:r>
            <a:r>
              <a:rPr lang="en-US" sz="4800" dirty="0"/>
              <a:t> 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6A6361E-ECB6-80C6-D9D2-B11B893A4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1166018"/>
            <a:ext cx="3117801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900" b="1" dirty="0"/>
              <a:t>Treatment</a:t>
            </a:r>
          </a:p>
          <a:p>
            <a:r>
              <a:rPr lang="en-US" dirty="0"/>
              <a:t> Mainly supportive care</a:t>
            </a:r>
            <a:endParaRPr lang="ar-OM" dirty="0"/>
          </a:p>
          <a:p>
            <a:r>
              <a:rPr lang="en-US" dirty="0"/>
              <a:t>Acetaminophen or Ibuprofen for fever</a:t>
            </a:r>
            <a:endParaRPr lang="ar-OM" dirty="0"/>
          </a:p>
          <a:p>
            <a:r>
              <a:rPr lang="en-US" dirty="0"/>
              <a:t>Topical anesthetic or antihistamine for itching</a:t>
            </a:r>
            <a:endParaRPr lang="ar-OM" dirty="0"/>
          </a:p>
          <a:p>
            <a:r>
              <a:rPr lang="en-US" dirty="0"/>
              <a:t>Intravenous Immunoglobulin (IVIG) in </a:t>
            </a:r>
            <a:r>
              <a:rPr lang="ar-OM" dirty="0"/>
              <a:t> </a:t>
            </a:r>
            <a:r>
              <a:rPr lang="en-US" dirty="0"/>
              <a:t>chronic parvovirus</a:t>
            </a:r>
            <a:endParaRPr lang="ar-OM" dirty="0"/>
          </a:p>
          <a:p>
            <a:r>
              <a:rPr lang="en-US" dirty="0"/>
              <a:t>Aplastic crisis may require</a:t>
            </a:r>
            <a:r>
              <a:rPr lang="ar-OM" dirty="0"/>
              <a:t> </a:t>
            </a:r>
            <a:r>
              <a:rPr lang="en-US" dirty="0"/>
              <a:t>packed RBC transfusion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85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Parvovirus B19- 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Treatment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Herpes Virus classification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77622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714348" y="2714620"/>
            <a:ext cx="7929618" cy="4286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Lab studies not normally done because it resolves in  5-7 days</a:t>
            </a:r>
          </a:p>
          <a:p>
            <a:r>
              <a:rPr lang="en-US" dirty="0"/>
              <a:t>Serology – IgM and IgG</a:t>
            </a:r>
          </a:p>
          <a:p>
            <a:pPr lvl="1"/>
            <a:r>
              <a:rPr lang="en-US" dirty="0"/>
              <a:t> ELISA</a:t>
            </a:r>
          </a:p>
          <a:p>
            <a:pPr lvl="1"/>
            <a:r>
              <a:rPr lang="en-US" dirty="0"/>
              <a:t>Radioimmunoassay (RIA)</a:t>
            </a:r>
          </a:p>
          <a:p>
            <a:pPr lvl="1"/>
            <a:r>
              <a:rPr lang="en-US" dirty="0"/>
              <a:t>Immunofluorescence</a:t>
            </a:r>
          </a:p>
          <a:p>
            <a:r>
              <a:rPr lang="en-US" dirty="0"/>
              <a:t>Polymerase Chain Reaction (PCR)</a:t>
            </a:r>
          </a:p>
          <a:p>
            <a:pPr lvl="1"/>
            <a:r>
              <a:rPr lang="en-US" dirty="0"/>
              <a:t>Useful for clinical diagnosis</a:t>
            </a:r>
          </a:p>
          <a:p>
            <a:pPr lvl="1"/>
            <a:r>
              <a:rPr lang="en-US" dirty="0"/>
              <a:t>Detects viral DNA in serum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85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Parvovirus B19- 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Lab studies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16586882-2FD5-5A39-CC4F-B5F4E98E3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JO" dirty="0"/>
              <a:t>Epidemiology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A2AE5AA8-B608-6BC9-5FE0-AE7DBB394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JO" dirty="0"/>
              <a:t>Worldwide Prevalence of EBV</a:t>
            </a:r>
          </a:p>
          <a:p>
            <a:r>
              <a:rPr lang="en-US" altLang="en-JO" dirty="0"/>
              <a:t>Infections peak in early childhood and late adolescence/young adulthood.</a:t>
            </a:r>
          </a:p>
          <a:p>
            <a:r>
              <a:rPr lang="en-US" altLang="en-JO" dirty="0"/>
              <a:t>By adulthood , 90% of individuals have been infected and have antibodies to the virus.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JO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en-JO" dirty="0">
                <a:solidFill>
                  <a:srgbClr val="FF0000"/>
                </a:solidFill>
              </a:rPr>
              <a:t>The Kissing Disease</a:t>
            </a:r>
            <a:r>
              <a:rPr lang="en-US" altLang="en-JO" dirty="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endParaRPr lang="en-US" altLang="en-JO" dirty="0">
              <a:solidFill>
                <a:srgbClr val="FF0000"/>
              </a:solidFill>
            </a:endParaRPr>
          </a:p>
          <a:p>
            <a:endParaRPr lang="en-US" altLang="en-JO" dirty="0">
              <a:solidFill>
                <a:srgbClr val="FF0000"/>
              </a:solidFill>
            </a:endParaRPr>
          </a:p>
          <a:p>
            <a:endParaRPr lang="en-US" altLang="en-JO" dirty="0"/>
          </a:p>
        </p:txBody>
      </p:sp>
    </p:spTree>
    <p:extLst>
      <p:ext uri="{BB962C8B-B14F-4D97-AF65-F5344CB8AC3E}">
        <p14:creationId xmlns:p14="http://schemas.microsoft.com/office/powerpoint/2010/main" val="132744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713C20D-F85E-2830-6477-BBCD53582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>
                <a:solidFill>
                  <a:srgbClr val="FFFF00"/>
                </a:solidFill>
              </a:rPr>
              <a:t>Modes of Transmission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90B1C03-9F67-F68E-F464-2848056DEE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743200"/>
            <a:ext cx="5055096" cy="2133600"/>
          </a:xfrm>
        </p:spPr>
        <p:txBody>
          <a:bodyPr/>
          <a:lstStyle/>
          <a:p>
            <a:r>
              <a:rPr lang="en-US" altLang="en-JO" sz="2800" dirty="0">
                <a:solidFill>
                  <a:schemeClr val="bg1"/>
                </a:solidFill>
              </a:rPr>
              <a:t>Intimate Contact</a:t>
            </a:r>
          </a:p>
          <a:p>
            <a:pPr lvl="1"/>
            <a:r>
              <a:rPr lang="en-US" altLang="en-JO" sz="2400" dirty="0">
                <a:solidFill>
                  <a:schemeClr val="bg1"/>
                </a:solidFill>
              </a:rPr>
              <a:t>kissing, sharing food, coughing</a:t>
            </a:r>
          </a:p>
          <a:p>
            <a:pPr lvl="1"/>
            <a:endParaRPr lang="en-US" altLang="en-JO" sz="2400" dirty="0">
              <a:solidFill>
                <a:schemeClr val="bg1"/>
              </a:solidFill>
            </a:endParaRPr>
          </a:p>
          <a:p>
            <a:pPr lvl="1"/>
            <a:endParaRPr lang="en-US" altLang="en-JO" sz="2400" dirty="0">
              <a:solidFill>
                <a:schemeClr val="bg1"/>
              </a:solidFill>
            </a:endParaRPr>
          </a:p>
          <a:p>
            <a:pPr lvl="1"/>
            <a:r>
              <a:rPr lang="en-US" altLang="en-JO" sz="2800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en-JO" sz="2800" dirty="0">
                <a:solidFill>
                  <a:srgbClr val="FF0000"/>
                </a:solidFill>
              </a:rPr>
              <a:t>The Kissing Disease</a:t>
            </a:r>
            <a:r>
              <a:rPr lang="en-US" altLang="en-JO" sz="2800" dirty="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endParaRPr lang="en-US" altLang="en-JO" sz="2800" dirty="0">
              <a:solidFill>
                <a:srgbClr val="FF0000"/>
              </a:solidFill>
            </a:endParaRPr>
          </a:p>
          <a:p>
            <a:pPr lvl="1"/>
            <a:endParaRPr lang="en-US" altLang="en-JO" sz="2400" dirty="0">
              <a:solidFill>
                <a:schemeClr val="bg1"/>
              </a:solidFill>
            </a:endParaRP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95A7D782-8AC0-B2FF-DFF2-459640370C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4038600" cy="396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4143404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>
                <a:solidFill>
                  <a:srgbClr val="C00000"/>
                </a:solidFill>
              </a:rPr>
              <a:t>The presence of Signs and symptoms associated with EBV infection is called Infectious mononucleosis  (IM).</a:t>
            </a:r>
          </a:p>
          <a:p>
            <a:pPr lvl="0" algn="just"/>
            <a:endParaRPr lang="en-US" b="1" dirty="0">
              <a:solidFill>
                <a:srgbClr val="C00000"/>
              </a:solidFill>
            </a:endParaRPr>
          </a:p>
          <a:p>
            <a:pPr lvl="0" algn="just"/>
            <a:r>
              <a:rPr lang="en-US" dirty="0"/>
              <a:t> A prodrome of fatigue, malaise, and myalgia may last for 1–2 weeks before the onset of fever, sore throat, and lymphadenopathy.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1414"/>
            <a:ext cx="822960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Manifestations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1285860"/>
            <a:ext cx="8429684" cy="1500198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071546"/>
            <a:ext cx="7072363" cy="47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14"/>
            <a:ext cx="822960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EBV-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Symptoms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niversityhealthnews.com/media/mononucle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9045D0D-ACD0-7773-09EA-77E061453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Infectious Mononucleosis</a:t>
            </a:r>
            <a:br>
              <a:rPr lang="en-US" altLang="en-JO"/>
            </a:br>
            <a:r>
              <a:rPr lang="en-US" altLang="en-JO"/>
              <a:t>Pathogenesis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09D9CFF-E20C-CC70-9F71-50BF455A5FE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750296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JO" sz="2400" dirty="0"/>
              <a:t>EBV infects the epithelium of the oropharynx and salivary glands.</a:t>
            </a:r>
          </a:p>
          <a:p>
            <a:pPr>
              <a:lnSpc>
                <a:spcPct val="90000"/>
              </a:lnSpc>
            </a:pPr>
            <a:r>
              <a:rPr lang="en-US" altLang="en-JO" sz="2400" dirty="0"/>
              <a:t>Lymphocytes in the </a:t>
            </a:r>
            <a:r>
              <a:rPr lang="en-US" altLang="en-JO" sz="2400" dirty="0" err="1"/>
              <a:t>tonsilar</a:t>
            </a:r>
            <a:r>
              <a:rPr lang="en-US" altLang="en-JO" sz="2400" dirty="0"/>
              <a:t> crypts are directly infected -&gt; BLOODSTREAM.</a:t>
            </a:r>
          </a:p>
          <a:p>
            <a:pPr>
              <a:lnSpc>
                <a:spcPct val="90000"/>
              </a:lnSpc>
            </a:pPr>
            <a:r>
              <a:rPr lang="en-US" altLang="en-JO" sz="2400" dirty="0"/>
              <a:t>Infected B cells and activated T cells proliferate and expand.</a:t>
            </a:r>
          </a:p>
          <a:p>
            <a:pPr>
              <a:lnSpc>
                <a:spcPct val="90000"/>
              </a:lnSpc>
            </a:pPr>
            <a:r>
              <a:rPr lang="en-US" altLang="en-JO" sz="2400" dirty="0"/>
              <a:t>Polyclonal B cells produce antibodies to host and viral proteins.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4E0AD6-FE59-532D-A9C4-7251856DBE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40" y="1675509"/>
            <a:ext cx="2880320" cy="44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1622</Words>
  <Application>Microsoft Macintosh PowerPoint</Application>
  <PresentationFormat>On-screen Show (4:3)</PresentationFormat>
  <Paragraphs>223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1_Default Design</vt:lpstr>
      <vt:lpstr>Default Design</vt:lpstr>
      <vt:lpstr>Office Theme</vt:lpstr>
      <vt:lpstr>Epstein-Barr Virus Parvo-Virus</vt:lpstr>
      <vt:lpstr>Human Herpes (HHV) Epstein-Barr Virus (EBV)</vt:lpstr>
      <vt:lpstr>Human Herpes Virus classification</vt:lpstr>
      <vt:lpstr>Epidemiology</vt:lpstr>
      <vt:lpstr>Modes of Transmission</vt:lpstr>
      <vt:lpstr>PowerPoint Presentation</vt:lpstr>
      <vt:lpstr>PowerPoint Presentation</vt:lpstr>
      <vt:lpstr>PowerPoint Presentation</vt:lpstr>
      <vt:lpstr>Infectious Mononucleosis Pathogenesis</vt:lpstr>
      <vt:lpstr>Symptoms</vt:lpstr>
      <vt:lpstr>Infectious Mononucleosis</vt:lpstr>
      <vt:lpstr>Infectious Mononucleosis</vt:lpstr>
      <vt:lpstr>Infectious Mononucleosis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Parvovirus B19</vt:lpstr>
      <vt:lpstr>Parvovirus B19</vt:lpstr>
      <vt:lpstr>Parvovirus B19- 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Herpes Simplex Virus and  Epstein-Barr Virus</dc:title>
  <dc:creator>FREE</dc:creator>
  <cp:lastModifiedBy>Amin Aqel</cp:lastModifiedBy>
  <cp:revision>19</cp:revision>
  <dcterms:created xsi:type="dcterms:W3CDTF">2011-03-21T21:25:21Z</dcterms:created>
  <dcterms:modified xsi:type="dcterms:W3CDTF">2023-04-01T15:37:01Z</dcterms:modified>
</cp:coreProperties>
</file>