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3.xml" ContentType="application/vnd.openxmlformats-officedocument.presentationml.tags+xml"/>
  <Override PartName="/ppt/tags/tag6.xml" ContentType="application/vnd.openxmlformats-officedocument.presentationml.tags+xml"/>
  <Override PartName="/ppt/tags/tag11.xml" ContentType="application/vnd.openxmlformats-officedocument.presentationml.tags+xml"/>
  <Override PartName="/ppt/tags/tag16.xml" ContentType="application/vnd.openxmlformats-officedocument.presentationml.tags+xml"/>
  <Override PartName="/docProps/app.xml" ContentType="application/vnd.openxmlformats-officedocument.extended-properties+xml"/>
  <Override PartName="/ppt/tags/tag12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docProps/core.xml" ContentType="application/vnd.openxmlformats-package.core-properties+xml"/>
  <Override PartName="/ppt/tags/tag10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79" r:id="rId5"/>
    <p:sldId id="259" r:id="rId6"/>
    <p:sldId id="262" r:id="rId7"/>
    <p:sldId id="321" r:id="rId8"/>
    <p:sldId id="323" r:id="rId9"/>
    <p:sldId id="324" r:id="rId10"/>
    <p:sldId id="263" r:id="rId11"/>
    <p:sldId id="329" r:id="rId12"/>
    <p:sldId id="325" r:id="rId13"/>
    <p:sldId id="267" r:id="rId14"/>
    <p:sldId id="269" r:id="rId15"/>
    <p:sldId id="270" r:id="rId16"/>
    <p:sldId id="272" r:id="rId17"/>
    <p:sldId id="328" r:id="rId18"/>
    <p:sldId id="327" r:id="rId19"/>
    <p:sldId id="320" r:id="rId20"/>
    <p:sldId id="275" r:id="rId21"/>
    <p:sldId id="277" r:id="rId22"/>
    <p:sldId id="278" r:id="rId23"/>
    <p:sldId id="280" r:id="rId24"/>
    <p:sldId id="281" r:id="rId25"/>
    <p:sldId id="282" r:id="rId26"/>
    <p:sldId id="316" r:id="rId27"/>
    <p:sldId id="283" r:id="rId28"/>
    <p:sldId id="289" r:id="rId29"/>
    <p:sldId id="290" r:id="rId30"/>
    <p:sldId id="291" r:id="rId31"/>
    <p:sldId id="317" r:id="rId32"/>
    <p:sldId id="318" r:id="rId33"/>
    <p:sldId id="295" r:id="rId34"/>
    <p:sldId id="300" r:id="rId35"/>
    <p:sldId id="319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10" r:id="rId44"/>
    <p:sldId id="312" r:id="rId45"/>
    <p:sldId id="311" r:id="rId46"/>
    <p:sldId id="314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2106"/>
    <a:srgbClr val="FF0066"/>
    <a:srgbClr val="006600"/>
    <a:srgbClr val="9933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70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F1D5-C728-4F3B-9655-705970BC2CAF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98BD8-9012-4583-9E75-A24454BAB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98BD8-9012-4583-9E75-A24454BAB27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07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98BD8-9012-4583-9E75-A24454BAB27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73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98BD8-9012-4583-9E75-A24454BAB27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0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6746-4C90-4D3C-815F-E97DFD50641F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86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80AC8-54AA-4D37-B276-B9A6715AAA39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6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ECCC-E18D-460B-B27A-287C819645A8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60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D7F6-3458-46C3-987F-6E66C44158DD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2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223B-6B93-4BB0-914F-9C6E461930DB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42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7B3DC-1A91-401B-8D41-3CA8CC25E93F}" type="datetime1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6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DFB5D-6AD1-4D5E-AE2E-5138D742F33E}" type="datetime1">
              <a:rPr lang="en-US" smtClean="0"/>
              <a:t>5/10/2021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81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78CA4-FCDC-4A0B-ACDA-E39598551A8A}" type="datetime1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51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28853-87D3-487F-95C3-2090B52CB6E7}" type="datetime1">
              <a:rPr lang="en-US" smtClean="0"/>
              <a:t>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3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F3FCF-4533-4566-AE33-48251B47B579}" type="datetime1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84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BA06-4D16-434A-8449-9848E14E9178}" type="datetime1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0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F6ADC-6406-442C-A808-2E06D01F4980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2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11.wdp"/><Relationship Id="rId5" Type="http://schemas.openxmlformats.org/officeDocument/2006/relationships/image" Target="../media/image12.jpe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microsoft.com/office/2007/relationships/hdphoto" Target="../media/hdphoto1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microsoft.com/office/2007/relationships/hdphoto" Target="../media/hdphoto1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microsoft.com/office/2007/relationships/hdphoto" Target="../media/hdphoto20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23.wdp"/><Relationship Id="rId5" Type="http://schemas.openxmlformats.org/officeDocument/2006/relationships/image" Target="../media/image28.jpeg"/><Relationship Id="rId4" Type="http://schemas.microsoft.com/office/2007/relationships/hdphoto" Target="../media/hdphoto22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microsoft.com/office/2007/relationships/hdphoto" Target="../media/hdphoto26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8.wdp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microsoft.com/office/2007/relationships/hdphoto" Target="../media/hdphoto29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3.wdp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07/relationships/hdphoto" Target="../media/hdphoto6.wdp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microsoft.com/office/2007/relationships/hdphoto" Target="../media/hdphoto40.wdp"/><Relationship Id="rId5" Type="http://schemas.openxmlformats.org/officeDocument/2006/relationships/image" Target="../media/image48.png"/><Relationship Id="rId4" Type="http://schemas.microsoft.com/office/2007/relationships/hdphoto" Target="../media/hdphoto39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microsoft.com/office/2007/relationships/hdphoto" Target="../media/hdphoto41.wdp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4.wdp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632" y="332656"/>
            <a:ext cx="6698704" cy="1368152"/>
          </a:xfrm>
        </p:spPr>
        <p:txBody>
          <a:bodyPr>
            <a:normAutofit/>
          </a:bodyPr>
          <a:lstStyle/>
          <a:p>
            <a:r>
              <a:rPr lang="en-US" sz="4000" b="1" dirty="0"/>
              <a:t>The Female genital system</a:t>
            </a:r>
            <a:br>
              <a:rPr lang="en-US" sz="4000" b="1" dirty="0"/>
            </a:br>
            <a:r>
              <a:rPr lang="en-US" sz="3600" b="1" dirty="0"/>
              <a:t>Professor Dr. Hala El-</a:t>
            </a:r>
            <a:r>
              <a:rPr lang="en-US" sz="3600" b="1" dirty="0" err="1"/>
              <a:t>mazar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465" y="1998062"/>
            <a:ext cx="604867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318" y="260648"/>
            <a:ext cx="1073170" cy="10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275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915400" cy="670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</a:t>
            </a:r>
            <a:r>
              <a:rPr lang="en-US" b="1" u="sng" dirty="0"/>
              <a:t>primordial follicles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dirty="0"/>
              <a:t>Present in groups in </a:t>
            </a:r>
            <a:r>
              <a:rPr lang="en-US" sz="2800" i="1" dirty="0"/>
              <a:t>peripheral cortex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en-US" sz="2800" dirty="0"/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dirty="0"/>
              <a:t>Formed during fetal life</a:t>
            </a:r>
            <a:endParaRPr lang="en-US" sz="2800" i="1" dirty="0"/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en-US" sz="2800" dirty="0"/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dirty="0"/>
              <a:t>Each consists of 1ry oocyte enveloped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   by single layer of  flat follicular cells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 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u="sng" dirty="0"/>
              <a:t>Oocyte (1ry oocyte)</a:t>
            </a:r>
            <a:r>
              <a:rPr lang="en-US" sz="2800" b="1" u="sng" dirty="0"/>
              <a:t>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Spherical in shape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nucleus large contains (</a:t>
            </a:r>
            <a:r>
              <a:rPr lang="en-US" sz="2800" b="1" dirty="0"/>
              <a:t>diploid #</a:t>
            </a:r>
            <a:r>
              <a:rPr lang="en-US" sz="2800" dirty="0"/>
              <a:t>)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    e prominent nucleolus.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Organelles tend to gather close to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     nucleus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050" name="Picture 2" descr="Fig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6084168" y="3501008"/>
            <a:ext cx="2880320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740352" y="3798332"/>
            <a:ext cx="681556" cy="7107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100392" y="3429000"/>
            <a:ext cx="83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oocyte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084168" y="3969060"/>
            <a:ext cx="720080" cy="68407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85499" y="3635732"/>
            <a:ext cx="151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Follicular cells</a:t>
            </a:r>
          </a:p>
        </p:txBody>
      </p:sp>
      <p:pic>
        <p:nvPicPr>
          <p:cNvPr id="1026" name="Picture 2" descr="http://legacy.owensboro.kctcs.edu/gcaplan/anat2/notes/RE006b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2987823" cy="29523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354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rgbClr val="C42106"/>
                </a:solidFill>
              </a:rPr>
              <a:t>Facts about the growth of the ovarian follicles  </a:t>
            </a:r>
            <a:r>
              <a:rPr lang="en-US" sz="2800" dirty="0"/>
              <a:t>: </a:t>
            </a:r>
          </a:p>
          <a:p>
            <a:r>
              <a:rPr lang="en-US" sz="2800" dirty="0"/>
              <a:t>With the release of FSH at puberty small group of primordial follicles each month begins a process of follicular growth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This involves growth of oocyte, proliferation &amp; changes in follicular cells, proliferation &amp; differentiation of stromal fibroblasts around each follicle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  it not true that the entire process of maturation occurs within a single menstrual cycle. Once a primordial follicle is recruited for development almost a year is required before ovulation can occur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71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08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Primary follicle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92697"/>
            <a:ext cx="9036496" cy="590495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The oocyte grows reaching a maximum diameter of about 120 µm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Its nucleus enlarges &amp;its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   mitochondria &amp; </a:t>
            </a:r>
            <a:r>
              <a:rPr lang="en-US" sz="2800" dirty="0" err="1"/>
              <a:t>rER</a:t>
            </a:r>
            <a:r>
              <a:rPr lang="en-US" sz="2800" dirty="0"/>
              <a:t> ↑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u="sng" dirty="0"/>
              <a:t>Oocyte (1ry oocyte)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 arrested in prophase of 1</a:t>
            </a:r>
            <a:r>
              <a:rPr lang="en-US" sz="2800" baseline="30000" dirty="0"/>
              <a:t>st</a:t>
            </a:r>
            <a:r>
              <a:rPr lang="en-US" sz="2800" dirty="0"/>
              <a:t>  </a:t>
            </a:r>
            <a:r>
              <a:rPr lang="en-US" sz="2800" b="1" dirty="0"/>
              <a:t>meiotic division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b="1" i="1" dirty="0">
                <a:solidFill>
                  <a:srgbClr val="FF0000"/>
                </a:solidFill>
              </a:rPr>
              <a:t>The 1ry follicle are of 2 types </a:t>
            </a:r>
            <a:r>
              <a:rPr lang="en-US" sz="2800" b="1" i="1" dirty="0" err="1">
                <a:solidFill>
                  <a:srgbClr val="FF0000"/>
                </a:solidFill>
              </a:rPr>
              <a:t>uni</a:t>
            </a:r>
            <a:r>
              <a:rPr lang="en-US" sz="2800" b="1" i="1" dirty="0">
                <a:solidFill>
                  <a:srgbClr val="FF0000"/>
                </a:solidFill>
              </a:rPr>
              <a:t>- laminar  &amp; multi – laminar 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800" dirty="0" err="1"/>
              <a:t>Uni</a:t>
            </a:r>
            <a:r>
              <a:rPr lang="en-US" sz="2800" dirty="0"/>
              <a:t>-laminar, single layer of cuboidal cells,  develops from primordial follicle  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800" dirty="0"/>
              <a:t>Multi- laminar develops from </a:t>
            </a:r>
            <a:r>
              <a:rPr lang="en-US" sz="2800" dirty="0" err="1"/>
              <a:t>uni</a:t>
            </a:r>
            <a:r>
              <a:rPr lang="en-US" sz="2800" dirty="0"/>
              <a:t> –laminar, by proliferation of follicular cells  </a:t>
            </a:r>
          </a:p>
          <a:p>
            <a:pPr>
              <a:spcBef>
                <a:spcPts val="0"/>
              </a:spcBef>
            </a:pPr>
            <a:endParaRPr lang="en-US" sz="28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2" descr="Fig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9941"/>
          <a:stretch/>
        </p:blipFill>
        <p:spPr bwMode="auto">
          <a:xfrm>
            <a:off x="4932040" y="1197994"/>
            <a:ext cx="3816424" cy="23030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380312" y="2996952"/>
            <a:ext cx="648072" cy="7920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77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6632"/>
            <a:ext cx="8884096" cy="674136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1ry follicle growth is FSH – Independent, local factors like epidermal growth factor stimulate its development</a:t>
            </a:r>
            <a:r>
              <a:rPr lang="en-US" sz="2800" dirty="0">
                <a:solidFill>
                  <a:srgbClr val="C42106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>
              <a:solidFill>
                <a:srgbClr val="C42106"/>
              </a:solidFill>
            </a:endParaRPr>
          </a:p>
          <a:p>
            <a:pPr>
              <a:spcBef>
                <a:spcPts val="0"/>
              </a:spcBef>
            </a:pPr>
            <a:r>
              <a:rPr lang="en-US" sz="2800" dirty="0"/>
              <a:t>The follicular cells are now called </a:t>
            </a:r>
            <a:r>
              <a:rPr lang="en-US" sz="2800" b="1" dirty="0" err="1">
                <a:solidFill>
                  <a:srgbClr val="FF0000"/>
                </a:solidFill>
              </a:rPr>
              <a:t>granulosa</a:t>
            </a:r>
            <a:r>
              <a:rPr lang="en-US" sz="2800" b="1" dirty="0">
                <a:solidFill>
                  <a:srgbClr val="FF0000"/>
                </a:solidFill>
              </a:rPr>
              <a:t> cells.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Thick homogenous acidophilic layer, called </a:t>
            </a:r>
            <a:r>
              <a:rPr lang="en-US" sz="2800" b="1" dirty="0" err="1">
                <a:solidFill>
                  <a:srgbClr val="FF0000"/>
                </a:solidFill>
              </a:rPr>
              <a:t>zona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pellucida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formed between oocyte &amp; the </a:t>
            </a:r>
            <a:r>
              <a:rPr lang="en-US" sz="2800" dirty="0" err="1"/>
              <a:t>granulosa</a:t>
            </a:r>
            <a:r>
              <a:rPr lang="en-US" sz="2800" dirty="0"/>
              <a:t> cells.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Ovarian stromal cells arrange in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   concentric layers forming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FF0000"/>
                </a:solidFill>
              </a:rPr>
              <a:t>      theca </a:t>
            </a:r>
            <a:r>
              <a:rPr lang="en-US" sz="2800" b="1" dirty="0" err="1">
                <a:solidFill>
                  <a:srgbClr val="FF0000"/>
                </a:solidFill>
              </a:rPr>
              <a:t>folliculi</a:t>
            </a:r>
            <a:r>
              <a:rPr lang="en-US" sz="2800" b="1" dirty="0">
                <a:solidFill>
                  <a:srgbClr val="FF0000"/>
                </a:solidFill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               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19872" y="5219908"/>
            <a:ext cx="15699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/>
              <a:t>Zona</a:t>
            </a:r>
            <a:r>
              <a:rPr lang="en-US" b="1" dirty="0"/>
              <a:t> </a:t>
            </a:r>
            <a:r>
              <a:rPr lang="en-US" b="1" dirty="0" err="1"/>
              <a:t>pellucida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203848" y="5939988"/>
            <a:ext cx="14927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Theca </a:t>
            </a:r>
            <a:r>
              <a:rPr lang="en-US" b="1" dirty="0" err="1"/>
              <a:t>folliculi</a:t>
            </a:r>
            <a:endParaRPr lang="en-US" b="1" dirty="0"/>
          </a:p>
        </p:txBody>
      </p:sp>
      <p:pic>
        <p:nvPicPr>
          <p:cNvPr id="3076" name="Picture 4" descr="http://classconnection.s3.amazonaws.com/1778/flashcards/660886/jpg/zona-pellucid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80928"/>
            <a:ext cx="3024336" cy="320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7524328" y="3324944"/>
            <a:ext cx="432048" cy="968152"/>
          </a:xfrm>
          <a:prstGeom prst="straightConnector1">
            <a:avLst/>
          </a:prstGeom>
          <a:ln w="762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76056" y="4885184"/>
            <a:ext cx="1368152" cy="48803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755584" y="5917922"/>
            <a:ext cx="1040552" cy="46340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260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"/>
            <a:ext cx="8960296" cy="65127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                           </a:t>
            </a:r>
            <a:r>
              <a:rPr lang="en-US" b="1" u="sng" dirty="0"/>
              <a:t>Secondary (antral) follicles </a:t>
            </a:r>
          </a:p>
          <a:p>
            <a:r>
              <a:rPr lang="en-US" sz="2800" dirty="0"/>
              <a:t>Granulosa cells start to secret fluid which begins to accumulate in spaces between the cells (FSH- </a:t>
            </a:r>
            <a:r>
              <a:rPr lang="en-US" sz="2800" dirty="0" err="1"/>
              <a:t>dependant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These fluid spaces</a:t>
            </a:r>
            <a:r>
              <a:rPr lang="en-US" sz="2800" b="1" u="sng" dirty="0"/>
              <a:t> fuse </a:t>
            </a:r>
            <a:r>
              <a:rPr lang="en-US" sz="2800" dirty="0"/>
              <a:t>together to form a large cavity called the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antrum</a:t>
            </a:r>
            <a:endParaRPr lang="en-US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oocyte (1ry) enlarges &amp; </a:t>
            </a:r>
          </a:p>
          <a:p>
            <a:pPr marL="0" indent="0">
              <a:buNone/>
            </a:pPr>
            <a:r>
              <a:rPr lang="en-US" sz="2800" dirty="0"/>
              <a:t>    will be pushed to one side </a:t>
            </a:r>
          </a:p>
          <a:p>
            <a:endParaRPr lang="en-US" sz="2800" dirty="0"/>
          </a:p>
          <a:p>
            <a:r>
              <a:rPr lang="en-US" sz="2800" dirty="0"/>
              <a:t>Theca </a:t>
            </a:r>
            <a:r>
              <a:rPr lang="en-US" sz="2800" dirty="0" err="1"/>
              <a:t>folliculi</a:t>
            </a:r>
            <a:r>
              <a:rPr lang="en-US" sz="2800" dirty="0"/>
              <a:t>  will differentiate</a:t>
            </a:r>
          </a:p>
          <a:p>
            <a:pPr marL="0" indent="0">
              <a:buNone/>
            </a:pPr>
            <a:r>
              <a:rPr lang="en-US" sz="2800" dirty="0"/>
              <a:t>     into: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Theca </a:t>
            </a:r>
            <a:r>
              <a:rPr lang="en-US" sz="2800" b="1" dirty="0" err="1">
                <a:solidFill>
                  <a:srgbClr val="FF0000"/>
                </a:solidFill>
              </a:rPr>
              <a:t>interna</a:t>
            </a:r>
            <a:r>
              <a:rPr lang="en-US" sz="2800" b="1" dirty="0">
                <a:solidFill>
                  <a:srgbClr val="FF0000"/>
                </a:solidFill>
              </a:rPr>
              <a:t> ( inner layer)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b="1" dirty="0">
                <a:solidFill>
                  <a:srgbClr val="FF0000"/>
                </a:solidFill>
              </a:rPr>
              <a:t>Theca </a:t>
            </a:r>
            <a:r>
              <a:rPr lang="en-US" sz="2800" b="1" dirty="0" err="1">
                <a:solidFill>
                  <a:srgbClr val="FF0000"/>
                </a:solidFill>
              </a:rPr>
              <a:t>externa</a:t>
            </a:r>
            <a:r>
              <a:rPr lang="en-US" sz="2800" b="1" dirty="0">
                <a:solidFill>
                  <a:srgbClr val="FF0000"/>
                </a:solidFill>
              </a:rPr>
              <a:t> (outer layer)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104" name="Picture 8" descr="http://jacusers.johnabbott.qc.ca/%7Epaul.anderson/806%20LAB%20ANSWERS/806UROLAB/secfollicH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65995"/>
            <a:ext cx="4032448" cy="40313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588224" y="4293096"/>
            <a:ext cx="1008112" cy="936104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20072" y="3140968"/>
            <a:ext cx="1008112" cy="93610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60032" y="2780928"/>
            <a:ext cx="667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fluid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89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12088" cy="65532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u="sng" dirty="0" err="1"/>
              <a:t>Graafine</a:t>
            </a:r>
            <a:r>
              <a:rPr lang="en-US" b="1" u="sng" dirty="0"/>
              <a:t> (Mature) follicles:</a:t>
            </a:r>
          </a:p>
          <a:p>
            <a:pPr marL="0" indent="0">
              <a:buNone/>
            </a:pPr>
            <a:r>
              <a:rPr lang="en-US" sz="2800" dirty="0"/>
              <a:t>The largest , bulges from the ovarian surface &amp; consists of:</a:t>
            </a:r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1- Oocyte</a:t>
            </a:r>
            <a:r>
              <a:rPr lang="en-US" sz="2800" u="sng" dirty="0"/>
              <a:t>: </a:t>
            </a:r>
          </a:p>
          <a:p>
            <a:pPr marL="0" indent="0">
              <a:buNone/>
            </a:pPr>
            <a:r>
              <a:rPr lang="en-US" sz="2800" dirty="0"/>
              <a:t>it changes to 2ry oocyte  with </a:t>
            </a:r>
            <a:r>
              <a:rPr lang="en-US" sz="2800" b="1" dirty="0"/>
              <a:t>haploid # of chromosomes </a:t>
            </a:r>
          </a:p>
          <a:p>
            <a:pPr marL="0" indent="0">
              <a:buNone/>
            </a:pPr>
            <a:r>
              <a:rPr lang="en-US" sz="2800" dirty="0"/>
              <a:t>just before ovulation</a:t>
            </a: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2- </a:t>
            </a:r>
            <a:r>
              <a:rPr lang="en-US" sz="2800" u="sng" dirty="0" err="1">
                <a:solidFill>
                  <a:srgbClr val="C00000"/>
                </a:solidFill>
              </a:rPr>
              <a:t>Zona</a:t>
            </a:r>
            <a:r>
              <a:rPr lang="en-US" sz="2800" u="sng" dirty="0">
                <a:solidFill>
                  <a:srgbClr val="C00000"/>
                </a:solidFill>
              </a:rPr>
              <a:t> </a:t>
            </a:r>
            <a:r>
              <a:rPr lang="en-US" sz="2800" u="sng" dirty="0" err="1">
                <a:solidFill>
                  <a:srgbClr val="C00000"/>
                </a:solidFill>
              </a:rPr>
              <a:t>pellucida</a:t>
            </a:r>
            <a:r>
              <a:rPr lang="en-US" sz="2800" u="sng" dirty="0"/>
              <a:t>: </a:t>
            </a:r>
          </a:p>
          <a:p>
            <a:pPr marL="0" indent="0">
              <a:buNone/>
            </a:pPr>
            <a:r>
              <a:rPr lang="en-US" sz="2800" dirty="0"/>
              <a:t>A glycoprotein layer surrounds </a:t>
            </a:r>
          </a:p>
          <a:p>
            <a:pPr marL="0" indent="0">
              <a:buNone/>
            </a:pPr>
            <a:r>
              <a:rPr lang="en-US" sz="2800" dirty="0"/>
              <a:t>the oocyte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3- Corona </a:t>
            </a:r>
            <a:r>
              <a:rPr lang="en-US" sz="2800" u="sng" dirty="0" err="1">
                <a:solidFill>
                  <a:srgbClr val="C00000"/>
                </a:solidFill>
              </a:rPr>
              <a:t>radiata</a:t>
            </a:r>
            <a:r>
              <a:rPr lang="en-US" sz="2800" u="sng" dirty="0"/>
              <a:t>: </a:t>
            </a:r>
          </a:p>
          <a:p>
            <a:pPr marL="0" indent="0">
              <a:buNone/>
            </a:pPr>
            <a:r>
              <a:rPr lang="en-US" sz="2800" dirty="0"/>
              <a:t> layer of granulosa cells</a:t>
            </a:r>
          </a:p>
          <a:p>
            <a:pPr marL="0" indent="0">
              <a:buNone/>
            </a:pPr>
            <a:r>
              <a:rPr lang="en-US" sz="2800" dirty="0"/>
              <a:t> surrounds the oocyte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128" name="Picture 8" descr="https://classconnection.s3.amazonaws.com/765/flashcards/1096765/png/picture33133035505790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4248472" cy="41764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652120" y="3501008"/>
            <a:ext cx="1080120" cy="115212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932040" y="4941168"/>
            <a:ext cx="1512168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4546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458200" cy="6477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4- Cumulus </a:t>
            </a:r>
            <a:r>
              <a:rPr lang="en-US" sz="2800" u="sng" dirty="0" err="1">
                <a:solidFill>
                  <a:srgbClr val="C00000"/>
                </a:solidFill>
              </a:rPr>
              <a:t>oophorus</a:t>
            </a:r>
            <a:r>
              <a:rPr lang="en-US" sz="2800" u="sng" dirty="0">
                <a:solidFill>
                  <a:srgbClr val="C00000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2800" dirty="0"/>
              <a:t>A group of </a:t>
            </a:r>
            <a:r>
              <a:rPr lang="en-US" sz="2800" dirty="0" err="1"/>
              <a:t>granulosa</a:t>
            </a:r>
            <a:r>
              <a:rPr lang="en-US" sz="2800" dirty="0"/>
              <a:t> cells suspend the corona </a:t>
            </a:r>
            <a:r>
              <a:rPr lang="en-US" sz="2800" dirty="0" err="1"/>
              <a:t>radiata</a:t>
            </a:r>
            <a:r>
              <a:rPr lang="en-US" sz="2800" dirty="0"/>
              <a:t> +  oocyte in follicular fluid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5-</a:t>
            </a:r>
            <a:r>
              <a:rPr lang="en-US" sz="2800" dirty="0"/>
              <a:t> the </a:t>
            </a:r>
            <a:r>
              <a:rPr lang="en-US" sz="2800" dirty="0" err="1"/>
              <a:t>granulosa</a:t>
            </a:r>
            <a:r>
              <a:rPr lang="en-US" sz="2800" dirty="0"/>
              <a:t> cells inning the </a:t>
            </a:r>
          </a:p>
          <a:p>
            <a:pPr marL="0" indent="0">
              <a:buNone/>
            </a:pPr>
            <a:r>
              <a:rPr lang="en-US" sz="2800" dirty="0"/>
              <a:t>  cavity called </a:t>
            </a:r>
            <a:r>
              <a:rPr lang="en-US" sz="2800" u="sng" dirty="0" err="1">
                <a:solidFill>
                  <a:srgbClr val="C00000"/>
                </a:solidFill>
              </a:rPr>
              <a:t>membrana</a:t>
            </a:r>
            <a:r>
              <a:rPr lang="en-US" sz="2800" u="sng" dirty="0">
                <a:solidFill>
                  <a:srgbClr val="C00000"/>
                </a:solidFill>
              </a:rPr>
              <a:t> </a:t>
            </a:r>
            <a:r>
              <a:rPr lang="en-US" sz="2800" u="sng" dirty="0" err="1">
                <a:solidFill>
                  <a:srgbClr val="C00000"/>
                </a:solidFill>
              </a:rPr>
              <a:t>granulosa</a:t>
            </a: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6- Theca </a:t>
            </a:r>
            <a:r>
              <a:rPr lang="en-US" sz="2800" u="sng" dirty="0" err="1">
                <a:solidFill>
                  <a:srgbClr val="C00000"/>
                </a:solidFill>
              </a:rPr>
              <a:t>interna</a:t>
            </a:r>
            <a:r>
              <a:rPr lang="en-US" sz="2800" u="sng" dirty="0">
                <a:solidFill>
                  <a:srgbClr val="C00000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2800" dirty="0"/>
              <a:t>Large polyhedral cells, secrete estrogen</a:t>
            </a:r>
          </a:p>
          <a:p>
            <a:pPr marL="0" indent="0">
              <a:buNone/>
            </a:pPr>
            <a:r>
              <a:rPr lang="en-US" sz="2800" dirty="0"/>
              <a:t>&amp; androgen (steroid secreting cells)</a:t>
            </a: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7- Theca </a:t>
            </a:r>
            <a:r>
              <a:rPr lang="en-US" sz="2800" u="sng" dirty="0" err="1">
                <a:solidFill>
                  <a:srgbClr val="C00000"/>
                </a:solidFill>
              </a:rPr>
              <a:t>externa</a:t>
            </a:r>
            <a:r>
              <a:rPr lang="en-US" sz="2800" u="sng" dirty="0">
                <a:solidFill>
                  <a:srgbClr val="C00000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2800" dirty="0"/>
              <a:t>fibroblast- like layer.</a:t>
            </a:r>
          </a:p>
          <a:p>
            <a:pPr marL="0" indent="0">
              <a:buNone/>
            </a:pPr>
            <a:r>
              <a:rPr lang="en-US" sz="2800" dirty="0"/>
              <a:t>Have no secretory function</a:t>
            </a:r>
          </a:p>
          <a:p>
            <a:pPr marL="0" indent="0">
              <a:buNone/>
            </a:pPr>
            <a:r>
              <a:rPr lang="en-US" sz="2800" dirty="0"/>
              <a:t>There is no clear boundary between the 2 theca layers or the surrounding </a:t>
            </a:r>
            <a:r>
              <a:rPr lang="en-US" sz="2800" dirty="0" err="1"/>
              <a:t>stroma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170" name="Picture 2" descr="http://image.slidesharecdn.com/exercise28and29-themaleandfemalereproductivesystem-120929224432-phpapp02/95/exercise-28-and-29-the-male-and-female-reproductive-system-49-728.jpg?cb=134897690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7" t="13779" r="3262" b="4271"/>
          <a:stretch/>
        </p:blipFill>
        <p:spPr bwMode="auto">
          <a:xfrm>
            <a:off x="6084168" y="1412776"/>
            <a:ext cx="2952328" cy="38164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868144" y="1556792"/>
            <a:ext cx="1728192" cy="244827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508104" y="3356992"/>
            <a:ext cx="1296144" cy="21602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364088" y="4445497"/>
            <a:ext cx="1651157" cy="495671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80312" y="2420888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fluid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6458" y="1331476"/>
            <a:ext cx="3016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64088" y="2996952"/>
            <a:ext cx="3016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76056" y="4797152"/>
            <a:ext cx="3016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65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corona </a:t>
            </a:r>
            <a:r>
              <a:rPr lang="en-US" sz="2800" u="sng" dirty="0" err="1">
                <a:solidFill>
                  <a:srgbClr val="C00000"/>
                </a:solidFill>
              </a:rPr>
              <a:t>radiata</a:t>
            </a:r>
            <a:r>
              <a:rPr lang="en-US" sz="2800" u="sng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cells penetrate the </a:t>
            </a:r>
            <a:r>
              <a:rPr lang="en-US" sz="2800" b="1" dirty="0">
                <a:solidFill>
                  <a:srgbClr val="FF0000"/>
                </a:solidFill>
              </a:rPr>
              <a:t>zona </a:t>
            </a:r>
            <a:r>
              <a:rPr lang="en-US" sz="2800" b="1" dirty="0" err="1">
                <a:solidFill>
                  <a:srgbClr val="FF0000"/>
                </a:solidFill>
              </a:rPr>
              <a:t>pellucida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&amp; make contact with microvilli of  membrane of oocytes via </a:t>
            </a:r>
            <a:r>
              <a:rPr lang="en-US" sz="2800" b="1" u="sng" dirty="0"/>
              <a:t>gap junctions </a:t>
            </a:r>
            <a:r>
              <a:rPr lang="en-US" sz="2800" b="1" dirty="0"/>
              <a:t>to provide oocyte with nourishment</a:t>
            </a:r>
            <a:endParaRPr lang="en-US" sz="28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146" name="Picture 2" descr="http://histonano.com/books/Junqueira%27s%20Basic%20Histology%20PDF%20WHOLE%20BOOK/New%20folder%2022/loadBinary_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5"/>
          <a:stretch/>
        </p:blipFill>
        <p:spPr bwMode="auto">
          <a:xfrm>
            <a:off x="899592" y="1628800"/>
            <a:ext cx="7272808" cy="46805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354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6632"/>
            <a:ext cx="8964488" cy="6624736"/>
          </a:xfrm>
        </p:spPr>
        <p:txBody>
          <a:bodyPr>
            <a:normAutofit/>
          </a:bodyPr>
          <a:lstStyle/>
          <a:p>
            <a:r>
              <a:rPr lang="en-US" sz="2800" dirty="0"/>
              <a:t>Mature Graafian Follicle secretes </a:t>
            </a:r>
            <a:r>
              <a:rPr lang="en-US" sz="2800" u="sng" dirty="0">
                <a:solidFill>
                  <a:srgbClr val="C00000"/>
                </a:solidFill>
              </a:rPr>
              <a:t>inhibin</a:t>
            </a:r>
            <a:r>
              <a:rPr lang="en-US" sz="2800" u="sng" dirty="0"/>
              <a:t> </a:t>
            </a:r>
            <a:r>
              <a:rPr lang="en-US" sz="2800" u="sng" dirty="0">
                <a:solidFill>
                  <a:srgbClr val="C00000"/>
                </a:solidFill>
              </a:rPr>
              <a:t>hormone</a:t>
            </a:r>
            <a:r>
              <a:rPr lang="en-US" sz="2800" u="sng" dirty="0"/>
              <a:t> </a:t>
            </a:r>
            <a:r>
              <a:rPr lang="en-US" sz="2800" dirty="0"/>
              <a:t>that shuts off FSH release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Oocyte completes meiosis 1 just before ovulation</a:t>
            </a:r>
          </a:p>
          <a:p>
            <a:r>
              <a:rPr lang="en-US" sz="2800" dirty="0"/>
              <a:t>2</a:t>
            </a:r>
            <a:r>
              <a:rPr lang="en-US" sz="2800" baseline="30000" dirty="0"/>
              <a:t>ry</a:t>
            </a:r>
            <a:r>
              <a:rPr lang="en-US" sz="2800" dirty="0"/>
              <a:t>   oocyte: is the stage at which ovulation occurs</a:t>
            </a:r>
          </a:p>
          <a:p>
            <a:r>
              <a:rPr lang="en-US" sz="2800" dirty="0"/>
              <a:t>After ovulation , 2ry oocyte enter </a:t>
            </a:r>
            <a:r>
              <a:rPr lang="en-US" sz="2800" b="1" dirty="0"/>
              <a:t>2</a:t>
            </a:r>
            <a:r>
              <a:rPr lang="en-US" sz="2800" b="1" baseline="30000" dirty="0"/>
              <a:t>nd</a:t>
            </a:r>
            <a:r>
              <a:rPr lang="en-US" sz="2800" b="1" dirty="0"/>
              <a:t> meiotic division </a:t>
            </a:r>
          </a:p>
          <a:p>
            <a:pPr marL="0" indent="0">
              <a:buNone/>
            </a:pPr>
            <a:r>
              <a:rPr lang="en-US" sz="2800" dirty="0"/>
              <a:t>     ( </a:t>
            </a:r>
            <a:r>
              <a:rPr lang="en-US" sz="2800" b="1" dirty="0"/>
              <a:t>which will be completed only after fertilization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r>
              <a:rPr lang="en-US" sz="2800" dirty="0"/>
              <a:t>                 </a:t>
            </a:r>
          </a:p>
          <a:p>
            <a:r>
              <a:rPr lang="en-US" sz="2800" dirty="0"/>
              <a:t>Polar bodies</a:t>
            </a:r>
            <a:r>
              <a:rPr lang="en-US" sz="2800" dirty="0">
                <a:solidFill>
                  <a:schemeClr val="folHlink"/>
                </a:solidFill>
              </a:rPr>
              <a:t>:</a:t>
            </a:r>
            <a:r>
              <a:rPr lang="en-US" sz="2800" dirty="0"/>
              <a:t>  When the cell divides, all the cytoplasm and organelles stay with one of the new cells, the other cell is just DNA, and is called </a:t>
            </a:r>
            <a:r>
              <a:rPr lang="en-US" sz="2800" b="1" dirty="0"/>
              <a:t>a polar body and is discarded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30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050" name="Picture 2" descr="http://upload.wikimedia.org/wikipedia/commons/thumb/5/5c/Figure_28_02_04.JPG/600px-Figure_28_02_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938"/>
          <a:stretch/>
        </p:blipFill>
        <p:spPr bwMode="auto">
          <a:xfrm>
            <a:off x="323528" y="290506"/>
            <a:ext cx="8352928" cy="62646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597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15400" cy="64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The female genital system composed of: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2 ovaries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2  Oviducts (fallopian tubes)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Uterus 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Vagina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External genitalia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2 mammary glands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85800"/>
            <a:ext cx="4211960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52800"/>
            <a:ext cx="2819400" cy="3078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88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15400" cy="647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                       </a:t>
            </a:r>
            <a:r>
              <a:rPr lang="en-US" b="1" u="sng" dirty="0"/>
              <a:t>Atretic follicles</a:t>
            </a:r>
          </a:p>
          <a:p>
            <a:r>
              <a:rPr lang="en-US" sz="2800" dirty="0"/>
              <a:t>Every month about </a:t>
            </a:r>
            <a:r>
              <a:rPr lang="en-US" sz="2800" b="1" dirty="0"/>
              <a:t>20 </a:t>
            </a:r>
            <a:r>
              <a:rPr lang="en-US" sz="2800" dirty="0"/>
              <a:t>1ry follicles </a:t>
            </a:r>
          </a:p>
          <a:p>
            <a:pPr marL="0" indent="0">
              <a:buNone/>
            </a:pPr>
            <a:r>
              <a:rPr lang="en-US" sz="2800" dirty="0"/>
              <a:t>are activated, only</a:t>
            </a:r>
            <a:r>
              <a:rPr lang="en-US" sz="2800" b="1" dirty="0"/>
              <a:t> one </a:t>
            </a:r>
            <a:r>
              <a:rPr lang="en-US" sz="2800" dirty="0"/>
              <a:t>reach maturation</a:t>
            </a:r>
          </a:p>
          <a:p>
            <a:pPr marL="0" indent="0">
              <a:buNone/>
            </a:pPr>
            <a:r>
              <a:rPr lang="en-US" sz="2800" dirty="0"/>
              <a:t> &amp; the rest  become degenerate (atresia) </a:t>
            </a:r>
          </a:p>
          <a:p>
            <a:endParaRPr lang="en-US" sz="2800" dirty="0"/>
          </a:p>
          <a:p>
            <a:r>
              <a:rPr lang="en-US" sz="2800" dirty="0"/>
              <a:t>Atresia occurs at any stage of follicular growth</a:t>
            </a:r>
          </a:p>
          <a:p>
            <a:endParaRPr lang="en-US" sz="2800" dirty="0"/>
          </a:p>
          <a:p>
            <a:r>
              <a:rPr lang="en-US" sz="2800" dirty="0"/>
              <a:t>Characterized by death of oocyte &amp; degeneration of surrounding cells. Macrophages invade the follicle to phagocytose it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When large follicles ( 2ry &amp; 3ry) degenerate→ collagen scar in the ovary while the small one resorb completely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8600"/>
            <a:ext cx="2839616" cy="24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59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5527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dirty="0"/>
              <a:t>                    </a:t>
            </a:r>
            <a:r>
              <a:rPr lang="en-US" b="1" u="sng" dirty="0"/>
              <a:t>Fate of mature (Graafian) follicles     </a:t>
            </a:r>
          </a:p>
          <a:p>
            <a:pPr>
              <a:buNone/>
            </a:pPr>
            <a:r>
              <a:rPr lang="en-US" dirty="0"/>
              <a:t>                                      </a:t>
            </a:r>
            <a:r>
              <a:rPr lang="en-US" b="1" u="sng" dirty="0"/>
              <a:t>(ovulation)</a:t>
            </a:r>
          </a:p>
          <a:p>
            <a:r>
              <a:rPr lang="en-US" sz="2800" dirty="0"/>
              <a:t>High estrogen levels → + ant. pituitary → secretes a surge of LH</a:t>
            </a:r>
          </a:p>
          <a:p>
            <a:endParaRPr lang="en-US" sz="2800" dirty="0"/>
          </a:p>
          <a:p>
            <a:r>
              <a:rPr lang="en-US" sz="2800" dirty="0"/>
              <a:t>LH is the stimulus for ovulation </a:t>
            </a:r>
          </a:p>
          <a:p>
            <a:pPr>
              <a:buNone/>
            </a:pPr>
            <a:r>
              <a:rPr lang="en-US" sz="2800" dirty="0"/>
              <a:t>    (mid of menstrual cycle 14/28)</a:t>
            </a:r>
          </a:p>
          <a:p>
            <a:endParaRPr lang="en-US" sz="2800" dirty="0"/>
          </a:p>
          <a:p>
            <a:r>
              <a:rPr lang="en-US" sz="2800" dirty="0"/>
              <a:t>The pressure of the liquor </a:t>
            </a:r>
            <a:r>
              <a:rPr lang="en-US" sz="2800" dirty="0" err="1"/>
              <a:t>folliculi</a:t>
            </a:r>
            <a:r>
              <a:rPr lang="en-US" sz="2800" dirty="0"/>
              <a:t>→ causes a bulge in the follicle wall called stigma → which then rupture → liberation of oocyte in the peritoneal cavity</a:t>
            </a:r>
          </a:p>
          <a:p>
            <a:endParaRPr lang="en-US" sz="2800" dirty="0"/>
          </a:p>
          <a:p>
            <a:r>
              <a:rPr lang="en-US" sz="2800" dirty="0"/>
              <a:t>The liberated oocyte is surrounded by </a:t>
            </a:r>
            <a:r>
              <a:rPr lang="en-US" sz="2800" dirty="0" err="1"/>
              <a:t>zona</a:t>
            </a:r>
            <a:r>
              <a:rPr lang="en-US" sz="2800" dirty="0"/>
              <a:t> </a:t>
            </a:r>
            <a:r>
              <a:rPr lang="en-US" sz="2800" dirty="0" err="1"/>
              <a:t>pellucida</a:t>
            </a:r>
            <a:r>
              <a:rPr lang="en-US" sz="2800" dirty="0"/>
              <a:t>, corona </a:t>
            </a:r>
            <a:r>
              <a:rPr lang="en-US" sz="2800" dirty="0" err="1"/>
              <a:t>radiata</a:t>
            </a:r>
            <a:r>
              <a:rPr lang="en-US" sz="2800" dirty="0"/>
              <a:t> &amp; some cumulus </a:t>
            </a:r>
            <a:r>
              <a:rPr lang="en-US" sz="2800" dirty="0" err="1"/>
              <a:t>oophorus</a:t>
            </a:r>
            <a:r>
              <a:rPr lang="en-US" sz="2800" dirty="0"/>
              <a:t> cells </a:t>
            </a:r>
            <a:endParaRPr lang="ar-JO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102" name="Picture 6" descr="Image result for ovu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68016"/>
            <a:ext cx="3456384" cy="2121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357166"/>
            <a:ext cx="8786874" cy="6215106"/>
          </a:xfrm>
        </p:spPr>
        <p:txBody>
          <a:bodyPr>
            <a:normAutofit/>
          </a:bodyPr>
          <a:lstStyle/>
          <a:p>
            <a:r>
              <a:rPr lang="en-US" sz="2800" dirty="0"/>
              <a:t>The oocyte is then picked up by fallopian tube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oocyte remain viable for </a:t>
            </a:r>
          </a:p>
          <a:p>
            <a:pPr marL="0" indent="0">
              <a:buNone/>
            </a:pPr>
            <a:r>
              <a:rPr lang="en-US" sz="2800" dirty="0"/>
              <a:t>   24 hours after that it degenerates</a:t>
            </a:r>
          </a:p>
          <a:p>
            <a:endParaRPr lang="en-US" sz="2800" dirty="0"/>
          </a:p>
          <a:p>
            <a:r>
              <a:rPr lang="en-US" sz="2800" dirty="0"/>
              <a:t>The follicular fluid + some blood </a:t>
            </a:r>
          </a:p>
          <a:p>
            <a:pPr>
              <a:buNone/>
            </a:pPr>
            <a:r>
              <a:rPr lang="en-US" sz="2800" dirty="0"/>
              <a:t>    from the vascular theca expelled </a:t>
            </a:r>
          </a:p>
          <a:p>
            <a:pPr>
              <a:buNone/>
            </a:pPr>
            <a:r>
              <a:rPr lang="en-US" sz="2800" dirty="0"/>
              <a:t>    into the peritoneal cavity</a:t>
            </a:r>
          </a:p>
          <a:p>
            <a:endParaRPr lang="en-US" sz="2800" dirty="0"/>
          </a:p>
          <a:p>
            <a:r>
              <a:rPr lang="en-US" sz="2800" dirty="0"/>
              <a:t>The remaining </a:t>
            </a:r>
            <a:r>
              <a:rPr lang="en-US" sz="2800" b="1" dirty="0" err="1"/>
              <a:t>granulosa</a:t>
            </a:r>
            <a:r>
              <a:rPr lang="en-US" sz="2800" dirty="0"/>
              <a:t> + </a:t>
            </a:r>
            <a:r>
              <a:rPr lang="en-US" sz="2800" b="1" dirty="0"/>
              <a:t>theca </a:t>
            </a:r>
            <a:r>
              <a:rPr lang="en-US" sz="2800" b="1" dirty="0" err="1"/>
              <a:t>interna</a:t>
            </a:r>
            <a:r>
              <a:rPr lang="en-US" sz="2800" b="1" dirty="0"/>
              <a:t> cells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    </a:t>
            </a:r>
            <a:r>
              <a:rPr lang="en-US" sz="2800" dirty="0">
                <a:solidFill>
                  <a:srgbClr val="FF0000"/>
                </a:solidFill>
              </a:rPr>
              <a:t>→ </a:t>
            </a:r>
            <a:r>
              <a:rPr lang="en-US" sz="2800" b="1" dirty="0">
                <a:solidFill>
                  <a:srgbClr val="FF0000"/>
                </a:solidFill>
              </a:rPr>
              <a:t>corpus luteum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220" name="Picture 4" descr="http://fr.dexeus.com/sites/default/files/dibuj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298" y="836712"/>
            <a:ext cx="3465190" cy="35283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8100392" y="1916832"/>
            <a:ext cx="864096" cy="6840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452320" y="3068960"/>
            <a:ext cx="180020" cy="1296143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0"/>
            <a:ext cx="9036496" cy="68538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                                </a:t>
            </a:r>
            <a:r>
              <a:rPr lang="en-US" b="1" u="sng" dirty="0"/>
              <a:t>The corpus luteum</a:t>
            </a:r>
          </a:p>
          <a:p>
            <a:r>
              <a:rPr lang="en-US" sz="2800" dirty="0"/>
              <a:t>Temporary </a:t>
            </a:r>
            <a:r>
              <a:rPr lang="en-US" sz="2800" u="sng" dirty="0">
                <a:solidFill>
                  <a:srgbClr val="C00000"/>
                </a:solidFill>
              </a:rPr>
              <a:t>endocrine gland</a:t>
            </a:r>
          </a:p>
          <a:p>
            <a:endParaRPr lang="en-US" sz="2800" dirty="0"/>
          </a:p>
          <a:p>
            <a:r>
              <a:rPr lang="en-US" sz="2800" dirty="0"/>
              <a:t>present in the ovarian cortex </a:t>
            </a:r>
          </a:p>
          <a:p>
            <a:pPr marL="0" indent="0">
              <a:buNone/>
            </a:pPr>
            <a:r>
              <a:rPr lang="en-US" sz="2800" dirty="0"/>
              <a:t>    after rupture of the mature 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dirty="0" err="1"/>
              <a:t>Graafian</a:t>
            </a:r>
            <a:r>
              <a:rPr lang="en-US" sz="2800" dirty="0"/>
              <a:t> follicle</a:t>
            </a:r>
          </a:p>
          <a:p>
            <a:endParaRPr lang="en-US" sz="2800" dirty="0"/>
          </a:p>
          <a:p>
            <a:r>
              <a:rPr lang="en-US" sz="2800" dirty="0"/>
              <a:t>The CL produces ↑levels of 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b="1" dirty="0"/>
              <a:t>progesterone &amp; moderate</a:t>
            </a:r>
          </a:p>
          <a:p>
            <a:pPr marL="0" indent="0">
              <a:buNone/>
            </a:pPr>
            <a:r>
              <a:rPr lang="en-US" sz="2800" b="1" dirty="0"/>
              <a:t>     levels of estrogen 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b="1" u="sng" dirty="0"/>
              <a:t>Formation &amp; structure of CL:</a:t>
            </a:r>
          </a:p>
          <a:p>
            <a:pPr marL="0" indent="0">
              <a:buNone/>
            </a:pPr>
            <a:r>
              <a:rPr lang="en-US" sz="2800" dirty="0"/>
              <a:t>    After ovulation &amp; under the effect of LH,</a:t>
            </a:r>
          </a:p>
          <a:p>
            <a:pPr marL="0" indent="0">
              <a:buNone/>
            </a:pPr>
            <a:r>
              <a:rPr lang="en-US" sz="2800" dirty="0"/>
              <a:t>   the granulosa &amp; theca </a:t>
            </a:r>
            <a:r>
              <a:rPr lang="en-US" sz="2800" dirty="0" err="1"/>
              <a:t>interna</a:t>
            </a:r>
            <a:r>
              <a:rPr lang="en-US" sz="2800" dirty="0"/>
              <a:t> cells  from the corpus luteum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28" name="Picture 4" descr="https://classconnection.s3.amazonaws.com/481/flashcards/927481/png/anatomy_2013_91358951733228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4199384" cy="36724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5724128" y="4149080"/>
            <a:ext cx="864096" cy="108012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8281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0"/>
            <a:ext cx="8784976" cy="6741368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b="1" dirty="0">
                <a:solidFill>
                  <a:srgbClr val="FF0000"/>
                </a:solidFill>
              </a:rPr>
              <a:t>The </a:t>
            </a:r>
            <a:r>
              <a:rPr lang="en-US" sz="2800" b="1" dirty="0" err="1">
                <a:solidFill>
                  <a:srgbClr val="FF0000"/>
                </a:solidFill>
              </a:rPr>
              <a:t>granulosa</a:t>
            </a:r>
            <a:r>
              <a:rPr lang="en-US" sz="2800" b="1" dirty="0">
                <a:solidFill>
                  <a:srgbClr val="FF0000"/>
                </a:solidFill>
              </a:rPr>
              <a:t> cells </a:t>
            </a:r>
            <a:r>
              <a:rPr lang="en-US" sz="2800" dirty="0"/>
              <a:t>↑ in size,  &amp; becomes more vascularized →  </a:t>
            </a:r>
            <a:r>
              <a:rPr lang="en-US" sz="2800" b="1" dirty="0" err="1">
                <a:solidFill>
                  <a:srgbClr val="FF0000"/>
                </a:solidFill>
              </a:rPr>
              <a:t>granulosa</a:t>
            </a:r>
            <a:r>
              <a:rPr lang="en-US" sz="2800" b="1" dirty="0">
                <a:solidFill>
                  <a:srgbClr val="FF0000"/>
                </a:solidFill>
              </a:rPr>
              <a:t>-lutein cells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These cells will  secrete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    progesterone </a:t>
            </a:r>
            <a:r>
              <a:rPr lang="en-US" sz="2800" dirty="0"/>
              <a:t>hormone (↑SER)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b="1" dirty="0">
                <a:solidFill>
                  <a:srgbClr val="FF0000"/>
                </a:solidFill>
              </a:rPr>
              <a:t>The theca </a:t>
            </a:r>
            <a:r>
              <a:rPr lang="en-US" sz="2800" b="1" dirty="0" err="1">
                <a:solidFill>
                  <a:srgbClr val="FF0000"/>
                </a:solidFill>
              </a:rPr>
              <a:t>interna</a:t>
            </a:r>
            <a:r>
              <a:rPr lang="en-US" sz="2800" b="1" dirty="0">
                <a:solidFill>
                  <a:srgbClr val="FF0000"/>
                </a:solidFill>
              </a:rPr>
              <a:t> cells </a:t>
            </a:r>
            <a:r>
              <a:rPr lang="en-US" sz="2800" dirty="0"/>
              <a:t>are </a:t>
            </a:r>
          </a:p>
          <a:p>
            <a:pPr marL="0" indent="0">
              <a:buNone/>
            </a:pPr>
            <a:r>
              <a:rPr lang="en-US" sz="2800" dirty="0"/>
              <a:t>    smaller in size &amp; deeply stained→ </a:t>
            </a:r>
            <a:r>
              <a:rPr lang="en-US" sz="2800" b="1" dirty="0">
                <a:solidFill>
                  <a:srgbClr val="FF0000"/>
                </a:solidFill>
              </a:rPr>
              <a:t>theca lutein cells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These cells will secret </a:t>
            </a:r>
            <a:r>
              <a:rPr lang="en-US" sz="2800" b="1" dirty="0">
                <a:solidFill>
                  <a:srgbClr val="FF0000"/>
                </a:solidFill>
              </a:rPr>
              <a:t>estrogen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hormone (↑SER)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" t="5905" r="7506" b="32341"/>
          <a:stretch/>
        </p:blipFill>
        <p:spPr bwMode="auto">
          <a:xfrm>
            <a:off x="5220072" y="1700808"/>
            <a:ext cx="3616037" cy="280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24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654090" y="1272694"/>
            <a:ext cx="748000" cy="115212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607738" y="3573016"/>
            <a:ext cx="1332414" cy="21773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0508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507288" cy="666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                   </a:t>
            </a:r>
            <a:r>
              <a:rPr lang="en-US" b="1" u="sng" dirty="0"/>
              <a:t>Fate of corpus luteum</a:t>
            </a:r>
          </a:p>
          <a:p>
            <a:r>
              <a:rPr lang="en-US" sz="2800" dirty="0"/>
              <a:t>Depends on the possibility of pregnancy</a:t>
            </a:r>
          </a:p>
          <a:p>
            <a:endParaRPr lang="en-US" sz="2800" dirty="0"/>
          </a:p>
          <a:p>
            <a:r>
              <a:rPr lang="en-US" sz="2800" dirty="0"/>
              <a:t>High levels of LH stimulate  the corpus luteum to secrete</a:t>
            </a:r>
            <a:r>
              <a:rPr lang="en-US" sz="2800" b="1" dirty="0"/>
              <a:t> progesterone </a:t>
            </a:r>
            <a:r>
              <a:rPr lang="en-US" sz="2800" dirty="0"/>
              <a:t>for 10 -12 days</a:t>
            </a:r>
          </a:p>
          <a:p>
            <a:endParaRPr lang="en-US" sz="2800" dirty="0"/>
          </a:p>
          <a:p>
            <a:r>
              <a:rPr lang="en-US" sz="2800" b="1" u="sng" dirty="0"/>
              <a:t>In the absence of pregnancy </a:t>
            </a:r>
            <a:r>
              <a:rPr lang="en-US" sz="2800" dirty="0"/>
              <a:t>→ </a:t>
            </a:r>
          </a:p>
          <a:p>
            <a:pPr marL="0" indent="0">
              <a:buNone/>
            </a:pPr>
            <a:r>
              <a:rPr lang="en-US" sz="2800" dirty="0"/>
              <a:t>    corpus luteum undergo apoptosis </a:t>
            </a:r>
          </a:p>
          <a:p>
            <a:pPr marL="0" indent="0">
              <a:buNone/>
            </a:pPr>
            <a:r>
              <a:rPr lang="en-US" sz="2800" dirty="0"/>
              <a:t>    → progesterone levels ↓ </a:t>
            </a:r>
          </a:p>
          <a:p>
            <a:pPr marL="0" indent="0">
              <a:buNone/>
            </a:pPr>
            <a:r>
              <a:rPr lang="en-US" sz="2800" dirty="0"/>
              <a:t>    → leads to menstruation, </a:t>
            </a:r>
          </a:p>
          <a:p>
            <a:pPr marL="0" indent="0">
              <a:buNone/>
            </a:pPr>
            <a:r>
              <a:rPr lang="en-US" sz="2800" dirty="0"/>
              <a:t>    &amp;  CL then called </a:t>
            </a:r>
            <a:r>
              <a:rPr lang="en-US" sz="2800" b="1" dirty="0">
                <a:solidFill>
                  <a:srgbClr val="FF0000"/>
                </a:solidFill>
              </a:rPr>
              <a:t>corpus </a:t>
            </a:r>
            <a:r>
              <a:rPr lang="en-US" sz="2800" b="1" dirty="0" err="1">
                <a:solidFill>
                  <a:srgbClr val="FF0000"/>
                </a:solidFill>
              </a:rPr>
              <a:t>albicans</a:t>
            </a:r>
            <a:endParaRPr lang="en-US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052" name="Picture 4" descr="http://go28days.com/images/lang/en/help/ovulation_facts_miths1.png?12684047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08920"/>
            <a:ext cx="3600400" cy="37444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5868144" y="3645024"/>
            <a:ext cx="648072" cy="576064"/>
          </a:xfrm>
          <a:prstGeom prst="straightConnector1">
            <a:avLst/>
          </a:prstGeom>
          <a:ln w="762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6461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748588" cy="5937523"/>
          </a:xfrm>
        </p:spPr>
        <p:txBody>
          <a:bodyPr>
            <a:normAutofit/>
          </a:bodyPr>
          <a:lstStyle/>
          <a:p>
            <a:r>
              <a:rPr lang="en-US" sz="2800" dirty="0"/>
              <a:t>When the corpus luteum degenerates → ↓ estrogen &amp; progesterone in blood → ↑ FSH secretion </a:t>
            </a:r>
          </a:p>
          <a:p>
            <a:endParaRPr lang="en-US" sz="2800" dirty="0"/>
          </a:p>
          <a:p>
            <a:r>
              <a:rPr lang="en-US" sz="2800" dirty="0"/>
              <a:t>This stimulate the growth of another group of follicles &amp; beginning of another cycle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076" name="Picture 4" descr="http://www.multi-gyn.com/files/images/Menstrual-cyc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8208912" cy="38884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622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8640"/>
            <a:ext cx="8784976" cy="64807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                        </a:t>
            </a:r>
            <a:r>
              <a:rPr lang="en-US" b="1" u="sng" dirty="0"/>
              <a:t>Corpus luteum of pregnancy</a:t>
            </a:r>
          </a:p>
          <a:p>
            <a:endParaRPr lang="en-US" sz="2800" dirty="0"/>
          </a:p>
          <a:p>
            <a:r>
              <a:rPr lang="en-US" sz="2800" dirty="0"/>
              <a:t>If pregnancy occurs→ the </a:t>
            </a:r>
            <a:r>
              <a:rPr lang="en-US" sz="2800" dirty="0" err="1"/>
              <a:t>trophoblast</a:t>
            </a:r>
            <a:r>
              <a:rPr lang="en-US" sz="2800" dirty="0"/>
              <a:t> cells of the implanted embryo→ produce </a:t>
            </a:r>
            <a:r>
              <a:rPr lang="en-US" sz="2800" b="1" dirty="0"/>
              <a:t>human chorionic gonadotropin</a:t>
            </a:r>
            <a:r>
              <a:rPr lang="en-US" sz="2800" dirty="0"/>
              <a:t> (HCG, similar in action to LH) → maintain corpus luteum &amp; promotes its growth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CL will secrete </a:t>
            </a:r>
            <a:r>
              <a:rPr lang="en-US" sz="2800" b="1" dirty="0">
                <a:solidFill>
                  <a:srgbClr val="FF0000"/>
                </a:solidFill>
              </a:rPr>
              <a:t>progesterone</a:t>
            </a:r>
            <a:r>
              <a:rPr lang="en-US" sz="2800" dirty="0"/>
              <a:t> &amp;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estrogen </a:t>
            </a:r>
            <a:r>
              <a:rPr lang="en-US" sz="2800" dirty="0"/>
              <a:t>to maintain the </a:t>
            </a:r>
            <a:r>
              <a:rPr lang="en-US" sz="2800" b="1" u="sng" dirty="0"/>
              <a:t>uterine </a:t>
            </a:r>
          </a:p>
          <a:p>
            <a:pPr marL="0" indent="0">
              <a:buNone/>
            </a:pPr>
            <a:r>
              <a:rPr lang="en-US" sz="2800" b="1" u="sng" dirty="0"/>
              <a:t>   mucosa</a:t>
            </a:r>
            <a:r>
              <a:rPr lang="en-US" sz="2800" dirty="0"/>
              <a:t> until the placenta become </a:t>
            </a:r>
          </a:p>
          <a:p>
            <a:pPr marL="0" indent="0">
              <a:buNone/>
            </a:pPr>
            <a:r>
              <a:rPr lang="en-US" sz="2800" dirty="0"/>
              <a:t>   fully functioning.</a:t>
            </a:r>
          </a:p>
          <a:p>
            <a:endParaRPr lang="en-US" sz="2800" dirty="0"/>
          </a:p>
          <a:p>
            <a:r>
              <a:rPr lang="en-US" sz="2800" dirty="0"/>
              <a:t>This called </a:t>
            </a:r>
            <a:r>
              <a:rPr lang="en-US" sz="2800" b="1" dirty="0"/>
              <a:t>corpus luteum of pregnancy  </a:t>
            </a:r>
            <a:r>
              <a:rPr lang="en-US" sz="2800" dirty="0"/>
              <a:t>&amp; lasts for  about 8 weeks gestation → degenerate→ corpus </a:t>
            </a:r>
            <a:r>
              <a:rPr lang="en-US" sz="2800" dirty="0" err="1"/>
              <a:t>albicans</a:t>
            </a:r>
            <a:r>
              <a:rPr lang="en-US" sz="2800" dirty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098" name="Picture 2" descr="http://www.udel.edu/biology/Wags/histopage/colorpage/cfr/cfrcl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4149080"/>
            <a:ext cx="2736305" cy="15121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regnancy.familyeducation.com/images/Pregnant_Woman_with_Child_H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872208" cy="11247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upload.wikimedia.org/wikipedia/commons/thumb/7/72/Blastocyst_English.svg/2000px-Blastocyst_English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768" y="2463196"/>
            <a:ext cx="2520280" cy="15418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652120" y="2924944"/>
            <a:ext cx="1008112" cy="5040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688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Fallopian tubes (oviducts)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4464496" cy="576064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muscular tubes, receive the ovulated oocyte and provide a site for fertilization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/>
              <a:t>  </a:t>
            </a:r>
            <a:r>
              <a:rPr lang="en-US" sz="3000" u="sng" dirty="0"/>
              <a:t>Composed of: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solidFill>
                  <a:srgbClr val="FF0000"/>
                </a:solidFill>
              </a:rPr>
              <a:t>1- </a:t>
            </a:r>
            <a:r>
              <a:rPr lang="en-US" sz="3000" dirty="0" err="1">
                <a:solidFill>
                  <a:srgbClr val="FF0000"/>
                </a:solidFill>
              </a:rPr>
              <a:t>Interstitium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which open into the uterus </a:t>
            </a:r>
          </a:p>
          <a:p>
            <a:pPr marL="0" indent="0">
              <a:lnSpc>
                <a:spcPct val="90000"/>
              </a:lnSpc>
              <a:buNone/>
            </a:pPr>
            <a:endParaRPr lang="en-US" sz="3000" dirty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solidFill>
                  <a:srgbClr val="FF0000"/>
                </a:solidFill>
              </a:rPr>
              <a:t>2- Isthmus: </a:t>
            </a:r>
            <a:r>
              <a:rPr lang="en-US" sz="3000" dirty="0"/>
              <a:t>narrow short segment</a:t>
            </a:r>
          </a:p>
          <a:p>
            <a:pPr marL="0" indent="0">
              <a:lnSpc>
                <a:spcPct val="90000"/>
              </a:lnSpc>
              <a:buNone/>
            </a:pPr>
            <a:endParaRPr lang="en-US" sz="30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solidFill>
                  <a:srgbClr val="FF0000"/>
                </a:solidFill>
              </a:rPr>
              <a:t>3- Ampulla </a:t>
            </a:r>
            <a:r>
              <a:rPr lang="en-US" sz="3000" dirty="0"/>
              <a:t>expand segment where fertilization occur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36096" y="4388794"/>
            <a:ext cx="3240360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4- infundibulum </a:t>
            </a:r>
            <a:r>
              <a:rPr lang="en-US" sz="2800" dirty="0"/>
              <a:t>contains fingerlike projections called </a:t>
            </a:r>
            <a:r>
              <a:rPr lang="en-US" sz="2800" dirty="0">
                <a:solidFill>
                  <a:srgbClr val="FF0000"/>
                </a:solidFill>
              </a:rPr>
              <a:t>fimbriae</a:t>
            </a:r>
          </a:p>
          <a:p>
            <a:endParaRPr lang="en-US" dirty="0"/>
          </a:p>
        </p:txBody>
      </p:sp>
      <p:pic>
        <p:nvPicPr>
          <p:cNvPr id="1028" name="Picture 4" descr="http://www.melakafertility.com/images/drawings/anatomy/ant-00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70037"/>
            <a:ext cx="3888432" cy="29630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86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036496" cy="6741367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      </a:t>
            </a:r>
            <a:r>
              <a:rPr lang="en-US" b="1" u="sng" dirty="0"/>
              <a:t>The wall of the oviduct is formed of 3 layers</a:t>
            </a:r>
            <a:endParaRPr lang="en-US" dirty="0"/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1- </a:t>
            </a:r>
            <a:r>
              <a:rPr lang="en-US" sz="2800" u="sng" dirty="0">
                <a:solidFill>
                  <a:srgbClr val="FF0000"/>
                </a:solidFill>
              </a:rPr>
              <a:t>mucosa: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Highly folded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Simple columnar consists of :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66"/>
                </a:solidFill>
              </a:rPr>
              <a:t>       ciliated</a:t>
            </a:r>
            <a:r>
              <a:rPr lang="en-US" sz="2800" dirty="0"/>
              <a:t> &amp; </a:t>
            </a:r>
            <a:r>
              <a:rPr lang="en-US" sz="2800" dirty="0">
                <a:solidFill>
                  <a:srgbClr val="FF0066"/>
                </a:solidFill>
              </a:rPr>
              <a:t>secretory</a:t>
            </a:r>
            <a:r>
              <a:rPr lang="en-US" sz="2800" dirty="0"/>
              <a:t> (</a:t>
            </a:r>
            <a:r>
              <a:rPr lang="en-US" sz="2800" b="1" dirty="0">
                <a:solidFill>
                  <a:srgbClr val="FF0066"/>
                </a:solidFill>
              </a:rPr>
              <a:t>Peg cells</a:t>
            </a:r>
            <a:r>
              <a:rPr lang="en-US" sz="2800" dirty="0"/>
              <a:t>)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solidFill>
                  <a:srgbClr val="0070C0"/>
                </a:solidFill>
              </a:rPr>
              <a:t>Peg cells </a:t>
            </a:r>
            <a:r>
              <a:rPr lang="en-US" sz="2800" dirty="0"/>
              <a:t>:Its secretion is rich in nutrient</a:t>
            </a:r>
          </a:p>
          <a:p>
            <a:pPr marL="0" indent="0">
              <a:buNone/>
            </a:pPr>
            <a:r>
              <a:rPr lang="en-US" sz="2800" dirty="0"/>
              <a:t> &amp; cytokines that lubricate the tube</a:t>
            </a:r>
          </a:p>
          <a:p>
            <a:pPr marL="0" indent="0">
              <a:buNone/>
            </a:pPr>
            <a:r>
              <a:rPr lang="en-US" sz="2800" dirty="0"/>
              <a:t>aid in capacitation of spermatozoa</a:t>
            </a:r>
          </a:p>
          <a:p>
            <a:pPr marL="0" indent="0">
              <a:buNone/>
            </a:pPr>
            <a:r>
              <a:rPr lang="en-US" sz="2800" dirty="0"/>
              <a:t>   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2- </a:t>
            </a:r>
            <a:r>
              <a:rPr lang="en-US" sz="2800" u="sng" dirty="0" err="1">
                <a:solidFill>
                  <a:srgbClr val="FF0000"/>
                </a:solidFill>
              </a:rPr>
              <a:t>musculosa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: 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IC &amp; OL  layers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Their peristalsis play major role in pushing the ovum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3- </a:t>
            </a:r>
            <a:r>
              <a:rPr lang="en-US" sz="2800" u="sng" dirty="0">
                <a:solidFill>
                  <a:srgbClr val="FF0000"/>
                </a:solidFill>
              </a:rPr>
              <a:t>Serosa</a:t>
            </a:r>
            <a:r>
              <a:rPr lang="en-US" sz="2800" dirty="0"/>
              <a:t>: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122" name="Picture 2" descr="http://www.siumed.edu/%7Edking2/erg/images/RE015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749" y="764704"/>
            <a:ext cx="3235715" cy="360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314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8600"/>
            <a:ext cx="8856984" cy="64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Function of the female genital system: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1- </a:t>
            </a:r>
            <a:r>
              <a:rPr lang="en-US" sz="2800" b="1" dirty="0"/>
              <a:t>Produce Female hormones</a:t>
            </a:r>
            <a:r>
              <a:rPr lang="en-US" sz="2800" dirty="0"/>
              <a:t>: </a:t>
            </a:r>
            <a:r>
              <a:rPr lang="en-US" sz="2800" u="sng" dirty="0"/>
              <a:t>ovaries</a:t>
            </a:r>
            <a:r>
              <a:rPr lang="en-US" sz="2800" dirty="0"/>
              <a:t>→ secrete </a:t>
            </a:r>
            <a:r>
              <a:rPr lang="en-US" sz="2800" b="1" dirty="0"/>
              <a:t>estrogen</a:t>
            </a:r>
            <a:r>
              <a:rPr lang="en-US" sz="2800" dirty="0"/>
              <a:t> &amp;      </a:t>
            </a:r>
          </a:p>
          <a:p>
            <a:pPr marL="0" indent="0">
              <a:buNone/>
            </a:pPr>
            <a:r>
              <a:rPr lang="en-US" sz="2800" b="1" dirty="0"/>
              <a:t>     progesterone </a:t>
            </a:r>
            <a:r>
              <a:rPr lang="en-US" sz="2800" dirty="0"/>
              <a:t>(</a:t>
            </a:r>
            <a:r>
              <a:rPr lang="en-US" sz="2800" i="1" u="sng" dirty="0">
                <a:solidFill>
                  <a:srgbClr val="FF0000"/>
                </a:solidFill>
              </a:rPr>
              <a:t>endocrine function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2- </a:t>
            </a:r>
            <a:r>
              <a:rPr lang="en-US" sz="2800" b="1" dirty="0"/>
              <a:t>Produce female gametes : </a:t>
            </a:r>
            <a:r>
              <a:rPr lang="en-US" sz="2800" u="sng" dirty="0"/>
              <a:t>ovaries</a:t>
            </a:r>
            <a:r>
              <a:rPr lang="en-US" sz="2800" b="1" dirty="0"/>
              <a:t> → </a:t>
            </a:r>
            <a:r>
              <a:rPr lang="en-US" sz="2800" dirty="0"/>
              <a:t>[ova: oocytes] </a:t>
            </a:r>
          </a:p>
          <a:p>
            <a:pPr marL="0" indent="0">
              <a:buNone/>
            </a:pPr>
            <a:r>
              <a:rPr lang="en-US" sz="2800" dirty="0"/>
              <a:t>    (</a:t>
            </a:r>
            <a:r>
              <a:rPr lang="en-US" sz="2800" i="1" u="sng" dirty="0">
                <a:solidFill>
                  <a:srgbClr val="FF0000"/>
                </a:solidFill>
              </a:rPr>
              <a:t>exocrine function</a:t>
            </a:r>
            <a:r>
              <a:rPr lang="en-US" sz="2800" dirty="0"/>
              <a:t>)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3- </a:t>
            </a:r>
            <a:r>
              <a:rPr lang="en-US" sz="2800" b="1" dirty="0"/>
              <a:t>Support</a:t>
            </a:r>
            <a:r>
              <a:rPr lang="en-US" sz="2800" dirty="0"/>
              <a:t> &amp; </a:t>
            </a:r>
            <a:r>
              <a:rPr lang="en-US" sz="2800" b="1" dirty="0"/>
              <a:t>protect</a:t>
            </a:r>
            <a:r>
              <a:rPr lang="en-US" sz="2800" dirty="0"/>
              <a:t> developing </a:t>
            </a:r>
          </a:p>
          <a:p>
            <a:pPr marL="0" indent="0">
              <a:buNone/>
            </a:pPr>
            <a:r>
              <a:rPr lang="en-US" sz="2800" dirty="0"/>
              <a:t>     Embryo in the uterus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 descr="http://www.living-well.org/wp-content/uploads/2014/02/uterus-labeled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29000"/>
            <a:ext cx="3528392" cy="31733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749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uterus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5760640" cy="5760640"/>
          </a:xfrm>
        </p:spPr>
        <p:txBody>
          <a:bodyPr>
            <a:normAutofit/>
          </a:bodyPr>
          <a:lstStyle/>
          <a:p>
            <a:r>
              <a:rPr lang="en-US" sz="2800" dirty="0"/>
              <a:t>Pear shaped organ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Fundus</a:t>
            </a:r>
            <a:r>
              <a:rPr lang="en-US" sz="2800" dirty="0"/>
              <a:t>: dome shaped region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Body: </a:t>
            </a:r>
            <a:r>
              <a:rPr lang="en-US" sz="2800" dirty="0"/>
              <a:t>Major portion of the uterus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Cervix: </a:t>
            </a:r>
            <a:r>
              <a:rPr lang="en-US" sz="2800" dirty="0"/>
              <a:t>cylindrical part extends from the internal </a:t>
            </a:r>
            <a:r>
              <a:rPr lang="en-US" sz="2800" dirty="0" err="1"/>
              <a:t>os</a:t>
            </a:r>
            <a:r>
              <a:rPr lang="en-US" sz="2800" dirty="0"/>
              <a:t>  &amp; ends at  external </a:t>
            </a:r>
            <a:r>
              <a:rPr lang="en-US" sz="2800" dirty="0" err="1"/>
              <a:t>os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146" name="Picture 2" descr="https://o.quizlet.com/i/DhOJCIm0fankRR5vr_XtKA_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6" t="4204" r="5648" b="6989"/>
          <a:stretch/>
        </p:blipFill>
        <p:spPr bwMode="auto">
          <a:xfrm>
            <a:off x="5724128" y="1621033"/>
            <a:ext cx="3361837" cy="33921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6228184" y="3429000"/>
            <a:ext cx="104411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52120" y="321297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 O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300192" y="3861048"/>
            <a:ext cx="864096" cy="0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54115" y="3707740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 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274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The uterine wall consists of 3 layers: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Endometrium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Myometrium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FF0000"/>
                </a:solidFill>
              </a:rPr>
              <a:t>Perimetrium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Endometrium (mucosa)</a:t>
            </a:r>
          </a:p>
          <a:p>
            <a:pPr marL="0" indent="0">
              <a:buNone/>
            </a:pPr>
            <a:r>
              <a:rPr lang="en-US" sz="2800" dirty="0"/>
              <a:t>Lined e simple columnar epithelium partially ciliated &amp; contain simple tubular glands</a:t>
            </a:r>
          </a:p>
          <a:p>
            <a:pPr marL="0" indent="0">
              <a:buNone/>
            </a:pPr>
            <a:r>
              <a:rPr lang="en-US" sz="2800" dirty="0"/>
              <a:t>    (endometrial glands)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2" descr="http://www.waybuilder.net/sweethaven/MedTech/ObsNewborn/921les1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80" y="836712"/>
            <a:ext cx="3277108" cy="2448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236296" y="3933056"/>
            <a:ext cx="122413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87380" y="3694172"/>
            <a:ext cx="1476908" cy="252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http://legacy.owensboro.kctcs.edu/gcaplan/anat2/histology/Uterues%20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717032"/>
            <a:ext cx="4104456" cy="29929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762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6632"/>
            <a:ext cx="8435280" cy="6624736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/>
              <a:t>Endometrium composed of 2 layers</a:t>
            </a:r>
            <a:r>
              <a:rPr lang="en-US" sz="2800" dirty="0"/>
              <a:t>: </a:t>
            </a:r>
          </a:p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Functional layer </a:t>
            </a:r>
            <a:r>
              <a:rPr lang="en-US" sz="2800" dirty="0"/>
              <a:t>superficial layer</a:t>
            </a:r>
            <a:r>
              <a:rPr lang="en-US" sz="2800" dirty="0">
                <a:solidFill>
                  <a:srgbClr val="C00000"/>
                </a:solidFill>
              </a:rPr>
              <a:t> (spiral /coiled arteries)</a:t>
            </a:r>
            <a:r>
              <a:rPr lang="en-US" sz="2800" dirty="0"/>
              <a:t>  undergoes cyclic changes during menstruation</a:t>
            </a:r>
            <a:r>
              <a:rPr lang="en-US" sz="2800" dirty="0">
                <a:solidFill>
                  <a:srgbClr val="C00000"/>
                </a:solidFill>
              </a:rPr>
              <a:t>   (i.e. proliferative &amp; secretory uterine phases)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Basal layer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/>
              <a:t>deeper &amp; adjacent to myometrium. It remains mostly unchanged during menstruation &amp; consider as the reserve part </a:t>
            </a:r>
            <a:r>
              <a:rPr lang="en-US" sz="2800" dirty="0">
                <a:solidFill>
                  <a:srgbClr val="C00000"/>
                </a:solidFill>
              </a:rPr>
              <a:t>(straight arteries)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076" name="Picture 4" descr="http://lithopedionbaby.files.wordpress.com/2011/04/uterine-wall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05064"/>
            <a:ext cx="6840760" cy="2736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979712" y="5337212"/>
            <a:ext cx="5904656" cy="108012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48264" y="4685074"/>
            <a:ext cx="1882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Functional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08304" y="5733256"/>
            <a:ext cx="13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Basal layer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215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1926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u="sng" dirty="0">
                <a:solidFill>
                  <a:srgbClr val="C00000"/>
                </a:solidFill>
              </a:rPr>
              <a:t>Myometrium: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Is the thickest layer</a:t>
            </a:r>
            <a:r>
              <a:rPr lang="en-US" sz="2800" dirty="0"/>
              <a:t>, Composed 3 layers of smooth muscles:</a:t>
            </a:r>
          </a:p>
          <a:p>
            <a:r>
              <a:rPr lang="en-US" sz="2800" dirty="0"/>
              <a:t>Inner &amp; outer longitudinal</a:t>
            </a:r>
          </a:p>
          <a:p>
            <a:r>
              <a:rPr lang="en-US" sz="2800" dirty="0"/>
              <a:t>Middle circular, thick, richly vascularized</a:t>
            </a:r>
          </a:p>
          <a:p>
            <a:r>
              <a:rPr lang="en-US" sz="2800" dirty="0"/>
              <a:t>Uterine muscles during pregnancy </a:t>
            </a:r>
            <a:r>
              <a:rPr lang="en-US" sz="2800" dirty="0" err="1"/>
              <a:t>undergs</a:t>
            </a:r>
            <a:r>
              <a:rPr lang="en-US" sz="2800" dirty="0"/>
              <a:t> hyperplasia &amp; hypertrophy  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u="sng" dirty="0" err="1">
                <a:solidFill>
                  <a:srgbClr val="C00000"/>
                </a:solidFill>
              </a:rPr>
              <a:t>Perimetrium</a:t>
            </a:r>
            <a:r>
              <a:rPr lang="en-US" sz="2800" dirty="0"/>
              <a:t>:  CT &amp; </a:t>
            </a:r>
          </a:p>
          <a:p>
            <a:pPr marL="0" indent="0">
              <a:buNone/>
            </a:pPr>
            <a:r>
              <a:rPr lang="en-US" sz="2800" dirty="0"/>
              <a:t>   peritoneal mesothelium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0" y="2852936"/>
            <a:ext cx="4590184" cy="3888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397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Cervix of uterus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856984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Is the lower cylindrical part of</a:t>
            </a:r>
          </a:p>
          <a:p>
            <a:pPr marL="0" indent="0">
              <a:buNone/>
            </a:pPr>
            <a:r>
              <a:rPr lang="en-US" sz="2800" dirty="0"/>
              <a:t>     the uterus (</a:t>
            </a:r>
            <a:r>
              <a:rPr lang="en-US" sz="2800" dirty="0" err="1"/>
              <a:t>endocervix</a:t>
            </a:r>
            <a:r>
              <a:rPr lang="en-US" sz="2800" dirty="0"/>
              <a:t>)</a:t>
            </a:r>
          </a:p>
          <a:p>
            <a:endParaRPr lang="en-US" sz="2800" dirty="0"/>
          </a:p>
          <a:p>
            <a:r>
              <a:rPr lang="en-US" sz="2800" dirty="0"/>
              <a:t>Its mucosa lined with </a:t>
            </a:r>
            <a:r>
              <a:rPr lang="en-US" sz="2800" dirty="0">
                <a:solidFill>
                  <a:srgbClr val="FF0000"/>
                </a:solidFill>
              </a:rPr>
              <a:t>simple columnar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mucus secreting epithelium</a:t>
            </a:r>
            <a:r>
              <a:rPr lang="en-US" sz="2800" dirty="0"/>
              <a:t> &amp; </a:t>
            </a:r>
            <a:r>
              <a:rPr lang="en-US" sz="2800" dirty="0">
                <a:solidFill>
                  <a:srgbClr val="FF0000"/>
                </a:solidFill>
              </a:rPr>
              <a:t>contain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branched cervical glands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external </a:t>
            </a:r>
            <a:r>
              <a:rPr lang="en-US" sz="2800" dirty="0" err="1"/>
              <a:t>os</a:t>
            </a:r>
            <a:r>
              <a:rPr lang="en-US" sz="2800" dirty="0"/>
              <a:t>: junction between cervix &amp; vagina, lined e </a:t>
            </a:r>
            <a:r>
              <a:rPr lang="en-US" sz="2800" u="sng" dirty="0">
                <a:solidFill>
                  <a:srgbClr val="C00000"/>
                </a:solidFill>
              </a:rPr>
              <a:t>stratified squamous epithelium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122" name="Picture 2" descr="http://teachmeanatomy.info/wp-content/uploads/Parts-and-Anatomy-of-the-Cervi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92"/>
          <a:stretch/>
        </p:blipFill>
        <p:spPr bwMode="auto">
          <a:xfrm>
            <a:off x="6300192" y="620688"/>
            <a:ext cx="2736304" cy="32388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017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0"/>
            <a:ext cx="9001000" cy="67413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u="sng" dirty="0"/>
              <a:t>Cervical glands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1- Branched mucus glands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2- Not significantly affected by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Menstruation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3- cervical secretions are </a:t>
            </a:r>
            <a:r>
              <a:rPr lang="en-US" sz="2800" b="1" dirty="0"/>
              <a:t>watery</a:t>
            </a:r>
            <a:r>
              <a:rPr lang="en-US" sz="2800" dirty="0"/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at time of ovulation to allow the passage of sperms to uterus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4- Proliferate during pregnancy&amp; secrete </a:t>
            </a:r>
            <a:r>
              <a:rPr lang="en-US" sz="2800" b="1" dirty="0"/>
              <a:t>viscid mucus </a:t>
            </a:r>
            <a:r>
              <a:rPr lang="en-US" sz="2800" dirty="0"/>
              <a:t>to prevent passage of microorganisms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5- Cervical dilatation(ripening)  before labor is due to intense   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  </a:t>
            </a:r>
            <a:r>
              <a:rPr lang="en-US" sz="2800" u="sng" dirty="0">
                <a:solidFill>
                  <a:srgbClr val="C42106"/>
                </a:solidFill>
              </a:rPr>
              <a:t>collagenolysis</a:t>
            </a:r>
            <a:r>
              <a:rPr lang="en-US" sz="2800" dirty="0"/>
              <a:t>, which promote its softening &amp; normal labor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146" name="Picture 2" descr="https://classconnection.s3.amazonaws.com/936/flashcards/1205936/png/fhcc313294904261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8680"/>
            <a:ext cx="403244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434318" y="548680"/>
            <a:ext cx="666074" cy="93610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516216" y="476672"/>
            <a:ext cx="1656184" cy="100811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48705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64096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vagina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856984" cy="59046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It is a fibro-muscular canal 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Wall consists of 3 layers: Mucosa, </a:t>
            </a:r>
            <a:r>
              <a:rPr lang="en-US" sz="2800" dirty="0" err="1"/>
              <a:t>musculosa</a:t>
            </a:r>
            <a:r>
              <a:rPr lang="en-US" sz="2800" dirty="0"/>
              <a:t>,</a:t>
            </a:r>
          </a:p>
          <a:p>
            <a:pPr marL="0" indent="0">
              <a:buNone/>
            </a:pPr>
            <a:r>
              <a:rPr lang="en-US" sz="2800" dirty="0"/>
              <a:t>adventitia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Epithelium </a:t>
            </a:r>
            <a:r>
              <a:rPr lang="en-US" sz="2800" dirty="0"/>
              <a:t>: </a:t>
            </a:r>
            <a:r>
              <a:rPr lang="en-US" sz="2800" u="sng" dirty="0"/>
              <a:t>stratified squamous </a:t>
            </a:r>
            <a:r>
              <a:rPr lang="en-US" sz="2800" u="sng" dirty="0" err="1"/>
              <a:t>epith</a:t>
            </a:r>
            <a:r>
              <a:rPr lang="en-US" sz="2800" dirty="0"/>
              <a:t>.</a:t>
            </a:r>
          </a:p>
          <a:p>
            <a:r>
              <a:rPr lang="en-US" sz="2800" dirty="0"/>
              <a:t> The </a:t>
            </a:r>
            <a:r>
              <a:rPr lang="en-US" sz="2800" dirty="0" err="1"/>
              <a:t>epith</a:t>
            </a:r>
            <a:r>
              <a:rPr lang="en-US" sz="2800" dirty="0"/>
              <a:t> synthesize &amp; accumulate ↑ glycogen </a:t>
            </a:r>
          </a:p>
          <a:p>
            <a:pPr marL="0" indent="0">
              <a:buNone/>
            </a:pPr>
            <a:r>
              <a:rPr lang="en-US" sz="2800" dirty="0"/>
              <a:t>      (estrogen effect)</a:t>
            </a:r>
          </a:p>
          <a:p>
            <a:r>
              <a:rPr lang="en-US" sz="2800" dirty="0"/>
              <a:t> Normal bacteria in vaginal lumen</a:t>
            </a:r>
          </a:p>
          <a:p>
            <a:pPr marL="0" indent="0">
              <a:buNone/>
            </a:pPr>
            <a:r>
              <a:rPr lang="en-US" sz="2800" dirty="0"/>
              <a:t>     → glycogen → lactic acid</a:t>
            </a:r>
          </a:p>
          <a:p>
            <a:pPr marL="0" indent="0">
              <a:buNone/>
            </a:pPr>
            <a:r>
              <a:rPr lang="en-US" sz="2800" dirty="0"/>
              <a:t>     → acidic pH of vagina </a:t>
            </a:r>
          </a:p>
          <a:p>
            <a:pPr marL="0" indent="0">
              <a:buNone/>
            </a:pPr>
            <a:r>
              <a:rPr lang="en-US" sz="2800" dirty="0"/>
              <a:t>     (protective barrier)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37112"/>
            <a:ext cx="3312368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170" name="Picture 2" descr="http://img.webmd.com/dtmcms/live/webmd/consumer_assets/site_images/media/medical/hw/h9991283_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403"/>
          <a:stretch/>
        </p:blipFill>
        <p:spPr bwMode="auto">
          <a:xfrm>
            <a:off x="6845746" y="188640"/>
            <a:ext cx="219075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198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/>
              <a:t>Musculosa</a:t>
            </a:r>
            <a:r>
              <a:rPr lang="en-US" sz="2800" dirty="0"/>
              <a:t> : formed of IC &amp; OL smooth </a:t>
            </a:r>
            <a:r>
              <a:rPr lang="en-US" sz="2800" dirty="0" err="1"/>
              <a:t>ms.</a:t>
            </a:r>
            <a:r>
              <a:rPr lang="en-US" sz="2800" dirty="0"/>
              <a:t> fibers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Adventitia</a:t>
            </a:r>
            <a:r>
              <a:rPr lang="en-US" sz="2800" dirty="0"/>
              <a:t>: dense CT rich in elastic fibers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elasticity of the vagina is </a:t>
            </a:r>
          </a:p>
          <a:p>
            <a:pPr marL="0" indent="0">
              <a:buNone/>
            </a:pPr>
            <a:r>
              <a:rPr lang="en-US" sz="2800" dirty="0"/>
              <a:t>    due to large number</a:t>
            </a:r>
          </a:p>
          <a:p>
            <a:pPr marL="0" indent="0">
              <a:buNone/>
            </a:pPr>
            <a:r>
              <a:rPr lang="en-US" sz="2800" dirty="0"/>
              <a:t>     of elastic fibers </a:t>
            </a:r>
          </a:p>
          <a:p>
            <a:pPr marL="0" indent="0">
              <a:buNone/>
            </a:pPr>
            <a:r>
              <a:rPr lang="en-US" sz="2800" dirty="0"/>
              <a:t>     in mucosa &amp; adventitia</a:t>
            </a:r>
          </a:p>
          <a:p>
            <a:endParaRPr lang="en-US" sz="2800" dirty="0"/>
          </a:p>
          <a:p>
            <a:r>
              <a:rPr lang="en-US" sz="2800" dirty="0"/>
              <a:t>The mucus in vagina comes from cervical glands . The vagina contains </a:t>
            </a:r>
            <a:r>
              <a:rPr lang="en-US" sz="2800" b="1" u="sng" dirty="0"/>
              <a:t>No glands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91" y="1844824"/>
            <a:ext cx="3593381" cy="3024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647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placenta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9001000" cy="564949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Is disc shaped endocrine organ, forms during implantation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It consists of 2 parts: maternal &amp; fetal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u="sng" dirty="0"/>
              <a:t>Function 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    Is the site of exchange between the mother &amp; fetus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Nutrition &amp; respiration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Removal of waste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Secretion of hormones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365104"/>
            <a:ext cx="4824536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64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624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A- maternal part (</a:t>
            </a:r>
            <a:r>
              <a:rPr lang="en-US" sz="2800" b="1" u="sng" dirty="0">
                <a:solidFill>
                  <a:srgbClr val="FF0000"/>
                </a:solidFill>
              </a:rPr>
              <a:t>decidua basalis</a:t>
            </a:r>
            <a:r>
              <a:rPr lang="en-US" sz="2800" b="1" u="sng" dirty="0"/>
              <a:t>):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/>
              <a:t>The decidua (</a:t>
            </a:r>
            <a:r>
              <a:rPr lang="en-US" sz="2800" b="1" u="sng" dirty="0"/>
              <a:t>endometrium</a:t>
            </a:r>
            <a:r>
              <a:rPr lang="en-US" sz="2800" dirty="0"/>
              <a:t>) is divided into:</a:t>
            </a:r>
          </a:p>
          <a:p>
            <a:endParaRPr lang="en-US" sz="2400" b="1" dirty="0"/>
          </a:p>
          <a:p>
            <a:r>
              <a:rPr lang="en-US" sz="2400" b="1" dirty="0"/>
              <a:t>Decidua </a:t>
            </a:r>
            <a:r>
              <a:rPr lang="en-US" sz="2400" b="1" dirty="0" err="1"/>
              <a:t>basalis</a:t>
            </a:r>
            <a:r>
              <a:rPr lang="en-US" sz="2400" dirty="0"/>
              <a:t>: between embryo </a:t>
            </a:r>
          </a:p>
          <a:p>
            <a:pPr marL="0" indent="0">
              <a:buNone/>
            </a:pPr>
            <a:r>
              <a:rPr lang="en-US" sz="2400" dirty="0"/>
              <a:t>     &amp; myometrium (most imp)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Decidua </a:t>
            </a:r>
            <a:r>
              <a:rPr lang="en-US" sz="2400" b="1" dirty="0" err="1"/>
              <a:t>capsularis</a:t>
            </a:r>
            <a:r>
              <a:rPr lang="en-US" sz="2400" dirty="0"/>
              <a:t>: between </a:t>
            </a:r>
          </a:p>
          <a:p>
            <a:pPr marL="0" indent="0">
              <a:buNone/>
            </a:pPr>
            <a:r>
              <a:rPr lang="en-US" sz="2400" dirty="0"/>
              <a:t>     embryo &amp; lumen of uterus</a:t>
            </a:r>
          </a:p>
          <a:p>
            <a:endParaRPr lang="en-US" sz="2400" dirty="0"/>
          </a:p>
          <a:p>
            <a:r>
              <a:rPr lang="en-US" sz="2400" b="1" dirty="0"/>
              <a:t>Decidua </a:t>
            </a:r>
            <a:r>
              <a:rPr lang="en-US" sz="2400" b="1" dirty="0" err="1"/>
              <a:t>parietalis</a:t>
            </a:r>
            <a:r>
              <a:rPr lang="en-US" sz="2400" b="1" dirty="0"/>
              <a:t> </a:t>
            </a:r>
            <a:r>
              <a:rPr lang="en-US" sz="2400" dirty="0"/>
              <a:t>: endometrium</a:t>
            </a:r>
          </a:p>
          <a:p>
            <a:pPr marL="0" indent="0">
              <a:buNone/>
            </a:pPr>
            <a:r>
              <a:rPr lang="en-US" sz="2400" dirty="0"/>
              <a:t> lining the rest of uterine cavity 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4005471" cy="4248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874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8072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                                         </a:t>
            </a:r>
            <a:r>
              <a:rPr lang="en-US" b="1" u="sng" dirty="0"/>
              <a:t>The ovary   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Ovoid organ located in the pelvic cavity</a:t>
            </a:r>
          </a:p>
          <a:p>
            <a:pPr marL="0" indent="0">
              <a:spcBef>
                <a:spcPts val="600"/>
              </a:spcBef>
              <a:buNone/>
            </a:pPr>
            <a:endParaRPr lang="en-US" sz="2800" dirty="0"/>
          </a:p>
          <a:p>
            <a:pPr>
              <a:spcBef>
                <a:spcPts val="600"/>
              </a:spcBef>
            </a:pPr>
            <a:r>
              <a:rPr lang="en-US" sz="2800" dirty="0"/>
              <a:t>Its  outer surface is covered  by a layer of </a:t>
            </a:r>
            <a:r>
              <a:rPr lang="en-US" sz="2800" b="1" dirty="0">
                <a:solidFill>
                  <a:srgbClr val="FF0000"/>
                </a:solidFill>
              </a:rPr>
              <a:t>simple cuboidal epithelium </a:t>
            </a:r>
            <a:r>
              <a:rPr lang="en-US" sz="2800" dirty="0"/>
              <a:t>called  </a:t>
            </a:r>
            <a:r>
              <a:rPr lang="en-US" sz="2800" b="1" u="sng" dirty="0">
                <a:solidFill>
                  <a:srgbClr val="FF0000"/>
                </a:solidFill>
              </a:rPr>
              <a:t>germinal epithelium</a:t>
            </a:r>
          </a:p>
          <a:p>
            <a:pPr marL="0" indent="0">
              <a:spcBef>
                <a:spcPts val="600"/>
              </a:spcBef>
              <a:buNone/>
            </a:pPr>
            <a:endParaRPr lang="en-US" sz="2800" dirty="0"/>
          </a:p>
          <a:p>
            <a:pPr>
              <a:spcBef>
                <a:spcPts val="600"/>
              </a:spcBef>
            </a:pPr>
            <a:r>
              <a:rPr lang="en-US" sz="2800" dirty="0"/>
              <a:t>The epithelium rests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   directly on CT </a:t>
            </a:r>
            <a:r>
              <a:rPr lang="en-US" sz="2800" b="1" u="sng" dirty="0"/>
              <a:t>capsule of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   </a:t>
            </a:r>
            <a:r>
              <a:rPr lang="en-US" sz="2800" b="1" u="sng" dirty="0"/>
              <a:t>the ovary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FF0000"/>
                </a:solidFill>
              </a:rPr>
              <a:t>tunica albuginea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880" y="167640"/>
            <a:ext cx="2514600" cy="1661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 descr="http://education.med.nyu.edu/Histology/courseware/modules/fem-repro-sy/images/female.reproductive.04.g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10" y="2708920"/>
            <a:ext cx="4290070" cy="35283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ntranet.tdmu.edu.ua/data/kafedra/internal/histolog/classes_stud/en/med/lik/ptn/2/20%20Male%20reproductive%20system.%20Female%20reproductive%20system.files/image03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87984"/>
            <a:ext cx="3891022" cy="19533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7164288" y="3140968"/>
            <a:ext cx="969268" cy="7920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71472" y="6143644"/>
            <a:ext cx="1000132" cy="42862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4322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6480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B- fetal part( </a:t>
            </a:r>
            <a:r>
              <a:rPr lang="en-US" sz="2800" b="1" u="sng" dirty="0">
                <a:solidFill>
                  <a:srgbClr val="FF0000"/>
                </a:solidFill>
              </a:rPr>
              <a:t>chorionic villi</a:t>
            </a:r>
            <a:r>
              <a:rPr lang="en-US" sz="2800" b="1" u="sng" dirty="0"/>
              <a:t>):</a:t>
            </a:r>
          </a:p>
          <a:p>
            <a:r>
              <a:rPr lang="en-US" sz="2800" dirty="0"/>
              <a:t>Finger- like projections from the outer wall of blastocyst </a:t>
            </a:r>
            <a:r>
              <a:rPr lang="en-US" sz="2800" dirty="0">
                <a:solidFill>
                  <a:srgbClr val="C42106"/>
                </a:solidFill>
              </a:rPr>
              <a:t>(</a:t>
            </a:r>
            <a:r>
              <a:rPr lang="en-US" sz="2800" dirty="0" err="1">
                <a:solidFill>
                  <a:srgbClr val="C42106"/>
                </a:solidFill>
              </a:rPr>
              <a:t>Trophoblast</a:t>
            </a:r>
            <a:r>
              <a:rPr lang="en-US" sz="2800" dirty="0">
                <a:solidFill>
                  <a:srgbClr val="C42106"/>
                </a:solidFill>
              </a:rPr>
              <a:t>) </a:t>
            </a:r>
            <a:r>
              <a:rPr lang="en-US" sz="2800" dirty="0"/>
              <a:t>allow the embryo to invade the uterine wall</a:t>
            </a:r>
          </a:p>
          <a:p>
            <a:r>
              <a:rPr lang="en-US" sz="2800" dirty="0"/>
              <a:t>By day 9 after fertilization the embryo is completely embedded in the endometrium</a:t>
            </a:r>
          </a:p>
          <a:p>
            <a:r>
              <a:rPr lang="en-US" sz="2800" dirty="0"/>
              <a:t>The villi branch &amp; embed in the decidua basalis</a:t>
            </a:r>
          </a:p>
          <a:p>
            <a:r>
              <a:rPr lang="en-US" sz="2800" dirty="0"/>
              <a:t>The villi  are separated by inter-villous spaces  which contain maternal blood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4" y="4077072"/>
            <a:ext cx="7699003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5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260648"/>
            <a:ext cx="4824536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Each chorionic villus consists of</a:t>
            </a:r>
            <a:r>
              <a:rPr lang="en-US" dirty="0"/>
              <a:t>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7030A0"/>
                </a:solidFill>
              </a:rPr>
              <a:t>1- Central core</a:t>
            </a:r>
            <a:r>
              <a:rPr lang="en-US" dirty="0"/>
              <a:t>: contain fetal BV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7030A0"/>
                </a:solidFill>
              </a:rPr>
              <a:t>2- </a:t>
            </a:r>
            <a:r>
              <a:rPr lang="en-US" dirty="0" err="1">
                <a:solidFill>
                  <a:srgbClr val="7030A0"/>
                </a:solidFill>
              </a:rPr>
              <a:t>Trophoblast</a:t>
            </a:r>
            <a:r>
              <a:rPr lang="en-US" dirty="0"/>
              <a:t>: epithelial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Covering formed of 2 layers: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err="1">
                <a:solidFill>
                  <a:srgbClr val="FF0000"/>
                </a:solidFill>
              </a:rPr>
              <a:t>cytotrophoblast</a:t>
            </a:r>
            <a:r>
              <a:rPr lang="en-US" dirty="0"/>
              <a:t>: inner layer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     (Arrow heads)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Syncytiotrophoblast</a:t>
            </a:r>
            <a:r>
              <a:rPr lang="en-US" dirty="0"/>
              <a:t>: outer layer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3960440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Image result for cross section in chorionic vill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3657" r="3423" b="4132"/>
          <a:stretch/>
        </p:blipFill>
        <p:spPr bwMode="auto">
          <a:xfrm>
            <a:off x="4932040" y="3465877"/>
            <a:ext cx="3971029" cy="3168352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91680" y="4869160"/>
            <a:ext cx="305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Extra embryonic mesenchyme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32040" y="5053826"/>
            <a:ext cx="2232248" cy="1808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71800" y="4365104"/>
            <a:ext cx="166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Fetal capillaries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572000" y="4365104"/>
            <a:ext cx="2736304" cy="3693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135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The placental barrier:</a:t>
            </a:r>
          </a:p>
          <a:p>
            <a:r>
              <a:rPr lang="en-US" sz="2800" dirty="0"/>
              <a:t>Barrier that separate blood in the fetal circulation from blood in maternal circulation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u="sng" dirty="0"/>
              <a:t>Is composed of: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Endothelium of fetal capillaries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Basal lamina of fetal capillary endothelium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Basal lamina of </a:t>
            </a:r>
            <a:r>
              <a:rPr lang="en-US" sz="2800" dirty="0" err="1"/>
              <a:t>cytotrophoblast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Cells of </a:t>
            </a:r>
            <a:r>
              <a:rPr lang="en-US" sz="2800" dirty="0" err="1"/>
              <a:t>Cytotrophoblast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Cells of </a:t>
            </a:r>
            <a:r>
              <a:rPr lang="en-US" sz="2800" dirty="0" err="1"/>
              <a:t>Syncytiotrophoblast</a:t>
            </a:r>
            <a:r>
              <a:rPr lang="en-US" sz="2800" dirty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8196" name="Picture 4" descr="http://library.med.utah.edu/WebPath/jpeg2/PLAC09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25144"/>
            <a:ext cx="3600400" cy="20162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156176" y="5805264"/>
            <a:ext cx="1152128" cy="72008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804248" y="5229200"/>
            <a:ext cx="1152128" cy="936104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80312" y="4869160"/>
            <a:ext cx="150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Fetal capillary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4"/>
          <a:stretch/>
        </p:blipFill>
        <p:spPr bwMode="auto">
          <a:xfrm>
            <a:off x="5364088" y="1268760"/>
            <a:ext cx="3430660" cy="29961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890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mammary gland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An exocrine, compound </a:t>
            </a:r>
            <a:r>
              <a:rPr lang="en-US" sz="2800" dirty="0" err="1"/>
              <a:t>tubulo</a:t>
            </a:r>
            <a:r>
              <a:rPr lang="en-US" sz="2800" dirty="0"/>
              <a:t>-alveolar gland</a:t>
            </a:r>
          </a:p>
          <a:p>
            <a:endParaRPr lang="en-US" sz="2800" dirty="0"/>
          </a:p>
          <a:p>
            <a:r>
              <a:rPr lang="en-US" sz="2800" dirty="0"/>
              <a:t>Each mammary gland consists of 15- 25 lobes separated by CT rich in fat cells</a:t>
            </a:r>
          </a:p>
          <a:p>
            <a:endParaRPr lang="en-US" sz="2800" dirty="0"/>
          </a:p>
          <a:p>
            <a:r>
              <a:rPr lang="en-US" sz="2800" dirty="0"/>
              <a:t>Each lobe has a main lactiferous duct that open separately into nipple</a:t>
            </a:r>
          </a:p>
          <a:p>
            <a:endParaRPr lang="en-US" sz="2800" dirty="0"/>
          </a:p>
          <a:p>
            <a:r>
              <a:rPr lang="en-US" sz="2800" dirty="0"/>
              <a:t>breast structure differs to whether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Resting ( non-pregnant)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Lactating  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7"/>
          <a:stretch/>
        </p:blipFill>
        <p:spPr bwMode="auto">
          <a:xfrm>
            <a:off x="5940152" y="3645024"/>
            <a:ext cx="309634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 rot="2788915">
            <a:off x="5790790" y="4475892"/>
            <a:ext cx="1889894" cy="571132"/>
          </a:xfrm>
          <a:prstGeom prst="ellipse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07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480720" cy="5184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63888" y="5877272"/>
            <a:ext cx="1983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Lactiferous ducts</a:t>
            </a:r>
          </a:p>
        </p:txBody>
      </p:sp>
    </p:spTree>
    <p:extLst>
      <p:ext uri="{BB962C8B-B14F-4D97-AF65-F5344CB8AC3E}">
        <p14:creationId xmlns:p14="http://schemas.microsoft.com/office/powerpoint/2010/main" val="13396376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60648"/>
            <a:ext cx="8579296" cy="65973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u="sng" dirty="0"/>
              <a:t>A- resting state:</a:t>
            </a:r>
          </a:p>
          <a:p>
            <a:r>
              <a:rPr lang="en-US" sz="2800" dirty="0"/>
              <a:t>Each lobe consists of several </a:t>
            </a:r>
          </a:p>
          <a:p>
            <a:pPr marL="0" indent="0">
              <a:buNone/>
            </a:pPr>
            <a:r>
              <a:rPr lang="en-US" sz="2800" b="1" dirty="0"/>
              <a:t>    branching ducts,  </a:t>
            </a:r>
            <a:r>
              <a:rPr lang="en-US" sz="2800" dirty="0"/>
              <a:t>embedded </a:t>
            </a:r>
          </a:p>
          <a:p>
            <a:pPr marL="0" indent="0">
              <a:buNone/>
            </a:pPr>
            <a:r>
              <a:rPr lang="en-US" sz="2800" dirty="0"/>
              <a:t>    In abundant, thick loose CT</a:t>
            </a:r>
          </a:p>
          <a:p>
            <a:endParaRPr lang="en-US" sz="2800" dirty="0"/>
          </a:p>
          <a:p>
            <a:r>
              <a:rPr lang="en-US" sz="2800" dirty="0"/>
              <a:t>No secretory units 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B- lactating state:</a:t>
            </a:r>
          </a:p>
          <a:p>
            <a:r>
              <a:rPr lang="en-US" sz="2800" dirty="0"/>
              <a:t>Stimulated by several hormones</a:t>
            </a:r>
          </a:p>
          <a:p>
            <a:endParaRPr lang="en-US" sz="2800" dirty="0"/>
          </a:p>
          <a:p>
            <a:r>
              <a:rPr lang="en-US" sz="2800" dirty="0"/>
              <a:t>Lobules contain </a:t>
            </a:r>
            <a:r>
              <a:rPr lang="en-US" sz="2800" b="1" dirty="0"/>
              <a:t>ducts &amp; secretory </a:t>
            </a:r>
          </a:p>
          <a:p>
            <a:pPr marL="0" indent="0">
              <a:buNone/>
            </a:pPr>
            <a:r>
              <a:rPr lang="en-US" sz="2800" b="1" dirty="0"/>
              <a:t>    </a:t>
            </a:r>
            <a:r>
              <a:rPr lang="en-US" sz="2800" b="1" dirty="0" err="1"/>
              <a:t>acini</a:t>
            </a:r>
            <a:r>
              <a:rPr lang="en-US" sz="2800" dirty="0"/>
              <a:t> separated by thin CT septa</a:t>
            </a:r>
          </a:p>
          <a:p>
            <a:endParaRPr lang="en-US" sz="2800" dirty="0"/>
          </a:p>
          <a:p>
            <a:r>
              <a:rPr lang="en-US" sz="2800" dirty="0"/>
              <a:t>The </a:t>
            </a:r>
            <a:r>
              <a:rPr lang="en-US" sz="2800" dirty="0" err="1"/>
              <a:t>acini</a:t>
            </a:r>
            <a:r>
              <a:rPr lang="en-US" sz="2800" dirty="0"/>
              <a:t> lined by simple columnar</a:t>
            </a:r>
          </a:p>
          <a:p>
            <a:pPr marL="0" indent="0">
              <a:buNone/>
            </a:pPr>
            <a:r>
              <a:rPr lang="en-US" sz="2800" dirty="0"/>
              <a:t>    cells surrounded by </a:t>
            </a:r>
            <a:r>
              <a:rPr lang="en-US" sz="2800" dirty="0" err="1"/>
              <a:t>myoepithelia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     cells  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2" name="Picture 2" descr="http://www.lab.anhb.uwa.edu.au/mb140/addons/quiz/Q37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29256" y="71414"/>
            <a:ext cx="3643338" cy="33099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2" descr="http://www.lab.anhb.uwa.edu.au/mb140/Big/mag04h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3573016"/>
            <a:ext cx="3643338" cy="3168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1809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b="1" dirty="0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4" name="Smiley Face 3"/>
          <p:cNvSpPr/>
          <p:nvPr/>
        </p:nvSpPr>
        <p:spPr>
          <a:xfrm>
            <a:off x="2843808" y="3212976"/>
            <a:ext cx="3024336" cy="21602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88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ovary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915400" cy="6019800"/>
          </a:xfrm>
        </p:spPr>
        <p:txBody>
          <a:bodyPr>
            <a:normAutofit/>
          </a:bodyPr>
          <a:lstStyle/>
          <a:p>
            <a:r>
              <a:rPr lang="en-US" sz="2800" dirty="0"/>
              <a:t>Is formed : </a:t>
            </a:r>
            <a:r>
              <a:rPr lang="en-US" sz="2800" b="1" dirty="0">
                <a:solidFill>
                  <a:srgbClr val="FF0000"/>
                </a:solidFill>
              </a:rPr>
              <a:t>cortex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="1" dirty="0"/>
              <a:t>&amp; </a:t>
            </a:r>
            <a:r>
              <a:rPr lang="en-US" sz="2800" b="1" dirty="0">
                <a:solidFill>
                  <a:srgbClr val="FF0000"/>
                </a:solidFill>
              </a:rPr>
              <a:t> medulla</a:t>
            </a:r>
          </a:p>
          <a:p>
            <a:endParaRPr lang="en-US" sz="2800" dirty="0"/>
          </a:p>
          <a:p>
            <a:r>
              <a:rPr lang="en-US" sz="2800" b="1" u="sng" dirty="0">
                <a:solidFill>
                  <a:srgbClr val="FF0000"/>
                </a:solidFill>
              </a:rPr>
              <a:t>The cortex </a:t>
            </a:r>
            <a:r>
              <a:rPr lang="en-US" sz="2800" dirty="0"/>
              <a:t>: contains </a:t>
            </a:r>
            <a:r>
              <a:rPr lang="en-US" sz="2800" i="1" u="sng" dirty="0"/>
              <a:t>ovarian </a:t>
            </a:r>
          </a:p>
          <a:p>
            <a:pPr marL="0" indent="0">
              <a:buNone/>
            </a:pPr>
            <a:r>
              <a:rPr lang="en-US" sz="2800" i="1" u="sng" dirty="0"/>
              <a:t>  follicles </a:t>
            </a:r>
            <a:r>
              <a:rPr lang="en-US" sz="2800" dirty="0"/>
              <a:t>at various stages of </a:t>
            </a:r>
          </a:p>
          <a:p>
            <a:pPr marL="0" indent="0">
              <a:buNone/>
            </a:pPr>
            <a:r>
              <a:rPr lang="en-US" sz="2800" dirty="0"/>
              <a:t>  development, </a:t>
            </a:r>
          </a:p>
          <a:p>
            <a:pPr marL="0" indent="0">
              <a:buNone/>
            </a:pPr>
            <a:r>
              <a:rPr lang="en-US" sz="2800" dirty="0"/>
              <a:t>  separated by CT contains </a:t>
            </a:r>
          </a:p>
          <a:p>
            <a:pPr marL="0" indent="0">
              <a:buNone/>
            </a:pPr>
            <a:r>
              <a:rPr lang="en-US" sz="2800" dirty="0"/>
              <a:t>  </a:t>
            </a:r>
            <a:r>
              <a:rPr lang="en-US" sz="2800" i="1" u="sng" dirty="0"/>
              <a:t>spindle - shape stromal cells</a:t>
            </a:r>
          </a:p>
          <a:p>
            <a:endParaRPr lang="en-US" sz="2800" dirty="0"/>
          </a:p>
          <a:p>
            <a:r>
              <a:rPr lang="en-US" sz="2800" b="1" u="sng" dirty="0">
                <a:solidFill>
                  <a:srgbClr val="FF0000"/>
                </a:solidFill>
              </a:rPr>
              <a:t>The medulla</a:t>
            </a:r>
            <a:r>
              <a:rPr lang="en-US" sz="2800" dirty="0"/>
              <a:t>: highly vascular </a:t>
            </a:r>
          </a:p>
          <a:p>
            <a:pPr marL="0" indent="0">
              <a:buNone/>
            </a:pPr>
            <a:r>
              <a:rPr lang="en-US" sz="2800" dirty="0"/>
              <a:t>   CT, lymphatic's , nerves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 descr="http://images.flatworldknowledge.com/tye/tye-fig03_008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4248472" cy="51125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0993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Ovarian follicles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78874"/>
            <a:ext cx="8839200" cy="5950526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Found </a:t>
            </a:r>
            <a:r>
              <a:rPr lang="en-US" sz="2800" u="sng" dirty="0"/>
              <a:t>mainly</a:t>
            </a:r>
            <a:r>
              <a:rPr lang="en-US" sz="2800" dirty="0"/>
              <a:t> in the ovarian cortex</a:t>
            </a:r>
          </a:p>
          <a:p>
            <a:endParaRPr lang="en-US" sz="2800" dirty="0"/>
          </a:p>
          <a:p>
            <a:r>
              <a:rPr lang="en-US" sz="2800" dirty="0"/>
              <a:t>Their proliferation occurs at </a:t>
            </a:r>
            <a:r>
              <a:rPr lang="en-US" sz="2800" b="1" dirty="0"/>
              <a:t>puberty</a:t>
            </a:r>
            <a:r>
              <a:rPr lang="en-US" sz="2800" dirty="0"/>
              <a:t> &amp; under the effect of </a:t>
            </a:r>
            <a:r>
              <a:rPr lang="en-US" sz="2800" b="1" dirty="0">
                <a:solidFill>
                  <a:srgbClr val="FF0000"/>
                </a:solidFill>
              </a:rPr>
              <a:t>FSH</a:t>
            </a:r>
          </a:p>
          <a:p>
            <a:endParaRPr lang="en-US" sz="2800" dirty="0"/>
          </a:p>
          <a:p>
            <a:r>
              <a:rPr lang="en-US" sz="2800" dirty="0"/>
              <a:t>Primitive germ cells called </a:t>
            </a:r>
            <a:r>
              <a:rPr lang="en-US" sz="2800" b="1" u="sng" dirty="0"/>
              <a:t>oogonia</a:t>
            </a:r>
            <a:r>
              <a:rPr lang="en-US" sz="2800" dirty="0"/>
              <a:t>  </a:t>
            </a:r>
          </a:p>
          <a:p>
            <a:pPr marL="0" indent="0">
              <a:buNone/>
            </a:pPr>
            <a:r>
              <a:rPr lang="en-US" sz="2800" dirty="0"/>
              <a:t>    surrounded e </a:t>
            </a:r>
            <a:r>
              <a:rPr lang="en-US" sz="2800" b="1" u="sng" dirty="0"/>
              <a:t>single layer of </a:t>
            </a:r>
          </a:p>
          <a:p>
            <a:pPr marL="0" indent="0">
              <a:buNone/>
            </a:pPr>
            <a:r>
              <a:rPr lang="en-US" sz="2800" b="1" dirty="0"/>
              <a:t>     </a:t>
            </a:r>
            <a:r>
              <a:rPr lang="en-US" sz="2800" b="1" u="sng" dirty="0"/>
              <a:t>follicular cell</a:t>
            </a:r>
            <a:r>
              <a:rPr lang="en-US" sz="2800" b="1" dirty="0"/>
              <a:t>s</a:t>
            </a:r>
          </a:p>
          <a:p>
            <a:r>
              <a:rPr lang="en-US" sz="2800" dirty="0"/>
              <a:t>At puberty the ovaries contain </a:t>
            </a:r>
          </a:p>
          <a:p>
            <a:pPr marL="0" indent="0">
              <a:buNone/>
            </a:pPr>
            <a:r>
              <a:rPr lang="en-US" sz="2800" dirty="0"/>
              <a:t>   about 400,000 follicles. However </a:t>
            </a:r>
          </a:p>
          <a:p>
            <a:pPr marL="0" indent="0">
              <a:buNone/>
            </a:pPr>
            <a:r>
              <a:rPr lang="en-US" sz="2800" dirty="0"/>
              <a:t>   Only about </a:t>
            </a:r>
            <a:r>
              <a:rPr lang="en-US" sz="2800" b="1" dirty="0"/>
              <a:t>450</a:t>
            </a:r>
            <a:r>
              <a:rPr lang="en-US" sz="2800" dirty="0"/>
              <a:t> are liberated </a:t>
            </a:r>
          </a:p>
          <a:p>
            <a:pPr marL="0" indent="0">
              <a:buNone/>
            </a:pPr>
            <a:r>
              <a:rPr lang="en-US" sz="2800" dirty="0"/>
              <a:t>   the rest become </a:t>
            </a:r>
            <a:r>
              <a:rPr lang="en-US" sz="2800" dirty="0" err="1"/>
              <a:t>atretic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360" y="2204864"/>
            <a:ext cx="3382144" cy="4248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52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/>
              <a:t>    </a:t>
            </a:r>
            <a:r>
              <a:rPr lang="en-US" b="1" u="sng" dirty="0"/>
              <a:t>Types of ovarian follicles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1-Primordial follicles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2- Primary follicles:</a:t>
            </a:r>
          </a:p>
          <a:p>
            <a:pPr marL="0" indent="0">
              <a:buNone/>
            </a:pPr>
            <a:r>
              <a:rPr lang="en-US" sz="2800" dirty="0"/>
              <a:t> (</a:t>
            </a:r>
            <a:r>
              <a:rPr lang="en-US" sz="2800" dirty="0" err="1"/>
              <a:t>uni</a:t>
            </a:r>
            <a:r>
              <a:rPr lang="en-US" sz="2800" dirty="0"/>
              <a:t> or multi-laminar)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3- Secondary follicles: antral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4- Mature </a:t>
            </a:r>
            <a:r>
              <a:rPr lang="en-US" sz="2800" dirty="0" err="1"/>
              <a:t>Graafian</a:t>
            </a:r>
            <a:r>
              <a:rPr lang="en-US" sz="2800" dirty="0"/>
              <a:t> follicles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5- Atretic follicles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http://images.flatworldknowledge.com/tye/tye-fig03_008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4248472" cy="54726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2430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2008"/>
            <a:ext cx="8928992" cy="67413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C42106"/>
                </a:solidFill>
              </a:rPr>
              <a:t>A- Oogenesis</a:t>
            </a:r>
            <a:r>
              <a:rPr lang="en-US" sz="2800" dirty="0">
                <a:solidFill>
                  <a:srgbClr val="C42106"/>
                </a:solidFill>
              </a:rPr>
              <a:t>  </a:t>
            </a:r>
          </a:p>
          <a:p>
            <a:pPr marL="0" indent="0">
              <a:buNone/>
            </a:pPr>
            <a:r>
              <a:rPr lang="en-US" sz="2800" dirty="0"/>
              <a:t> Is the process of formation of female gamete, occurs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b="1" u="sng" dirty="0">
                <a:solidFill>
                  <a:srgbClr val="C42106"/>
                </a:solidFill>
              </a:rPr>
              <a:t>before birth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6600"/>
                </a:solidFill>
              </a:rPr>
              <a:t>1- Proliferation: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During fetal development (</a:t>
            </a:r>
            <a:r>
              <a:rPr lang="en-US" sz="2800" b="1" u="sng" dirty="0"/>
              <a:t>1</a:t>
            </a:r>
            <a:r>
              <a:rPr lang="en-US" sz="2800" b="1" u="sng" baseline="30000" dirty="0"/>
              <a:t>st</a:t>
            </a:r>
            <a:r>
              <a:rPr lang="en-US" sz="2800" b="1" u="sng" dirty="0"/>
              <a:t> trimester</a:t>
            </a:r>
            <a:r>
              <a:rPr lang="en-US" sz="2800" dirty="0"/>
              <a:t>),  oogonia in the fetal ovary divide by mitosis to give rise to a large # of oogonia ( 7 millions/ 2 ovaries)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dirty="0">
                <a:solidFill>
                  <a:srgbClr val="006600"/>
                </a:solidFill>
              </a:rPr>
              <a:t>2- Growth</a:t>
            </a:r>
            <a:r>
              <a:rPr lang="en-US" sz="2800" dirty="0"/>
              <a:t>: ( </a:t>
            </a:r>
            <a:r>
              <a:rPr lang="en-US" sz="2800" b="1" u="sng" dirty="0"/>
              <a:t>2</a:t>
            </a:r>
            <a:r>
              <a:rPr lang="en-US" sz="2800" b="1" u="sng" baseline="30000" dirty="0"/>
              <a:t>nd</a:t>
            </a:r>
            <a:r>
              <a:rPr lang="en-US" sz="2800" b="1" u="sng" dirty="0"/>
              <a:t> trimester</a:t>
            </a:r>
            <a:r>
              <a:rPr lang="en-US" sz="2800" dirty="0"/>
              <a:t>)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mitotic division stops producing any more oogonia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The oogonia will enter the </a:t>
            </a:r>
            <a:r>
              <a:rPr lang="en-US" sz="2800" b="1" u="sng" dirty="0">
                <a:solidFill>
                  <a:srgbClr val="0070C0"/>
                </a:solidFill>
              </a:rPr>
              <a:t>prophase of 1</a:t>
            </a:r>
            <a:r>
              <a:rPr lang="en-US" sz="2800" b="1" u="sng" baseline="30000" dirty="0">
                <a:solidFill>
                  <a:srgbClr val="0070C0"/>
                </a:solidFill>
              </a:rPr>
              <a:t>st</a:t>
            </a:r>
            <a:r>
              <a:rPr lang="en-US" sz="2800" b="1" u="sng" dirty="0">
                <a:solidFill>
                  <a:srgbClr val="0070C0"/>
                </a:solidFill>
              </a:rPr>
              <a:t> meiotic division &amp; </a:t>
            </a:r>
            <a:r>
              <a:rPr lang="en-US" sz="2800" dirty="0"/>
              <a:t>stop → then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called </a:t>
            </a:r>
            <a:r>
              <a:rPr lang="en-US" sz="2800" b="1" dirty="0">
                <a:solidFill>
                  <a:srgbClr val="C00000"/>
                </a:solidFill>
              </a:rPr>
              <a:t>1ry oocytes </a:t>
            </a:r>
          </a:p>
          <a:p>
            <a:pPr>
              <a:defRPr/>
            </a:pPr>
            <a:r>
              <a:rPr lang="en-US" sz="2800" dirty="0"/>
              <a:t>Primary oocytes will remain in  </a:t>
            </a:r>
            <a:r>
              <a:rPr lang="en-US" sz="2800" b="1" u="sng" dirty="0">
                <a:solidFill>
                  <a:schemeClr val="hlink"/>
                </a:solidFill>
              </a:rPr>
              <a:t>arrested development in prophase of meiosis 1 until puberty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93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6632"/>
            <a:ext cx="8784976" cy="674136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By the beginning of </a:t>
            </a:r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trimester</a:t>
            </a:r>
            <a:r>
              <a:rPr lang="en-US" sz="2800" dirty="0"/>
              <a:t>, most oogonia have completed their change into 1ry oocytes which become surrounded with follicular cells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i="1" dirty="0">
                <a:solidFill>
                  <a:srgbClr val="C42106"/>
                </a:solidFill>
              </a:rPr>
              <a:t>    (Ovarian follicle : oocyte surrounded by one or more   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i="1" dirty="0">
                <a:solidFill>
                  <a:srgbClr val="C42106"/>
                </a:solidFill>
              </a:rPr>
              <a:t>    layer of epithelial cells 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C00000"/>
                </a:solidFill>
              </a:rPr>
              <a:t>                     B- </a:t>
            </a:r>
            <a:r>
              <a:rPr lang="en-US" sz="2800" b="1" u="sng" dirty="0" err="1">
                <a:solidFill>
                  <a:srgbClr val="C42106"/>
                </a:solidFill>
              </a:rPr>
              <a:t>Folliculogenesis</a:t>
            </a:r>
            <a:r>
              <a:rPr lang="en-US" sz="2800" b="1" u="sng" dirty="0">
                <a:solidFill>
                  <a:srgbClr val="C42106"/>
                </a:solidFill>
              </a:rPr>
              <a:t>  (A</a:t>
            </a:r>
            <a:r>
              <a:rPr lang="en-US" sz="2800" b="1" u="sng" dirty="0">
                <a:solidFill>
                  <a:srgbClr val="C00000"/>
                </a:solidFill>
              </a:rPr>
              <a:t>t puberty)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Each month,  FSH cause several </a:t>
            </a:r>
            <a:r>
              <a:rPr lang="en-US" sz="2800" b="1" u="sng" dirty="0">
                <a:solidFill>
                  <a:srgbClr val="C42106"/>
                </a:solidFill>
              </a:rPr>
              <a:t>follicles</a:t>
            </a:r>
            <a:r>
              <a:rPr lang="en-US" sz="2800" dirty="0"/>
              <a:t> to mature.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Throughout </a:t>
            </a:r>
            <a:r>
              <a:rPr lang="en-US" sz="2800" dirty="0" err="1"/>
              <a:t>folliculogenesis</a:t>
            </a:r>
            <a:r>
              <a:rPr lang="en-US" sz="2800" dirty="0"/>
              <a:t> from 1ry follicle→ mature follicle, oocyte is arrested in the prophase of 1</a:t>
            </a:r>
            <a:r>
              <a:rPr lang="en-US" sz="2800" baseline="30000" dirty="0"/>
              <a:t>st</a:t>
            </a:r>
            <a:r>
              <a:rPr lang="en-US" sz="2800" dirty="0"/>
              <a:t> meiotic division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b="1" dirty="0"/>
              <a:t>The</a:t>
            </a:r>
            <a:r>
              <a:rPr lang="en-US" sz="2800" dirty="0"/>
              <a:t> </a:t>
            </a:r>
            <a:r>
              <a:rPr lang="en-US" sz="2800" b="1" dirty="0"/>
              <a:t>primary oocytes resume meiosis I</a:t>
            </a:r>
            <a:r>
              <a:rPr lang="en-US" sz="2800" dirty="0"/>
              <a:t>, </a:t>
            </a:r>
            <a:r>
              <a:rPr lang="en-US" sz="2800" b="1" dirty="0"/>
              <a:t>just before ovulation.  </a:t>
            </a:r>
            <a:r>
              <a:rPr lang="en-US" sz="2800" i="1" dirty="0">
                <a:solidFill>
                  <a:srgbClr val="FF0000"/>
                </a:solidFill>
              </a:rPr>
              <a:t>1ry oocyte are diploid (2n)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u="sng" dirty="0">
              <a:solidFill>
                <a:srgbClr val="C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El- 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869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17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|14.7|1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6|8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3|1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4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7B27F43C3424F14B9B09E11064185262" ma:contentTypeVersion="2" ma:contentTypeDescription="إنشاء مستند جديد." ma:contentTypeScope="" ma:versionID="74777f0aaaf83fa0109b45610832be46">
  <xsd:schema xmlns:xsd="http://www.w3.org/2001/XMLSchema" xmlns:xs="http://www.w3.org/2001/XMLSchema" xmlns:p="http://schemas.microsoft.com/office/2006/metadata/properties" xmlns:ns2="cfb739ad-8775-4f5f-a2cf-07c24ded535e" targetNamespace="http://schemas.microsoft.com/office/2006/metadata/properties" ma:root="true" ma:fieldsID="176c5ba3b820414081cd8cf45e0b7971" ns2:_="">
    <xsd:import namespace="cfb739ad-8775-4f5f-a2cf-07c24ded53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b739ad-8775-4f5f-a2cf-07c24ded53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7F7401F-5784-4936-9AF3-E45DF6AA0E26}"/>
</file>

<file path=customXml/itemProps2.xml><?xml version="1.0" encoding="utf-8"?>
<ds:datastoreItem xmlns:ds="http://schemas.openxmlformats.org/officeDocument/2006/customXml" ds:itemID="{14F1FDF2-2B6C-4533-97C1-0F25C08E07FB}"/>
</file>

<file path=customXml/itemProps3.xml><?xml version="1.0" encoding="utf-8"?>
<ds:datastoreItem xmlns:ds="http://schemas.openxmlformats.org/officeDocument/2006/customXml" ds:itemID="{B2A7BC5B-7364-4EEC-A680-797A5584A8FB}"/>
</file>

<file path=docProps/app.xml><?xml version="1.0" encoding="utf-8"?>
<Properties xmlns="http://schemas.openxmlformats.org/officeDocument/2006/extended-properties" xmlns:vt="http://schemas.openxmlformats.org/officeDocument/2006/docPropsVTypes">
  <TotalTime>5285</TotalTime>
  <Words>2736</Words>
  <Application>Microsoft Office PowerPoint</Application>
  <PresentationFormat>On-screen Show (4:3)</PresentationFormat>
  <Paragraphs>564</Paragraphs>
  <Slides>46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Wingdings</vt:lpstr>
      <vt:lpstr>Office Theme</vt:lpstr>
      <vt:lpstr>The Female genital system Professor Dr. Hala El-mazar</vt:lpstr>
      <vt:lpstr>PowerPoint Presentation</vt:lpstr>
      <vt:lpstr>PowerPoint Presentation</vt:lpstr>
      <vt:lpstr>PowerPoint Presentation</vt:lpstr>
      <vt:lpstr>The ovary</vt:lpstr>
      <vt:lpstr>Ovarian follicles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Primary follicle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Fallopian tubes (oviducts)</vt:lpstr>
      <vt:lpstr>PowerPoint Presentation</vt:lpstr>
      <vt:lpstr>The uterus</vt:lpstr>
      <vt:lpstr>PowerPoint Presentation</vt:lpstr>
      <vt:lpstr>PowerPoint Presentation</vt:lpstr>
      <vt:lpstr>PowerPoint Presentation</vt:lpstr>
      <vt:lpstr>Cervix of uterus</vt:lpstr>
      <vt:lpstr>PowerPoint Presentation</vt:lpstr>
      <vt:lpstr>The vagina</vt:lpstr>
      <vt:lpstr>PowerPoint Presentation</vt:lpstr>
      <vt:lpstr>The placenta</vt:lpstr>
      <vt:lpstr>PowerPoint Presentation</vt:lpstr>
      <vt:lpstr>PowerPoint Presentation</vt:lpstr>
      <vt:lpstr>PowerPoint Presentation</vt:lpstr>
      <vt:lpstr>PowerPoint Presentation</vt:lpstr>
      <vt:lpstr>The mammary gland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female genital system</dc:title>
  <dc:creator>lion</dc:creator>
  <cp:lastModifiedBy>Hala M. Al-Mazar</cp:lastModifiedBy>
  <cp:revision>349</cp:revision>
  <dcterms:created xsi:type="dcterms:W3CDTF">2014-03-29T12:16:50Z</dcterms:created>
  <dcterms:modified xsi:type="dcterms:W3CDTF">2021-05-09T22:01:24Z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0x0101007B27F43C3424F14B9B09E11064185262</vt:lpwstr>
  </property>
</Properties>
</file>