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8C9B6-1F7B-4A6D-944C-4E1CC81FB18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F6BD6-F7BA-4688-BE14-E603D6FB0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88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9 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2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9 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1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9 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8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9 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51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9 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35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9 April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0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9 April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11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9 April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0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0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9 April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2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9 April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1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Sunday 9 April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2145B-EC69-4B71-AE17-B15DFE125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5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1091" y="461011"/>
            <a:ext cx="863600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endParaRPr lang="en-US" sz="36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 rtl="0"/>
            <a:r>
              <a:rPr lang="en-US" sz="3600" b="1" i="1" dirty="0">
                <a:solidFill>
                  <a:srgbClr val="0000FF"/>
                </a:solidFill>
                <a:latin typeface="Candara" pitchFamily="34" charset="0"/>
              </a:rPr>
              <a:t>THE LARGE INTESTINE</a:t>
            </a:r>
          </a:p>
          <a:p>
            <a:pPr algn="ctr"/>
            <a:endParaRPr lang="en-US" sz="36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3600" b="1" i="1" dirty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6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600" b="1" i="1" dirty="0">
                <a:solidFill>
                  <a:srgbClr val="0000FF"/>
                </a:solidFill>
                <a:latin typeface="Candara" pitchFamily="34" charset="0"/>
              </a:rPr>
              <a:t>College of Medicine / University of Mutah</a:t>
            </a:r>
          </a:p>
          <a:p>
            <a:pPr algn="ctr"/>
            <a:r>
              <a:rPr lang="en-US" sz="3600" b="1" i="1" dirty="0">
                <a:solidFill>
                  <a:srgbClr val="0000FF"/>
                </a:solidFill>
                <a:latin typeface="Candara" pitchFamily="34" charset="0"/>
              </a:rPr>
              <a:t>2022-2023</a:t>
            </a:r>
          </a:p>
          <a:p>
            <a:pPr algn="ctr"/>
            <a:endParaRPr lang="ar-IQ" sz="36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130963" y="5527593"/>
            <a:ext cx="4479637" cy="365125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Sunday 9 April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69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59542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33400" y="6376979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chemeClr val="tx1"/>
                </a:solidFill>
              </a:rPr>
              <a:t>Dr Aiman Qais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82730" y="6376979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tx1"/>
                </a:solidFill>
              </a:rPr>
              <a:t>10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200" y="685800"/>
            <a:ext cx="119680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dirty="0">
                <a:latin typeface="Candara" pitchFamily="34" charset="0"/>
              </a:rPr>
              <a:t>The appendix lies in </a:t>
            </a:r>
            <a:r>
              <a:rPr lang="en-US" sz="2800" b="1" dirty="0">
                <a:solidFill>
                  <a:srgbClr val="0033CC"/>
                </a:solidFill>
                <a:latin typeface="Candara" pitchFamily="34" charset="0"/>
              </a:rPr>
              <a:t>the right iliac fossa</a:t>
            </a:r>
            <a:r>
              <a:rPr lang="en-US" sz="2800" b="1" dirty="0">
                <a:latin typeface="Candara" pitchFamily="34" charset="0"/>
              </a:rPr>
              <a:t>, and in relation to the anterior abdominal wall its base is situated </a:t>
            </a:r>
            <a:r>
              <a:rPr lang="en-US" sz="2800" b="1" dirty="0">
                <a:solidFill>
                  <a:srgbClr val="FF0000"/>
                </a:solidFill>
                <a:latin typeface="Candara" pitchFamily="34" charset="0"/>
              </a:rPr>
              <a:t>one third of the way up</a:t>
            </a:r>
            <a:r>
              <a:rPr lang="en-US" sz="2800" b="1" dirty="0">
                <a:latin typeface="Candara" pitchFamily="34" charset="0"/>
              </a:rPr>
              <a:t> the line joining </a:t>
            </a:r>
            <a:r>
              <a:rPr lang="en-US" sz="2800" b="1" dirty="0">
                <a:solidFill>
                  <a:srgbClr val="0033CC"/>
                </a:solidFill>
                <a:latin typeface="Candara" pitchFamily="34" charset="0"/>
              </a:rPr>
              <a:t>the right anterior superior iliac spine to the umbilicus</a:t>
            </a:r>
            <a:r>
              <a:rPr lang="en-US" sz="2800" b="1" dirty="0">
                <a:latin typeface="Candara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ndara" pitchFamily="34" charset="0"/>
              </a:rPr>
              <a:t>(McBurney's point).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andar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36086" r="26758" b="16982"/>
          <a:stretch>
            <a:fillRect/>
          </a:stretch>
        </p:blipFill>
        <p:spPr bwMode="auto">
          <a:xfrm>
            <a:off x="5146587" y="2309092"/>
            <a:ext cx="6796032" cy="436163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مستطيل 1"/>
          <p:cNvSpPr/>
          <p:nvPr/>
        </p:nvSpPr>
        <p:spPr>
          <a:xfrm>
            <a:off x="76200" y="76200"/>
            <a:ext cx="160653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Appendix</a:t>
            </a:r>
          </a:p>
        </p:txBody>
      </p:sp>
      <p:sp>
        <p:nvSpPr>
          <p:cNvPr id="8" name="Rectangle 7"/>
          <p:cNvSpPr/>
          <p:nvPr/>
        </p:nvSpPr>
        <p:spPr>
          <a:xfrm>
            <a:off x="157018" y="2514800"/>
            <a:ext cx="48952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dirty="0">
                <a:latin typeface="Candara" pitchFamily="34" charset="0"/>
              </a:rPr>
              <a:t>Inside the abdomen, the base of the appendix is easily found by identifying </a:t>
            </a:r>
            <a:r>
              <a:rPr lang="en-US" sz="2800" b="1" dirty="0">
                <a:solidFill>
                  <a:srgbClr val="00CC00"/>
                </a:solidFill>
                <a:latin typeface="Candara" pitchFamily="34" charset="0"/>
              </a:rPr>
              <a:t>the </a:t>
            </a:r>
            <a:r>
              <a:rPr lang="en-US" sz="2800" b="1" dirty="0" err="1">
                <a:solidFill>
                  <a:srgbClr val="00CC00"/>
                </a:solidFill>
                <a:latin typeface="Candara" pitchFamily="34" charset="0"/>
              </a:rPr>
              <a:t>teniae</a:t>
            </a:r>
            <a:r>
              <a:rPr lang="en-US" sz="2800" b="1" dirty="0">
                <a:solidFill>
                  <a:srgbClr val="00CC00"/>
                </a:solidFill>
                <a:latin typeface="Candara" pitchFamily="34" charset="0"/>
              </a:rPr>
              <a:t> coli </a:t>
            </a:r>
            <a:r>
              <a:rPr lang="en-US" sz="2800" b="1" dirty="0">
                <a:latin typeface="Candara" pitchFamily="34" charset="0"/>
              </a:rPr>
              <a:t>of the cecum and tracing them to the base of the appendix, where they converge to form a continuous longitudinal muscle coat.</a:t>
            </a:r>
            <a:endParaRPr lang="ar-IQ" sz="28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74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>
                <a:solidFill>
                  <a:schemeClr val="tx1"/>
                </a:solidFill>
              </a:rPr>
              <a:t>Dr Aiman Qais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tx1"/>
                </a:solidFill>
              </a:rPr>
              <a:t>11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200" y="1374892"/>
            <a:ext cx="629373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The tip of the appendix is subject to a considerable range of movement and may be found in the following positions:</a:t>
            </a:r>
            <a:endParaRPr lang="ar-JO" sz="2400" b="1" dirty="0">
              <a:latin typeface="Candara" panose="020E0502030303020204" pitchFamily="34" charset="0"/>
            </a:endParaRP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(A) hanging down into the pelvis against the right pelvic wall</a:t>
            </a:r>
            <a:r>
              <a:rPr lang="en-US" sz="2400" b="1" dirty="0">
                <a:latin typeface="Candara" panose="020E0502030303020204" pitchFamily="34" charset="0"/>
              </a:rPr>
              <a:t>, 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(B) coiled up behind the cecum, </a:t>
            </a:r>
          </a:p>
          <a:p>
            <a:pPr algn="l"/>
            <a:r>
              <a:rPr lang="en-US" sz="2400" b="1" dirty="0">
                <a:solidFill>
                  <a:srgbClr val="F60AC9"/>
                </a:solidFill>
                <a:latin typeface="Candara" panose="020E0502030303020204" pitchFamily="34" charset="0"/>
              </a:rPr>
              <a:t>(C) projecting upward along the lateral side of the cecum</a:t>
            </a:r>
            <a:r>
              <a:rPr lang="en-US" sz="2400" b="1" dirty="0">
                <a:solidFill>
                  <a:srgbClr val="FFC000"/>
                </a:solidFill>
                <a:latin typeface="Candara" panose="020E0502030303020204" pitchFamily="34" charset="0"/>
              </a:rPr>
              <a:t>,</a:t>
            </a:r>
            <a:r>
              <a:rPr lang="en-US" sz="2400" b="1" dirty="0">
                <a:latin typeface="Candara" panose="020E0502030303020204" pitchFamily="34" charset="0"/>
              </a:rPr>
              <a:t> and </a:t>
            </a:r>
          </a:p>
          <a:p>
            <a:pPr algn="l"/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(D) in front of or behind the terminal part of the ileum</a:t>
            </a: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.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first and second positions are the most common sites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76200" y="76200"/>
            <a:ext cx="160653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Appendix</a:t>
            </a:r>
          </a:p>
        </p:txBody>
      </p:sp>
      <p:pic>
        <p:nvPicPr>
          <p:cNvPr id="7" name="Picture 3" descr="C:\Users\AYMAN\Pictures\صورة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5596" y="1462703"/>
            <a:ext cx="5464767" cy="4823690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25542" y="800229"/>
            <a:ext cx="6184706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Common Positions of the Tip of the Appendix</a:t>
            </a:r>
          </a:p>
        </p:txBody>
      </p:sp>
    </p:spTree>
    <p:extLst>
      <p:ext uri="{BB962C8B-B14F-4D97-AF65-F5344CB8AC3E}">
        <p14:creationId xmlns:p14="http://schemas.microsoft.com/office/powerpoint/2010/main" val="3611530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04127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04127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04127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rgbClr val="FF0000"/>
                </a:solidFill>
              </a:rPr>
              <a:t>12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مستطيل 1"/>
          <p:cNvSpPr/>
          <p:nvPr/>
        </p:nvSpPr>
        <p:spPr>
          <a:xfrm>
            <a:off x="76200" y="682496"/>
            <a:ext cx="570345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appendicular artery </a:t>
            </a:r>
            <a:r>
              <a:rPr lang="en-US" sz="2800" b="1" dirty="0">
                <a:latin typeface="Candara" panose="020E0502030303020204" pitchFamily="34" charset="0"/>
              </a:rPr>
              <a:t>is a branch of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</a:t>
            </a:r>
            <a:r>
              <a:rPr lang="en-US" sz="2800" b="1" dirty="0">
                <a:latin typeface="Candara" panose="020E0502030303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 cecal artery </a:t>
            </a:r>
            <a:endParaRPr lang="en-US" sz="2800" b="1" dirty="0">
              <a:latin typeface="Candara" panose="020E0502030303020204" pitchFamily="34" charset="0"/>
            </a:endParaRP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The appendicular vein </a:t>
            </a:r>
            <a:r>
              <a:rPr lang="en-US" sz="2800" b="1" dirty="0">
                <a:latin typeface="Candara" panose="020E0502030303020204" pitchFamily="34" charset="0"/>
              </a:rPr>
              <a:t>drains into </a:t>
            </a:r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the posterior </a:t>
            </a:r>
            <a:r>
              <a:rPr lang="en-US" sz="2800" b="1" dirty="0" err="1">
                <a:solidFill>
                  <a:srgbClr val="0033CC"/>
                </a:solidFill>
                <a:latin typeface="Candara" panose="020E0502030303020204" pitchFamily="34" charset="0"/>
              </a:rPr>
              <a:t>cecal</a:t>
            </a:r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 vein</a:t>
            </a:r>
          </a:p>
          <a:p>
            <a:pPr algn="l"/>
            <a:endParaRPr lang="en-US" sz="2800" b="1" dirty="0">
              <a:latin typeface="Candara" panose="020E0502030303020204" pitchFamily="34" charset="0"/>
            </a:endParaRPr>
          </a:p>
          <a:p>
            <a:pPr algn="l"/>
            <a:r>
              <a:rPr lang="en-US" sz="28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800" b="1" dirty="0">
                <a:latin typeface="Candara" panose="020E0502030303020204" pitchFamily="34" charset="0"/>
              </a:rPr>
              <a:t>The lymph vessels drain into one or two nodes lying in the mesoappendix and then eventually into </a:t>
            </a:r>
            <a:r>
              <a:rPr lang="en-US" sz="2800" b="1" dirty="0">
                <a:solidFill>
                  <a:srgbClr val="00CC00"/>
                </a:solidFill>
                <a:latin typeface="Candara" panose="020E0502030303020204" pitchFamily="34" charset="0"/>
              </a:rPr>
              <a:t>the superior mesenteric nodes</a:t>
            </a:r>
            <a:endParaRPr lang="en-US" sz="2800" b="1" dirty="0">
              <a:latin typeface="Candara" panose="020E0502030303020204" pitchFamily="34" charset="0"/>
            </a:endParaRPr>
          </a:p>
          <a:p>
            <a:pPr algn="l"/>
            <a:endParaRPr lang="en-US" sz="28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76200" y="76200"/>
            <a:ext cx="160653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Appendix</a:t>
            </a:r>
          </a:p>
        </p:txBody>
      </p:sp>
      <p:pic>
        <p:nvPicPr>
          <p:cNvPr id="1026" name="Picture 2" descr="Appendicular Artery - Stepw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86279"/>
            <a:ext cx="5991225" cy="46863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259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33400" y="6176818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57146" y="42284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rgbClr val="FF0000"/>
                </a:solidFill>
              </a:rPr>
              <a:t>13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2"/>
          <p:cNvSpPr/>
          <p:nvPr/>
        </p:nvSpPr>
        <p:spPr>
          <a:xfrm>
            <a:off x="76199" y="105073"/>
            <a:ext cx="2752677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Ascending Colon</a:t>
            </a:r>
          </a:p>
        </p:txBody>
      </p:sp>
      <p:sp>
        <p:nvSpPr>
          <p:cNvPr id="6" name="مستطيل 3"/>
          <p:cNvSpPr/>
          <p:nvPr/>
        </p:nvSpPr>
        <p:spPr>
          <a:xfrm>
            <a:off x="0" y="628293"/>
            <a:ext cx="117821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dirty="0">
                <a:latin typeface="Candara" panose="020E0502030303020204" pitchFamily="34" charset="0"/>
              </a:rPr>
              <a:t>Is about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5 in. (13 cm) </a:t>
            </a:r>
            <a:r>
              <a:rPr lang="en-US" sz="2800" b="1" dirty="0">
                <a:latin typeface="Candara" panose="020E0502030303020204" pitchFamily="34" charset="0"/>
              </a:rPr>
              <a:t>long and lies in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</a:rPr>
              <a:t>the right lower quadrant </a:t>
            </a:r>
          </a:p>
          <a:p>
            <a:pPr algn="l">
              <a:buFont typeface="Wingdings" pitchFamily="2" charset="2"/>
              <a:buChar char="v"/>
            </a:pPr>
            <a:r>
              <a:rPr lang="en-US" sz="2800" b="1" dirty="0">
                <a:latin typeface="Candara" panose="020E0502030303020204" pitchFamily="34" charset="0"/>
              </a:rPr>
              <a:t> It extends upward from the cecum to the inferior surface of the right lobe of the liver, where it turns to the left, forming </a:t>
            </a:r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the right colic flexure, </a:t>
            </a:r>
            <a:r>
              <a:rPr lang="en-US" sz="2800" b="1" dirty="0">
                <a:latin typeface="Candara" panose="020E0502030303020204" pitchFamily="34" charset="0"/>
              </a:rPr>
              <a:t>and becomes continuous with the transverse colon.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17499"/>
          <a:stretch>
            <a:fillRect/>
          </a:stretch>
        </p:blipFill>
        <p:spPr bwMode="auto">
          <a:xfrm>
            <a:off x="12403333" y="4820465"/>
            <a:ext cx="933976" cy="86392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AutoShape 2" descr="Colon cancer - Symptoms and causes - Mayo Clin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Colon cancer - Symptoms and causes - Mayo Clini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527" y="2538229"/>
            <a:ext cx="6720661" cy="4115341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55575" y="3472514"/>
            <a:ext cx="46473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dirty="0">
                <a:latin typeface="Candara" panose="020E0502030303020204" pitchFamily="34" charset="0"/>
              </a:rPr>
              <a:t>The peritoneum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</a:rPr>
              <a:t>covers the front and the sides </a:t>
            </a:r>
            <a:r>
              <a:rPr lang="en-US" sz="2800" b="1" dirty="0">
                <a:latin typeface="Candara" panose="020E0502030303020204" pitchFamily="34" charset="0"/>
              </a:rPr>
              <a:t>of the ascending colon, binding it to the posterior abdominal wall.</a:t>
            </a:r>
          </a:p>
        </p:txBody>
      </p:sp>
    </p:spTree>
    <p:extLst>
      <p:ext uri="{BB962C8B-B14F-4D97-AF65-F5344CB8AC3E}">
        <p14:creationId xmlns:p14="http://schemas.microsoft.com/office/powerpoint/2010/main" val="4033120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31840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31840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31840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rgbClr val="FF0000"/>
                </a:solidFill>
              </a:rPr>
              <a:t>14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32331" y="589167"/>
            <a:ext cx="12205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Anteriorly:</a:t>
            </a:r>
            <a:r>
              <a:rPr lang="en-US" sz="2400" b="1" dirty="0">
                <a:latin typeface="Candara" panose="020E0502030303020204" pitchFamily="34" charset="0"/>
              </a:rPr>
              <a:t> Coils of small intestine, the greater omentum, and the anterior abdominal wall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Posteriorly: </a:t>
            </a:r>
            <a:r>
              <a:rPr lang="en-US" sz="2400" b="1" dirty="0">
                <a:latin typeface="Candara" panose="020E0502030303020204" pitchFamily="34" charset="0"/>
              </a:rPr>
              <a:t>The iliacus, the iliac crest, the quadratus lumborum, the origin of the transversus abdominis muscle, and the lower pole of the right kidney. The </a:t>
            </a:r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iliohypogastric</a:t>
            </a:r>
            <a:r>
              <a:rPr lang="en-US" sz="2400" b="1" dirty="0">
                <a:latin typeface="Candara" panose="020E0502030303020204" pitchFamily="34" charset="0"/>
              </a:rPr>
              <a:t> and the </a:t>
            </a:r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ilioinguinal nerves </a:t>
            </a:r>
            <a:r>
              <a:rPr lang="en-US" sz="2400" b="1" dirty="0">
                <a:latin typeface="Candara" panose="020E0502030303020204" pitchFamily="34" charset="0"/>
              </a:rPr>
              <a:t>cross behind it 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52400" y="76200"/>
            <a:ext cx="2650084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Ascending Colon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7812" r="22070" b="16562"/>
          <a:stretch>
            <a:fillRect/>
          </a:stretch>
        </p:blipFill>
        <p:spPr bwMode="auto">
          <a:xfrm>
            <a:off x="6873732" y="2897491"/>
            <a:ext cx="4000496" cy="350043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6250" r="22461" b="13437"/>
          <a:stretch>
            <a:fillRect/>
          </a:stretch>
        </p:blipFill>
        <p:spPr bwMode="auto">
          <a:xfrm>
            <a:off x="975419" y="2980259"/>
            <a:ext cx="3868130" cy="346881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5634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68785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68785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68785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rgbClr val="FF0000"/>
                </a:solidFill>
              </a:rPr>
              <a:t>15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199" y="609600"/>
            <a:ext cx="539172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ileocolic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right colic branches of the superior mesenteric artery  </a:t>
            </a:r>
            <a:r>
              <a:rPr lang="en-US" sz="2400" b="1" dirty="0">
                <a:latin typeface="Candara" panose="020E0502030303020204" pitchFamily="34" charset="0"/>
              </a:rPr>
              <a:t>supply this area.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veins correspond to the arteries and drain into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superior mesenteric vein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lymph vessels drain into lymph nodes lying along the course of the colic blood vessels and ultimately reach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superior mesenteric nodes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endParaRPr lang="en-US" sz="24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مستطيل 2"/>
          <p:cNvSpPr/>
          <p:nvPr/>
        </p:nvSpPr>
        <p:spPr>
          <a:xfrm>
            <a:off x="76200" y="76200"/>
            <a:ext cx="2752677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Ascending Colon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27148" t="30312" r="48242" b="18125"/>
          <a:stretch>
            <a:fillRect/>
          </a:stretch>
        </p:blipFill>
        <p:spPr bwMode="auto">
          <a:xfrm>
            <a:off x="8000537" y="4359563"/>
            <a:ext cx="2115590" cy="235065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074" name="Picture 2" descr="The Superior Mesenteric Artery - Position - Branches - TeachMeAna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10" y="201664"/>
            <a:ext cx="6367617" cy="396841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220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38481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59551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59551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rgbClr val="FF0000"/>
                </a:solidFill>
              </a:rPr>
              <a:t>16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8509" y="125185"/>
            <a:ext cx="270574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Transverse Colon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87482" y="719400"/>
            <a:ext cx="63225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transverse colon is about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(38 to 50 cm) </a:t>
            </a:r>
            <a:r>
              <a:rPr lang="en-US" sz="2400" b="1" dirty="0">
                <a:latin typeface="Candara" panose="020E0502030303020204" pitchFamily="34" charset="0"/>
              </a:rPr>
              <a:t>long and extends across the abdomen, occupying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umbilical region.</a:t>
            </a:r>
          </a:p>
          <a:p>
            <a:pPr algn="l">
              <a:buFont typeface="Wingdings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It begins at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right colic flexure </a:t>
            </a:r>
            <a:r>
              <a:rPr lang="en-US" sz="2400" b="1" dirty="0">
                <a:latin typeface="Candara" panose="020E0502030303020204" pitchFamily="34" charset="0"/>
              </a:rPr>
              <a:t>below the right lobe of the liver  and hangs downward, suspended by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transverse mesocolon </a:t>
            </a:r>
            <a:r>
              <a:rPr lang="en-US" sz="2400" b="1" dirty="0">
                <a:latin typeface="Candara" panose="020E0502030303020204" pitchFamily="34" charset="0"/>
              </a:rPr>
              <a:t>from the pancreas . It then ascends 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left colic flexure </a:t>
            </a:r>
            <a:r>
              <a:rPr lang="en-US" sz="2400" b="1" dirty="0">
                <a:latin typeface="Candara" panose="020E0502030303020204" pitchFamily="34" charset="0"/>
              </a:rPr>
              <a:t>below the spleen. </a:t>
            </a:r>
          </a:p>
          <a:p>
            <a:pPr algn="l">
              <a:buFont typeface="Wingdings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left colic flexure </a:t>
            </a:r>
            <a:r>
              <a:rPr lang="en-US" sz="2400" b="1" dirty="0">
                <a:latin typeface="Candara" panose="020E0502030303020204" pitchFamily="34" charset="0"/>
              </a:rPr>
              <a:t>is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higher than </a:t>
            </a:r>
            <a:r>
              <a:rPr lang="en-US" sz="2400" b="1" dirty="0"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right colic flexure </a:t>
            </a:r>
            <a:r>
              <a:rPr lang="en-US" sz="2400" b="1" dirty="0">
                <a:latin typeface="Candara" panose="020E0502030303020204" pitchFamily="34" charset="0"/>
              </a:rPr>
              <a:t>and is suspended from the diaphragm by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 err="1">
                <a:solidFill>
                  <a:srgbClr val="7030A0"/>
                </a:solidFill>
                <a:latin typeface="Candara" panose="020E0502030303020204" pitchFamily="34" charset="0"/>
              </a:rPr>
              <a:t>phrenicocolic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 ligament </a:t>
            </a:r>
            <a:endParaRPr lang="ar-IQ" sz="2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pic>
        <p:nvPicPr>
          <p:cNvPr id="4098" name="Picture 2" descr="Definition of colon - NCI Dictionary of Cancer Terms - N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38" y="802527"/>
            <a:ext cx="5438775" cy="4552951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519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85653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85653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85653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rgbClr val="FF0000"/>
                </a:solidFill>
              </a:rPr>
              <a:t>17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2400" y="152400"/>
            <a:ext cx="270574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Transverse Colon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76199" y="774442"/>
            <a:ext cx="568729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transverse mesocolon</a:t>
            </a:r>
            <a:r>
              <a:rPr lang="en-US" sz="2400" b="1" dirty="0">
                <a:latin typeface="Candara" panose="020E0502030303020204" pitchFamily="34" charset="0"/>
              </a:rPr>
              <a:t>, or mesentery of the transverse colon, suspends the transverse colon from </a:t>
            </a:r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the anterior border of the pancreas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mesentery is attached to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superior border of the transverse colon</a:t>
            </a:r>
            <a:r>
              <a:rPr lang="en-US" sz="2400" b="1" dirty="0">
                <a:latin typeface="Candara" panose="020E0502030303020204" pitchFamily="34" charset="0"/>
              </a:rPr>
              <a:t>, and the posterior layers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greater omentum </a:t>
            </a:r>
            <a:r>
              <a:rPr lang="en-US" sz="2400" b="1" dirty="0">
                <a:latin typeface="Candara" panose="020E0502030303020204" pitchFamily="34" charset="0"/>
              </a:rPr>
              <a:t>are attached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to the inferior border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Because of the length of the transverse mesocolon, the position of the transverse colon is extremely variable and </a:t>
            </a:r>
            <a:r>
              <a:rPr lang="en-US" sz="2400" b="1" i="1" u="sng" dirty="0">
                <a:solidFill>
                  <a:srgbClr val="7030A0"/>
                </a:solidFill>
                <a:latin typeface="Candara" panose="020E0502030303020204" pitchFamily="34" charset="0"/>
              </a:rPr>
              <a:t>may sometimes reach down as far as the pelvi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s</a:t>
            </a:r>
            <a:endParaRPr lang="ar-IQ" sz="2400" b="1" i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 l="31250" t="10625" r="22461" b="9687"/>
          <a:stretch>
            <a:fillRect/>
          </a:stretch>
        </p:blipFill>
        <p:spPr bwMode="auto">
          <a:xfrm>
            <a:off x="6336145" y="386927"/>
            <a:ext cx="5594899" cy="601982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6366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576128" y="0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26724" y="44595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rgbClr val="FF0000"/>
                </a:solidFill>
              </a:rPr>
              <a:t>18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200" y="76200"/>
            <a:ext cx="270574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Transverse Colon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1548" y="661044"/>
            <a:ext cx="124390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</a:t>
            </a:r>
          </a:p>
          <a:p>
            <a:pPr algn="l"/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Anteriorly</a:t>
            </a:r>
            <a:r>
              <a:rPr lang="en-US" sz="2400" b="1" dirty="0">
                <a:latin typeface="Candara" panose="020E0502030303020204" pitchFamily="34" charset="0"/>
              </a:rPr>
              <a:t>: The greater </a:t>
            </a:r>
            <a:r>
              <a:rPr lang="en-US" sz="2400" b="1" dirty="0" err="1">
                <a:latin typeface="Candara" panose="020E0502030303020204" pitchFamily="34" charset="0"/>
              </a:rPr>
              <a:t>omentum</a:t>
            </a:r>
            <a:r>
              <a:rPr lang="en-US" sz="2400" b="1" dirty="0">
                <a:latin typeface="Candara" panose="020E0502030303020204" pitchFamily="34" charset="0"/>
              </a:rPr>
              <a:t> and the anterior abdominal wall (umbilical and </a:t>
            </a:r>
            <a:r>
              <a:rPr lang="en-US" sz="2400" b="1" dirty="0" err="1">
                <a:latin typeface="Candara" panose="020E0502030303020204" pitchFamily="34" charset="0"/>
              </a:rPr>
              <a:t>hypogastric</a:t>
            </a:r>
            <a:r>
              <a:rPr lang="en-US" sz="2400" b="1" dirty="0">
                <a:latin typeface="Candara" panose="020E0502030303020204" pitchFamily="34" charset="0"/>
              </a:rPr>
              <a:t> regions) </a:t>
            </a:r>
          </a:p>
          <a:p>
            <a:pPr algn="l"/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Posteriorly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: </a:t>
            </a:r>
            <a:r>
              <a:rPr lang="en-US" sz="2400" b="1" dirty="0">
                <a:latin typeface="Candara" panose="020E0502030303020204" pitchFamily="34" charset="0"/>
              </a:rPr>
              <a:t>The second part of the duodenum, the head of the pancreas, and the coils of the jejunum and ileum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17499"/>
          <a:stretch>
            <a:fillRect/>
          </a:stretch>
        </p:blipFill>
        <p:spPr bwMode="auto">
          <a:xfrm>
            <a:off x="7158183" y="2270614"/>
            <a:ext cx="4811742" cy="445086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0625" r="22461" b="9687"/>
          <a:stretch>
            <a:fillRect/>
          </a:stretch>
        </p:blipFill>
        <p:spPr bwMode="auto">
          <a:xfrm>
            <a:off x="3121891" y="2564465"/>
            <a:ext cx="3863576" cy="415701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04527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59952" y="292172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05218" y="39770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b="1" smtClean="0">
                <a:solidFill>
                  <a:srgbClr val="FF0000"/>
                </a:solidFill>
              </a:rPr>
              <a:t>19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200" y="76200"/>
            <a:ext cx="270574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Transverse Colon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52399" y="552295"/>
            <a:ext cx="120396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Arteries</a:t>
            </a:r>
          </a:p>
          <a:p>
            <a:pPr algn="l"/>
            <a:r>
              <a:rPr lang="en-US" sz="2400" b="1" dirty="0">
                <a:latin typeface="Candara" pitchFamily="34" charset="0"/>
              </a:rPr>
              <a:t>The proximal two thirds are supplied by </a:t>
            </a:r>
            <a:r>
              <a:rPr lang="en-US" sz="2400" b="1" dirty="0">
                <a:solidFill>
                  <a:srgbClr val="F60AC9"/>
                </a:solidFill>
                <a:latin typeface="Candara" pitchFamily="34" charset="0"/>
              </a:rPr>
              <a:t>the middle colic artery</a:t>
            </a:r>
            <a:r>
              <a:rPr lang="en-US" sz="2400" b="1" dirty="0">
                <a:latin typeface="Candara" pitchFamily="34" charset="0"/>
              </a:rPr>
              <a:t>, a branch of the </a:t>
            </a:r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superior mesenteric artery </a:t>
            </a:r>
            <a:r>
              <a:rPr lang="en-US" sz="2400" b="1" dirty="0">
                <a:latin typeface="Candara" pitchFamily="34" charset="0"/>
              </a:rPr>
              <a:t>. The distal third is supplied by </a:t>
            </a:r>
            <a:r>
              <a:rPr lang="en-US" sz="2400" b="1" dirty="0">
                <a:solidFill>
                  <a:srgbClr val="F60AC9"/>
                </a:solidFill>
                <a:latin typeface="Candara" pitchFamily="34" charset="0"/>
              </a:rPr>
              <a:t>the left colic artery,</a:t>
            </a:r>
            <a:r>
              <a:rPr lang="en-US" sz="2400" b="1" dirty="0">
                <a:latin typeface="Candara" pitchFamily="34" charset="0"/>
              </a:rPr>
              <a:t> a branch of the </a:t>
            </a:r>
            <a:r>
              <a:rPr lang="en-US" sz="2400" b="1" dirty="0">
                <a:solidFill>
                  <a:srgbClr val="FF0000"/>
                </a:solidFill>
                <a:latin typeface="Candara" pitchFamily="34" charset="0"/>
              </a:rPr>
              <a:t>inferior mesenteric artery </a:t>
            </a:r>
            <a:br>
              <a:rPr lang="en-US" sz="2400" b="1" dirty="0">
                <a:latin typeface="Candara" pitchFamily="34" charset="0"/>
              </a:rPr>
            </a:br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Veins</a:t>
            </a:r>
          </a:p>
          <a:p>
            <a:pPr algn="l"/>
            <a:r>
              <a:rPr lang="en-US" sz="2400" b="1" dirty="0">
                <a:latin typeface="Candara" pitchFamily="34" charset="0"/>
              </a:rPr>
              <a:t>The veins correspond to the arteries and drain into the </a:t>
            </a:r>
            <a:r>
              <a:rPr lang="en-US" sz="2400" b="1" dirty="0">
                <a:solidFill>
                  <a:srgbClr val="0033CC"/>
                </a:solidFill>
                <a:latin typeface="Candara" pitchFamily="34" charset="0"/>
              </a:rPr>
              <a:t>superior and inferior mesenteric veins.</a:t>
            </a:r>
          </a:p>
        </p:txBody>
      </p:sp>
      <p:pic>
        <p:nvPicPr>
          <p:cNvPr id="5122" name="Picture 2" descr="Fig 3 - The major arteries and veins supplying the col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52" y="2937393"/>
            <a:ext cx="9576999" cy="360151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650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2828018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Large Intestine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199" y="685800"/>
            <a:ext cx="57888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latin typeface="Candara" pitchFamily="34" charset="0"/>
              </a:rPr>
              <a:t>The large intestine extends from the ileum to the anus. It is divided into the  </a:t>
            </a:r>
            <a:r>
              <a:rPr lang="en-US" sz="2800" b="1" i="1" dirty="0">
                <a:solidFill>
                  <a:schemeClr val="accent2"/>
                </a:solidFill>
                <a:latin typeface="Candara" pitchFamily="34" charset="0"/>
              </a:rPr>
              <a:t>cecum,   appendix,   ascending colon,  transverse colon,   descending colon,   and sigmoid colon.</a:t>
            </a:r>
            <a:endParaRPr lang="ar-IQ" sz="2800" b="1" i="1" dirty="0">
              <a:solidFill>
                <a:schemeClr val="accent2"/>
              </a:solidFill>
              <a:latin typeface="Candar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7500" r="28515" b="31562"/>
          <a:stretch>
            <a:fillRect/>
          </a:stretch>
        </p:blipFill>
        <p:spPr bwMode="auto">
          <a:xfrm>
            <a:off x="6019800" y="471055"/>
            <a:ext cx="6021142" cy="528884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14299" y="3888315"/>
            <a:ext cx="57126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latin typeface="Candara" pitchFamily="34" charset="0"/>
              </a:rPr>
              <a:t>The primary function of the large intestine is the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absorption of water and electrolytes </a:t>
            </a:r>
            <a:r>
              <a:rPr lang="en-US" sz="2800" b="1" i="1" dirty="0">
                <a:latin typeface="Candara" pitchFamily="34" charset="0"/>
              </a:rPr>
              <a:t>and the </a:t>
            </a:r>
            <a:r>
              <a:rPr lang="en-US" sz="2800" b="1" i="1" dirty="0">
                <a:solidFill>
                  <a:srgbClr val="00CC00"/>
                </a:solidFill>
                <a:latin typeface="Candara" pitchFamily="34" charset="0"/>
              </a:rPr>
              <a:t>storage of undigested material </a:t>
            </a:r>
            <a:r>
              <a:rPr lang="en-US" sz="2800" b="1" i="1" dirty="0">
                <a:latin typeface="Candara" pitchFamily="34" charset="0"/>
              </a:rPr>
              <a:t>until it can be expelled from the body as feces</a:t>
            </a:r>
            <a:endParaRPr lang="ar-IQ" sz="2800" b="1" i="1" dirty="0">
              <a:latin typeface="Candara" pitchFamily="34" charset="0"/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77509" y="6315023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0033CC"/>
                </a:solidFill>
              </a:rPr>
              <a:t>Dr Aiman Qais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9 April 2023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889672" y="6356350"/>
            <a:ext cx="464127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rgbClr val="FF0000"/>
                </a:solidFill>
              </a:rPr>
              <a:t>2</a:t>
            </a:fld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0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2399" y="5805668"/>
            <a:ext cx="27432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1041400" y="5656104"/>
            <a:ext cx="4114800" cy="365125"/>
          </a:xfrm>
        </p:spPr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Dr Aiman Qais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672039" y="6021229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rgbClr val="FF0000"/>
                </a:solidFill>
              </a:rPr>
              <a:t>20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42718" y="675620"/>
            <a:ext cx="119010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proximal two thirds drain into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colic nodes </a:t>
            </a:r>
            <a:r>
              <a:rPr lang="en-US" sz="2400" b="1" dirty="0">
                <a:latin typeface="Candara" panose="020E0502030303020204" pitchFamily="34" charset="0"/>
              </a:rPr>
              <a:t>and then into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superior mesenteric nodes</a:t>
            </a:r>
            <a:r>
              <a:rPr lang="en-US" sz="2400" b="1" dirty="0">
                <a:latin typeface="Candara" panose="020E0502030303020204" pitchFamily="34" charset="0"/>
              </a:rPr>
              <a:t>; the distal third drains into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colic nodes </a:t>
            </a:r>
            <a:r>
              <a:rPr lang="en-US" sz="2400" b="1" dirty="0">
                <a:latin typeface="Candara" panose="020E0502030303020204" pitchFamily="34" charset="0"/>
              </a:rPr>
              <a:t>and then into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inferior mesenteric nodes.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52400" y="152400"/>
            <a:ext cx="270574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Transverse Colon</a:t>
            </a:r>
          </a:p>
        </p:txBody>
      </p:sp>
      <p:pic>
        <p:nvPicPr>
          <p:cNvPr id="6146" name="Picture 2" descr="Paracolic superior mesenteric nodes - e-Anatomy - IMAI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009" y="2010259"/>
            <a:ext cx="4689764" cy="476082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ymphatic drainage of the colon and rectum - UpToD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66" y="2010259"/>
            <a:ext cx="4717225" cy="476082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762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4106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41069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41069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rgbClr val="FF0000"/>
                </a:solidFill>
              </a:rPr>
              <a:t>21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2"/>
          <p:cNvSpPr/>
          <p:nvPr/>
        </p:nvSpPr>
        <p:spPr>
          <a:xfrm>
            <a:off x="76200" y="76200"/>
            <a:ext cx="2839239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Descending Colon</a:t>
            </a:r>
          </a:p>
        </p:txBody>
      </p:sp>
      <p:sp>
        <p:nvSpPr>
          <p:cNvPr id="6" name="مستطيل 3"/>
          <p:cNvSpPr/>
          <p:nvPr/>
        </p:nvSpPr>
        <p:spPr>
          <a:xfrm>
            <a:off x="152399" y="762000"/>
            <a:ext cx="49091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descending colon is about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10 in. (25 cm) </a:t>
            </a:r>
            <a:r>
              <a:rPr lang="en-US" sz="2400" b="1" dirty="0">
                <a:latin typeface="Candara" panose="020E0502030303020204" pitchFamily="34" charset="0"/>
              </a:rPr>
              <a:t>long and lies in the left upper and lower quadrants </a:t>
            </a:r>
          </a:p>
          <a:p>
            <a:pPr algn="l">
              <a:buFont typeface="Wingdings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It extends downward from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left colic flexure</a:t>
            </a:r>
            <a:r>
              <a:rPr lang="en-US" sz="2400" b="1" dirty="0">
                <a:latin typeface="Candara" panose="020E0502030303020204" pitchFamily="34" charset="0"/>
              </a:rPr>
              <a:t>, to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the pelvic brim</a:t>
            </a:r>
            <a:r>
              <a:rPr lang="en-US" sz="2400" b="1" dirty="0">
                <a:latin typeface="Candara" panose="020E0502030303020204" pitchFamily="34" charset="0"/>
              </a:rPr>
              <a:t>, where it becomes continuous with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sigmoid colon</a:t>
            </a:r>
          </a:p>
          <a:p>
            <a:pPr algn="l">
              <a:buFont typeface="Wingdings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peritoneum covers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front and the sides</a:t>
            </a:r>
            <a:r>
              <a:rPr lang="en-US" sz="2400" b="1" dirty="0">
                <a:latin typeface="Candara" panose="020E0502030303020204" pitchFamily="34" charset="0"/>
              </a:rPr>
              <a:t> and binds it to the posterior abdominal wall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17499"/>
          <a:stretch>
            <a:fillRect/>
          </a:stretch>
        </p:blipFill>
        <p:spPr bwMode="auto">
          <a:xfrm>
            <a:off x="5438431" y="275996"/>
            <a:ext cx="6344338" cy="5868513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3131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187493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15037" y="29416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Dr Aiman Qais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57146" y="6416675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rgbClr val="FF0000"/>
                </a:solidFill>
              </a:rPr>
              <a:t>22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200" y="76200"/>
            <a:ext cx="294183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Descending Colon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76200" y="609600"/>
            <a:ext cx="12023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Relations: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Anteriorly:</a:t>
            </a:r>
            <a:r>
              <a:rPr lang="en-US" sz="2400" b="1" dirty="0">
                <a:latin typeface="Candara" panose="020E0502030303020204" pitchFamily="34" charset="0"/>
              </a:rPr>
              <a:t> Coils of small intestine, the greater omentum, and the anterior abdominal wall 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Posteriorly:</a:t>
            </a:r>
            <a:r>
              <a:rPr lang="en-US" sz="2400" b="1" dirty="0">
                <a:latin typeface="Candara" panose="020E0502030303020204" pitchFamily="34" charset="0"/>
              </a:rPr>
              <a:t> The lateral border of the left kidney, the origin of the transversus abdominis muscle, the quadratus lumborum, the iliac crest, the iliacus, and the left psoas. The </a:t>
            </a:r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iliohypogastric</a:t>
            </a:r>
            <a:r>
              <a:rPr lang="en-US" sz="2400" b="1" dirty="0">
                <a:latin typeface="Candara" panose="020E0502030303020204" pitchFamily="34" charset="0"/>
              </a:rPr>
              <a:t> and the </a:t>
            </a:r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ilioinguinal nerves</a:t>
            </a:r>
            <a:r>
              <a:rPr lang="en-US" sz="2400" b="1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lateral cutaneous nerve of the thigh</a:t>
            </a:r>
            <a:r>
              <a:rPr lang="en-US" sz="2400" b="1" dirty="0">
                <a:latin typeface="Candara" panose="020E0502030303020204" pitchFamily="34" charset="0"/>
              </a:rPr>
              <a:t>, and the </a:t>
            </a:r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femoral nerve </a:t>
            </a:r>
            <a:r>
              <a:rPr lang="en-US" sz="2400" b="1" dirty="0">
                <a:latin typeface="Candara" panose="020E0502030303020204" pitchFamily="34" charset="0"/>
              </a:rPr>
              <a:t>also lie posteriorly.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7812" r="22070" b="16562"/>
          <a:stretch>
            <a:fillRect/>
          </a:stretch>
        </p:blipFill>
        <p:spPr bwMode="auto">
          <a:xfrm>
            <a:off x="6087918" y="2600198"/>
            <a:ext cx="4925862" cy="413420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6250" r="22461" b="13437"/>
          <a:stretch>
            <a:fillRect/>
          </a:stretch>
        </p:blipFill>
        <p:spPr bwMode="auto">
          <a:xfrm>
            <a:off x="1612990" y="2928104"/>
            <a:ext cx="4299438" cy="385559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8379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78022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78022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chemeClr val="accent2"/>
                </a:solidFill>
              </a:rPr>
              <a:t>Dr Aiman Qais AL Maathidy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78022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accent2"/>
                </a:solidFill>
              </a:rPr>
              <a:t>23</a:t>
            </a:fld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مستطيل 2"/>
          <p:cNvSpPr/>
          <p:nvPr/>
        </p:nvSpPr>
        <p:spPr>
          <a:xfrm>
            <a:off x="76200" y="872099"/>
            <a:ext cx="490438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Blood Supply</a:t>
            </a: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left colic </a:t>
            </a:r>
            <a:r>
              <a:rPr lang="en-US" sz="2800" b="1" dirty="0">
                <a:latin typeface="Candara" panose="020E0502030303020204" pitchFamily="34" charset="0"/>
              </a:rPr>
              <a:t>and the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sigmoid branches of the inferior mesenteric artery  </a:t>
            </a:r>
            <a:r>
              <a:rPr lang="en-US" sz="2800" b="1" dirty="0">
                <a:latin typeface="Candara" panose="020E0502030303020204" pitchFamily="34" charset="0"/>
              </a:rPr>
              <a:t>supply this area.</a:t>
            </a:r>
          </a:p>
          <a:p>
            <a:pPr algn="l"/>
            <a:endParaRPr lang="en-US" sz="2800" b="1" dirty="0">
              <a:latin typeface="Candara" panose="020E0502030303020204" pitchFamily="34" charset="0"/>
            </a:endParaRP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800" b="1" dirty="0">
                <a:latin typeface="Candara" panose="020E0502030303020204" pitchFamily="34" charset="0"/>
              </a:rPr>
              <a:t>The veins correspond to the arteries and drain into the </a:t>
            </a:r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inferior mesenteric vein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31250" t="10625" r="21875" b="21875"/>
          <a:stretch>
            <a:fillRect/>
          </a:stretch>
        </p:blipFill>
        <p:spPr bwMode="auto">
          <a:xfrm>
            <a:off x="5306034" y="332508"/>
            <a:ext cx="6609131" cy="594821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7" name="مستطيل 4"/>
          <p:cNvSpPr/>
          <p:nvPr/>
        </p:nvSpPr>
        <p:spPr>
          <a:xfrm>
            <a:off x="76200" y="142796"/>
            <a:ext cx="3336170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Descending Colon</a:t>
            </a:r>
          </a:p>
        </p:txBody>
      </p:sp>
    </p:spTree>
    <p:extLst>
      <p:ext uri="{BB962C8B-B14F-4D97-AF65-F5344CB8AC3E}">
        <p14:creationId xmlns:p14="http://schemas.microsoft.com/office/powerpoint/2010/main" val="54198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13365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13365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chemeClr val="accent2"/>
                </a:solidFill>
              </a:rPr>
              <a:t>Dr Aiman Qais AL Maathidy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13365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accent2"/>
                </a:solidFill>
              </a:rPr>
              <a:t>24</a:t>
            </a:fld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199" y="990600"/>
            <a:ext cx="553027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800" b="1" dirty="0">
                <a:latin typeface="Candara" panose="020E0502030303020204" pitchFamily="34" charset="0"/>
              </a:rPr>
              <a:t>Lymph drains into the colic lymph nodes and the </a:t>
            </a:r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inferior mesenteric nodes </a:t>
            </a:r>
            <a:r>
              <a:rPr lang="en-US" sz="2800" b="1" dirty="0">
                <a:latin typeface="Candara" panose="020E0502030303020204" pitchFamily="34" charset="0"/>
              </a:rPr>
              <a:t>around the origin of the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inferior mesenteric artery</a:t>
            </a:r>
            <a:r>
              <a:rPr lang="en-US" sz="2800" b="1" dirty="0"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800" b="1" dirty="0">
              <a:latin typeface="Candara" panose="020E0502030303020204" pitchFamily="34" charset="0"/>
            </a:endParaRPr>
          </a:p>
        </p:txBody>
      </p:sp>
      <p:sp>
        <p:nvSpPr>
          <p:cNvPr id="6" name="مستطيل 2"/>
          <p:cNvSpPr/>
          <p:nvPr/>
        </p:nvSpPr>
        <p:spPr>
          <a:xfrm>
            <a:off x="152400" y="228600"/>
            <a:ext cx="3336170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Descending Colon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27148" t="30312" r="48242" b="18125"/>
          <a:stretch>
            <a:fillRect/>
          </a:stretch>
        </p:blipFill>
        <p:spPr bwMode="auto">
          <a:xfrm>
            <a:off x="6742545" y="190307"/>
            <a:ext cx="5160819" cy="612874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5656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93619" y="6430239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477981" y="6247676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chemeClr val="accent2"/>
                </a:solidFill>
              </a:rPr>
              <a:t>Dr Aiman Qais AL Maathidy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30239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accent2"/>
                </a:solidFill>
              </a:rPr>
              <a:t>25</a:t>
            </a:fld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25312" r="25000" b="25937"/>
          <a:stretch>
            <a:fillRect/>
          </a:stretch>
        </p:blipFill>
        <p:spPr bwMode="auto">
          <a:xfrm>
            <a:off x="3943927" y="2829875"/>
            <a:ext cx="6038273" cy="39249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مستطيل 2"/>
          <p:cNvSpPr/>
          <p:nvPr/>
        </p:nvSpPr>
        <p:spPr>
          <a:xfrm>
            <a:off x="83974" y="62721"/>
            <a:ext cx="5490606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Examination of large intestine</a:t>
            </a:r>
            <a:endParaRPr lang="ar-IQ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0" y="762000"/>
            <a:ext cx="121920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The interior of the colon can be observed and </a:t>
            </a:r>
            <a:r>
              <a:rPr lang="en-GB" sz="2400" b="1" dirty="0">
                <a:latin typeface="Candara" pitchFamily="34" charset="0"/>
              </a:rPr>
              <a:t>photographed</a:t>
            </a:r>
            <a:r>
              <a:rPr lang="en-GB" sz="2400" b="1" i="1" dirty="0">
                <a:latin typeface="Candara" pitchFamily="34" charset="0"/>
              </a:rPr>
              <a:t> in a procedure called colonoscopy or </a:t>
            </a:r>
            <a:r>
              <a:rPr lang="en-GB" sz="2400" b="1" i="1" dirty="0" err="1">
                <a:latin typeface="Candara" pitchFamily="34" charset="0"/>
              </a:rPr>
              <a:t>coloscopy</a:t>
            </a:r>
            <a:r>
              <a:rPr lang="en-GB" sz="2400" b="1" i="1" dirty="0">
                <a:latin typeface="Candara" pitchFamily="34" charset="0"/>
              </a:rPr>
              <a:t>, using a long, flexible </a:t>
            </a:r>
            <a:r>
              <a:rPr lang="en-GB" sz="2400" b="1" i="1" dirty="0" err="1">
                <a:latin typeface="Candara" pitchFamily="34" charset="0"/>
              </a:rPr>
              <a:t>fiberoptic</a:t>
            </a:r>
            <a:r>
              <a:rPr lang="en-GB" sz="2400" b="1" i="1" dirty="0">
                <a:latin typeface="Candara" pitchFamily="34" charset="0"/>
              </a:rPr>
              <a:t> endoscope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(</a:t>
            </a:r>
            <a:r>
              <a:rPr lang="en-GB" sz="2400" b="1" i="1" dirty="0" err="1">
                <a:solidFill>
                  <a:srgbClr val="0033CC"/>
                </a:solidFill>
                <a:latin typeface="Candara" pitchFamily="34" charset="0"/>
              </a:rPr>
              <a:t>colonoscope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) </a:t>
            </a:r>
            <a:r>
              <a:rPr lang="en-GB" sz="2400" b="1" i="1" dirty="0">
                <a:latin typeface="Candara" pitchFamily="34" charset="0"/>
              </a:rPr>
              <a:t>inserted into the colon through the anus and rectum.  Small instruments can be passed through the </a:t>
            </a:r>
            <a:r>
              <a:rPr lang="en-GB" sz="2400" b="1" i="1" dirty="0" err="1">
                <a:latin typeface="Candara" pitchFamily="34" charset="0"/>
              </a:rPr>
              <a:t>colonoscope</a:t>
            </a:r>
            <a:r>
              <a:rPr lang="en-GB" sz="2400" b="1" i="1" dirty="0">
                <a:latin typeface="Candara" pitchFamily="34" charset="0"/>
              </a:rPr>
              <a:t> and used to facilitate minor operative procedures, such as biopsies or removal of polyps. </a:t>
            </a:r>
          </a:p>
        </p:txBody>
      </p:sp>
    </p:spTree>
    <p:extLst>
      <p:ext uri="{BB962C8B-B14F-4D97-AF65-F5344CB8AC3E}">
        <p14:creationId xmlns:p14="http://schemas.microsoft.com/office/powerpoint/2010/main" val="1782144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>
                <a:solidFill>
                  <a:schemeClr val="accent2"/>
                </a:solidFill>
              </a:rPr>
              <a:t>Dr Aiman Qais AL Maathidy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accent2"/>
                </a:solidFill>
              </a:rPr>
              <a:t>26</a:t>
            </a:fld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مستطيل 2"/>
          <p:cNvSpPr/>
          <p:nvPr/>
        </p:nvSpPr>
        <p:spPr>
          <a:xfrm>
            <a:off x="138081" y="73095"/>
            <a:ext cx="2733441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Sigmoid Colon</a:t>
            </a:r>
          </a:p>
        </p:txBody>
      </p:sp>
      <p:sp>
        <p:nvSpPr>
          <p:cNvPr id="6" name="مستطيل 3"/>
          <p:cNvSpPr/>
          <p:nvPr/>
        </p:nvSpPr>
        <p:spPr>
          <a:xfrm>
            <a:off x="138081" y="762000"/>
            <a:ext cx="500657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sigmoid colon, is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10 to 15 in. (25 to 38 cm) </a:t>
            </a:r>
            <a:r>
              <a:rPr lang="en-US" sz="2400" b="1" dirty="0">
                <a:latin typeface="Candara" panose="020E0502030303020204" pitchFamily="34" charset="0"/>
              </a:rPr>
              <a:t>characterized by its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S-shaped loop</a:t>
            </a:r>
            <a:r>
              <a:rPr lang="en-US" sz="2400" b="1" dirty="0">
                <a:latin typeface="Candara" panose="020E0502030303020204" pitchFamily="34" charset="0"/>
              </a:rPr>
              <a:t> of variable length, links the descending colon and the rectum.</a:t>
            </a:r>
          </a:p>
          <a:p>
            <a:pPr algn="l">
              <a:buFont typeface="Wingdings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sigmoid colon extends from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iliac fossa </a:t>
            </a:r>
            <a:r>
              <a:rPr lang="en-US" sz="2400" b="1" dirty="0">
                <a:latin typeface="Candara" panose="020E0502030303020204" pitchFamily="34" charset="0"/>
              </a:rPr>
              <a:t>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third sacral (S3) vertebra</a:t>
            </a:r>
            <a:r>
              <a:rPr lang="en-US" sz="2400" b="1" dirty="0">
                <a:latin typeface="Candara" panose="020E0502030303020204" pitchFamily="34" charset="0"/>
              </a:rPr>
              <a:t>, where it joins the rectum.</a:t>
            </a:r>
          </a:p>
          <a:p>
            <a:pPr algn="l">
              <a:buFont typeface="Wingdings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The termination of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teniae coli,</a:t>
            </a:r>
            <a:r>
              <a:rPr lang="en-US" sz="2400" b="1" dirty="0">
                <a:latin typeface="Candara" panose="020E0502030303020204" pitchFamily="34" charset="0"/>
              </a:rPr>
              <a:t> approximately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15 cm from the anus</a:t>
            </a:r>
            <a:r>
              <a:rPr lang="en-US" sz="2400" b="1" dirty="0">
                <a:latin typeface="Candara" panose="020E0502030303020204" pitchFamily="34" charset="0"/>
              </a:rPr>
              <a:t>, indicates the </a:t>
            </a:r>
            <a:r>
              <a:rPr lang="en-US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rectosigmoid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 junction</a:t>
            </a:r>
            <a:endParaRPr lang="ar-IQ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14062" r="28515" b="25937"/>
          <a:stretch>
            <a:fillRect/>
          </a:stretch>
        </p:blipFill>
        <p:spPr bwMode="auto">
          <a:xfrm>
            <a:off x="5519409" y="581891"/>
            <a:ext cx="6504027" cy="562510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9671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545782" y="226723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50382" y="0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chemeClr val="accent2"/>
                </a:solidFill>
              </a:rPr>
              <a:t>Dr Aiman Qais AL Maathidy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39189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accent2"/>
                </a:solidFill>
              </a:rPr>
              <a:t>27</a:t>
            </a:fld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200" y="705429"/>
            <a:ext cx="11903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Anteriorly: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In the male</a:t>
            </a:r>
            <a:r>
              <a:rPr lang="en-US" sz="2400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latin typeface="Candara" panose="020E0502030303020204" pitchFamily="34" charset="0"/>
              </a:rPr>
              <a:t>urinary bladder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; in the female</a:t>
            </a:r>
            <a:r>
              <a:rPr lang="en-US" sz="2400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latin typeface="Candara" panose="020E0502030303020204" pitchFamily="34" charset="0"/>
              </a:rPr>
              <a:t>posterior surface of the uterus and the upper part of the vagina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Posteriorly: </a:t>
            </a:r>
            <a:r>
              <a:rPr lang="en-US" sz="2400" b="1" dirty="0">
                <a:latin typeface="Candara" panose="020E0502030303020204" pitchFamily="34" charset="0"/>
              </a:rPr>
              <a:t>The rectum and the sacrum.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sigmoid colon is also related to the lower coils of the terminal part of the ileum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76200" y="92149"/>
            <a:ext cx="2733441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Sigmoid Colon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2187" r="26171" b="20312"/>
          <a:stretch>
            <a:fillRect/>
          </a:stretch>
        </p:blipFill>
        <p:spPr bwMode="auto">
          <a:xfrm>
            <a:off x="6138718" y="2871144"/>
            <a:ext cx="3938154" cy="388420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21562" r="22070" b="17500"/>
          <a:stretch>
            <a:fillRect/>
          </a:stretch>
        </p:blipFill>
        <p:spPr bwMode="auto">
          <a:xfrm>
            <a:off x="731982" y="2871144"/>
            <a:ext cx="4671291" cy="379542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3496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11766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671945" y="6229203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chemeClr val="accent2"/>
                </a:solidFill>
              </a:rPr>
              <a:t>Dr Aiman Qais AL Maathidy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1766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accent2"/>
                </a:solidFill>
              </a:rPr>
              <a:t>28</a:t>
            </a:fld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مستطيل 2"/>
          <p:cNvSpPr/>
          <p:nvPr/>
        </p:nvSpPr>
        <p:spPr>
          <a:xfrm>
            <a:off x="0" y="705071"/>
            <a:ext cx="119957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Candara" panose="020E0502030303020204" pitchFamily="34" charset="0"/>
              </a:rPr>
              <a:t>The sigmoid colon usually has a long mesentery—</a:t>
            </a:r>
            <a:r>
              <a:rPr lang="en-US" sz="2800" b="1" dirty="0">
                <a:solidFill>
                  <a:srgbClr val="51DA46"/>
                </a:solidFill>
                <a:latin typeface="Candara" panose="020E0502030303020204" pitchFamily="34" charset="0"/>
              </a:rPr>
              <a:t>the </a:t>
            </a:r>
            <a:r>
              <a:rPr lang="en-US" sz="2800" b="1" dirty="0">
                <a:solidFill>
                  <a:srgbClr val="00CC00"/>
                </a:solidFill>
                <a:latin typeface="Candara" panose="020E0502030303020204" pitchFamily="34" charset="0"/>
              </a:rPr>
              <a:t>sigmoid mesocolon </a:t>
            </a:r>
            <a:r>
              <a:rPr lang="en-US" sz="2800" b="1" dirty="0">
                <a:latin typeface="Candara" panose="020E0502030303020204" pitchFamily="34" charset="0"/>
              </a:rPr>
              <a:t>and</a:t>
            </a:r>
            <a:r>
              <a:rPr lang="en-US" sz="2800" b="1" dirty="0">
                <a:solidFill>
                  <a:srgbClr val="00CC00"/>
                </a:solidFill>
                <a:latin typeface="Candara" panose="020E0502030303020204" pitchFamily="34" charset="0"/>
              </a:rPr>
              <a:t> </a:t>
            </a:r>
            <a:r>
              <a:rPr lang="en-US" sz="2800" b="1" dirty="0">
                <a:latin typeface="Candara" panose="020E0502030303020204" pitchFamily="34" charset="0"/>
              </a:rPr>
              <a:t>therefore has considerable freedom of movement, especially its middle part.  </a:t>
            </a:r>
          </a:p>
          <a:p>
            <a:pPr algn="l"/>
            <a:r>
              <a:rPr lang="en-US" sz="2800" b="1" dirty="0">
                <a:latin typeface="Candara" panose="020E0502030303020204" pitchFamily="34" charset="0"/>
              </a:rPr>
              <a:t>The root of the sigmoid mesocolon has an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inverted V-shaped attachment </a:t>
            </a:r>
            <a:endParaRPr lang="ar-IQ" sz="2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مستطيل 2"/>
          <p:cNvSpPr/>
          <p:nvPr/>
        </p:nvSpPr>
        <p:spPr>
          <a:xfrm>
            <a:off x="150384" y="91933"/>
            <a:ext cx="2622834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Sigmoid Colon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0498" t="16667" r="34993" b="32292"/>
          <a:stretch>
            <a:fillRect/>
          </a:stretch>
        </p:blipFill>
        <p:spPr bwMode="auto">
          <a:xfrm>
            <a:off x="3121892" y="2272629"/>
            <a:ext cx="6835332" cy="4406991"/>
          </a:xfrm>
          <a:prstGeom prst="rect">
            <a:avLst/>
          </a:prstGeom>
          <a:noFill/>
          <a:ln w="76200">
            <a:solidFill>
              <a:srgbClr val="29F74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9357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93583" y="6111408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chemeClr val="tx1"/>
                </a:solidFill>
              </a:rPr>
              <a:t>Dr Aiman Qais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tx1"/>
                </a:solidFill>
              </a:rPr>
              <a:t>29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90430" y="685800"/>
            <a:ext cx="41767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Blood Supply</a:t>
            </a: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  <a:p>
            <a:pPr algn="l"/>
            <a:r>
              <a:rPr lang="en-US" sz="2800" b="1" dirty="0">
                <a:latin typeface="Candara" panose="020E0502030303020204" pitchFamily="34" charset="0"/>
              </a:rPr>
              <a:t>Sigmoid branches of the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inferior mesenteric artery.</a:t>
            </a:r>
          </a:p>
          <a:p>
            <a:pPr algn="l"/>
            <a:endParaRPr lang="en-US" sz="28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800" b="1" dirty="0">
                <a:latin typeface="Candara" panose="020E0502030303020204" pitchFamily="34" charset="0"/>
              </a:rPr>
              <a:t>The veins drain into </a:t>
            </a:r>
            <a:r>
              <a:rPr lang="en-US" sz="2800" b="1" dirty="0">
                <a:solidFill>
                  <a:srgbClr val="2603BD"/>
                </a:solidFill>
                <a:latin typeface="Candara" panose="020E0502030303020204" pitchFamily="34" charset="0"/>
              </a:rPr>
              <a:t>the inferior mesenteric vein</a:t>
            </a:r>
            <a:r>
              <a:rPr lang="en-US" sz="2800" b="1" dirty="0">
                <a:latin typeface="Candara" panose="020E0502030303020204" pitchFamily="34" charset="0"/>
              </a:rPr>
              <a:t>, which joins </a:t>
            </a:r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the portal venous system.</a:t>
            </a:r>
          </a:p>
        </p:txBody>
      </p:sp>
      <p:sp>
        <p:nvSpPr>
          <p:cNvPr id="7" name="مستطيل 2"/>
          <p:cNvSpPr/>
          <p:nvPr/>
        </p:nvSpPr>
        <p:spPr>
          <a:xfrm>
            <a:off x="97096" y="98429"/>
            <a:ext cx="2733441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Sigmoid Colon</a:t>
            </a:r>
          </a:p>
        </p:txBody>
      </p:sp>
      <p:pic>
        <p:nvPicPr>
          <p:cNvPr id="7170" name="Picture 2" descr="The Inferior Mesenteric Artery - Position - Branches - TeachMe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36" y="386927"/>
            <a:ext cx="7342909" cy="5907043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812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5909" y="6485654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66309" y="6485654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chemeClr val="tx1"/>
                </a:solidFill>
              </a:rPr>
              <a:t>Dr Aiman Qais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85654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tx1"/>
                </a:solidFill>
              </a:rPr>
              <a:t>3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مستطيل 2"/>
          <p:cNvSpPr/>
          <p:nvPr/>
        </p:nvSpPr>
        <p:spPr>
          <a:xfrm>
            <a:off x="228600" y="759688"/>
            <a:ext cx="139068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Cecum</a:t>
            </a:r>
          </a:p>
        </p:txBody>
      </p:sp>
      <p:sp>
        <p:nvSpPr>
          <p:cNvPr id="6" name="مستطيل 3"/>
          <p:cNvSpPr/>
          <p:nvPr/>
        </p:nvSpPr>
        <p:spPr>
          <a:xfrm>
            <a:off x="103909" y="1426581"/>
            <a:ext cx="582352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dirty="0">
                <a:latin typeface="Candara" panose="020E0502030303020204" pitchFamily="34" charset="0"/>
              </a:rPr>
              <a:t>Is that part of the large intestine that lies below the level of the junction of the ileum with the large intestine  It is </a:t>
            </a:r>
            <a:r>
              <a:rPr lang="en-US" sz="2800" b="1" dirty="0">
                <a:solidFill>
                  <a:srgbClr val="0000FF"/>
                </a:solidFill>
                <a:latin typeface="Candara" panose="020E0502030303020204" pitchFamily="34" charset="0"/>
              </a:rPr>
              <a:t>a blind-ended pouch </a:t>
            </a:r>
            <a:r>
              <a:rPr lang="en-US" sz="2800" b="1" dirty="0">
                <a:latin typeface="Candara" panose="020E0502030303020204" pitchFamily="34" charset="0"/>
              </a:rPr>
              <a:t>that is situated in the </a:t>
            </a:r>
            <a:r>
              <a:rPr lang="en-US" sz="2800" b="1" u="sng" dirty="0">
                <a:solidFill>
                  <a:srgbClr val="0033CC"/>
                </a:solidFill>
                <a:latin typeface="Candara" panose="020E0502030303020204" pitchFamily="34" charset="0"/>
              </a:rPr>
              <a:t>right iliac </a:t>
            </a:r>
            <a:r>
              <a:rPr lang="en-US" sz="2800" b="1" u="sng" dirty="0" err="1">
                <a:solidFill>
                  <a:srgbClr val="0033CC"/>
                </a:solidFill>
                <a:latin typeface="Candara" panose="020E0502030303020204" pitchFamily="34" charset="0"/>
              </a:rPr>
              <a:t>fossa</a:t>
            </a:r>
            <a:r>
              <a:rPr lang="en-US" sz="2800" b="1" u="sng" dirty="0">
                <a:solidFill>
                  <a:srgbClr val="0033CC"/>
                </a:solidFill>
                <a:latin typeface="Candara" panose="020E0502030303020204" pitchFamily="34" charset="0"/>
              </a:rPr>
              <a:t>. </a:t>
            </a:r>
            <a:r>
              <a:rPr lang="en-US" sz="2800" b="1" dirty="0">
                <a:latin typeface="Candara" panose="020E0502030303020204" pitchFamily="34" charset="0"/>
              </a:rPr>
              <a:t>It is about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2.5 in. (6 – 7.5 cm) </a:t>
            </a:r>
            <a:r>
              <a:rPr lang="en-US" sz="2800" b="1" dirty="0">
                <a:latin typeface="Candara" panose="020E0502030303020204" pitchFamily="34" charset="0"/>
              </a:rPr>
              <a:t>long and </a:t>
            </a:r>
            <a:r>
              <a:rPr lang="en-US" sz="2800" b="1" dirty="0">
                <a:solidFill>
                  <a:srgbClr val="00CC00"/>
                </a:solidFill>
                <a:latin typeface="Candara" panose="020E0502030303020204" pitchFamily="34" charset="0"/>
              </a:rPr>
              <a:t>is completely covered with peritoneum</a:t>
            </a:r>
            <a:endParaRPr lang="ar-IQ" sz="2800" b="1" dirty="0">
              <a:solidFill>
                <a:srgbClr val="00CC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0469" t="18750" r="22656" b="18437"/>
          <a:stretch>
            <a:fillRect/>
          </a:stretch>
        </p:blipFill>
        <p:spPr bwMode="auto">
          <a:xfrm>
            <a:off x="6049818" y="150063"/>
            <a:ext cx="5838016" cy="488933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مستطيل 5"/>
          <p:cNvSpPr/>
          <p:nvPr/>
        </p:nvSpPr>
        <p:spPr>
          <a:xfrm>
            <a:off x="103909" y="5112790"/>
            <a:ext cx="1203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800" b="1" dirty="0">
                <a:latin typeface="Candara" panose="020E0502030303020204" pitchFamily="34" charset="0"/>
              </a:rPr>
              <a:t>It possesses a considerable amount of mobility, although it does not have a mesentery </a:t>
            </a:r>
          </a:p>
          <a:p>
            <a:pPr algn="l">
              <a:buFont typeface="Wingdings" pitchFamily="2" charset="2"/>
              <a:buChar char="ü"/>
            </a:pPr>
            <a:r>
              <a:rPr lang="en-US" sz="2800" b="1" dirty="0">
                <a:latin typeface="Candara" panose="020E0502030303020204" pitchFamily="34" charset="0"/>
              </a:rPr>
              <a:t>Attached to its posteromedial surface is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appendix</a:t>
            </a:r>
            <a:endParaRPr lang="ar-IQ" sz="2800" b="1" dirty="0">
              <a:latin typeface="Candara" panose="020E0502030303020204" pitchFamily="34" charset="0"/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207235" y="76200"/>
            <a:ext cx="2828018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Large Intestine</a:t>
            </a:r>
          </a:p>
        </p:txBody>
      </p:sp>
    </p:spTree>
    <p:extLst>
      <p:ext uri="{BB962C8B-B14F-4D97-AF65-F5344CB8AC3E}">
        <p14:creationId xmlns:p14="http://schemas.microsoft.com/office/powerpoint/2010/main" val="3978059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714346" y="222785"/>
            <a:ext cx="27432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42746" y="53975"/>
            <a:ext cx="4114800" cy="365125"/>
          </a:xfrm>
        </p:spPr>
        <p:txBody>
          <a:bodyPr/>
          <a:lstStyle/>
          <a:p>
            <a:r>
              <a:rPr lang="nl-NL" b="1" dirty="0">
                <a:solidFill>
                  <a:schemeClr val="tx1"/>
                </a:solidFill>
              </a:rPr>
              <a:t>Dr Aiman Qais AL Maathidy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74451" y="138380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tx1"/>
                </a:solidFill>
              </a:rPr>
              <a:t>30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69483" y="737175"/>
            <a:ext cx="337568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lymph drains into nodes along the course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sigmoid arteries; </a:t>
            </a:r>
            <a:r>
              <a:rPr lang="en-US" sz="2400" b="1" dirty="0">
                <a:latin typeface="Candara" panose="020E0502030303020204" pitchFamily="34" charset="0"/>
              </a:rPr>
              <a:t>from these nodes, the lymph travels to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inferior mesenteric nodes</a:t>
            </a:r>
          </a:p>
          <a:p>
            <a:pPr algn="l"/>
            <a:endParaRPr lang="en-US" sz="2400" b="1" dirty="0">
              <a:solidFill>
                <a:srgbClr val="00CC00"/>
              </a:solidFill>
              <a:latin typeface="Candara" panose="020E0502030303020204" pitchFamily="34" charset="0"/>
            </a:endParaRP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Nerve Supply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sympathetic and parasympathetic nerves from </a:t>
            </a:r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the inferior </a:t>
            </a:r>
            <a:r>
              <a:rPr lang="en-US" sz="2400" b="1" dirty="0" err="1">
                <a:solidFill>
                  <a:schemeClr val="accent2"/>
                </a:solidFill>
                <a:latin typeface="Candara" panose="020E0502030303020204" pitchFamily="34" charset="0"/>
              </a:rPr>
              <a:t>hypogastric</a:t>
            </a:r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 plexuses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27734" t="35000" r="48242" b="14375"/>
          <a:stretch>
            <a:fillRect/>
          </a:stretch>
        </p:blipFill>
        <p:spPr bwMode="auto">
          <a:xfrm>
            <a:off x="3367935" y="1509706"/>
            <a:ext cx="4473737" cy="514003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مستطيل 2"/>
          <p:cNvSpPr/>
          <p:nvPr/>
        </p:nvSpPr>
        <p:spPr>
          <a:xfrm>
            <a:off x="69483" y="105847"/>
            <a:ext cx="2733441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Sigmoid Colon</a:t>
            </a:r>
          </a:p>
        </p:txBody>
      </p:sp>
      <p:pic>
        <p:nvPicPr>
          <p:cNvPr id="8194" name="Picture 2" descr="Inferior Mesenteric Plexus - an overview | ScienceDirect To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04" y="672315"/>
            <a:ext cx="3946967" cy="597742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833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Qais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D5402-BA2D-4228-B2A1-07AB62FE1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D5A8391-4C1C-4FA9-99A8-5CF36DCDA397}"/>
              </a:ext>
            </a:extLst>
          </p:cNvPr>
          <p:cNvSpPr txBox="1">
            <a:spLocks/>
          </p:cNvSpPr>
          <p:nvPr/>
        </p:nvSpPr>
        <p:spPr>
          <a:xfrm>
            <a:off x="686193" y="431262"/>
            <a:ext cx="601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</a:rPr>
              <a:t>Dr Aiman Q. AL Maathidy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6EC0B-F8ED-3971-9DBC-297FF121B031}"/>
              </a:ext>
            </a:extLst>
          </p:cNvPr>
          <p:cNvSpPr txBox="1"/>
          <p:nvPr/>
        </p:nvSpPr>
        <p:spPr>
          <a:xfrm>
            <a:off x="1169186" y="796387"/>
            <a:ext cx="46474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Surgical Anatomist</a:t>
            </a: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1384300" y="1504273"/>
            <a:ext cx="439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Sunday 9 </a:t>
            </a:r>
            <a:r>
              <a:rPr lang="en-US" sz="4000" b="1" dirty="0">
                <a:solidFill>
                  <a:srgbClr val="FF0000"/>
                </a:solidFill>
                <a:latin typeface="Candara" panose="020E0502030303020204" pitchFamily="34" charset="0"/>
              </a:rPr>
              <a:t>April</a:t>
            </a:r>
            <a:r>
              <a:rPr lang="en-US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002881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>
                <a:solidFill>
                  <a:schemeClr val="tx1"/>
                </a:solidFill>
              </a:rPr>
              <a:t>Dr Aiman Qais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tx1"/>
                </a:solidFill>
              </a:rPr>
              <a:t>4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198" y="744102"/>
            <a:ext cx="117832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atin typeface="Candara" panose="020E0502030303020204" pitchFamily="34" charset="0"/>
              </a:rPr>
              <a:t>The terminal part of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ileum </a:t>
            </a:r>
            <a:r>
              <a:rPr lang="en-US" sz="2800" b="1" dirty="0">
                <a:latin typeface="Candara" panose="020E0502030303020204" pitchFamily="34" charset="0"/>
              </a:rPr>
              <a:t>enters the large intestine at </a:t>
            </a:r>
            <a:r>
              <a:rPr lang="en-US" sz="2800" b="1" dirty="0">
                <a:solidFill>
                  <a:srgbClr val="00CC00"/>
                </a:solidFill>
                <a:latin typeface="Candara" panose="020E0502030303020204" pitchFamily="34" charset="0"/>
              </a:rPr>
              <a:t>the junction of the cecum with the ascending colon. </a:t>
            </a:r>
          </a:p>
          <a:p>
            <a:pPr algn="l">
              <a:buFont typeface="Wingdings" pitchFamily="2" charset="2"/>
              <a:buChar char="ü"/>
            </a:pPr>
            <a:r>
              <a:rPr lang="en-US" sz="2800" b="1" dirty="0">
                <a:latin typeface="Candara" panose="020E0502030303020204" pitchFamily="34" charset="0"/>
              </a:rPr>
              <a:t>The opening is provided with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two folds, </a:t>
            </a:r>
            <a:r>
              <a:rPr lang="en-US" sz="2800" b="1" dirty="0">
                <a:latin typeface="Candara" panose="020E0502030303020204" pitchFamily="34" charset="0"/>
              </a:rPr>
              <a:t>or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lips</a:t>
            </a:r>
            <a:r>
              <a:rPr lang="en-US" sz="2800" b="1" dirty="0">
                <a:latin typeface="Candara" panose="020E0502030303020204" pitchFamily="34" charset="0"/>
              </a:rPr>
              <a:t>, which form the so-called </a:t>
            </a:r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ileocecal valve </a:t>
            </a:r>
            <a:r>
              <a:rPr lang="en-US" sz="2800" b="1" dirty="0"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6" name="مستطيل 3"/>
          <p:cNvSpPr/>
          <p:nvPr/>
        </p:nvSpPr>
        <p:spPr>
          <a:xfrm>
            <a:off x="76198" y="159327"/>
            <a:ext cx="1429329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Cecum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8125" r="25000" b="35312"/>
          <a:stretch>
            <a:fillRect/>
          </a:stretch>
        </p:blipFill>
        <p:spPr bwMode="auto">
          <a:xfrm>
            <a:off x="4470400" y="2262049"/>
            <a:ext cx="7549047" cy="40489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-4935" y="2605335"/>
            <a:ext cx="43734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latin typeface="Candara" panose="020E0502030303020204" pitchFamily="34" charset="0"/>
              </a:rPr>
              <a:t>The appendix communicates with the cavity of the cecum through an opening located below and behind the ileocecal opening</a:t>
            </a:r>
          </a:p>
        </p:txBody>
      </p:sp>
    </p:spTree>
    <p:extLst>
      <p:ext uri="{BB962C8B-B14F-4D97-AF65-F5344CB8AC3E}">
        <p14:creationId xmlns:p14="http://schemas.microsoft.com/office/powerpoint/2010/main" val="3862083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271654" y="285126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01654" y="60519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chemeClr val="tx1"/>
                </a:solidFill>
              </a:rPr>
              <a:t>Dr Aiman Qais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07435" y="6390698"/>
            <a:ext cx="411019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tx1"/>
                </a:solidFill>
              </a:rPr>
              <a:t>5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76200" y="533400"/>
            <a:ext cx="12115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Anteriorly</a:t>
            </a:r>
            <a:r>
              <a:rPr lang="en-US" sz="2400" b="1" dirty="0">
                <a:latin typeface="Candara" panose="020E0502030303020204" pitchFamily="34" charset="0"/>
              </a:rPr>
              <a:t>: Coils of small intestine, sometimes part of the greater omentum, and the anterior abdominal wall in the right iliac region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</a:t>
            </a:r>
            <a:r>
              <a:rPr lang="en-US" sz="2400" b="1" dirty="0">
                <a:latin typeface="Candara" panose="020E0502030303020204" pitchFamily="34" charset="0"/>
              </a:rPr>
              <a:t>: The psoas and the iliacus muscles, the </a:t>
            </a:r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femoral nerve</a:t>
            </a:r>
            <a:r>
              <a:rPr lang="en-US" sz="2400" b="1" dirty="0">
                <a:latin typeface="Candara" panose="020E0502030303020204" pitchFamily="34" charset="0"/>
              </a:rPr>
              <a:t>, and the </a:t>
            </a:r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lateral cutaneous nerve of the thigh. </a:t>
            </a:r>
            <a:endParaRPr lang="ar-JO" sz="2400" b="1" dirty="0">
              <a:solidFill>
                <a:schemeClr val="accent2"/>
              </a:solidFill>
              <a:latin typeface="Candara" panose="020E0502030303020204" pitchFamily="34" charset="0"/>
            </a:endParaRPr>
          </a:p>
          <a:p>
            <a:pPr algn="l"/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appendix is commonly found behind the cecum</a:t>
            </a:r>
            <a:r>
              <a:rPr lang="en-US" sz="2400" b="1" i="1" dirty="0">
                <a:latin typeface="Candara" panose="020E0502030303020204" pitchFamily="34" charset="0"/>
              </a:rPr>
              <a:t>.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Medially:</a:t>
            </a:r>
            <a:r>
              <a:rPr lang="en-US" sz="2400" b="1" dirty="0">
                <a:latin typeface="Candara" panose="020E0502030303020204" pitchFamily="34" charset="0"/>
              </a:rPr>
              <a:t> The appendix arises from the cecum on its medial side</a:t>
            </a:r>
          </a:p>
        </p:txBody>
      </p:sp>
      <p:sp>
        <p:nvSpPr>
          <p:cNvPr id="10" name="مستطيل 3"/>
          <p:cNvSpPr/>
          <p:nvPr/>
        </p:nvSpPr>
        <p:spPr>
          <a:xfrm>
            <a:off x="97565" y="76200"/>
            <a:ext cx="1314480" cy="46166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Cecum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30469" t="13125" r="22656" b="22187"/>
          <a:stretch>
            <a:fillRect/>
          </a:stretch>
        </p:blipFill>
        <p:spPr bwMode="auto">
          <a:xfrm>
            <a:off x="651163" y="3236191"/>
            <a:ext cx="4040909" cy="3485284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30469" t="18750" r="22656" b="18437"/>
          <a:stretch>
            <a:fillRect/>
          </a:stretch>
        </p:blipFill>
        <p:spPr bwMode="auto">
          <a:xfrm>
            <a:off x="6391564" y="3184438"/>
            <a:ext cx="4223327" cy="353703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7696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ln>
            <a:solidFill>
              <a:srgbClr val="00FF00"/>
            </a:solidFill>
          </a:ln>
        </p:spPr>
        <p:txBody>
          <a:bodyPr/>
          <a:lstStyle/>
          <a:p>
            <a:r>
              <a:rPr lang="nl-NL" b="1" dirty="0">
                <a:solidFill>
                  <a:schemeClr val="tx1"/>
                </a:solidFill>
              </a:rPr>
              <a:t>Dr Aiman Qais AL Maathidy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tx1"/>
                </a:solidFill>
              </a:rPr>
              <a:t>6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0090" y="792019"/>
            <a:ext cx="46712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Blood Supply</a:t>
            </a: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  <a:p>
            <a:pPr algn="l"/>
            <a:r>
              <a:rPr lang="en-US" sz="2800" b="1" dirty="0">
                <a:latin typeface="Candara" panose="020E0502030303020204" pitchFamily="34" charset="0"/>
              </a:rPr>
              <a:t>Anterior and posterior cecal arteries form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ileocolic artery</a:t>
            </a:r>
            <a:r>
              <a:rPr lang="en-US" sz="2800" b="1" dirty="0">
                <a:latin typeface="Candara" panose="020E0502030303020204" pitchFamily="34" charset="0"/>
              </a:rPr>
              <a:t>, a branch of the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superior mesenteric artery </a:t>
            </a:r>
            <a:endParaRPr lang="en-US" sz="2800" b="1" dirty="0">
              <a:latin typeface="Candara" panose="020E0502030303020204" pitchFamily="34" charset="0"/>
            </a:endParaRPr>
          </a:p>
          <a:p>
            <a:pPr algn="l"/>
            <a:endParaRPr lang="en-US" sz="2800" b="1" dirty="0">
              <a:latin typeface="Candara" panose="020E0502030303020204" pitchFamily="34" charset="0"/>
            </a:endParaRPr>
          </a:p>
          <a:p>
            <a:pPr algn="l"/>
            <a:r>
              <a:rPr lang="en-US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800" b="1" dirty="0">
                <a:latin typeface="Candara" panose="020E0502030303020204" pitchFamily="34" charset="0"/>
              </a:rPr>
              <a:t>The veins correspond to the arteries and drain into the </a:t>
            </a:r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superior mesenteric vein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76200" y="99291"/>
            <a:ext cx="137160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Cecum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0469" t="18750" r="22656" b="18437"/>
          <a:stretch>
            <a:fillRect/>
          </a:stretch>
        </p:blipFill>
        <p:spPr bwMode="auto">
          <a:xfrm>
            <a:off x="4978400" y="164725"/>
            <a:ext cx="6858000" cy="574357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513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73836" y="179088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>
                <a:solidFill>
                  <a:schemeClr val="tx1"/>
                </a:solidFill>
              </a:rPr>
              <a:t>Dr Aiman Qais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tx1"/>
                </a:solidFill>
              </a:rPr>
              <a:t>7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05986" y="620202"/>
            <a:ext cx="11980027" cy="2308324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lymph vessels pass through several mesenteric nodes and finally reach </a:t>
            </a:r>
            <a:r>
              <a:rPr lang="en-US" sz="2400" b="1" dirty="0">
                <a:solidFill>
                  <a:srgbClr val="00FF00"/>
                </a:solidFill>
                <a:latin typeface="Candara" panose="020E0502030303020204" pitchFamily="34" charset="0"/>
              </a:rPr>
              <a:t>the superior mesenteric nodes</a:t>
            </a:r>
          </a:p>
          <a:p>
            <a:pPr algn="l"/>
            <a:r>
              <a:rPr lang="en-US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Nerve Supply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Branches from the sympathetic and parasympathetic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(</a:t>
            </a:r>
            <a:r>
              <a:rPr lang="en-US" sz="24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vagus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) </a:t>
            </a:r>
            <a:r>
              <a:rPr lang="en-US" sz="2400" b="1" dirty="0">
                <a:latin typeface="Candara" panose="020E0502030303020204" pitchFamily="34" charset="0"/>
              </a:rPr>
              <a:t>nerves form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the superior mesenteric plexus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1563" t="7500" r="25000" b="46562"/>
          <a:stretch>
            <a:fillRect/>
          </a:stretch>
        </p:blipFill>
        <p:spPr bwMode="auto">
          <a:xfrm>
            <a:off x="386051" y="3080503"/>
            <a:ext cx="3176189" cy="364097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27148" t="30312" r="48242" b="18125"/>
          <a:stretch>
            <a:fillRect/>
          </a:stretch>
        </p:blipFill>
        <p:spPr bwMode="auto">
          <a:xfrm>
            <a:off x="7795492" y="3006841"/>
            <a:ext cx="3127972" cy="371463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مستطيل 4"/>
          <p:cNvSpPr/>
          <p:nvPr/>
        </p:nvSpPr>
        <p:spPr>
          <a:xfrm>
            <a:off x="76200" y="76200"/>
            <a:ext cx="129540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Cecum</a:t>
            </a:r>
          </a:p>
        </p:txBody>
      </p:sp>
    </p:spTree>
    <p:extLst>
      <p:ext uri="{BB962C8B-B14F-4D97-AF65-F5344CB8AC3E}">
        <p14:creationId xmlns:p14="http://schemas.microsoft.com/office/powerpoint/2010/main" val="4276554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73182" y="6283255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1092570" y="6100693"/>
            <a:ext cx="4114800" cy="365125"/>
          </a:xfrm>
        </p:spPr>
        <p:txBody>
          <a:bodyPr/>
          <a:lstStyle/>
          <a:p>
            <a:r>
              <a:rPr lang="nl-NL" b="1" dirty="0">
                <a:solidFill>
                  <a:schemeClr val="accent2">
                    <a:lumMod val="75000"/>
                  </a:schemeClr>
                </a:solidFill>
              </a:rPr>
              <a:t>Dr Aiman Qais AL Maathidy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14162" y="-2598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8</a:t>
            </a:fld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200" y="76200"/>
            <a:ext cx="160653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Appendix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-1" y="609600"/>
            <a:ext cx="121273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800" b="1" dirty="0">
                <a:latin typeface="Candara" panose="020E0502030303020204" pitchFamily="34" charset="0"/>
              </a:rPr>
              <a:t>Is a narrow, muscular tube containing a large amount of lymphoid tissue.</a:t>
            </a:r>
          </a:p>
          <a:p>
            <a:pPr algn="l">
              <a:buFont typeface="Wingdings" pitchFamily="2" charset="2"/>
              <a:buChar char="ü"/>
            </a:pPr>
            <a:r>
              <a:rPr lang="en-US" sz="2800" b="1" dirty="0">
                <a:latin typeface="Candara" panose="020E0502030303020204" pitchFamily="34" charset="0"/>
              </a:rPr>
              <a:t> It varies in length from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(6 to 9 cm)</a:t>
            </a:r>
          </a:p>
          <a:p>
            <a:pPr algn="l">
              <a:buFont typeface="Wingdings" pitchFamily="2" charset="2"/>
              <a:buChar char="ü"/>
            </a:pPr>
            <a:r>
              <a:rPr lang="en-US" sz="2800" b="1" dirty="0">
                <a:latin typeface="Candara" panose="020E0502030303020204" pitchFamily="34" charset="0"/>
              </a:rPr>
              <a:t>The base is attached to the posteromedial surface of the cecum about 1 in. 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(2.5 cm) </a:t>
            </a:r>
            <a:r>
              <a:rPr lang="en-US" sz="2800" b="1" dirty="0">
                <a:latin typeface="Candara" panose="020E0502030303020204" pitchFamily="34" charset="0"/>
              </a:rPr>
              <a:t>below </a:t>
            </a:r>
            <a:r>
              <a:rPr lang="en-US" sz="2800" b="1" dirty="0">
                <a:solidFill>
                  <a:srgbClr val="0033CC"/>
                </a:solidFill>
                <a:latin typeface="Candara" panose="020E0502030303020204" pitchFamily="34" charset="0"/>
              </a:rPr>
              <a:t>the ileocecal junction</a:t>
            </a:r>
            <a:r>
              <a:rPr lang="en-US" sz="2800" b="1" dirty="0"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2586335"/>
            <a:ext cx="7337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>
                <a:latin typeface="Candara" panose="020E0502030303020204" pitchFamily="34" charset="0"/>
              </a:rPr>
              <a:t>The remainder of the appendix is free. </a:t>
            </a:r>
          </a:p>
        </p:txBody>
      </p:sp>
      <p:pic>
        <p:nvPicPr>
          <p:cNvPr id="9" name="Picture 2" descr="http://www.med.uc.edu/labmanuals/GA/GASTROINTESTINAL-ENDOCRINE-REPRODUCTION/index_files/image035.jpg"/>
          <p:cNvPicPr>
            <a:picLocks noChangeAspect="1" noChangeArrowheads="1"/>
          </p:cNvPicPr>
          <p:nvPr/>
        </p:nvPicPr>
        <p:blipFill>
          <a:blip r:embed="rId2" cstate="print"/>
          <a:srcRect b="25319"/>
          <a:stretch>
            <a:fillRect/>
          </a:stretch>
        </p:blipFill>
        <p:spPr bwMode="auto">
          <a:xfrm>
            <a:off x="6394695" y="2041236"/>
            <a:ext cx="5640287" cy="4680239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1232362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22602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</a:rPr>
              <a:t>Sunday 9 April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33400" y="6335421"/>
            <a:ext cx="4114800" cy="365125"/>
          </a:xfrm>
        </p:spPr>
        <p:txBody>
          <a:bodyPr/>
          <a:lstStyle/>
          <a:p>
            <a:r>
              <a:rPr lang="nl-NL" b="1">
                <a:solidFill>
                  <a:schemeClr val="tx1"/>
                </a:solidFill>
              </a:rPr>
              <a:t>Dr Aiman Qais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78021"/>
            <a:ext cx="2743200" cy="365125"/>
          </a:xfrm>
        </p:spPr>
        <p:txBody>
          <a:bodyPr/>
          <a:lstStyle/>
          <a:p>
            <a:fld id="{C6E2145B-EC69-4B71-AE17-B15DFE125795}" type="slidenum">
              <a:rPr lang="en-US" b="1" smtClean="0">
                <a:solidFill>
                  <a:schemeClr val="tx1"/>
                </a:solidFill>
              </a:rPr>
              <a:t>9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5312"/>
            <a:ext cx="119495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b="1" dirty="0">
                <a:latin typeface="Candara" pitchFamily="34" charset="0"/>
              </a:rPr>
              <a:t>It has a </a:t>
            </a:r>
            <a:r>
              <a:rPr lang="en-US" sz="2800" b="1" dirty="0">
                <a:solidFill>
                  <a:srgbClr val="00CC00"/>
                </a:solidFill>
                <a:latin typeface="Candara" pitchFamily="34" charset="0"/>
              </a:rPr>
              <a:t>complete peritoneal covering</a:t>
            </a:r>
            <a:r>
              <a:rPr lang="en-US" sz="2800" b="1" dirty="0">
                <a:latin typeface="Candara" pitchFamily="34" charset="0"/>
              </a:rPr>
              <a:t>, which is attached to the mesentery of the small intestine by a short mesentery of its own</a:t>
            </a:r>
            <a:r>
              <a:rPr lang="en-US" sz="2800" b="1" dirty="0">
                <a:solidFill>
                  <a:srgbClr val="0033CC"/>
                </a:solidFill>
                <a:latin typeface="Candara" pitchFamily="34" charset="0"/>
              </a:rPr>
              <a:t>, the mesoappendix. 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>
                <a:latin typeface="Candara" pitchFamily="34" charset="0"/>
              </a:rPr>
              <a:t>The mesoappendix contains the </a:t>
            </a:r>
            <a:r>
              <a:rPr lang="en-US" sz="2800" b="1" dirty="0">
                <a:solidFill>
                  <a:srgbClr val="FF0000"/>
                </a:solidFill>
                <a:latin typeface="Candara" pitchFamily="34" charset="0"/>
              </a:rPr>
              <a:t>appendicular vessels </a:t>
            </a:r>
            <a:r>
              <a:rPr lang="en-US" sz="2800" b="1" dirty="0">
                <a:latin typeface="Candara" pitchFamily="34" charset="0"/>
              </a:rPr>
              <a:t>and nerves</a:t>
            </a:r>
            <a:endParaRPr lang="ar-IQ" sz="2800" b="1" dirty="0">
              <a:latin typeface="Candara" pitchFamily="34" charset="0"/>
            </a:endParaRPr>
          </a:p>
        </p:txBody>
      </p:sp>
      <p:sp>
        <p:nvSpPr>
          <p:cNvPr id="6" name="مستطيل 1"/>
          <p:cNvSpPr/>
          <p:nvPr/>
        </p:nvSpPr>
        <p:spPr>
          <a:xfrm>
            <a:off x="146070" y="86380"/>
            <a:ext cx="160653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Appendix</a:t>
            </a:r>
          </a:p>
        </p:txBody>
      </p:sp>
      <p:pic>
        <p:nvPicPr>
          <p:cNvPr id="8" name="Picture 2" descr="http://www.med.uc.edu/labmanuals/GA/GASTROINTESTINAL-ENDOCRINE-REPRODUCTION/index_files/image035.jpg"/>
          <p:cNvPicPr>
            <a:picLocks noChangeAspect="1" noChangeArrowheads="1"/>
          </p:cNvPicPr>
          <p:nvPr/>
        </p:nvPicPr>
        <p:blipFill>
          <a:blip r:embed="rId2" cstate="print"/>
          <a:srcRect b="25319"/>
          <a:stretch>
            <a:fillRect/>
          </a:stretch>
        </p:blipFill>
        <p:spPr bwMode="auto">
          <a:xfrm>
            <a:off x="3420586" y="2070795"/>
            <a:ext cx="5640287" cy="4680239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132397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2004</Words>
  <Application>Microsoft Office PowerPoint</Application>
  <PresentationFormat>Widescreen</PresentationFormat>
  <Paragraphs>251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</dc:creator>
  <cp:lastModifiedBy>razanemad852@gmail.com</cp:lastModifiedBy>
  <cp:revision>19</cp:revision>
  <dcterms:created xsi:type="dcterms:W3CDTF">2023-04-07T19:18:44Z</dcterms:created>
  <dcterms:modified xsi:type="dcterms:W3CDTF">2023-04-09T05:30:09Z</dcterms:modified>
</cp:coreProperties>
</file>