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4" r:id="rId1"/>
  </p:sldMasterIdLst>
  <p:notesMasterIdLst>
    <p:notesMasterId r:id="rId68"/>
  </p:notesMasterIdLst>
  <p:sldIdLst>
    <p:sldId id="256" r:id="rId2"/>
    <p:sldId id="288" r:id="rId3"/>
    <p:sldId id="289" r:id="rId4"/>
    <p:sldId id="290" r:id="rId5"/>
    <p:sldId id="291" r:id="rId6"/>
    <p:sldId id="292" r:id="rId7"/>
    <p:sldId id="293" r:id="rId8"/>
    <p:sldId id="294" r:id="rId9"/>
    <p:sldId id="295" r:id="rId10"/>
    <p:sldId id="296" r:id="rId11"/>
    <p:sldId id="360" r:id="rId12"/>
    <p:sldId id="297" r:id="rId13"/>
    <p:sldId id="298" r:id="rId14"/>
    <p:sldId id="299" r:id="rId15"/>
    <p:sldId id="300" r:id="rId16"/>
    <p:sldId id="301" r:id="rId17"/>
    <p:sldId id="302" r:id="rId18"/>
    <p:sldId id="303" r:id="rId19"/>
    <p:sldId id="304" r:id="rId20"/>
    <p:sldId id="305" r:id="rId21"/>
    <p:sldId id="306" r:id="rId22"/>
    <p:sldId id="307" r:id="rId23"/>
    <p:sldId id="308" r:id="rId24"/>
    <p:sldId id="309" r:id="rId25"/>
    <p:sldId id="310" r:id="rId26"/>
    <p:sldId id="311" r:id="rId27"/>
    <p:sldId id="312" r:id="rId28"/>
    <p:sldId id="313" r:id="rId29"/>
    <p:sldId id="314" r:id="rId30"/>
    <p:sldId id="315" r:id="rId31"/>
    <p:sldId id="316" r:id="rId32"/>
    <p:sldId id="260" r:id="rId33"/>
    <p:sldId id="317" r:id="rId34"/>
    <p:sldId id="318" r:id="rId35"/>
    <p:sldId id="319" r:id="rId36"/>
    <p:sldId id="320" r:id="rId37"/>
    <p:sldId id="321" r:id="rId38"/>
    <p:sldId id="322" r:id="rId39"/>
    <p:sldId id="323" r:id="rId40"/>
    <p:sldId id="324" r:id="rId41"/>
    <p:sldId id="325" r:id="rId42"/>
    <p:sldId id="326" r:id="rId43"/>
    <p:sldId id="327" r:id="rId44"/>
    <p:sldId id="328" r:id="rId45"/>
    <p:sldId id="329" r:id="rId46"/>
    <p:sldId id="330" r:id="rId47"/>
    <p:sldId id="331" r:id="rId48"/>
    <p:sldId id="332" r:id="rId49"/>
    <p:sldId id="333" r:id="rId50"/>
    <p:sldId id="334" r:id="rId51"/>
    <p:sldId id="335" r:id="rId52"/>
    <p:sldId id="345" r:id="rId53"/>
    <p:sldId id="346" r:id="rId54"/>
    <p:sldId id="347" r:id="rId55"/>
    <p:sldId id="348" r:id="rId56"/>
    <p:sldId id="349" r:id="rId57"/>
    <p:sldId id="350" r:id="rId58"/>
    <p:sldId id="351" r:id="rId59"/>
    <p:sldId id="352" r:id="rId60"/>
    <p:sldId id="354" r:id="rId61"/>
    <p:sldId id="353" r:id="rId62"/>
    <p:sldId id="355" r:id="rId63"/>
    <p:sldId id="356" r:id="rId64"/>
    <p:sldId id="357" r:id="rId65"/>
    <p:sldId id="358" r:id="rId66"/>
    <p:sldId id="359" r:id="rId6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F90DB77-AAAB-4CD4-82D8-8B89539D07B0}">
  <a:tblStyle styleId="{DF90DB77-AAAB-4CD4-82D8-8B89539D07B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4660"/>
  </p:normalViewPr>
  <p:slideViewPr>
    <p:cSldViewPr>
      <p:cViewPr>
        <p:scale>
          <a:sx n="75" d="100"/>
          <a:sy n="75" d="100"/>
        </p:scale>
        <p:origin x="-1260" y="-33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notesMaster" Target="notesMasters/notesMaster1.xml" /><Relationship Id="rId7" Type="http://schemas.openxmlformats.org/officeDocument/2006/relationships/slide" Target="slides/slide6.xml" /><Relationship Id="rId71"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61" Type="http://schemas.openxmlformats.org/officeDocument/2006/relationships/slide" Target="slides/slide60.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presProps" Target="presProps.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tableStyles" Target="tableStyles.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viewProps" Target="view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2738764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260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0399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5100" y="1121300"/>
            <a:ext cx="5280000" cy="2180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6400"/>
              <a:buNone/>
              <a:defRPr sz="6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5100" y="3612700"/>
            <a:ext cx="5280000" cy="409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000"/>
              <a:buNone/>
              <a:defRPr sz="16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11" name="Google Shape;11;p2"/>
          <p:cNvSpPr/>
          <p:nvPr/>
        </p:nvSpPr>
        <p:spPr>
          <a:xfrm rot="2042456" flipH="1">
            <a:off x="-149156" y="166447"/>
            <a:ext cx="941827" cy="1583240"/>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1468" y="3610782"/>
            <a:ext cx="1002909" cy="1884762"/>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31359" y="4812166"/>
            <a:ext cx="167302" cy="165673"/>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3104099">
            <a:off x="981172" y="239196"/>
            <a:ext cx="167299" cy="165673"/>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4245044">
            <a:off x="8352701" y="331556"/>
            <a:ext cx="208277" cy="206194"/>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76"/>
        <p:cNvGrpSpPr/>
        <p:nvPr/>
      </p:nvGrpSpPr>
      <p:grpSpPr>
        <a:xfrm>
          <a:off x="0" y="0"/>
          <a:ext cx="0" cy="0"/>
          <a:chOff x="0" y="0"/>
          <a:chExt cx="0" cy="0"/>
        </a:xfrm>
      </p:grpSpPr>
      <p:sp>
        <p:nvSpPr>
          <p:cNvPr id="277" name="Google Shape;277;p34"/>
          <p:cNvSpPr/>
          <p:nvPr/>
        </p:nvSpPr>
        <p:spPr>
          <a:xfrm rot="2514047" flipH="1">
            <a:off x="-3669746" y="3983830"/>
            <a:ext cx="5552665" cy="5872126"/>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4"/>
          <p:cNvSpPr/>
          <p:nvPr/>
        </p:nvSpPr>
        <p:spPr>
          <a:xfrm rot="2700000" flipH="1">
            <a:off x="6729854" y="-4602284"/>
            <a:ext cx="5552704" cy="5872169"/>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4"/>
          <p:cNvSpPr/>
          <p:nvPr/>
        </p:nvSpPr>
        <p:spPr>
          <a:xfrm rot="-6861814" flipH="1">
            <a:off x="7969961" y="-354181"/>
            <a:ext cx="1125391" cy="1891861"/>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4"/>
          <p:cNvSpPr/>
          <p:nvPr/>
        </p:nvSpPr>
        <p:spPr>
          <a:xfrm rot="8849682">
            <a:off x="-307328" y="-90759"/>
            <a:ext cx="1268836" cy="1995015"/>
          </a:xfrm>
          <a:custGeom>
            <a:avLst/>
            <a:gdLst/>
            <a:ahLst/>
            <a:cxnLst/>
            <a:rect l="l" t="t" r="r" b="b"/>
            <a:pathLst>
              <a:path w="29840" h="46918" extrusionOk="0">
                <a:moveTo>
                  <a:pt x="21115" y="4482"/>
                </a:moveTo>
                <a:cubicBezTo>
                  <a:pt x="21131" y="4482"/>
                  <a:pt x="21146" y="4491"/>
                  <a:pt x="21153" y="4507"/>
                </a:cubicBezTo>
                <a:lnTo>
                  <a:pt x="21153" y="4508"/>
                </a:lnTo>
                <a:cubicBezTo>
                  <a:pt x="21176" y="4561"/>
                  <a:pt x="21282" y="4713"/>
                  <a:pt x="21403" y="4889"/>
                </a:cubicBezTo>
                <a:cubicBezTo>
                  <a:pt x="22364" y="6279"/>
                  <a:pt x="25286" y="10508"/>
                  <a:pt x="22851" y="14872"/>
                </a:cubicBezTo>
                <a:cubicBezTo>
                  <a:pt x="22645" y="15243"/>
                  <a:pt x="22393" y="15628"/>
                  <a:pt x="22103" y="16028"/>
                </a:cubicBezTo>
                <a:cubicBezTo>
                  <a:pt x="22081" y="16058"/>
                  <a:pt x="22106" y="16093"/>
                  <a:pt x="22136" y="16093"/>
                </a:cubicBezTo>
                <a:cubicBezTo>
                  <a:pt x="22144" y="16093"/>
                  <a:pt x="22152" y="16091"/>
                  <a:pt x="22160" y="16085"/>
                </a:cubicBezTo>
                <a:cubicBezTo>
                  <a:pt x="23978" y="14751"/>
                  <a:pt x="25668" y="14404"/>
                  <a:pt x="25691" y="14399"/>
                </a:cubicBezTo>
                <a:lnTo>
                  <a:pt x="25692" y="14399"/>
                </a:lnTo>
                <a:cubicBezTo>
                  <a:pt x="25694" y="14399"/>
                  <a:pt x="25697" y="14398"/>
                  <a:pt x="25699" y="14398"/>
                </a:cubicBezTo>
                <a:cubicBezTo>
                  <a:pt x="25718" y="14398"/>
                  <a:pt x="25735" y="14412"/>
                  <a:pt x="25739" y="14431"/>
                </a:cubicBezTo>
                <a:lnTo>
                  <a:pt x="25777" y="14618"/>
                </a:lnTo>
                <a:cubicBezTo>
                  <a:pt x="25781" y="14641"/>
                  <a:pt x="25767" y="14662"/>
                  <a:pt x="25745" y="14666"/>
                </a:cubicBezTo>
                <a:lnTo>
                  <a:pt x="25744" y="14666"/>
                </a:lnTo>
                <a:cubicBezTo>
                  <a:pt x="25716" y="14672"/>
                  <a:pt x="22962" y="15249"/>
                  <a:pt x="20754" y="17728"/>
                </a:cubicBezTo>
                <a:cubicBezTo>
                  <a:pt x="20284" y="18284"/>
                  <a:pt x="19773" y="18867"/>
                  <a:pt x="19237" y="19480"/>
                </a:cubicBezTo>
                <a:cubicBezTo>
                  <a:pt x="18600" y="20206"/>
                  <a:pt x="17928" y="20974"/>
                  <a:pt x="17245" y="21786"/>
                </a:cubicBezTo>
                <a:cubicBezTo>
                  <a:pt x="17242" y="21790"/>
                  <a:pt x="17239" y="21794"/>
                  <a:pt x="17235" y="21798"/>
                </a:cubicBezTo>
                <a:lnTo>
                  <a:pt x="17209" y="21830"/>
                </a:lnTo>
                <a:lnTo>
                  <a:pt x="17208" y="21829"/>
                </a:lnTo>
                <a:cubicBezTo>
                  <a:pt x="16083" y="23170"/>
                  <a:pt x="14932" y="24634"/>
                  <a:pt x="13868" y="26240"/>
                </a:cubicBezTo>
                <a:cubicBezTo>
                  <a:pt x="13849" y="26270"/>
                  <a:pt x="13873" y="26304"/>
                  <a:pt x="13902" y="26304"/>
                </a:cubicBezTo>
                <a:cubicBezTo>
                  <a:pt x="13910" y="26304"/>
                  <a:pt x="13919" y="26302"/>
                  <a:pt x="13927" y="26296"/>
                </a:cubicBezTo>
                <a:cubicBezTo>
                  <a:pt x="14079" y="26181"/>
                  <a:pt x="14236" y="26076"/>
                  <a:pt x="14401" y="25980"/>
                </a:cubicBezTo>
                <a:cubicBezTo>
                  <a:pt x="15011" y="25624"/>
                  <a:pt x="15700" y="25402"/>
                  <a:pt x="16449" y="25322"/>
                </a:cubicBezTo>
                <a:cubicBezTo>
                  <a:pt x="16676" y="25297"/>
                  <a:pt x="16894" y="25287"/>
                  <a:pt x="17100" y="25287"/>
                </a:cubicBezTo>
                <a:cubicBezTo>
                  <a:pt x="18058" y="25287"/>
                  <a:pt x="18753" y="25505"/>
                  <a:pt x="18788" y="25516"/>
                </a:cubicBezTo>
                <a:lnTo>
                  <a:pt x="18789" y="25517"/>
                </a:lnTo>
                <a:cubicBezTo>
                  <a:pt x="18811" y="25523"/>
                  <a:pt x="18822" y="25547"/>
                  <a:pt x="18815" y="25569"/>
                </a:cubicBezTo>
                <a:lnTo>
                  <a:pt x="18753" y="25750"/>
                </a:lnTo>
                <a:cubicBezTo>
                  <a:pt x="18747" y="25767"/>
                  <a:pt x="18732" y="25777"/>
                  <a:pt x="18715" y="25777"/>
                </a:cubicBezTo>
                <a:cubicBezTo>
                  <a:pt x="18710" y="25777"/>
                  <a:pt x="18706" y="25777"/>
                  <a:pt x="18702" y="25775"/>
                </a:cubicBezTo>
                <a:lnTo>
                  <a:pt x="18702" y="25774"/>
                </a:lnTo>
                <a:cubicBezTo>
                  <a:pt x="18693" y="25772"/>
                  <a:pt x="18027" y="25559"/>
                  <a:pt x="17104" y="25559"/>
                </a:cubicBezTo>
                <a:cubicBezTo>
                  <a:pt x="16907" y="25559"/>
                  <a:pt x="16698" y="25569"/>
                  <a:pt x="16481" y="25592"/>
                </a:cubicBezTo>
                <a:cubicBezTo>
                  <a:pt x="15365" y="25713"/>
                  <a:pt x="13810" y="26240"/>
                  <a:pt x="12743" y="28064"/>
                </a:cubicBezTo>
                <a:lnTo>
                  <a:pt x="12722" y="28100"/>
                </a:lnTo>
                <a:lnTo>
                  <a:pt x="12720" y="28098"/>
                </a:lnTo>
                <a:cubicBezTo>
                  <a:pt x="11864" y="29594"/>
                  <a:pt x="11107" y="31203"/>
                  <a:pt x="10523" y="32940"/>
                </a:cubicBezTo>
                <a:cubicBezTo>
                  <a:pt x="10486" y="33072"/>
                  <a:pt x="10443" y="33202"/>
                  <a:pt x="10397" y="33333"/>
                </a:cubicBezTo>
                <a:lnTo>
                  <a:pt x="10383" y="33371"/>
                </a:lnTo>
                <a:cubicBezTo>
                  <a:pt x="10085" y="34317"/>
                  <a:pt x="9839" y="35301"/>
                  <a:pt x="9657" y="36324"/>
                </a:cubicBezTo>
                <a:cubicBezTo>
                  <a:pt x="9652" y="36352"/>
                  <a:pt x="9674" y="36372"/>
                  <a:pt x="9698" y="36372"/>
                </a:cubicBezTo>
                <a:cubicBezTo>
                  <a:pt x="9711" y="36372"/>
                  <a:pt x="9725" y="36366"/>
                  <a:pt x="9733" y="36350"/>
                </a:cubicBezTo>
                <a:cubicBezTo>
                  <a:pt x="11159" y="33744"/>
                  <a:pt x="13187" y="32435"/>
                  <a:pt x="13210" y="32421"/>
                </a:cubicBezTo>
                <a:lnTo>
                  <a:pt x="13211" y="32420"/>
                </a:lnTo>
                <a:cubicBezTo>
                  <a:pt x="13217" y="32416"/>
                  <a:pt x="13225" y="32414"/>
                  <a:pt x="13232" y="32414"/>
                </a:cubicBezTo>
                <a:cubicBezTo>
                  <a:pt x="13246" y="32414"/>
                  <a:pt x="13259" y="32420"/>
                  <a:pt x="13266" y="32432"/>
                </a:cubicBezTo>
                <a:lnTo>
                  <a:pt x="13371" y="32594"/>
                </a:lnTo>
                <a:cubicBezTo>
                  <a:pt x="13384" y="32612"/>
                  <a:pt x="13378" y="32638"/>
                  <a:pt x="13359" y="32649"/>
                </a:cubicBezTo>
                <a:lnTo>
                  <a:pt x="13359" y="32650"/>
                </a:lnTo>
                <a:cubicBezTo>
                  <a:pt x="13333" y="32666"/>
                  <a:pt x="10834" y="34278"/>
                  <a:pt x="9480" y="37508"/>
                </a:cubicBezTo>
                <a:cubicBezTo>
                  <a:pt x="9478" y="37512"/>
                  <a:pt x="9477" y="37516"/>
                  <a:pt x="9477" y="37520"/>
                </a:cubicBezTo>
                <a:cubicBezTo>
                  <a:pt x="9354" y="38502"/>
                  <a:pt x="9292" y="39519"/>
                  <a:pt x="9299" y="40573"/>
                </a:cubicBezTo>
                <a:cubicBezTo>
                  <a:pt x="9299" y="40596"/>
                  <a:pt x="9280" y="40614"/>
                  <a:pt x="9258" y="40614"/>
                </a:cubicBezTo>
                <a:lnTo>
                  <a:pt x="9064" y="40615"/>
                </a:lnTo>
                <a:cubicBezTo>
                  <a:pt x="9042" y="40615"/>
                  <a:pt x="9024" y="40598"/>
                  <a:pt x="9023" y="40575"/>
                </a:cubicBezTo>
                <a:lnTo>
                  <a:pt x="9023" y="40574"/>
                </a:lnTo>
                <a:cubicBezTo>
                  <a:pt x="9017" y="39533"/>
                  <a:pt x="9077" y="38528"/>
                  <a:pt x="9195" y="37557"/>
                </a:cubicBezTo>
                <a:lnTo>
                  <a:pt x="9208" y="37445"/>
                </a:lnTo>
                <a:cubicBezTo>
                  <a:pt x="9414" y="35812"/>
                  <a:pt x="9782" y="34274"/>
                  <a:pt x="10271" y="32826"/>
                </a:cubicBezTo>
                <a:cubicBezTo>
                  <a:pt x="11418" y="28731"/>
                  <a:pt x="7709" y="25787"/>
                  <a:pt x="7670" y="25756"/>
                </a:cubicBezTo>
                <a:cubicBezTo>
                  <a:pt x="7652" y="25742"/>
                  <a:pt x="7649" y="25717"/>
                  <a:pt x="7663" y="25698"/>
                </a:cubicBezTo>
                <a:lnTo>
                  <a:pt x="7783" y="25548"/>
                </a:lnTo>
                <a:cubicBezTo>
                  <a:pt x="7791" y="25538"/>
                  <a:pt x="7802" y="25533"/>
                  <a:pt x="7814" y="25533"/>
                </a:cubicBezTo>
                <a:cubicBezTo>
                  <a:pt x="7823" y="25533"/>
                  <a:pt x="7832" y="25536"/>
                  <a:pt x="7840" y="25542"/>
                </a:cubicBezTo>
                <a:lnTo>
                  <a:pt x="7841" y="25543"/>
                </a:lnTo>
                <a:cubicBezTo>
                  <a:pt x="7851" y="25551"/>
                  <a:pt x="8896" y="26377"/>
                  <a:pt x="9733" y="27764"/>
                </a:cubicBezTo>
                <a:cubicBezTo>
                  <a:pt x="10217" y="28565"/>
                  <a:pt x="10535" y="29393"/>
                  <a:pt x="10678" y="30224"/>
                </a:cubicBezTo>
                <a:cubicBezTo>
                  <a:pt x="10738" y="30574"/>
                  <a:pt x="10767" y="30926"/>
                  <a:pt x="10765" y="31276"/>
                </a:cubicBezTo>
                <a:cubicBezTo>
                  <a:pt x="10765" y="31302"/>
                  <a:pt x="10785" y="31317"/>
                  <a:pt x="10806" y="31317"/>
                </a:cubicBezTo>
                <a:cubicBezTo>
                  <a:pt x="10821" y="31317"/>
                  <a:pt x="10836" y="31309"/>
                  <a:pt x="10844" y="31292"/>
                </a:cubicBezTo>
                <a:cubicBezTo>
                  <a:pt x="12414" y="27466"/>
                  <a:pt x="14780" y="24293"/>
                  <a:pt x="17035" y="21611"/>
                </a:cubicBezTo>
                <a:cubicBezTo>
                  <a:pt x="19942" y="18076"/>
                  <a:pt x="18928" y="15494"/>
                  <a:pt x="17911" y="13859"/>
                </a:cubicBezTo>
                <a:cubicBezTo>
                  <a:pt x="17899" y="13840"/>
                  <a:pt x="17905" y="13814"/>
                  <a:pt x="17924" y="13803"/>
                </a:cubicBezTo>
                <a:lnTo>
                  <a:pt x="18089" y="13702"/>
                </a:lnTo>
                <a:cubicBezTo>
                  <a:pt x="18095" y="13698"/>
                  <a:pt x="18103" y="13696"/>
                  <a:pt x="18110" y="13696"/>
                </a:cubicBezTo>
                <a:cubicBezTo>
                  <a:pt x="18123" y="13696"/>
                  <a:pt x="18137" y="13703"/>
                  <a:pt x="18144" y="13715"/>
                </a:cubicBezTo>
                <a:lnTo>
                  <a:pt x="18145" y="13716"/>
                </a:lnTo>
                <a:cubicBezTo>
                  <a:pt x="18987" y="15070"/>
                  <a:pt x="19829" y="17044"/>
                  <a:pt x="18632" y="19636"/>
                </a:cubicBezTo>
                <a:cubicBezTo>
                  <a:pt x="18618" y="19666"/>
                  <a:pt x="18643" y="19693"/>
                  <a:pt x="18669" y="19693"/>
                </a:cubicBezTo>
                <a:cubicBezTo>
                  <a:pt x="18680" y="19693"/>
                  <a:pt x="18691" y="19689"/>
                  <a:pt x="18700" y="19679"/>
                </a:cubicBezTo>
                <a:cubicBezTo>
                  <a:pt x="18810" y="19552"/>
                  <a:pt x="18920" y="19427"/>
                  <a:pt x="19030" y="19302"/>
                </a:cubicBezTo>
                <a:cubicBezTo>
                  <a:pt x="19505" y="18759"/>
                  <a:pt x="19960" y="18239"/>
                  <a:pt x="20385" y="17741"/>
                </a:cubicBezTo>
                <a:lnTo>
                  <a:pt x="20382" y="17739"/>
                </a:lnTo>
                <a:lnTo>
                  <a:pt x="20409" y="17707"/>
                </a:lnTo>
                <a:cubicBezTo>
                  <a:pt x="20456" y="17653"/>
                  <a:pt x="20503" y="17599"/>
                  <a:pt x="20551" y="17546"/>
                </a:cubicBezTo>
                <a:cubicBezTo>
                  <a:pt x="21416" y="16521"/>
                  <a:pt x="22138" y="15589"/>
                  <a:pt x="22611" y="14740"/>
                </a:cubicBezTo>
                <a:cubicBezTo>
                  <a:pt x="24965" y="10522"/>
                  <a:pt x="22113" y="6398"/>
                  <a:pt x="21176" y="5044"/>
                </a:cubicBezTo>
                <a:lnTo>
                  <a:pt x="21172" y="5037"/>
                </a:lnTo>
                <a:cubicBezTo>
                  <a:pt x="21023" y="4821"/>
                  <a:pt x="20932" y="4691"/>
                  <a:pt x="20899" y="4613"/>
                </a:cubicBezTo>
                <a:cubicBezTo>
                  <a:pt x="20891" y="4591"/>
                  <a:pt x="20901" y="4567"/>
                  <a:pt x="20922" y="4559"/>
                </a:cubicBezTo>
                <a:lnTo>
                  <a:pt x="21100" y="4485"/>
                </a:lnTo>
                <a:cubicBezTo>
                  <a:pt x="21105" y="4483"/>
                  <a:pt x="21110" y="4482"/>
                  <a:pt x="21115" y="4482"/>
                </a:cubicBezTo>
                <a:close/>
                <a:moveTo>
                  <a:pt x="17091" y="0"/>
                </a:moveTo>
                <a:lnTo>
                  <a:pt x="17091" y="0"/>
                </a:lnTo>
                <a:cubicBezTo>
                  <a:pt x="21161" y="9722"/>
                  <a:pt x="11744" y="17139"/>
                  <a:pt x="5872" y="23388"/>
                </a:cubicBezTo>
                <a:cubicBezTo>
                  <a:pt x="1" y="29638"/>
                  <a:pt x="5404" y="37356"/>
                  <a:pt x="6002" y="38144"/>
                </a:cubicBezTo>
                <a:cubicBezTo>
                  <a:pt x="7139" y="39645"/>
                  <a:pt x="7975" y="40582"/>
                  <a:pt x="8711" y="41002"/>
                </a:cubicBezTo>
                <a:cubicBezTo>
                  <a:pt x="8736" y="41645"/>
                  <a:pt x="8871" y="44128"/>
                  <a:pt x="9486" y="46519"/>
                </a:cubicBezTo>
                <a:cubicBezTo>
                  <a:pt x="9548" y="46759"/>
                  <a:pt x="9738" y="46918"/>
                  <a:pt x="9957" y="46918"/>
                </a:cubicBezTo>
                <a:cubicBezTo>
                  <a:pt x="9961" y="46918"/>
                  <a:pt x="9965" y="46917"/>
                  <a:pt x="9969" y="46917"/>
                </a:cubicBezTo>
                <a:cubicBezTo>
                  <a:pt x="10337" y="46908"/>
                  <a:pt x="10585" y="46474"/>
                  <a:pt x="10446" y="46094"/>
                </a:cubicBezTo>
                <a:cubicBezTo>
                  <a:pt x="10027" y="44961"/>
                  <a:pt x="9331" y="43543"/>
                  <a:pt x="9627" y="41264"/>
                </a:cubicBezTo>
                <a:lnTo>
                  <a:pt x="9615" y="41258"/>
                </a:lnTo>
                <a:cubicBezTo>
                  <a:pt x="11110" y="41223"/>
                  <a:pt x="12533" y="38817"/>
                  <a:pt x="15959" y="34502"/>
                </a:cubicBezTo>
                <a:cubicBezTo>
                  <a:pt x="21628" y="27364"/>
                  <a:pt x="29839" y="21904"/>
                  <a:pt x="27987" y="13307"/>
                </a:cubicBezTo>
                <a:cubicBezTo>
                  <a:pt x="26135" y="4710"/>
                  <a:pt x="17091" y="0"/>
                  <a:pt x="17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4"/>
          <p:cNvSpPr/>
          <p:nvPr/>
        </p:nvSpPr>
        <p:spPr>
          <a:xfrm rot="2700000">
            <a:off x="52147" y="3479295"/>
            <a:ext cx="1014785" cy="1907082"/>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4"/>
          <p:cNvSpPr/>
          <p:nvPr/>
        </p:nvSpPr>
        <p:spPr>
          <a:xfrm>
            <a:off x="8543838" y="2495880"/>
            <a:ext cx="270321" cy="267632"/>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4"/>
          <p:cNvSpPr/>
          <p:nvPr/>
        </p:nvSpPr>
        <p:spPr>
          <a:xfrm rot="-2319231" flipH="1">
            <a:off x="8080445" y="4139402"/>
            <a:ext cx="1492535" cy="1578405"/>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4"/>
          <p:cNvSpPr/>
          <p:nvPr/>
        </p:nvSpPr>
        <p:spPr>
          <a:xfrm rot="10800000">
            <a:off x="5789267" y="112934"/>
            <a:ext cx="270321" cy="267632"/>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4"/>
          <p:cNvSpPr/>
          <p:nvPr/>
        </p:nvSpPr>
        <p:spPr>
          <a:xfrm rot="9480698">
            <a:off x="8428515" y="4609932"/>
            <a:ext cx="208272" cy="206228"/>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4"/>
          <p:cNvSpPr/>
          <p:nvPr/>
        </p:nvSpPr>
        <p:spPr>
          <a:xfrm rot="9480698">
            <a:off x="3601490" y="4772794"/>
            <a:ext cx="208272" cy="206228"/>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87"/>
        <p:cNvGrpSpPr/>
        <p:nvPr/>
      </p:nvGrpSpPr>
      <p:grpSpPr>
        <a:xfrm>
          <a:off x="0" y="0"/>
          <a:ext cx="0" cy="0"/>
          <a:chOff x="0" y="0"/>
          <a:chExt cx="0" cy="0"/>
        </a:xfrm>
      </p:grpSpPr>
      <p:sp>
        <p:nvSpPr>
          <p:cNvPr id="288" name="Google Shape;288;p35"/>
          <p:cNvSpPr/>
          <p:nvPr/>
        </p:nvSpPr>
        <p:spPr>
          <a:xfrm rot="1689480" flipH="1">
            <a:off x="7215367" y="3065763"/>
            <a:ext cx="3316205" cy="3506997"/>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5"/>
          <p:cNvSpPr/>
          <p:nvPr/>
        </p:nvSpPr>
        <p:spPr>
          <a:xfrm rot="-3594253">
            <a:off x="7749016" y="3217468"/>
            <a:ext cx="1359753" cy="2137805"/>
          </a:xfrm>
          <a:custGeom>
            <a:avLst/>
            <a:gdLst/>
            <a:ahLst/>
            <a:cxnLst/>
            <a:rect l="l" t="t" r="r" b="b"/>
            <a:pathLst>
              <a:path w="29840" h="46918" extrusionOk="0">
                <a:moveTo>
                  <a:pt x="21115" y="4482"/>
                </a:moveTo>
                <a:cubicBezTo>
                  <a:pt x="21131" y="4482"/>
                  <a:pt x="21146" y="4491"/>
                  <a:pt x="21153" y="4507"/>
                </a:cubicBezTo>
                <a:lnTo>
                  <a:pt x="21153" y="4508"/>
                </a:lnTo>
                <a:cubicBezTo>
                  <a:pt x="21176" y="4561"/>
                  <a:pt x="21282" y="4713"/>
                  <a:pt x="21403" y="4889"/>
                </a:cubicBezTo>
                <a:cubicBezTo>
                  <a:pt x="22364" y="6279"/>
                  <a:pt x="25286" y="10508"/>
                  <a:pt x="22851" y="14872"/>
                </a:cubicBezTo>
                <a:cubicBezTo>
                  <a:pt x="22645" y="15243"/>
                  <a:pt x="22393" y="15628"/>
                  <a:pt x="22103" y="16028"/>
                </a:cubicBezTo>
                <a:cubicBezTo>
                  <a:pt x="22081" y="16058"/>
                  <a:pt x="22106" y="16093"/>
                  <a:pt x="22136" y="16093"/>
                </a:cubicBezTo>
                <a:cubicBezTo>
                  <a:pt x="22144" y="16093"/>
                  <a:pt x="22152" y="16091"/>
                  <a:pt x="22160" y="16085"/>
                </a:cubicBezTo>
                <a:cubicBezTo>
                  <a:pt x="23978" y="14751"/>
                  <a:pt x="25668" y="14404"/>
                  <a:pt x="25691" y="14399"/>
                </a:cubicBezTo>
                <a:lnTo>
                  <a:pt x="25692" y="14399"/>
                </a:lnTo>
                <a:cubicBezTo>
                  <a:pt x="25694" y="14399"/>
                  <a:pt x="25697" y="14398"/>
                  <a:pt x="25699" y="14398"/>
                </a:cubicBezTo>
                <a:cubicBezTo>
                  <a:pt x="25718" y="14398"/>
                  <a:pt x="25735" y="14412"/>
                  <a:pt x="25739" y="14431"/>
                </a:cubicBezTo>
                <a:lnTo>
                  <a:pt x="25777" y="14618"/>
                </a:lnTo>
                <a:cubicBezTo>
                  <a:pt x="25781" y="14641"/>
                  <a:pt x="25767" y="14662"/>
                  <a:pt x="25745" y="14666"/>
                </a:cubicBezTo>
                <a:lnTo>
                  <a:pt x="25744" y="14666"/>
                </a:lnTo>
                <a:cubicBezTo>
                  <a:pt x="25716" y="14672"/>
                  <a:pt x="22962" y="15249"/>
                  <a:pt x="20754" y="17728"/>
                </a:cubicBezTo>
                <a:cubicBezTo>
                  <a:pt x="20284" y="18284"/>
                  <a:pt x="19773" y="18867"/>
                  <a:pt x="19237" y="19480"/>
                </a:cubicBezTo>
                <a:cubicBezTo>
                  <a:pt x="18600" y="20206"/>
                  <a:pt x="17928" y="20974"/>
                  <a:pt x="17245" y="21786"/>
                </a:cubicBezTo>
                <a:cubicBezTo>
                  <a:pt x="17242" y="21790"/>
                  <a:pt x="17239" y="21794"/>
                  <a:pt x="17235" y="21798"/>
                </a:cubicBezTo>
                <a:lnTo>
                  <a:pt x="17209" y="21830"/>
                </a:lnTo>
                <a:lnTo>
                  <a:pt x="17208" y="21829"/>
                </a:lnTo>
                <a:cubicBezTo>
                  <a:pt x="16083" y="23170"/>
                  <a:pt x="14932" y="24634"/>
                  <a:pt x="13868" y="26240"/>
                </a:cubicBezTo>
                <a:cubicBezTo>
                  <a:pt x="13849" y="26270"/>
                  <a:pt x="13873" y="26304"/>
                  <a:pt x="13902" y="26304"/>
                </a:cubicBezTo>
                <a:cubicBezTo>
                  <a:pt x="13910" y="26304"/>
                  <a:pt x="13919" y="26302"/>
                  <a:pt x="13927" y="26296"/>
                </a:cubicBezTo>
                <a:cubicBezTo>
                  <a:pt x="14079" y="26181"/>
                  <a:pt x="14236" y="26076"/>
                  <a:pt x="14401" y="25980"/>
                </a:cubicBezTo>
                <a:cubicBezTo>
                  <a:pt x="15011" y="25624"/>
                  <a:pt x="15700" y="25402"/>
                  <a:pt x="16449" y="25322"/>
                </a:cubicBezTo>
                <a:cubicBezTo>
                  <a:pt x="16676" y="25297"/>
                  <a:pt x="16894" y="25287"/>
                  <a:pt x="17100" y="25287"/>
                </a:cubicBezTo>
                <a:cubicBezTo>
                  <a:pt x="18058" y="25287"/>
                  <a:pt x="18753" y="25505"/>
                  <a:pt x="18788" y="25516"/>
                </a:cubicBezTo>
                <a:lnTo>
                  <a:pt x="18789" y="25517"/>
                </a:lnTo>
                <a:cubicBezTo>
                  <a:pt x="18811" y="25523"/>
                  <a:pt x="18822" y="25547"/>
                  <a:pt x="18815" y="25569"/>
                </a:cubicBezTo>
                <a:lnTo>
                  <a:pt x="18753" y="25750"/>
                </a:lnTo>
                <a:cubicBezTo>
                  <a:pt x="18747" y="25767"/>
                  <a:pt x="18732" y="25777"/>
                  <a:pt x="18715" y="25777"/>
                </a:cubicBezTo>
                <a:cubicBezTo>
                  <a:pt x="18710" y="25777"/>
                  <a:pt x="18706" y="25777"/>
                  <a:pt x="18702" y="25775"/>
                </a:cubicBezTo>
                <a:lnTo>
                  <a:pt x="18702" y="25774"/>
                </a:lnTo>
                <a:cubicBezTo>
                  <a:pt x="18693" y="25772"/>
                  <a:pt x="18027" y="25559"/>
                  <a:pt x="17104" y="25559"/>
                </a:cubicBezTo>
                <a:cubicBezTo>
                  <a:pt x="16907" y="25559"/>
                  <a:pt x="16698" y="25569"/>
                  <a:pt x="16481" y="25592"/>
                </a:cubicBezTo>
                <a:cubicBezTo>
                  <a:pt x="15365" y="25713"/>
                  <a:pt x="13810" y="26240"/>
                  <a:pt x="12743" y="28064"/>
                </a:cubicBezTo>
                <a:lnTo>
                  <a:pt x="12722" y="28100"/>
                </a:lnTo>
                <a:lnTo>
                  <a:pt x="12720" y="28098"/>
                </a:lnTo>
                <a:cubicBezTo>
                  <a:pt x="11864" y="29594"/>
                  <a:pt x="11107" y="31203"/>
                  <a:pt x="10523" y="32940"/>
                </a:cubicBezTo>
                <a:cubicBezTo>
                  <a:pt x="10486" y="33072"/>
                  <a:pt x="10443" y="33202"/>
                  <a:pt x="10397" y="33333"/>
                </a:cubicBezTo>
                <a:lnTo>
                  <a:pt x="10383" y="33371"/>
                </a:lnTo>
                <a:cubicBezTo>
                  <a:pt x="10085" y="34317"/>
                  <a:pt x="9839" y="35301"/>
                  <a:pt x="9657" y="36324"/>
                </a:cubicBezTo>
                <a:cubicBezTo>
                  <a:pt x="9652" y="36352"/>
                  <a:pt x="9674" y="36372"/>
                  <a:pt x="9698" y="36372"/>
                </a:cubicBezTo>
                <a:cubicBezTo>
                  <a:pt x="9711" y="36372"/>
                  <a:pt x="9725" y="36366"/>
                  <a:pt x="9733" y="36350"/>
                </a:cubicBezTo>
                <a:cubicBezTo>
                  <a:pt x="11159" y="33744"/>
                  <a:pt x="13187" y="32435"/>
                  <a:pt x="13210" y="32421"/>
                </a:cubicBezTo>
                <a:lnTo>
                  <a:pt x="13211" y="32420"/>
                </a:lnTo>
                <a:cubicBezTo>
                  <a:pt x="13217" y="32416"/>
                  <a:pt x="13225" y="32414"/>
                  <a:pt x="13232" y="32414"/>
                </a:cubicBezTo>
                <a:cubicBezTo>
                  <a:pt x="13246" y="32414"/>
                  <a:pt x="13259" y="32420"/>
                  <a:pt x="13266" y="32432"/>
                </a:cubicBezTo>
                <a:lnTo>
                  <a:pt x="13371" y="32594"/>
                </a:lnTo>
                <a:cubicBezTo>
                  <a:pt x="13384" y="32612"/>
                  <a:pt x="13378" y="32638"/>
                  <a:pt x="13359" y="32649"/>
                </a:cubicBezTo>
                <a:lnTo>
                  <a:pt x="13359" y="32650"/>
                </a:lnTo>
                <a:cubicBezTo>
                  <a:pt x="13333" y="32666"/>
                  <a:pt x="10834" y="34278"/>
                  <a:pt x="9480" y="37508"/>
                </a:cubicBezTo>
                <a:cubicBezTo>
                  <a:pt x="9478" y="37512"/>
                  <a:pt x="9477" y="37516"/>
                  <a:pt x="9477" y="37520"/>
                </a:cubicBezTo>
                <a:cubicBezTo>
                  <a:pt x="9354" y="38502"/>
                  <a:pt x="9292" y="39519"/>
                  <a:pt x="9299" y="40573"/>
                </a:cubicBezTo>
                <a:cubicBezTo>
                  <a:pt x="9299" y="40596"/>
                  <a:pt x="9280" y="40614"/>
                  <a:pt x="9258" y="40614"/>
                </a:cubicBezTo>
                <a:lnTo>
                  <a:pt x="9064" y="40615"/>
                </a:lnTo>
                <a:cubicBezTo>
                  <a:pt x="9042" y="40615"/>
                  <a:pt x="9024" y="40598"/>
                  <a:pt x="9023" y="40575"/>
                </a:cubicBezTo>
                <a:lnTo>
                  <a:pt x="9023" y="40574"/>
                </a:lnTo>
                <a:cubicBezTo>
                  <a:pt x="9017" y="39533"/>
                  <a:pt x="9077" y="38528"/>
                  <a:pt x="9195" y="37557"/>
                </a:cubicBezTo>
                <a:lnTo>
                  <a:pt x="9208" y="37445"/>
                </a:lnTo>
                <a:cubicBezTo>
                  <a:pt x="9414" y="35812"/>
                  <a:pt x="9782" y="34274"/>
                  <a:pt x="10271" y="32826"/>
                </a:cubicBezTo>
                <a:cubicBezTo>
                  <a:pt x="11418" y="28731"/>
                  <a:pt x="7709" y="25787"/>
                  <a:pt x="7670" y="25756"/>
                </a:cubicBezTo>
                <a:cubicBezTo>
                  <a:pt x="7652" y="25742"/>
                  <a:pt x="7649" y="25717"/>
                  <a:pt x="7663" y="25698"/>
                </a:cubicBezTo>
                <a:lnTo>
                  <a:pt x="7783" y="25548"/>
                </a:lnTo>
                <a:cubicBezTo>
                  <a:pt x="7791" y="25538"/>
                  <a:pt x="7802" y="25533"/>
                  <a:pt x="7814" y="25533"/>
                </a:cubicBezTo>
                <a:cubicBezTo>
                  <a:pt x="7823" y="25533"/>
                  <a:pt x="7832" y="25536"/>
                  <a:pt x="7840" y="25542"/>
                </a:cubicBezTo>
                <a:lnTo>
                  <a:pt x="7841" y="25543"/>
                </a:lnTo>
                <a:cubicBezTo>
                  <a:pt x="7851" y="25551"/>
                  <a:pt x="8896" y="26377"/>
                  <a:pt x="9733" y="27764"/>
                </a:cubicBezTo>
                <a:cubicBezTo>
                  <a:pt x="10217" y="28565"/>
                  <a:pt x="10535" y="29393"/>
                  <a:pt x="10678" y="30224"/>
                </a:cubicBezTo>
                <a:cubicBezTo>
                  <a:pt x="10738" y="30574"/>
                  <a:pt x="10767" y="30926"/>
                  <a:pt x="10765" y="31276"/>
                </a:cubicBezTo>
                <a:cubicBezTo>
                  <a:pt x="10765" y="31302"/>
                  <a:pt x="10785" y="31317"/>
                  <a:pt x="10806" y="31317"/>
                </a:cubicBezTo>
                <a:cubicBezTo>
                  <a:pt x="10821" y="31317"/>
                  <a:pt x="10836" y="31309"/>
                  <a:pt x="10844" y="31292"/>
                </a:cubicBezTo>
                <a:cubicBezTo>
                  <a:pt x="12414" y="27466"/>
                  <a:pt x="14780" y="24293"/>
                  <a:pt x="17035" y="21611"/>
                </a:cubicBezTo>
                <a:cubicBezTo>
                  <a:pt x="19942" y="18076"/>
                  <a:pt x="18928" y="15494"/>
                  <a:pt x="17911" y="13859"/>
                </a:cubicBezTo>
                <a:cubicBezTo>
                  <a:pt x="17899" y="13840"/>
                  <a:pt x="17905" y="13814"/>
                  <a:pt x="17924" y="13803"/>
                </a:cubicBezTo>
                <a:lnTo>
                  <a:pt x="18089" y="13702"/>
                </a:lnTo>
                <a:cubicBezTo>
                  <a:pt x="18095" y="13698"/>
                  <a:pt x="18103" y="13696"/>
                  <a:pt x="18110" y="13696"/>
                </a:cubicBezTo>
                <a:cubicBezTo>
                  <a:pt x="18123" y="13696"/>
                  <a:pt x="18137" y="13703"/>
                  <a:pt x="18144" y="13715"/>
                </a:cubicBezTo>
                <a:lnTo>
                  <a:pt x="18145" y="13716"/>
                </a:lnTo>
                <a:cubicBezTo>
                  <a:pt x="18987" y="15070"/>
                  <a:pt x="19829" y="17044"/>
                  <a:pt x="18632" y="19636"/>
                </a:cubicBezTo>
                <a:cubicBezTo>
                  <a:pt x="18618" y="19666"/>
                  <a:pt x="18643" y="19693"/>
                  <a:pt x="18669" y="19693"/>
                </a:cubicBezTo>
                <a:cubicBezTo>
                  <a:pt x="18680" y="19693"/>
                  <a:pt x="18691" y="19689"/>
                  <a:pt x="18700" y="19679"/>
                </a:cubicBezTo>
                <a:cubicBezTo>
                  <a:pt x="18810" y="19552"/>
                  <a:pt x="18920" y="19427"/>
                  <a:pt x="19030" y="19302"/>
                </a:cubicBezTo>
                <a:cubicBezTo>
                  <a:pt x="19505" y="18759"/>
                  <a:pt x="19960" y="18239"/>
                  <a:pt x="20385" y="17741"/>
                </a:cubicBezTo>
                <a:lnTo>
                  <a:pt x="20382" y="17739"/>
                </a:lnTo>
                <a:lnTo>
                  <a:pt x="20409" y="17707"/>
                </a:lnTo>
                <a:cubicBezTo>
                  <a:pt x="20456" y="17653"/>
                  <a:pt x="20503" y="17599"/>
                  <a:pt x="20551" y="17546"/>
                </a:cubicBezTo>
                <a:cubicBezTo>
                  <a:pt x="21416" y="16521"/>
                  <a:pt x="22138" y="15589"/>
                  <a:pt x="22611" y="14740"/>
                </a:cubicBezTo>
                <a:cubicBezTo>
                  <a:pt x="24965" y="10522"/>
                  <a:pt x="22113" y="6398"/>
                  <a:pt x="21176" y="5044"/>
                </a:cubicBezTo>
                <a:lnTo>
                  <a:pt x="21172" y="5037"/>
                </a:lnTo>
                <a:cubicBezTo>
                  <a:pt x="21023" y="4821"/>
                  <a:pt x="20932" y="4691"/>
                  <a:pt x="20899" y="4613"/>
                </a:cubicBezTo>
                <a:cubicBezTo>
                  <a:pt x="20891" y="4591"/>
                  <a:pt x="20901" y="4567"/>
                  <a:pt x="20922" y="4559"/>
                </a:cubicBezTo>
                <a:lnTo>
                  <a:pt x="21100" y="4485"/>
                </a:lnTo>
                <a:cubicBezTo>
                  <a:pt x="21105" y="4483"/>
                  <a:pt x="21110" y="4482"/>
                  <a:pt x="21115" y="4482"/>
                </a:cubicBezTo>
                <a:close/>
                <a:moveTo>
                  <a:pt x="17091" y="0"/>
                </a:moveTo>
                <a:lnTo>
                  <a:pt x="17091" y="0"/>
                </a:lnTo>
                <a:cubicBezTo>
                  <a:pt x="21161" y="9722"/>
                  <a:pt x="11744" y="17139"/>
                  <a:pt x="5872" y="23388"/>
                </a:cubicBezTo>
                <a:cubicBezTo>
                  <a:pt x="1" y="29638"/>
                  <a:pt x="5404" y="37356"/>
                  <a:pt x="6002" y="38144"/>
                </a:cubicBezTo>
                <a:cubicBezTo>
                  <a:pt x="7139" y="39645"/>
                  <a:pt x="7975" y="40582"/>
                  <a:pt x="8711" y="41002"/>
                </a:cubicBezTo>
                <a:cubicBezTo>
                  <a:pt x="8736" y="41645"/>
                  <a:pt x="8871" y="44128"/>
                  <a:pt x="9486" y="46519"/>
                </a:cubicBezTo>
                <a:cubicBezTo>
                  <a:pt x="9548" y="46759"/>
                  <a:pt x="9738" y="46918"/>
                  <a:pt x="9957" y="46918"/>
                </a:cubicBezTo>
                <a:cubicBezTo>
                  <a:pt x="9961" y="46918"/>
                  <a:pt x="9965" y="46917"/>
                  <a:pt x="9969" y="46917"/>
                </a:cubicBezTo>
                <a:cubicBezTo>
                  <a:pt x="10337" y="46908"/>
                  <a:pt x="10585" y="46474"/>
                  <a:pt x="10446" y="46094"/>
                </a:cubicBezTo>
                <a:cubicBezTo>
                  <a:pt x="10027" y="44961"/>
                  <a:pt x="9331" y="43543"/>
                  <a:pt x="9627" y="41264"/>
                </a:cubicBezTo>
                <a:lnTo>
                  <a:pt x="9615" y="41258"/>
                </a:lnTo>
                <a:cubicBezTo>
                  <a:pt x="11110" y="41223"/>
                  <a:pt x="12533" y="38817"/>
                  <a:pt x="15959" y="34502"/>
                </a:cubicBezTo>
                <a:cubicBezTo>
                  <a:pt x="21628" y="27364"/>
                  <a:pt x="29839" y="21904"/>
                  <a:pt x="27987" y="13307"/>
                </a:cubicBezTo>
                <a:cubicBezTo>
                  <a:pt x="26135" y="4710"/>
                  <a:pt x="17091" y="0"/>
                  <a:pt x="17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5"/>
          <p:cNvSpPr/>
          <p:nvPr/>
        </p:nvSpPr>
        <p:spPr>
          <a:xfrm rot="-2082276" flipH="1">
            <a:off x="-1066813" y="-890158"/>
            <a:ext cx="1905093" cy="2014698"/>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5"/>
          <p:cNvSpPr/>
          <p:nvPr/>
        </p:nvSpPr>
        <p:spPr>
          <a:xfrm rot="-1319302">
            <a:off x="6531837" y="150398"/>
            <a:ext cx="208272" cy="206228"/>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5"/>
          <p:cNvSpPr/>
          <p:nvPr/>
        </p:nvSpPr>
        <p:spPr>
          <a:xfrm rot="-1319302">
            <a:off x="3679887" y="4716148"/>
            <a:ext cx="208272" cy="206228"/>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5"/>
          <p:cNvSpPr/>
          <p:nvPr/>
        </p:nvSpPr>
        <p:spPr>
          <a:xfrm rot="-8594641">
            <a:off x="8261311" y="-126780"/>
            <a:ext cx="926000" cy="1740228"/>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5"/>
          <p:cNvSpPr/>
          <p:nvPr/>
        </p:nvSpPr>
        <p:spPr>
          <a:xfrm rot="542755" flipH="1">
            <a:off x="-156951" y="3517996"/>
            <a:ext cx="1013279" cy="1703401"/>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5"/>
          <p:cNvSpPr/>
          <p:nvPr/>
        </p:nvSpPr>
        <p:spPr>
          <a:xfrm rot="-1319288">
            <a:off x="3080099" y="112301"/>
            <a:ext cx="285226" cy="282428"/>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5"/>
          <p:cNvSpPr/>
          <p:nvPr/>
        </p:nvSpPr>
        <p:spPr>
          <a:xfrm rot="-1319308">
            <a:off x="238535" y="2178410"/>
            <a:ext cx="273709" cy="271033"/>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2391900" y="2541444"/>
            <a:ext cx="4360200" cy="72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title" idx="2" hasCustomPrompt="1"/>
          </p:nvPr>
        </p:nvSpPr>
        <p:spPr>
          <a:xfrm>
            <a:off x="4021650" y="1436882"/>
            <a:ext cx="1100700" cy="951900"/>
          </a:xfrm>
          <a:prstGeom prst="rect">
            <a:avLst/>
          </a:prstGeom>
          <a:solidFill>
            <a:schemeClr val="lt2"/>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 name="Google Shape;19;p3"/>
          <p:cNvSpPr txBox="1">
            <a:spLocks noGrp="1"/>
          </p:cNvSpPr>
          <p:nvPr>
            <p:ph type="subTitle" idx="1"/>
          </p:nvPr>
        </p:nvSpPr>
        <p:spPr>
          <a:xfrm>
            <a:off x="2391900" y="3299518"/>
            <a:ext cx="4360200" cy="40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 name="Google Shape;20;p3"/>
          <p:cNvSpPr/>
          <p:nvPr/>
        </p:nvSpPr>
        <p:spPr>
          <a:xfrm rot="-5837110" flipH="1">
            <a:off x="8081772" y="-541564"/>
            <a:ext cx="1492467" cy="1578333"/>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8503288" y="182105"/>
            <a:ext cx="270321" cy="267632"/>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1319302">
            <a:off x="8723862" y="812048"/>
            <a:ext cx="208272" cy="206228"/>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319302">
            <a:off x="7930037" y="144561"/>
            <a:ext cx="208272" cy="206228"/>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2319231" flipH="1">
            <a:off x="-419180" y="4066952"/>
            <a:ext cx="1492535" cy="1578405"/>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9480698">
            <a:off x="222953" y="4274057"/>
            <a:ext cx="208272" cy="206228"/>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9480698">
            <a:off x="864415" y="4753044"/>
            <a:ext cx="208272" cy="206228"/>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 name="Google Shape;49;p6"/>
          <p:cNvSpPr/>
          <p:nvPr/>
        </p:nvSpPr>
        <p:spPr>
          <a:xfrm rot="2700000" flipH="1">
            <a:off x="5110804" y="-5373884"/>
            <a:ext cx="5552704" cy="5872169"/>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p:nvPr/>
        </p:nvSpPr>
        <p:spPr>
          <a:xfrm rot="-3475616">
            <a:off x="-1257756" y="4254633"/>
            <a:ext cx="2703840" cy="2915349"/>
          </a:xfrm>
          <a:custGeom>
            <a:avLst/>
            <a:gdLst/>
            <a:ahLst/>
            <a:cxnLst/>
            <a:rect l="l" t="t" r="r" b="b"/>
            <a:pathLst>
              <a:path w="32662" h="35217" extrusionOk="0">
                <a:moveTo>
                  <a:pt x="11615" y="0"/>
                </a:moveTo>
                <a:cubicBezTo>
                  <a:pt x="7702" y="0"/>
                  <a:pt x="4070" y="1806"/>
                  <a:pt x="2636" y="5704"/>
                </a:cubicBezTo>
                <a:cubicBezTo>
                  <a:pt x="0" y="12871"/>
                  <a:pt x="5721" y="19674"/>
                  <a:pt x="2973" y="25752"/>
                </a:cubicBezTo>
                <a:cubicBezTo>
                  <a:pt x="846" y="30456"/>
                  <a:pt x="12494" y="35216"/>
                  <a:pt x="21094" y="35216"/>
                </a:cubicBezTo>
                <a:cubicBezTo>
                  <a:pt x="23606" y="35216"/>
                  <a:pt x="25857" y="34810"/>
                  <a:pt x="27430" y="33878"/>
                </a:cubicBezTo>
                <a:cubicBezTo>
                  <a:pt x="27430" y="33878"/>
                  <a:pt x="32661" y="31010"/>
                  <a:pt x="30948" y="22823"/>
                </a:cubicBezTo>
                <a:cubicBezTo>
                  <a:pt x="30515" y="20756"/>
                  <a:pt x="30579" y="18614"/>
                  <a:pt x="31187" y="16592"/>
                </a:cubicBezTo>
                <a:cubicBezTo>
                  <a:pt x="31882" y="14282"/>
                  <a:pt x="32385" y="11133"/>
                  <a:pt x="31020" y="8882"/>
                </a:cubicBezTo>
                <a:cubicBezTo>
                  <a:pt x="28607" y="4906"/>
                  <a:pt x="26504" y="8837"/>
                  <a:pt x="20921" y="3641"/>
                </a:cubicBezTo>
                <a:cubicBezTo>
                  <a:pt x="18375" y="1270"/>
                  <a:pt x="14896" y="0"/>
                  <a:pt x="116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p:nvPr/>
        </p:nvSpPr>
        <p:spPr>
          <a:xfrm rot="-2907026">
            <a:off x="8383006" y="3866563"/>
            <a:ext cx="810297" cy="1362170"/>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6"/>
          <p:cNvSpPr/>
          <p:nvPr/>
        </p:nvSpPr>
        <p:spPr>
          <a:xfrm rot="-6777416" flipH="1">
            <a:off x="7796048" y="-640301"/>
            <a:ext cx="1002981" cy="1884898"/>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4"/>
        <p:cNvGrpSpPr/>
        <p:nvPr/>
      </p:nvGrpSpPr>
      <p:grpSpPr>
        <a:xfrm>
          <a:off x="0" y="0"/>
          <a:ext cx="0" cy="0"/>
          <a:chOff x="0" y="0"/>
          <a:chExt cx="0" cy="0"/>
        </a:xfrm>
      </p:grpSpPr>
      <p:sp>
        <p:nvSpPr>
          <p:cNvPr id="65" name="Google Shape;65;p9"/>
          <p:cNvSpPr txBox="1">
            <a:spLocks noGrp="1"/>
          </p:cNvSpPr>
          <p:nvPr>
            <p:ph type="title"/>
          </p:nvPr>
        </p:nvSpPr>
        <p:spPr>
          <a:xfrm>
            <a:off x="715100" y="1584875"/>
            <a:ext cx="4740300" cy="8430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66" name="Google Shape;66;p9"/>
          <p:cNvSpPr txBox="1">
            <a:spLocks noGrp="1"/>
          </p:cNvSpPr>
          <p:nvPr>
            <p:ph type="subTitle" idx="1"/>
          </p:nvPr>
        </p:nvSpPr>
        <p:spPr>
          <a:xfrm>
            <a:off x="715175" y="2427926"/>
            <a:ext cx="4740300" cy="113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 name="Google Shape;67;p9"/>
          <p:cNvSpPr/>
          <p:nvPr/>
        </p:nvSpPr>
        <p:spPr>
          <a:xfrm flipH="1">
            <a:off x="-474865" y="4472362"/>
            <a:ext cx="2534545" cy="2680366"/>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9"/>
          <p:cNvSpPr/>
          <p:nvPr/>
        </p:nvSpPr>
        <p:spPr>
          <a:xfrm rot="-4245033">
            <a:off x="8108489" y="334794"/>
            <a:ext cx="308237" cy="305157"/>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9"/>
          <p:cNvSpPr/>
          <p:nvPr/>
        </p:nvSpPr>
        <p:spPr>
          <a:xfrm rot="5400000">
            <a:off x="1581772" y="4755438"/>
            <a:ext cx="188029" cy="186150"/>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9"/>
          <p:cNvSpPr/>
          <p:nvPr/>
        </p:nvSpPr>
        <p:spPr>
          <a:xfrm rot="-5400000" flipH="1">
            <a:off x="1245549" y="-3344262"/>
            <a:ext cx="4227303" cy="4470513"/>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9"/>
          <p:cNvSpPr/>
          <p:nvPr/>
        </p:nvSpPr>
        <p:spPr>
          <a:xfrm rot="3104099">
            <a:off x="390622" y="191571"/>
            <a:ext cx="167299" cy="165673"/>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
          <p:cNvSpPr/>
          <p:nvPr/>
        </p:nvSpPr>
        <p:spPr>
          <a:xfrm rot="8487120">
            <a:off x="204702" y="507232"/>
            <a:ext cx="250667" cy="248231"/>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7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02"/>
        <p:cNvGrpSpPr/>
        <p:nvPr/>
      </p:nvGrpSpPr>
      <p:grpSpPr>
        <a:xfrm>
          <a:off x="0" y="0"/>
          <a:ext cx="0" cy="0"/>
          <a:chOff x="0" y="0"/>
          <a:chExt cx="0" cy="0"/>
        </a:xfrm>
      </p:grpSpPr>
      <p:sp>
        <p:nvSpPr>
          <p:cNvPr id="103" name="Google Shape;103;p14"/>
          <p:cNvSpPr txBox="1">
            <a:spLocks noGrp="1"/>
          </p:cNvSpPr>
          <p:nvPr>
            <p:ph type="title"/>
          </p:nvPr>
        </p:nvSpPr>
        <p:spPr>
          <a:xfrm>
            <a:off x="2290025" y="3026588"/>
            <a:ext cx="45639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04" name="Google Shape;104;p14"/>
          <p:cNvSpPr txBox="1">
            <a:spLocks noGrp="1"/>
          </p:cNvSpPr>
          <p:nvPr>
            <p:ph type="subTitle" idx="1"/>
          </p:nvPr>
        </p:nvSpPr>
        <p:spPr>
          <a:xfrm>
            <a:off x="1458125" y="1585013"/>
            <a:ext cx="6227700" cy="13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05" name="Google Shape;105;p14"/>
          <p:cNvSpPr/>
          <p:nvPr/>
        </p:nvSpPr>
        <p:spPr>
          <a:xfrm rot="-5914077" flipH="1">
            <a:off x="-2652219" y="3210988"/>
            <a:ext cx="4150012" cy="4388775"/>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4"/>
          <p:cNvSpPr/>
          <p:nvPr/>
        </p:nvSpPr>
        <p:spPr>
          <a:xfrm rot="-3475616">
            <a:off x="7830444" y="-869117"/>
            <a:ext cx="2703840" cy="2915349"/>
          </a:xfrm>
          <a:custGeom>
            <a:avLst/>
            <a:gdLst/>
            <a:ahLst/>
            <a:cxnLst/>
            <a:rect l="l" t="t" r="r" b="b"/>
            <a:pathLst>
              <a:path w="32662" h="35217" extrusionOk="0">
                <a:moveTo>
                  <a:pt x="11615" y="0"/>
                </a:moveTo>
                <a:cubicBezTo>
                  <a:pt x="7702" y="0"/>
                  <a:pt x="4070" y="1806"/>
                  <a:pt x="2636" y="5704"/>
                </a:cubicBezTo>
                <a:cubicBezTo>
                  <a:pt x="0" y="12871"/>
                  <a:pt x="5721" y="19674"/>
                  <a:pt x="2973" y="25752"/>
                </a:cubicBezTo>
                <a:cubicBezTo>
                  <a:pt x="846" y="30456"/>
                  <a:pt x="12494" y="35216"/>
                  <a:pt x="21094" y="35216"/>
                </a:cubicBezTo>
                <a:cubicBezTo>
                  <a:pt x="23606" y="35216"/>
                  <a:pt x="25857" y="34810"/>
                  <a:pt x="27430" y="33878"/>
                </a:cubicBezTo>
                <a:cubicBezTo>
                  <a:pt x="27430" y="33878"/>
                  <a:pt x="32661" y="31010"/>
                  <a:pt x="30948" y="22823"/>
                </a:cubicBezTo>
                <a:cubicBezTo>
                  <a:pt x="30515" y="20756"/>
                  <a:pt x="30579" y="18614"/>
                  <a:pt x="31187" y="16592"/>
                </a:cubicBezTo>
                <a:cubicBezTo>
                  <a:pt x="31882" y="14282"/>
                  <a:pt x="32385" y="11133"/>
                  <a:pt x="31020" y="8882"/>
                </a:cubicBezTo>
                <a:cubicBezTo>
                  <a:pt x="28607" y="4906"/>
                  <a:pt x="26504" y="8837"/>
                  <a:pt x="20921" y="3641"/>
                </a:cubicBezTo>
                <a:cubicBezTo>
                  <a:pt x="18375" y="1270"/>
                  <a:pt x="14896" y="0"/>
                  <a:pt x="11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28"/>
        <p:cNvGrpSpPr/>
        <p:nvPr/>
      </p:nvGrpSpPr>
      <p:grpSpPr>
        <a:xfrm>
          <a:off x="0" y="0"/>
          <a:ext cx="0" cy="0"/>
          <a:chOff x="0" y="0"/>
          <a:chExt cx="0" cy="0"/>
        </a:xfrm>
      </p:grpSpPr>
      <p:sp>
        <p:nvSpPr>
          <p:cNvPr id="129" name="Google Shape;129;p18"/>
          <p:cNvSpPr txBox="1">
            <a:spLocks noGrp="1"/>
          </p:cNvSpPr>
          <p:nvPr>
            <p:ph type="subTitle" idx="1"/>
          </p:nvPr>
        </p:nvSpPr>
        <p:spPr>
          <a:xfrm>
            <a:off x="1181425" y="3129700"/>
            <a:ext cx="2907600" cy="466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500"/>
              <a:buFont typeface="Quicksand"/>
              <a:buNone/>
              <a:defRPr sz="2400" b="1">
                <a:solidFill>
                  <a:schemeClr val="lt1"/>
                </a:solidFill>
                <a:latin typeface="Quicksand"/>
                <a:ea typeface="Quicksand"/>
                <a:cs typeface="Quicksand"/>
                <a:sym typeface="Quicksand"/>
              </a:defRPr>
            </a:lvl1pPr>
            <a:lvl2pPr lvl="1"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2pPr>
            <a:lvl3pPr lvl="2"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3pPr>
            <a:lvl4pPr lvl="3"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4pPr>
            <a:lvl5pPr lvl="4"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5pPr>
            <a:lvl6pPr lvl="5"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6pPr>
            <a:lvl7pPr lvl="6"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7pPr>
            <a:lvl8pPr lvl="7"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8pPr>
            <a:lvl9pPr lvl="8"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9pPr>
          </a:lstStyle>
          <a:p>
            <a:endParaRPr/>
          </a:p>
        </p:txBody>
      </p:sp>
      <p:sp>
        <p:nvSpPr>
          <p:cNvPr id="130" name="Google Shape;130;p18"/>
          <p:cNvSpPr txBox="1">
            <a:spLocks noGrp="1"/>
          </p:cNvSpPr>
          <p:nvPr>
            <p:ph type="subTitle" idx="2"/>
          </p:nvPr>
        </p:nvSpPr>
        <p:spPr>
          <a:xfrm>
            <a:off x="4836300" y="3129700"/>
            <a:ext cx="2907600" cy="466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500"/>
              <a:buFont typeface="Quicksand"/>
              <a:buNone/>
              <a:defRPr sz="2400" b="1">
                <a:solidFill>
                  <a:schemeClr val="lt1"/>
                </a:solidFill>
                <a:latin typeface="Quicksand"/>
                <a:ea typeface="Quicksand"/>
                <a:cs typeface="Quicksand"/>
                <a:sym typeface="Quicksand"/>
              </a:defRPr>
            </a:lvl1pPr>
            <a:lvl2pPr lvl="1"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2pPr>
            <a:lvl3pPr lvl="2"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3pPr>
            <a:lvl4pPr lvl="3"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4pPr>
            <a:lvl5pPr lvl="4"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5pPr>
            <a:lvl6pPr lvl="5"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6pPr>
            <a:lvl7pPr lvl="6"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7pPr>
            <a:lvl8pPr lvl="7"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8pPr>
            <a:lvl9pPr lvl="8"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9pPr>
          </a:lstStyle>
          <a:p>
            <a:endParaRPr/>
          </a:p>
        </p:txBody>
      </p:sp>
      <p:sp>
        <p:nvSpPr>
          <p:cNvPr id="131" name="Google Shape;131;p18"/>
          <p:cNvSpPr txBox="1">
            <a:spLocks noGrp="1"/>
          </p:cNvSpPr>
          <p:nvPr>
            <p:ph type="subTitle" idx="3"/>
          </p:nvPr>
        </p:nvSpPr>
        <p:spPr>
          <a:xfrm>
            <a:off x="1181425" y="350980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18"/>
          <p:cNvSpPr txBox="1">
            <a:spLocks noGrp="1"/>
          </p:cNvSpPr>
          <p:nvPr>
            <p:ph type="subTitle" idx="4"/>
          </p:nvPr>
        </p:nvSpPr>
        <p:spPr>
          <a:xfrm>
            <a:off x="4836300" y="350980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4" name="Google Shape;134;p18"/>
          <p:cNvSpPr/>
          <p:nvPr/>
        </p:nvSpPr>
        <p:spPr>
          <a:xfrm rot="-5236315">
            <a:off x="4089550" y="-2175907"/>
            <a:ext cx="2857720" cy="3022134"/>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8"/>
          <p:cNvSpPr/>
          <p:nvPr/>
        </p:nvSpPr>
        <p:spPr>
          <a:xfrm rot="-5236315">
            <a:off x="1158400" y="4248280"/>
            <a:ext cx="2857720" cy="3022134"/>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8"/>
          <p:cNvSpPr/>
          <p:nvPr/>
        </p:nvSpPr>
        <p:spPr>
          <a:xfrm rot="531606">
            <a:off x="8059858" y="3379200"/>
            <a:ext cx="1003013" cy="1884959"/>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8"/>
          <p:cNvSpPr/>
          <p:nvPr/>
        </p:nvSpPr>
        <p:spPr>
          <a:xfrm rot="-10272701">
            <a:off x="385380" y="3745421"/>
            <a:ext cx="308232" cy="30515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8"/>
          <p:cNvSpPr/>
          <p:nvPr/>
        </p:nvSpPr>
        <p:spPr>
          <a:xfrm rot="2700000">
            <a:off x="8538573" y="2359185"/>
            <a:ext cx="267916" cy="265276"/>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73"/>
        <p:cNvGrpSpPr/>
        <p:nvPr/>
      </p:nvGrpSpPr>
      <p:grpSpPr>
        <a:xfrm>
          <a:off x="0" y="0"/>
          <a:ext cx="0" cy="0"/>
          <a:chOff x="0" y="0"/>
          <a:chExt cx="0" cy="0"/>
        </a:xfrm>
      </p:grpSpPr>
      <p:sp>
        <p:nvSpPr>
          <p:cNvPr id="174" name="Google Shape;17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5" name="Google Shape;175;p22"/>
          <p:cNvSpPr txBox="1">
            <a:spLocks noGrp="1"/>
          </p:cNvSpPr>
          <p:nvPr>
            <p:ph type="subTitle" idx="1"/>
          </p:nvPr>
        </p:nvSpPr>
        <p:spPr>
          <a:xfrm>
            <a:off x="2174886" y="1550175"/>
            <a:ext cx="2280600" cy="466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1pPr>
            <a:lvl2pPr lvl="1"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2pPr>
            <a:lvl3pPr lvl="2"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3pPr>
            <a:lvl4pPr lvl="3"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4pPr>
            <a:lvl5pPr lvl="4"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5pPr>
            <a:lvl6pPr lvl="5"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6pPr>
            <a:lvl7pPr lvl="6"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7pPr>
            <a:lvl8pPr lvl="7"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8pPr>
            <a:lvl9pPr lvl="8"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9pPr>
          </a:lstStyle>
          <a:p>
            <a:endParaRPr/>
          </a:p>
        </p:txBody>
      </p:sp>
      <p:sp>
        <p:nvSpPr>
          <p:cNvPr id="176" name="Google Shape;176;p22"/>
          <p:cNvSpPr txBox="1">
            <a:spLocks noGrp="1"/>
          </p:cNvSpPr>
          <p:nvPr>
            <p:ph type="subTitle" idx="2"/>
          </p:nvPr>
        </p:nvSpPr>
        <p:spPr>
          <a:xfrm>
            <a:off x="2174950" y="1915650"/>
            <a:ext cx="22806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7" name="Google Shape;177;p22"/>
          <p:cNvSpPr txBox="1">
            <a:spLocks noGrp="1"/>
          </p:cNvSpPr>
          <p:nvPr>
            <p:ph type="subTitle" idx="3"/>
          </p:nvPr>
        </p:nvSpPr>
        <p:spPr>
          <a:xfrm>
            <a:off x="5907722" y="1915650"/>
            <a:ext cx="22806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8" name="Google Shape;178;p22"/>
          <p:cNvSpPr txBox="1">
            <a:spLocks noGrp="1"/>
          </p:cNvSpPr>
          <p:nvPr>
            <p:ph type="subTitle" idx="4"/>
          </p:nvPr>
        </p:nvSpPr>
        <p:spPr>
          <a:xfrm>
            <a:off x="2174946" y="3305575"/>
            <a:ext cx="2280600" cy="57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9" name="Google Shape;179;p22"/>
          <p:cNvSpPr txBox="1">
            <a:spLocks noGrp="1"/>
          </p:cNvSpPr>
          <p:nvPr>
            <p:ph type="subTitle" idx="5"/>
          </p:nvPr>
        </p:nvSpPr>
        <p:spPr>
          <a:xfrm>
            <a:off x="5907714" y="3305575"/>
            <a:ext cx="2280600" cy="576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0" name="Google Shape;180;p22"/>
          <p:cNvSpPr txBox="1">
            <a:spLocks noGrp="1"/>
          </p:cNvSpPr>
          <p:nvPr>
            <p:ph type="subTitle" idx="6"/>
          </p:nvPr>
        </p:nvSpPr>
        <p:spPr>
          <a:xfrm>
            <a:off x="2174946" y="2940100"/>
            <a:ext cx="2280600" cy="466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1pPr>
            <a:lvl2pPr lvl="1"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2pPr>
            <a:lvl3pPr lvl="2"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3pPr>
            <a:lvl4pPr lvl="3"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4pPr>
            <a:lvl5pPr lvl="4"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5pPr>
            <a:lvl6pPr lvl="5"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6pPr>
            <a:lvl7pPr lvl="6"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7pPr>
            <a:lvl8pPr lvl="7"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8pPr>
            <a:lvl9pPr lvl="8"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9pPr>
          </a:lstStyle>
          <a:p>
            <a:endParaRPr/>
          </a:p>
        </p:txBody>
      </p:sp>
      <p:sp>
        <p:nvSpPr>
          <p:cNvPr id="181" name="Google Shape;181;p22"/>
          <p:cNvSpPr txBox="1">
            <a:spLocks noGrp="1"/>
          </p:cNvSpPr>
          <p:nvPr>
            <p:ph type="subTitle" idx="7"/>
          </p:nvPr>
        </p:nvSpPr>
        <p:spPr>
          <a:xfrm>
            <a:off x="5907712" y="1550175"/>
            <a:ext cx="2280600" cy="466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1pPr>
            <a:lvl2pPr lvl="1"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2pPr>
            <a:lvl3pPr lvl="2"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3pPr>
            <a:lvl4pPr lvl="3"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4pPr>
            <a:lvl5pPr lvl="4"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5pPr>
            <a:lvl6pPr lvl="5"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6pPr>
            <a:lvl7pPr lvl="6"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7pPr>
            <a:lvl8pPr lvl="7"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8pPr>
            <a:lvl9pPr lvl="8"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9pPr>
          </a:lstStyle>
          <a:p>
            <a:endParaRPr/>
          </a:p>
        </p:txBody>
      </p:sp>
      <p:sp>
        <p:nvSpPr>
          <p:cNvPr id="182" name="Google Shape;182;p22"/>
          <p:cNvSpPr txBox="1">
            <a:spLocks noGrp="1"/>
          </p:cNvSpPr>
          <p:nvPr>
            <p:ph type="subTitle" idx="8"/>
          </p:nvPr>
        </p:nvSpPr>
        <p:spPr>
          <a:xfrm>
            <a:off x="5907712" y="2940100"/>
            <a:ext cx="2280600" cy="466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1pPr>
            <a:lvl2pPr lvl="1"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2pPr>
            <a:lvl3pPr lvl="2"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3pPr>
            <a:lvl4pPr lvl="3"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4pPr>
            <a:lvl5pPr lvl="4"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5pPr>
            <a:lvl6pPr lvl="5"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6pPr>
            <a:lvl7pPr lvl="6"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7pPr>
            <a:lvl8pPr lvl="7"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8pPr>
            <a:lvl9pPr lvl="8"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9pPr>
          </a:lstStyle>
          <a:p>
            <a:endParaRPr/>
          </a:p>
        </p:txBody>
      </p:sp>
      <p:sp>
        <p:nvSpPr>
          <p:cNvPr id="183" name="Google Shape;183;p22"/>
          <p:cNvSpPr/>
          <p:nvPr/>
        </p:nvSpPr>
        <p:spPr>
          <a:xfrm rot="7133329">
            <a:off x="-423602" y="4170304"/>
            <a:ext cx="2207898" cy="2334925"/>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2"/>
          <p:cNvSpPr/>
          <p:nvPr/>
        </p:nvSpPr>
        <p:spPr>
          <a:xfrm rot="-4334630">
            <a:off x="6841230" y="-1574133"/>
            <a:ext cx="2428198" cy="2567900"/>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2"/>
          <p:cNvSpPr/>
          <p:nvPr/>
        </p:nvSpPr>
        <p:spPr>
          <a:xfrm rot="2700000">
            <a:off x="176873" y="1886597"/>
            <a:ext cx="267916" cy="265276"/>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CUSTOM_2_1">
    <p:spTree>
      <p:nvGrpSpPr>
        <p:cNvPr id="1" name="Shape 228"/>
        <p:cNvGrpSpPr/>
        <p:nvPr/>
      </p:nvGrpSpPr>
      <p:grpSpPr>
        <a:xfrm>
          <a:off x="0" y="0"/>
          <a:ext cx="0" cy="0"/>
          <a:chOff x="0" y="0"/>
          <a:chExt cx="0" cy="0"/>
        </a:xfrm>
      </p:grpSpPr>
      <p:sp>
        <p:nvSpPr>
          <p:cNvPr id="229" name="Google Shape;229;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0" name="Google Shape;230;p26"/>
          <p:cNvSpPr/>
          <p:nvPr/>
        </p:nvSpPr>
        <p:spPr>
          <a:xfrm rot="5400000">
            <a:off x="219697" y="4774488"/>
            <a:ext cx="188029" cy="186150"/>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6"/>
          <p:cNvSpPr/>
          <p:nvPr/>
        </p:nvSpPr>
        <p:spPr>
          <a:xfrm rot="3104099">
            <a:off x="420922" y="207121"/>
            <a:ext cx="167299" cy="165673"/>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6"/>
          <p:cNvSpPr/>
          <p:nvPr/>
        </p:nvSpPr>
        <p:spPr>
          <a:xfrm rot="5400000">
            <a:off x="8632722" y="3945051"/>
            <a:ext cx="188029" cy="186150"/>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6"/>
          <p:cNvSpPr/>
          <p:nvPr/>
        </p:nvSpPr>
        <p:spPr>
          <a:xfrm rot="3104099">
            <a:off x="8643072" y="1420046"/>
            <a:ext cx="167299" cy="165673"/>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6"/>
          <p:cNvSpPr/>
          <p:nvPr/>
        </p:nvSpPr>
        <p:spPr>
          <a:xfrm rot="5400000">
            <a:off x="7076072" y="173913"/>
            <a:ext cx="188029" cy="186150"/>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Quicksand"/>
              <a:buNone/>
              <a:defRPr sz="3500" b="1">
                <a:solidFill>
                  <a:schemeClr val="lt1"/>
                </a:solidFill>
                <a:latin typeface="Quicksand"/>
                <a:ea typeface="Quicksand"/>
                <a:cs typeface="Quicksand"/>
                <a:sym typeface="Quicksand"/>
              </a:defRPr>
            </a:lvl1pPr>
            <a:lvl2pPr lvl="1" rtl="0">
              <a:spcBef>
                <a:spcPts val="0"/>
              </a:spcBef>
              <a:spcAft>
                <a:spcPts val="0"/>
              </a:spcAft>
              <a:buClr>
                <a:schemeClr val="lt1"/>
              </a:buClr>
              <a:buSzPts val="3500"/>
              <a:buFont typeface="Quicksand"/>
              <a:buNone/>
              <a:defRPr sz="3500" b="1">
                <a:solidFill>
                  <a:schemeClr val="lt1"/>
                </a:solidFill>
                <a:latin typeface="Quicksand"/>
                <a:ea typeface="Quicksand"/>
                <a:cs typeface="Quicksand"/>
                <a:sym typeface="Quicksand"/>
              </a:defRPr>
            </a:lvl2pPr>
            <a:lvl3pPr lvl="2" rtl="0">
              <a:spcBef>
                <a:spcPts val="0"/>
              </a:spcBef>
              <a:spcAft>
                <a:spcPts val="0"/>
              </a:spcAft>
              <a:buClr>
                <a:schemeClr val="lt1"/>
              </a:buClr>
              <a:buSzPts val="3500"/>
              <a:buFont typeface="Quicksand"/>
              <a:buNone/>
              <a:defRPr sz="3500" b="1">
                <a:solidFill>
                  <a:schemeClr val="lt1"/>
                </a:solidFill>
                <a:latin typeface="Quicksand"/>
                <a:ea typeface="Quicksand"/>
                <a:cs typeface="Quicksand"/>
                <a:sym typeface="Quicksand"/>
              </a:defRPr>
            </a:lvl3pPr>
            <a:lvl4pPr lvl="3" rtl="0">
              <a:spcBef>
                <a:spcPts val="0"/>
              </a:spcBef>
              <a:spcAft>
                <a:spcPts val="0"/>
              </a:spcAft>
              <a:buClr>
                <a:schemeClr val="lt1"/>
              </a:buClr>
              <a:buSzPts val="3500"/>
              <a:buFont typeface="Quicksand"/>
              <a:buNone/>
              <a:defRPr sz="3500" b="1">
                <a:solidFill>
                  <a:schemeClr val="lt1"/>
                </a:solidFill>
                <a:latin typeface="Quicksand"/>
                <a:ea typeface="Quicksand"/>
                <a:cs typeface="Quicksand"/>
                <a:sym typeface="Quicksand"/>
              </a:defRPr>
            </a:lvl4pPr>
            <a:lvl5pPr lvl="4" rtl="0">
              <a:spcBef>
                <a:spcPts val="0"/>
              </a:spcBef>
              <a:spcAft>
                <a:spcPts val="0"/>
              </a:spcAft>
              <a:buClr>
                <a:schemeClr val="lt1"/>
              </a:buClr>
              <a:buSzPts val="3500"/>
              <a:buFont typeface="Quicksand"/>
              <a:buNone/>
              <a:defRPr sz="3500" b="1">
                <a:solidFill>
                  <a:schemeClr val="lt1"/>
                </a:solidFill>
                <a:latin typeface="Quicksand"/>
                <a:ea typeface="Quicksand"/>
                <a:cs typeface="Quicksand"/>
                <a:sym typeface="Quicksand"/>
              </a:defRPr>
            </a:lvl5pPr>
            <a:lvl6pPr lvl="5" rtl="0">
              <a:spcBef>
                <a:spcPts val="0"/>
              </a:spcBef>
              <a:spcAft>
                <a:spcPts val="0"/>
              </a:spcAft>
              <a:buClr>
                <a:schemeClr val="lt1"/>
              </a:buClr>
              <a:buSzPts val="3500"/>
              <a:buFont typeface="Quicksand"/>
              <a:buNone/>
              <a:defRPr sz="3500" b="1">
                <a:solidFill>
                  <a:schemeClr val="lt1"/>
                </a:solidFill>
                <a:latin typeface="Quicksand"/>
                <a:ea typeface="Quicksand"/>
                <a:cs typeface="Quicksand"/>
                <a:sym typeface="Quicksand"/>
              </a:defRPr>
            </a:lvl6pPr>
            <a:lvl7pPr lvl="6" rtl="0">
              <a:spcBef>
                <a:spcPts val="0"/>
              </a:spcBef>
              <a:spcAft>
                <a:spcPts val="0"/>
              </a:spcAft>
              <a:buClr>
                <a:schemeClr val="lt1"/>
              </a:buClr>
              <a:buSzPts val="3500"/>
              <a:buFont typeface="Quicksand"/>
              <a:buNone/>
              <a:defRPr sz="3500" b="1">
                <a:solidFill>
                  <a:schemeClr val="lt1"/>
                </a:solidFill>
                <a:latin typeface="Quicksand"/>
                <a:ea typeface="Quicksand"/>
                <a:cs typeface="Quicksand"/>
                <a:sym typeface="Quicksand"/>
              </a:defRPr>
            </a:lvl7pPr>
            <a:lvl8pPr lvl="7" rtl="0">
              <a:spcBef>
                <a:spcPts val="0"/>
              </a:spcBef>
              <a:spcAft>
                <a:spcPts val="0"/>
              </a:spcAft>
              <a:buClr>
                <a:schemeClr val="lt1"/>
              </a:buClr>
              <a:buSzPts val="3500"/>
              <a:buFont typeface="Quicksand"/>
              <a:buNone/>
              <a:defRPr sz="3500" b="1">
                <a:solidFill>
                  <a:schemeClr val="lt1"/>
                </a:solidFill>
                <a:latin typeface="Quicksand"/>
                <a:ea typeface="Quicksand"/>
                <a:cs typeface="Quicksand"/>
                <a:sym typeface="Quicksand"/>
              </a:defRPr>
            </a:lvl8pPr>
            <a:lvl9pPr lvl="8" rtl="0">
              <a:spcBef>
                <a:spcPts val="0"/>
              </a:spcBef>
              <a:spcAft>
                <a:spcPts val="0"/>
              </a:spcAft>
              <a:buClr>
                <a:schemeClr val="lt1"/>
              </a:buClr>
              <a:buSzPts val="3500"/>
              <a:buFont typeface="Quicksand"/>
              <a:buNone/>
              <a:defRPr sz="3500" b="1">
                <a:solidFill>
                  <a:schemeClr val="lt1"/>
                </a:solidFill>
                <a:latin typeface="Quicksand"/>
                <a:ea typeface="Quicksand"/>
                <a:cs typeface="Quicksand"/>
                <a:sym typeface="Quicksand"/>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1pPr>
            <a:lvl2pPr marL="914400" lvl="1" indent="-317500">
              <a:lnSpc>
                <a:spcPct val="100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00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00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00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00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00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00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00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5" r:id="rId4"/>
    <p:sldLayoutId id="2147483658" r:id="rId5"/>
    <p:sldLayoutId id="2147483660" r:id="rId6"/>
    <p:sldLayoutId id="2147483664" r:id="rId7"/>
    <p:sldLayoutId id="2147483668" r:id="rId8"/>
    <p:sldLayoutId id="2147483672" r:id="rId9"/>
    <p:sldLayoutId id="2147483680" r:id="rId10"/>
    <p:sldLayoutId id="214748368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image" Target="../media/image5.jpg" /><Relationship Id="rId2" Type="http://schemas.openxmlformats.org/officeDocument/2006/relationships/notesSlide" Target="../notesSlides/notesSlide2.xml" /><Relationship Id="rId1" Type="http://schemas.openxmlformats.org/officeDocument/2006/relationships/slideLayout" Target="../slideLayouts/slideLayout6.xml" /><Relationship Id="rId5" Type="http://schemas.openxmlformats.org/officeDocument/2006/relationships/image" Target="../media/image7.jpg" /><Relationship Id="rId4" Type="http://schemas.openxmlformats.org/officeDocument/2006/relationships/image" Target="../media/image6.png" /></Relationships>
</file>

<file path=ppt/slides/_rels/slide16.xml.rels><?xml version="1.0" encoding="UTF-8" standalone="yes"?>
<Relationships xmlns="http://schemas.openxmlformats.org/package/2006/relationships"><Relationship Id="rId2" Type="http://schemas.openxmlformats.org/officeDocument/2006/relationships/image" Target="../media/image8.jpg" /><Relationship Id="rId1" Type="http://schemas.openxmlformats.org/officeDocument/2006/relationships/slideLayout" Target="../slideLayouts/slideLayout6.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18.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6.xml" /></Relationships>
</file>

<file path=ppt/slides/_rels/slide19.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image" Target="../media/image10.png" /><Relationship Id="rId1" Type="http://schemas.openxmlformats.org/officeDocument/2006/relationships/slideLayout" Target="../slideLayouts/slideLayout6.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6.xml" /></Relationships>
</file>

<file path=ppt/slides/_rels/slide21.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image" Target="../media/image13.png" /><Relationship Id="rId1" Type="http://schemas.openxmlformats.org/officeDocument/2006/relationships/slideLayout" Target="../slideLayouts/slideLayout6.xml" /></Relationships>
</file>

<file path=ppt/slides/_rels/slide22.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15.png" /><Relationship Id="rId1" Type="http://schemas.openxmlformats.org/officeDocument/2006/relationships/slideLayout" Target="../slideLayouts/slideLayout6.xml" /></Relationships>
</file>

<file path=ppt/slides/_rels/slide23.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image" Target="../media/image17.png" /><Relationship Id="rId1" Type="http://schemas.openxmlformats.org/officeDocument/2006/relationships/slideLayout" Target="../slideLayouts/slideLayout6.xml" /><Relationship Id="rId4" Type="http://schemas.openxmlformats.org/officeDocument/2006/relationships/image" Target="../media/image19.jpg" /></Relationships>
</file>

<file path=ppt/slides/_rels/slide24.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6.xml" /></Relationships>
</file>

<file path=ppt/slides/_rels/slide25.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notesSlide" Target="../notesSlides/notesSlide3.xml" /><Relationship Id="rId1" Type="http://schemas.openxmlformats.org/officeDocument/2006/relationships/slideLayout" Target="../slideLayouts/slideLayout6.xml" /><Relationship Id="rId6" Type="http://schemas.openxmlformats.org/officeDocument/2006/relationships/image" Target="../media/image24.png" /><Relationship Id="rId5" Type="http://schemas.openxmlformats.org/officeDocument/2006/relationships/image" Target="../media/image23.png" /><Relationship Id="rId4" Type="http://schemas.openxmlformats.org/officeDocument/2006/relationships/image" Target="../media/image22.png" /></Relationships>
</file>

<file path=ppt/slides/_rels/slide26.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5.png" /><Relationship Id="rId1" Type="http://schemas.openxmlformats.org/officeDocument/2006/relationships/slideLayout" Target="../slideLayouts/slideLayout6.xml" /></Relationships>
</file>

<file path=ppt/slides/_rels/slide27.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6.xml" /></Relationships>
</file>

<file path=ppt/slides/_rels/slide28.xml.rels><?xml version="1.0" encoding="UTF-8" standalone="yes"?>
<Relationships xmlns="http://schemas.openxmlformats.org/package/2006/relationships"><Relationship Id="rId2" Type="http://schemas.openxmlformats.org/officeDocument/2006/relationships/image" Target="../media/image28.jpg" /><Relationship Id="rId1" Type="http://schemas.openxmlformats.org/officeDocument/2006/relationships/slideLayout" Target="../slideLayouts/slideLayout3.xml" /></Relationships>
</file>

<file path=ppt/slides/_rels/slide29.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image" Target="../media/image29.png" /><Relationship Id="rId1" Type="http://schemas.openxmlformats.org/officeDocument/2006/relationships/slideLayout" Target="../slideLayouts/slideLayout3.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Relationship Id="rId2" Type="http://schemas.openxmlformats.org/officeDocument/2006/relationships/image" Target="../media/image31.png" /><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7.xml" /></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4.xml" /></Relationships>
</file>

<file path=ppt/slides/_rels/slide33.xml.rels><?xml version="1.0" encoding="UTF-8" standalone="yes"?>
<Relationships xmlns="http://schemas.openxmlformats.org/package/2006/relationships"><Relationship Id="rId2" Type="http://schemas.openxmlformats.org/officeDocument/2006/relationships/image" Target="../media/image33.jpg" /><Relationship Id="rId1" Type="http://schemas.openxmlformats.org/officeDocument/2006/relationships/slideLayout" Target="../slideLayouts/slideLayout4.xml" /></Relationships>
</file>

<file path=ppt/slides/_rels/slide34.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4.xml" /></Relationships>
</file>

<file path=ppt/slides/_rels/slide35.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4.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Layout" Target="../slideLayouts/slideLayout3.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42.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image" Target="../media/image37.png" /><Relationship Id="rId1" Type="http://schemas.openxmlformats.org/officeDocument/2006/relationships/slideLayout" Target="../slideLayouts/slideLayout3.xml" /><Relationship Id="rId4" Type="http://schemas.openxmlformats.org/officeDocument/2006/relationships/image" Target="../media/image39.png"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46.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3.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5.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6.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51.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3.xml" /></Relationships>
</file>

<file path=ppt/slides/_rels/slide52.xml.rels><?xml version="1.0" encoding="UTF-8" standalone="yes"?>
<Relationships xmlns="http://schemas.openxmlformats.org/package/2006/relationships"><Relationship Id="rId2" Type="http://schemas.openxmlformats.org/officeDocument/2006/relationships/image" Target="../media/image42.png" /><Relationship Id="rId1" Type="http://schemas.openxmlformats.org/officeDocument/2006/relationships/slideLayout" Target="../slideLayouts/slideLayout3.xml" /></Relationships>
</file>

<file path=ppt/slides/_rels/slide53.xml.rels><?xml version="1.0" encoding="UTF-8" standalone="yes"?>
<Relationships xmlns="http://schemas.openxmlformats.org/package/2006/relationships"><Relationship Id="rId3" Type="http://schemas.openxmlformats.org/officeDocument/2006/relationships/image" Target="../media/image44.png" /><Relationship Id="rId2" Type="http://schemas.openxmlformats.org/officeDocument/2006/relationships/image" Target="../media/image43.png" /><Relationship Id="rId1" Type="http://schemas.openxmlformats.org/officeDocument/2006/relationships/slideLayout" Target="../slideLayouts/slideLayout3.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58.xml.rels><?xml version="1.0" encoding="UTF-8" standalone="yes"?>
<Relationships xmlns="http://schemas.openxmlformats.org/package/2006/relationships"><Relationship Id="rId2" Type="http://schemas.openxmlformats.org/officeDocument/2006/relationships/image" Target="../media/image45.png" /><Relationship Id="rId1" Type="http://schemas.openxmlformats.org/officeDocument/2006/relationships/slideLayout" Target="../slideLayouts/slideLayout3.xml"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6.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9.xml" /></Relationships>
</file>

<file path=ppt/slides/_rels/slide60.xml.rels><?xml version="1.0" encoding="UTF-8" standalone="yes"?>
<Relationships xmlns="http://schemas.openxmlformats.org/package/2006/relationships"><Relationship Id="rId2" Type="http://schemas.openxmlformats.org/officeDocument/2006/relationships/image" Target="../media/image46.png" /><Relationship Id="rId1" Type="http://schemas.openxmlformats.org/officeDocument/2006/relationships/slideLayout" Target="../slideLayouts/slideLayout3.xml" /></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65.xml.rels><?xml version="1.0" encoding="UTF-8" standalone="yes"?>
<Relationships xmlns="http://schemas.openxmlformats.org/package/2006/relationships"><Relationship Id="rId2" Type="http://schemas.openxmlformats.org/officeDocument/2006/relationships/image" Target="../media/image47.png" /><Relationship Id="rId1" Type="http://schemas.openxmlformats.org/officeDocument/2006/relationships/slideLayout" Target="../slideLayouts/slideLayout3.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9"/>
          <p:cNvSpPr txBox="1">
            <a:spLocks noGrp="1"/>
          </p:cNvSpPr>
          <p:nvPr>
            <p:ph type="ctrTitle"/>
          </p:nvPr>
        </p:nvSpPr>
        <p:spPr>
          <a:xfrm>
            <a:off x="467544" y="341123"/>
            <a:ext cx="5280000" cy="2180400"/>
          </a:xfrm>
          <a:prstGeom prst="rect">
            <a:avLst/>
          </a:prstGeom>
        </p:spPr>
        <p:txBody>
          <a:bodyPr spcFirstLastPara="1" wrap="square" lIns="91425" tIns="91425" rIns="91425" bIns="91425" anchor="ctr" anchorCtr="0">
            <a:noAutofit/>
          </a:bodyPr>
          <a:lstStyle/>
          <a:p>
            <a:pPr lvl="0">
              <a:spcBef>
                <a:spcPct val="0"/>
              </a:spcBef>
            </a:pPr>
            <a:r>
              <a:rPr lang="en-GB" altLang="en-US" sz="4800" kern="1200" dirty="0">
                <a:solidFill>
                  <a:schemeClr val="bg2">
                    <a:lumMod val="75000"/>
                    <a:lumOff val="25000"/>
                  </a:schemeClr>
                </a:solidFill>
                <a:latin typeface="Colonna MT" panose="04020805060202030203" pitchFamily="82" charset="0"/>
                <a:ea typeface="+mj-ea"/>
                <a:cs typeface="+mj-cs"/>
              </a:rPr>
              <a:t>Drug  and vaccine in Pregnancy and Lactation</a:t>
            </a:r>
            <a:endParaRPr sz="4800" dirty="0">
              <a:solidFill>
                <a:schemeClr val="bg2">
                  <a:lumMod val="75000"/>
                  <a:lumOff val="25000"/>
                </a:schemeClr>
              </a:solidFill>
            </a:endParaRPr>
          </a:p>
        </p:txBody>
      </p:sp>
      <p:sp>
        <p:nvSpPr>
          <p:cNvPr id="308" name="Google Shape;308;p39"/>
          <p:cNvSpPr txBox="1">
            <a:spLocks noGrp="1"/>
          </p:cNvSpPr>
          <p:nvPr>
            <p:ph type="subTitle" idx="1"/>
          </p:nvPr>
        </p:nvSpPr>
        <p:spPr>
          <a:xfrm>
            <a:off x="539552" y="2645714"/>
            <a:ext cx="3168352" cy="125229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Done by: </a:t>
            </a:r>
          </a:p>
          <a:p>
            <a:pPr marL="0" lvl="0" indent="0" algn="l" rtl="0">
              <a:spcBef>
                <a:spcPts val="0"/>
              </a:spcBef>
              <a:spcAft>
                <a:spcPts val="0"/>
              </a:spcAft>
              <a:buNone/>
            </a:pPr>
            <a:r>
              <a:rPr lang="en-US" dirty="0" err="1"/>
              <a:t>Haneen</a:t>
            </a:r>
            <a:r>
              <a:rPr lang="en-US" dirty="0"/>
              <a:t> </a:t>
            </a:r>
            <a:r>
              <a:rPr lang="en-US" dirty="0" err="1"/>
              <a:t>rateb</a:t>
            </a:r>
            <a:r>
              <a:rPr lang="en-US" dirty="0"/>
              <a:t> </a:t>
            </a:r>
          </a:p>
          <a:p>
            <a:pPr marL="0" lvl="0" indent="0" algn="l" rtl="0">
              <a:spcBef>
                <a:spcPts val="0"/>
              </a:spcBef>
              <a:spcAft>
                <a:spcPts val="0"/>
              </a:spcAft>
              <a:buNone/>
            </a:pPr>
            <a:r>
              <a:rPr lang="en-US" dirty="0" err="1"/>
              <a:t>Nebal</a:t>
            </a:r>
            <a:r>
              <a:rPr lang="en-US" dirty="0"/>
              <a:t> </a:t>
            </a:r>
            <a:r>
              <a:rPr lang="en-US" dirty="0" err="1"/>
              <a:t>hayel</a:t>
            </a:r>
            <a:r>
              <a:rPr lang="en-US" dirty="0"/>
              <a:t> </a:t>
            </a:r>
          </a:p>
          <a:p>
            <a:pPr marL="0" lvl="0" indent="0" algn="l" rtl="0">
              <a:spcBef>
                <a:spcPts val="0"/>
              </a:spcBef>
              <a:spcAft>
                <a:spcPts val="0"/>
              </a:spcAft>
              <a:buNone/>
            </a:pPr>
            <a:r>
              <a:rPr lang="en-US" dirty="0" err="1"/>
              <a:t>Bushra</a:t>
            </a:r>
            <a:r>
              <a:rPr lang="en-US" dirty="0"/>
              <a:t> </a:t>
            </a:r>
            <a:r>
              <a:rPr lang="en-US" dirty="0" err="1"/>
              <a:t>albashaireh</a:t>
            </a:r>
            <a:r>
              <a:rPr lang="en-US" dirty="0"/>
              <a:t> </a:t>
            </a:r>
          </a:p>
          <a:p>
            <a:pPr marL="0" lvl="0" indent="0" algn="l" rtl="0">
              <a:spcBef>
                <a:spcPts val="0"/>
              </a:spcBef>
              <a:spcAft>
                <a:spcPts val="0"/>
              </a:spcAft>
              <a:buNone/>
            </a:pPr>
            <a:r>
              <a:rPr lang="en-US" dirty="0" err="1"/>
              <a:t>Esraa</a:t>
            </a:r>
            <a:r>
              <a:rPr lang="en-US" dirty="0"/>
              <a:t> </a:t>
            </a:r>
            <a:r>
              <a:rPr lang="en-US" dirty="0" err="1"/>
              <a:t>alrfoo</a:t>
            </a:r>
            <a:r>
              <a:rPr lang="en-US" dirty="0"/>
              <a:t> </a:t>
            </a:r>
          </a:p>
          <a:p>
            <a:pPr marL="0" lvl="0" indent="0" algn="l" rtl="0">
              <a:spcBef>
                <a:spcPts val="0"/>
              </a:spcBef>
              <a:spcAft>
                <a:spcPts val="0"/>
              </a:spcAft>
              <a:buNone/>
            </a:pPr>
            <a:r>
              <a:rPr lang="en-US" dirty="0" err="1"/>
              <a:t>Yaqeen</a:t>
            </a:r>
            <a:r>
              <a:rPr lang="en-US" dirty="0"/>
              <a:t> </a:t>
            </a:r>
            <a:r>
              <a:rPr lang="en-US" dirty="0" err="1"/>
              <a:t>eyal</a:t>
            </a:r>
            <a:r>
              <a:rPr lang="en-US" dirty="0"/>
              <a:t> </a:t>
            </a:r>
            <a:r>
              <a:rPr lang="en-US" dirty="0" err="1"/>
              <a:t>awwad</a:t>
            </a:r>
            <a:r>
              <a:rPr lang="en-US" dirty="0"/>
              <a:t> </a:t>
            </a:r>
            <a:endParaRPr dirty="0"/>
          </a:p>
        </p:txBody>
      </p:sp>
      <p:grpSp>
        <p:nvGrpSpPr>
          <p:cNvPr id="309" name="Google Shape;309;p39"/>
          <p:cNvGrpSpPr/>
          <p:nvPr/>
        </p:nvGrpSpPr>
        <p:grpSpPr>
          <a:xfrm>
            <a:off x="4597007" y="764130"/>
            <a:ext cx="4996189" cy="5297206"/>
            <a:chOff x="4597007" y="764130"/>
            <a:chExt cx="4996189" cy="5297206"/>
          </a:xfrm>
        </p:grpSpPr>
        <p:sp>
          <p:nvSpPr>
            <p:cNvPr id="310" name="Google Shape;310;p39"/>
            <p:cNvSpPr/>
            <p:nvPr/>
          </p:nvSpPr>
          <p:spPr>
            <a:xfrm>
              <a:off x="6491919" y="785100"/>
              <a:ext cx="3088353" cy="3266039"/>
            </a:xfrm>
            <a:custGeom>
              <a:avLst/>
              <a:gdLst/>
              <a:ahLst/>
              <a:cxnLst/>
              <a:rect l="l" t="t" r="r" b="b"/>
              <a:pathLst>
                <a:path w="49640" h="52496" extrusionOk="0">
                  <a:moveTo>
                    <a:pt x="29311" y="1"/>
                  </a:moveTo>
                  <a:cubicBezTo>
                    <a:pt x="23063" y="1"/>
                    <a:pt x="17178" y="1587"/>
                    <a:pt x="15880" y="3380"/>
                  </a:cubicBezTo>
                  <a:cubicBezTo>
                    <a:pt x="13153" y="7150"/>
                    <a:pt x="6162" y="6430"/>
                    <a:pt x="2497" y="12473"/>
                  </a:cubicBezTo>
                  <a:cubicBezTo>
                    <a:pt x="421" y="15893"/>
                    <a:pt x="1186" y="20680"/>
                    <a:pt x="2241" y="24190"/>
                  </a:cubicBezTo>
                  <a:cubicBezTo>
                    <a:pt x="3166" y="27264"/>
                    <a:pt x="3263" y="30518"/>
                    <a:pt x="2606" y="33660"/>
                  </a:cubicBezTo>
                  <a:cubicBezTo>
                    <a:pt x="1" y="46104"/>
                    <a:pt x="7952" y="50462"/>
                    <a:pt x="7952" y="50462"/>
                  </a:cubicBezTo>
                  <a:cubicBezTo>
                    <a:pt x="10342" y="51879"/>
                    <a:pt x="13764" y="52496"/>
                    <a:pt x="17581" y="52496"/>
                  </a:cubicBezTo>
                  <a:cubicBezTo>
                    <a:pt x="30651" y="52496"/>
                    <a:pt x="48354" y="45262"/>
                    <a:pt x="45122" y="38112"/>
                  </a:cubicBezTo>
                  <a:cubicBezTo>
                    <a:pt x="40945" y="28874"/>
                    <a:pt x="49640" y="18535"/>
                    <a:pt x="45633" y="7644"/>
                  </a:cubicBezTo>
                  <a:cubicBezTo>
                    <a:pt x="43532" y="1931"/>
                    <a:pt x="36201" y="1"/>
                    <a:pt x="293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9"/>
            <p:cNvSpPr/>
            <p:nvPr/>
          </p:nvSpPr>
          <p:spPr>
            <a:xfrm flipH="1">
              <a:off x="5610375" y="1849371"/>
              <a:ext cx="3982822" cy="4211966"/>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9"/>
            <p:cNvSpPr/>
            <p:nvPr/>
          </p:nvSpPr>
          <p:spPr>
            <a:xfrm rot="2447071" flipH="1">
              <a:off x="7252216" y="3155868"/>
              <a:ext cx="1468921" cy="2469301"/>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9"/>
            <p:cNvSpPr/>
            <p:nvPr/>
          </p:nvSpPr>
          <p:spPr>
            <a:xfrm flipH="1">
              <a:off x="6527744" y="3101787"/>
              <a:ext cx="1278026" cy="1779908"/>
            </a:xfrm>
            <a:custGeom>
              <a:avLst/>
              <a:gdLst/>
              <a:ahLst/>
              <a:cxnLst/>
              <a:rect l="l" t="t" r="r" b="b"/>
              <a:pathLst>
                <a:path w="12736" h="17737" extrusionOk="0">
                  <a:moveTo>
                    <a:pt x="11299" y="10475"/>
                  </a:moveTo>
                  <a:cubicBezTo>
                    <a:pt x="9862" y="14882"/>
                    <a:pt x="6490" y="17736"/>
                    <a:pt x="3767" y="16847"/>
                  </a:cubicBezTo>
                  <a:cubicBezTo>
                    <a:pt x="1044" y="15960"/>
                    <a:pt x="1" y="11667"/>
                    <a:pt x="1437" y="7261"/>
                  </a:cubicBezTo>
                  <a:cubicBezTo>
                    <a:pt x="2875" y="2853"/>
                    <a:pt x="6247" y="0"/>
                    <a:pt x="8971" y="888"/>
                  </a:cubicBezTo>
                  <a:cubicBezTo>
                    <a:pt x="11693" y="1775"/>
                    <a:pt x="12736" y="6068"/>
                    <a:pt x="11299" y="1047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9"/>
            <p:cNvSpPr/>
            <p:nvPr/>
          </p:nvSpPr>
          <p:spPr>
            <a:xfrm flipH="1">
              <a:off x="6535993" y="3230030"/>
              <a:ext cx="23782" cy="24987"/>
            </a:xfrm>
            <a:custGeom>
              <a:avLst/>
              <a:gdLst/>
              <a:ahLst/>
              <a:cxnLst/>
              <a:rect l="l" t="t" r="r" b="b"/>
              <a:pathLst>
                <a:path w="237" h="249" extrusionOk="0">
                  <a:moveTo>
                    <a:pt x="1" y="0"/>
                  </a:moveTo>
                  <a:lnTo>
                    <a:pt x="1" y="0"/>
                  </a:lnTo>
                  <a:cubicBezTo>
                    <a:pt x="81" y="80"/>
                    <a:pt x="159" y="163"/>
                    <a:pt x="236" y="248"/>
                  </a:cubicBezTo>
                  <a:cubicBezTo>
                    <a:pt x="210" y="210"/>
                    <a:pt x="180" y="170"/>
                    <a:pt x="148" y="131"/>
                  </a:cubicBezTo>
                  <a:cubicBezTo>
                    <a:pt x="112" y="85"/>
                    <a:pt x="58" y="43"/>
                    <a:pt x="1" y="0"/>
                  </a:cubicBezTo>
                  <a:close/>
                </a:path>
              </a:pathLst>
            </a:custGeom>
            <a:solidFill>
              <a:srgbClr val="95B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9"/>
            <p:cNvSpPr/>
            <p:nvPr/>
          </p:nvSpPr>
          <p:spPr>
            <a:xfrm flipH="1">
              <a:off x="6559674" y="3204141"/>
              <a:ext cx="27596" cy="25991"/>
            </a:xfrm>
            <a:custGeom>
              <a:avLst/>
              <a:gdLst/>
              <a:ahLst/>
              <a:cxnLst/>
              <a:rect l="l" t="t" r="r" b="b"/>
              <a:pathLst>
                <a:path w="275" h="259" extrusionOk="0">
                  <a:moveTo>
                    <a:pt x="0" y="0"/>
                  </a:moveTo>
                  <a:lnTo>
                    <a:pt x="0" y="0"/>
                  </a:lnTo>
                  <a:cubicBezTo>
                    <a:pt x="14" y="23"/>
                    <a:pt x="30" y="45"/>
                    <a:pt x="49" y="68"/>
                  </a:cubicBezTo>
                  <a:cubicBezTo>
                    <a:pt x="106" y="138"/>
                    <a:pt x="195" y="198"/>
                    <a:pt x="275" y="258"/>
                  </a:cubicBezTo>
                  <a:cubicBezTo>
                    <a:pt x="185" y="169"/>
                    <a:pt x="93" y="81"/>
                    <a:pt x="0" y="0"/>
                  </a:cubicBezTo>
                  <a:close/>
                </a:path>
              </a:pathLst>
            </a:custGeom>
            <a:solidFill>
              <a:srgbClr val="CAE8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9"/>
            <p:cNvSpPr/>
            <p:nvPr/>
          </p:nvSpPr>
          <p:spPr>
            <a:xfrm>
              <a:off x="6345515" y="2521523"/>
              <a:ext cx="250878" cy="248383"/>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9"/>
            <p:cNvSpPr/>
            <p:nvPr/>
          </p:nvSpPr>
          <p:spPr>
            <a:xfrm rot="-2700000">
              <a:off x="6076424" y="1609549"/>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9"/>
            <p:cNvSpPr/>
            <p:nvPr/>
          </p:nvSpPr>
          <p:spPr>
            <a:xfrm rot="773887">
              <a:off x="4810051" y="3580207"/>
              <a:ext cx="1308068" cy="2056585"/>
            </a:xfrm>
            <a:custGeom>
              <a:avLst/>
              <a:gdLst/>
              <a:ahLst/>
              <a:cxnLst/>
              <a:rect l="l" t="t" r="r" b="b"/>
              <a:pathLst>
                <a:path w="29840" h="46918" extrusionOk="0">
                  <a:moveTo>
                    <a:pt x="21115" y="4482"/>
                  </a:moveTo>
                  <a:cubicBezTo>
                    <a:pt x="21131" y="4482"/>
                    <a:pt x="21146" y="4491"/>
                    <a:pt x="21153" y="4507"/>
                  </a:cubicBezTo>
                  <a:lnTo>
                    <a:pt x="21153" y="4508"/>
                  </a:lnTo>
                  <a:cubicBezTo>
                    <a:pt x="21176" y="4561"/>
                    <a:pt x="21282" y="4713"/>
                    <a:pt x="21403" y="4889"/>
                  </a:cubicBezTo>
                  <a:cubicBezTo>
                    <a:pt x="22364" y="6279"/>
                    <a:pt x="25286" y="10508"/>
                    <a:pt x="22851" y="14872"/>
                  </a:cubicBezTo>
                  <a:cubicBezTo>
                    <a:pt x="22645" y="15243"/>
                    <a:pt x="22393" y="15628"/>
                    <a:pt x="22103" y="16028"/>
                  </a:cubicBezTo>
                  <a:cubicBezTo>
                    <a:pt x="22081" y="16058"/>
                    <a:pt x="22106" y="16093"/>
                    <a:pt x="22136" y="16093"/>
                  </a:cubicBezTo>
                  <a:cubicBezTo>
                    <a:pt x="22144" y="16093"/>
                    <a:pt x="22152" y="16091"/>
                    <a:pt x="22160" y="16085"/>
                  </a:cubicBezTo>
                  <a:cubicBezTo>
                    <a:pt x="23978" y="14751"/>
                    <a:pt x="25668" y="14404"/>
                    <a:pt x="25691" y="14399"/>
                  </a:cubicBezTo>
                  <a:lnTo>
                    <a:pt x="25692" y="14399"/>
                  </a:lnTo>
                  <a:cubicBezTo>
                    <a:pt x="25694" y="14399"/>
                    <a:pt x="25697" y="14398"/>
                    <a:pt x="25699" y="14398"/>
                  </a:cubicBezTo>
                  <a:cubicBezTo>
                    <a:pt x="25718" y="14398"/>
                    <a:pt x="25735" y="14412"/>
                    <a:pt x="25739" y="14431"/>
                  </a:cubicBezTo>
                  <a:lnTo>
                    <a:pt x="25777" y="14618"/>
                  </a:lnTo>
                  <a:cubicBezTo>
                    <a:pt x="25781" y="14641"/>
                    <a:pt x="25767" y="14662"/>
                    <a:pt x="25745" y="14666"/>
                  </a:cubicBezTo>
                  <a:lnTo>
                    <a:pt x="25744" y="14666"/>
                  </a:lnTo>
                  <a:cubicBezTo>
                    <a:pt x="25716" y="14672"/>
                    <a:pt x="22962" y="15249"/>
                    <a:pt x="20754" y="17728"/>
                  </a:cubicBezTo>
                  <a:cubicBezTo>
                    <a:pt x="20284" y="18284"/>
                    <a:pt x="19773" y="18867"/>
                    <a:pt x="19237" y="19480"/>
                  </a:cubicBezTo>
                  <a:cubicBezTo>
                    <a:pt x="18600" y="20206"/>
                    <a:pt x="17928" y="20974"/>
                    <a:pt x="17245" y="21786"/>
                  </a:cubicBezTo>
                  <a:cubicBezTo>
                    <a:pt x="17242" y="21790"/>
                    <a:pt x="17239" y="21794"/>
                    <a:pt x="17235" y="21798"/>
                  </a:cubicBezTo>
                  <a:lnTo>
                    <a:pt x="17209" y="21830"/>
                  </a:lnTo>
                  <a:lnTo>
                    <a:pt x="17208" y="21829"/>
                  </a:lnTo>
                  <a:cubicBezTo>
                    <a:pt x="16083" y="23170"/>
                    <a:pt x="14932" y="24634"/>
                    <a:pt x="13868" y="26240"/>
                  </a:cubicBezTo>
                  <a:cubicBezTo>
                    <a:pt x="13849" y="26270"/>
                    <a:pt x="13873" y="26304"/>
                    <a:pt x="13902" y="26304"/>
                  </a:cubicBezTo>
                  <a:cubicBezTo>
                    <a:pt x="13910" y="26304"/>
                    <a:pt x="13919" y="26302"/>
                    <a:pt x="13927" y="26296"/>
                  </a:cubicBezTo>
                  <a:cubicBezTo>
                    <a:pt x="14079" y="26181"/>
                    <a:pt x="14236" y="26076"/>
                    <a:pt x="14401" y="25980"/>
                  </a:cubicBezTo>
                  <a:cubicBezTo>
                    <a:pt x="15011" y="25624"/>
                    <a:pt x="15700" y="25402"/>
                    <a:pt x="16449" y="25322"/>
                  </a:cubicBezTo>
                  <a:cubicBezTo>
                    <a:pt x="16676" y="25297"/>
                    <a:pt x="16894" y="25287"/>
                    <a:pt x="17100" y="25287"/>
                  </a:cubicBezTo>
                  <a:cubicBezTo>
                    <a:pt x="18058" y="25287"/>
                    <a:pt x="18753" y="25505"/>
                    <a:pt x="18788" y="25516"/>
                  </a:cubicBezTo>
                  <a:lnTo>
                    <a:pt x="18789" y="25517"/>
                  </a:lnTo>
                  <a:cubicBezTo>
                    <a:pt x="18811" y="25523"/>
                    <a:pt x="18822" y="25547"/>
                    <a:pt x="18815" y="25569"/>
                  </a:cubicBezTo>
                  <a:lnTo>
                    <a:pt x="18753" y="25750"/>
                  </a:lnTo>
                  <a:cubicBezTo>
                    <a:pt x="18747" y="25767"/>
                    <a:pt x="18732" y="25777"/>
                    <a:pt x="18715" y="25777"/>
                  </a:cubicBezTo>
                  <a:cubicBezTo>
                    <a:pt x="18710" y="25777"/>
                    <a:pt x="18706" y="25777"/>
                    <a:pt x="18702" y="25775"/>
                  </a:cubicBezTo>
                  <a:lnTo>
                    <a:pt x="18702" y="25774"/>
                  </a:lnTo>
                  <a:cubicBezTo>
                    <a:pt x="18693" y="25772"/>
                    <a:pt x="18027" y="25559"/>
                    <a:pt x="17104" y="25559"/>
                  </a:cubicBezTo>
                  <a:cubicBezTo>
                    <a:pt x="16907" y="25559"/>
                    <a:pt x="16698" y="25569"/>
                    <a:pt x="16481" y="25592"/>
                  </a:cubicBezTo>
                  <a:cubicBezTo>
                    <a:pt x="15365" y="25713"/>
                    <a:pt x="13810" y="26240"/>
                    <a:pt x="12743" y="28064"/>
                  </a:cubicBezTo>
                  <a:lnTo>
                    <a:pt x="12722" y="28100"/>
                  </a:lnTo>
                  <a:lnTo>
                    <a:pt x="12720" y="28098"/>
                  </a:lnTo>
                  <a:cubicBezTo>
                    <a:pt x="11864" y="29594"/>
                    <a:pt x="11107" y="31203"/>
                    <a:pt x="10523" y="32940"/>
                  </a:cubicBezTo>
                  <a:cubicBezTo>
                    <a:pt x="10486" y="33072"/>
                    <a:pt x="10443" y="33202"/>
                    <a:pt x="10397" y="33333"/>
                  </a:cubicBezTo>
                  <a:lnTo>
                    <a:pt x="10383" y="33371"/>
                  </a:lnTo>
                  <a:cubicBezTo>
                    <a:pt x="10085" y="34317"/>
                    <a:pt x="9839" y="35301"/>
                    <a:pt x="9657" y="36324"/>
                  </a:cubicBezTo>
                  <a:cubicBezTo>
                    <a:pt x="9652" y="36352"/>
                    <a:pt x="9674" y="36372"/>
                    <a:pt x="9698" y="36372"/>
                  </a:cubicBezTo>
                  <a:cubicBezTo>
                    <a:pt x="9711" y="36372"/>
                    <a:pt x="9725" y="36366"/>
                    <a:pt x="9733" y="36350"/>
                  </a:cubicBezTo>
                  <a:cubicBezTo>
                    <a:pt x="11159" y="33744"/>
                    <a:pt x="13187" y="32435"/>
                    <a:pt x="13210" y="32421"/>
                  </a:cubicBezTo>
                  <a:lnTo>
                    <a:pt x="13211" y="32420"/>
                  </a:lnTo>
                  <a:cubicBezTo>
                    <a:pt x="13217" y="32416"/>
                    <a:pt x="13225" y="32414"/>
                    <a:pt x="13232" y="32414"/>
                  </a:cubicBezTo>
                  <a:cubicBezTo>
                    <a:pt x="13246" y="32414"/>
                    <a:pt x="13259" y="32420"/>
                    <a:pt x="13266" y="32432"/>
                  </a:cubicBezTo>
                  <a:lnTo>
                    <a:pt x="13371" y="32594"/>
                  </a:lnTo>
                  <a:cubicBezTo>
                    <a:pt x="13384" y="32612"/>
                    <a:pt x="13378" y="32638"/>
                    <a:pt x="13359" y="32649"/>
                  </a:cubicBezTo>
                  <a:lnTo>
                    <a:pt x="13359" y="32650"/>
                  </a:lnTo>
                  <a:cubicBezTo>
                    <a:pt x="13333" y="32666"/>
                    <a:pt x="10834" y="34278"/>
                    <a:pt x="9480" y="37508"/>
                  </a:cubicBezTo>
                  <a:cubicBezTo>
                    <a:pt x="9478" y="37512"/>
                    <a:pt x="9477" y="37516"/>
                    <a:pt x="9477" y="37520"/>
                  </a:cubicBezTo>
                  <a:cubicBezTo>
                    <a:pt x="9354" y="38502"/>
                    <a:pt x="9292" y="39519"/>
                    <a:pt x="9299" y="40573"/>
                  </a:cubicBezTo>
                  <a:cubicBezTo>
                    <a:pt x="9299" y="40596"/>
                    <a:pt x="9280" y="40614"/>
                    <a:pt x="9258" y="40614"/>
                  </a:cubicBezTo>
                  <a:lnTo>
                    <a:pt x="9064" y="40615"/>
                  </a:lnTo>
                  <a:cubicBezTo>
                    <a:pt x="9042" y="40615"/>
                    <a:pt x="9024" y="40598"/>
                    <a:pt x="9023" y="40575"/>
                  </a:cubicBezTo>
                  <a:lnTo>
                    <a:pt x="9023" y="40574"/>
                  </a:lnTo>
                  <a:cubicBezTo>
                    <a:pt x="9017" y="39533"/>
                    <a:pt x="9077" y="38528"/>
                    <a:pt x="9195" y="37557"/>
                  </a:cubicBezTo>
                  <a:lnTo>
                    <a:pt x="9208" y="37445"/>
                  </a:lnTo>
                  <a:cubicBezTo>
                    <a:pt x="9414" y="35812"/>
                    <a:pt x="9782" y="34274"/>
                    <a:pt x="10271" y="32826"/>
                  </a:cubicBezTo>
                  <a:cubicBezTo>
                    <a:pt x="11418" y="28731"/>
                    <a:pt x="7709" y="25787"/>
                    <a:pt x="7670" y="25756"/>
                  </a:cubicBezTo>
                  <a:cubicBezTo>
                    <a:pt x="7652" y="25742"/>
                    <a:pt x="7649" y="25717"/>
                    <a:pt x="7663" y="25698"/>
                  </a:cubicBezTo>
                  <a:lnTo>
                    <a:pt x="7783" y="25548"/>
                  </a:lnTo>
                  <a:cubicBezTo>
                    <a:pt x="7791" y="25538"/>
                    <a:pt x="7802" y="25533"/>
                    <a:pt x="7814" y="25533"/>
                  </a:cubicBezTo>
                  <a:cubicBezTo>
                    <a:pt x="7823" y="25533"/>
                    <a:pt x="7832" y="25536"/>
                    <a:pt x="7840" y="25542"/>
                  </a:cubicBezTo>
                  <a:lnTo>
                    <a:pt x="7841" y="25543"/>
                  </a:lnTo>
                  <a:cubicBezTo>
                    <a:pt x="7851" y="25551"/>
                    <a:pt x="8896" y="26377"/>
                    <a:pt x="9733" y="27764"/>
                  </a:cubicBezTo>
                  <a:cubicBezTo>
                    <a:pt x="10217" y="28565"/>
                    <a:pt x="10535" y="29393"/>
                    <a:pt x="10678" y="30224"/>
                  </a:cubicBezTo>
                  <a:cubicBezTo>
                    <a:pt x="10738" y="30574"/>
                    <a:pt x="10767" y="30926"/>
                    <a:pt x="10765" y="31276"/>
                  </a:cubicBezTo>
                  <a:cubicBezTo>
                    <a:pt x="10765" y="31302"/>
                    <a:pt x="10785" y="31317"/>
                    <a:pt x="10806" y="31317"/>
                  </a:cubicBezTo>
                  <a:cubicBezTo>
                    <a:pt x="10821" y="31317"/>
                    <a:pt x="10836" y="31309"/>
                    <a:pt x="10844" y="31292"/>
                  </a:cubicBezTo>
                  <a:cubicBezTo>
                    <a:pt x="12414" y="27466"/>
                    <a:pt x="14780" y="24293"/>
                    <a:pt x="17035" y="21611"/>
                  </a:cubicBezTo>
                  <a:cubicBezTo>
                    <a:pt x="19942" y="18076"/>
                    <a:pt x="18928" y="15494"/>
                    <a:pt x="17911" y="13859"/>
                  </a:cubicBezTo>
                  <a:cubicBezTo>
                    <a:pt x="17899" y="13840"/>
                    <a:pt x="17905" y="13814"/>
                    <a:pt x="17924" y="13803"/>
                  </a:cubicBezTo>
                  <a:lnTo>
                    <a:pt x="18089" y="13702"/>
                  </a:lnTo>
                  <a:cubicBezTo>
                    <a:pt x="18095" y="13698"/>
                    <a:pt x="18103" y="13696"/>
                    <a:pt x="18110" y="13696"/>
                  </a:cubicBezTo>
                  <a:cubicBezTo>
                    <a:pt x="18123" y="13696"/>
                    <a:pt x="18137" y="13703"/>
                    <a:pt x="18144" y="13715"/>
                  </a:cubicBezTo>
                  <a:lnTo>
                    <a:pt x="18145" y="13716"/>
                  </a:lnTo>
                  <a:cubicBezTo>
                    <a:pt x="18987" y="15070"/>
                    <a:pt x="19829" y="17044"/>
                    <a:pt x="18632" y="19636"/>
                  </a:cubicBezTo>
                  <a:cubicBezTo>
                    <a:pt x="18618" y="19666"/>
                    <a:pt x="18643" y="19693"/>
                    <a:pt x="18669" y="19693"/>
                  </a:cubicBezTo>
                  <a:cubicBezTo>
                    <a:pt x="18680" y="19693"/>
                    <a:pt x="18691" y="19689"/>
                    <a:pt x="18700" y="19679"/>
                  </a:cubicBezTo>
                  <a:cubicBezTo>
                    <a:pt x="18810" y="19552"/>
                    <a:pt x="18920" y="19427"/>
                    <a:pt x="19030" y="19302"/>
                  </a:cubicBezTo>
                  <a:cubicBezTo>
                    <a:pt x="19505" y="18759"/>
                    <a:pt x="19960" y="18239"/>
                    <a:pt x="20385" y="17741"/>
                  </a:cubicBezTo>
                  <a:lnTo>
                    <a:pt x="20382" y="17739"/>
                  </a:lnTo>
                  <a:lnTo>
                    <a:pt x="20409" y="17707"/>
                  </a:lnTo>
                  <a:cubicBezTo>
                    <a:pt x="20456" y="17653"/>
                    <a:pt x="20503" y="17599"/>
                    <a:pt x="20551" y="17546"/>
                  </a:cubicBezTo>
                  <a:cubicBezTo>
                    <a:pt x="21416" y="16521"/>
                    <a:pt x="22138" y="15589"/>
                    <a:pt x="22611" y="14740"/>
                  </a:cubicBezTo>
                  <a:cubicBezTo>
                    <a:pt x="24965" y="10522"/>
                    <a:pt x="22113" y="6398"/>
                    <a:pt x="21176" y="5044"/>
                  </a:cubicBezTo>
                  <a:lnTo>
                    <a:pt x="21172" y="5037"/>
                  </a:lnTo>
                  <a:cubicBezTo>
                    <a:pt x="21023" y="4821"/>
                    <a:pt x="20932" y="4691"/>
                    <a:pt x="20899" y="4613"/>
                  </a:cubicBezTo>
                  <a:cubicBezTo>
                    <a:pt x="20891" y="4591"/>
                    <a:pt x="20901" y="4567"/>
                    <a:pt x="20922" y="4559"/>
                  </a:cubicBezTo>
                  <a:lnTo>
                    <a:pt x="21100" y="4485"/>
                  </a:lnTo>
                  <a:cubicBezTo>
                    <a:pt x="21105" y="4483"/>
                    <a:pt x="21110" y="4482"/>
                    <a:pt x="21115" y="4482"/>
                  </a:cubicBezTo>
                  <a:close/>
                  <a:moveTo>
                    <a:pt x="17091" y="0"/>
                  </a:moveTo>
                  <a:lnTo>
                    <a:pt x="17091" y="0"/>
                  </a:lnTo>
                  <a:cubicBezTo>
                    <a:pt x="21161" y="9722"/>
                    <a:pt x="11744" y="17139"/>
                    <a:pt x="5872" y="23388"/>
                  </a:cubicBezTo>
                  <a:cubicBezTo>
                    <a:pt x="1" y="29638"/>
                    <a:pt x="5404" y="37356"/>
                    <a:pt x="6002" y="38144"/>
                  </a:cubicBezTo>
                  <a:cubicBezTo>
                    <a:pt x="7139" y="39645"/>
                    <a:pt x="7975" y="40582"/>
                    <a:pt x="8711" y="41002"/>
                  </a:cubicBezTo>
                  <a:cubicBezTo>
                    <a:pt x="8736" y="41645"/>
                    <a:pt x="8871" y="44128"/>
                    <a:pt x="9486" y="46519"/>
                  </a:cubicBezTo>
                  <a:cubicBezTo>
                    <a:pt x="9548" y="46759"/>
                    <a:pt x="9738" y="46918"/>
                    <a:pt x="9957" y="46918"/>
                  </a:cubicBezTo>
                  <a:cubicBezTo>
                    <a:pt x="9961" y="46918"/>
                    <a:pt x="9965" y="46917"/>
                    <a:pt x="9969" y="46917"/>
                  </a:cubicBezTo>
                  <a:cubicBezTo>
                    <a:pt x="10337" y="46908"/>
                    <a:pt x="10585" y="46474"/>
                    <a:pt x="10446" y="46094"/>
                  </a:cubicBezTo>
                  <a:cubicBezTo>
                    <a:pt x="10027" y="44961"/>
                    <a:pt x="9331" y="43543"/>
                    <a:pt x="9627" y="41264"/>
                  </a:cubicBezTo>
                  <a:lnTo>
                    <a:pt x="9615" y="41258"/>
                  </a:lnTo>
                  <a:cubicBezTo>
                    <a:pt x="11110" y="41223"/>
                    <a:pt x="12533" y="38817"/>
                    <a:pt x="15959" y="34502"/>
                  </a:cubicBezTo>
                  <a:cubicBezTo>
                    <a:pt x="21628" y="27364"/>
                    <a:pt x="29839" y="21904"/>
                    <a:pt x="27987" y="13307"/>
                  </a:cubicBezTo>
                  <a:cubicBezTo>
                    <a:pt x="26135" y="4710"/>
                    <a:pt x="17091" y="0"/>
                    <a:pt x="17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 name="Google Shape;319;p39"/>
            <p:cNvGrpSpPr/>
            <p:nvPr/>
          </p:nvGrpSpPr>
          <p:grpSpPr>
            <a:xfrm>
              <a:off x="6154541" y="764130"/>
              <a:ext cx="1992472" cy="4797795"/>
              <a:chOff x="6154541" y="764130"/>
              <a:chExt cx="1992472" cy="4797795"/>
            </a:xfrm>
          </p:grpSpPr>
          <p:sp>
            <p:nvSpPr>
              <p:cNvPr id="320" name="Google Shape;320;p39"/>
              <p:cNvSpPr/>
              <p:nvPr/>
            </p:nvSpPr>
            <p:spPr>
              <a:xfrm flipH="1">
                <a:off x="6996036" y="1247700"/>
                <a:ext cx="641722" cy="894119"/>
              </a:xfrm>
              <a:custGeom>
                <a:avLst/>
                <a:gdLst/>
                <a:ahLst/>
                <a:cxnLst/>
                <a:rect l="l" t="t" r="r" b="b"/>
                <a:pathLst>
                  <a:path w="6395" h="8910" extrusionOk="0">
                    <a:moveTo>
                      <a:pt x="4104" y="1"/>
                    </a:moveTo>
                    <a:cubicBezTo>
                      <a:pt x="2555" y="1"/>
                      <a:pt x="639" y="2650"/>
                      <a:pt x="447" y="3743"/>
                    </a:cubicBezTo>
                    <a:cubicBezTo>
                      <a:pt x="224" y="5007"/>
                      <a:pt x="1" y="6419"/>
                      <a:pt x="781" y="7237"/>
                    </a:cubicBezTo>
                    <a:cubicBezTo>
                      <a:pt x="1562" y="8055"/>
                      <a:pt x="4350" y="8910"/>
                      <a:pt x="4350" y="8910"/>
                    </a:cubicBezTo>
                    <a:lnTo>
                      <a:pt x="4527" y="8079"/>
                    </a:lnTo>
                    <a:cubicBezTo>
                      <a:pt x="4527" y="8079"/>
                      <a:pt x="3217" y="7125"/>
                      <a:pt x="4527" y="5230"/>
                    </a:cubicBezTo>
                    <a:cubicBezTo>
                      <a:pt x="5837" y="3334"/>
                      <a:pt x="6394" y="1289"/>
                      <a:pt x="4796" y="211"/>
                    </a:cubicBezTo>
                    <a:cubicBezTo>
                      <a:pt x="4580" y="66"/>
                      <a:pt x="4346" y="1"/>
                      <a:pt x="4104" y="1"/>
                    </a:cubicBezTo>
                    <a:close/>
                  </a:path>
                </a:pathLst>
              </a:custGeom>
              <a:solidFill>
                <a:srgbClr val="915D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9"/>
              <p:cNvSpPr/>
              <p:nvPr/>
            </p:nvSpPr>
            <p:spPr>
              <a:xfrm flipH="1">
                <a:off x="6289085" y="1899150"/>
                <a:ext cx="1680319" cy="3662775"/>
              </a:xfrm>
              <a:custGeom>
                <a:avLst/>
                <a:gdLst/>
                <a:ahLst/>
                <a:cxnLst/>
                <a:rect l="l" t="t" r="r" b="b"/>
                <a:pathLst>
                  <a:path w="16745" h="36500" extrusionOk="0">
                    <a:moveTo>
                      <a:pt x="3741" y="1"/>
                    </a:moveTo>
                    <a:cubicBezTo>
                      <a:pt x="3210" y="107"/>
                      <a:pt x="2715" y="325"/>
                      <a:pt x="2274" y="670"/>
                    </a:cubicBezTo>
                    <a:cubicBezTo>
                      <a:pt x="300" y="2221"/>
                      <a:pt x="0" y="3570"/>
                      <a:pt x="1440" y="6714"/>
                    </a:cubicBezTo>
                    <a:cubicBezTo>
                      <a:pt x="2187" y="8535"/>
                      <a:pt x="2628" y="8041"/>
                      <a:pt x="3489" y="9446"/>
                    </a:cubicBezTo>
                    <a:cubicBezTo>
                      <a:pt x="4513" y="11119"/>
                      <a:pt x="4498" y="11575"/>
                      <a:pt x="4106" y="14402"/>
                    </a:cubicBezTo>
                    <a:cubicBezTo>
                      <a:pt x="3763" y="16871"/>
                      <a:pt x="3134" y="19475"/>
                      <a:pt x="2658" y="21677"/>
                    </a:cubicBezTo>
                    <a:cubicBezTo>
                      <a:pt x="2493" y="22433"/>
                      <a:pt x="2442" y="23191"/>
                      <a:pt x="2469" y="23931"/>
                    </a:cubicBezTo>
                    <a:cubicBezTo>
                      <a:pt x="2236" y="28048"/>
                      <a:pt x="3323" y="36499"/>
                      <a:pt x="3323" y="36499"/>
                    </a:cubicBezTo>
                    <a:lnTo>
                      <a:pt x="13791" y="36499"/>
                    </a:lnTo>
                    <a:cubicBezTo>
                      <a:pt x="14082" y="34199"/>
                      <a:pt x="14967" y="29695"/>
                      <a:pt x="15550" y="26825"/>
                    </a:cubicBezTo>
                    <a:cubicBezTo>
                      <a:pt x="16083" y="25108"/>
                      <a:pt x="16287" y="23197"/>
                      <a:pt x="16320" y="21385"/>
                    </a:cubicBezTo>
                    <a:cubicBezTo>
                      <a:pt x="16745" y="11626"/>
                      <a:pt x="10628" y="11924"/>
                      <a:pt x="10053" y="9623"/>
                    </a:cubicBezTo>
                    <a:cubicBezTo>
                      <a:pt x="9477" y="7320"/>
                      <a:pt x="11205" y="8587"/>
                      <a:pt x="10310" y="4976"/>
                    </a:cubicBezTo>
                    <a:cubicBezTo>
                      <a:pt x="9372" y="1741"/>
                      <a:pt x="7303" y="611"/>
                      <a:pt x="37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9"/>
              <p:cNvSpPr/>
              <p:nvPr/>
            </p:nvSpPr>
            <p:spPr>
              <a:xfrm flipH="1">
                <a:off x="6693291" y="1027339"/>
                <a:ext cx="728322" cy="964765"/>
              </a:xfrm>
              <a:custGeom>
                <a:avLst/>
                <a:gdLst/>
                <a:ahLst/>
                <a:cxnLst/>
                <a:rect l="l" t="t" r="r" b="b"/>
                <a:pathLst>
                  <a:path w="7258" h="9614" extrusionOk="0">
                    <a:moveTo>
                      <a:pt x="3683" y="0"/>
                    </a:moveTo>
                    <a:cubicBezTo>
                      <a:pt x="2362" y="0"/>
                      <a:pt x="996" y="810"/>
                      <a:pt x="368" y="2349"/>
                    </a:cubicBezTo>
                    <a:cubicBezTo>
                      <a:pt x="197" y="2764"/>
                      <a:pt x="82" y="3234"/>
                      <a:pt x="36" y="3755"/>
                    </a:cubicBezTo>
                    <a:cubicBezTo>
                      <a:pt x="0" y="4158"/>
                      <a:pt x="3" y="4541"/>
                      <a:pt x="40" y="4905"/>
                    </a:cubicBezTo>
                    <a:cubicBezTo>
                      <a:pt x="348" y="7991"/>
                      <a:pt x="3038" y="9405"/>
                      <a:pt x="4318" y="9610"/>
                    </a:cubicBezTo>
                    <a:cubicBezTo>
                      <a:pt x="4351" y="9612"/>
                      <a:pt x="4383" y="9613"/>
                      <a:pt x="4414" y="9613"/>
                    </a:cubicBezTo>
                    <a:cubicBezTo>
                      <a:pt x="5030" y="9613"/>
                      <a:pt x="5192" y="9235"/>
                      <a:pt x="5219" y="9047"/>
                    </a:cubicBezTo>
                    <a:cubicBezTo>
                      <a:pt x="5248" y="8849"/>
                      <a:pt x="5738" y="8650"/>
                      <a:pt x="5852" y="8543"/>
                    </a:cubicBezTo>
                    <a:cubicBezTo>
                      <a:pt x="5965" y="8437"/>
                      <a:pt x="5848" y="8297"/>
                      <a:pt x="5858" y="8232"/>
                    </a:cubicBezTo>
                    <a:cubicBezTo>
                      <a:pt x="5869" y="8169"/>
                      <a:pt x="6075" y="8199"/>
                      <a:pt x="6176" y="7997"/>
                    </a:cubicBezTo>
                    <a:cubicBezTo>
                      <a:pt x="6230" y="7884"/>
                      <a:pt x="5974" y="7852"/>
                      <a:pt x="6161" y="7565"/>
                    </a:cubicBezTo>
                    <a:cubicBezTo>
                      <a:pt x="6348" y="7278"/>
                      <a:pt x="6359" y="7286"/>
                      <a:pt x="6507" y="7274"/>
                    </a:cubicBezTo>
                    <a:cubicBezTo>
                      <a:pt x="6611" y="7264"/>
                      <a:pt x="6710" y="7234"/>
                      <a:pt x="6795" y="7200"/>
                    </a:cubicBezTo>
                    <a:cubicBezTo>
                      <a:pt x="6921" y="7150"/>
                      <a:pt x="6983" y="7009"/>
                      <a:pt x="6941" y="6879"/>
                    </a:cubicBezTo>
                    <a:cubicBezTo>
                      <a:pt x="6802" y="6467"/>
                      <a:pt x="6582" y="5486"/>
                      <a:pt x="7066" y="4354"/>
                    </a:cubicBezTo>
                    <a:cubicBezTo>
                      <a:pt x="7146" y="4167"/>
                      <a:pt x="7194" y="3979"/>
                      <a:pt x="7211" y="3792"/>
                    </a:cubicBezTo>
                    <a:cubicBezTo>
                      <a:pt x="7258" y="3346"/>
                      <a:pt x="7150" y="2910"/>
                      <a:pt x="6987" y="2530"/>
                    </a:cubicBezTo>
                    <a:cubicBezTo>
                      <a:pt x="6673" y="1793"/>
                      <a:pt x="6154" y="1261"/>
                      <a:pt x="6154" y="1261"/>
                    </a:cubicBezTo>
                    <a:cubicBezTo>
                      <a:pt x="5542" y="411"/>
                      <a:pt x="4624" y="0"/>
                      <a:pt x="3683" y="0"/>
                    </a:cubicBezTo>
                    <a:close/>
                  </a:path>
                </a:pathLst>
              </a:custGeom>
              <a:solidFill>
                <a:srgbClr val="996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9"/>
              <p:cNvSpPr/>
              <p:nvPr/>
            </p:nvSpPr>
            <p:spPr>
              <a:xfrm flipH="1">
                <a:off x="6276135" y="764130"/>
                <a:ext cx="1850609" cy="2834687"/>
              </a:xfrm>
              <a:custGeom>
                <a:avLst/>
                <a:gdLst/>
                <a:ahLst/>
                <a:cxnLst/>
                <a:rect l="l" t="t" r="r" b="b"/>
                <a:pathLst>
                  <a:path w="18442" h="28248" extrusionOk="0">
                    <a:moveTo>
                      <a:pt x="9769" y="1"/>
                    </a:moveTo>
                    <a:cubicBezTo>
                      <a:pt x="6390" y="1"/>
                      <a:pt x="3320" y="3622"/>
                      <a:pt x="2197" y="6186"/>
                    </a:cubicBezTo>
                    <a:cubicBezTo>
                      <a:pt x="635" y="9749"/>
                      <a:pt x="1" y="11164"/>
                      <a:pt x="455" y="15401"/>
                    </a:cubicBezTo>
                    <a:cubicBezTo>
                      <a:pt x="910" y="19638"/>
                      <a:pt x="5109" y="20957"/>
                      <a:pt x="5431" y="26292"/>
                    </a:cubicBezTo>
                    <a:cubicBezTo>
                      <a:pt x="5516" y="27705"/>
                      <a:pt x="5627" y="28248"/>
                      <a:pt x="5745" y="28248"/>
                    </a:cubicBezTo>
                    <a:cubicBezTo>
                      <a:pt x="6074" y="28248"/>
                      <a:pt x="6464" y="24065"/>
                      <a:pt x="6546" y="22671"/>
                    </a:cubicBezTo>
                    <a:cubicBezTo>
                      <a:pt x="6658" y="20775"/>
                      <a:pt x="859" y="14620"/>
                      <a:pt x="2866" y="13227"/>
                    </a:cubicBezTo>
                    <a:cubicBezTo>
                      <a:pt x="4874" y="11832"/>
                      <a:pt x="7042" y="11081"/>
                      <a:pt x="7626" y="9274"/>
                    </a:cubicBezTo>
                    <a:cubicBezTo>
                      <a:pt x="8208" y="7468"/>
                      <a:pt x="7289" y="7190"/>
                      <a:pt x="9371" y="7041"/>
                    </a:cubicBezTo>
                    <a:cubicBezTo>
                      <a:pt x="11452" y="6893"/>
                      <a:pt x="18441" y="6818"/>
                      <a:pt x="13757" y="1920"/>
                    </a:cubicBezTo>
                    <a:cubicBezTo>
                      <a:pt x="12445" y="549"/>
                      <a:pt x="11084" y="1"/>
                      <a:pt x="97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9"/>
              <p:cNvSpPr/>
              <p:nvPr/>
            </p:nvSpPr>
            <p:spPr>
              <a:xfrm flipH="1">
                <a:off x="6227767" y="1884600"/>
                <a:ext cx="1919246" cy="3265991"/>
              </a:xfrm>
              <a:custGeom>
                <a:avLst/>
                <a:gdLst/>
                <a:ahLst/>
                <a:cxnLst/>
                <a:rect l="l" t="t" r="r" b="b"/>
                <a:pathLst>
                  <a:path w="19126" h="32546" extrusionOk="0">
                    <a:moveTo>
                      <a:pt x="6490" y="1"/>
                    </a:moveTo>
                    <a:cubicBezTo>
                      <a:pt x="6020" y="1"/>
                      <a:pt x="5538" y="48"/>
                      <a:pt x="5048" y="146"/>
                    </a:cubicBezTo>
                    <a:cubicBezTo>
                      <a:pt x="4517" y="253"/>
                      <a:pt x="4021" y="470"/>
                      <a:pt x="3580" y="815"/>
                    </a:cubicBezTo>
                    <a:cubicBezTo>
                      <a:pt x="0" y="3628"/>
                      <a:pt x="2877" y="6458"/>
                      <a:pt x="4796" y="9591"/>
                    </a:cubicBezTo>
                    <a:cubicBezTo>
                      <a:pt x="6714" y="12724"/>
                      <a:pt x="4987" y="17097"/>
                      <a:pt x="3964" y="21822"/>
                    </a:cubicBezTo>
                    <a:cubicBezTo>
                      <a:pt x="2942" y="26547"/>
                      <a:pt x="6266" y="31360"/>
                      <a:pt x="6266" y="31360"/>
                    </a:cubicBezTo>
                    <a:cubicBezTo>
                      <a:pt x="7109" y="31970"/>
                      <a:pt x="7940" y="32332"/>
                      <a:pt x="8748" y="32482"/>
                    </a:cubicBezTo>
                    <a:cubicBezTo>
                      <a:pt x="8977" y="32525"/>
                      <a:pt x="9208" y="32546"/>
                      <a:pt x="9439" y="32546"/>
                    </a:cubicBezTo>
                    <a:cubicBezTo>
                      <a:pt x="14072" y="32546"/>
                      <a:pt x="18893" y="24231"/>
                      <a:pt x="18998" y="18439"/>
                    </a:cubicBezTo>
                    <a:cubicBezTo>
                      <a:pt x="19126" y="11342"/>
                      <a:pt x="13363" y="11854"/>
                      <a:pt x="12788" y="9552"/>
                    </a:cubicBezTo>
                    <a:cubicBezTo>
                      <a:pt x="12213" y="7250"/>
                      <a:pt x="13823" y="8476"/>
                      <a:pt x="12927" y="4865"/>
                    </a:cubicBezTo>
                    <a:cubicBezTo>
                      <a:pt x="12244" y="2109"/>
                      <a:pt x="9645" y="1"/>
                      <a:pt x="64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9"/>
              <p:cNvSpPr/>
              <p:nvPr/>
            </p:nvSpPr>
            <p:spPr>
              <a:xfrm flipH="1">
                <a:off x="6154541" y="3368726"/>
                <a:ext cx="250869" cy="337276"/>
              </a:xfrm>
              <a:custGeom>
                <a:avLst/>
                <a:gdLst/>
                <a:ahLst/>
                <a:cxnLst/>
                <a:rect l="l" t="t" r="r" b="b"/>
                <a:pathLst>
                  <a:path w="2500" h="3361" extrusionOk="0">
                    <a:moveTo>
                      <a:pt x="436" y="1"/>
                    </a:moveTo>
                    <a:cubicBezTo>
                      <a:pt x="337" y="1"/>
                      <a:pt x="267" y="14"/>
                      <a:pt x="240" y="45"/>
                    </a:cubicBezTo>
                    <a:cubicBezTo>
                      <a:pt x="85" y="222"/>
                      <a:pt x="413" y="621"/>
                      <a:pt x="413" y="621"/>
                    </a:cubicBezTo>
                    <a:cubicBezTo>
                      <a:pt x="413" y="621"/>
                      <a:pt x="333" y="602"/>
                      <a:pt x="247" y="602"/>
                    </a:cubicBezTo>
                    <a:cubicBezTo>
                      <a:pt x="130" y="602"/>
                      <a:pt x="1" y="637"/>
                      <a:pt x="53" y="806"/>
                    </a:cubicBezTo>
                    <a:cubicBezTo>
                      <a:pt x="144" y="1097"/>
                      <a:pt x="631" y="1440"/>
                      <a:pt x="631" y="1440"/>
                    </a:cubicBezTo>
                    <a:cubicBezTo>
                      <a:pt x="631" y="1440"/>
                      <a:pt x="587" y="1431"/>
                      <a:pt x="532" y="1431"/>
                    </a:cubicBezTo>
                    <a:cubicBezTo>
                      <a:pt x="439" y="1431"/>
                      <a:pt x="317" y="1459"/>
                      <a:pt x="346" y="1614"/>
                    </a:cubicBezTo>
                    <a:cubicBezTo>
                      <a:pt x="392" y="1859"/>
                      <a:pt x="1094" y="2162"/>
                      <a:pt x="1094" y="2162"/>
                    </a:cubicBezTo>
                    <a:cubicBezTo>
                      <a:pt x="1094" y="2162"/>
                      <a:pt x="513" y="2252"/>
                      <a:pt x="701" y="2482"/>
                    </a:cubicBezTo>
                    <a:cubicBezTo>
                      <a:pt x="889" y="2712"/>
                      <a:pt x="1481" y="2789"/>
                      <a:pt x="1630" y="3360"/>
                    </a:cubicBezTo>
                    <a:cubicBezTo>
                      <a:pt x="1630" y="3360"/>
                      <a:pt x="2362" y="3316"/>
                      <a:pt x="2372" y="2887"/>
                    </a:cubicBezTo>
                    <a:cubicBezTo>
                      <a:pt x="2383" y="2458"/>
                      <a:pt x="2254" y="2364"/>
                      <a:pt x="2308" y="2219"/>
                    </a:cubicBezTo>
                    <a:cubicBezTo>
                      <a:pt x="2361" y="2073"/>
                      <a:pt x="2456" y="1944"/>
                      <a:pt x="2433" y="1849"/>
                    </a:cubicBezTo>
                    <a:cubicBezTo>
                      <a:pt x="2410" y="1753"/>
                      <a:pt x="2363" y="1546"/>
                      <a:pt x="2432" y="1346"/>
                    </a:cubicBezTo>
                    <a:cubicBezTo>
                      <a:pt x="2500" y="1144"/>
                      <a:pt x="2449" y="714"/>
                      <a:pt x="2215" y="491"/>
                    </a:cubicBezTo>
                    <a:cubicBezTo>
                      <a:pt x="2021" y="306"/>
                      <a:pt x="905" y="1"/>
                      <a:pt x="436" y="1"/>
                    </a:cubicBezTo>
                    <a:close/>
                  </a:path>
                </a:pathLst>
              </a:custGeom>
              <a:solidFill>
                <a:srgbClr val="996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9"/>
              <p:cNvSpPr/>
              <p:nvPr/>
            </p:nvSpPr>
            <p:spPr>
              <a:xfrm flipH="1">
                <a:off x="6376759" y="2156224"/>
                <a:ext cx="1542140" cy="1514282"/>
              </a:xfrm>
              <a:custGeom>
                <a:avLst/>
                <a:gdLst/>
                <a:ahLst/>
                <a:cxnLst/>
                <a:rect l="l" t="t" r="r" b="b"/>
                <a:pathLst>
                  <a:path w="15368" h="15090" extrusionOk="0">
                    <a:moveTo>
                      <a:pt x="1824" y="1"/>
                    </a:moveTo>
                    <a:cubicBezTo>
                      <a:pt x="1248" y="1"/>
                      <a:pt x="642" y="328"/>
                      <a:pt x="167" y="942"/>
                    </a:cubicBezTo>
                    <a:cubicBezTo>
                      <a:pt x="0" y="3658"/>
                      <a:pt x="1276" y="4565"/>
                      <a:pt x="2655" y="6819"/>
                    </a:cubicBezTo>
                    <a:cubicBezTo>
                      <a:pt x="3526" y="8242"/>
                      <a:pt x="3624" y="9576"/>
                      <a:pt x="3279" y="11727"/>
                    </a:cubicBezTo>
                    <a:cubicBezTo>
                      <a:pt x="4384" y="13506"/>
                      <a:pt x="5581" y="14851"/>
                      <a:pt x="6291" y="15026"/>
                    </a:cubicBezTo>
                    <a:cubicBezTo>
                      <a:pt x="6468" y="15069"/>
                      <a:pt x="6656" y="15090"/>
                      <a:pt x="6853" y="15090"/>
                    </a:cubicBezTo>
                    <a:cubicBezTo>
                      <a:pt x="9156" y="15090"/>
                      <a:pt x="12606" y="12299"/>
                      <a:pt x="12419" y="11614"/>
                    </a:cubicBezTo>
                    <a:cubicBezTo>
                      <a:pt x="12416" y="11602"/>
                      <a:pt x="12410" y="11590"/>
                      <a:pt x="12408" y="11578"/>
                    </a:cubicBezTo>
                    <a:cubicBezTo>
                      <a:pt x="13196" y="11456"/>
                      <a:pt x="13083" y="10682"/>
                      <a:pt x="14384" y="10580"/>
                    </a:cubicBezTo>
                    <a:cubicBezTo>
                      <a:pt x="15156" y="10580"/>
                      <a:pt x="15351" y="10665"/>
                      <a:pt x="15351" y="10665"/>
                    </a:cubicBezTo>
                    <a:cubicBezTo>
                      <a:pt x="15351" y="10665"/>
                      <a:pt x="15363" y="10680"/>
                      <a:pt x="15365" y="10680"/>
                    </a:cubicBezTo>
                    <a:cubicBezTo>
                      <a:pt x="15368" y="10680"/>
                      <a:pt x="15348" y="10648"/>
                      <a:pt x="15234" y="10488"/>
                    </a:cubicBezTo>
                    <a:lnTo>
                      <a:pt x="15233" y="10486"/>
                    </a:lnTo>
                    <a:cubicBezTo>
                      <a:pt x="15156" y="10401"/>
                      <a:pt x="15079" y="10318"/>
                      <a:pt x="14998" y="10238"/>
                    </a:cubicBezTo>
                    <a:cubicBezTo>
                      <a:pt x="14918" y="10178"/>
                      <a:pt x="14829" y="10118"/>
                      <a:pt x="14772" y="10047"/>
                    </a:cubicBezTo>
                    <a:cubicBezTo>
                      <a:pt x="14754" y="10025"/>
                      <a:pt x="14737" y="10003"/>
                      <a:pt x="14723" y="9980"/>
                    </a:cubicBezTo>
                    <a:cubicBezTo>
                      <a:pt x="14361" y="9657"/>
                      <a:pt x="13980" y="9388"/>
                      <a:pt x="13600" y="9148"/>
                    </a:cubicBezTo>
                    <a:cubicBezTo>
                      <a:pt x="13423" y="9115"/>
                      <a:pt x="13235" y="9103"/>
                      <a:pt x="13048" y="9103"/>
                    </a:cubicBezTo>
                    <a:cubicBezTo>
                      <a:pt x="12442" y="9103"/>
                      <a:pt x="11838" y="9235"/>
                      <a:pt x="11619" y="9250"/>
                    </a:cubicBezTo>
                    <a:cubicBezTo>
                      <a:pt x="11614" y="9250"/>
                      <a:pt x="11609" y="9251"/>
                      <a:pt x="11603" y="9251"/>
                    </a:cubicBezTo>
                    <a:cubicBezTo>
                      <a:pt x="11272" y="9251"/>
                      <a:pt x="11247" y="8565"/>
                      <a:pt x="10923" y="8565"/>
                    </a:cubicBezTo>
                    <a:cubicBezTo>
                      <a:pt x="10907" y="8565"/>
                      <a:pt x="10891" y="8567"/>
                      <a:pt x="10874" y="8570"/>
                    </a:cubicBezTo>
                    <a:cubicBezTo>
                      <a:pt x="10631" y="8618"/>
                      <a:pt x="10580" y="9040"/>
                      <a:pt x="10574" y="9331"/>
                    </a:cubicBezTo>
                    <a:cubicBezTo>
                      <a:pt x="10479" y="9298"/>
                      <a:pt x="10385" y="9279"/>
                      <a:pt x="10293" y="9279"/>
                    </a:cubicBezTo>
                    <a:cubicBezTo>
                      <a:pt x="10270" y="9279"/>
                      <a:pt x="10246" y="9280"/>
                      <a:pt x="10223" y="9283"/>
                    </a:cubicBezTo>
                    <a:cubicBezTo>
                      <a:pt x="9461" y="9367"/>
                      <a:pt x="8447" y="10515"/>
                      <a:pt x="7723" y="10515"/>
                    </a:cubicBezTo>
                    <a:cubicBezTo>
                      <a:pt x="7627" y="10515"/>
                      <a:pt x="7537" y="10495"/>
                      <a:pt x="7453" y="10450"/>
                    </a:cubicBezTo>
                    <a:cubicBezTo>
                      <a:pt x="6730" y="10066"/>
                      <a:pt x="4085" y="1838"/>
                      <a:pt x="3020" y="585"/>
                    </a:cubicBezTo>
                    <a:cubicBezTo>
                      <a:pt x="2684" y="190"/>
                      <a:pt x="2263" y="1"/>
                      <a:pt x="1824" y="1"/>
                    </a:cubicBezTo>
                    <a:close/>
                  </a:path>
                </a:pathLst>
              </a:custGeom>
              <a:solidFill>
                <a:srgbClr val="0F0E49">
                  <a:alpha val="18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9"/>
              <p:cNvSpPr/>
              <p:nvPr/>
            </p:nvSpPr>
            <p:spPr>
              <a:xfrm flipH="1">
                <a:off x="6307764" y="2943959"/>
                <a:ext cx="560641" cy="304863"/>
              </a:xfrm>
              <a:custGeom>
                <a:avLst/>
                <a:gdLst/>
                <a:ahLst/>
                <a:cxnLst/>
                <a:rect l="l" t="t" r="r" b="b"/>
                <a:pathLst>
                  <a:path w="5587" h="3038" extrusionOk="0">
                    <a:moveTo>
                      <a:pt x="1003" y="1"/>
                    </a:moveTo>
                    <a:cubicBezTo>
                      <a:pt x="987" y="1"/>
                      <a:pt x="971" y="2"/>
                      <a:pt x="954" y="6"/>
                    </a:cubicBezTo>
                    <a:cubicBezTo>
                      <a:pt x="576" y="79"/>
                      <a:pt x="660" y="1046"/>
                      <a:pt x="660" y="1046"/>
                    </a:cubicBezTo>
                    <a:cubicBezTo>
                      <a:pt x="660" y="1046"/>
                      <a:pt x="0" y="2303"/>
                      <a:pt x="1426" y="2882"/>
                    </a:cubicBezTo>
                    <a:cubicBezTo>
                      <a:pt x="1702" y="2994"/>
                      <a:pt x="1955" y="3037"/>
                      <a:pt x="2186" y="3037"/>
                    </a:cubicBezTo>
                    <a:cubicBezTo>
                      <a:pt x="2934" y="3037"/>
                      <a:pt x="3461" y="2589"/>
                      <a:pt x="3868" y="2589"/>
                    </a:cubicBezTo>
                    <a:cubicBezTo>
                      <a:pt x="3985" y="2589"/>
                      <a:pt x="4091" y="2626"/>
                      <a:pt x="4190" y="2720"/>
                    </a:cubicBezTo>
                    <a:cubicBezTo>
                      <a:pt x="4322" y="2845"/>
                      <a:pt x="4471" y="2893"/>
                      <a:pt x="4621" y="2893"/>
                    </a:cubicBezTo>
                    <a:cubicBezTo>
                      <a:pt x="5098" y="2893"/>
                      <a:pt x="5587" y="2408"/>
                      <a:pt x="5587" y="2408"/>
                    </a:cubicBezTo>
                    <a:cubicBezTo>
                      <a:pt x="5587" y="2408"/>
                      <a:pt x="5481" y="2125"/>
                      <a:pt x="5225" y="1803"/>
                    </a:cubicBezTo>
                    <a:cubicBezTo>
                      <a:pt x="5135" y="1692"/>
                      <a:pt x="4947" y="1603"/>
                      <a:pt x="4850" y="1484"/>
                    </a:cubicBezTo>
                    <a:cubicBezTo>
                      <a:pt x="4729" y="1334"/>
                      <a:pt x="4697" y="1176"/>
                      <a:pt x="4555" y="1044"/>
                    </a:cubicBezTo>
                    <a:cubicBezTo>
                      <a:pt x="4448" y="946"/>
                      <a:pt x="4335" y="856"/>
                      <a:pt x="4221" y="782"/>
                    </a:cubicBezTo>
                    <a:cubicBezTo>
                      <a:pt x="3927" y="596"/>
                      <a:pt x="3525" y="538"/>
                      <a:pt x="3125" y="538"/>
                    </a:cubicBezTo>
                    <a:cubicBezTo>
                      <a:pt x="2519" y="538"/>
                      <a:pt x="1917" y="670"/>
                      <a:pt x="1698" y="684"/>
                    </a:cubicBezTo>
                    <a:cubicBezTo>
                      <a:pt x="1693" y="685"/>
                      <a:pt x="1687" y="685"/>
                      <a:pt x="1681" y="685"/>
                    </a:cubicBezTo>
                    <a:cubicBezTo>
                      <a:pt x="1351" y="685"/>
                      <a:pt x="1326" y="1"/>
                      <a:pt x="1003" y="1"/>
                    </a:cubicBezTo>
                    <a:close/>
                  </a:path>
                </a:pathLst>
              </a:custGeom>
              <a:solidFill>
                <a:srgbClr val="996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9"/>
              <p:cNvSpPr/>
              <p:nvPr/>
            </p:nvSpPr>
            <p:spPr>
              <a:xfrm flipH="1">
                <a:off x="6598956" y="2081279"/>
                <a:ext cx="1358003" cy="1517493"/>
              </a:xfrm>
              <a:custGeom>
                <a:avLst/>
                <a:gdLst/>
                <a:ahLst/>
                <a:cxnLst/>
                <a:rect l="l" t="t" r="r" b="b"/>
                <a:pathLst>
                  <a:path w="13533" h="15122" extrusionOk="0">
                    <a:moveTo>
                      <a:pt x="2593" y="0"/>
                    </a:moveTo>
                    <a:cubicBezTo>
                      <a:pt x="1555" y="0"/>
                      <a:pt x="436" y="843"/>
                      <a:pt x="262" y="2476"/>
                    </a:cubicBezTo>
                    <a:cubicBezTo>
                      <a:pt x="1" y="4914"/>
                      <a:pt x="4968" y="14503"/>
                      <a:pt x="7218" y="15058"/>
                    </a:cubicBezTo>
                    <a:cubicBezTo>
                      <a:pt x="7395" y="15102"/>
                      <a:pt x="7583" y="15122"/>
                      <a:pt x="7779" y="15122"/>
                    </a:cubicBezTo>
                    <a:cubicBezTo>
                      <a:pt x="10083" y="15122"/>
                      <a:pt x="13533" y="12331"/>
                      <a:pt x="13345" y="11647"/>
                    </a:cubicBezTo>
                    <a:cubicBezTo>
                      <a:pt x="13147" y="10925"/>
                      <a:pt x="12074" y="9310"/>
                      <a:pt x="11221" y="9310"/>
                    </a:cubicBezTo>
                    <a:cubicBezTo>
                      <a:pt x="11197" y="9310"/>
                      <a:pt x="11173" y="9312"/>
                      <a:pt x="11150" y="9314"/>
                    </a:cubicBezTo>
                    <a:cubicBezTo>
                      <a:pt x="10388" y="9400"/>
                      <a:pt x="9374" y="10547"/>
                      <a:pt x="8650" y="10547"/>
                    </a:cubicBezTo>
                    <a:cubicBezTo>
                      <a:pt x="8555" y="10547"/>
                      <a:pt x="8464" y="10528"/>
                      <a:pt x="8380" y="10483"/>
                    </a:cubicBezTo>
                    <a:cubicBezTo>
                      <a:pt x="7657" y="10097"/>
                      <a:pt x="5012" y="1871"/>
                      <a:pt x="3947" y="617"/>
                    </a:cubicBezTo>
                    <a:cubicBezTo>
                      <a:pt x="3596" y="204"/>
                      <a:pt x="3104" y="0"/>
                      <a:pt x="2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9" name="Google Shape;329;p39"/>
            <p:cNvSpPr/>
            <p:nvPr/>
          </p:nvSpPr>
          <p:spPr>
            <a:xfrm>
              <a:off x="8599637" y="2975925"/>
              <a:ext cx="167302" cy="165673"/>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مربع نص 1"/>
          <p:cNvSpPr txBox="1"/>
          <p:nvPr/>
        </p:nvSpPr>
        <p:spPr>
          <a:xfrm>
            <a:off x="3934047" y="2453896"/>
            <a:ext cx="1800200" cy="738664"/>
          </a:xfrm>
          <a:prstGeom prst="rect">
            <a:avLst/>
          </a:prstGeom>
          <a:noFill/>
        </p:spPr>
        <p:txBody>
          <a:bodyPr wrap="square" rtlCol="0">
            <a:spAutoFit/>
          </a:bodyPr>
          <a:lstStyle/>
          <a:p>
            <a:r>
              <a:rPr lang="en-US" b="1" dirty="0">
                <a:solidFill>
                  <a:schemeClr val="bg2">
                    <a:lumMod val="75000"/>
                    <a:lumOff val="25000"/>
                  </a:schemeClr>
                </a:solidFill>
              </a:rPr>
              <a:t>Supervized by</a:t>
            </a:r>
          </a:p>
          <a:p>
            <a:r>
              <a:rPr lang="en-US" b="1" dirty="0">
                <a:solidFill>
                  <a:schemeClr val="bg2">
                    <a:lumMod val="75000"/>
                    <a:lumOff val="25000"/>
                  </a:schemeClr>
                </a:solidFill>
              </a:rPr>
              <a:t>Dr. </a:t>
            </a:r>
            <a:r>
              <a:rPr lang="en-US" b="1" dirty="0" err="1">
                <a:solidFill>
                  <a:schemeClr val="bg2">
                    <a:lumMod val="75000"/>
                    <a:lumOff val="25000"/>
                  </a:schemeClr>
                </a:solidFill>
              </a:rPr>
              <a:t>seham</a:t>
            </a:r>
            <a:r>
              <a:rPr lang="en-US" b="1" dirty="0">
                <a:solidFill>
                  <a:schemeClr val="bg2">
                    <a:lumMod val="75000"/>
                    <a:lumOff val="25000"/>
                  </a:schemeClr>
                </a:solidFill>
              </a:rPr>
              <a:t> </a:t>
            </a:r>
            <a:r>
              <a:rPr lang="en-US" b="1" dirty="0" err="1">
                <a:solidFill>
                  <a:schemeClr val="bg2">
                    <a:lumMod val="75000"/>
                    <a:lumOff val="25000"/>
                  </a:schemeClr>
                </a:solidFill>
              </a:rPr>
              <a:t>abu</a:t>
            </a:r>
            <a:r>
              <a:rPr lang="en-US" b="1" dirty="0">
                <a:solidFill>
                  <a:schemeClr val="bg2">
                    <a:lumMod val="75000"/>
                    <a:lumOff val="25000"/>
                  </a:schemeClr>
                </a:solidFill>
              </a:rPr>
              <a:t> </a:t>
            </a:r>
            <a:r>
              <a:rPr lang="en-US" b="1" dirty="0" err="1">
                <a:solidFill>
                  <a:schemeClr val="bg2">
                    <a:lumMod val="75000"/>
                    <a:lumOff val="25000"/>
                  </a:schemeClr>
                </a:solidFill>
              </a:rPr>
              <a:t>fraijeh</a:t>
            </a:r>
            <a:r>
              <a:rPr lang="en-US" b="1" dirty="0">
                <a:solidFill>
                  <a:schemeClr val="bg2">
                    <a:lumMod val="75000"/>
                    <a:lumOff val="25000"/>
                  </a:schemeClr>
                </a:solidFill>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3528" y="1563638"/>
            <a:ext cx="8064896" cy="3096344"/>
          </a:xfrm>
        </p:spPr>
        <p:txBody>
          <a:bodyPr/>
          <a:lstStyle/>
          <a:p>
            <a:pPr marL="64008" lvl="0" algn="l">
              <a:lnSpc>
                <a:spcPct val="90000"/>
              </a:lnSpc>
              <a:spcBef>
                <a:spcPts val="1000"/>
              </a:spcBef>
              <a:defRPr/>
            </a:pPr>
            <a:r>
              <a:rPr lang="en-US" sz="2000" u="sng" kern="1200" dirty="0">
                <a:solidFill>
                  <a:prstClr val="black"/>
                </a:solidFill>
                <a:latin typeface="Calibri"/>
                <a:ea typeface="+mn-ea"/>
                <a:cs typeface="+mn-cs"/>
              </a:rPr>
              <a:t>Teratogen :</a:t>
            </a:r>
            <a:r>
              <a:rPr lang="en-US" sz="2000" b="0" kern="1200" dirty="0">
                <a:solidFill>
                  <a:prstClr val="black"/>
                </a:solidFill>
                <a:latin typeface="Calibri"/>
                <a:ea typeface="+mn-ea"/>
                <a:cs typeface="+mn-cs"/>
              </a:rPr>
              <a:t> any agent that result in structural or functional abnormalities in the fetus , or in child after birth , as a consequence of maternal exposure during pregnancy.</a:t>
            </a:r>
            <a:br>
              <a:rPr lang="en-US" sz="2000" b="0" kern="1200" dirty="0">
                <a:solidFill>
                  <a:prstClr val="black"/>
                </a:solidFill>
                <a:latin typeface="Calibri"/>
                <a:ea typeface="+mn-ea"/>
                <a:cs typeface="+mn-cs"/>
              </a:rPr>
            </a:br>
            <a:r>
              <a:rPr lang="en-GB" altLang="en-US" sz="2000" kern="1200" dirty="0">
                <a:solidFill>
                  <a:srgbClr val="CC3300"/>
                </a:solidFill>
                <a:latin typeface="Calibri"/>
                <a:ea typeface="+mn-ea"/>
                <a:cs typeface="+mn-cs"/>
              </a:rPr>
              <a:t>Teratogenic effects</a:t>
            </a:r>
            <a:r>
              <a:rPr lang="en-GB" altLang="en-US" sz="2000" b="0" kern="1200" dirty="0">
                <a:solidFill>
                  <a:srgbClr val="CC3300"/>
                </a:solidFill>
                <a:latin typeface="Calibri"/>
                <a:ea typeface="+mn-ea"/>
                <a:cs typeface="+mn-cs"/>
              </a:rPr>
              <a:t> include: loss of pregnancy, structural abnormalities, growth impairment, functional loss and behavioural changes.</a:t>
            </a:r>
            <a:br>
              <a:rPr lang="en-GB" altLang="en-US" sz="2000" b="0" kern="1200" dirty="0">
                <a:solidFill>
                  <a:srgbClr val="CC3300"/>
                </a:solidFill>
                <a:latin typeface="Calibri"/>
                <a:ea typeface="+mn-ea"/>
                <a:cs typeface="+mn-cs"/>
              </a:rPr>
            </a:br>
            <a:br>
              <a:rPr lang="en-US" sz="2000" b="0" kern="1200" dirty="0">
                <a:solidFill>
                  <a:prstClr val="black"/>
                </a:solidFill>
                <a:latin typeface="Calibri"/>
                <a:ea typeface="+mn-ea"/>
                <a:cs typeface="+mn-cs"/>
              </a:rPr>
            </a:br>
            <a:r>
              <a:rPr lang="en-US" sz="2000" b="0" kern="1200" dirty="0">
                <a:solidFill>
                  <a:prstClr val="black"/>
                </a:solidFill>
                <a:latin typeface="Calibri"/>
                <a:ea typeface="+mn-ea"/>
                <a:cs typeface="+mn-cs"/>
              </a:rPr>
              <a:t>Characters of teratogen :</a:t>
            </a:r>
            <a:br>
              <a:rPr lang="en-US" sz="2000" b="0" kern="1200" dirty="0">
                <a:solidFill>
                  <a:prstClr val="black"/>
                </a:solidFill>
                <a:latin typeface="Calibri"/>
                <a:ea typeface="+mn-ea"/>
                <a:cs typeface="+mn-cs"/>
              </a:rPr>
            </a:br>
            <a:r>
              <a:rPr lang="en-US" sz="2000" b="0" kern="1200" dirty="0">
                <a:solidFill>
                  <a:prstClr val="black"/>
                </a:solidFill>
                <a:latin typeface="Calibri"/>
                <a:ea typeface="+mn-ea"/>
                <a:cs typeface="+mn-cs"/>
              </a:rPr>
              <a:t>1- selective</a:t>
            </a:r>
            <a:br>
              <a:rPr lang="en-US" sz="2000" b="0" kern="1200" dirty="0">
                <a:solidFill>
                  <a:prstClr val="black"/>
                </a:solidFill>
                <a:latin typeface="Calibri"/>
                <a:ea typeface="+mn-ea"/>
                <a:cs typeface="+mn-cs"/>
              </a:rPr>
            </a:br>
            <a:r>
              <a:rPr lang="en-US" sz="2000" b="0" kern="1200" dirty="0">
                <a:solidFill>
                  <a:prstClr val="black"/>
                </a:solidFill>
                <a:latin typeface="Calibri"/>
                <a:ea typeface="+mn-ea"/>
                <a:cs typeface="+mn-cs"/>
              </a:rPr>
              <a:t>2- dose </a:t>
            </a:r>
            <a:br>
              <a:rPr lang="en-US" sz="2000" b="0" kern="1200" dirty="0">
                <a:solidFill>
                  <a:prstClr val="black"/>
                </a:solidFill>
                <a:latin typeface="Calibri"/>
                <a:ea typeface="+mn-ea"/>
                <a:cs typeface="+mn-cs"/>
              </a:rPr>
            </a:br>
            <a:r>
              <a:rPr lang="en-US" sz="2000" b="0" kern="1200" dirty="0">
                <a:solidFill>
                  <a:prstClr val="black"/>
                </a:solidFill>
                <a:latin typeface="Calibri"/>
                <a:ea typeface="+mn-ea"/>
                <a:cs typeface="+mn-cs"/>
              </a:rPr>
              <a:t>3- timing </a:t>
            </a:r>
            <a:br>
              <a:rPr lang="en-GB" altLang="en-US" sz="2000" b="0" kern="1200" dirty="0">
                <a:solidFill>
                  <a:prstClr val="black"/>
                </a:solidFill>
                <a:latin typeface="Calibri"/>
                <a:ea typeface="+mn-ea"/>
                <a:cs typeface="+mn-cs"/>
              </a:rPr>
            </a:br>
            <a:br>
              <a:rPr lang="en-GB" altLang="en-US" sz="2000" kern="1200" dirty="0">
                <a:solidFill>
                  <a:prstClr val="black"/>
                </a:solidFill>
                <a:latin typeface="Calibri"/>
                <a:ea typeface="+mn-ea"/>
                <a:cs typeface="+mn-cs"/>
              </a:rPr>
            </a:br>
            <a:br>
              <a:rPr lang="en-GB" altLang="en-US" sz="2000" b="0" kern="1200" dirty="0">
                <a:solidFill>
                  <a:srgbClr val="CC3300"/>
                </a:solidFill>
                <a:latin typeface="Calibri"/>
                <a:ea typeface="+mn-ea"/>
                <a:cs typeface="+mn-cs"/>
              </a:rPr>
            </a:br>
            <a:endParaRPr lang="en-US" sz="2000" dirty="0"/>
          </a:p>
        </p:txBody>
      </p:sp>
      <p:sp>
        <p:nvSpPr>
          <p:cNvPr id="4" name="عنوان فرعي 3"/>
          <p:cNvSpPr>
            <a:spLocks noGrp="1"/>
          </p:cNvSpPr>
          <p:nvPr>
            <p:ph type="subTitle" idx="1"/>
          </p:nvPr>
        </p:nvSpPr>
        <p:spPr>
          <a:xfrm>
            <a:off x="323528" y="267494"/>
            <a:ext cx="7488832" cy="407100"/>
          </a:xfrm>
        </p:spPr>
        <p:txBody>
          <a:bodyPr/>
          <a:lstStyle/>
          <a:p>
            <a:r>
              <a:rPr lang="en-GB" altLang="en-US" sz="4400" kern="1200" dirty="0" err="1">
                <a:solidFill>
                  <a:prstClr val="black"/>
                </a:solidFill>
                <a:latin typeface="Colonna MT" panose="04020805060202030203" pitchFamily="82" charset="0"/>
                <a:ea typeface="+mj-ea"/>
                <a:cs typeface="+mj-cs"/>
              </a:rPr>
              <a:t>Teratogenic</a:t>
            </a:r>
            <a:r>
              <a:rPr lang="en-GB" altLang="en-US" sz="4400" kern="1200" dirty="0">
                <a:solidFill>
                  <a:prstClr val="black"/>
                </a:solidFill>
                <a:latin typeface="Colonna MT" panose="04020805060202030203" pitchFamily="82" charset="0"/>
                <a:ea typeface="+mj-ea"/>
                <a:cs typeface="+mj-cs"/>
              </a:rPr>
              <a:t> effect of drug : </a:t>
            </a:r>
            <a:endParaRPr lang="en-US" dirty="0"/>
          </a:p>
        </p:txBody>
      </p:sp>
    </p:spTree>
    <p:extLst>
      <p:ext uri="{BB962C8B-B14F-4D97-AF65-F5344CB8AC3E}">
        <p14:creationId xmlns:p14="http://schemas.microsoft.com/office/powerpoint/2010/main" val="3837422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539552" y="411510"/>
            <a:ext cx="6624736" cy="4320480"/>
          </a:xfrm>
        </p:spPr>
        <p:txBody>
          <a:bodyPr/>
          <a:lstStyle/>
          <a:p>
            <a:pPr algn="l"/>
            <a:r>
              <a:rPr lang="en-US" sz="2000" kern="1200" dirty="0">
                <a:solidFill>
                  <a:prstClr val="black"/>
                </a:solidFill>
                <a:latin typeface="Calibri"/>
                <a:ea typeface="+mn-ea"/>
                <a:cs typeface="+mn-cs"/>
                <a:sym typeface="Quicksand"/>
              </a:rPr>
              <a:t>Teratogenicity risk is determined largely by </a:t>
            </a:r>
            <a:r>
              <a:rPr lang="en-US" sz="2000" b="1" u="sng" kern="1200" dirty="0">
                <a:solidFill>
                  <a:srgbClr val="FF0000"/>
                </a:solidFill>
                <a:latin typeface="Calibri"/>
                <a:ea typeface="+mn-ea"/>
                <a:cs typeface="+mn-cs"/>
                <a:sym typeface="Quicksand"/>
              </a:rPr>
              <a:t>TIMING</a:t>
            </a:r>
            <a:r>
              <a:rPr lang="en-US" sz="2000" kern="1200" dirty="0">
                <a:solidFill>
                  <a:prstClr val="black"/>
                </a:solidFill>
                <a:latin typeface="Calibri"/>
                <a:ea typeface="+mn-ea"/>
                <a:cs typeface="+mn-cs"/>
                <a:sym typeface="Quicksand"/>
              </a:rPr>
              <a:t> of drug exposure : </a:t>
            </a:r>
            <a:br>
              <a:rPr lang="en-US" sz="2000" kern="1200" dirty="0">
                <a:solidFill>
                  <a:prstClr val="black"/>
                </a:solidFill>
                <a:latin typeface="Calibri"/>
                <a:ea typeface="+mn-ea"/>
                <a:cs typeface="+mn-cs"/>
                <a:sym typeface="Quicksand"/>
              </a:rPr>
            </a:br>
            <a:br>
              <a:rPr lang="en-US" sz="2000" kern="1200" dirty="0">
                <a:solidFill>
                  <a:prstClr val="black"/>
                </a:solidFill>
                <a:latin typeface="Calibri"/>
                <a:ea typeface="+mn-ea"/>
                <a:cs typeface="+mn-cs"/>
                <a:sym typeface="Quicksand"/>
              </a:rPr>
            </a:br>
            <a:r>
              <a:rPr lang="en-US" sz="2000" kern="1200" dirty="0">
                <a:solidFill>
                  <a:prstClr val="black"/>
                </a:solidFill>
                <a:latin typeface="Calibri"/>
                <a:ea typeface="+mn-ea"/>
                <a:cs typeface="+mn-cs"/>
                <a:sym typeface="Quicksand"/>
              </a:rPr>
              <a:t>-</a:t>
            </a:r>
            <a:r>
              <a:rPr lang="en-US" altLang="en-US" sz="1800" kern="1200" dirty="0">
                <a:solidFill>
                  <a:prstClr val="black"/>
                </a:solidFill>
                <a:latin typeface="Calibri"/>
                <a:ea typeface="+mn-ea"/>
                <a:cs typeface="+mn-cs"/>
                <a:sym typeface="Quicksand"/>
              </a:rPr>
              <a:t>During </a:t>
            </a:r>
            <a:r>
              <a:rPr lang="en-US" altLang="en-US" sz="1800" b="1" kern="1200" dirty="0">
                <a:solidFill>
                  <a:prstClr val="black"/>
                </a:solidFill>
                <a:latin typeface="Calibri"/>
                <a:ea typeface="+mn-ea"/>
                <a:cs typeface="+mn-cs"/>
                <a:sym typeface="Quicksand"/>
              </a:rPr>
              <a:t>first trimester</a:t>
            </a:r>
            <a:r>
              <a:rPr lang="en-US" altLang="en-US" sz="1800" kern="1200" dirty="0">
                <a:solidFill>
                  <a:prstClr val="black"/>
                </a:solidFill>
                <a:latin typeface="Calibri"/>
                <a:ea typeface="+mn-ea"/>
                <a:cs typeface="+mn-cs"/>
                <a:sym typeface="Quicksand"/>
              </a:rPr>
              <a:t> (T1)drugs may produce </a:t>
            </a:r>
            <a:r>
              <a:rPr lang="en-US" altLang="en-US" sz="1800" b="1" kern="1200" dirty="0">
                <a:solidFill>
                  <a:prstClr val="black"/>
                </a:solidFill>
                <a:latin typeface="Calibri"/>
                <a:ea typeface="+mn-ea"/>
                <a:cs typeface="+mn-cs"/>
                <a:sym typeface="Quicksand"/>
              </a:rPr>
              <a:t>congenital (structural )abnormalities</a:t>
            </a:r>
            <a:r>
              <a:rPr lang="en-US" altLang="en-US" sz="1800" kern="1200" dirty="0">
                <a:solidFill>
                  <a:prstClr val="black"/>
                </a:solidFill>
                <a:latin typeface="Calibri"/>
                <a:ea typeface="+mn-ea"/>
                <a:cs typeface="+mn-cs"/>
                <a:sym typeface="Quicksand"/>
              </a:rPr>
              <a:t> (</a:t>
            </a:r>
            <a:r>
              <a:rPr lang="en-US" altLang="en-US" sz="1800" kern="1200" dirty="0" err="1">
                <a:solidFill>
                  <a:prstClr val="black"/>
                </a:solidFill>
                <a:latin typeface="Calibri"/>
                <a:ea typeface="+mn-ea"/>
                <a:cs typeface="+mn-cs"/>
                <a:sym typeface="Quicksand"/>
              </a:rPr>
              <a:t>teratogenesis</a:t>
            </a:r>
            <a:r>
              <a:rPr lang="en-US" altLang="en-US" sz="2000" kern="1200" dirty="0">
                <a:solidFill>
                  <a:prstClr val="black"/>
                </a:solidFill>
                <a:latin typeface="Calibri"/>
                <a:ea typeface="+mn-ea"/>
                <a:cs typeface="+mn-cs"/>
                <a:sym typeface="Quicksand"/>
              </a:rPr>
              <a:t>)</a:t>
            </a:r>
            <a:br>
              <a:rPr lang="en-US" altLang="en-US" sz="2000" kern="1200" dirty="0">
                <a:solidFill>
                  <a:prstClr val="black"/>
                </a:solidFill>
                <a:latin typeface="Calibri"/>
                <a:ea typeface="+mn-ea"/>
                <a:cs typeface="+mn-cs"/>
                <a:sym typeface="Quicksand"/>
              </a:rPr>
            </a:br>
            <a:r>
              <a:rPr lang="en-US" altLang="en-US" sz="2000" kern="1200" dirty="0">
                <a:solidFill>
                  <a:prstClr val="black"/>
                </a:solidFill>
                <a:latin typeface="Calibri"/>
                <a:ea typeface="+mn-ea"/>
                <a:cs typeface="+mn-cs"/>
                <a:sym typeface="Quicksand"/>
              </a:rPr>
              <a:t>**The period of </a:t>
            </a:r>
            <a:r>
              <a:rPr lang="en-US" altLang="en-US" sz="2000" b="1" kern="1200" dirty="0">
                <a:solidFill>
                  <a:prstClr val="black"/>
                </a:solidFill>
                <a:latin typeface="Calibri"/>
                <a:ea typeface="+mn-ea"/>
                <a:cs typeface="+mn-cs"/>
                <a:sym typeface="Quicksand"/>
              </a:rPr>
              <a:t>greatest risk</a:t>
            </a:r>
            <a:r>
              <a:rPr lang="en-US" altLang="en-US" sz="2000" kern="1200" dirty="0">
                <a:solidFill>
                  <a:prstClr val="black"/>
                </a:solidFill>
                <a:latin typeface="Calibri"/>
                <a:ea typeface="+mn-ea"/>
                <a:cs typeface="+mn-cs"/>
                <a:sym typeface="Quicksand"/>
              </a:rPr>
              <a:t> is from </a:t>
            </a:r>
            <a:r>
              <a:rPr lang="en-US" altLang="en-US" sz="2000" b="1" kern="1200" dirty="0">
                <a:solidFill>
                  <a:prstClr val="black"/>
                </a:solidFill>
                <a:latin typeface="Calibri"/>
                <a:ea typeface="+mn-ea"/>
                <a:cs typeface="+mn-cs"/>
                <a:sym typeface="Quicksand"/>
              </a:rPr>
              <a:t>3-12</a:t>
            </a:r>
            <a:r>
              <a:rPr lang="en-US" altLang="en-US" sz="2000" b="1" kern="1200" baseline="30000" dirty="0">
                <a:solidFill>
                  <a:prstClr val="black"/>
                </a:solidFill>
                <a:latin typeface="Calibri"/>
                <a:ea typeface="+mn-ea"/>
                <a:cs typeface="+mn-cs"/>
                <a:sym typeface="Quicksand"/>
              </a:rPr>
              <a:t>th</a:t>
            </a:r>
            <a:r>
              <a:rPr lang="en-US" altLang="en-US" sz="2000" b="1" kern="1200" dirty="0">
                <a:solidFill>
                  <a:prstClr val="black"/>
                </a:solidFill>
                <a:latin typeface="Calibri"/>
                <a:ea typeface="+mn-ea"/>
                <a:cs typeface="+mn-cs"/>
                <a:sym typeface="Quicksand"/>
              </a:rPr>
              <a:t> week</a:t>
            </a:r>
            <a:r>
              <a:rPr lang="en-US" altLang="en-US" sz="2000" kern="1200" dirty="0">
                <a:solidFill>
                  <a:prstClr val="black"/>
                </a:solidFill>
                <a:latin typeface="Calibri"/>
                <a:ea typeface="+mn-ea"/>
                <a:cs typeface="+mn-cs"/>
                <a:sym typeface="Quicksand"/>
              </a:rPr>
              <a:t> </a:t>
            </a:r>
            <a:br>
              <a:rPr lang="en-US" altLang="en-US" sz="2000" kern="1200" dirty="0">
                <a:solidFill>
                  <a:prstClr val="black"/>
                </a:solidFill>
                <a:latin typeface="Calibri"/>
                <a:ea typeface="+mn-ea"/>
                <a:cs typeface="+mn-cs"/>
                <a:sym typeface="Quicksand"/>
              </a:rPr>
            </a:br>
            <a:br>
              <a:rPr lang="en-US" altLang="en-US" sz="2000" kern="1200" dirty="0">
                <a:solidFill>
                  <a:prstClr val="black"/>
                </a:solidFill>
                <a:latin typeface="Calibri"/>
                <a:ea typeface="+mn-ea"/>
                <a:cs typeface="+mn-cs"/>
                <a:sym typeface="Quicksand"/>
              </a:rPr>
            </a:br>
            <a:r>
              <a:rPr lang="en-US" altLang="en-US" sz="2000" kern="1200" dirty="0">
                <a:solidFill>
                  <a:prstClr val="black"/>
                </a:solidFill>
                <a:latin typeface="Calibri"/>
                <a:ea typeface="+mn-ea"/>
                <a:cs typeface="+mn-cs"/>
                <a:sym typeface="Quicksand"/>
              </a:rPr>
              <a:t>-During </a:t>
            </a:r>
            <a:r>
              <a:rPr lang="en-US" altLang="en-US" sz="2000" b="1" kern="1200" dirty="0">
                <a:solidFill>
                  <a:prstClr val="black"/>
                </a:solidFill>
                <a:latin typeface="Calibri"/>
                <a:ea typeface="+mn-ea"/>
                <a:cs typeface="+mn-cs"/>
                <a:sym typeface="Quicksand"/>
              </a:rPr>
              <a:t>second and third trimesters</a:t>
            </a:r>
            <a:r>
              <a:rPr lang="en-US" altLang="en-US" sz="2000" kern="1200" dirty="0">
                <a:solidFill>
                  <a:prstClr val="black"/>
                </a:solidFill>
                <a:latin typeface="Calibri"/>
                <a:ea typeface="+mn-ea"/>
                <a:cs typeface="+mn-cs"/>
                <a:sym typeface="Quicksand"/>
              </a:rPr>
              <a:t> (T2,T3) drugs may affect </a:t>
            </a:r>
            <a:r>
              <a:rPr lang="en-US" altLang="en-US" sz="2000" b="1" kern="1200" dirty="0">
                <a:solidFill>
                  <a:prstClr val="black"/>
                </a:solidFill>
                <a:latin typeface="Calibri"/>
                <a:ea typeface="+mn-ea"/>
                <a:cs typeface="+mn-cs"/>
                <a:sym typeface="Quicksand"/>
              </a:rPr>
              <a:t>growth and functional development</a:t>
            </a:r>
            <a:r>
              <a:rPr lang="en-US" altLang="en-US" sz="2000" kern="1200" dirty="0">
                <a:solidFill>
                  <a:prstClr val="black"/>
                </a:solidFill>
                <a:latin typeface="Calibri"/>
                <a:ea typeface="+mn-ea"/>
                <a:cs typeface="+mn-cs"/>
                <a:sym typeface="Quicksand"/>
              </a:rPr>
              <a:t> of the fetus (e.g. brain development)</a:t>
            </a:r>
            <a:endParaRPr lang="en-US" dirty="0"/>
          </a:p>
        </p:txBody>
      </p:sp>
    </p:spTree>
    <p:extLst>
      <p:ext uri="{BB962C8B-B14F-4D97-AF65-F5344CB8AC3E}">
        <p14:creationId xmlns:p14="http://schemas.microsoft.com/office/powerpoint/2010/main" val="2232194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6552" y="2211710"/>
            <a:ext cx="8928992" cy="723600"/>
          </a:xfrm>
        </p:spPr>
        <p:txBody>
          <a:bodyPr/>
          <a:lstStyle/>
          <a:p>
            <a:pPr marL="914400" marR="1336675" lvl="2" defTabSz="457200">
              <a:lnSpc>
                <a:spcPct val="107000"/>
              </a:lnSpc>
              <a:spcBef>
                <a:spcPts val="910"/>
              </a:spcBef>
              <a:tabLst>
                <a:tab pos="1372235" algn="l"/>
              </a:tabLst>
            </a:pPr>
            <a:r>
              <a:rPr lang="en-GB" sz="18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a:t>
            </a:r>
            <a:r>
              <a:rPr lang="en-US" sz="16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During</a:t>
            </a:r>
            <a:r>
              <a:rPr lang="en-US" sz="1600" b="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the</a:t>
            </a:r>
            <a:r>
              <a:rPr lang="en-US" sz="160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u="sng" kern="1200" spc="-5" dirty="0">
                <a:solidFill>
                  <a:prstClr val="black"/>
                </a:solidFill>
                <a:uFill>
                  <a:solidFill>
                    <a:srgbClr val="000000"/>
                  </a:solidFill>
                </a:uFill>
                <a:latin typeface="Calibri" panose="020F0502020204030204" pitchFamily="34" charset="0"/>
                <a:ea typeface="Arial" panose="020B0604020202020204" pitchFamily="34" charset="0"/>
                <a:cs typeface="Times New Roman" panose="02020603050405020304" pitchFamily="18" charset="0"/>
              </a:rPr>
              <a:t>first</a:t>
            </a:r>
            <a:r>
              <a:rPr lang="en-US" sz="1600" u="sng" kern="1200" spc="-20" dirty="0">
                <a:solidFill>
                  <a:prstClr val="black"/>
                </a:solidFill>
                <a:uFill>
                  <a:solidFill>
                    <a:srgbClr val="000000"/>
                  </a:solidFill>
                </a:uFill>
                <a:latin typeface="Calibri" panose="020F0502020204030204" pitchFamily="34" charset="0"/>
                <a:ea typeface="Arial" panose="020B0604020202020204" pitchFamily="34" charset="0"/>
                <a:cs typeface="Times New Roman" panose="02020603050405020304" pitchFamily="18" charset="0"/>
              </a:rPr>
              <a:t> </a:t>
            </a:r>
            <a:r>
              <a:rPr lang="en-US" sz="1600" u="sng" kern="1200" dirty="0">
                <a:solidFill>
                  <a:prstClr val="black"/>
                </a:solidFill>
                <a:uFill>
                  <a:solidFill>
                    <a:srgbClr val="000000"/>
                  </a:solidFill>
                </a:uFill>
                <a:latin typeface="Calibri" panose="020F0502020204030204" pitchFamily="34" charset="0"/>
                <a:ea typeface="Arial" panose="020B0604020202020204" pitchFamily="34" charset="0"/>
                <a:cs typeface="Times New Roman" panose="02020603050405020304" pitchFamily="18" charset="0"/>
              </a:rPr>
              <a:t>two</a:t>
            </a:r>
            <a:r>
              <a:rPr lang="en-US" sz="1600" u="sng" kern="1200" spc="-40" dirty="0">
                <a:solidFill>
                  <a:prstClr val="black"/>
                </a:solidFill>
                <a:uFill>
                  <a:solidFill>
                    <a:srgbClr val="000000"/>
                  </a:solidFill>
                </a:uFill>
                <a:latin typeface="Calibri" panose="020F0502020204030204" pitchFamily="34" charset="0"/>
                <a:ea typeface="Arial" panose="020B0604020202020204" pitchFamily="34" charset="0"/>
                <a:cs typeface="Times New Roman" panose="02020603050405020304" pitchFamily="18" charset="0"/>
              </a:rPr>
              <a:t> </a:t>
            </a:r>
            <a:r>
              <a:rPr lang="en-US" sz="1600" u="sng" kern="1200" dirty="0">
                <a:solidFill>
                  <a:prstClr val="black"/>
                </a:solidFill>
                <a:uFill>
                  <a:solidFill>
                    <a:srgbClr val="000000"/>
                  </a:solidFill>
                </a:uFill>
                <a:latin typeface="Calibri" panose="020F0502020204030204" pitchFamily="34" charset="0"/>
                <a:ea typeface="Arial" panose="020B0604020202020204" pitchFamily="34" charset="0"/>
                <a:cs typeface="Times New Roman" panose="02020603050405020304" pitchFamily="18" charset="0"/>
              </a:rPr>
              <a:t>weeks</a:t>
            </a:r>
            <a:r>
              <a:rPr lang="en-GB" sz="1600" u="sng" kern="1200" dirty="0">
                <a:solidFill>
                  <a:prstClr val="black"/>
                </a:solidFill>
                <a:uFill>
                  <a:solidFill>
                    <a:srgbClr val="000000"/>
                  </a:solidFill>
                </a:u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of</a:t>
            </a:r>
            <a:r>
              <a:rPr lang="en-US" sz="1600" b="0" kern="1200" spc="-3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gestation,</a:t>
            </a:r>
            <a:r>
              <a:rPr lang="en-US" sz="1600" b="0" kern="1200" spc="-4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err="1">
                <a:solidFill>
                  <a:prstClr val="black"/>
                </a:solidFill>
                <a:latin typeface="Calibri" panose="020F0502020204030204" pitchFamily="34" charset="0"/>
                <a:ea typeface="Arial" panose="020B0604020202020204" pitchFamily="34" charset="0"/>
                <a:cs typeface="Times New Roman" panose="02020603050405020304" pitchFamily="18" charset="0"/>
              </a:rPr>
              <a:t>teratogenic</a:t>
            </a:r>
            <a:r>
              <a:rPr lang="en-US" sz="1600" b="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agents</a:t>
            </a:r>
            <a:r>
              <a:rPr lang="en-US" sz="1600" b="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usually</a:t>
            </a:r>
            <a:r>
              <a:rPr lang="en-US" sz="1600" b="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kill</a:t>
            </a:r>
            <a:r>
              <a:rPr lang="en-US" sz="1600" b="0" kern="1200" spc="-4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the embryo</a:t>
            </a:r>
            <a:r>
              <a:rPr lang="en-US" sz="1600" b="0" kern="1200" spc="385" dirty="0">
                <a:solidFill>
                  <a:prstClr val="black"/>
                </a:solidFill>
                <a:latin typeface="Calibri" panose="020F0502020204030204" pitchFamily="34" charset="0"/>
                <a:ea typeface="Arial" panose="020B0604020202020204" pitchFamily="34" charset="0"/>
                <a:cs typeface="Arial" panose="020B0604020202020204" pitchFamily="34"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rather</a:t>
            </a:r>
            <a:r>
              <a:rPr lang="en-US" sz="1600" b="0" kern="1200" spc="-4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than</a:t>
            </a:r>
            <a:r>
              <a:rPr lang="en-US" sz="1600" b="0" kern="1200" spc="-1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cause</a:t>
            </a:r>
            <a:r>
              <a:rPr lang="en-US" sz="1600" b="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congenital</a:t>
            </a:r>
            <a:r>
              <a:rPr lang="en-US" sz="1600" b="0" kern="1200" spc="-4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malformations.</a:t>
            </a:r>
            <a:b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br>
            <a:br>
              <a:rPr lang="x-none" sz="1600" b="0" kern="1200">
                <a:solidFill>
                  <a:prstClr val="black"/>
                </a:solidFill>
                <a:latin typeface="Calibri" panose="020F0502020204030204" pitchFamily="34" charset="0"/>
                <a:ea typeface="Arial" panose="020B0604020202020204" pitchFamily="34" charset="0"/>
                <a:cs typeface="Times New Roman" panose="02020603050405020304" pitchFamily="18" charset="0"/>
              </a:rPr>
            </a:br>
            <a:r>
              <a:rPr lang="en-GB"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Establishment</a:t>
            </a:r>
            <a:r>
              <a:rPr lang="en-US" sz="1600" b="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of </a:t>
            </a:r>
            <a:r>
              <a:rPr lang="en-US" sz="16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full</a:t>
            </a:r>
            <a:r>
              <a:rPr lang="en-US" sz="160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implantation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of the</a:t>
            </a:r>
            <a:r>
              <a:rPr lang="en-US" sz="1600" b="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fertilized </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egg</a:t>
            </a:r>
            <a:r>
              <a:rPr lang="en-US" sz="1600" b="0" kern="1200" spc="-1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takes</a:t>
            </a:r>
            <a:r>
              <a:rPr lang="en-US" sz="1600" b="0" kern="1200" spc="-1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1</a:t>
            </a:r>
            <a:r>
              <a:rPr lang="en-US" sz="1600" b="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to</a:t>
            </a:r>
            <a:r>
              <a:rPr lang="en-US" sz="1600" b="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2</a:t>
            </a:r>
            <a:r>
              <a:rPr lang="en-US" sz="1600" b="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weeks</a:t>
            </a:r>
            <a:r>
              <a:rPr lang="en-US" sz="1600" b="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=&gt;</a:t>
            </a:r>
            <a:r>
              <a:rPr lang="en-US" sz="1600" b="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err="1">
                <a:solidFill>
                  <a:prstClr val="black"/>
                </a:solidFill>
                <a:latin typeface="Calibri" panose="020F0502020204030204" pitchFamily="34" charset="0"/>
                <a:ea typeface="Arial" panose="020B0604020202020204" pitchFamily="34" charset="0"/>
                <a:cs typeface="Times New Roman" panose="02020603050405020304" pitchFamily="18" charset="0"/>
              </a:rPr>
              <a:t>Teratogenic</a:t>
            </a:r>
            <a:r>
              <a:rPr lang="en-US" sz="1600" b="0" kern="1200" spc="255"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Calibri" panose="020F0502020204030204" pitchFamily="34" charset="0"/>
              </a:rPr>
              <a:t>exposure</a:t>
            </a:r>
            <a:r>
              <a:rPr lang="en-US" sz="1600" b="0" kern="1200" spc="-10" dirty="0">
                <a:solidFill>
                  <a:prstClr val="black"/>
                </a:solidFill>
                <a:latin typeface="Calibri" panose="020F0502020204030204" pitchFamily="34" charset="0"/>
                <a:ea typeface="Arial" panose="020B0604020202020204" pitchFamily="34" charset="0"/>
                <a:cs typeface="Calibri" panose="020F0502020204030204" pitchFamily="34" charset="0"/>
              </a:rPr>
              <a:t> during </a:t>
            </a:r>
            <a:r>
              <a:rPr lang="en-US" sz="1600" b="0" kern="1200" dirty="0">
                <a:solidFill>
                  <a:prstClr val="black"/>
                </a:solidFill>
                <a:latin typeface="Calibri" panose="020F0502020204030204" pitchFamily="34" charset="0"/>
                <a:ea typeface="Arial" panose="020B0604020202020204" pitchFamily="34" charset="0"/>
                <a:cs typeface="Calibri" panose="020F0502020204030204" pitchFamily="34" charset="0"/>
              </a:rPr>
              <a:t>this</a:t>
            </a:r>
            <a:r>
              <a:rPr lang="en-US" sz="1600" b="0" kern="1200" spc="-5" dirty="0">
                <a:solidFill>
                  <a:prstClr val="black"/>
                </a:solidFill>
                <a:latin typeface="Calibri" panose="020F0502020204030204" pitchFamily="34" charset="0"/>
                <a:ea typeface="Arial" panose="020B0604020202020204" pitchFamily="34" charset="0"/>
                <a:cs typeface="Calibri" panose="020F0502020204030204" pitchFamily="34" charset="0"/>
              </a:rPr>
              <a:t> </a:t>
            </a:r>
            <a:r>
              <a:rPr lang="en-US" sz="1600" b="0" kern="1200" dirty="0">
                <a:solidFill>
                  <a:prstClr val="black"/>
                </a:solidFill>
                <a:latin typeface="Calibri" panose="020F0502020204030204" pitchFamily="34" charset="0"/>
                <a:ea typeface="Arial" panose="020B0604020202020204" pitchFamily="34" charset="0"/>
                <a:cs typeface="Calibri" panose="020F0502020204030204" pitchFamily="34" charset="0"/>
              </a:rPr>
              <a:t>stage</a:t>
            </a:r>
            <a:r>
              <a:rPr lang="en-US" sz="1600" b="0" kern="1200" spc="-10" dirty="0">
                <a:solidFill>
                  <a:prstClr val="black"/>
                </a:solidFill>
                <a:latin typeface="Calibri" panose="020F0502020204030204" pitchFamily="34" charset="0"/>
                <a:ea typeface="Arial" panose="020B0604020202020204" pitchFamily="34" charset="0"/>
                <a:cs typeface="Calibri" panose="020F0502020204030204" pitchFamily="34" charset="0"/>
              </a:rPr>
              <a:t> elicit </a:t>
            </a:r>
            <a:r>
              <a:rPr lang="en-US" sz="1600" b="0" kern="1200" dirty="0">
                <a:solidFill>
                  <a:prstClr val="black"/>
                </a:solidFill>
                <a:latin typeface="Calibri" panose="020F0502020204030204" pitchFamily="34" charset="0"/>
                <a:ea typeface="Arial" panose="020B0604020202020204" pitchFamily="34" charset="0"/>
                <a:cs typeface="Calibri" panose="020F0502020204030204" pitchFamily="34" charset="0"/>
              </a:rPr>
              <a:t>an</a:t>
            </a:r>
            <a:r>
              <a:rPr lang="en-US" sz="1600" b="0" kern="1200" spc="-20" dirty="0">
                <a:solidFill>
                  <a:prstClr val="black"/>
                </a:solidFill>
                <a:latin typeface="Calibri" panose="020F0502020204030204" pitchFamily="34" charset="0"/>
                <a:ea typeface="Arial" panose="020B0604020202020204" pitchFamily="34" charset="0"/>
                <a:cs typeface="Calibri" panose="020F0502020204030204" pitchFamily="34" charset="0"/>
              </a:rPr>
              <a:t> </a:t>
            </a:r>
            <a:r>
              <a:rPr lang="en-US" sz="1600" b="0" kern="1200" dirty="0">
                <a:solidFill>
                  <a:prstClr val="black"/>
                </a:solidFill>
                <a:latin typeface="Calibri" panose="020F0502020204030204" pitchFamily="34" charset="0"/>
                <a:ea typeface="Arial" panose="020B0604020202020204" pitchFamily="34" charset="0"/>
                <a:cs typeface="Calibri" panose="020F0502020204030204" pitchFamily="34" charset="0"/>
              </a:rPr>
              <a:t>“</a:t>
            </a:r>
            <a:r>
              <a:rPr lang="en-US" sz="1600" b="0" kern="1200" spc="10" dirty="0">
                <a:solidFill>
                  <a:prstClr val="black"/>
                </a:solidFill>
                <a:latin typeface="Calibri" panose="020F0502020204030204" pitchFamily="34" charset="0"/>
                <a:ea typeface="Arial" panose="020B0604020202020204" pitchFamily="34" charset="0"/>
                <a:cs typeface="Calibri" panose="020F0502020204030204" pitchFamily="34" charset="0"/>
              </a:rPr>
              <a:t> </a:t>
            </a:r>
            <a:r>
              <a:rPr lang="en-US" sz="1600" b="0" kern="1200" spc="-5" dirty="0">
                <a:solidFill>
                  <a:prstClr val="black"/>
                </a:solidFill>
                <a:latin typeface="Calibri" panose="020F0502020204030204" pitchFamily="34" charset="0"/>
                <a:ea typeface="Arial" panose="020B0604020202020204" pitchFamily="34" charset="0"/>
                <a:cs typeface="Calibri" panose="020F0502020204030204" pitchFamily="34" charset="0"/>
              </a:rPr>
              <a:t>all</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-or-</a:t>
            </a:r>
            <a:r>
              <a:rPr lang="en-US" sz="1600" b="0" kern="1200" spc="-5" dirty="0">
                <a:solidFill>
                  <a:prstClr val="black"/>
                </a:solidFill>
                <a:latin typeface="Calibri" panose="020F0502020204030204" pitchFamily="34" charset="0"/>
                <a:ea typeface="Arial" panose="020B0604020202020204" pitchFamily="34" charset="0"/>
                <a:cs typeface="Calibri" panose="020F0502020204030204" pitchFamily="34" charset="0"/>
              </a:rPr>
              <a:t>nothing </a:t>
            </a:r>
            <a:r>
              <a:rPr lang="en-US" sz="1600" b="0" kern="1200" dirty="0">
                <a:solidFill>
                  <a:prstClr val="black"/>
                </a:solidFill>
                <a:latin typeface="Calibri" panose="020F0502020204030204" pitchFamily="34" charset="0"/>
                <a:ea typeface="Arial" panose="020B0604020202020204" pitchFamily="34" charset="0"/>
                <a:cs typeface="Calibri" panose="020F0502020204030204" pitchFamily="34" charset="0"/>
              </a:rPr>
              <a:t>“</a:t>
            </a:r>
            <a:r>
              <a:rPr lang="en-US" sz="1600" b="0" kern="1200" spc="-10" dirty="0">
                <a:solidFill>
                  <a:prstClr val="black"/>
                </a:solidFill>
                <a:latin typeface="Calibri" panose="020F0502020204030204" pitchFamily="34" charset="0"/>
                <a:ea typeface="Arial" panose="020B0604020202020204" pitchFamily="34" charset="0"/>
                <a:cs typeface="Calibri" panose="020F0502020204030204" pitchFamily="34" charset="0"/>
              </a:rPr>
              <a:t> </a:t>
            </a:r>
            <a:r>
              <a:rPr lang="en-US" sz="1600" b="0" kern="1200" spc="-5" dirty="0">
                <a:solidFill>
                  <a:prstClr val="black"/>
                </a:solidFill>
                <a:latin typeface="Calibri" panose="020F0502020204030204" pitchFamily="34" charset="0"/>
                <a:ea typeface="Arial" panose="020B0604020202020204" pitchFamily="34" charset="0"/>
                <a:cs typeface="Calibri" panose="020F0502020204030204" pitchFamily="34" charset="0"/>
              </a:rPr>
              <a:t>respons</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e</a:t>
            </a:r>
            <a:r>
              <a:rPr lang="en-US" sz="16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leading either</a:t>
            </a:r>
            <a:r>
              <a:rPr lang="en-US" sz="1600" b="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to</a:t>
            </a:r>
            <a:r>
              <a:rPr lang="en-US" sz="1600" b="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death</a:t>
            </a:r>
            <a:r>
              <a:rPr lang="en-US" sz="1600" b="0" kern="1200" spc="365" dirty="0">
                <a:solidFill>
                  <a:prstClr val="black"/>
                </a:solidFill>
                <a:latin typeface="Calibri" panose="020F0502020204030204" pitchFamily="34" charset="0"/>
                <a:ea typeface="Times New Roman" panose="02020603050405020304" pitchFamily="18"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of</a:t>
            </a:r>
            <a:r>
              <a:rPr lang="en-US" sz="1600" b="0" kern="1200" spc="-3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the</a:t>
            </a:r>
            <a:r>
              <a:rPr lang="en-US" sz="1600" b="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embryo</a:t>
            </a:r>
            <a:r>
              <a:rPr lang="en-US" sz="1600" b="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or</a:t>
            </a:r>
            <a:r>
              <a:rPr lang="en-US" sz="16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completely</a:t>
            </a:r>
            <a:r>
              <a:rPr lang="en-US" sz="1600" b="0" kern="1200" spc="-1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normal</a:t>
            </a:r>
            <a:r>
              <a:rPr lang="en-US" sz="1600" b="0" kern="1200" spc="-3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development</a:t>
            </a:r>
            <a:r>
              <a:rPr lang="en-US" sz="1600" b="0" kern="1200" spc="-1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of fetus</a:t>
            </a:r>
            <a:b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br>
            <a:br>
              <a:rPr lang="en-GB"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br>
            <a:r>
              <a:rPr lang="en-GB" sz="1600" b="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a:t>
            </a:r>
            <a:r>
              <a:rPr lang="en-US" sz="16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Embryonic</a:t>
            </a:r>
            <a:r>
              <a:rPr lang="en-US" sz="1600" kern="1200" spc="-2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6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stage</a:t>
            </a:r>
            <a:r>
              <a:rPr lang="en-US" sz="1600" kern="1200" spc="-1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600" b="0" kern="1200" dirty="0">
                <a:solidFill>
                  <a:prstClr val="black"/>
                </a:solidFill>
                <a:latin typeface="Calibri" panose="020F0502020204030204" pitchFamily="34" charset="0"/>
                <a:ea typeface="Calibri" panose="020F0502020204030204" pitchFamily="34" charset="0"/>
                <a:cs typeface="Arial" panose="020B0604020202020204" pitchFamily="34" charset="0"/>
              </a:rPr>
              <a:t>(</a:t>
            </a:r>
            <a:r>
              <a:rPr lang="en-US" sz="1600" b="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600" b="0" u="sng" kern="1200" dirty="0">
                <a:solidFill>
                  <a:prstClr val="black"/>
                </a:solidFill>
                <a:uFill>
                  <a:solidFill>
                    <a:srgbClr val="000000"/>
                  </a:solidFill>
                </a:uFill>
                <a:latin typeface="Calibri" panose="020F0502020204030204" pitchFamily="34" charset="0"/>
                <a:ea typeface="Calibri" panose="020F0502020204030204" pitchFamily="34" charset="0"/>
                <a:cs typeface="Arial" panose="020B0604020202020204" pitchFamily="34" charset="0"/>
              </a:rPr>
              <a:t>weeks</a:t>
            </a:r>
            <a:r>
              <a:rPr lang="en-US" sz="1600" b="0" u="sng" kern="1200" spc="-15" dirty="0">
                <a:solidFill>
                  <a:prstClr val="black"/>
                </a:solidFill>
                <a:uFill>
                  <a:solidFill>
                    <a:srgbClr val="000000"/>
                  </a:solidFill>
                </a:uFill>
                <a:latin typeface="Calibri" panose="020F0502020204030204" pitchFamily="34" charset="0"/>
                <a:ea typeface="Calibri" panose="020F0502020204030204" pitchFamily="34" charset="0"/>
                <a:cs typeface="Arial" panose="020B0604020202020204" pitchFamily="34" charset="0"/>
              </a:rPr>
              <a:t> </a:t>
            </a:r>
            <a:r>
              <a:rPr lang="en-US" sz="1600" b="0" u="sng" kern="1200" spc="-5" dirty="0">
                <a:solidFill>
                  <a:prstClr val="black"/>
                </a:solidFill>
                <a:uFill>
                  <a:solidFill>
                    <a:srgbClr val="000000"/>
                  </a:solidFill>
                </a:uFill>
                <a:latin typeface="Calibri" panose="020F0502020204030204" pitchFamily="34" charset="0"/>
                <a:ea typeface="Calibri" panose="020F0502020204030204" pitchFamily="34" charset="0"/>
                <a:cs typeface="Arial" panose="020B0604020202020204" pitchFamily="34" charset="0"/>
              </a:rPr>
              <a:t>3-8</a:t>
            </a:r>
            <a:r>
              <a:rPr lang="en-US" sz="1600" b="0" u="sng" kern="1200" spc="-30" dirty="0">
                <a:solidFill>
                  <a:prstClr val="black"/>
                </a:solidFill>
                <a:uFill>
                  <a:solidFill>
                    <a:srgbClr val="000000"/>
                  </a:solidFill>
                </a:uFill>
                <a:latin typeface="Calibri" panose="020F0502020204030204" pitchFamily="34" charset="0"/>
                <a:ea typeface="Calibri" panose="020F0502020204030204" pitchFamily="34" charset="0"/>
                <a:cs typeface="Arial" panose="020B0604020202020204" pitchFamily="34" charset="0"/>
              </a:rPr>
              <a:t> </a:t>
            </a:r>
            <a:r>
              <a:rPr lang="en-US" sz="1600" b="0" u="sng" kern="1200" spc="-5" dirty="0">
                <a:solidFill>
                  <a:prstClr val="black"/>
                </a:solidFill>
                <a:uFill>
                  <a:solidFill>
                    <a:srgbClr val="000000"/>
                  </a:solidFill>
                </a:uFill>
                <a:latin typeface="Calibri" panose="020F0502020204030204" pitchFamily="34" charset="0"/>
                <a:ea typeface="Calibri" panose="020F0502020204030204" pitchFamily="34" charset="0"/>
                <a:cs typeface="Arial" panose="020B0604020202020204" pitchFamily="34" charset="0"/>
              </a:rPr>
              <a:t>post-conception</a:t>
            </a:r>
            <a:r>
              <a:rPr lang="en-US" sz="1600" b="0" u="sng" kern="1200" spc="-15" dirty="0">
                <a:solidFill>
                  <a:prstClr val="black"/>
                </a:solidFill>
                <a:uFill>
                  <a:solidFill>
                    <a:srgbClr val="000000"/>
                  </a:solidFill>
                </a:uFill>
                <a:latin typeface="Calibri" panose="020F0502020204030204" pitchFamily="34" charset="0"/>
                <a:ea typeface="Calibri" panose="020F0502020204030204" pitchFamily="34" charset="0"/>
                <a:cs typeface="Arial" panose="020B0604020202020204" pitchFamily="34" charset="0"/>
              </a:rPr>
              <a:t> </a:t>
            </a:r>
            <a:r>
              <a:rPr lang="en-US" sz="1600" b="0" kern="1200" dirty="0">
                <a:solidFill>
                  <a:prstClr val="black"/>
                </a:solidFill>
                <a:latin typeface="Calibri" panose="020F0502020204030204" pitchFamily="34" charset="0"/>
                <a:ea typeface="Calibri" panose="020F0502020204030204" pitchFamily="34" charset="0"/>
                <a:cs typeface="Arial" panose="020B0604020202020204" pitchFamily="34" charset="0"/>
              </a:rPr>
              <a:t>)</a:t>
            </a:r>
            <a:r>
              <a:rPr lang="en-US" sz="1600" b="0" kern="1200" spc="-1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600" b="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which</a:t>
            </a:r>
            <a:r>
              <a:rPr lang="en-US" sz="1600" b="0" kern="1200" spc="-2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600" b="0" kern="1200" dirty="0">
                <a:solidFill>
                  <a:prstClr val="black"/>
                </a:solidFill>
                <a:latin typeface="Calibri" panose="020F0502020204030204" pitchFamily="34" charset="0"/>
                <a:ea typeface="Calibri" panose="020F0502020204030204" pitchFamily="34" charset="0"/>
                <a:cs typeface="Arial" panose="020B0604020202020204" pitchFamily="34" charset="0"/>
              </a:rPr>
              <a:t>is</a:t>
            </a:r>
            <a:r>
              <a:rPr lang="en-US" sz="1600" b="0" kern="1200" spc="-1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GB" sz="1600" b="0" kern="1200" spc="-10" dirty="0">
                <a:solidFill>
                  <a:prstClr val="black"/>
                </a:solidFill>
                <a:latin typeface="Calibri" panose="020F0502020204030204" pitchFamily="34" charset="0"/>
                <a:ea typeface="Calibri" panose="020F0502020204030204" pitchFamily="34" charset="0"/>
                <a:cs typeface="Arial" panose="020B0604020202020204" pitchFamily="34" charset="0"/>
              </a:rPr>
              <a:t>t</a:t>
            </a:r>
            <a:r>
              <a:rPr lang="en-US" sz="1600" b="0" kern="1200" dirty="0">
                <a:solidFill>
                  <a:prstClr val="black"/>
                </a:solidFill>
                <a:latin typeface="Calibri" panose="020F0502020204030204" pitchFamily="34" charset="0"/>
                <a:ea typeface="Calibri" panose="020F0502020204030204" pitchFamily="34" charset="0"/>
                <a:cs typeface="Arial" panose="020B0604020202020204" pitchFamily="34" charset="0"/>
              </a:rPr>
              <a:t>he</a:t>
            </a:r>
            <a:r>
              <a:rPr lang="en-US" sz="1600" b="0" kern="1200" spc="-1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600" b="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critical</a:t>
            </a:r>
            <a:r>
              <a:rPr lang="en-US" sz="1600" b="0" kern="1200" spc="-2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600" b="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time</a:t>
            </a:r>
            <a:r>
              <a:rPr lang="en-US" sz="1600" b="0" kern="1200" spc="29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600" b="0" kern="1200" spc="-10" dirty="0">
                <a:solidFill>
                  <a:prstClr val="black"/>
                </a:solidFill>
                <a:latin typeface="Calibri" panose="020F0502020204030204" pitchFamily="34" charset="0"/>
                <a:ea typeface="Calibri" panose="020F0502020204030204" pitchFamily="34" charset="0"/>
                <a:cs typeface="Arial" panose="020B0604020202020204" pitchFamily="34" charset="0"/>
              </a:rPr>
              <a:t>for</a:t>
            </a:r>
            <a:r>
              <a:rPr lang="en-US" sz="1600" b="0" kern="1200" spc="-1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600" b="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organogenesis</a:t>
            </a:r>
            <a:r>
              <a:rPr lang="en-US" sz="1600" b="0" kern="1200" spc="-1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600" b="0" kern="1200" spc="-10" dirty="0">
                <a:solidFill>
                  <a:prstClr val="black"/>
                </a:solidFill>
                <a:latin typeface="Calibri" panose="020F0502020204030204" pitchFamily="34" charset="0"/>
                <a:ea typeface="Calibri" panose="020F0502020204030204" pitchFamily="34" charset="0"/>
                <a:cs typeface="Arial" panose="020B0604020202020204" pitchFamily="34" charset="0"/>
              </a:rPr>
              <a:t>is</a:t>
            </a:r>
            <a:r>
              <a:rPr lang="en-US" sz="1600" b="0" kern="1200" spc="-1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600" b="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during</a:t>
            </a:r>
            <a:r>
              <a:rPr lang="en-US" sz="1600" b="0" kern="1200" spc="-1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600" b="0" kern="1200" dirty="0">
                <a:solidFill>
                  <a:prstClr val="black"/>
                </a:solidFill>
                <a:latin typeface="Calibri" panose="020F0502020204030204" pitchFamily="34" charset="0"/>
                <a:ea typeface="Calibri" panose="020F0502020204030204" pitchFamily="34" charset="0"/>
                <a:cs typeface="Arial" panose="020B0604020202020204" pitchFamily="34" charset="0"/>
              </a:rPr>
              <a:t>these</a:t>
            </a:r>
            <a:r>
              <a:rPr lang="en-US" sz="1600" b="0" kern="1200" spc="-2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600" b="0" kern="1200" spc="-10" dirty="0">
                <a:solidFill>
                  <a:prstClr val="black"/>
                </a:solidFill>
                <a:latin typeface="Calibri" panose="020F0502020204030204" pitchFamily="34" charset="0"/>
                <a:ea typeface="Calibri" panose="020F0502020204030204" pitchFamily="34" charset="0"/>
                <a:cs typeface="Arial" panose="020B0604020202020204" pitchFamily="34" charset="0"/>
              </a:rPr>
              <a:t>first</a:t>
            </a:r>
            <a:r>
              <a:rPr lang="en-US" sz="1600" b="0" kern="1200" spc="-2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600" b="0" kern="1200" dirty="0">
                <a:solidFill>
                  <a:prstClr val="black"/>
                </a:solidFill>
                <a:latin typeface="Calibri" panose="020F0502020204030204" pitchFamily="34" charset="0"/>
                <a:ea typeface="Calibri" panose="020F0502020204030204" pitchFamily="34" charset="0"/>
                <a:cs typeface="Arial" panose="020B0604020202020204" pitchFamily="34" charset="0"/>
              </a:rPr>
              <a:t>8</a:t>
            </a:r>
            <a:r>
              <a:rPr lang="en-US" sz="1600" b="0" kern="1200" spc="-1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600" b="0" kern="1200" dirty="0">
                <a:solidFill>
                  <a:prstClr val="black"/>
                </a:solidFill>
                <a:latin typeface="Calibri" panose="020F0502020204030204" pitchFamily="34" charset="0"/>
                <a:ea typeface="Calibri" panose="020F0502020204030204" pitchFamily="34" charset="0"/>
                <a:cs typeface="Arial" panose="020B0604020202020204" pitchFamily="34" charset="0"/>
              </a:rPr>
              <a:t>weeks</a:t>
            </a:r>
            <a:r>
              <a:rPr lang="en-US" sz="1600" b="0" kern="1200" spc="-1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600" b="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of pregnancy</a:t>
            </a:r>
            <a:r>
              <a:rPr lang="en-US" sz="1600" b="0" kern="1200" spc="-1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600" b="0" kern="1200" dirty="0">
                <a:solidFill>
                  <a:prstClr val="black"/>
                </a:solidFill>
                <a:latin typeface="Calibri" panose="020F0502020204030204" pitchFamily="34" charset="0"/>
                <a:ea typeface="Calibri" panose="020F0502020204030204" pitchFamily="34" charset="0"/>
                <a:cs typeface="Arial" panose="020B0604020202020204" pitchFamily="34" charset="0"/>
              </a:rPr>
              <a:t>.</a:t>
            </a:r>
            <a:br>
              <a:rPr lang="en-US" sz="1600" b="0" kern="1200" dirty="0">
                <a:solidFill>
                  <a:prstClr val="black"/>
                </a:solidFill>
                <a:latin typeface="Calibri" panose="020F0502020204030204" pitchFamily="34" charset="0"/>
                <a:ea typeface="Calibri" panose="020F0502020204030204" pitchFamily="34" charset="0"/>
                <a:cs typeface="Arial" panose="020B0604020202020204" pitchFamily="34" charset="0"/>
              </a:rPr>
            </a:br>
            <a:br>
              <a:rPr lang="x-none" sz="1600" b="0" kern="1200">
                <a:solidFill>
                  <a:prstClr val="black"/>
                </a:solidFill>
                <a:latin typeface="Calibri" panose="020F0502020204030204" pitchFamily="34" charset="0"/>
                <a:ea typeface="Calibri" panose="020F0502020204030204" pitchFamily="34" charset="0"/>
                <a:cs typeface="Arial" panose="020B0604020202020204" pitchFamily="34" charset="0"/>
              </a:rPr>
            </a:br>
            <a:r>
              <a:rPr lang="en-GB" sz="16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a:t>
            </a:r>
            <a:r>
              <a:rPr lang="en-US" sz="160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During</a:t>
            </a:r>
            <a:r>
              <a:rPr lang="en-US" sz="160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organogenesis</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a:t>
            </a:r>
            <a:r>
              <a:rPr lang="en-US" sz="1600" b="0" kern="1200" spc="-4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err="1">
                <a:solidFill>
                  <a:prstClr val="black"/>
                </a:solidFill>
                <a:latin typeface="Calibri" panose="020F0502020204030204" pitchFamily="34" charset="0"/>
                <a:ea typeface="Arial" panose="020B0604020202020204" pitchFamily="34" charset="0"/>
                <a:cs typeface="Times New Roman" panose="02020603050405020304" pitchFamily="18" charset="0"/>
              </a:rPr>
              <a:t>teratogenic</a:t>
            </a:r>
            <a:r>
              <a:rPr lang="en-US" sz="1600" b="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agents</a:t>
            </a:r>
            <a:r>
              <a:rPr lang="en-US" sz="1600" b="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are</a:t>
            </a:r>
            <a:r>
              <a:rPr lang="en-US" sz="1600" b="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more</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likely</a:t>
            </a:r>
            <a:r>
              <a:rPr lang="en-US" sz="1600" b="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to</a:t>
            </a:r>
            <a:r>
              <a:rPr lang="en-US" sz="1600" b="0" kern="1200" spc="345" dirty="0">
                <a:solidFill>
                  <a:prstClr val="black"/>
                </a:solidFill>
                <a:latin typeface="Calibri" panose="020F0502020204030204" pitchFamily="34" charset="0"/>
                <a:ea typeface="Arial" panose="020B0604020202020204" pitchFamily="34" charset="0"/>
                <a:cs typeface="Arial" panose="020B0604020202020204" pitchFamily="34"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cause</a:t>
            </a:r>
            <a:r>
              <a:rPr lang="en-US" sz="1600" b="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major</a:t>
            </a:r>
            <a:r>
              <a:rPr lang="en-US" sz="1600" b="0" kern="1200" spc="-3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congenital</a:t>
            </a:r>
            <a:r>
              <a:rPr lang="en-US" sz="1600" b="0" kern="1200" spc="-3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GB" sz="1600" b="0" kern="1200" spc="-35" dirty="0">
                <a:solidFill>
                  <a:prstClr val="black"/>
                </a:solidFill>
                <a:latin typeface="Calibri" panose="020F0502020204030204" pitchFamily="34" charset="0"/>
                <a:ea typeface="Arial" panose="020B0604020202020204" pitchFamily="34" charset="0"/>
                <a:cs typeface="Times New Roman" panose="02020603050405020304" pitchFamily="18" charset="0"/>
              </a:rPr>
              <a:t>(structural)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malformations</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=&gt;</a:t>
            </a:r>
            <a:r>
              <a:rPr lang="en-US" sz="1600" b="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For</a:t>
            </a:r>
            <a:r>
              <a:rPr lang="en-US" sz="1600" b="0" kern="1200" spc="-1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this</a:t>
            </a:r>
            <a:r>
              <a:rPr lang="en-US" sz="16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reason</a:t>
            </a:r>
            <a:r>
              <a:rPr lang="en-US" sz="1600" b="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a:t>
            </a:r>
            <a:r>
              <a:rPr lang="en-US" sz="16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women</a:t>
            </a:r>
            <a:r>
              <a:rPr lang="en-US" sz="1600" b="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are</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often</a:t>
            </a:r>
            <a:r>
              <a:rPr lang="en-US" sz="1600" b="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advised</a:t>
            </a:r>
            <a:r>
              <a:rPr lang="en-US" sz="1600" b="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to</a:t>
            </a:r>
            <a:r>
              <a:rPr lang="en-US" sz="1600" b="0" kern="1200" spc="355" dirty="0">
                <a:solidFill>
                  <a:prstClr val="black"/>
                </a:solidFill>
                <a:latin typeface="Calibri" panose="020F0502020204030204" pitchFamily="34" charset="0"/>
                <a:ea typeface="Arial" panose="020B0604020202020204" pitchFamily="34" charset="0"/>
                <a:cs typeface="Arial" panose="020B0604020202020204" pitchFamily="34"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avoid</a:t>
            </a:r>
            <a:r>
              <a:rPr lang="en-US" sz="1600" b="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or</a:t>
            </a:r>
            <a:r>
              <a:rPr lang="en-US" sz="1600" b="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minimize</a:t>
            </a:r>
            <a:r>
              <a:rPr lang="en-US" sz="1600" b="0" kern="1200" spc="-1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all</a:t>
            </a:r>
            <a:r>
              <a:rPr lang="en-US" sz="16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drug</a:t>
            </a:r>
            <a:r>
              <a:rPr lang="en-US" sz="16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use</a:t>
            </a:r>
            <a:r>
              <a:rPr lang="en-US" sz="1600" b="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in</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the</a:t>
            </a:r>
            <a:r>
              <a:rPr lang="en-US" sz="1600" b="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first</a:t>
            </a:r>
            <a:r>
              <a:rPr lang="en-US" sz="1600" b="0" kern="1200" spc="-1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trimester</a:t>
            </a:r>
            <a:r>
              <a:rPr lang="en-US" sz="1600" b="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a:t>
            </a:r>
            <a:b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br>
            <a:br>
              <a:rPr lang="x-none" sz="1600" b="0" kern="1200">
                <a:solidFill>
                  <a:prstClr val="black"/>
                </a:solidFill>
                <a:latin typeface="Calibri" panose="020F0502020204030204" pitchFamily="34" charset="0"/>
                <a:ea typeface="Arial" panose="020B0604020202020204" pitchFamily="34" charset="0"/>
                <a:cs typeface="Times New Roman" panose="02020603050405020304" pitchFamily="18" charset="0"/>
              </a:rPr>
            </a:br>
            <a:r>
              <a:rPr lang="en-GB"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t>
            </a:r>
            <a:r>
              <a:rPr lang="en-US" sz="16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After</a:t>
            </a:r>
            <a:r>
              <a:rPr lang="en-US" sz="1600" kern="1200" spc="-4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8</a:t>
            </a:r>
            <a:r>
              <a:rPr lang="en-US" sz="1600" kern="1200" spc="-3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weeks</a:t>
            </a:r>
            <a:r>
              <a:rPr lang="en-US" sz="160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a:t>
            </a:r>
            <a:r>
              <a:rPr lang="en-US" sz="1600" b="0" kern="1200" spc="-4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most</a:t>
            </a:r>
            <a:r>
              <a:rPr lang="en-US" sz="1600" b="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teratogenicity</a:t>
            </a:r>
            <a:r>
              <a:rPr lang="en-US" sz="1600" b="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effect</a:t>
            </a:r>
            <a:r>
              <a:rPr lang="en-US" sz="1600" b="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are related</a:t>
            </a:r>
            <a:r>
              <a:rPr lang="en-US" sz="1600" b="0" kern="1200" spc="-3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to</a:t>
            </a:r>
            <a:r>
              <a:rPr lang="en-US" sz="1600" b="0" kern="1200" spc="-3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fetal</a:t>
            </a:r>
            <a:r>
              <a:rPr lang="en-US" sz="1600" b="0" kern="1200" spc="-4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growth</a:t>
            </a:r>
            <a:r>
              <a:rPr lang="en-US" sz="1600" b="0" kern="1200" spc="-3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restrictions</a:t>
            </a:r>
            <a:r>
              <a:rPr lang="en-US" sz="1600" b="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or</a:t>
            </a:r>
            <a:r>
              <a:rPr lang="en-US" sz="1600" b="0" kern="1200" spc="405" dirty="0">
                <a:solidFill>
                  <a:prstClr val="black"/>
                </a:solidFill>
                <a:latin typeface="Calibri" panose="020F0502020204030204" pitchFamily="34" charset="0"/>
                <a:ea typeface="Arial" panose="020B0604020202020204" pitchFamily="34" charset="0"/>
                <a:cs typeface="Arial" panose="020B0604020202020204" pitchFamily="34"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functions</a:t>
            </a:r>
            <a:r>
              <a:rPr lang="en-US" sz="1600" b="0" kern="1200" spc="23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deficits</a:t>
            </a:r>
            <a:r>
              <a:rPr lang="en-GB"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 (not structural)</a:t>
            </a:r>
            <a:r>
              <a:rPr lang="en-US" sz="1600" b="0" kern="1200" spc="-1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such</a:t>
            </a:r>
            <a:r>
              <a:rPr lang="en-US" sz="16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as</a:t>
            </a:r>
            <a:r>
              <a:rPr lang="en-US" sz="1600" b="0" kern="1200" spc="-1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mental</a:t>
            </a:r>
            <a:r>
              <a:rPr lang="en-US" sz="1600" b="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6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retardation</a:t>
            </a:r>
            <a:endParaRPr lang="en-US" sz="1600" dirty="0"/>
          </a:p>
        </p:txBody>
      </p:sp>
    </p:spTree>
    <p:extLst>
      <p:ext uri="{BB962C8B-B14F-4D97-AF65-F5344CB8AC3E}">
        <p14:creationId xmlns:p14="http://schemas.microsoft.com/office/powerpoint/2010/main" val="2507525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فرعي 3"/>
          <p:cNvSpPr>
            <a:spLocks noGrp="1"/>
          </p:cNvSpPr>
          <p:nvPr>
            <p:ph type="subTitle" idx="1"/>
          </p:nvPr>
        </p:nvSpPr>
        <p:spPr>
          <a:xfrm>
            <a:off x="2483768" y="843558"/>
            <a:ext cx="6480720" cy="3456384"/>
          </a:xfrm>
        </p:spPr>
        <p:txBody>
          <a:bodyPr/>
          <a:lstStyle/>
          <a:p>
            <a:endParaRPr lang="en-US" dirty="0"/>
          </a:p>
        </p:txBody>
      </p:sp>
      <p:grpSp>
        <p:nvGrpSpPr>
          <p:cNvPr id="5" name="Group 14">
            <a:extLst>
              <a:ext uri="{FF2B5EF4-FFF2-40B4-BE49-F238E27FC236}">
                <a16:creationId xmlns:a16="http://schemas.microsoft.com/office/drawing/2014/main" id="{6F62D427-FE22-5B8B-1D11-1F6B5D9C30B4}"/>
              </a:ext>
            </a:extLst>
          </p:cNvPr>
          <p:cNvGrpSpPr>
            <a:grpSpLocks noGrp="1" noUngrp="1" noRot="1" noChangeAspect="1" noResize="1"/>
          </p:cNvGrpSpPr>
          <p:nvPr/>
        </p:nvGrpSpPr>
        <p:grpSpPr bwMode="auto">
          <a:xfrm>
            <a:off x="539552" y="1110171"/>
            <a:ext cx="1508125" cy="3117850"/>
            <a:chOff x="10" y="10"/>
            <a:chExt cx="2375" cy="4910"/>
          </a:xfrm>
        </p:grpSpPr>
        <p:grpSp>
          <p:nvGrpSpPr>
            <p:cNvPr id="6" name="Group 11">
              <a:extLst>
                <a:ext uri="{FF2B5EF4-FFF2-40B4-BE49-F238E27FC236}">
                  <a16:creationId xmlns:a16="http://schemas.microsoft.com/office/drawing/2014/main" id="{86E6B375-E923-C5B8-0686-8B101F711EED}"/>
                </a:ext>
              </a:extLst>
            </p:cNvPr>
            <p:cNvGrpSpPr>
              <a:grpSpLocks noGrp="1" noUngrp="1" noRot="1" noChangeAspect="1" noResize="1"/>
            </p:cNvGrpSpPr>
            <p:nvPr/>
          </p:nvGrpSpPr>
          <p:grpSpPr bwMode="auto">
            <a:xfrm>
              <a:off x="10" y="10"/>
              <a:ext cx="2375" cy="4910"/>
              <a:chOff x="10" y="10"/>
              <a:chExt cx="2375" cy="4910"/>
            </a:xfrm>
          </p:grpSpPr>
          <p:sp>
            <p:nvSpPr>
              <p:cNvPr id="7" name="Freeform 44">
                <a:extLst>
                  <a:ext uri="{FF2B5EF4-FFF2-40B4-BE49-F238E27FC236}">
                    <a16:creationId xmlns:a16="http://schemas.microsoft.com/office/drawing/2014/main" id="{4E4D31D1-6379-62D5-320A-F416BFC41D21}"/>
                  </a:ext>
                </a:extLst>
              </p:cNvPr>
              <p:cNvSpPr>
                <a:spLocks noGrp="1" noRot="1" noChangeAspect="1" noResize="1" noEditPoints="1" noAdjustHandles="1" noChangeArrowheads="1" noChangeShapeType="1" noTextEdit="1"/>
              </p:cNvSpPr>
              <p:nvPr/>
            </p:nvSpPr>
            <p:spPr bwMode="auto">
              <a:xfrm>
                <a:off x="10" y="10"/>
                <a:ext cx="2355" cy="4890"/>
              </a:xfrm>
              <a:custGeom>
                <a:avLst/>
                <a:gdLst>
                  <a:gd name="T0" fmla="+- 0 10 10"/>
                  <a:gd name="T1" fmla="*/ T0 w 2355"/>
                  <a:gd name="T2" fmla="+- 0 403 10"/>
                  <a:gd name="T3" fmla="*/ 403 h 4890"/>
                  <a:gd name="T4" fmla="+- 0 15 10"/>
                  <a:gd name="T5" fmla="*/ T4 w 2355"/>
                  <a:gd name="T6" fmla="+- 0 339 10"/>
                  <a:gd name="T7" fmla="*/ 339 h 4890"/>
                  <a:gd name="T8" fmla="+- 0 30 10"/>
                  <a:gd name="T9" fmla="*/ T8 w 2355"/>
                  <a:gd name="T10" fmla="+- 0 279 10"/>
                  <a:gd name="T11" fmla="*/ 279 h 4890"/>
                  <a:gd name="T12" fmla="+- 0 54 10"/>
                  <a:gd name="T13" fmla="*/ T12 w 2355"/>
                  <a:gd name="T14" fmla="+- 0 222 10"/>
                  <a:gd name="T15" fmla="*/ 222 h 4890"/>
                  <a:gd name="T16" fmla="+- 0 86 10"/>
                  <a:gd name="T17" fmla="*/ T16 w 2355"/>
                  <a:gd name="T18" fmla="+- 0 171 10"/>
                  <a:gd name="T19" fmla="*/ 171 h 4890"/>
                  <a:gd name="T20" fmla="+- 0 125 10"/>
                  <a:gd name="T21" fmla="*/ T20 w 2355"/>
                  <a:gd name="T22" fmla="+- 0 125 10"/>
                  <a:gd name="T23" fmla="*/ 125 h 4890"/>
                  <a:gd name="T24" fmla="+- 0 171 10"/>
                  <a:gd name="T25" fmla="*/ T24 w 2355"/>
                  <a:gd name="T26" fmla="+- 0 86 10"/>
                  <a:gd name="T27" fmla="*/ 86 h 4890"/>
                  <a:gd name="T28" fmla="+- 0 222 10"/>
                  <a:gd name="T29" fmla="*/ T28 w 2355"/>
                  <a:gd name="T30" fmla="+- 0 54 10"/>
                  <a:gd name="T31" fmla="*/ 54 h 4890"/>
                  <a:gd name="T32" fmla="+- 0 278 10"/>
                  <a:gd name="T33" fmla="*/ T32 w 2355"/>
                  <a:gd name="T34" fmla="+- 0 30 10"/>
                  <a:gd name="T35" fmla="*/ 30 h 4890"/>
                  <a:gd name="T36" fmla="+- 0 339 10"/>
                  <a:gd name="T37" fmla="*/ T36 w 2355"/>
                  <a:gd name="T38" fmla="+- 0 15 10"/>
                  <a:gd name="T39" fmla="*/ 15 h 4890"/>
                  <a:gd name="T40" fmla="+- 0 402 10"/>
                  <a:gd name="T41" fmla="*/ T40 w 2355"/>
                  <a:gd name="T42" fmla="+- 0 10 10"/>
                  <a:gd name="T43" fmla="*/ 10 h 4890"/>
                  <a:gd name="T44" fmla="+- 0 1972 10"/>
                  <a:gd name="T45" fmla="*/ T44 w 2355"/>
                  <a:gd name="T46" fmla="+- 0 10 10"/>
                  <a:gd name="T47" fmla="*/ 10 h 4890"/>
                  <a:gd name="T48" fmla="+- 0 2036 10"/>
                  <a:gd name="T49" fmla="*/ T48 w 2355"/>
                  <a:gd name="T50" fmla="+- 0 15 10"/>
                  <a:gd name="T51" fmla="*/ 15 h 4890"/>
                  <a:gd name="T52" fmla="+- 0 2096 10"/>
                  <a:gd name="T53" fmla="*/ T52 w 2355"/>
                  <a:gd name="T54" fmla="+- 0 30 10"/>
                  <a:gd name="T55" fmla="*/ 30 h 4890"/>
                  <a:gd name="T56" fmla="+- 0 2153 10"/>
                  <a:gd name="T57" fmla="*/ T56 w 2355"/>
                  <a:gd name="T58" fmla="+- 0 54 10"/>
                  <a:gd name="T59" fmla="*/ 54 h 4890"/>
                  <a:gd name="T60" fmla="+- 0 2204 10"/>
                  <a:gd name="T61" fmla="*/ T60 w 2355"/>
                  <a:gd name="T62" fmla="+- 0 86 10"/>
                  <a:gd name="T63" fmla="*/ 86 h 4890"/>
                  <a:gd name="T64" fmla="+- 0 2250 10"/>
                  <a:gd name="T65" fmla="*/ T64 w 2355"/>
                  <a:gd name="T66" fmla="+- 0 125 10"/>
                  <a:gd name="T67" fmla="*/ 125 h 4890"/>
                  <a:gd name="T68" fmla="+- 0 2289 10"/>
                  <a:gd name="T69" fmla="*/ T68 w 2355"/>
                  <a:gd name="T70" fmla="+- 0 171 10"/>
                  <a:gd name="T71" fmla="*/ 171 h 4890"/>
                  <a:gd name="T72" fmla="+- 0 2321 10"/>
                  <a:gd name="T73" fmla="*/ T72 w 2355"/>
                  <a:gd name="T74" fmla="+- 0 222 10"/>
                  <a:gd name="T75" fmla="*/ 222 h 4890"/>
                  <a:gd name="T76" fmla="+- 0 2345 10"/>
                  <a:gd name="T77" fmla="*/ T76 w 2355"/>
                  <a:gd name="T78" fmla="+- 0 279 10"/>
                  <a:gd name="T79" fmla="*/ 279 h 4890"/>
                  <a:gd name="T80" fmla="+- 0 2360 10"/>
                  <a:gd name="T81" fmla="*/ T80 w 2355"/>
                  <a:gd name="T82" fmla="+- 0 339 10"/>
                  <a:gd name="T83" fmla="*/ 339 h 4890"/>
                  <a:gd name="T84" fmla="+- 0 2365 10"/>
                  <a:gd name="T85" fmla="*/ T84 w 2355"/>
                  <a:gd name="T86" fmla="+- 0 403 10"/>
                  <a:gd name="T87" fmla="*/ 403 h 4890"/>
                  <a:gd name="T88" fmla="+- 0 2365 10"/>
                  <a:gd name="T89" fmla="*/ T88 w 2355"/>
                  <a:gd name="T90" fmla="+- 0 4507 10"/>
                  <a:gd name="T91" fmla="*/ 4507 h 4890"/>
                  <a:gd name="T92" fmla="+- 0 2360 10"/>
                  <a:gd name="T93" fmla="*/ T92 w 2355"/>
                  <a:gd name="T94" fmla="+- 0 4571 10"/>
                  <a:gd name="T95" fmla="*/ 4571 h 4890"/>
                  <a:gd name="T96" fmla="+- 0 2345 10"/>
                  <a:gd name="T97" fmla="*/ T96 w 2355"/>
                  <a:gd name="T98" fmla="+- 0 4631 10"/>
                  <a:gd name="T99" fmla="*/ 4631 h 4890"/>
                  <a:gd name="T100" fmla="+- 0 2321 10"/>
                  <a:gd name="T101" fmla="*/ T100 w 2355"/>
                  <a:gd name="T102" fmla="+- 0 4688 10"/>
                  <a:gd name="T103" fmla="*/ 4688 h 4890"/>
                  <a:gd name="T104" fmla="+- 0 2289 10"/>
                  <a:gd name="T105" fmla="*/ T104 w 2355"/>
                  <a:gd name="T106" fmla="+- 0 4739 10"/>
                  <a:gd name="T107" fmla="*/ 4739 h 4890"/>
                  <a:gd name="T108" fmla="+- 0 2250 10"/>
                  <a:gd name="T109" fmla="*/ T108 w 2355"/>
                  <a:gd name="T110" fmla="+- 0 4785 10"/>
                  <a:gd name="T111" fmla="*/ 4785 h 4890"/>
                  <a:gd name="T112" fmla="+- 0 2204 10"/>
                  <a:gd name="T113" fmla="*/ T112 w 2355"/>
                  <a:gd name="T114" fmla="+- 0 4824 10"/>
                  <a:gd name="T115" fmla="*/ 4824 h 4890"/>
                  <a:gd name="T116" fmla="+- 0 2153 10"/>
                  <a:gd name="T117" fmla="*/ T116 w 2355"/>
                  <a:gd name="T118" fmla="+- 0 4856 10"/>
                  <a:gd name="T119" fmla="*/ 4856 h 4890"/>
                  <a:gd name="T120" fmla="+- 0 2096 10"/>
                  <a:gd name="T121" fmla="*/ T120 w 2355"/>
                  <a:gd name="T122" fmla="+- 0 4880 10"/>
                  <a:gd name="T123" fmla="*/ 4880 h 4890"/>
                  <a:gd name="T124" fmla="+- 0 2036 10"/>
                  <a:gd name="T125" fmla="*/ T124 w 2355"/>
                  <a:gd name="T126" fmla="+- 0 4895 10"/>
                  <a:gd name="T127" fmla="*/ 4895 h 4890"/>
                  <a:gd name="T128" fmla="+- 0 1972 10"/>
                  <a:gd name="T129" fmla="*/ T128 w 2355"/>
                  <a:gd name="T130" fmla="+- 0 4900 10"/>
                  <a:gd name="T131" fmla="*/ 4900 h 4890"/>
                  <a:gd name="T132" fmla="+- 0 402 10"/>
                  <a:gd name="T133" fmla="*/ T132 w 2355"/>
                  <a:gd name="T134" fmla="+- 0 4900 10"/>
                  <a:gd name="T135" fmla="*/ 4900 h 4890"/>
                  <a:gd name="T136" fmla="+- 0 339 10"/>
                  <a:gd name="T137" fmla="*/ T136 w 2355"/>
                  <a:gd name="T138" fmla="+- 0 4895 10"/>
                  <a:gd name="T139" fmla="*/ 4895 h 4890"/>
                  <a:gd name="T140" fmla="+- 0 278 10"/>
                  <a:gd name="T141" fmla="*/ T140 w 2355"/>
                  <a:gd name="T142" fmla="+- 0 4880 10"/>
                  <a:gd name="T143" fmla="*/ 4880 h 4890"/>
                  <a:gd name="T144" fmla="+- 0 222 10"/>
                  <a:gd name="T145" fmla="*/ T144 w 2355"/>
                  <a:gd name="T146" fmla="+- 0 4856 10"/>
                  <a:gd name="T147" fmla="*/ 4856 h 4890"/>
                  <a:gd name="T148" fmla="+- 0 171 10"/>
                  <a:gd name="T149" fmla="*/ T148 w 2355"/>
                  <a:gd name="T150" fmla="+- 0 4824 10"/>
                  <a:gd name="T151" fmla="*/ 4824 h 4890"/>
                  <a:gd name="T152" fmla="+- 0 125 10"/>
                  <a:gd name="T153" fmla="*/ T152 w 2355"/>
                  <a:gd name="T154" fmla="+- 0 4785 10"/>
                  <a:gd name="T155" fmla="*/ 4785 h 4890"/>
                  <a:gd name="T156" fmla="+- 0 86 10"/>
                  <a:gd name="T157" fmla="*/ T156 w 2355"/>
                  <a:gd name="T158" fmla="+- 0 4739 10"/>
                  <a:gd name="T159" fmla="*/ 4739 h 4890"/>
                  <a:gd name="T160" fmla="+- 0 54 10"/>
                  <a:gd name="T161" fmla="*/ T160 w 2355"/>
                  <a:gd name="T162" fmla="+- 0 4688 10"/>
                  <a:gd name="T163" fmla="*/ 4688 h 4890"/>
                  <a:gd name="T164" fmla="+- 0 30 10"/>
                  <a:gd name="T165" fmla="*/ T164 w 2355"/>
                  <a:gd name="T166" fmla="+- 0 4631 10"/>
                  <a:gd name="T167" fmla="*/ 4631 h 4890"/>
                  <a:gd name="T168" fmla="+- 0 15 10"/>
                  <a:gd name="T169" fmla="*/ T168 w 2355"/>
                  <a:gd name="T170" fmla="+- 0 4571 10"/>
                  <a:gd name="T171" fmla="*/ 4571 h 4890"/>
                  <a:gd name="T172" fmla="+- 0 10 10"/>
                  <a:gd name="T173" fmla="*/ T172 w 2355"/>
                  <a:gd name="T174" fmla="+- 0 4507 10"/>
                  <a:gd name="T175" fmla="*/ 4507 h 4890"/>
                  <a:gd name="T176" fmla="+- 0 10 10"/>
                  <a:gd name="T177" fmla="*/ T176 w 2355"/>
                  <a:gd name="T178" fmla="+- 0 403 10"/>
                  <a:gd name="T179" fmla="*/ 403 h 489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2355" h="4890">
                    <a:moveTo>
                      <a:pt x="0" y="393"/>
                    </a:moveTo>
                    <a:lnTo>
                      <a:pt x="5" y="329"/>
                    </a:lnTo>
                    <a:lnTo>
                      <a:pt x="20" y="269"/>
                    </a:lnTo>
                    <a:lnTo>
                      <a:pt x="44" y="212"/>
                    </a:lnTo>
                    <a:lnTo>
                      <a:pt x="76" y="161"/>
                    </a:lnTo>
                    <a:lnTo>
                      <a:pt x="115" y="115"/>
                    </a:lnTo>
                    <a:lnTo>
                      <a:pt x="161" y="76"/>
                    </a:lnTo>
                    <a:lnTo>
                      <a:pt x="212" y="44"/>
                    </a:lnTo>
                    <a:lnTo>
                      <a:pt x="268" y="20"/>
                    </a:lnTo>
                    <a:lnTo>
                      <a:pt x="329" y="5"/>
                    </a:lnTo>
                    <a:lnTo>
                      <a:pt x="392" y="0"/>
                    </a:lnTo>
                    <a:lnTo>
                      <a:pt x="1962" y="0"/>
                    </a:lnTo>
                    <a:lnTo>
                      <a:pt x="2026" y="5"/>
                    </a:lnTo>
                    <a:lnTo>
                      <a:pt x="2086" y="20"/>
                    </a:lnTo>
                    <a:lnTo>
                      <a:pt x="2143" y="44"/>
                    </a:lnTo>
                    <a:lnTo>
                      <a:pt x="2194" y="76"/>
                    </a:lnTo>
                    <a:lnTo>
                      <a:pt x="2240" y="115"/>
                    </a:lnTo>
                    <a:lnTo>
                      <a:pt x="2279" y="161"/>
                    </a:lnTo>
                    <a:lnTo>
                      <a:pt x="2311" y="212"/>
                    </a:lnTo>
                    <a:lnTo>
                      <a:pt x="2335" y="269"/>
                    </a:lnTo>
                    <a:lnTo>
                      <a:pt x="2350" y="329"/>
                    </a:lnTo>
                    <a:lnTo>
                      <a:pt x="2355" y="393"/>
                    </a:lnTo>
                    <a:lnTo>
                      <a:pt x="2355" y="4497"/>
                    </a:lnTo>
                    <a:lnTo>
                      <a:pt x="2350" y="4561"/>
                    </a:lnTo>
                    <a:lnTo>
                      <a:pt x="2335" y="4621"/>
                    </a:lnTo>
                    <a:lnTo>
                      <a:pt x="2311" y="4678"/>
                    </a:lnTo>
                    <a:lnTo>
                      <a:pt x="2279" y="4729"/>
                    </a:lnTo>
                    <a:lnTo>
                      <a:pt x="2240" y="4775"/>
                    </a:lnTo>
                    <a:lnTo>
                      <a:pt x="2194" y="4814"/>
                    </a:lnTo>
                    <a:lnTo>
                      <a:pt x="2143" y="4846"/>
                    </a:lnTo>
                    <a:lnTo>
                      <a:pt x="2086" y="4870"/>
                    </a:lnTo>
                    <a:lnTo>
                      <a:pt x="2026" y="4885"/>
                    </a:lnTo>
                    <a:lnTo>
                      <a:pt x="1962" y="4890"/>
                    </a:lnTo>
                    <a:lnTo>
                      <a:pt x="392" y="4890"/>
                    </a:lnTo>
                    <a:lnTo>
                      <a:pt x="329" y="4885"/>
                    </a:lnTo>
                    <a:lnTo>
                      <a:pt x="268" y="4870"/>
                    </a:lnTo>
                    <a:lnTo>
                      <a:pt x="212" y="4846"/>
                    </a:lnTo>
                    <a:lnTo>
                      <a:pt x="161" y="4814"/>
                    </a:lnTo>
                    <a:lnTo>
                      <a:pt x="115" y="4775"/>
                    </a:lnTo>
                    <a:lnTo>
                      <a:pt x="76" y="4729"/>
                    </a:lnTo>
                    <a:lnTo>
                      <a:pt x="44" y="4678"/>
                    </a:lnTo>
                    <a:lnTo>
                      <a:pt x="20" y="4621"/>
                    </a:lnTo>
                    <a:lnTo>
                      <a:pt x="5" y="4561"/>
                    </a:lnTo>
                    <a:lnTo>
                      <a:pt x="0" y="4497"/>
                    </a:lnTo>
                    <a:lnTo>
                      <a:pt x="0" y="393"/>
                    </a:lnTo>
                    <a:close/>
                  </a:path>
                </a:pathLst>
              </a:custGeom>
              <a:noFill/>
              <a:ln w="12700">
                <a:solidFill>
                  <a:srgbClr val="4471C4"/>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 name="Text Box 43">
                <a:extLst>
                  <a:ext uri="{FF2B5EF4-FFF2-40B4-BE49-F238E27FC236}">
                    <a16:creationId xmlns:a16="http://schemas.microsoft.com/office/drawing/2014/main" id="{A3E9B08B-2FF1-795F-B635-FA3C6C4DD5F6}"/>
                  </a:ext>
                </a:extLst>
              </p:cNvPr>
              <p:cNvSpPr txBox="1">
                <a:spLocks noGrp="1" noRot="1" noChangeAspect="1" noResize="1" noEditPoints="1" noAdjustHandles="1" noChangeArrowheads="1" noChangeShapeType="1" noTextEdit="1"/>
              </p:cNvSpPr>
              <p:nvPr/>
            </p:nvSpPr>
            <p:spPr bwMode="auto">
              <a:xfrm>
                <a:off x="10" y="10"/>
                <a:ext cx="2375" cy="4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defTabSz="914400" eaLnBrk="1" fontAlgn="auto" latinLnBrk="0" hangingPunct="1">
                  <a:lnSpc>
                    <a:spcPct val="100000"/>
                  </a:lnSpc>
                  <a:spcBef>
                    <a:spcPts val="15"/>
                  </a:spcBef>
                  <a:spcAft>
                    <a:spcPts val="0"/>
                  </a:spcAft>
                  <a:buClrTx/>
                  <a:buSzTx/>
                  <a:buFontTx/>
                  <a:buNone/>
                  <a:tabLst/>
                  <a:defRPr/>
                </a:pPr>
                <a:r>
                  <a:rPr kumimoji="0" lang="en-US" sz="1500" b="0" i="0" u="none" strike="noStrike" kern="0" cap="none" spc="0" normalizeH="0" baseline="0" noProof="0">
                    <a:ln>
                      <a:noFill/>
                    </a:ln>
                    <a:solidFill>
                      <a:sysClr val="windowText" lastClr="000000"/>
                    </a:solidFill>
                    <a:effectLst/>
                    <a:uLnTx/>
                    <a:uFillTx/>
                    <a:latin typeface="Times New Roman" panose="02020603050405020304" pitchFamily="18" charset="0"/>
                    <a:ea typeface="Times New Roman" panose="02020603050405020304" pitchFamily="18" charset="0"/>
                    <a:cs typeface="Arial" panose="020B0604020202020204" pitchFamily="34" charset="0"/>
                  </a:rPr>
                  <a:t> </a:t>
                </a:r>
                <a:endParaRPr kumimoji="0" lang="x-none"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187960" marR="187325" lvl="0" indent="-635" algn="ctr" defTabSz="914400" eaLnBrk="1" fontAlgn="auto" latinLnBrk="0" hangingPunct="1">
                  <a:lnSpc>
                    <a:spcPct val="107000"/>
                  </a:lnSpc>
                  <a:spcBef>
                    <a:spcPts val="0"/>
                  </a:spcBef>
                  <a:spcAft>
                    <a:spcPts val="0"/>
                  </a:spcAft>
                  <a:buClrTx/>
                  <a:buSzTx/>
                  <a:buFontTx/>
                  <a:buNone/>
                  <a:tabLst/>
                  <a:defRPr/>
                </a:pP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The</a:t>
                </a:r>
                <a:r>
                  <a:rPr kumimoji="0" lang="en-US" sz="1100" b="0" i="0" u="none" strike="noStrike" kern="0" cap="none" spc="-1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critical period</a:t>
                </a:r>
                <a:r>
                  <a:rPr kumimoji="0" lang="en-US" sz="1100" b="0" i="0" u="none" strike="noStrike" kern="0" cap="none" spc="14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for</a:t>
                </a:r>
                <a:r>
                  <a:rPr kumimoji="0" lang="en-US" sz="1100" b="0" i="0" u="none" strike="noStrike" kern="0" cap="none" spc="-1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brain</a:t>
                </a:r>
                <a:r>
                  <a:rPr kumimoji="0" lang="en-US" sz="1100" b="0" i="0" u="none" strike="noStrike" kern="0" cap="none" spc="-1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growth</a:t>
                </a:r>
                <a:r>
                  <a:rPr kumimoji="0" lang="en-US" sz="1100" b="0" i="0" u="none" strike="noStrike" kern="0" cap="none" spc="12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and</a:t>
                </a:r>
                <a:r>
                  <a:rPr kumimoji="0" lang="en-US" sz="1100" b="0" i="0" u="none" strike="noStrike" kern="0" cap="none" spc="-1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development</a:t>
                </a:r>
                <a:r>
                  <a:rPr kumimoji="0" lang="en-US" sz="1100" b="0" i="0" u="none" strike="noStrike" kern="0" cap="none" spc="-2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is</a:t>
                </a:r>
                <a:r>
                  <a:rPr kumimoji="0" lang="en-US" sz="1100" b="0" i="0" u="none" strike="noStrike" kern="0" cap="none" spc="13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from</a:t>
                </a:r>
                <a:r>
                  <a:rPr kumimoji="0" lang="en-US" sz="1100" b="0" i="0" u="none" strike="noStrike" kern="0" cap="none" spc="-1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three</a:t>
                </a:r>
                <a:r>
                  <a:rPr kumimoji="0" lang="en-US" sz="1100" b="0" i="0" u="none" strike="noStrike" kern="0" cap="none" spc="-1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to</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16</a:t>
                </a:r>
                <a:r>
                  <a:rPr kumimoji="0" lang="en-US" sz="1100" b="0" i="0" u="none" strike="noStrike" kern="0" cap="none" spc="11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weeks.</a:t>
                </a:r>
                <a:r>
                  <a:rPr kumimoji="0" lang="en-US"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However,</a:t>
                </a:r>
                <a:r>
                  <a:rPr kumimoji="0" lang="en-US" sz="1100" b="0" i="0" u="none" strike="noStrike" kern="0" cap="none" spc="14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the</a:t>
                </a:r>
                <a:r>
                  <a:rPr kumimoji="0" lang="en-US" sz="1100" b="0" i="0" u="none" strike="noStrike" kern="0" cap="none" spc="-1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brain's</a:t>
                </a:r>
                <a:r>
                  <a:rPr kumimoji="0" lang="en-US" sz="1100" b="0" i="0" u="none" strike="noStrike" kern="0" cap="none" spc="12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differentiation</a:t>
                </a:r>
                <a:r>
                  <a:rPr kumimoji="0" lang="en-US" sz="1100" b="0" i="0" u="none" strike="noStrike" kern="0" cap="none" spc="12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continues</a:t>
                </a:r>
                <a:r>
                  <a:rPr kumimoji="0" lang="en-US" sz="1100" b="0" i="0" u="none" strike="noStrike" kern="0" cap="none" spc="-1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to</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extend</a:t>
                </a:r>
                <a:r>
                  <a:rPr kumimoji="0" lang="en-US" sz="1100" b="0" i="0" u="none" strike="noStrike" kern="0" cap="none" spc="12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into</a:t>
                </a:r>
                <a:r>
                  <a:rPr kumimoji="0" lang="en-US" sz="1100" b="0" i="0" u="none" strike="noStrike" kern="0" cap="none" spc="-2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infancy.</a:t>
                </a:r>
                <a:endParaRPr kumimoji="0" lang="x-none"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endParaRPr>
              </a:p>
              <a:p>
                <a:pPr marL="178435" marR="181610" lvl="0" indent="635" algn="ctr" defTabSz="914400" eaLnBrk="1" fontAlgn="auto" latinLnBrk="0" hangingPunct="1">
                  <a:lnSpc>
                    <a:spcPct val="107000"/>
                  </a:lnSpc>
                  <a:spcBef>
                    <a:spcPts val="15"/>
                  </a:spcBef>
                  <a:spcAft>
                    <a:spcPts val="0"/>
                  </a:spcAft>
                  <a:buClrTx/>
                  <a:buSzTx/>
                  <a:buFontTx/>
                  <a:buNone/>
                  <a:tabLst/>
                  <a:defRPr/>
                </a:pP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Teratogens</a:t>
                </a:r>
                <a:r>
                  <a:rPr kumimoji="0" lang="en-US" sz="1100" b="0" i="0" u="none" strike="noStrike" kern="0" cap="none" spc="-1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can</a:t>
                </a:r>
                <a:r>
                  <a:rPr kumimoji="0" lang="en-US" sz="1100" b="0" i="0" u="none" strike="noStrike" kern="0" cap="none" spc="12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1100" b="0" i="0" u="none" strike="noStrike" kern="0" cap="none" spc="-1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produce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mental</a:t>
                </a:r>
                <a:r>
                  <a:rPr kumimoji="0" lang="en-US" sz="1100" b="0" i="0" u="none" strike="noStrike" kern="0" cap="none" spc="15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retardation</a:t>
                </a:r>
                <a:r>
                  <a:rPr kumimoji="0" lang="en-US" sz="1100" b="0" i="0" u="none" strike="noStrike" kern="0" cap="none" spc="-1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during</a:t>
                </a:r>
                <a:r>
                  <a:rPr kumimoji="0" lang="en-US" sz="1100" b="0" i="0" u="none" strike="noStrike" kern="0" cap="none" spc="140"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1100" b="0" i="0" u="none" strike="noStrike" kern="0" cap="none" spc="-1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both</a:t>
                </a:r>
                <a:r>
                  <a:rPr kumimoji="0" lang="en-US" sz="1100" b="0" i="0" u="none" strike="noStrike" kern="0" cap="none" spc="-1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embryonic</a:t>
                </a:r>
                <a:r>
                  <a:rPr kumimoji="0" lang="en-US" sz="1100" b="0" i="0" u="none" strike="noStrike" kern="0" cap="none" spc="-2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and</a:t>
                </a:r>
                <a:r>
                  <a:rPr kumimoji="0" lang="en-US" sz="1100" b="0" i="0" u="none" strike="noStrike" kern="0" cap="none" spc="135" normalizeH="0" baseline="0" noProof="0">
                    <a:ln>
                      <a:noFill/>
                    </a:ln>
                    <a:solidFill>
                      <a:sysClr val="windowText" lastClr="000000"/>
                    </a:solidFill>
                    <a:effectLst/>
                    <a:uLnTx/>
                    <a:uFillTx/>
                    <a:latin typeface="Times New Roman" panose="02020603050405020304" pitchFamily="18" charset="0"/>
                    <a:ea typeface="Calibri" panose="020F0502020204030204" pitchFamily="34" charset="0"/>
                    <a:cs typeface="Arial" panose="020B0604020202020204" pitchFamily="34" charset="0"/>
                  </a:rPr>
                  <a:t> </a:t>
                </a:r>
                <a:r>
                  <a:rPr kumimoji="0" lang="en-US" sz="1100" b="0" i="0" u="none" strike="noStrike" kern="0" cap="none" spc="-5"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rPr>
                  <a:t>fetal periods</a:t>
                </a:r>
                <a:endParaRPr kumimoji="0" lang="x-none"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grpSp>
      </p:grpSp>
      <p:pic>
        <p:nvPicPr>
          <p:cNvPr id="9" name="Picture 5">
            <a:extLst>
              <a:ext uri="{FF2B5EF4-FFF2-40B4-BE49-F238E27FC236}">
                <a16:creationId xmlns:a16="http://schemas.microsoft.com/office/drawing/2014/main" id="{5272345F-D848-830B-ACC4-7BBF8DD215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832892"/>
            <a:ext cx="6696744" cy="3672408"/>
          </a:xfrm>
          <a:prstGeom prst="rect">
            <a:avLst/>
          </a:prstGeom>
          <a:noFill/>
        </p:spPr>
      </p:pic>
    </p:spTree>
    <p:extLst>
      <p:ext uri="{BB962C8B-B14F-4D97-AF65-F5344CB8AC3E}">
        <p14:creationId xmlns:p14="http://schemas.microsoft.com/office/powerpoint/2010/main" val="3871551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7504" y="339502"/>
            <a:ext cx="6336704" cy="864096"/>
          </a:xfrm>
        </p:spPr>
        <p:txBody>
          <a:bodyPr/>
          <a:lstStyle/>
          <a:p>
            <a:pPr marL="215900" lvl="0" defTabSz="457200">
              <a:spcBef>
                <a:spcPts val="495"/>
              </a:spcBef>
            </a:pPr>
            <a:r>
              <a:rPr lang="en-GB" sz="2000" b="0" kern="1200" spc="-10" dirty="0">
                <a:solidFill>
                  <a:prstClr val="black"/>
                </a:solidFill>
                <a:latin typeface="Calibri" panose="020F0502020204030204" pitchFamily="34" charset="0"/>
                <a:ea typeface="Calibri" panose="020F0502020204030204" pitchFamily="34" charset="0"/>
                <a:cs typeface="Arial" panose="020B0604020202020204" pitchFamily="34" charset="0"/>
              </a:rPr>
              <a:t>Examples about drugs and what it can cause in each trimester : </a:t>
            </a:r>
            <a:br>
              <a:rPr lang="en-GB" sz="2000" b="0" kern="1200" spc="-10" dirty="0">
                <a:solidFill>
                  <a:prstClr val="black"/>
                </a:solidFill>
                <a:latin typeface="Calibri" panose="020F0502020204030204" pitchFamily="34" charset="0"/>
                <a:ea typeface="Calibri" panose="020F0502020204030204" pitchFamily="34" charset="0"/>
                <a:cs typeface="Arial" panose="020B0604020202020204" pitchFamily="34" charset="0"/>
              </a:rPr>
            </a:br>
            <a:endParaRPr lang="en-US" sz="2000" dirty="0"/>
          </a:p>
        </p:txBody>
      </p:sp>
      <p:sp>
        <p:nvSpPr>
          <p:cNvPr id="4" name="عنوان فرعي 3"/>
          <p:cNvSpPr>
            <a:spLocks noGrp="1"/>
          </p:cNvSpPr>
          <p:nvPr>
            <p:ph type="subTitle" idx="1"/>
          </p:nvPr>
        </p:nvSpPr>
        <p:spPr/>
        <p:txBody>
          <a:bodyPr/>
          <a:lstStyle/>
          <a:p>
            <a:endParaRPr lang="en-US"/>
          </a:p>
        </p:txBody>
      </p:sp>
      <p:pic>
        <p:nvPicPr>
          <p:cNvPr id="5" name="Picture 13">
            <a:extLst>
              <a:ext uri="{FF2B5EF4-FFF2-40B4-BE49-F238E27FC236}">
                <a16:creationId xmlns:a16="http://schemas.microsoft.com/office/drawing/2014/main" id="{07B00E09-8F61-5E42-5774-709216EE624F}"/>
              </a:ext>
            </a:extLst>
          </p:cNvPr>
          <p:cNvPicPr>
            <a:picLocks noChangeAspect="1"/>
          </p:cNvPicPr>
          <p:nvPr/>
        </p:nvPicPr>
        <p:blipFill>
          <a:blip r:embed="rId2"/>
          <a:stretch>
            <a:fillRect/>
          </a:stretch>
        </p:blipFill>
        <p:spPr>
          <a:xfrm>
            <a:off x="395536" y="1419622"/>
            <a:ext cx="8424936" cy="2736304"/>
          </a:xfrm>
          <a:prstGeom prst="rect">
            <a:avLst/>
          </a:prstGeom>
        </p:spPr>
      </p:pic>
    </p:spTree>
    <p:extLst>
      <p:ext uri="{BB962C8B-B14F-4D97-AF65-F5344CB8AC3E}">
        <p14:creationId xmlns:p14="http://schemas.microsoft.com/office/powerpoint/2010/main" val="485834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endParaRPr lang="en-US"/>
          </a:p>
        </p:txBody>
      </p:sp>
      <p:pic>
        <p:nvPicPr>
          <p:cNvPr id="7" name="صورة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51470"/>
            <a:ext cx="3672408" cy="2808312"/>
          </a:xfrm>
          <a:prstGeom prst="rect">
            <a:avLst/>
          </a:prstGeom>
        </p:spPr>
      </p:pic>
      <p:pic>
        <p:nvPicPr>
          <p:cNvPr id="8" name="صورة 2">
            <a:extLst>
              <a:ext uri="{FF2B5EF4-FFF2-40B4-BE49-F238E27FC236}">
                <a16:creationId xmlns:a16="http://schemas.microsoft.com/office/drawing/2014/main" id="{F3176E95-A8A3-2A2D-160B-ADFCF004302B}"/>
              </a:ext>
            </a:extLst>
          </p:cNvPr>
          <p:cNvPicPr>
            <a:picLocks noChangeAspect="1"/>
          </p:cNvPicPr>
          <p:nvPr/>
        </p:nvPicPr>
        <p:blipFill>
          <a:blip r:embed="rId4"/>
          <a:stretch>
            <a:fillRect/>
          </a:stretch>
        </p:blipFill>
        <p:spPr>
          <a:xfrm>
            <a:off x="3799656" y="188564"/>
            <a:ext cx="3868688" cy="2671218"/>
          </a:xfrm>
          <a:prstGeom prst="rect">
            <a:avLst/>
          </a:prstGeom>
        </p:spPr>
      </p:pic>
      <p:pic>
        <p:nvPicPr>
          <p:cNvPr id="9" name="صورة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3688" y="2814602"/>
            <a:ext cx="4464496" cy="2746248"/>
          </a:xfrm>
          <a:prstGeom prst="rect">
            <a:avLst/>
          </a:prstGeom>
        </p:spPr>
      </p:pic>
    </p:spTree>
    <p:extLst>
      <p:ext uri="{BB962C8B-B14F-4D97-AF65-F5344CB8AC3E}">
        <p14:creationId xmlns:p14="http://schemas.microsoft.com/office/powerpoint/2010/main" val="1038725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49736" y="1275606"/>
            <a:ext cx="8964488" cy="531900"/>
          </a:xfrm>
        </p:spPr>
        <p:txBody>
          <a:bodyPr/>
          <a:lstStyle/>
          <a:p>
            <a:r>
              <a:rPr lang="en-US" dirty="0">
                <a:solidFill>
                  <a:schemeClr val="tx1">
                    <a:lumMod val="10000"/>
                  </a:schemeClr>
                </a:solidFill>
              </a:rPr>
              <a:t>The Food and Drug (FDA)classifies drugs according to the  degree of risk they cause for the fetus if they are used  during pregnancy.  </a:t>
            </a:r>
            <a:br>
              <a:rPr lang="en-US" dirty="0">
                <a:solidFill>
                  <a:schemeClr val="tx1">
                    <a:lumMod val="10000"/>
                  </a:schemeClr>
                </a:solidFill>
              </a:rPr>
            </a:br>
            <a:br>
              <a:rPr lang="en-US" dirty="0">
                <a:solidFill>
                  <a:schemeClr val="tx1">
                    <a:lumMod val="10000"/>
                  </a:schemeClr>
                </a:solidFill>
              </a:rPr>
            </a:br>
            <a:r>
              <a:rPr lang="en-US" dirty="0">
                <a:solidFill>
                  <a:schemeClr val="tx1">
                    <a:lumMod val="10000"/>
                  </a:schemeClr>
                </a:solidFill>
              </a:rPr>
              <a:t>In general every medication is classified into  Five category (A,B,C,D,X)  …</a:t>
            </a:r>
            <a:br>
              <a:rPr lang="en-US" dirty="0">
                <a:solidFill>
                  <a:schemeClr val="tx1">
                    <a:lumMod val="10000"/>
                  </a:schemeClr>
                </a:solidFill>
              </a:rPr>
            </a:br>
            <a:r>
              <a:rPr lang="en-US" dirty="0">
                <a:solidFill>
                  <a:schemeClr val="tx1">
                    <a:lumMod val="10000"/>
                  </a:schemeClr>
                </a:solidFill>
              </a:rPr>
              <a:t>based on how safe or risky it is to use  during </a:t>
            </a:r>
            <a:br>
              <a:rPr lang="en-US" dirty="0">
                <a:solidFill>
                  <a:schemeClr val="tx1">
                    <a:lumMod val="10000"/>
                  </a:schemeClr>
                </a:solidFill>
              </a:rPr>
            </a:br>
            <a:r>
              <a:rPr lang="en-US" dirty="0">
                <a:solidFill>
                  <a:schemeClr val="tx1">
                    <a:lumMod val="10000"/>
                  </a:schemeClr>
                </a:solidFill>
              </a:rPr>
              <a:t>    pregnancy , And the type and adequacy of studies  </a:t>
            </a:r>
            <a:br>
              <a:rPr lang="en-US" dirty="0">
                <a:solidFill>
                  <a:schemeClr val="tx1">
                    <a:lumMod val="10000"/>
                  </a:schemeClr>
                </a:solidFill>
              </a:rPr>
            </a:br>
            <a:r>
              <a:rPr lang="en-US" dirty="0">
                <a:solidFill>
                  <a:schemeClr val="tx1">
                    <a:lumMod val="10000"/>
                  </a:schemeClr>
                </a:solidFill>
              </a:rPr>
              <a:t>    which is done . </a:t>
            </a:r>
          </a:p>
        </p:txBody>
      </p:sp>
      <p:sp>
        <p:nvSpPr>
          <p:cNvPr id="3" name="عنوان فرعي 2"/>
          <p:cNvSpPr>
            <a:spLocks noGrp="1"/>
          </p:cNvSpPr>
          <p:nvPr>
            <p:ph type="subTitle" idx="1"/>
          </p:nvPr>
        </p:nvSpPr>
        <p:spPr>
          <a:xfrm>
            <a:off x="1259632" y="699542"/>
            <a:ext cx="6227700" cy="1322400"/>
          </a:xfrm>
        </p:spPr>
        <p:txBody>
          <a:bodyPr/>
          <a:lstStyle/>
          <a:p>
            <a:r>
              <a:rPr lang="en-US" sz="3200" kern="1200" spc="600" dirty="0">
                <a:solidFill>
                  <a:schemeClr val="tx1">
                    <a:lumMod val="10000"/>
                  </a:schemeClr>
                </a:solidFill>
                <a:latin typeface="Arial Rounded MT Bold" pitchFamily="34" charset="0"/>
                <a:ea typeface="+mj-ea"/>
                <a:cs typeface="+mj-cs"/>
              </a:rPr>
              <a:t>FDA Classification</a:t>
            </a:r>
            <a:r>
              <a:rPr lang="en-US" sz="5300" kern="1200" spc="600" dirty="0">
                <a:solidFill>
                  <a:schemeClr val="tx1">
                    <a:lumMod val="10000"/>
                  </a:schemeClr>
                </a:solidFill>
                <a:latin typeface="Arial Rounded MT Bold" pitchFamily="34" charset="0"/>
                <a:ea typeface="+mj-ea"/>
                <a:cs typeface="+mj-cs"/>
              </a:rPr>
              <a:t> </a:t>
            </a:r>
            <a:br>
              <a:rPr lang="en-US" sz="4400" kern="1200" dirty="0">
                <a:solidFill>
                  <a:schemeClr val="tx1">
                    <a:lumMod val="10000"/>
                  </a:schemeClr>
                </a:solidFill>
                <a:latin typeface="Calibri Light"/>
                <a:ea typeface="+mj-ea"/>
                <a:cs typeface="+mj-cs"/>
              </a:rPr>
            </a:br>
            <a:br>
              <a:rPr lang="ar-JO" sz="4400" kern="1200" dirty="0">
                <a:solidFill>
                  <a:schemeClr val="tx1">
                    <a:lumMod val="10000"/>
                  </a:schemeClr>
                </a:solidFill>
                <a:latin typeface="Calibri Light"/>
                <a:ea typeface="+mj-ea"/>
                <a:cs typeface="Times New Roman"/>
              </a:rPr>
            </a:br>
            <a:endParaRPr lang="en-US" dirty="0">
              <a:solidFill>
                <a:schemeClr val="tx1">
                  <a:lumMod val="1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84" y="0"/>
            <a:ext cx="1905000" cy="1275606"/>
          </a:xfrm>
          <a:prstGeom prst="rect">
            <a:avLst/>
          </a:prstGeom>
        </p:spPr>
      </p:pic>
    </p:spTree>
    <p:extLst>
      <p:ext uri="{BB962C8B-B14F-4D97-AF65-F5344CB8AC3E}">
        <p14:creationId xmlns:p14="http://schemas.microsoft.com/office/powerpoint/2010/main" val="1717372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وان فرعي 2"/>
          <p:cNvSpPr>
            <a:spLocks noGrp="1"/>
          </p:cNvSpPr>
          <p:nvPr>
            <p:ph type="subTitle" idx="1"/>
          </p:nvPr>
        </p:nvSpPr>
        <p:spPr/>
        <p:txBody>
          <a:bodyPr/>
          <a:lstStyle/>
          <a:p>
            <a:endParaRPr lang="en-US"/>
          </a:p>
        </p:txBody>
      </p:sp>
      <p:sp>
        <p:nvSpPr>
          <p:cNvPr id="4" name="Content Placeholder 2"/>
          <p:cNvSpPr txBox="1">
            <a:spLocks/>
          </p:cNvSpPr>
          <p:nvPr/>
        </p:nvSpPr>
        <p:spPr>
          <a:xfrm>
            <a:off x="395536" y="483518"/>
            <a:ext cx="8229600" cy="427449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q"/>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 </a:t>
            </a:r>
            <a:r>
              <a:rPr kumimoji="0" lang="en-US" sz="2800" b="1" i="0" u="none" strike="noStrike" kern="1200" cap="none" spc="0" normalizeH="0" baseline="0" noProof="0" dirty="0">
                <a:ln>
                  <a:noFill/>
                </a:ln>
                <a:solidFill>
                  <a:sysClr val="windowText" lastClr="000000"/>
                </a:solidFill>
                <a:effectLst/>
                <a:uLnTx/>
                <a:uFillTx/>
                <a:latin typeface="Arial Rounded MT Bold" pitchFamily="34" charset="0"/>
                <a:ea typeface="+mn-ea"/>
                <a:cs typeface="+mn-cs"/>
              </a:rPr>
              <a:t>Category A : </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n-US" sz="2800" b="0" i="0" u="sng" strike="noStrike" kern="1200" cap="none" spc="0" normalizeH="0" baseline="0" noProof="0" dirty="0">
                <a:ln>
                  <a:noFill/>
                </a:ln>
                <a:solidFill>
                  <a:sysClr val="windowText" lastClr="000000"/>
                </a:solidFill>
                <a:effectLst/>
                <a:uLnTx/>
                <a:uFillTx/>
                <a:latin typeface="Calibri"/>
                <a:ea typeface="+mn-ea"/>
                <a:cs typeface="+mn-cs"/>
              </a:rPr>
              <a:t>Adequate and well-controlled</a:t>
            </a: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 studies in </a:t>
            </a:r>
            <a:r>
              <a:rPr kumimoji="0" lang="en-US" sz="2800" b="1" i="0" u="none" strike="noStrike" kern="1200" cap="none" spc="0" normalizeH="0" baseline="0" noProof="0" dirty="0">
                <a:ln>
                  <a:noFill/>
                </a:ln>
                <a:solidFill>
                  <a:sysClr val="windowText" lastClr="000000"/>
                </a:solidFill>
                <a:effectLst/>
                <a:uLnTx/>
                <a:uFillTx/>
                <a:latin typeface="Calibri"/>
                <a:ea typeface="+mn-ea"/>
                <a:cs typeface="+mn-cs"/>
              </a:rPr>
              <a:t>pregnant women </a:t>
            </a: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fail to detect risk to the fetus in the first trimester and no evidence of risk in later trimesters.</a:t>
            </a:r>
          </a:p>
          <a:p>
            <a:pPr marR="0" lvl="0" algn="l" defTabSz="914400" rtl="0" eaLnBrk="1" fontAlgn="auto" latinLnBrk="0" hangingPunct="1">
              <a:lnSpc>
                <a:spcPct val="90000"/>
              </a:lnSpc>
              <a:spcBef>
                <a:spcPts val="1000"/>
              </a:spcBef>
              <a:spcAft>
                <a:spcPts val="0"/>
              </a:spcAft>
              <a:buClrTx/>
              <a:buSzTx/>
              <a:buFontTx/>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Extremely few drugs exist in this category !!</a:t>
            </a:r>
          </a:p>
          <a:p>
            <a:pPr marR="0" lvl="0" algn="l" defTabSz="914400" rtl="0" eaLnBrk="1" fontAlgn="auto" latinLnBrk="0" hangingPunct="1">
              <a:lnSpc>
                <a:spcPct val="90000"/>
              </a:lnSpc>
              <a:spcBef>
                <a:spcPts val="1000"/>
              </a:spcBef>
              <a:spcAft>
                <a:spcPts val="0"/>
              </a:spcAft>
              <a:buClrTx/>
              <a:buSzTx/>
              <a:buFontTx/>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q"/>
              <a:tabLst/>
              <a:defRPr/>
            </a:pPr>
            <a:r>
              <a:rPr kumimoji="0" lang="en-US" sz="2800" b="1" i="0" u="none" strike="noStrike" kern="1200" cap="none" spc="0" normalizeH="0" baseline="0" noProof="0" dirty="0">
                <a:ln>
                  <a:noFill/>
                </a:ln>
                <a:solidFill>
                  <a:sysClr val="windowText" lastClr="000000"/>
                </a:solidFill>
                <a:effectLst/>
                <a:uLnTx/>
                <a:uFillTx/>
                <a:latin typeface="Arial Rounded MT Bold" pitchFamily="34" charset="0"/>
                <a:ea typeface="+mn-ea"/>
                <a:cs typeface="+mn-cs"/>
              </a:rPr>
              <a:t>Category B :</a:t>
            </a: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Safe on the basis of animal studies , with no controlled study in pregnant women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200" b="1"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 </a:t>
            </a:r>
            <a:r>
              <a:rPr kumimoji="0" lang="en-US" sz="4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a:ea typeface="+mn-ea"/>
                <a:cs typeface="+mn-cs"/>
              </a:rPr>
              <a:t>OR</a:t>
            </a:r>
          </a:p>
          <a:p>
            <a:pPr marR="0" lvl="0" algn="l" defTabSz="914400" rtl="0" eaLnBrk="1" fontAlgn="auto" latinLnBrk="0" hangingPunct="1">
              <a:lnSpc>
                <a:spcPct val="90000"/>
              </a:lnSpc>
              <a:spcBef>
                <a:spcPts val="1000"/>
              </a:spcBef>
              <a:spcAft>
                <a:spcPts val="0"/>
              </a:spcAft>
              <a:buClrTx/>
              <a:buSzTx/>
              <a:buFontTx/>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a:ea typeface="+mn-ea"/>
                <a:cs typeface="+mn-cs"/>
              </a:rPr>
              <a:t>animal studies have shown an adverse effect which was not confirmed in controlled studies in women in the first trimester and there is no evidence of risk to the fetus in later trimesters .</a:t>
            </a:r>
          </a:p>
          <a:p>
            <a:pPr marR="0" lvl="0" algn="l" defTabSz="914400" rtl="0" eaLnBrk="1" fontAlgn="auto" latinLnBrk="0" hangingPunct="1">
              <a:lnSpc>
                <a:spcPct val="90000"/>
              </a:lnSpc>
              <a:spcBef>
                <a:spcPts val="1000"/>
              </a:spcBef>
              <a:spcAft>
                <a:spcPts val="0"/>
              </a:spcAft>
              <a:buClrTx/>
              <a:buSzTx/>
              <a:buFontTx/>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194186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وان فرعي 2"/>
          <p:cNvSpPr>
            <a:spLocks noGrp="1"/>
          </p:cNvSpPr>
          <p:nvPr>
            <p:ph type="subTitle" idx="1"/>
          </p:nvPr>
        </p:nvSpPr>
        <p:spPr/>
        <p:txBody>
          <a:bodyPr/>
          <a:lstStyle/>
          <a:p>
            <a:endParaRPr lang="en-US"/>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5" y="195486"/>
            <a:ext cx="841375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3915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وان فرعي 2"/>
          <p:cNvSpPr>
            <a:spLocks noGrp="1"/>
          </p:cNvSpPr>
          <p:nvPr>
            <p:ph type="subTitle" idx="1"/>
          </p:nvPr>
        </p:nvSpPr>
        <p:spPr/>
        <p:txBody>
          <a:bodyPr/>
          <a:lstStyle/>
          <a:p>
            <a:endParaRPr lang="en-US"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733" y="2719137"/>
            <a:ext cx="4487267" cy="242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63" y="49213"/>
            <a:ext cx="8321675" cy="504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1981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4" name="عنوان فرعي 3"/>
          <p:cNvSpPr>
            <a:spLocks noGrp="1"/>
          </p:cNvSpPr>
          <p:nvPr>
            <p:ph type="subTitle" idx="1"/>
          </p:nvPr>
        </p:nvSpPr>
        <p:spPr>
          <a:xfrm>
            <a:off x="683568" y="555526"/>
            <a:ext cx="7560840" cy="4176464"/>
          </a:xfrm>
        </p:spPr>
        <p:txBody>
          <a:bodyPr/>
          <a:lstStyle/>
          <a:p>
            <a:r>
              <a:rPr lang="en-US" dirty="0"/>
              <a:t>Pregnancy and breastfeeding pose a unique challenge to drug development and clinical application. In addition to drug toxicity to the fetus in utero and infants through breastfeeding, alterations of pharmacokinetics in those women also need careful attention</a:t>
            </a:r>
          </a:p>
        </p:txBody>
      </p:sp>
    </p:spTree>
    <p:extLst>
      <p:ext uri="{BB962C8B-B14F-4D97-AF65-F5344CB8AC3E}">
        <p14:creationId xmlns:p14="http://schemas.microsoft.com/office/powerpoint/2010/main" val="2800709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وان فرعي 2"/>
          <p:cNvSpPr>
            <a:spLocks noGrp="1"/>
          </p:cNvSpPr>
          <p:nvPr>
            <p:ph type="subTitle"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5789"/>
            <a:ext cx="7560841" cy="5057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589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وان فرعي 2"/>
          <p:cNvSpPr>
            <a:spLocks noGrp="1"/>
          </p:cNvSpPr>
          <p:nvPr>
            <p:ph type="subTitle" idx="1"/>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0"/>
            <a:ext cx="8407400"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5" y="797520"/>
            <a:ext cx="8974137" cy="434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9449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وان فرعي 2"/>
          <p:cNvSpPr>
            <a:spLocks noGrp="1"/>
          </p:cNvSpPr>
          <p:nvPr>
            <p:ph type="subTitle" idx="1"/>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54428"/>
            <a:ext cx="6565900"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5566"/>
            <a:ext cx="8693150" cy="462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259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وان فرعي 2"/>
          <p:cNvSpPr>
            <a:spLocks noGrp="1"/>
          </p:cNvSpPr>
          <p:nvPr>
            <p:ph type="subTitle"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70983"/>
            <a:ext cx="636428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987574"/>
            <a:ext cx="9070975" cy="4144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5767" y="3863"/>
            <a:ext cx="2873095" cy="983711"/>
          </a:xfrm>
          <a:prstGeom prst="rect">
            <a:avLst/>
          </a:prstGeom>
        </p:spPr>
      </p:pic>
    </p:spTree>
    <p:extLst>
      <p:ext uri="{BB962C8B-B14F-4D97-AF65-F5344CB8AC3E}">
        <p14:creationId xmlns:p14="http://schemas.microsoft.com/office/powerpoint/2010/main" val="4291385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وان فرعي 2"/>
          <p:cNvSpPr>
            <a:spLocks noGrp="1"/>
          </p:cNvSpPr>
          <p:nvPr>
            <p:ph type="subTitle" idx="1"/>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38" y="0"/>
            <a:ext cx="8821737" cy="526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7998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وان فرعي 2"/>
          <p:cNvSpPr>
            <a:spLocks noGrp="1"/>
          </p:cNvSpPr>
          <p:nvPr>
            <p:ph type="subTitle" idx="1"/>
          </p:nvPr>
        </p:nvSpPr>
        <p:spPr/>
        <p:txBody>
          <a:bodyPr/>
          <a:lstStyle/>
          <a:p>
            <a:endParaRPr 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36" y="-22363"/>
            <a:ext cx="7967663"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926012"/>
            <a:ext cx="7967663" cy="419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3395" y="-22363"/>
            <a:ext cx="1469002" cy="1383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3395" y="1360714"/>
            <a:ext cx="1469002"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9538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وان فرعي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25" y="339502"/>
            <a:ext cx="1743075" cy="431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37" y="195486"/>
            <a:ext cx="8177875" cy="5466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3794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وان فرعي 2"/>
          <p:cNvSpPr>
            <a:spLocks noGrp="1"/>
          </p:cNvSpPr>
          <p:nvPr>
            <p:ph type="subTitle" idx="1"/>
          </p:nvPr>
        </p:nvSpPr>
        <p:spPr>
          <a:xfrm>
            <a:off x="539552" y="1585012"/>
            <a:ext cx="8352927" cy="3290993"/>
          </a:xfrm>
        </p:spPr>
        <p:txBody>
          <a:bodyPr/>
          <a:lstStyle/>
          <a:p>
            <a:pPr marL="76200" lvl="0" indent="0" algn="l" defTabSz="457200">
              <a:spcBef>
                <a:spcPts val="790"/>
              </a:spcBef>
              <a:buClrTx/>
              <a:buSzTx/>
            </a:pPr>
            <a:r>
              <a:rPr lang="en-US" sz="2400" b="1" u="sng" kern="1200" spc="-5" dirty="0">
                <a:solidFill>
                  <a:srgbClr val="006FC0"/>
                </a:solidFill>
                <a:uFill>
                  <a:solidFill>
                    <a:srgbClr val="006FC0"/>
                  </a:solidFill>
                </a:uFill>
                <a:latin typeface="Calibri" panose="020F0502020204030204" pitchFamily="34" charset="0"/>
                <a:ea typeface="Calibri" panose="020F0502020204030204" pitchFamily="34" charset="0"/>
                <a:cs typeface="+mn-cs"/>
              </a:rPr>
              <a:t>NSAIDs</a:t>
            </a:r>
            <a:endParaRPr lang="x-none" sz="2400" b="1" kern="1200">
              <a:solidFill>
                <a:prstClr val="black"/>
              </a:solidFill>
              <a:latin typeface="Calibri" panose="020F0502020204030204" pitchFamily="34" charset="0"/>
              <a:ea typeface="Calibri" panose="020F0502020204030204" pitchFamily="34" charset="0"/>
              <a:cs typeface="+mn-cs"/>
            </a:endParaRPr>
          </a:p>
          <a:p>
            <a:pPr marL="0" lvl="0" indent="0" algn="l" defTabSz="457200">
              <a:spcBef>
                <a:spcPts val="860"/>
              </a:spcBef>
              <a:buClrTx/>
              <a:buSzPts val="1200"/>
              <a:tabLst>
                <a:tab pos="574040" algn="l"/>
              </a:tabLst>
            </a:pPr>
            <a:r>
              <a:rPr lang="en-GB" sz="1400" kern="1200" spc="-10" dirty="0">
                <a:solidFill>
                  <a:prstClr val="black"/>
                </a:solidFill>
                <a:latin typeface="Calibri" panose="020F0502020204030204" pitchFamily="34" charset="0"/>
                <a:ea typeface="Times New Roman" panose="02020603050405020304" pitchFamily="18" charset="0"/>
                <a:cs typeface="Arial" panose="020B0604020202020204" pitchFamily="34" charset="0"/>
              </a:rPr>
              <a:t>1-</a:t>
            </a:r>
            <a:r>
              <a:rPr lang="en-US" sz="1400" kern="1200" spc="-10" dirty="0">
                <a:solidFill>
                  <a:prstClr val="black"/>
                </a:solidFill>
                <a:latin typeface="Calibri" panose="020F0502020204030204" pitchFamily="34" charset="0"/>
                <a:ea typeface="Times New Roman" panose="02020603050405020304" pitchFamily="18" charset="0"/>
                <a:cs typeface="Arial" panose="020B0604020202020204" pitchFamily="34" charset="0"/>
              </a:rPr>
              <a:t>Aspirin</a:t>
            </a:r>
            <a:r>
              <a:rPr lang="en-US" sz="1400" kern="1200" spc="-15" dirty="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US" sz="1400" kern="1200" dirty="0">
                <a:solidFill>
                  <a:prstClr val="black"/>
                </a:solidFill>
                <a:latin typeface="Calibri" panose="020F0502020204030204" pitchFamily="34" charset="0"/>
                <a:ea typeface="Times New Roman" panose="02020603050405020304" pitchFamily="18" charset="0"/>
                <a:cs typeface="Arial" panose="020B0604020202020204" pitchFamily="34" charset="0"/>
              </a:rPr>
              <a:t>:</a:t>
            </a:r>
            <a:endParaRPr lang="x-none" sz="1400" kern="1200">
              <a:solidFill>
                <a:prstClr val="black"/>
              </a:solidFill>
              <a:latin typeface="Calibri" panose="020F0502020204030204" pitchFamily="34" charset="0"/>
              <a:ea typeface="Times New Roman" panose="02020603050405020304" pitchFamily="18" charset="0"/>
              <a:cs typeface="Arial" panose="020B0604020202020204" pitchFamily="34" charset="0"/>
            </a:endParaRPr>
          </a:p>
          <a:p>
            <a:pPr marL="0" lvl="0" indent="0" algn="l" defTabSz="457200">
              <a:spcBef>
                <a:spcPts val="35"/>
              </a:spcBef>
              <a:buClrTx/>
              <a:buSzPts val="1200"/>
              <a:tabLst>
                <a:tab pos="534035" algn="l"/>
              </a:tabLst>
            </a:pPr>
            <a:r>
              <a:rPr lang="en-GB" sz="140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a:t>
            </a:r>
            <a:r>
              <a:rPr lang="en-US" sz="140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Full </a:t>
            </a:r>
            <a:r>
              <a:rPr lang="en-US" sz="14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dose</a:t>
            </a:r>
            <a:r>
              <a:rPr lang="en-US" sz="1400" kern="1200" spc="-1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4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Aspirin</a:t>
            </a:r>
            <a:r>
              <a:rPr lang="en-US" sz="140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40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4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category</a:t>
            </a:r>
            <a:r>
              <a:rPr lang="en-US" sz="140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40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D</a:t>
            </a:r>
            <a:r>
              <a:rPr lang="en-US" sz="1400" kern="1200" spc="26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40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a:t>
            </a:r>
            <a:r>
              <a:rPr lang="en-US" sz="140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40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avoided</a:t>
            </a:r>
            <a:r>
              <a:rPr lang="en-US" sz="140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40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a:t>
            </a:r>
            <a:endParaRPr lang="x-none" sz="1400" kern="1200">
              <a:solidFill>
                <a:prstClr val="black"/>
              </a:solidFill>
              <a:latin typeface="Calibri" panose="020F0502020204030204" pitchFamily="34" charset="0"/>
              <a:ea typeface="Arial" panose="020B0604020202020204" pitchFamily="34" charset="0"/>
              <a:cs typeface="Times New Roman" panose="02020603050405020304" pitchFamily="18" charset="0"/>
            </a:endParaRPr>
          </a:p>
          <a:p>
            <a:pPr marL="0" lvl="0" indent="0" algn="l" defTabSz="457200">
              <a:spcBef>
                <a:spcPts val="935"/>
              </a:spcBef>
              <a:buClrTx/>
              <a:buSzPts val="1200"/>
              <a:tabLst>
                <a:tab pos="534035" algn="l"/>
              </a:tabLst>
            </a:pPr>
            <a:r>
              <a:rPr lang="en-GB" sz="14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t>
            </a:r>
            <a:r>
              <a:rPr lang="en-US" sz="14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Low</a:t>
            </a:r>
            <a:r>
              <a:rPr lang="en-US" sz="140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4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dose</a:t>
            </a:r>
            <a:r>
              <a:rPr lang="en-US" sz="1400" kern="1200" spc="-1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4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aspirin</a:t>
            </a:r>
            <a:r>
              <a:rPr lang="en-US" sz="140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4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75mg</a:t>
            </a:r>
            <a:r>
              <a:rPr lang="en-US" sz="140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40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a:t>
            </a:r>
            <a:r>
              <a:rPr lang="en-US" sz="14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 category</a:t>
            </a:r>
            <a:r>
              <a:rPr lang="en-US" sz="140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40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C</a:t>
            </a:r>
            <a:r>
              <a:rPr lang="en-US" sz="140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40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a:t>
            </a:r>
            <a:r>
              <a:rPr lang="en-US" sz="140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40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safe</a:t>
            </a:r>
            <a:r>
              <a:rPr lang="en-US" sz="1400" kern="1200" spc="-1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40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a:t>
            </a:r>
            <a:endParaRPr lang="x-none" sz="1400" kern="1200">
              <a:solidFill>
                <a:prstClr val="black"/>
              </a:solidFill>
              <a:latin typeface="Calibri" panose="020F0502020204030204" pitchFamily="34" charset="0"/>
              <a:ea typeface="Arial" panose="020B0604020202020204" pitchFamily="34" charset="0"/>
              <a:cs typeface="Times New Roman" panose="02020603050405020304" pitchFamily="18" charset="0"/>
            </a:endParaRPr>
          </a:p>
          <a:p>
            <a:pPr marL="0" marR="2725420" lvl="0" indent="0" algn="l" defTabSz="457200">
              <a:lnSpc>
                <a:spcPct val="107000"/>
              </a:lnSpc>
              <a:spcBef>
                <a:spcPts val="910"/>
              </a:spcBef>
              <a:buClrTx/>
              <a:buSzPts val="1200"/>
              <a:tabLst>
                <a:tab pos="156210" algn="l"/>
              </a:tabLst>
            </a:pPr>
            <a:r>
              <a:rPr lang="en-GB"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-M</a:t>
            </a:r>
            <a:r>
              <a:rPr lang="en-US" sz="1400" kern="1200" spc="-5" dirty="0" err="1">
                <a:solidFill>
                  <a:prstClr val="black"/>
                </a:solidFill>
                <a:latin typeface="Calibri" panose="020F0502020204030204" pitchFamily="34" charset="0"/>
                <a:ea typeface="Calibri" panose="020F0502020204030204" pitchFamily="34" charset="0"/>
                <a:cs typeface="Arial" panose="020B0604020202020204" pitchFamily="34" charset="0"/>
              </a:rPr>
              <a:t>aternal</a:t>
            </a:r>
            <a:r>
              <a:rPr lang="en-US" sz="1400" kern="1200" spc="-1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ingestion of</a:t>
            </a:r>
            <a:r>
              <a:rPr lang="en-US" sz="1400" kern="1200" spc="-3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dirty="0">
                <a:solidFill>
                  <a:prstClr val="black"/>
                </a:solidFill>
                <a:latin typeface="Calibri" panose="020F0502020204030204" pitchFamily="34" charset="0"/>
                <a:ea typeface="Calibri" panose="020F0502020204030204" pitchFamily="34" charset="0"/>
                <a:cs typeface="Arial" panose="020B0604020202020204" pitchFamily="34" charset="0"/>
              </a:rPr>
              <a:t>aspirin</a:t>
            </a:r>
            <a:r>
              <a:rPr lang="en-US" sz="1400" kern="1200" spc="-3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in</a:t>
            </a:r>
            <a:r>
              <a:rPr lang="en-US" sz="1400" kern="1200" spc="-3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the</a:t>
            </a:r>
            <a:r>
              <a:rPr lang="en-US" sz="1400" kern="120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Third</a:t>
            </a:r>
            <a:r>
              <a:rPr lang="en-US" sz="1400" kern="1200" spc="-3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dirty="0">
                <a:solidFill>
                  <a:prstClr val="black"/>
                </a:solidFill>
                <a:latin typeface="Calibri" panose="020F0502020204030204" pitchFamily="34" charset="0"/>
                <a:ea typeface="Calibri" panose="020F0502020204030204" pitchFamily="34" charset="0"/>
                <a:cs typeface="Arial" panose="020B0604020202020204" pitchFamily="34" charset="0"/>
              </a:rPr>
              <a:t>trimester</a:t>
            </a:r>
            <a:r>
              <a:rPr lang="en-US" sz="1400" kern="1200" spc="-3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dirty="0">
                <a:solidFill>
                  <a:prstClr val="black"/>
                </a:solidFill>
                <a:latin typeface="Calibri" panose="020F0502020204030204" pitchFamily="34" charset="0"/>
                <a:ea typeface="Calibri" panose="020F0502020204030204" pitchFamily="34" charset="0"/>
                <a:cs typeface="Arial" panose="020B0604020202020204" pitchFamily="34" charset="0"/>
              </a:rPr>
              <a:t>was</a:t>
            </a:r>
            <a:r>
              <a:rPr lang="en-US" sz="1400" kern="1200" spc="-2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related</a:t>
            </a:r>
            <a:r>
              <a:rPr lang="en-US" sz="1400" kern="1200" spc="-2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dirty="0">
                <a:solidFill>
                  <a:prstClr val="black"/>
                </a:solidFill>
                <a:latin typeface="Calibri" panose="020F0502020204030204" pitchFamily="34" charset="0"/>
                <a:ea typeface="Calibri" panose="020F0502020204030204" pitchFamily="34" charset="0"/>
                <a:cs typeface="Arial" panose="020B0604020202020204" pitchFamily="34" charset="0"/>
              </a:rPr>
              <a:t>to</a:t>
            </a:r>
            <a:r>
              <a:rPr lang="en-US" sz="1400" kern="1200" spc="15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10" dirty="0">
                <a:solidFill>
                  <a:prstClr val="black"/>
                </a:solidFill>
                <a:latin typeface="Calibri" panose="020F0502020204030204" pitchFamily="34" charset="0"/>
                <a:ea typeface="Calibri" panose="020F0502020204030204" pitchFamily="34" charset="0"/>
                <a:cs typeface="Arial" panose="020B0604020202020204" pitchFamily="34" charset="0"/>
              </a:rPr>
              <a:t>closure</a:t>
            </a:r>
            <a:r>
              <a:rPr lang="en-US" sz="1400" kern="120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of</a:t>
            </a:r>
            <a:r>
              <a:rPr lang="en-US" sz="1400" kern="1200" spc="-2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the</a:t>
            </a:r>
            <a:r>
              <a:rPr lang="en-US" sz="1400" kern="120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10" dirty="0" err="1">
                <a:solidFill>
                  <a:prstClr val="black"/>
                </a:solidFill>
                <a:latin typeface="Calibri" panose="020F0502020204030204" pitchFamily="34" charset="0"/>
                <a:ea typeface="Calibri" panose="020F0502020204030204" pitchFamily="34" charset="0"/>
                <a:cs typeface="Arial" panose="020B0604020202020204" pitchFamily="34" charset="0"/>
              </a:rPr>
              <a:t>ductus</a:t>
            </a:r>
            <a:r>
              <a:rPr lang="en-US" sz="1400" kern="1200" spc="-1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err="1">
                <a:solidFill>
                  <a:prstClr val="black"/>
                </a:solidFill>
                <a:latin typeface="Calibri" panose="020F0502020204030204" pitchFamily="34" charset="0"/>
                <a:ea typeface="Calibri" panose="020F0502020204030204" pitchFamily="34" charset="0"/>
                <a:cs typeface="Arial" panose="020B0604020202020204" pitchFamily="34" charset="0"/>
              </a:rPr>
              <a:t>arteriosus</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 in</a:t>
            </a:r>
            <a:r>
              <a:rPr lang="en-US" sz="1400" kern="1200" spc="-2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dirty="0">
                <a:solidFill>
                  <a:prstClr val="black"/>
                </a:solidFill>
                <a:latin typeface="Calibri" panose="020F0502020204030204" pitchFamily="34" charset="0"/>
                <a:ea typeface="Calibri" panose="020F0502020204030204" pitchFamily="34" charset="0"/>
                <a:cs typeface="Arial" panose="020B0604020202020204" pitchFamily="34" charset="0"/>
              </a:rPr>
              <a:t>utero</a:t>
            </a:r>
            <a:r>
              <a:rPr lang="en-US" sz="1400" kern="1200" spc="-25" dirty="0">
                <a:solidFill>
                  <a:prstClr val="black"/>
                </a:solidFill>
                <a:latin typeface="Calibri" panose="020F0502020204030204" pitchFamily="34" charset="0"/>
                <a:ea typeface="Calibri" panose="020F0502020204030204" pitchFamily="34" charset="0"/>
                <a:cs typeface="Arial" panose="020B0604020202020204" pitchFamily="34" charset="0"/>
              </a:rPr>
              <a:t> </a:t>
            </a:r>
            <a:endParaRPr lang="x-none" sz="1400" kern="120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0" lvl="0" indent="0" algn="l" defTabSz="457200">
              <a:spcBef>
                <a:spcPts val="790"/>
              </a:spcBef>
              <a:buClrTx/>
              <a:buSzPts val="1200"/>
              <a:tabLst>
                <a:tab pos="156210" algn="l"/>
              </a:tabLst>
            </a:pPr>
            <a:r>
              <a:rPr lang="en-GB"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Indication </a:t>
            </a:r>
            <a:r>
              <a:rPr lang="en-US" sz="1400" kern="1200" spc="-10" dirty="0">
                <a:solidFill>
                  <a:prstClr val="black"/>
                </a:solidFill>
                <a:latin typeface="Calibri" panose="020F0502020204030204" pitchFamily="34" charset="0"/>
                <a:ea typeface="Calibri" panose="020F0502020204030204" pitchFamily="34" charset="0"/>
                <a:cs typeface="Arial" panose="020B0604020202020204" pitchFamily="34" charset="0"/>
              </a:rPr>
              <a:t>for</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 Low</a:t>
            </a:r>
            <a:r>
              <a:rPr lang="en-US" sz="1400" kern="1200" spc="-1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Dose</a:t>
            </a:r>
            <a:r>
              <a:rPr lang="en-US" sz="1400" kern="1200" spc="-1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Aspirin</a:t>
            </a:r>
            <a:r>
              <a:rPr lang="en-US" sz="1400" kern="1200" spc="1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include:</a:t>
            </a:r>
            <a:r>
              <a:rPr lang="en-US" sz="1400" kern="1200" spc="-2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chronic</a:t>
            </a:r>
            <a:r>
              <a:rPr lang="en-US" sz="1400" kern="120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HTN </a:t>
            </a:r>
            <a:r>
              <a:rPr lang="en-US" sz="1400" kern="1200" dirty="0">
                <a:solidFill>
                  <a:prstClr val="black"/>
                </a:solidFill>
                <a:latin typeface="Calibri" panose="020F0502020204030204" pitchFamily="34" charset="0"/>
                <a:ea typeface="Calibri" panose="020F0502020204030204" pitchFamily="34" charset="0"/>
                <a:cs typeface="Arial" panose="020B0604020202020204" pitchFamily="34" charset="0"/>
              </a:rPr>
              <a:t>,</a:t>
            </a:r>
            <a:r>
              <a:rPr lang="en-US" sz="1400" kern="1200" spc="-3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Chronic</a:t>
            </a:r>
            <a:r>
              <a:rPr lang="en-US" sz="1400" kern="1200" spc="-2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dirty="0">
                <a:solidFill>
                  <a:prstClr val="black"/>
                </a:solidFill>
                <a:latin typeface="Calibri" panose="020F0502020204030204" pitchFamily="34" charset="0"/>
                <a:ea typeface="Calibri" panose="020F0502020204030204" pitchFamily="34" charset="0"/>
                <a:cs typeface="Arial" panose="020B0604020202020204" pitchFamily="34" charset="0"/>
              </a:rPr>
              <a:t>DM</a:t>
            </a:r>
            <a:r>
              <a:rPr lang="en-US" sz="1400" kern="1200" spc="-1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dirty="0">
                <a:solidFill>
                  <a:prstClr val="black"/>
                </a:solidFill>
                <a:latin typeface="Calibri" panose="020F0502020204030204" pitchFamily="34" charset="0"/>
                <a:ea typeface="Calibri" panose="020F0502020204030204" pitchFamily="34" charset="0"/>
                <a:cs typeface="Arial" panose="020B0604020202020204" pitchFamily="34" charset="0"/>
              </a:rPr>
              <a:t>,</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 autoimmune</a:t>
            </a:r>
            <a:r>
              <a:rPr lang="en-US" sz="1400" kern="1200" spc="-1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dirty="0">
                <a:solidFill>
                  <a:prstClr val="black"/>
                </a:solidFill>
                <a:latin typeface="Calibri" panose="020F0502020204030204" pitchFamily="34" charset="0"/>
                <a:ea typeface="Calibri" panose="020F0502020204030204" pitchFamily="34" charset="0"/>
                <a:cs typeface="Arial" panose="020B0604020202020204" pitchFamily="34" charset="0"/>
              </a:rPr>
              <a:t>dis</a:t>
            </a:r>
            <a:r>
              <a:rPr lang="en-GB" sz="1400" kern="1200" dirty="0">
                <a:solidFill>
                  <a:prstClr val="black"/>
                </a:solidFill>
                <a:latin typeface="Calibri" panose="020F0502020204030204" pitchFamily="34" charset="0"/>
                <a:ea typeface="Calibri" panose="020F0502020204030204" pitchFamily="34" charset="0"/>
                <a:cs typeface="Arial" panose="020B0604020202020204" pitchFamily="34" charset="0"/>
              </a:rPr>
              <a:t>ease</a:t>
            </a:r>
            <a:r>
              <a:rPr lang="en-US" sz="1400" kern="1200" spc="-1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dirty="0">
                <a:solidFill>
                  <a:prstClr val="black"/>
                </a:solidFill>
                <a:latin typeface="Calibri" panose="020F0502020204030204" pitchFamily="34" charset="0"/>
                <a:ea typeface="Calibri" panose="020F0502020204030204" pitchFamily="34" charset="0"/>
                <a:cs typeface="Arial" panose="020B0604020202020204" pitchFamily="34" charset="0"/>
              </a:rPr>
              <a:t>,</a:t>
            </a:r>
            <a:endParaRPr lang="x-none" sz="1400" kern="120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0" lvl="0" indent="0" algn="l" defTabSz="457200">
              <a:spcBef>
                <a:spcPts val="120"/>
              </a:spcBef>
              <a:buClrTx/>
              <a:buSzTx/>
            </a:pPr>
            <a:r>
              <a:rPr lang="en-US" sz="1400" kern="1200" spc="-10" dirty="0">
                <a:solidFill>
                  <a:prstClr val="black"/>
                </a:solidFill>
                <a:latin typeface="Calibri" panose="020F0502020204030204" pitchFamily="34" charset="0"/>
                <a:ea typeface="Calibri" panose="020F0502020204030204" pitchFamily="34" charset="0"/>
                <a:cs typeface="Calibri" panose="020F0502020204030204" pitchFamily="34" charset="0"/>
              </a:rPr>
              <a:t>thrombophilia</a:t>
            </a:r>
            <a:r>
              <a:rPr lang="en-US" sz="1400" kern="1200" spc="15"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1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lang="en-GB" sz="14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0" lvl="0" indent="0" algn="l" defTabSz="457200">
              <a:spcBef>
                <a:spcPts val="120"/>
              </a:spcBef>
              <a:buClrTx/>
              <a:buSzTx/>
            </a:pPr>
            <a:endParaRPr lang="x-none" sz="1400" kern="120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0" marR="982980" lvl="0" indent="0" algn="l" defTabSz="457200">
              <a:lnSpc>
                <a:spcPts val="1370"/>
              </a:lnSpc>
              <a:spcBef>
                <a:spcPts val="885"/>
              </a:spcBef>
              <a:buClrTx/>
              <a:buSzPts val="1200"/>
              <a:tabLst>
                <a:tab pos="534035" algn="l"/>
              </a:tabLst>
            </a:pPr>
            <a:r>
              <a:rPr lang="en-GB" sz="1400" kern="1200" spc="-5" dirty="0">
                <a:solidFill>
                  <a:prstClr val="black"/>
                </a:solidFill>
                <a:latin typeface="Calibri" panose="020F0502020204030204" pitchFamily="34" charset="0"/>
                <a:ea typeface="Times New Roman" panose="02020603050405020304" pitchFamily="18" charset="0"/>
                <a:cs typeface="Arial" panose="020B0604020202020204" pitchFamily="34" charset="0"/>
              </a:rPr>
              <a:t>2-</a:t>
            </a:r>
            <a:r>
              <a:rPr lang="en-US" sz="1400" kern="1200" spc="-5" dirty="0">
                <a:solidFill>
                  <a:prstClr val="black"/>
                </a:solidFill>
                <a:latin typeface="Calibri" panose="020F0502020204030204" pitchFamily="34" charset="0"/>
                <a:ea typeface="Times New Roman" panose="02020603050405020304" pitchFamily="18" charset="0"/>
                <a:cs typeface="Arial" panose="020B0604020202020204" pitchFamily="34" charset="0"/>
              </a:rPr>
              <a:t>Acetaminophen</a:t>
            </a:r>
            <a:r>
              <a:rPr lang="en-US" sz="1400" kern="1200" spc="-15" dirty="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US" sz="1400" kern="1200" dirty="0">
                <a:solidFill>
                  <a:prstClr val="black"/>
                </a:solidFill>
                <a:latin typeface="Calibri" panose="020F0502020204030204" pitchFamily="34" charset="0"/>
                <a:ea typeface="Times New Roman" panose="02020603050405020304" pitchFamily="18" charset="0"/>
                <a:cs typeface="Arial" panose="020B0604020202020204" pitchFamily="34" charset="0"/>
              </a:rPr>
              <a:t>:</a:t>
            </a:r>
            <a:r>
              <a:rPr lang="en-US" sz="1400" kern="1200" spc="10" dirty="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US" sz="1400" kern="1200" dirty="0">
                <a:solidFill>
                  <a:prstClr val="black"/>
                </a:solidFill>
                <a:latin typeface="Calibri" panose="020F0502020204030204" pitchFamily="34" charset="0"/>
                <a:ea typeface="Times New Roman" panose="02020603050405020304" pitchFamily="18" charset="0"/>
                <a:cs typeface="Arial" panose="020B0604020202020204" pitchFamily="34" charset="0"/>
              </a:rPr>
              <a:t>Category</a:t>
            </a:r>
            <a:r>
              <a:rPr lang="en-US" sz="1400" kern="1200" spc="-40" dirty="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US" sz="1400" kern="1200" dirty="0">
                <a:solidFill>
                  <a:prstClr val="black"/>
                </a:solidFill>
                <a:latin typeface="Calibri" panose="020F0502020204030204" pitchFamily="34" charset="0"/>
                <a:ea typeface="Times New Roman" panose="02020603050405020304" pitchFamily="18" charset="0"/>
                <a:cs typeface="Arial" panose="020B0604020202020204" pitchFamily="34" charset="0"/>
              </a:rPr>
              <a:t>B</a:t>
            </a:r>
            <a:r>
              <a:rPr lang="en-US" sz="1400" kern="1200" spc="20" dirty="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US" sz="1400" kern="1200" spc="-5" dirty="0">
                <a:solidFill>
                  <a:prstClr val="black"/>
                </a:solidFill>
                <a:latin typeface="Calibri" panose="020F0502020204030204" pitchFamily="34" charset="0"/>
                <a:ea typeface="Times New Roman" panose="02020603050405020304" pitchFamily="18" charset="0"/>
                <a:cs typeface="Arial" panose="020B0604020202020204" pitchFamily="34" charset="0"/>
              </a:rPr>
              <a:t>=&gt;</a:t>
            </a:r>
            <a:r>
              <a:rPr lang="en-US" sz="1400" kern="1200" spc="5" dirty="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US" sz="1400" kern="1200" spc="-15" dirty="0">
                <a:solidFill>
                  <a:prstClr val="black"/>
                </a:solidFill>
                <a:latin typeface="Calibri" panose="020F0502020204030204" pitchFamily="34" charset="0"/>
                <a:ea typeface="Times New Roman" panose="02020603050405020304" pitchFamily="18" charset="0"/>
                <a:cs typeface="Arial" panose="020B0604020202020204" pitchFamily="34" charset="0"/>
              </a:rPr>
              <a:t>no</a:t>
            </a:r>
            <a:r>
              <a:rPr lang="en-US" sz="1400" kern="1200" spc="35" dirty="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US" sz="1400" kern="1200" spc="-10" dirty="0">
                <a:solidFill>
                  <a:prstClr val="black"/>
                </a:solidFill>
                <a:latin typeface="Calibri" panose="020F0502020204030204" pitchFamily="34" charset="0"/>
                <a:ea typeface="Times New Roman" panose="02020603050405020304" pitchFamily="18" charset="0"/>
                <a:cs typeface="Arial" panose="020B0604020202020204" pitchFamily="34" charset="0"/>
              </a:rPr>
              <a:t>evidence</a:t>
            </a:r>
            <a:r>
              <a:rPr lang="en-US" sz="1400" kern="1200" spc="5" dirty="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US" sz="1400" kern="1200" spc="10" dirty="0">
                <a:solidFill>
                  <a:prstClr val="black"/>
                </a:solidFill>
                <a:latin typeface="Calibri" panose="020F0502020204030204" pitchFamily="34" charset="0"/>
                <a:ea typeface="Times New Roman" panose="02020603050405020304" pitchFamily="18" charset="0"/>
                <a:cs typeface="Arial" panose="020B0604020202020204" pitchFamily="34" charset="0"/>
              </a:rPr>
              <a:t>of</a:t>
            </a:r>
            <a:r>
              <a:rPr lang="en-US" sz="1400" kern="1200" spc="-30" dirty="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US" sz="1400" kern="1200" spc="-5" dirty="0">
                <a:solidFill>
                  <a:prstClr val="black"/>
                </a:solidFill>
                <a:latin typeface="Calibri" panose="020F0502020204030204" pitchFamily="34" charset="0"/>
                <a:ea typeface="Times New Roman" panose="02020603050405020304" pitchFamily="18" charset="0"/>
                <a:cs typeface="Arial" panose="020B0604020202020204" pitchFamily="34" charset="0"/>
              </a:rPr>
              <a:t>teratogenicity.</a:t>
            </a:r>
            <a:r>
              <a:rPr lang="en-US" sz="1400" kern="1200" spc="40" dirty="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US" sz="1400" kern="1200" spc="-5" dirty="0">
                <a:solidFill>
                  <a:prstClr val="black"/>
                </a:solidFill>
                <a:latin typeface="Calibri" panose="020F0502020204030204" pitchFamily="34" charset="0"/>
                <a:ea typeface="Times New Roman" panose="02020603050405020304" pitchFamily="18" charset="0"/>
                <a:cs typeface="Arial" panose="020B0604020202020204" pitchFamily="34" charset="0"/>
              </a:rPr>
              <a:t>=&gt;</a:t>
            </a:r>
            <a:r>
              <a:rPr lang="en-US" sz="1400" kern="1200" dirty="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US" sz="1400" kern="1200" spc="45" dirty="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US" sz="1400" kern="1200" spc="-15" dirty="0">
                <a:solidFill>
                  <a:prstClr val="black"/>
                </a:solidFill>
                <a:latin typeface="Calibri" panose="020F0502020204030204" pitchFamily="34" charset="0"/>
                <a:ea typeface="Times New Roman" panose="02020603050405020304" pitchFamily="18" charset="0"/>
                <a:cs typeface="Arial" panose="020B0604020202020204" pitchFamily="34" charset="0"/>
              </a:rPr>
              <a:t>if</a:t>
            </a:r>
            <a:r>
              <a:rPr lang="en-US" sz="1400" kern="1200" spc="-30" dirty="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US" sz="1400" kern="1200" dirty="0">
                <a:solidFill>
                  <a:prstClr val="black"/>
                </a:solidFill>
                <a:latin typeface="Calibri" panose="020F0502020204030204" pitchFamily="34" charset="0"/>
                <a:ea typeface="Times New Roman" panose="02020603050405020304" pitchFamily="18" charset="0"/>
                <a:cs typeface="Arial" panose="020B0604020202020204" pitchFamily="34" charset="0"/>
              </a:rPr>
              <a:t>a</a:t>
            </a:r>
            <a:r>
              <a:rPr lang="en-US" sz="1400" kern="1200" spc="30" dirty="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US" sz="1400" kern="1200" spc="-10" dirty="0">
                <a:solidFill>
                  <a:prstClr val="black"/>
                </a:solidFill>
                <a:latin typeface="Calibri" panose="020F0502020204030204" pitchFamily="34" charset="0"/>
                <a:ea typeface="Times New Roman" panose="02020603050405020304" pitchFamily="18" charset="0"/>
                <a:cs typeface="Arial" panose="020B0604020202020204" pitchFamily="34" charset="0"/>
              </a:rPr>
              <a:t>mild</a:t>
            </a:r>
            <a:r>
              <a:rPr lang="en-US" sz="1400" kern="1200" spc="10" dirty="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US" sz="1400" kern="1200" spc="-5" dirty="0">
                <a:solidFill>
                  <a:prstClr val="black"/>
                </a:solidFill>
                <a:latin typeface="Calibri" panose="020F0502020204030204" pitchFamily="34" charset="0"/>
                <a:ea typeface="Times New Roman" panose="02020603050405020304" pitchFamily="18" charset="0"/>
                <a:cs typeface="Arial" panose="020B0604020202020204" pitchFamily="34" charset="0"/>
              </a:rPr>
              <a:t>analgesic</a:t>
            </a:r>
            <a:r>
              <a:rPr lang="en-US" sz="1400" kern="1200" spc="5" dirty="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US" sz="1400" kern="1200" spc="10" dirty="0">
                <a:solidFill>
                  <a:prstClr val="black"/>
                </a:solidFill>
                <a:latin typeface="Calibri" panose="020F0502020204030204" pitchFamily="34" charset="0"/>
                <a:ea typeface="Times New Roman" panose="02020603050405020304" pitchFamily="18" charset="0"/>
                <a:cs typeface="Arial" panose="020B0604020202020204" pitchFamily="34" charset="0"/>
              </a:rPr>
              <a:t>or</a:t>
            </a:r>
            <a:r>
              <a:rPr lang="en-US" sz="1400" kern="1200" spc="290" dirty="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US" sz="1400" kern="1200" spc="-5" dirty="0">
                <a:solidFill>
                  <a:prstClr val="black"/>
                </a:solidFill>
                <a:latin typeface="Calibri" panose="020F0502020204030204" pitchFamily="34" charset="0"/>
                <a:ea typeface="Times New Roman" panose="02020603050405020304" pitchFamily="18" charset="0"/>
                <a:cs typeface="Arial" panose="020B0604020202020204" pitchFamily="34" charset="0"/>
              </a:rPr>
              <a:t>antipyretic</a:t>
            </a:r>
            <a:r>
              <a:rPr lang="en-US" sz="1400" kern="1200" spc="30" dirty="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US" sz="1400" kern="1200" spc="-15" dirty="0">
                <a:solidFill>
                  <a:prstClr val="black"/>
                </a:solidFill>
                <a:latin typeface="Calibri" panose="020F0502020204030204" pitchFamily="34" charset="0"/>
                <a:ea typeface="Times New Roman" panose="02020603050405020304" pitchFamily="18" charset="0"/>
                <a:cs typeface="Arial" panose="020B0604020202020204" pitchFamily="34" charset="0"/>
              </a:rPr>
              <a:t>is</a:t>
            </a:r>
            <a:r>
              <a:rPr lang="en-US" sz="1400" kern="1200" spc="20" dirty="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US" sz="1400" kern="1200" spc="-5" dirty="0">
                <a:solidFill>
                  <a:prstClr val="black"/>
                </a:solidFill>
                <a:latin typeface="Calibri" panose="020F0502020204030204" pitchFamily="34" charset="0"/>
                <a:ea typeface="Times New Roman" panose="02020603050405020304" pitchFamily="18" charset="0"/>
                <a:cs typeface="Arial" panose="020B0604020202020204" pitchFamily="34" charset="0"/>
              </a:rPr>
              <a:t>indicated,</a:t>
            </a:r>
            <a:r>
              <a:rPr lang="en-US" sz="1400" kern="1200" spc="20" dirty="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US" sz="1400" kern="1200" spc="-5" dirty="0">
                <a:solidFill>
                  <a:prstClr val="black"/>
                </a:solidFill>
                <a:latin typeface="Calibri" panose="020F0502020204030204" pitchFamily="34" charset="0"/>
                <a:ea typeface="Times New Roman" panose="02020603050405020304" pitchFamily="18" charset="0"/>
                <a:cs typeface="Arial" panose="020B0604020202020204" pitchFamily="34" charset="0"/>
              </a:rPr>
              <a:t>acetaminophen</a:t>
            </a:r>
            <a:r>
              <a:rPr lang="en-US" sz="1400" kern="1200" spc="10" dirty="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US" sz="1400" kern="1200" spc="-15" dirty="0">
                <a:solidFill>
                  <a:prstClr val="black"/>
                </a:solidFill>
                <a:latin typeface="Calibri" panose="020F0502020204030204" pitchFamily="34" charset="0"/>
                <a:ea typeface="Times New Roman" panose="02020603050405020304" pitchFamily="18" charset="0"/>
                <a:cs typeface="Arial" panose="020B0604020202020204" pitchFamily="34" charset="0"/>
              </a:rPr>
              <a:t>is</a:t>
            </a:r>
            <a:r>
              <a:rPr lang="en-US" sz="1400" kern="1200" dirty="0">
                <a:solidFill>
                  <a:prstClr val="black"/>
                </a:solidFill>
                <a:latin typeface="Calibri" panose="020F0502020204030204" pitchFamily="34" charset="0"/>
                <a:ea typeface="Times New Roman" panose="02020603050405020304" pitchFamily="18" charset="0"/>
                <a:cs typeface="Arial" panose="020B0604020202020204" pitchFamily="34" charset="0"/>
              </a:rPr>
              <a:t> </a:t>
            </a:r>
            <a:r>
              <a:rPr lang="en-US" sz="1400" kern="1200" spc="-5" dirty="0">
                <a:solidFill>
                  <a:prstClr val="black"/>
                </a:solidFill>
                <a:latin typeface="Calibri" panose="020F0502020204030204" pitchFamily="34" charset="0"/>
                <a:ea typeface="Times New Roman" panose="02020603050405020304" pitchFamily="18" charset="0"/>
                <a:cs typeface="Arial" panose="020B0604020202020204" pitchFamily="34" charset="0"/>
              </a:rPr>
              <a:t>preferred.</a:t>
            </a:r>
            <a:endParaRPr lang="x-none" sz="1400" kern="1200">
              <a:solidFill>
                <a:prstClr val="black"/>
              </a:solidFill>
              <a:latin typeface="Calibri" panose="020F0502020204030204" pitchFamily="34" charset="0"/>
              <a:ea typeface="Times New Roman" panose="02020603050405020304" pitchFamily="18" charset="0"/>
              <a:cs typeface="Arial" panose="020B0604020202020204" pitchFamily="34" charset="0"/>
            </a:endParaRPr>
          </a:p>
          <a:p>
            <a:pPr marL="0" marR="1191895" lvl="0" indent="0" algn="l" defTabSz="457200">
              <a:lnSpc>
                <a:spcPct val="107000"/>
              </a:lnSpc>
              <a:spcBef>
                <a:spcPts val="45"/>
              </a:spcBef>
              <a:buClrTx/>
              <a:buSzPts val="1200"/>
              <a:tabLst>
                <a:tab pos="534035" algn="l"/>
              </a:tabLst>
            </a:pPr>
            <a:endParaRPr lang="en-GB"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0" marR="1191895" lvl="0" indent="0" algn="l" defTabSz="457200">
              <a:lnSpc>
                <a:spcPct val="107000"/>
              </a:lnSpc>
              <a:spcBef>
                <a:spcPts val="45"/>
              </a:spcBef>
              <a:buClrTx/>
              <a:buSzPts val="1200"/>
              <a:tabLst>
                <a:tab pos="534035" algn="l"/>
              </a:tabLst>
            </a:pPr>
            <a:r>
              <a:rPr lang="en-GB"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3-</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Other</a:t>
            </a:r>
            <a:r>
              <a:rPr lang="en-US" sz="1400" kern="1200" spc="-3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NSAIDs</a:t>
            </a:r>
            <a:r>
              <a:rPr lang="en-US" sz="1400" kern="1200" spc="-1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are</a:t>
            </a:r>
            <a:r>
              <a:rPr lang="en-US" sz="1400" kern="1200" spc="-2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considered</a:t>
            </a:r>
            <a:r>
              <a:rPr lang="en-US" sz="1400" kern="1200" spc="-2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10" dirty="0">
                <a:solidFill>
                  <a:prstClr val="black"/>
                </a:solidFill>
                <a:latin typeface="Calibri" panose="020F0502020204030204" pitchFamily="34" charset="0"/>
                <a:ea typeface="Calibri" panose="020F0502020204030204" pitchFamily="34" charset="0"/>
                <a:cs typeface="Arial" panose="020B0604020202020204" pitchFamily="34" charset="0"/>
              </a:rPr>
              <a:t>safe</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 (Ibuprofen</a:t>
            </a:r>
            <a:r>
              <a:rPr lang="en-US" sz="1400" kern="1200" spc="-1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indomethacin,</a:t>
            </a:r>
            <a:r>
              <a:rPr lang="en-US" sz="1400" kern="1200" spc="-1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err="1">
                <a:solidFill>
                  <a:prstClr val="black"/>
                </a:solidFill>
                <a:latin typeface="Calibri" panose="020F0502020204030204" pitchFamily="34" charset="0"/>
                <a:ea typeface="Calibri" panose="020F0502020204030204" pitchFamily="34" charset="0"/>
                <a:cs typeface="Arial" panose="020B0604020202020204" pitchFamily="34" charset="0"/>
              </a:rPr>
              <a:t>diclofenac</a:t>
            </a:r>
            <a:r>
              <a:rPr lang="en-US" sz="1400" kern="1200" spc="-1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3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Naproxen)</a:t>
            </a:r>
            <a:r>
              <a:rPr lang="en-US" sz="1400" kern="1200" spc="24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10" dirty="0">
                <a:solidFill>
                  <a:prstClr val="black"/>
                </a:solidFill>
                <a:latin typeface="Calibri" panose="020F0502020204030204" pitchFamily="34" charset="0"/>
                <a:ea typeface="Calibri" panose="020F0502020204030204" pitchFamily="34" charset="0"/>
                <a:cs typeface="Arial" panose="020B0604020202020204" pitchFamily="34" charset="0"/>
              </a:rPr>
              <a:t>during</a:t>
            </a:r>
            <a:r>
              <a:rPr lang="en-US" sz="1400" kern="1200" spc="-2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the</a:t>
            </a:r>
            <a:r>
              <a:rPr lang="en-US" sz="1400" kern="1200" spc="-2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first</a:t>
            </a:r>
            <a:r>
              <a:rPr lang="en-US" sz="1400" kern="1200" spc="-2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trimester</a:t>
            </a:r>
            <a:r>
              <a:rPr lang="en-US" sz="1400" kern="1200" spc="-3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10" dirty="0">
                <a:solidFill>
                  <a:prstClr val="black"/>
                </a:solidFill>
                <a:latin typeface="Calibri" panose="020F0502020204030204" pitchFamily="34" charset="0"/>
                <a:ea typeface="Calibri" panose="020F0502020204030204" pitchFamily="34" charset="0"/>
                <a:cs typeface="Arial" panose="020B0604020202020204" pitchFamily="34" charset="0"/>
              </a:rPr>
              <a:t>but</a:t>
            </a:r>
            <a:r>
              <a:rPr lang="en-US" sz="1400" kern="1200" spc="-2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generally</a:t>
            </a:r>
            <a:r>
              <a:rPr lang="en-US" sz="1400" kern="1200" spc="-2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contraindicated</a:t>
            </a:r>
            <a:r>
              <a:rPr lang="en-US" sz="1400" kern="1200" spc="-3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10" dirty="0">
                <a:solidFill>
                  <a:prstClr val="black"/>
                </a:solidFill>
                <a:latin typeface="Calibri" panose="020F0502020204030204" pitchFamily="34" charset="0"/>
                <a:ea typeface="Calibri" panose="020F0502020204030204" pitchFamily="34" charset="0"/>
                <a:cs typeface="Arial" panose="020B0604020202020204" pitchFamily="34" charset="0"/>
              </a:rPr>
              <a:t>in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late</a:t>
            </a:r>
            <a:r>
              <a:rPr lang="en-US" sz="1400" kern="1200" spc="-2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pregnancy</a:t>
            </a:r>
            <a:r>
              <a:rPr lang="en-US" sz="1400" kern="1200" spc="-2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10" dirty="0">
                <a:solidFill>
                  <a:prstClr val="black"/>
                </a:solidFill>
                <a:latin typeface="Calibri" panose="020F0502020204030204" pitchFamily="34" charset="0"/>
                <a:ea typeface="Calibri" panose="020F0502020204030204" pitchFamily="34" charset="0"/>
                <a:cs typeface="Arial" panose="020B0604020202020204" pitchFamily="34" charset="0"/>
              </a:rPr>
              <a:t>.</a:t>
            </a:r>
            <a:endParaRPr lang="x-none" sz="1400" kern="1200" spc="-10">
              <a:solidFill>
                <a:prstClr val="black"/>
              </a:solidFill>
              <a:latin typeface="Calibri" panose="020F0502020204030204" pitchFamily="34" charset="0"/>
              <a:ea typeface="Calibri" panose="020F0502020204030204" pitchFamily="34" charset="0"/>
              <a:cs typeface="Arial" panose="020B0604020202020204" pitchFamily="34" charset="0"/>
            </a:endParaRPr>
          </a:p>
          <a:p>
            <a:pPr marL="0" lvl="0" indent="0" algn="l" defTabSz="457200">
              <a:spcBef>
                <a:spcPts val="795"/>
              </a:spcBef>
              <a:buClrTx/>
              <a:buSzPts val="1200"/>
              <a:tabLst>
                <a:tab pos="534035" algn="l"/>
              </a:tabLst>
            </a:pPr>
            <a:r>
              <a:rPr lang="en-GB" sz="1400" kern="1200" spc="-5" dirty="0">
                <a:solidFill>
                  <a:prstClr val="black"/>
                </a:solidFill>
                <a:uFill>
                  <a:solidFill>
                    <a:srgbClr val="000000"/>
                  </a:solidFill>
                </a:uFill>
                <a:latin typeface="Calibri" panose="020F0502020204030204" pitchFamily="34" charset="0"/>
                <a:ea typeface="Calibri" panose="020F0502020204030204" pitchFamily="34" charset="0"/>
                <a:cs typeface="Arial" panose="020B0604020202020204" pitchFamily="34" charset="0"/>
              </a:rPr>
              <a:t>4-</a:t>
            </a:r>
            <a:r>
              <a:rPr lang="en-US" sz="1400" kern="1200" spc="-5" dirty="0">
                <a:solidFill>
                  <a:prstClr val="black"/>
                </a:solidFill>
                <a:uFill>
                  <a:solidFill>
                    <a:srgbClr val="000000"/>
                  </a:solidFill>
                </a:uFill>
                <a:latin typeface="Calibri" panose="020F0502020204030204" pitchFamily="34" charset="0"/>
                <a:ea typeface="Calibri" panose="020F0502020204030204" pitchFamily="34" charset="0"/>
                <a:cs typeface="Arial" panose="020B0604020202020204" pitchFamily="34" charset="0"/>
              </a:rPr>
              <a:t>Chronic</a:t>
            </a:r>
            <a:r>
              <a:rPr lang="en-US" sz="1400" kern="1200" spc="-25" dirty="0">
                <a:solidFill>
                  <a:prstClr val="black"/>
                </a:solidFill>
                <a:uFill>
                  <a:solidFill>
                    <a:srgbClr val="000000"/>
                  </a:solidFill>
                </a:uFill>
                <a:latin typeface="Calibri" panose="020F0502020204030204" pitchFamily="34" charset="0"/>
                <a:ea typeface="Calibri" panose="020F0502020204030204" pitchFamily="34" charset="0"/>
                <a:cs typeface="Arial" panose="020B0604020202020204" pitchFamily="34" charset="0"/>
              </a:rPr>
              <a:t> </a:t>
            </a:r>
            <a:r>
              <a:rPr lang="en-US" sz="1400" kern="1200" spc="-10" dirty="0">
                <a:solidFill>
                  <a:prstClr val="black"/>
                </a:solidFill>
                <a:uFill>
                  <a:solidFill>
                    <a:srgbClr val="000000"/>
                  </a:solidFill>
                </a:uFill>
                <a:latin typeface="Calibri" panose="020F0502020204030204" pitchFamily="34" charset="0"/>
                <a:ea typeface="Calibri" panose="020F0502020204030204" pitchFamily="34" charset="0"/>
                <a:cs typeface="Arial" panose="020B0604020202020204" pitchFamily="34" charset="0"/>
              </a:rPr>
              <a:t>use</a:t>
            </a:r>
            <a:r>
              <a:rPr lang="en-US" sz="1400" kern="1200" spc="-20" dirty="0">
                <a:solidFill>
                  <a:prstClr val="black"/>
                </a:solidFill>
                <a:uFill>
                  <a:solidFill>
                    <a:srgbClr val="000000"/>
                  </a:solidFill>
                </a:uFill>
                <a:latin typeface="Calibri" panose="020F0502020204030204" pitchFamily="34" charset="0"/>
                <a:ea typeface="Calibri" panose="020F0502020204030204" pitchFamily="34" charset="0"/>
                <a:cs typeface="Arial" panose="020B0604020202020204" pitchFamily="34" charset="0"/>
              </a:rPr>
              <a:t> </a:t>
            </a:r>
            <a:r>
              <a:rPr lang="en-GB" sz="1400" kern="1200" spc="-20" dirty="0">
                <a:solidFill>
                  <a:prstClr val="black"/>
                </a:solidFill>
                <a:uFill>
                  <a:solidFill>
                    <a:srgbClr val="000000"/>
                  </a:solidFill>
                </a:uFill>
                <a:latin typeface="Calibri" panose="020F0502020204030204" pitchFamily="34" charset="0"/>
                <a:ea typeface="Calibri" panose="020F0502020204030204" pitchFamily="34" charset="0"/>
                <a:cs typeface="Arial" panose="020B0604020202020204" pitchFamily="34" charset="0"/>
              </a:rPr>
              <a:t>of NSAIDs </a:t>
            </a:r>
            <a:r>
              <a:rPr lang="en-US" sz="1400" kern="1200" spc="-10" dirty="0">
                <a:solidFill>
                  <a:prstClr val="black"/>
                </a:solidFill>
                <a:latin typeface="Calibri" panose="020F0502020204030204" pitchFamily="34" charset="0"/>
                <a:ea typeface="Calibri" panose="020F0502020204030204" pitchFamily="34" charset="0"/>
                <a:cs typeface="Arial" panose="020B0604020202020204" pitchFamily="34" charset="0"/>
              </a:rPr>
              <a:t>may</a:t>
            </a:r>
            <a:r>
              <a:rPr lang="en-US" sz="1400" kern="1200" spc="-2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lead</a:t>
            </a:r>
            <a:r>
              <a:rPr lang="en-US" sz="1400" kern="1200" spc="-2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10" dirty="0">
                <a:solidFill>
                  <a:prstClr val="black"/>
                </a:solidFill>
                <a:latin typeface="Calibri" panose="020F0502020204030204" pitchFamily="34" charset="0"/>
                <a:ea typeface="Calibri" panose="020F0502020204030204" pitchFamily="34" charset="0"/>
                <a:cs typeface="Arial" panose="020B0604020202020204" pitchFamily="34" charset="0"/>
              </a:rPr>
              <a:t>to</a:t>
            </a:r>
            <a:r>
              <a:rPr lang="en-US" sz="1400" kern="1200" spc="-1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err="1">
                <a:solidFill>
                  <a:prstClr val="black"/>
                </a:solidFill>
                <a:latin typeface="Calibri" panose="020F0502020204030204" pitchFamily="34" charset="0"/>
                <a:ea typeface="Calibri" panose="020F0502020204030204" pitchFamily="34" charset="0"/>
                <a:cs typeface="Arial" panose="020B0604020202020204" pitchFamily="34" charset="0"/>
              </a:rPr>
              <a:t>oligohydramnios</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a:t>
            </a:r>
            <a:r>
              <a:rPr lang="en-US" sz="1400" kern="1200" spc="-1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and constriction of</a:t>
            </a:r>
            <a:r>
              <a:rPr lang="en-US" sz="1400" kern="1200" spc="-1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the</a:t>
            </a:r>
            <a:r>
              <a:rPr lang="en-US" sz="1400" kern="1200" spc="-2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a:solidFill>
                  <a:prstClr val="black"/>
                </a:solidFill>
                <a:latin typeface="Calibri" panose="020F0502020204030204" pitchFamily="34" charset="0"/>
                <a:ea typeface="Calibri" panose="020F0502020204030204" pitchFamily="34" charset="0"/>
                <a:cs typeface="Arial" panose="020B0604020202020204" pitchFamily="34" charset="0"/>
              </a:rPr>
              <a:t>fetal</a:t>
            </a:r>
            <a:r>
              <a:rPr lang="en-US" sz="1400" kern="1200" spc="-10"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10" dirty="0" err="1">
                <a:solidFill>
                  <a:prstClr val="black"/>
                </a:solidFill>
                <a:latin typeface="Calibri" panose="020F0502020204030204" pitchFamily="34" charset="0"/>
                <a:ea typeface="Calibri" panose="020F0502020204030204" pitchFamily="34" charset="0"/>
                <a:cs typeface="Arial" panose="020B0604020202020204" pitchFamily="34" charset="0"/>
              </a:rPr>
              <a:t>ductus</a:t>
            </a:r>
            <a:r>
              <a:rPr lang="en-US" sz="1400" kern="1200" spc="-15" dirty="0">
                <a:solidFill>
                  <a:prstClr val="black"/>
                </a:solidFill>
                <a:latin typeface="Calibri" panose="020F0502020204030204" pitchFamily="34" charset="0"/>
                <a:ea typeface="Calibri" panose="020F0502020204030204" pitchFamily="34" charset="0"/>
                <a:cs typeface="Arial" panose="020B0604020202020204" pitchFamily="34" charset="0"/>
              </a:rPr>
              <a:t> </a:t>
            </a:r>
            <a:r>
              <a:rPr lang="en-US" sz="1400" kern="1200" spc="-5" dirty="0" err="1">
                <a:solidFill>
                  <a:prstClr val="black"/>
                </a:solidFill>
                <a:latin typeface="Calibri" panose="020F0502020204030204" pitchFamily="34" charset="0"/>
                <a:ea typeface="Calibri" panose="020F0502020204030204" pitchFamily="34" charset="0"/>
                <a:cs typeface="Arial" panose="020B0604020202020204" pitchFamily="34" charset="0"/>
              </a:rPr>
              <a:t>arteriosus</a:t>
            </a:r>
            <a:endParaRPr lang="x-none" sz="1400" kern="1200" spc="-10">
              <a:solidFill>
                <a:prstClr val="black"/>
              </a:solidFill>
              <a:latin typeface="Calibri" panose="020F0502020204030204" pitchFamily="34" charset="0"/>
              <a:ea typeface="Calibri" panose="020F0502020204030204" pitchFamily="34" charset="0"/>
              <a:cs typeface="Arial" panose="020B0604020202020204" pitchFamily="34" charset="0"/>
            </a:endParaRP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267494"/>
            <a:ext cx="2958278" cy="1751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4070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r>
              <a:rPr lang="en-US" sz="2000" b="0" kern="1200" dirty="0">
                <a:solidFill>
                  <a:schemeClr val="bg1">
                    <a:lumMod val="75000"/>
                  </a:schemeClr>
                </a:solidFill>
                <a:latin typeface="Eras Demi ITC" pitchFamily="34" charset="0"/>
                <a:ea typeface="+mj-ea"/>
                <a:cs typeface="+mj-cs"/>
              </a:rPr>
              <a:t>Anti-</a:t>
            </a:r>
            <a:r>
              <a:rPr lang="en-US" sz="2000" b="0" kern="1200" dirty="0" err="1">
                <a:solidFill>
                  <a:schemeClr val="bg1">
                    <a:lumMod val="75000"/>
                  </a:schemeClr>
                </a:solidFill>
                <a:latin typeface="Eras Demi ITC" pitchFamily="34" charset="0"/>
                <a:ea typeface="+mj-ea"/>
                <a:cs typeface="+mj-cs"/>
              </a:rPr>
              <a:t>Biotics</a:t>
            </a:r>
            <a:r>
              <a:rPr lang="en-US" sz="2000" b="0" kern="1200" dirty="0">
                <a:solidFill>
                  <a:schemeClr val="bg1">
                    <a:lumMod val="75000"/>
                  </a:schemeClr>
                </a:solidFill>
                <a:latin typeface="Eras Demi ITC" pitchFamily="34" charset="0"/>
                <a:ea typeface="+mj-ea"/>
                <a:cs typeface="+mj-cs"/>
              </a:rPr>
              <a:t> </a:t>
            </a:r>
            <a:endParaRPr lang="en-US" sz="2000" dirty="0">
              <a:solidFill>
                <a:schemeClr val="bg1">
                  <a:lumMod val="75000"/>
                </a:schemeClr>
              </a:solidFill>
            </a:endParaRPr>
          </a:p>
        </p:txBody>
      </p:sp>
      <p:sp>
        <p:nvSpPr>
          <p:cNvPr id="5" name="مستطيل 4"/>
          <p:cNvSpPr/>
          <p:nvPr/>
        </p:nvSpPr>
        <p:spPr>
          <a:xfrm>
            <a:off x="755576" y="915566"/>
            <a:ext cx="6030416" cy="3057247"/>
          </a:xfrm>
          <a:prstGeom prst="rect">
            <a:avLst/>
          </a:prstGeom>
        </p:spPr>
        <p:txBody>
          <a:bodyPr wrap="square">
            <a:spAutoFit/>
          </a:bodyPr>
          <a:lstStyle/>
          <a:p>
            <a:pPr marL="228600" lvl="0" indent="-228600">
              <a:lnSpc>
                <a:spcPct val="90000"/>
              </a:lnSpc>
              <a:spcBef>
                <a:spcPts val="1000"/>
              </a:spcBef>
              <a:buClrTx/>
              <a:buFont typeface="Wingdings" pitchFamily="2" charset="2"/>
              <a:buChar char="¡"/>
            </a:pPr>
            <a:r>
              <a:rPr lang="en-US" kern="1200" dirty="0">
                <a:solidFill>
                  <a:prstClr val="black"/>
                </a:solidFill>
                <a:latin typeface="Calibri"/>
                <a:ea typeface="+mn-ea"/>
                <a:cs typeface="+mn-cs"/>
              </a:rPr>
              <a:t> Penicillin : Category B in pregnancy</a:t>
            </a:r>
          </a:p>
          <a:p>
            <a:pPr lvl="0">
              <a:lnSpc>
                <a:spcPct val="90000"/>
              </a:lnSpc>
              <a:spcBef>
                <a:spcPts val="1000"/>
              </a:spcBef>
              <a:buClrTx/>
            </a:pPr>
            <a:r>
              <a:rPr lang="en-US" kern="1200" dirty="0">
                <a:solidFill>
                  <a:prstClr val="black"/>
                </a:solidFill>
                <a:latin typeface="Calibri"/>
                <a:ea typeface="+mn-ea"/>
                <a:cs typeface="+mn-cs"/>
              </a:rPr>
              <a:t>- Syphilis: the drug of choice is penicillin</a:t>
            </a:r>
          </a:p>
          <a:p>
            <a:pPr marL="228600" lvl="0" indent="-228600">
              <a:lnSpc>
                <a:spcPct val="90000"/>
              </a:lnSpc>
              <a:spcBef>
                <a:spcPts val="1000"/>
              </a:spcBef>
              <a:buClrTx/>
              <a:buFontTx/>
              <a:buChar char="-"/>
            </a:pPr>
            <a:r>
              <a:rPr lang="en-US" kern="1200" dirty="0">
                <a:solidFill>
                  <a:prstClr val="black"/>
                </a:solidFill>
                <a:latin typeface="Calibri"/>
                <a:ea typeface="+mn-ea"/>
                <a:cs typeface="+mn-cs"/>
              </a:rPr>
              <a:t>There is a risk of premature </a:t>
            </a:r>
            <a:r>
              <a:rPr lang="en-US" kern="1200" dirty="0" err="1">
                <a:solidFill>
                  <a:prstClr val="black"/>
                </a:solidFill>
                <a:latin typeface="Calibri"/>
                <a:ea typeface="+mn-ea"/>
                <a:cs typeface="+mn-cs"/>
              </a:rPr>
              <a:t>labour</a:t>
            </a:r>
            <a:r>
              <a:rPr lang="en-US" kern="1200" dirty="0">
                <a:solidFill>
                  <a:prstClr val="black"/>
                </a:solidFill>
                <a:latin typeface="Calibri"/>
                <a:ea typeface="+mn-ea"/>
                <a:cs typeface="+mn-cs"/>
              </a:rPr>
              <a:t> &amp;/or fetal distress for women taking the drug in the 2nd half of pregnancy (due to </a:t>
            </a:r>
            <a:r>
              <a:rPr lang="en-US" b="1" kern="1200" dirty="0" err="1">
                <a:solidFill>
                  <a:prstClr val="black"/>
                </a:solidFill>
                <a:latin typeface="Calibri"/>
                <a:ea typeface="+mn-ea"/>
                <a:cs typeface="+mn-cs"/>
              </a:rPr>
              <a:t>jarish-herixhimer</a:t>
            </a:r>
            <a:r>
              <a:rPr lang="en-US" b="1" kern="1200" dirty="0">
                <a:solidFill>
                  <a:prstClr val="black"/>
                </a:solidFill>
                <a:latin typeface="Calibri"/>
                <a:ea typeface="+mn-ea"/>
                <a:cs typeface="+mn-cs"/>
              </a:rPr>
              <a:t> reaction</a:t>
            </a:r>
            <a:r>
              <a:rPr lang="en-US" kern="1200" dirty="0">
                <a:solidFill>
                  <a:prstClr val="black"/>
                </a:solidFill>
                <a:latin typeface="Calibri"/>
                <a:ea typeface="+mn-ea"/>
                <a:cs typeface="+mn-cs"/>
              </a:rPr>
              <a:t> ). </a:t>
            </a:r>
          </a:p>
          <a:p>
            <a:pPr marL="228600" lvl="0" indent="-228600">
              <a:lnSpc>
                <a:spcPct val="90000"/>
              </a:lnSpc>
              <a:spcBef>
                <a:spcPts val="1000"/>
              </a:spcBef>
              <a:buClrTx/>
              <a:buFontTx/>
              <a:buChar char="-"/>
            </a:pPr>
            <a:r>
              <a:rPr lang="en-US" kern="1200" dirty="0">
                <a:solidFill>
                  <a:prstClr val="black"/>
                </a:solidFill>
                <a:latin typeface="Calibri"/>
                <a:ea typeface="+mn-ea"/>
                <a:cs typeface="+mn-cs"/>
              </a:rPr>
              <a:t>Compatible with breastfeeding </a:t>
            </a:r>
            <a:r>
              <a:rPr lang="en-US" kern="1200" dirty="0">
                <a:solidFill>
                  <a:prstClr val="black"/>
                </a:solidFill>
                <a:latin typeface="Calibri"/>
                <a:ea typeface="+mn-ea"/>
                <a:cs typeface="+mn-cs"/>
                <a:sym typeface="Wingdings 2"/>
              </a:rPr>
              <a:t></a:t>
            </a:r>
          </a:p>
          <a:p>
            <a:pPr marL="228600" lvl="0" indent="-228600">
              <a:lnSpc>
                <a:spcPct val="90000"/>
              </a:lnSpc>
              <a:spcBef>
                <a:spcPts val="1000"/>
              </a:spcBef>
              <a:buClrTx/>
              <a:buFont typeface="Wingdings" pitchFamily="2" charset="2"/>
              <a:buChar char="¡"/>
            </a:pPr>
            <a:r>
              <a:rPr lang="en-US" kern="1200" dirty="0">
                <a:solidFill>
                  <a:prstClr val="black"/>
                </a:solidFill>
                <a:latin typeface="Calibri"/>
                <a:ea typeface="+mn-ea"/>
                <a:cs typeface="+mn-cs"/>
              </a:rPr>
              <a:t> Cephalosporin : Category B in pregnancy</a:t>
            </a:r>
          </a:p>
          <a:p>
            <a:pPr lvl="0">
              <a:lnSpc>
                <a:spcPct val="90000"/>
              </a:lnSpc>
              <a:spcBef>
                <a:spcPts val="1000"/>
              </a:spcBef>
              <a:buClrTx/>
            </a:pPr>
            <a:r>
              <a:rPr lang="en-US" kern="1200" dirty="0">
                <a:solidFill>
                  <a:prstClr val="black"/>
                </a:solidFill>
                <a:latin typeface="Calibri"/>
                <a:ea typeface="+mn-ea"/>
                <a:cs typeface="+mn-cs"/>
              </a:rPr>
              <a:t>- Excreted into breast milk in low concentrations</a:t>
            </a:r>
          </a:p>
          <a:p>
            <a:pPr lvl="0">
              <a:lnSpc>
                <a:spcPct val="90000"/>
              </a:lnSpc>
              <a:spcBef>
                <a:spcPts val="1000"/>
              </a:spcBef>
              <a:buClrTx/>
            </a:pPr>
            <a:r>
              <a:rPr lang="en-US" kern="1200" dirty="0">
                <a:solidFill>
                  <a:prstClr val="black"/>
                </a:solidFill>
                <a:latin typeface="Calibri"/>
                <a:ea typeface="+mn-ea"/>
                <a:cs typeface="+mn-cs"/>
              </a:rPr>
              <a:t>   So , Considered compatible with breastfeeding </a:t>
            </a:r>
            <a:r>
              <a:rPr lang="en-US" kern="1200" dirty="0">
                <a:solidFill>
                  <a:prstClr val="black"/>
                </a:solidFill>
                <a:latin typeface="Calibri"/>
                <a:ea typeface="+mn-ea"/>
                <a:cs typeface="+mn-cs"/>
                <a:sym typeface="Wingdings 2"/>
              </a:rPr>
              <a:t></a:t>
            </a:r>
          </a:p>
          <a:p>
            <a:pPr lvl="0">
              <a:lnSpc>
                <a:spcPct val="90000"/>
              </a:lnSpc>
              <a:spcBef>
                <a:spcPts val="1000"/>
              </a:spcBef>
              <a:buClrTx/>
            </a:pPr>
            <a:endParaRPr lang="en-US" kern="1200" dirty="0">
              <a:solidFill>
                <a:prstClr val="black"/>
              </a:solidFill>
              <a:latin typeface="Calibri"/>
              <a:ea typeface="+mn-ea"/>
              <a:cs typeface="+mn-cs"/>
              <a:sym typeface="Wingdings 2"/>
            </a:endParaRPr>
          </a:p>
          <a:p>
            <a:pPr lvl="0">
              <a:lnSpc>
                <a:spcPct val="90000"/>
              </a:lnSpc>
              <a:spcBef>
                <a:spcPts val="1000"/>
              </a:spcBef>
              <a:buClrTx/>
            </a:pPr>
            <a:endParaRPr lang="en-US" kern="1200" dirty="0">
              <a:solidFill>
                <a:prstClr val="black"/>
              </a:solidFill>
              <a:latin typeface="Calibri"/>
              <a:ea typeface="+mn-ea"/>
              <a:cs typeface="+mn-cs"/>
            </a:endParaRPr>
          </a:p>
        </p:txBody>
      </p:sp>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2614730"/>
            <a:ext cx="3974444" cy="2405292"/>
          </a:xfrm>
          <a:prstGeom prst="rect">
            <a:avLst/>
          </a:prstGeom>
        </p:spPr>
      </p:pic>
    </p:spTree>
    <p:extLst>
      <p:ext uri="{BB962C8B-B14F-4D97-AF65-F5344CB8AC3E}">
        <p14:creationId xmlns:p14="http://schemas.microsoft.com/office/powerpoint/2010/main" val="3288541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3528" y="445025"/>
            <a:ext cx="5760640" cy="572700"/>
          </a:xfrm>
        </p:spPr>
        <p:txBody>
          <a:bodyPr/>
          <a:lstStyle/>
          <a:p>
            <a:pPr marL="228600" lvl="0" indent="-228600">
              <a:lnSpc>
                <a:spcPct val="90000"/>
              </a:lnSpc>
              <a:spcBef>
                <a:spcPts val="1000"/>
              </a:spcBef>
            </a:pPr>
            <a:r>
              <a:rPr lang="en-US" sz="2600" b="0" kern="1200" dirty="0">
                <a:solidFill>
                  <a:prstClr val="black"/>
                </a:solidFill>
                <a:latin typeface="Calibri"/>
                <a:ea typeface="+mn-ea"/>
                <a:cs typeface="+mn-cs"/>
              </a:rPr>
              <a:t> </a:t>
            </a:r>
            <a:r>
              <a:rPr lang="en-US" sz="1800" b="0" kern="1200" dirty="0">
                <a:solidFill>
                  <a:prstClr val="black"/>
                </a:solidFill>
                <a:latin typeface="Calibri"/>
                <a:ea typeface="+mn-ea"/>
                <a:cs typeface="+mn-cs"/>
              </a:rPr>
              <a:t>Metronidazole : Category B</a:t>
            </a:r>
            <a:br>
              <a:rPr lang="en-US" sz="1800" b="0" kern="1200" dirty="0">
                <a:solidFill>
                  <a:prstClr val="black"/>
                </a:solidFill>
                <a:latin typeface="Calibri"/>
                <a:ea typeface="+mn-ea"/>
                <a:cs typeface="+mn-cs"/>
              </a:rPr>
            </a:br>
            <a:r>
              <a:rPr lang="en-US" sz="1800" b="0" kern="1200" dirty="0">
                <a:solidFill>
                  <a:prstClr val="black"/>
                </a:solidFill>
                <a:latin typeface="Calibri"/>
                <a:ea typeface="+mn-ea"/>
                <a:cs typeface="+mn-cs"/>
              </a:rPr>
              <a:t>no </a:t>
            </a:r>
            <a:r>
              <a:rPr lang="en-US" sz="1800" b="0" kern="1200" dirty="0" err="1">
                <a:solidFill>
                  <a:prstClr val="black"/>
                </a:solidFill>
                <a:latin typeface="Calibri"/>
                <a:ea typeface="+mn-ea"/>
                <a:cs typeface="+mn-cs"/>
              </a:rPr>
              <a:t>teratogenic</a:t>
            </a:r>
            <a:r>
              <a:rPr lang="en-US" sz="1800" b="0" kern="1200" dirty="0">
                <a:solidFill>
                  <a:prstClr val="black"/>
                </a:solidFill>
                <a:latin typeface="Calibri"/>
                <a:ea typeface="+mn-ea"/>
                <a:cs typeface="+mn-cs"/>
              </a:rPr>
              <a:t> risk .</a:t>
            </a:r>
            <a:br>
              <a:rPr lang="en-US" sz="1800" b="0" kern="1200" dirty="0">
                <a:solidFill>
                  <a:prstClr val="black"/>
                </a:solidFill>
                <a:latin typeface="Calibri"/>
                <a:ea typeface="+mn-ea"/>
                <a:cs typeface="+mn-cs"/>
              </a:rPr>
            </a:br>
            <a:br>
              <a:rPr lang="en-US" sz="1800" b="0" kern="1200" dirty="0">
                <a:solidFill>
                  <a:prstClr val="black"/>
                </a:solidFill>
                <a:latin typeface="Calibri"/>
                <a:ea typeface="+mn-ea"/>
                <a:cs typeface="+mn-cs"/>
              </a:rPr>
            </a:br>
            <a:r>
              <a:rPr lang="en-US" sz="1800" b="0" kern="1200" dirty="0">
                <a:solidFill>
                  <a:prstClr val="black"/>
                </a:solidFill>
                <a:latin typeface="Calibri"/>
                <a:ea typeface="+mn-ea"/>
                <a:cs typeface="+mn-cs"/>
              </a:rPr>
              <a:t> Macrolides (Azithromycin , Clarithromycin , Erythromycin): Category B</a:t>
            </a:r>
            <a:br>
              <a:rPr lang="en-US" sz="1800" b="0" kern="1200" dirty="0">
                <a:solidFill>
                  <a:prstClr val="black"/>
                </a:solidFill>
                <a:latin typeface="Calibri"/>
                <a:ea typeface="+mn-ea"/>
                <a:cs typeface="+mn-cs"/>
              </a:rPr>
            </a:br>
            <a:r>
              <a:rPr lang="en-US" sz="1800" b="0" kern="1200" dirty="0">
                <a:solidFill>
                  <a:prstClr val="black"/>
                </a:solidFill>
                <a:latin typeface="Calibri"/>
                <a:ea typeface="+mn-ea"/>
                <a:cs typeface="+mn-cs"/>
              </a:rPr>
              <a:t>No </a:t>
            </a:r>
            <a:r>
              <a:rPr lang="en-US" sz="1800" b="0" kern="1200" dirty="0" err="1">
                <a:solidFill>
                  <a:prstClr val="black"/>
                </a:solidFill>
                <a:latin typeface="Calibri"/>
                <a:ea typeface="+mn-ea"/>
                <a:cs typeface="+mn-cs"/>
              </a:rPr>
              <a:t>teratogenic</a:t>
            </a:r>
            <a:r>
              <a:rPr lang="en-US" sz="1800" b="0" kern="1200" dirty="0">
                <a:solidFill>
                  <a:prstClr val="black"/>
                </a:solidFill>
                <a:latin typeface="Calibri"/>
                <a:ea typeface="+mn-ea"/>
                <a:cs typeface="+mn-cs"/>
              </a:rPr>
              <a:t> risk .</a:t>
            </a:r>
            <a:br>
              <a:rPr lang="en-US" sz="1800" b="0" kern="1200" dirty="0">
                <a:solidFill>
                  <a:prstClr val="black"/>
                </a:solidFill>
                <a:latin typeface="Calibri"/>
                <a:ea typeface="+mn-ea"/>
                <a:cs typeface="+mn-cs"/>
              </a:rPr>
            </a:br>
            <a:br>
              <a:rPr lang="en-US" sz="1800" b="0" kern="1200" dirty="0">
                <a:solidFill>
                  <a:prstClr val="black"/>
                </a:solidFill>
                <a:latin typeface="Calibri"/>
                <a:ea typeface="+mn-ea"/>
                <a:cs typeface="+mn-cs"/>
              </a:rPr>
            </a:br>
            <a:r>
              <a:rPr lang="en-US" sz="1800" b="0" kern="1200" dirty="0">
                <a:solidFill>
                  <a:prstClr val="black"/>
                </a:solidFill>
                <a:latin typeface="Calibri"/>
                <a:ea typeface="+mn-ea"/>
                <a:cs typeface="+mn-cs"/>
              </a:rPr>
              <a:t> Fluor quinolones : Category C</a:t>
            </a:r>
            <a:br>
              <a:rPr lang="en-US" sz="1800" b="0" kern="1200" dirty="0">
                <a:solidFill>
                  <a:prstClr val="black"/>
                </a:solidFill>
                <a:latin typeface="Calibri"/>
                <a:ea typeface="+mn-ea"/>
                <a:cs typeface="+mn-cs"/>
              </a:rPr>
            </a:br>
            <a:r>
              <a:rPr lang="en-US" sz="1800" b="0" kern="1200" dirty="0">
                <a:solidFill>
                  <a:prstClr val="black"/>
                </a:solidFill>
                <a:latin typeface="Calibri"/>
                <a:ea typeface="+mn-ea"/>
                <a:cs typeface="+mn-cs"/>
              </a:rPr>
              <a:t>Not recommended / May be harmful </a:t>
            </a:r>
            <a:br>
              <a:rPr lang="en-US" sz="1800" b="0" kern="1200" dirty="0">
                <a:solidFill>
                  <a:prstClr val="black"/>
                </a:solidFill>
                <a:latin typeface="Calibri"/>
                <a:ea typeface="+mn-ea"/>
                <a:cs typeface="+mn-cs"/>
              </a:rPr>
            </a:br>
            <a:br>
              <a:rPr lang="en-US" sz="1800" b="0" kern="1200" dirty="0">
                <a:solidFill>
                  <a:prstClr val="black"/>
                </a:solidFill>
                <a:latin typeface="Calibri"/>
                <a:ea typeface="+mn-ea"/>
                <a:cs typeface="+mn-cs"/>
              </a:rPr>
            </a:br>
            <a:r>
              <a:rPr lang="en-US" sz="1800" b="0" kern="1200" dirty="0">
                <a:solidFill>
                  <a:prstClr val="black"/>
                </a:solidFill>
                <a:latin typeface="Calibri"/>
                <a:ea typeface="+mn-ea"/>
                <a:cs typeface="+mn-cs"/>
              </a:rPr>
              <a:t> Aminoglycosides (Streptomycin, gentamycin) : Category C/D</a:t>
            </a:r>
            <a:br>
              <a:rPr lang="en-US" sz="1800" b="0" kern="1200" dirty="0">
                <a:solidFill>
                  <a:prstClr val="black"/>
                </a:solidFill>
                <a:latin typeface="Calibri"/>
                <a:ea typeface="+mn-ea"/>
                <a:cs typeface="+mn-cs"/>
              </a:rPr>
            </a:br>
            <a:r>
              <a:rPr lang="en-US" sz="1800" b="0" kern="1200" dirty="0">
                <a:solidFill>
                  <a:srgbClr val="FF0000"/>
                </a:solidFill>
                <a:latin typeface="Calibri"/>
                <a:ea typeface="+mn-ea"/>
                <a:cs typeface="+mn-cs"/>
              </a:rPr>
              <a:t>congenital deafness </a:t>
            </a:r>
            <a:r>
              <a:rPr lang="en-US" sz="1800" b="0" kern="1200" dirty="0">
                <a:solidFill>
                  <a:prstClr val="black"/>
                </a:solidFill>
                <a:latin typeface="Calibri"/>
                <a:ea typeface="+mn-ea"/>
                <a:cs typeface="+mn-cs"/>
              </a:rPr>
              <a:t>&amp; </a:t>
            </a:r>
            <a:r>
              <a:rPr lang="en-US" sz="1800" b="0" kern="1200" dirty="0">
                <a:solidFill>
                  <a:srgbClr val="FF0000"/>
                </a:solidFill>
                <a:latin typeface="Calibri"/>
                <a:ea typeface="+mn-ea"/>
                <a:cs typeface="+mn-cs"/>
              </a:rPr>
              <a:t>Ototoxicity</a:t>
            </a:r>
            <a:br>
              <a:rPr lang="en-US" sz="1800" b="0" kern="1200" dirty="0">
                <a:solidFill>
                  <a:srgbClr val="FF0000"/>
                </a:solidFill>
                <a:latin typeface="Calibri"/>
                <a:ea typeface="+mn-ea"/>
                <a:cs typeface="+mn-cs"/>
              </a:rPr>
            </a:br>
            <a:r>
              <a:rPr lang="en-US" sz="1800" b="0" kern="1200" dirty="0">
                <a:solidFill>
                  <a:prstClr val="black"/>
                </a:solidFill>
                <a:latin typeface="Calibri"/>
                <a:ea typeface="+mn-ea"/>
                <a:cs typeface="+mn-cs"/>
              </a:rPr>
              <a:t> potential benefits may warrant use of the drug in pregnant women despite potential risks </a:t>
            </a:r>
            <a:r>
              <a:rPr lang="en-US" sz="2600" b="0" kern="1200" dirty="0">
                <a:solidFill>
                  <a:prstClr val="black"/>
                </a:solidFill>
                <a:latin typeface="Calibri"/>
                <a:ea typeface="+mn-ea"/>
                <a:cs typeface="+mn-cs"/>
              </a:rPr>
              <a:t>.</a:t>
            </a:r>
            <a:br>
              <a:rPr lang="en-US" sz="2600" b="0" kern="1200" dirty="0">
                <a:solidFill>
                  <a:prstClr val="black"/>
                </a:solidFill>
                <a:latin typeface="Calibri"/>
                <a:ea typeface="+mn-ea"/>
                <a:cs typeface="+mn-cs"/>
              </a:rPr>
            </a:b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987574"/>
            <a:ext cx="2464296" cy="3191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260474"/>
            <a:ext cx="1931987"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7461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ctrTitle"/>
          </p:nvPr>
        </p:nvSpPr>
        <p:spPr>
          <a:xfrm>
            <a:off x="715100" y="1121300"/>
            <a:ext cx="7889348" cy="2180400"/>
          </a:xfrm>
        </p:spPr>
        <p:txBody>
          <a:bodyPr/>
          <a:lstStyle/>
          <a:p>
            <a:pPr marL="285750" lvl="0" indent="-285750" defTabSz="457200">
              <a:lnSpc>
                <a:spcPct val="100000"/>
              </a:lnSpc>
              <a:buFont typeface="Wingdings" pitchFamily="2" charset="2"/>
              <a:buChar char="§"/>
            </a:pPr>
            <a:r>
              <a:rPr lang="en-US" sz="1800" kern="1200" dirty="0">
                <a:solidFill>
                  <a:schemeClr val="accent5">
                    <a:lumMod val="10000"/>
                  </a:schemeClr>
                </a:solidFill>
                <a:latin typeface="Calibri" panose="020F0502020204030204" pitchFamily="34" charset="0"/>
                <a:ea typeface="Calibri" panose="020F0502020204030204" pitchFamily="34" charset="0"/>
                <a:cs typeface="+mn-cs"/>
              </a:rPr>
              <a:t>Maternal</a:t>
            </a:r>
            <a:r>
              <a:rPr lang="en-US" sz="1800" kern="1200" spc="-55" dirty="0">
                <a:solidFill>
                  <a:schemeClr val="accent5">
                    <a:lumMod val="10000"/>
                  </a:schemeClr>
                </a:solidFill>
                <a:latin typeface="Calibri" panose="020F0502020204030204" pitchFamily="34" charset="0"/>
                <a:ea typeface="Calibri" panose="020F0502020204030204" pitchFamily="34" charset="0"/>
                <a:cs typeface="+mn-cs"/>
              </a:rPr>
              <a:t> </a:t>
            </a:r>
            <a:r>
              <a:rPr lang="en-US" sz="1800" kern="1200" spc="-5" dirty="0">
                <a:solidFill>
                  <a:schemeClr val="accent5">
                    <a:lumMod val="10000"/>
                  </a:schemeClr>
                </a:solidFill>
                <a:latin typeface="Calibri" panose="020F0502020204030204" pitchFamily="34" charset="0"/>
                <a:ea typeface="Calibri" panose="020F0502020204030204" pitchFamily="34" charset="0"/>
                <a:cs typeface="+mn-cs"/>
              </a:rPr>
              <a:t>pharmacokinetic</a:t>
            </a:r>
            <a:r>
              <a:rPr lang="en-US" sz="1800" kern="1200" spc="-40" dirty="0">
                <a:solidFill>
                  <a:schemeClr val="accent5">
                    <a:lumMod val="10000"/>
                  </a:schemeClr>
                </a:solidFill>
                <a:latin typeface="Calibri" panose="020F0502020204030204" pitchFamily="34" charset="0"/>
                <a:ea typeface="Calibri" panose="020F0502020204030204" pitchFamily="34" charset="0"/>
                <a:cs typeface="+mn-cs"/>
              </a:rPr>
              <a:t> </a:t>
            </a:r>
            <a:r>
              <a:rPr lang="en-US" sz="1800" kern="1200" spc="-5" dirty="0">
                <a:solidFill>
                  <a:schemeClr val="accent5">
                    <a:lumMod val="10000"/>
                  </a:schemeClr>
                </a:solidFill>
                <a:latin typeface="Calibri" panose="020F0502020204030204" pitchFamily="34" charset="0"/>
                <a:ea typeface="Calibri" panose="020F0502020204030204" pitchFamily="34" charset="0"/>
                <a:cs typeface="+mn-cs"/>
              </a:rPr>
              <a:t>in</a:t>
            </a:r>
            <a:r>
              <a:rPr lang="en-US" sz="1800" kern="1200" spc="-45" dirty="0">
                <a:solidFill>
                  <a:schemeClr val="accent5">
                    <a:lumMod val="10000"/>
                  </a:schemeClr>
                </a:solidFill>
                <a:latin typeface="Calibri" panose="020F0502020204030204" pitchFamily="34" charset="0"/>
                <a:ea typeface="Calibri" panose="020F0502020204030204" pitchFamily="34" charset="0"/>
                <a:cs typeface="+mn-cs"/>
              </a:rPr>
              <a:t> </a:t>
            </a:r>
            <a:r>
              <a:rPr lang="en-US" sz="1800" kern="1200" spc="-5" dirty="0">
                <a:solidFill>
                  <a:schemeClr val="accent5">
                    <a:lumMod val="10000"/>
                  </a:schemeClr>
                </a:solidFill>
                <a:latin typeface="Calibri" panose="020F0502020204030204" pitchFamily="34" charset="0"/>
                <a:ea typeface="Calibri" panose="020F0502020204030204" pitchFamily="34" charset="0"/>
                <a:cs typeface="+mn-cs"/>
              </a:rPr>
              <a:t>pregnancy</a:t>
            </a:r>
            <a:r>
              <a:rPr lang="en-GB" sz="1800" kern="1200" dirty="0">
                <a:solidFill>
                  <a:schemeClr val="accent5">
                    <a:lumMod val="10000"/>
                  </a:schemeClr>
                </a:solidFill>
                <a:latin typeface="Calibri" panose="020F0502020204030204" pitchFamily="34" charset="0"/>
                <a:ea typeface="Calibri" panose="020F0502020204030204" pitchFamily="34" charset="0"/>
                <a:cs typeface="+mn-cs"/>
              </a:rPr>
              <a:t> </a:t>
            </a:r>
            <a:r>
              <a:rPr lang="en-GB" sz="1800" b="0" kern="1200" dirty="0">
                <a:solidFill>
                  <a:srgbClr val="00AF50"/>
                </a:solidFill>
                <a:latin typeface="Calibri" panose="020F0502020204030204" pitchFamily="34" charset="0"/>
                <a:ea typeface="Calibri" panose="020F0502020204030204" pitchFamily="34" charset="0"/>
                <a:cs typeface="+mn-cs"/>
              </a:rPr>
              <a:t>:</a:t>
            </a:r>
            <a:br>
              <a:rPr lang="en-GB" sz="1800" b="0" kern="1200" dirty="0">
                <a:solidFill>
                  <a:srgbClr val="00AF50"/>
                </a:solidFill>
                <a:latin typeface="Calibri" panose="020F0502020204030204" pitchFamily="34" charset="0"/>
                <a:ea typeface="Calibri" panose="020F0502020204030204" pitchFamily="34" charset="0"/>
                <a:cs typeface="+mn-cs"/>
              </a:rPr>
            </a:br>
            <a:r>
              <a:rPr lang="en-GB" sz="1800" i="1" u="sng" kern="1200" spc="-5" dirty="0">
                <a:solidFill>
                  <a:prstClr val="black"/>
                </a:solidFill>
                <a:uFill>
                  <a:solidFill>
                    <a:srgbClr val="000000"/>
                  </a:solidFill>
                </a:uFill>
                <a:latin typeface="Calibri" panose="020F0502020204030204" pitchFamily="34" charset="0"/>
                <a:ea typeface="Times New Roman" panose="02020603050405020304" pitchFamily="18" charset="0"/>
                <a:cs typeface="Arial" panose="020B0604020202020204" pitchFamily="34" charset="0"/>
              </a:rPr>
              <a:t>1-A</a:t>
            </a:r>
            <a:r>
              <a:rPr lang="en-US" sz="1800" i="1" u="sng" kern="1200" spc="-5" dirty="0" err="1">
                <a:solidFill>
                  <a:prstClr val="black"/>
                </a:solidFill>
                <a:uFill>
                  <a:solidFill>
                    <a:srgbClr val="000000"/>
                  </a:solidFill>
                </a:uFill>
                <a:latin typeface="Calibri" panose="020F0502020204030204" pitchFamily="34" charset="0"/>
                <a:ea typeface="Times New Roman" panose="02020603050405020304" pitchFamily="18" charset="0"/>
                <a:cs typeface="Arial" panose="020B0604020202020204" pitchFamily="34" charset="0"/>
              </a:rPr>
              <a:t>bsorption</a:t>
            </a:r>
            <a:r>
              <a:rPr lang="en-US" sz="1800" u="sng" kern="1200" spc="-5" dirty="0">
                <a:solidFill>
                  <a:prstClr val="black"/>
                </a:solidFill>
                <a:latin typeface="Calibri" panose="020F0502020204030204" pitchFamily="34" charset="0"/>
                <a:ea typeface="Times New Roman" panose="02020603050405020304" pitchFamily="18" charset="0"/>
                <a:cs typeface="Arial" panose="020B0604020202020204" pitchFamily="34" charset="0"/>
              </a:rPr>
              <a:t>:</a:t>
            </a:r>
            <a:br>
              <a:rPr lang="en-US" sz="1200" u="sng" kern="1200" spc="-5" dirty="0">
                <a:solidFill>
                  <a:prstClr val="black"/>
                </a:solidFill>
                <a:latin typeface="Calibri" panose="020F0502020204030204" pitchFamily="34" charset="0"/>
                <a:ea typeface="Times New Roman" panose="02020603050405020304" pitchFamily="18" charset="0"/>
                <a:cs typeface="Arial" panose="020B0604020202020204" pitchFamily="34" charset="0"/>
              </a:rPr>
            </a:br>
            <a:r>
              <a:rPr lang="en-US" sz="1200" b="0" u="sng" kern="1200" spc="-5" dirty="0">
                <a:solidFill>
                  <a:prstClr val="black"/>
                </a:solidFill>
                <a:latin typeface="Calibri" panose="020F0502020204030204" pitchFamily="34" charset="0"/>
                <a:ea typeface="Times New Roman" panose="02020603050405020304" pitchFamily="18" charset="0"/>
                <a:cs typeface="Arial" panose="020B0604020202020204" pitchFamily="34" charset="0"/>
              </a:rPr>
              <a:t>oral route :</a:t>
            </a:r>
            <a:br>
              <a:rPr lang="x-none" sz="1200" b="0" i="1" u="sng" kern="1200">
                <a:solidFill>
                  <a:prstClr val="black"/>
                </a:solidFill>
                <a:latin typeface="Calibri" panose="020F0502020204030204" pitchFamily="34" charset="0"/>
                <a:ea typeface="Times New Roman" panose="02020603050405020304" pitchFamily="18" charset="0"/>
                <a:cs typeface="+mn-cs"/>
              </a:rPr>
            </a:br>
            <a:r>
              <a:rPr lang="en-US" sz="1200" b="0" i="1" u="sng" kern="1200" dirty="0">
                <a:solidFill>
                  <a:prstClr val="black"/>
                </a:solidFill>
                <a:latin typeface="Calibri" panose="020F0502020204030204" pitchFamily="34" charset="0"/>
                <a:ea typeface="Times New Roman" panose="02020603050405020304" pitchFamily="18" charset="0"/>
                <a:cs typeface="+mn-cs"/>
              </a:rPr>
              <a:t> 1-</a:t>
            </a:r>
            <a:r>
              <a:rPr lang="en-US" sz="12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Decreased</a:t>
            </a:r>
            <a:r>
              <a:rPr lang="en-US" sz="1200" b="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gastrointestinal</a:t>
            </a:r>
            <a:r>
              <a:rPr lang="en-US" sz="1200" b="0" kern="1200" spc="-3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motility</a:t>
            </a:r>
            <a:r>
              <a:rPr lang="en-US" sz="1200" b="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and</a:t>
            </a:r>
            <a:r>
              <a:rPr lang="en-US" sz="1200" b="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tone</a:t>
            </a:r>
            <a:r>
              <a:rPr lang="en-US" sz="1200" b="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So, delay</a:t>
            </a:r>
            <a:r>
              <a:rPr lang="en-US" sz="1200" b="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absorption</a:t>
            </a:r>
            <a:r>
              <a:rPr lang="en-US" sz="12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of</a:t>
            </a:r>
            <a:r>
              <a:rPr lang="en-US" sz="1200" b="0" kern="1200" spc="-3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drugs</a:t>
            </a:r>
            <a:r>
              <a:rPr lang="en-US" sz="1200" b="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in</a:t>
            </a:r>
            <a:r>
              <a:rPr lang="en-US" sz="1200" b="0" kern="1200" spc="-3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the</a:t>
            </a:r>
            <a:r>
              <a:rPr lang="en-US" sz="1200" b="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small</a:t>
            </a:r>
            <a:r>
              <a:rPr lang="en-US" sz="12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intestine.</a:t>
            </a:r>
            <a:br>
              <a:rPr lang="x-none" sz="1200" b="0" kern="1200">
                <a:solidFill>
                  <a:prstClr val="black"/>
                </a:solidFill>
                <a:latin typeface="Calibri" panose="020F0502020204030204" pitchFamily="34" charset="0"/>
                <a:ea typeface="Arial" panose="020B0604020202020204" pitchFamily="34" charset="0"/>
                <a:cs typeface="Times New Roman" panose="02020603050405020304" pitchFamily="18" charset="0"/>
              </a:rPr>
            </a:br>
            <a:r>
              <a:rPr lang="en-US" sz="12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 2-</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Increase</a:t>
            </a:r>
            <a:r>
              <a:rPr lang="en-US" sz="1200" b="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HCL</a:t>
            </a:r>
            <a:r>
              <a:rPr lang="en-US" sz="1200" b="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formation,</a:t>
            </a:r>
            <a:r>
              <a:rPr lang="en-US" sz="1200" b="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GB" sz="1200" b="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so </a:t>
            </a:r>
            <a:r>
              <a:rPr lang="en-US" sz="12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weak</a:t>
            </a:r>
            <a:r>
              <a:rPr lang="en-US" sz="1200" b="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acids</a:t>
            </a:r>
            <a:r>
              <a:rPr lang="en-US" sz="1200" b="0" kern="1200" spc="-1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t>
            </a:r>
            <a:r>
              <a:rPr lang="en-US" sz="1200" b="0" kern="1200" spc="-5" dirty="0" err="1">
                <a:solidFill>
                  <a:prstClr val="black"/>
                </a:solidFill>
                <a:latin typeface="Calibri" panose="020F0502020204030204" pitchFamily="34" charset="0"/>
                <a:ea typeface="Arial" panose="020B0604020202020204" pitchFamily="34" charset="0"/>
                <a:cs typeface="Times New Roman" panose="02020603050405020304" pitchFamily="18" charset="0"/>
              </a:rPr>
              <a:t>eg</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t>
            </a:r>
            <a:r>
              <a:rPr lang="en-US" sz="1200" b="0" kern="1200" spc="-1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aspirin) will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remain</a:t>
            </a:r>
            <a:r>
              <a:rPr lang="en-US" sz="1200" b="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highly</a:t>
            </a:r>
            <a:r>
              <a:rPr lang="en-US" sz="1200" b="0" kern="1200" spc="-1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err="1">
                <a:solidFill>
                  <a:prstClr val="black"/>
                </a:solidFill>
                <a:latin typeface="Calibri" panose="020F0502020204030204" pitchFamily="34" charset="0"/>
                <a:ea typeface="Arial" panose="020B0604020202020204" pitchFamily="34" charset="0"/>
                <a:cs typeface="Times New Roman" panose="02020603050405020304" pitchFamily="18" charset="0"/>
              </a:rPr>
              <a:t>ionised</a:t>
            </a:r>
            <a:r>
              <a:rPr lang="en-US" sz="1200" b="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and</a:t>
            </a:r>
            <a:r>
              <a:rPr lang="en-US" sz="1200" b="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will</a:t>
            </a:r>
            <a:r>
              <a:rPr lang="en-US" sz="1200" b="0" kern="1200" spc="425" dirty="0">
                <a:solidFill>
                  <a:prstClr val="black"/>
                </a:solidFill>
                <a:latin typeface="Calibri" panose="020F0502020204030204" pitchFamily="34" charset="0"/>
                <a:ea typeface="Arial" panose="020B0604020202020204" pitchFamily="34" charset="0"/>
                <a:cs typeface="Arial" panose="020B0604020202020204" pitchFamily="34" charset="0"/>
              </a:rPr>
              <a:t> </a:t>
            </a:r>
            <a:r>
              <a:rPr lang="en-US" sz="12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have</a:t>
            </a:r>
            <a:r>
              <a:rPr lang="en-US" sz="1200" b="0" kern="1200" spc="-3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delayed</a:t>
            </a:r>
            <a:r>
              <a:rPr lang="en-US" sz="1200" b="0" kern="1200" spc="-3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absorption.</a:t>
            </a:r>
            <a:b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b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 3-Vomiting </a:t>
            </a:r>
            <a:b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b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 4-antacids </a:t>
            </a:r>
            <a:b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b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other routes:</a:t>
            </a:r>
            <a:br>
              <a:rPr lang="x-none" sz="1200" b="0" kern="1200">
                <a:solidFill>
                  <a:prstClr val="black"/>
                </a:solidFill>
                <a:latin typeface="Calibri" panose="020F0502020204030204" pitchFamily="34" charset="0"/>
                <a:ea typeface="Arial" panose="020B0604020202020204" pitchFamily="34" charset="0"/>
                <a:cs typeface="Times New Roman" panose="02020603050405020304" pitchFamily="18" charset="0"/>
              </a:rPr>
            </a:br>
            <a:r>
              <a:rPr lang="en-GB"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Increased</a:t>
            </a:r>
            <a:r>
              <a:rPr lang="en-US" sz="1200" b="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cardiac</a:t>
            </a:r>
            <a:r>
              <a:rPr lang="en-US" sz="1200" b="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output</a:t>
            </a:r>
            <a:r>
              <a:rPr lang="en-US" sz="1200" b="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affects</a:t>
            </a:r>
            <a:r>
              <a:rPr lang="en-US" sz="1200" b="0" kern="1200" spc="-1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changes</a:t>
            </a:r>
            <a:r>
              <a:rPr lang="en-US" sz="12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in</a:t>
            </a:r>
            <a:r>
              <a:rPr lang="en-US" sz="1200" b="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skin</a:t>
            </a:r>
            <a:r>
              <a:rPr lang="en-US" sz="1200" b="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and</a:t>
            </a:r>
            <a:r>
              <a:rPr lang="en-US" sz="1200" b="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muscle</a:t>
            </a:r>
            <a:r>
              <a:rPr lang="en-US" sz="12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blood flow,</a:t>
            </a:r>
            <a:r>
              <a:rPr lang="en-US" sz="1200" b="0" kern="1200" dirty="0">
                <a:solidFill>
                  <a:prstClr val="black"/>
                </a:solidFill>
                <a:latin typeface="Calibri" panose="020F0502020204030204" pitchFamily="34" charset="0"/>
                <a:ea typeface="Arial" panose="020B0604020202020204" pitchFamily="34" charset="0"/>
                <a:cs typeface="Arial" panose="020B0604020202020204" pitchFamily="34" charset="0"/>
              </a:rPr>
              <a:t> </a:t>
            </a:r>
            <a:r>
              <a:rPr lang="en-GB" sz="1200" b="0" kern="1200" dirty="0">
                <a:solidFill>
                  <a:prstClr val="black"/>
                </a:solidFill>
                <a:latin typeface="Calibri" panose="020F0502020204030204" pitchFamily="34" charset="0"/>
                <a:ea typeface="Arial" panose="020B0604020202020204" pitchFamily="34" charset="0"/>
                <a:cs typeface="Arial" panose="020B0604020202020204" pitchFamily="34" charset="0"/>
              </a:rPr>
              <a:t>so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increasing</a:t>
            </a:r>
            <a:r>
              <a:rPr lang="en-US" sz="1200" b="0" kern="1200" spc="-1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the</a:t>
            </a:r>
            <a:r>
              <a:rPr lang="en-US" sz="1200" b="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absorption</a:t>
            </a:r>
            <a:r>
              <a:rPr lang="en-US" sz="12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of</a:t>
            </a:r>
            <a:r>
              <a:rPr lang="en-US" sz="1200" b="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drugs</a:t>
            </a:r>
            <a:r>
              <a:rPr lang="en-US" sz="1200" b="0" kern="1200" spc="-1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via subcutaneous</a:t>
            </a:r>
            <a:r>
              <a:rPr lang="en-US" sz="1200" b="0" kern="1200" spc="-1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and intramuscular</a:t>
            </a:r>
            <a:r>
              <a:rPr lang="en-US" sz="1200" b="0" kern="1200" spc="145" dirty="0">
                <a:solidFill>
                  <a:prstClr val="black"/>
                </a:solidFill>
                <a:latin typeface="Calibri" panose="020F0502020204030204" pitchFamily="34" charset="0"/>
                <a:ea typeface="Arial" panose="020B0604020202020204" pitchFamily="34" charset="0"/>
                <a:cs typeface="Arial" panose="020B0604020202020204" pitchFamily="34" charset="0"/>
              </a:rPr>
              <a:t> </a:t>
            </a:r>
            <a:r>
              <a:rPr lang="en-US" sz="12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routes</a:t>
            </a:r>
            <a:br>
              <a:rPr lang="x-none" sz="1200" b="0" kern="1200">
                <a:solidFill>
                  <a:prstClr val="black"/>
                </a:solidFill>
                <a:latin typeface="Calibri" panose="020F0502020204030204" pitchFamily="34" charset="0"/>
                <a:ea typeface="Arial" panose="020B0604020202020204" pitchFamily="34" charset="0"/>
                <a:cs typeface="Times New Roman" panose="02020603050405020304" pitchFamily="18" charset="0"/>
              </a:rPr>
            </a:br>
            <a:r>
              <a:rPr lang="en-GB"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Increased</a:t>
            </a:r>
            <a:r>
              <a:rPr lang="en-US" sz="1200" b="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blood</a:t>
            </a:r>
            <a:r>
              <a:rPr lang="en-US" sz="12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flow</a:t>
            </a:r>
            <a:r>
              <a:rPr lang="en-US" sz="1200" b="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speeds</a:t>
            </a:r>
            <a:r>
              <a:rPr lang="en-US" sz="12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up</a:t>
            </a:r>
            <a:r>
              <a:rPr lang="en-US" sz="1200" b="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the</a:t>
            </a:r>
            <a:r>
              <a:rPr lang="en-US" sz="12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rate</a:t>
            </a:r>
            <a:r>
              <a:rPr lang="en-US" sz="1200" b="0" kern="1200" spc="-1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of onset</a:t>
            </a:r>
            <a:r>
              <a:rPr lang="en-US" sz="12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of</a:t>
            </a:r>
            <a:r>
              <a:rPr lang="en-US" sz="1200" b="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IV</a:t>
            </a:r>
            <a:r>
              <a:rPr lang="en-US" sz="1200" b="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drugs,</a:t>
            </a:r>
            <a:r>
              <a:rPr lang="en-US" sz="1200" b="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dirty="0" err="1">
                <a:solidFill>
                  <a:prstClr val="black"/>
                </a:solidFill>
                <a:latin typeface="Calibri" panose="020F0502020204030204" pitchFamily="34" charset="0"/>
                <a:ea typeface="Arial" panose="020B0604020202020204" pitchFamily="34" charset="0"/>
                <a:cs typeface="Times New Roman" panose="02020603050405020304" pitchFamily="18" charset="0"/>
              </a:rPr>
              <a:t>eg</a:t>
            </a:r>
            <a:r>
              <a:rPr lang="en-US" sz="12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a:t>
            </a:r>
            <a:r>
              <a:rPr lang="en-US" sz="1200" b="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muscle</a:t>
            </a:r>
            <a:r>
              <a:rPr lang="en-US" sz="1200" b="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relaxants</a:t>
            </a:r>
            <a:r>
              <a:rPr lang="en-US" sz="1200" b="0" kern="1200" spc="275" dirty="0">
                <a:solidFill>
                  <a:prstClr val="black"/>
                </a:solidFill>
                <a:latin typeface="Calibri" panose="020F0502020204030204" pitchFamily="34" charset="0"/>
                <a:ea typeface="Arial" panose="020B0604020202020204" pitchFamily="34" charset="0"/>
                <a:cs typeface="Arial" panose="020B0604020202020204" pitchFamily="34" charset="0"/>
              </a:rPr>
              <a:t> </a:t>
            </a:r>
            <a:r>
              <a:rPr lang="en-US" sz="1200" b="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and</a:t>
            </a:r>
            <a:r>
              <a:rPr lang="en-US" sz="1200" b="0" kern="1200" spc="-5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spc="-5" dirty="0" err="1">
                <a:solidFill>
                  <a:prstClr val="black"/>
                </a:solidFill>
                <a:latin typeface="Calibri" panose="020F0502020204030204" pitchFamily="34" charset="0"/>
                <a:ea typeface="Arial" panose="020B0604020202020204" pitchFamily="34" charset="0"/>
                <a:cs typeface="Times New Roman" panose="02020603050405020304" pitchFamily="18" charset="0"/>
              </a:rPr>
              <a:t>anaesthetic</a:t>
            </a:r>
            <a:r>
              <a:rPr lang="en-US" sz="1200" b="0" kern="1200" spc="-4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b="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agents</a:t>
            </a:r>
            <a:br>
              <a:rPr lang="x-none" sz="1800" b="0" kern="1200">
                <a:solidFill>
                  <a:prstClr val="black"/>
                </a:solidFill>
                <a:latin typeface="Gill Sans MT"/>
                <a:ea typeface="+mn-ea"/>
                <a:cs typeface="+mn-cs"/>
              </a:rPr>
            </a:br>
            <a:endParaRPr lang="en-US" dirty="0"/>
          </a:p>
        </p:txBody>
      </p:sp>
      <p:sp>
        <p:nvSpPr>
          <p:cNvPr id="6" name="عنوان فرعي 5"/>
          <p:cNvSpPr>
            <a:spLocks noGrp="1"/>
          </p:cNvSpPr>
          <p:nvPr>
            <p:ph type="subTitle" idx="1"/>
          </p:nvPr>
        </p:nvSpPr>
        <p:spPr>
          <a:xfrm>
            <a:off x="715100" y="3612700"/>
            <a:ext cx="8177380" cy="903266"/>
          </a:xfrm>
        </p:spPr>
        <p:txBody>
          <a:bodyPr/>
          <a:lstStyle/>
          <a:p>
            <a:pPr marL="0" lvl="0" indent="0" defTabSz="457200">
              <a:buClrTx/>
              <a:buSzTx/>
            </a:pPr>
            <a:r>
              <a:rPr lang="en-GB" sz="1800" b="1" i="1" u="sng" kern="1200" spc="-5" dirty="0">
                <a:solidFill>
                  <a:prstClr val="black"/>
                </a:solidFill>
                <a:uFill>
                  <a:solidFill>
                    <a:srgbClr val="000000"/>
                  </a:solidFill>
                </a:uFill>
                <a:latin typeface="Calibri" panose="020F0502020204030204" pitchFamily="34" charset="0"/>
                <a:ea typeface="Calibri" panose="020F0502020204030204" pitchFamily="34" charset="0"/>
                <a:cs typeface="Arial" panose="020B0604020202020204" pitchFamily="34" charset="0"/>
              </a:rPr>
              <a:t>     2-</a:t>
            </a:r>
            <a:r>
              <a:rPr lang="en-US" sz="1800" b="1" i="1" u="sng" kern="1200" spc="-5" dirty="0">
                <a:solidFill>
                  <a:prstClr val="black"/>
                </a:solidFill>
                <a:uFill>
                  <a:solidFill>
                    <a:srgbClr val="000000"/>
                  </a:solidFill>
                </a:uFill>
                <a:latin typeface="Calibri" panose="020F0502020204030204" pitchFamily="34" charset="0"/>
                <a:ea typeface="Calibri" panose="020F0502020204030204" pitchFamily="34" charset="0"/>
                <a:cs typeface="Arial" panose="020B0604020202020204" pitchFamily="34" charset="0"/>
              </a:rPr>
              <a:t>Distribution:</a:t>
            </a:r>
            <a:endParaRPr lang="x-none" sz="1800" b="1" i="1" u="sng" kern="1200" dirty="0">
              <a:solidFill>
                <a:prstClr val="black"/>
              </a:solidFill>
              <a:uFill>
                <a:solidFill>
                  <a:srgbClr val="000000"/>
                </a:solidFill>
              </a:uFill>
              <a:latin typeface="Calibri" panose="020F0502020204030204" pitchFamily="34" charset="0"/>
              <a:ea typeface="Calibri" panose="020F0502020204030204" pitchFamily="34" charset="0"/>
              <a:cs typeface="+mn-cs"/>
            </a:endParaRPr>
          </a:p>
          <a:p>
            <a:pPr marL="457200" lvl="1" indent="0" defTabSz="457200">
              <a:buClrTx/>
              <a:buSzTx/>
            </a:pPr>
            <a:r>
              <a:rPr lang="en-GB"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1-</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Increased</a:t>
            </a:r>
            <a:r>
              <a:rPr lang="en-US" sz="120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plasma</a:t>
            </a:r>
            <a:r>
              <a:rPr lang="en-US" sz="120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volume</a:t>
            </a:r>
            <a:r>
              <a:rPr lang="en-US" sz="120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and</a:t>
            </a:r>
            <a:r>
              <a:rPr lang="en-US" sz="1200" kern="1200" spc="-3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body</a:t>
            </a:r>
            <a:r>
              <a:rPr lang="en-US" sz="120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fluids</a:t>
            </a:r>
            <a:r>
              <a:rPr lang="en-US" sz="120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p>
          <a:p>
            <a:pPr marL="457200" lvl="1" indent="0" defTabSz="457200">
              <a:buClrTx/>
              <a:buSzTx/>
            </a:pPr>
            <a:r>
              <a:rPr lang="en-US" sz="120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2- </a:t>
            </a:r>
            <a:r>
              <a:rPr lang="en-US" sz="120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Decreased</a:t>
            </a:r>
            <a:r>
              <a:rPr lang="en-US" sz="1200" kern="1200" spc="-1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plasma</a:t>
            </a:r>
            <a:r>
              <a:rPr lang="en-US" sz="120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albumin,</a:t>
            </a:r>
            <a:r>
              <a:rPr lang="en-US" sz="1200" kern="1200" spc="-1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resulting</a:t>
            </a:r>
            <a:r>
              <a:rPr lang="en-US" sz="1200" kern="1200" spc="285" dirty="0">
                <a:solidFill>
                  <a:prstClr val="black"/>
                </a:solidFill>
                <a:latin typeface="Calibri" panose="020F0502020204030204" pitchFamily="34" charset="0"/>
                <a:ea typeface="Arial" panose="020B0604020202020204" pitchFamily="34" charset="0"/>
                <a:cs typeface="Arial" panose="020B0604020202020204" pitchFamily="34" charset="0"/>
              </a:rPr>
              <a:t> </a:t>
            </a:r>
            <a:r>
              <a:rPr lang="en-US" sz="120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in</a:t>
            </a:r>
            <a:r>
              <a:rPr lang="en-US" sz="120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reduction</a:t>
            </a:r>
            <a:r>
              <a:rPr lang="en-US" sz="120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in</a:t>
            </a:r>
            <a:r>
              <a:rPr lang="en-US" sz="120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the</a:t>
            </a:r>
            <a:r>
              <a:rPr lang="en-US" sz="1200" kern="1200" spc="-1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available</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binding</a:t>
            </a:r>
            <a:r>
              <a:rPr lang="en-US" sz="120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sites</a:t>
            </a:r>
            <a:r>
              <a:rPr lang="en-US" sz="120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of</a:t>
            </a:r>
            <a:r>
              <a:rPr lang="en-US" sz="120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drugs.</a:t>
            </a:r>
            <a:endParaRPr lang="x-none" sz="1200" kern="1200" dirty="0">
              <a:solidFill>
                <a:prstClr val="black"/>
              </a:solidFill>
              <a:latin typeface="Calibri" panose="020F0502020204030204" pitchFamily="34" charset="0"/>
              <a:ea typeface="Arial" panose="020B0604020202020204" pitchFamily="34" charset="0"/>
              <a:cs typeface="Times New Roman" panose="02020603050405020304" pitchFamily="18" charset="0"/>
            </a:endParaRPr>
          </a:p>
          <a:p>
            <a:pPr marL="457200" lvl="1" indent="0" defTabSz="457200">
              <a:buClrTx/>
              <a:buSzTx/>
            </a:pPr>
            <a:r>
              <a:rPr lang="en-GB"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3-</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Increased</a:t>
            </a:r>
            <a:r>
              <a:rPr lang="en-US" sz="120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body</a:t>
            </a:r>
            <a:r>
              <a:rPr lang="en-US" sz="120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fat </a:t>
            </a:r>
            <a:r>
              <a:rPr lang="en-US" sz="120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a:t>
            </a:r>
            <a:endParaRPr lang="en-GB" sz="1200" u="sng" kern="1200" spc="-10" dirty="0">
              <a:solidFill>
                <a:prstClr val="black"/>
              </a:solidFill>
              <a:uFill>
                <a:solidFill>
                  <a:srgbClr val="000000"/>
                </a:solidFill>
              </a:uFill>
              <a:latin typeface="Calibri" panose="020F0502020204030204" pitchFamily="34" charset="0"/>
              <a:ea typeface="Wingdings" pitchFamily="2" charset="2"/>
              <a:cs typeface="Arial" panose="020B0604020202020204" pitchFamily="34" charset="0"/>
            </a:endParaRPr>
          </a:p>
          <a:p>
            <a:pPr marL="0" lvl="0" indent="0" defTabSz="457200">
              <a:buClrTx/>
              <a:buSzTx/>
            </a:pPr>
            <a:r>
              <a:rPr lang="en-US" sz="1200" kern="1200" spc="-10" dirty="0">
                <a:solidFill>
                  <a:prstClr val="black"/>
                </a:solidFill>
                <a:uFill>
                  <a:solidFill>
                    <a:srgbClr val="000000"/>
                  </a:solidFill>
                </a:uFill>
                <a:latin typeface="Calibri" panose="020F0502020204030204" pitchFamily="34" charset="0"/>
                <a:ea typeface="Wingdings" pitchFamily="2" charset="2"/>
                <a:cs typeface="Arial" panose="020B0604020202020204" pitchFamily="34" charset="0"/>
              </a:rPr>
              <a:t>              This</a:t>
            </a:r>
            <a:r>
              <a:rPr lang="en-US" sz="1200" kern="1200" spc="-20" dirty="0">
                <a:solidFill>
                  <a:prstClr val="black"/>
                </a:solidFill>
                <a:uFill>
                  <a:solidFill>
                    <a:srgbClr val="000000"/>
                  </a:solidFill>
                </a:uFill>
                <a:latin typeface="Calibri" panose="020F0502020204030204" pitchFamily="34" charset="0"/>
                <a:ea typeface="Wingdings" pitchFamily="2" charset="2"/>
                <a:cs typeface="Arial" panose="020B0604020202020204" pitchFamily="34" charset="0"/>
              </a:rPr>
              <a:t> </a:t>
            </a:r>
            <a:r>
              <a:rPr lang="en-US" sz="1200" kern="1200" dirty="0">
                <a:solidFill>
                  <a:prstClr val="black"/>
                </a:solidFill>
                <a:uFill>
                  <a:solidFill>
                    <a:srgbClr val="000000"/>
                  </a:solidFill>
                </a:uFill>
                <a:latin typeface="Calibri" panose="020F0502020204030204" pitchFamily="34" charset="0"/>
                <a:ea typeface="Wingdings" pitchFamily="2" charset="2"/>
                <a:cs typeface="Arial" panose="020B0604020202020204" pitchFamily="34" charset="0"/>
              </a:rPr>
              <a:t>gives</a:t>
            </a:r>
            <a:r>
              <a:rPr lang="en-US" sz="1200" kern="1200" spc="-20" dirty="0">
                <a:solidFill>
                  <a:prstClr val="black"/>
                </a:solidFill>
                <a:uFill>
                  <a:solidFill>
                    <a:srgbClr val="000000"/>
                  </a:solidFill>
                </a:uFill>
                <a:latin typeface="Calibri" panose="020F0502020204030204" pitchFamily="34" charset="0"/>
                <a:ea typeface="Wingdings" pitchFamily="2" charset="2"/>
                <a:cs typeface="Arial" panose="020B0604020202020204" pitchFamily="34" charset="0"/>
              </a:rPr>
              <a:t> </a:t>
            </a:r>
            <a:r>
              <a:rPr lang="en-US" sz="1200" kern="1200" spc="-10" dirty="0">
                <a:solidFill>
                  <a:prstClr val="black"/>
                </a:solidFill>
                <a:uFill>
                  <a:solidFill>
                    <a:srgbClr val="000000"/>
                  </a:solidFill>
                </a:uFill>
                <a:latin typeface="Calibri" panose="020F0502020204030204" pitchFamily="34" charset="0"/>
                <a:ea typeface="Wingdings" pitchFamily="2" charset="2"/>
                <a:cs typeface="Arial" panose="020B0604020202020204" pitchFamily="34" charset="0"/>
              </a:rPr>
              <a:t>rise</a:t>
            </a:r>
            <a:r>
              <a:rPr lang="en-US" sz="1200" kern="1200" spc="-20" dirty="0">
                <a:solidFill>
                  <a:prstClr val="black"/>
                </a:solidFill>
                <a:uFill>
                  <a:solidFill>
                    <a:srgbClr val="000000"/>
                  </a:solidFill>
                </a:uFill>
                <a:latin typeface="Calibri" panose="020F0502020204030204" pitchFamily="34" charset="0"/>
                <a:ea typeface="Wingdings" pitchFamily="2" charset="2"/>
                <a:cs typeface="Arial" panose="020B0604020202020204" pitchFamily="34" charset="0"/>
              </a:rPr>
              <a:t> </a:t>
            </a:r>
            <a:r>
              <a:rPr lang="en-US" sz="1200" kern="1200" dirty="0">
                <a:solidFill>
                  <a:prstClr val="black"/>
                </a:solidFill>
                <a:uFill>
                  <a:solidFill>
                    <a:srgbClr val="000000"/>
                  </a:solidFill>
                </a:uFill>
                <a:latin typeface="Calibri" panose="020F0502020204030204" pitchFamily="34" charset="0"/>
                <a:ea typeface="Wingdings" pitchFamily="2" charset="2"/>
                <a:cs typeface="Arial" panose="020B0604020202020204" pitchFamily="34" charset="0"/>
              </a:rPr>
              <a:t>to</a:t>
            </a:r>
            <a:r>
              <a:rPr lang="en-US" sz="1200" kern="1200" spc="-35" dirty="0">
                <a:solidFill>
                  <a:prstClr val="black"/>
                </a:solidFill>
                <a:uFill>
                  <a:solidFill>
                    <a:srgbClr val="000000"/>
                  </a:solidFill>
                </a:uFill>
                <a:latin typeface="Calibri" panose="020F0502020204030204" pitchFamily="34" charset="0"/>
                <a:ea typeface="Wingdings" pitchFamily="2" charset="2"/>
                <a:cs typeface="Arial" panose="020B0604020202020204" pitchFamily="34" charset="0"/>
              </a:rPr>
              <a:t> </a:t>
            </a:r>
            <a:r>
              <a:rPr lang="en-US" sz="1200" kern="1200" dirty="0">
                <a:solidFill>
                  <a:prstClr val="black"/>
                </a:solidFill>
                <a:uFill>
                  <a:solidFill>
                    <a:srgbClr val="000000"/>
                  </a:solidFill>
                </a:uFill>
                <a:latin typeface="Calibri" panose="020F0502020204030204" pitchFamily="34" charset="0"/>
                <a:ea typeface="Wingdings" pitchFamily="2" charset="2"/>
                <a:cs typeface="Arial" panose="020B0604020202020204" pitchFamily="34" charset="0"/>
              </a:rPr>
              <a:t>three</a:t>
            </a:r>
            <a:r>
              <a:rPr lang="en-US" sz="1200" kern="1200" spc="-25" dirty="0">
                <a:solidFill>
                  <a:prstClr val="black"/>
                </a:solidFill>
                <a:uFill>
                  <a:solidFill>
                    <a:srgbClr val="000000"/>
                  </a:solidFill>
                </a:uFill>
                <a:latin typeface="Calibri" panose="020F0502020204030204" pitchFamily="34" charset="0"/>
                <a:ea typeface="Wingdings" pitchFamily="2" charset="2"/>
                <a:cs typeface="Arial" panose="020B0604020202020204" pitchFamily="34" charset="0"/>
              </a:rPr>
              <a:t> </a:t>
            </a:r>
            <a:r>
              <a:rPr lang="en-US" sz="1200" kern="1200" spc="-5" dirty="0">
                <a:solidFill>
                  <a:prstClr val="black"/>
                </a:solidFill>
                <a:uFill>
                  <a:solidFill>
                    <a:srgbClr val="000000"/>
                  </a:solidFill>
                </a:uFill>
                <a:latin typeface="Calibri" panose="020F0502020204030204" pitchFamily="34" charset="0"/>
                <a:ea typeface="Wingdings" pitchFamily="2" charset="2"/>
                <a:cs typeface="Arial" panose="020B0604020202020204" pitchFamily="34" charset="0"/>
              </a:rPr>
              <a:t>main</a:t>
            </a:r>
            <a:r>
              <a:rPr lang="en-US" sz="1200" kern="1200" spc="-15" dirty="0">
                <a:solidFill>
                  <a:prstClr val="black"/>
                </a:solidFill>
                <a:uFill>
                  <a:solidFill>
                    <a:srgbClr val="000000"/>
                  </a:solidFill>
                </a:uFill>
                <a:latin typeface="Calibri" panose="020F0502020204030204" pitchFamily="34" charset="0"/>
                <a:ea typeface="Wingdings" pitchFamily="2" charset="2"/>
                <a:cs typeface="Arial" panose="020B0604020202020204" pitchFamily="34" charset="0"/>
              </a:rPr>
              <a:t> </a:t>
            </a:r>
            <a:r>
              <a:rPr lang="en-US" sz="1200" kern="1200" spc="-5" dirty="0">
                <a:solidFill>
                  <a:prstClr val="black"/>
                </a:solidFill>
                <a:uFill>
                  <a:solidFill>
                    <a:srgbClr val="000000"/>
                  </a:solidFill>
                </a:uFill>
                <a:latin typeface="Calibri" panose="020F0502020204030204" pitchFamily="34" charset="0"/>
                <a:ea typeface="Wingdings" pitchFamily="2" charset="2"/>
                <a:cs typeface="Arial" panose="020B0604020202020204" pitchFamily="34" charset="0"/>
              </a:rPr>
              <a:t>pharmacokinetic</a:t>
            </a:r>
            <a:r>
              <a:rPr lang="en-US" sz="1200" kern="1200" spc="-30" dirty="0">
                <a:solidFill>
                  <a:prstClr val="black"/>
                </a:solidFill>
                <a:uFill>
                  <a:solidFill>
                    <a:srgbClr val="000000"/>
                  </a:solidFill>
                </a:uFill>
                <a:latin typeface="Calibri" panose="020F0502020204030204" pitchFamily="34" charset="0"/>
                <a:ea typeface="Wingdings" pitchFamily="2" charset="2"/>
                <a:cs typeface="Arial" panose="020B0604020202020204" pitchFamily="34" charset="0"/>
              </a:rPr>
              <a:t> </a:t>
            </a:r>
            <a:r>
              <a:rPr lang="en-US" sz="1200" kern="1200" spc="-5" dirty="0">
                <a:solidFill>
                  <a:prstClr val="black"/>
                </a:solidFill>
                <a:uFill>
                  <a:solidFill>
                    <a:srgbClr val="000000"/>
                  </a:solidFill>
                </a:uFill>
                <a:latin typeface="Calibri" panose="020F0502020204030204" pitchFamily="34" charset="0"/>
                <a:ea typeface="Wingdings" pitchFamily="2" charset="2"/>
                <a:cs typeface="Arial" panose="020B0604020202020204" pitchFamily="34" charset="0"/>
              </a:rPr>
              <a:t>differences:</a:t>
            </a:r>
            <a:endParaRPr lang="x-none" sz="1200" kern="1200" dirty="0">
              <a:solidFill>
                <a:prstClr val="black"/>
              </a:solidFill>
              <a:latin typeface="Calibri" panose="020F0502020204030204" pitchFamily="34" charset="0"/>
              <a:ea typeface="Wingdings" pitchFamily="2" charset="2"/>
              <a:cs typeface="Arial" panose="020B0604020202020204" pitchFamily="34" charset="0"/>
            </a:endParaRPr>
          </a:p>
          <a:p>
            <a:pPr marL="457200" lvl="1" indent="0" defTabSz="457200">
              <a:buClrTx/>
              <a:buSzTx/>
            </a:pP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•Increased</a:t>
            </a:r>
            <a:r>
              <a:rPr lang="en-US" sz="120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volume</a:t>
            </a:r>
            <a:r>
              <a:rPr lang="en-US" sz="1200" kern="1200" spc="-2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of</a:t>
            </a:r>
            <a:r>
              <a:rPr lang="en-US" sz="120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distribution</a:t>
            </a:r>
            <a:r>
              <a:rPr lang="en-US" sz="120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of</a:t>
            </a:r>
            <a:r>
              <a:rPr lang="en-US" sz="120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drugs</a:t>
            </a:r>
            <a:r>
              <a:rPr lang="en-GB"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 (due to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increased plasma volume and body fluids)</a:t>
            </a:r>
            <a:endParaRPr lang="x-none" sz="1200" kern="1200" dirty="0">
              <a:solidFill>
                <a:prstClr val="black"/>
              </a:solidFill>
              <a:latin typeface="Calibri" panose="020F0502020204030204" pitchFamily="34" charset="0"/>
              <a:ea typeface="Arial" panose="020B0604020202020204" pitchFamily="34" charset="0"/>
              <a:cs typeface="Times New Roman" panose="02020603050405020304" pitchFamily="18" charset="0"/>
            </a:endParaRPr>
          </a:p>
          <a:p>
            <a:pPr marL="457200" lvl="1" indent="0" defTabSz="457200">
              <a:buClrTx/>
              <a:buSzTx/>
            </a:pP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•Increased</a:t>
            </a:r>
            <a:r>
              <a:rPr lang="en-US" sz="120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tissue</a:t>
            </a:r>
            <a:r>
              <a:rPr lang="en-US" sz="120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deposition</a:t>
            </a:r>
            <a:r>
              <a:rPr lang="en-US" sz="1200" kern="1200" spc="-3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of</a:t>
            </a:r>
            <a:r>
              <a:rPr lang="en-US" sz="120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fat-soluble</a:t>
            </a:r>
            <a:r>
              <a:rPr lang="en-US" sz="1200" kern="1200" spc="-2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drugs (due to increased body fat)</a:t>
            </a:r>
            <a:endParaRPr lang="en-GB" sz="1200" kern="1200" dirty="0">
              <a:solidFill>
                <a:prstClr val="black"/>
              </a:solidFill>
              <a:latin typeface="Calibri" panose="020F0502020204030204" pitchFamily="34" charset="0"/>
              <a:ea typeface="Arial" panose="020B0604020202020204" pitchFamily="34" charset="0"/>
              <a:cs typeface="Times New Roman" panose="02020603050405020304" pitchFamily="18" charset="0"/>
            </a:endParaRPr>
          </a:p>
          <a:p>
            <a:pPr marL="457200" lvl="1" indent="0" defTabSz="457200">
              <a:buClrTx/>
              <a:buSzTx/>
            </a:pP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•Increased</a:t>
            </a:r>
            <a:r>
              <a:rPr lang="en-US" sz="120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free</a:t>
            </a:r>
            <a:r>
              <a:rPr lang="en-US" sz="120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fraction</a:t>
            </a:r>
            <a:r>
              <a:rPr lang="en-US" sz="120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GB" sz="120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of the drugs </a:t>
            </a:r>
            <a:r>
              <a:rPr lang="en-US" sz="120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due </a:t>
            </a:r>
            <a:r>
              <a:rPr lang="en-US" sz="120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to</a:t>
            </a:r>
            <a:r>
              <a:rPr lang="en-US" sz="1200" kern="1200" spc="-35"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decreased</a:t>
            </a:r>
            <a:r>
              <a:rPr lang="en-US" sz="1200" kern="1200" spc="-3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spc="-5" dirty="0">
                <a:solidFill>
                  <a:prstClr val="black"/>
                </a:solidFill>
                <a:latin typeface="Calibri" panose="020F0502020204030204" pitchFamily="34" charset="0"/>
                <a:ea typeface="Arial" panose="020B0604020202020204" pitchFamily="34" charset="0"/>
                <a:cs typeface="Times New Roman" panose="02020603050405020304" pitchFamily="18" charset="0"/>
              </a:rPr>
              <a:t>protein</a:t>
            </a:r>
            <a:r>
              <a:rPr lang="en-US" sz="1200" kern="1200" spc="-10" dirty="0">
                <a:solidFill>
                  <a:prstClr val="black"/>
                </a:solidFill>
                <a:latin typeface="Calibri" panose="020F0502020204030204" pitchFamily="34" charset="0"/>
                <a:ea typeface="Arial" panose="020B0604020202020204" pitchFamily="34" charset="0"/>
                <a:cs typeface="Times New Roman" panose="02020603050405020304" pitchFamily="18" charset="0"/>
              </a:rPr>
              <a:t> </a:t>
            </a:r>
            <a:r>
              <a:rPr lang="en-US" sz="1200" kern="1200" dirty="0">
                <a:solidFill>
                  <a:prstClr val="black"/>
                </a:solidFill>
                <a:latin typeface="Calibri" panose="020F0502020204030204" pitchFamily="34" charset="0"/>
                <a:ea typeface="Arial" panose="020B0604020202020204" pitchFamily="34" charset="0"/>
                <a:cs typeface="Times New Roman" panose="02020603050405020304" pitchFamily="18" charset="0"/>
              </a:rPr>
              <a:t>binding (due to decreased plasma albumin)</a:t>
            </a:r>
            <a:endParaRPr lang="x-none" sz="1200" kern="1200" dirty="0">
              <a:solidFill>
                <a:prstClr val="black"/>
              </a:solidFill>
              <a:latin typeface="Gill Sans MT"/>
              <a:ea typeface="+mn-ea"/>
              <a:cs typeface="+mn-cs"/>
            </a:endParaRPr>
          </a:p>
          <a:p>
            <a:endParaRPr lang="en-US" dirty="0"/>
          </a:p>
        </p:txBody>
      </p:sp>
    </p:spTree>
    <p:extLst>
      <p:ext uri="{BB962C8B-B14F-4D97-AF65-F5344CB8AC3E}">
        <p14:creationId xmlns:p14="http://schemas.microsoft.com/office/powerpoint/2010/main" val="1620598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فرعي 3"/>
          <p:cNvSpPr>
            <a:spLocks noGrp="1"/>
          </p:cNvSpPr>
          <p:nvPr>
            <p:ph type="subTitle" idx="1"/>
          </p:nvPr>
        </p:nvSpPr>
        <p:spPr/>
        <p:txBody>
          <a:bodyPr/>
          <a:lstStyle/>
          <a:p>
            <a:endParaRPr lang="en-US"/>
          </a:p>
        </p:txBody>
      </p:sp>
      <p:sp>
        <p:nvSpPr>
          <p:cNvPr id="5" name="عنوان فرعي 4"/>
          <p:cNvSpPr>
            <a:spLocks noGrp="1"/>
          </p:cNvSpPr>
          <p:nvPr>
            <p:ph type="subTitle" idx="2"/>
          </p:nvPr>
        </p:nvSpPr>
        <p:spPr/>
        <p:txBody>
          <a:bodyPr/>
          <a:lstStyle/>
          <a:p>
            <a:endParaRPr lang="en-US"/>
          </a:p>
        </p:txBody>
      </p:sp>
      <p:sp>
        <p:nvSpPr>
          <p:cNvPr id="6" name="عنوان فرعي 5"/>
          <p:cNvSpPr>
            <a:spLocks noGrp="1"/>
          </p:cNvSpPr>
          <p:nvPr>
            <p:ph type="subTitle" idx="3"/>
          </p:nvPr>
        </p:nvSpPr>
        <p:spPr/>
        <p:txBody>
          <a:bodyPr/>
          <a:lstStyle/>
          <a:p>
            <a:endParaRPr lang="en-US"/>
          </a:p>
        </p:txBody>
      </p:sp>
      <p:sp>
        <p:nvSpPr>
          <p:cNvPr id="7" name="عنوان فرعي 6"/>
          <p:cNvSpPr>
            <a:spLocks noGrp="1"/>
          </p:cNvSpPr>
          <p:nvPr>
            <p:ph type="subTitle" idx="4"/>
          </p:nvPr>
        </p:nvSpPr>
        <p:spPr/>
        <p:txBody>
          <a:bodyPr/>
          <a:lstStyle/>
          <a:p>
            <a:endParaRPr lang="en-US"/>
          </a:p>
        </p:txBody>
      </p:sp>
      <p:sp>
        <p:nvSpPr>
          <p:cNvPr id="3" name="عنوان 2"/>
          <p:cNvSpPr>
            <a:spLocks noGrp="1"/>
          </p:cNvSpPr>
          <p:nvPr>
            <p:ph type="title"/>
          </p:nvPr>
        </p:nvSpPr>
        <p:spPr>
          <a:xfrm>
            <a:off x="251520" y="555526"/>
            <a:ext cx="6444288" cy="572700"/>
          </a:xfrm>
        </p:spPr>
        <p:txBody>
          <a:bodyPr/>
          <a:lstStyle/>
          <a:p>
            <a:pPr marL="228600" lvl="0" indent="-228600">
              <a:lnSpc>
                <a:spcPct val="90000"/>
              </a:lnSpc>
              <a:spcBef>
                <a:spcPts val="1000"/>
              </a:spcBef>
            </a:pPr>
            <a:r>
              <a:rPr lang="en-US" sz="2000" b="0" kern="1200" dirty="0" err="1">
                <a:solidFill>
                  <a:prstClr val="black"/>
                </a:solidFill>
                <a:latin typeface="Calibri"/>
                <a:ea typeface="+mn-ea"/>
                <a:cs typeface="+mn-cs"/>
              </a:rPr>
              <a:t>Tetracyclines</a:t>
            </a:r>
            <a:r>
              <a:rPr lang="en-US" sz="2000" b="0" kern="1200" dirty="0">
                <a:solidFill>
                  <a:prstClr val="black"/>
                </a:solidFill>
                <a:latin typeface="Calibri"/>
                <a:ea typeface="+mn-ea"/>
                <a:cs typeface="+mn-cs"/>
              </a:rPr>
              <a:t> : Pregnancy Category D</a:t>
            </a:r>
            <a:br>
              <a:rPr lang="en-US" sz="2000" b="0" kern="1200" dirty="0">
                <a:solidFill>
                  <a:prstClr val="black"/>
                </a:solidFill>
                <a:latin typeface="Calibri"/>
                <a:ea typeface="+mn-ea"/>
                <a:cs typeface="+mn-cs"/>
              </a:rPr>
            </a:br>
            <a:r>
              <a:rPr lang="en-US" sz="2000" b="0" kern="1200" dirty="0">
                <a:solidFill>
                  <a:prstClr val="black"/>
                </a:solidFill>
                <a:latin typeface="Calibri"/>
                <a:ea typeface="+mn-ea"/>
                <a:cs typeface="+mn-cs"/>
              </a:rPr>
              <a:t>Can cause problems with </a:t>
            </a:r>
            <a:r>
              <a:rPr lang="en-US" sz="2000" b="0" kern="1200" dirty="0">
                <a:solidFill>
                  <a:srgbClr val="FF0000"/>
                </a:solidFill>
                <a:latin typeface="Calibri"/>
                <a:ea typeface="+mn-ea"/>
                <a:cs typeface="+mn-cs"/>
              </a:rPr>
              <a:t>teeth and bone </a:t>
            </a:r>
            <a:r>
              <a:rPr lang="en-US" sz="2000" b="0" kern="1200" dirty="0">
                <a:solidFill>
                  <a:prstClr val="black"/>
                </a:solidFill>
                <a:latin typeface="Calibri"/>
                <a:ea typeface="+mn-ea"/>
                <a:cs typeface="+mn-cs"/>
              </a:rPr>
              <a:t>and other defects/effects</a:t>
            </a:r>
            <a:br>
              <a:rPr lang="en-US" sz="2000" b="0" kern="1200" dirty="0">
                <a:solidFill>
                  <a:prstClr val="black"/>
                </a:solidFill>
                <a:latin typeface="Calibri"/>
                <a:ea typeface="+mn-ea"/>
                <a:cs typeface="+mn-cs"/>
              </a:rPr>
            </a:br>
            <a:r>
              <a:rPr lang="en-US" sz="2000" b="0" kern="1200" dirty="0">
                <a:solidFill>
                  <a:prstClr val="black"/>
                </a:solidFill>
                <a:latin typeface="Calibri"/>
                <a:ea typeface="+mn-ea"/>
                <a:cs typeface="+mn-cs"/>
              </a:rPr>
              <a:t>Have been linked to maternal liver toxicity</a:t>
            </a:r>
            <a:br>
              <a:rPr lang="en-US" sz="2000" b="0" kern="1200" dirty="0">
                <a:solidFill>
                  <a:prstClr val="black"/>
                </a:solidFill>
                <a:latin typeface="Calibri"/>
                <a:ea typeface="+mn-ea"/>
                <a:cs typeface="+mn-cs"/>
              </a:rPr>
            </a:br>
            <a:r>
              <a:rPr lang="en-US" sz="2000" b="0" kern="1200" dirty="0">
                <a:solidFill>
                  <a:prstClr val="black"/>
                </a:solidFill>
                <a:latin typeface="Calibri"/>
                <a:ea typeface="+mn-ea"/>
                <a:cs typeface="+mn-cs"/>
              </a:rPr>
              <a:t>Not Compatible with breastfeeding</a:t>
            </a:r>
            <a:br>
              <a:rPr lang="en-US" sz="2000" b="0" kern="1200" dirty="0">
                <a:solidFill>
                  <a:prstClr val="black"/>
                </a:solidFill>
                <a:latin typeface="Calibri"/>
                <a:ea typeface="+mn-ea"/>
                <a:cs typeface="+mn-cs"/>
              </a:rPr>
            </a:br>
            <a:r>
              <a:rPr lang="en-US" sz="2000" b="0" kern="1200" dirty="0">
                <a:solidFill>
                  <a:prstClr val="black"/>
                </a:solidFill>
                <a:latin typeface="Calibri"/>
                <a:ea typeface="+mn-ea"/>
                <a:cs typeface="+mn-cs"/>
              </a:rPr>
              <a:t> Readily cross the placenta and are firmly bound by chelation to calcium in developing bone and tooth structures. This produces brown discoloration of the teeth (</a:t>
            </a:r>
            <a:r>
              <a:rPr lang="en-US" sz="2000" b="0" kern="1200" dirty="0" err="1">
                <a:solidFill>
                  <a:prstClr val="black"/>
                </a:solidFill>
                <a:latin typeface="Calibri"/>
                <a:ea typeface="+mn-ea"/>
                <a:cs typeface="+mn-cs"/>
              </a:rPr>
              <a:t>Permenant</a:t>
            </a:r>
            <a:r>
              <a:rPr lang="en-US" sz="2000" b="0" kern="1200" dirty="0">
                <a:solidFill>
                  <a:prstClr val="black"/>
                </a:solidFill>
                <a:latin typeface="Calibri"/>
                <a:ea typeface="+mn-ea"/>
                <a:cs typeface="+mn-cs"/>
              </a:rPr>
              <a:t>*) , and inhibition of bone growth.</a:t>
            </a:r>
            <a:br>
              <a:rPr lang="en-US" sz="2400" b="0" kern="1200" dirty="0">
                <a:solidFill>
                  <a:prstClr val="black"/>
                </a:solidFill>
                <a:latin typeface="Calibri"/>
                <a:ea typeface="+mn-ea"/>
                <a:cs typeface="+mn-cs"/>
              </a:rPr>
            </a:br>
            <a:br>
              <a:rPr lang="en-US" sz="2800" b="0" kern="1200" dirty="0">
                <a:solidFill>
                  <a:prstClr val="black"/>
                </a:solidFill>
                <a:latin typeface="Calibri"/>
                <a:ea typeface="+mn-ea"/>
                <a:cs typeface="+mn-cs"/>
              </a:rPr>
            </a:b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267494"/>
            <a:ext cx="2955039" cy="197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7924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فرعي 1"/>
          <p:cNvSpPr>
            <a:spLocks noGrp="1"/>
          </p:cNvSpPr>
          <p:nvPr>
            <p:ph type="subTitle" idx="1"/>
          </p:nvPr>
        </p:nvSpPr>
        <p:spPr/>
        <p:txBody>
          <a:bodyPr/>
          <a:lstStyle/>
          <a:p>
            <a:endParaRPr lang="en-US"/>
          </a:p>
        </p:txBody>
      </p:sp>
      <p:sp>
        <p:nvSpPr>
          <p:cNvPr id="3" name="عنوان فرعي 2"/>
          <p:cNvSpPr>
            <a:spLocks noGrp="1"/>
          </p:cNvSpPr>
          <p:nvPr>
            <p:ph type="subTitle" idx="2"/>
          </p:nvPr>
        </p:nvSpPr>
        <p:spPr/>
        <p:txBody>
          <a:bodyPr/>
          <a:lstStyle/>
          <a:p>
            <a:endParaRPr lang="en-US"/>
          </a:p>
        </p:txBody>
      </p:sp>
      <p:sp>
        <p:nvSpPr>
          <p:cNvPr id="4" name="عنوان فرعي 3"/>
          <p:cNvSpPr>
            <a:spLocks noGrp="1"/>
          </p:cNvSpPr>
          <p:nvPr>
            <p:ph type="subTitle" idx="3"/>
          </p:nvPr>
        </p:nvSpPr>
        <p:spPr/>
        <p:txBody>
          <a:bodyPr/>
          <a:lstStyle/>
          <a:p>
            <a:endParaRPr lang="en-US"/>
          </a:p>
        </p:txBody>
      </p:sp>
      <p:sp>
        <p:nvSpPr>
          <p:cNvPr id="5" name="عنوان فرعي 4"/>
          <p:cNvSpPr>
            <a:spLocks noGrp="1"/>
          </p:cNvSpPr>
          <p:nvPr>
            <p:ph type="subTitle" idx="4"/>
          </p:nvPr>
        </p:nvSpPr>
        <p:spPr/>
        <p:txBody>
          <a:bodyPr/>
          <a:lstStyle/>
          <a:p>
            <a:endParaRPr lang="en-US"/>
          </a:p>
        </p:txBody>
      </p:sp>
      <p:sp>
        <p:nvSpPr>
          <p:cNvPr id="6" name="عنوان 5"/>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339502"/>
            <a:ext cx="6859658" cy="458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9364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9" name="Google Shape;379;p43"/>
          <p:cNvSpPr/>
          <p:nvPr/>
        </p:nvSpPr>
        <p:spPr>
          <a:xfrm flipH="1">
            <a:off x="7219953" y="2948379"/>
            <a:ext cx="2714618" cy="2870798"/>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3"/>
          <p:cNvSpPr txBox="1">
            <a:spLocks noGrp="1"/>
          </p:cNvSpPr>
          <p:nvPr>
            <p:ph type="title"/>
          </p:nvPr>
        </p:nvSpPr>
        <p:spPr>
          <a:xfrm>
            <a:off x="715100" y="1584875"/>
            <a:ext cx="4740300" cy="843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dirty="0"/>
          </a:p>
        </p:txBody>
      </p:sp>
      <p:sp>
        <p:nvSpPr>
          <p:cNvPr id="381" name="Google Shape;381;p43"/>
          <p:cNvSpPr txBox="1">
            <a:spLocks noGrp="1"/>
          </p:cNvSpPr>
          <p:nvPr>
            <p:ph type="subTitle" idx="1"/>
          </p:nvPr>
        </p:nvSpPr>
        <p:spPr>
          <a:xfrm>
            <a:off x="395537" y="-6093"/>
            <a:ext cx="8496944" cy="5235348"/>
          </a:xfrm>
          <a:prstGeom prst="rect">
            <a:avLst/>
          </a:prstGeom>
        </p:spPr>
        <p:txBody>
          <a:bodyPr spcFirstLastPara="1" wrap="square" lIns="91425" tIns="91425" rIns="91425" bIns="91425" anchor="t" anchorCtr="0">
            <a:noAutofit/>
          </a:bodyPr>
          <a:lstStyle/>
          <a:p>
            <a:pPr marL="228600" lvl="0" indent="-228600">
              <a:lnSpc>
                <a:spcPct val="90000"/>
              </a:lnSpc>
              <a:spcBef>
                <a:spcPts val="1000"/>
              </a:spcBef>
              <a:buClrTx/>
              <a:buSzTx/>
              <a:buFont typeface="Wingdings" pitchFamily="2" charset="2"/>
              <a:buChar char="¡"/>
            </a:pPr>
            <a:r>
              <a:rPr lang="en-US" kern="1200" dirty="0">
                <a:solidFill>
                  <a:prstClr val="black"/>
                </a:solidFill>
                <a:latin typeface="Calibri"/>
                <a:ea typeface="+mn-ea"/>
                <a:cs typeface="+mn-cs"/>
              </a:rPr>
              <a:t> </a:t>
            </a:r>
            <a:r>
              <a:rPr lang="en-US" sz="2000" kern="1200" dirty="0">
                <a:solidFill>
                  <a:prstClr val="black"/>
                </a:solidFill>
                <a:latin typeface="Eras Demi ITC" pitchFamily="34" charset="0"/>
                <a:ea typeface="+mn-ea"/>
                <a:cs typeface="+mn-cs"/>
              </a:rPr>
              <a:t>Anti fungal </a:t>
            </a:r>
            <a:r>
              <a:rPr lang="en-US" sz="2000" kern="1200" dirty="0">
                <a:solidFill>
                  <a:prstClr val="black"/>
                </a:solidFill>
                <a:latin typeface="Calibri"/>
                <a:ea typeface="+mn-ea"/>
                <a:cs typeface="+mn-cs"/>
              </a:rPr>
              <a:t>: </a:t>
            </a:r>
          </a:p>
          <a:p>
            <a:pPr marL="228600" lvl="0" indent="-228600">
              <a:lnSpc>
                <a:spcPct val="90000"/>
              </a:lnSpc>
              <a:spcBef>
                <a:spcPts val="1000"/>
              </a:spcBef>
              <a:buClrTx/>
              <a:buSzTx/>
              <a:buFont typeface="Wingdings" pitchFamily="2" charset="2"/>
              <a:buChar char="Ø"/>
            </a:pPr>
            <a:r>
              <a:rPr lang="en-US" sz="2000" kern="1200" dirty="0">
                <a:solidFill>
                  <a:prstClr val="black"/>
                </a:solidFill>
                <a:latin typeface="Calibri"/>
                <a:ea typeface="+mn-ea"/>
                <a:cs typeface="+mn-cs"/>
              </a:rPr>
              <a:t>Topical or Vaginal : ( </a:t>
            </a:r>
            <a:r>
              <a:rPr lang="en-US" sz="2000" kern="1200" dirty="0" err="1">
                <a:solidFill>
                  <a:prstClr val="black"/>
                </a:solidFill>
                <a:latin typeface="Calibri"/>
                <a:ea typeface="+mn-ea"/>
                <a:cs typeface="+mn-cs"/>
              </a:rPr>
              <a:t>Nystatin</a:t>
            </a:r>
            <a:r>
              <a:rPr lang="en-US" sz="2000" kern="1200" dirty="0">
                <a:solidFill>
                  <a:prstClr val="black"/>
                </a:solidFill>
                <a:latin typeface="Calibri"/>
                <a:ea typeface="+mn-ea"/>
                <a:cs typeface="+mn-cs"/>
              </a:rPr>
              <a:t> .. ) Safe </a:t>
            </a:r>
            <a:r>
              <a:rPr lang="en-US" sz="2000" kern="1200" dirty="0">
                <a:solidFill>
                  <a:prstClr val="black"/>
                </a:solidFill>
                <a:latin typeface="Calibri"/>
                <a:ea typeface="+mn-ea"/>
                <a:cs typeface="+mn-cs"/>
                <a:sym typeface="Wingdings 2"/>
              </a:rPr>
              <a:t></a:t>
            </a:r>
          </a:p>
          <a:p>
            <a:pPr marL="228600" lvl="0" indent="-228600">
              <a:lnSpc>
                <a:spcPct val="90000"/>
              </a:lnSpc>
              <a:spcBef>
                <a:spcPts val="1000"/>
              </a:spcBef>
              <a:buClrTx/>
              <a:buSzTx/>
              <a:buFont typeface="Wingdings" pitchFamily="2" charset="2"/>
              <a:buChar char="Ø"/>
            </a:pPr>
            <a:r>
              <a:rPr lang="en-US" sz="2000" kern="1200" dirty="0">
                <a:solidFill>
                  <a:prstClr val="black"/>
                </a:solidFill>
                <a:latin typeface="Calibri"/>
                <a:ea typeface="+mn-ea"/>
                <a:cs typeface="+mn-cs"/>
                <a:sym typeface="Wingdings 2"/>
              </a:rPr>
              <a:t>Systemic : ( </a:t>
            </a:r>
            <a:r>
              <a:rPr lang="en-US" sz="2000" kern="1200" dirty="0" err="1">
                <a:solidFill>
                  <a:prstClr val="black"/>
                </a:solidFill>
                <a:latin typeface="Calibri"/>
                <a:ea typeface="+mn-ea"/>
                <a:cs typeface="+mn-cs"/>
                <a:sym typeface="Wingdings 2"/>
              </a:rPr>
              <a:t>Flucanazole</a:t>
            </a:r>
            <a:r>
              <a:rPr lang="en-US" sz="2000" kern="1200" dirty="0">
                <a:solidFill>
                  <a:prstClr val="black"/>
                </a:solidFill>
                <a:latin typeface="Calibri"/>
                <a:ea typeface="+mn-ea"/>
                <a:cs typeface="+mn-cs"/>
                <a:sym typeface="Wingdings 2"/>
              </a:rPr>
              <a:t> and other azole .. ) </a:t>
            </a:r>
          </a:p>
          <a:p>
            <a:pPr marL="228600" lvl="0" indent="-228600">
              <a:lnSpc>
                <a:spcPct val="90000"/>
              </a:lnSpc>
              <a:spcBef>
                <a:spcPts val="1000"/>
              </a:spcBef>
              <a:buClrTx/>
              <a:buSzTx/>
              <a:buFontTx/>
              <a:buChar char="-"/>
            </a:pPr>
            <a:r>
              <a:rPr lang="en-US" sz="2000" kern="1200" dirty="0" err="1">
                <a:solidFill>
                  <a:prstClr val="black"/>
                </a:solidFill>
                <a:latin typeface="Calibri"/>
                <a:ea typeface="+mn-ea"/>
                <a:cs typeface="+mn-cs"/>
                <a:sym typeface="Wingdings 2"/>
              </a:rPr>
              <a:t>Considerd</a:t>
            </a:r>
            <a:r>
              <a:rPr lang="en-US" sz="2000" kern="1200" dirty="0">
                <a:solidFill>
                  <a:prstClr val="black"/>
                </a:solidFill>
                <a:latin typeface="Calibri"/>
                <a:ea typeface="+mn-ea"/>
                <a:cs typeface="+mn-cs"/>
                <a:sym typeface="Wingdings 2"/>
              </a:rPr>
              <a:t> as a </a:t>
            </a:r>
            <a:r>
              <a:rPr lang="en-US" sz="2000" kern="1200" dirty="0">
                <a:solidFill>
                  <a:srgbClr val="FF0000"/>
                </a:solidFill>
                <a:latin typeface="Calibri"/>
                <a:ea typeface="+mn-ea"/>
                <a:cs typeface="+mn-cs"/>
                <a:sym typeface="Wingdings 2"/>
              </a:rPr>
              <a:t>toxic medications</a:t>
            </a:r>
            <a:r>
              <a:rPr lang="en-US" sz="2000" kern="1200" dirty="0">
                <a:solidFill>
                  <a:prstClr val="black"/>
                </a:solidFill>
                <a:latin typeface="Calibri"/>
                <a:ea typeface="+mn-ea"/>
                <a:cs typeface="+mn-cs"/>
                <a:sym typeface="Wingdings 2"/>
              </a:rPr>
              <a:t>, and their use in pregnancy has been </a:t>
            </a:r>
            <a:r>
              <a:rPr lang="en-US" sz="2000" b="1" kern="1200" dirty="0">
                <a:solidFill>
                  <a:prstClr val="black"/>
                </a:solidFill>
                <a:latin typeface="Calibri"/>
                <a:ea typeface="+mn-ea"/>
                <a:cs typeface="+mn-cs"/>
                <a:sym typeface="Wingdings 2"/>
              </a:rPr>
              <a:t>limited to </a:t>
            </a:r>
            <a:r>
              <a:rPr lang="en-US" sz="2000" kern="1200" dirty="0">
                <a:solidFill>
                  <a:prstClr val="black"/>
                </a:solidFill>
                <a:latin typeface="Calibri"/>
                <a:ea typeface="+mn-ea"/>
                <a:cs typeface="+mn-cs"/>
                <a:sym typeface="Wingdings 2"/>
              </a:rPr>
              <a:t>life-threatening fungal infections !!</a:t>
            </a:r>
          </a:p>
          <a:p>
            <a:pPr marL="228600" lvl="0" indent="-228600">
              <a:lnSpc>
                <a:spcPct val="90000"/>
              </a:lnSpc>
              <a:spcBef>
                <a:spcPts val="1000"/>
              </a:spcBef>
              <a:buClrTx/>
              <a:buSzTx/>
              <a:buFontTx/>
              <a:buChar char="-"/>
            </a:pPr>
            <a:endParaRPr lang="en-US" sz="2000" kern="1200" dirty="0">
              <a:solidFill>
                <a:prstClr val="black"/>
              </a:solidFill>
              <a:latin typeface="Calibri"/>
              <a:ea typeface="+mn-ea"/>
              <a:cs typeface="+mn-cs"/>
              <a:sym typeface="Wingdings 2"/>
            </a:endParaRPr>
          </a:p>
          <a:p>
            <a:pPr marL="228600" lvl="0" indent="-228600">
              <a:lnSpc>
                <a:spcPct val="90000"/>
              </a:lnSpc>
              <a:spcBef>
                <a:spcPts val="1000"/>
              </a:spcBef>
              <a:buClrTx/>
              <a:buSzTx/>
              <a:buFont typeface="Wingdings" pitchFamily="2" charset="2"/>
              <a:buChar char="¡"/>
            </a:pPr>
            <a:r>
              <a:rPr lang="en-US" sz="2000" kern="1200" dirty="0">
                <a:solidFill>
                  <a:prstClr val="black"/>
                </a:solidFill>
                <a:latin typeface="Eras Demi ITC" pitchFamily="34" charset="0"/>
                <a:ea typeface="+mn-ea"/>
                <a:cs typeface="+mn-cs"/>
              </a:rPr>
              <a:t>Tuberculosis</a:t>
            </a:r>
            <a:r>
              <a:rPr lang="en-US" sz="2000" kern="1200" dirty="0">
                <a:solidFill>
                  <a:prstClr val="black"/>
                </a:solidFill>
                <a:latin typeface="Calibri"/>
                <a:ea typeface="+mn-ea"/>
                <a:cs typeface="+mn-cs"/>
              </a:rPr>
              <a:t>: </a:t>
            </a:r>
          </a:p>
          <a:p>
            <a:pPr marL="228600" lvl="0" indent="-228600">
              <a:lnSpc>
                <a:spcPct val="90000"/>
              </a:lnSpc>
              <a:spcBef>
                <a:spcPts val="1000"/>
              </a:spcBef>
              <a:buClrTx/>
              <a:buSzTx/>
              <a:buFontTx/>
              <a:buChar char="-"/>
            </a:pPr>
            <a:r>
              <a:rPr lang="en-US" sz="2000" kern="1200" dirty="0">
                <a:solidFill>
                  <a:prstClr val="black"/>
                </a:solidFill>
                <a:latin typeface="Calibri"/>
                <a:ea typeface="+mn-ea"/>
                <a:cs typeface="+mn-cs"/>
              </a:rPr>
              <a:t>Pregnant women with active TB should be treated, even in the first stage of pregnancy .</a:t>
            </a:r>
          </a:p>
          <a:p>
            <a:pPr marL="228600" lvl="0" indent="-228600">
              <a:lnSpc>
                <a:spcPct val="90000"/>
              </a:lnSpc>
              <a:spcBef>
                <a:spcPts val="1000"/>
              </a:spcBef>
              <a:buClrTx/>
              <a:buSzTx/>
              <a:buFontTx/>
              <a:buChar char="-"/>
            </a:pPr>
            <a:r>
              <a:rPr lang="en-US" sz="2000" kern="1200" dirty="0">
                <a:solidFill>
                  <a:prstClr val="black"/>
                </a:solidFill>
                <a:latin typeface="Calibri"/>
                <a:ea typeface="+mn-ea"/>
                <a:cs typeface="+mn-cs"/>
              </a:rPr>
              <a:t>Isoniazid, rifampin, </a:t>
            </a:r>
            <a:r>
              <a:rPr lang="en-US" sz="2000" kern="1200" dirty="0" err="1">
                <a:solidFill>
                  <a:prstClr val="black"/>
                </a:solidFill>
                <a:latin typeface="Calibri"/>
                <a:ea typeface="+mn-ea"/>
                <a:cs typeface="+mn-cs"/>
              </a:rPr>
              <a:t>ethambutol</a:t>
            </a:r>
            <a:r>
              <a:rPr lang="en-US" sz="2000" kern="1200" dirty="0">
                <a:solidFill>
                  <a:prstClr val="black"/>
                </a:solidFill>
                <a:latin typeface="Calibri"/>
                <a:ea typeface="+mn-ea"/>
                <a:cs typeface="+mn-cs"/>
              </a:rPr>
              <a:t> and pyrazinamide may be used.</a:t>
            </a:r>
          </a:p>
          <a:p>
            <a:pPr marL="228600" lvl="0" indent="-228600">
              <a:lnSpc>
                <a:spcPct val="90000"/>
              </a:lnSpc>
              <a:spcBef>
                <a:spcPts val="1000"/>
              </a:spcBef>
              <a:buClrTx/>
              <a:buSzTx/>
              <a:buFont typeface="Wingdings 2" pitchFamily="18" charset="2"/>
              <a:buChar char="E"/>
            </a:pPr>
            <a:r>
              <a:rPr lang="en-US" sz="2000" kern="1200" dirty="0">
                <a:solidFill>
                  <a:prstClr val="black"/>
                </a:solidFill>
                <a:latin typeface="Calibri"/>
                <a:ea typeface="+mn-ea"/>
                <a:cs typeface="+mn-cs"/>
              </a:rPr>
              <a:t> "</a:t>
            </a:r>
            <a:r>
              <a:rPr lang="en-US" sz="2000" kern="1200" dirty="0">
                <a:solidFill>
                  <a:srgbClr val="FF0000"/>
                </a:solidFill>
                <a:latin typeface="Calibri"/>
                <a:ea typeface="+mn-ea"/>
                <a:cs typeface="+mn-cs"/>
              </a:rPr>
              <a:t>Streptomycin” should not be used</a:t>
            </a:r>
            <a:r>
              <a:rPr lang="en-US" sz="2000" kern="1200" dirty="0">
                <a:solidFill>
                  <a:prstClr val="black"/>
                </a:solidFill>
                <a:latin typeface="Calibri"/>
                <a:ea typeface="+mn-ea"/>
                <a:cs typeface="+mn-cs"/>
              </a:rPr>
              <a:t>, because it has been shown to have harmful effects on the fetus (has the </a:t>
            </a:r>
            <a:r>
              <a:rPr lang="en-US" sz="2000" kern="1200" dirty="0" err="1">
                <a:solidFill>
                  <a:prstClr val="black"/>
                </a:solidFill>
                <a:latin typeface="Calibri"/>
                <a:ea typeface="+mn-ea"/>
                <a:cs typeface="+mn-cs"/>
              </a:rPr>
              <a:t>heighest</a:t>
            </a:r>
            <a:r>
              <a:rPr lang="en-US" sz="2000" kern="1200" dirty="0">
                <a:solidFill>
                  <a:prstClr val="black"/>
                </a:solidFill>
                <a:latin typeface="Calibri"/>
                <a:ea typeface="+mn-ea"/>
                <a:cs typeface="+mn-cs"/>
              </a:rPr>
              <a:t> risk of ototoxicity).</a:t>
            </a:r>
          </a:p>
          <a:p>
            <a:pPr marL="0" lvl="0" indent="0" algn="l" rtl="0">
              <a:spcBef>
                <a:spcPts val="0"/>
              </a:spcBef>
              <a:spcAft>
                <a:spcPts val="0"/>
              </a:spcAft>
              <a:buNone/>
            </a:pPr>
            <a:endParaRPr sz="1200" dirty="0"/>
          </a:p>
        </p:txBody>
      </p:sp>
      <p:sp>
        <p:nvSpPr>
          <p:cNvPr id="383" name="Google Shape;383;p43"/>
          <p:cNvSpPr/>
          <p:nvPr/>
        </p:nvSpPr>
        <p:spPr>
          <a:xfrm rot="-2573072" flipH="1">
            <a:off x="6915216" y="-408664"/>
            <a:ext cx="1091247" cy="2050776"/>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3"/>
          <p:cNvSpPr/>
          <p:nvPr/>
        </p:nvSpPr>
        <p:spPr>
          <a:xfrm rot="-2700000">
            <a:off x="6178749" y="1076649"/>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3"/>
          <p:cNvSpPr/>
          <p:nvPr/>
        </p:nvSpPr>
        <p:spPr>
          <a:xfrm rot="8099938" flipH="1">
            <a:off x="-98625" y="3847073"/>
            <a:ext cx="1147463" cy="1928954"/>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3"/>
          <p:cNvSpPr/>
          <p:nvPr/>
        </p:nvSpPr>
        <p:spPr>
          <a:xfrm rot="8419353" flipH="1">
            <a:off x="-482767" y="-1115906"/>
            <a:ext cx="965534" cy="1623161"/>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3"/>
          <p:cNvSpPr/>
          <p:nvPr/>
        </p:nvSpPr>
        <p:spPr>
          <a:xfrm rot="-8347778">
            <a:off x="3302199" y="895675"/>
            <a:ext cx="208271" cy="206224"/>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195486"/>
            <a:ext cx="4740300" cy="843000"/>
          </a:xfrm>
        </p:spPr>
        <p:txBody>
          <a:bodyPr/>
          <a:lstStyle/>
          <a:p>
            <a:r>
              <a:rPr lang="en-US" sz="5400" kern="1200" dirty="0">
                <a:solidFill>
                  <a:prstClr val="black"/>
                </a:solidFill>
                <a:latin typeface="Eras Demi ITC" panose="020B0805030504020804" pitchFamily="34" charset="0"/>
                <a:ea typeface="+mj-ea"/>
                <a:cs typeface="+mj-cs"/>
              </a:rPr>
              <a:t>Lithium</a:t>
            </a:r>
            <a:endParaRPr lang="en-US" dirty="0"/>
          </a:p>
        </p:txBody>
      </p:sp>
      <p:sp>
        <p:nvSpPr>
          <p:cNvPr id="3" name="عنوان فرعي 2"/>
          <p:cNvSpPr>
            <a:spLocks noGrp="1"/>
          </p:cNvSpPr>
          <p:nvPr>
            <p:ph type="subTitle" idx="1"/>
          </p:nvPr>
        </p:nvSpPr>
        <p:spPr>
          <a:xfrm>
            <a:off x="467544" y="843558"/>
            <a:ext cx="5328592" cy="1130700"/>
          </a:xfrm>
        </p:spPr>
        <p:txBody>
          <a:bodyPr/>
          <a:lstStyle/>
          <a:p>
            <a:pPr marL="228600" lvl="0" indent="-228600">
              <a:lnSpc>
                <a:spcPct val="90000"/>
              </a:lnSpc>
              <a:spcBef>
                <a:spcPts val="1000"/>
              </a:spcBef>
              <a:buClr>
                <a:srgbClr val="003366"/>
              </a:buClr>
              <a:buSzTx/>
              <a:buFont typeface="Arial" panose="020B0604020202020204" pitchFamily="34" charset="0"/>
              <a:buChar char="•"/>
            </a:pPr>
            <a:r>
              <a:rPr lang="en-US" altLang="en-US" kern="1200" dirty="0">
                <a:solidFill>
                  <a:prstClr val="black"/>
                </a:solidFill>
                <a:latin typeface="Calibri"/>
                <a:ea typeface="+mn-ea"/>
                <a:cs typeface="+mn-cs"/>
              </a:rPr>
              <a:t>FDA pregnancy category ( D )</a:t>
            </a:r>
          </a:p>
          <a:p>
            <a:pPr marL="228600" lvl="0" indent="-228600">
              <a:lnSpc>
                <a:spcPct val="90000"/>
              </a:lnSpc>
              <a:spcBef>
                <a:spcPts val="1000"/>
              </a:spcBef>
              <a:buClr>
                <a:srgbClr val="003366"/>
              </a:buClr>
              <a:buSzTx/>
              <a:buFont typeface="Arial" panose="020B0604020202020204" pitchFamily="34" charset="0"/>
              <a:buChar char="•"/>
            </a:pPr>
            <a:r>
              <a:rPr lang="en-US" altLang="en-US" kern="1200" dirty="0">
                <a:solidFill>
                  <a:prstClr val="black"/>
                </a:solidFill>
                <a:latin typeface="Calibri"/>
                <a:ea typeface="+mn-ea"/>
                <a:cs typeface="+mn-cs"/>
              </a:rPr>
              <a:t>Lithium is used in primarily to treat affected mental disorders </a:t>
            </a:r>
          </a:p>
          <a:p>
            <a:pPr marL="228600" lvl="0" indent="-228600">
              <a:lnSpc>
                <a:spcPct val="90000"/>
              </a:lnSpc>
              <a:spcBef>
                <a:spcPts val="1000"/>
              </a:spcBef>
              <a:buClr>
                <a:srgbClr val="003366"/>
              </a:buClr>
              <a:buSzTx/>
              <a:buFont typeface="Arial" panose="020B0604020202020204" pitchFamily="34" charset="0"/>
              <a:buChar char="•"/>
            </a:pPr>
            <a:r>
              <a:rPr lang="en-US" altLang="en-US" kern="1200" dirty="0">
                <a:solidFill>
                  <a:prstClr val="black"/>
                </a:solidFill>
                <a:latin typeface="Calibri"/>
                <a:ea typeface="+mn-ea"/>
                <a:cs typeface="+mn-cs"/>
              </a:rPr>
              <a:t>If this agent is used in early gestation is associated with increase risk of CVS anomalies in exposed offspring .</a:t>
            </a:r>
          </a:p>
          <a:p>
            <a:pPr marL="228600" lvl="0" indent="-228600">
              <a:lnSpc>
                <a:spcPct val="90000"/>
              </a:lnSpc>
              <a:spcBef>
                <a:spcPts val="1000"/>
              </a:spcBef>
              <a:buClrTx/>
              <a:buSzTx/>
              <a:buFont typeface="Arial" panose="020B0604020202020204" pitchFamily="34" charset="0"/>
              <a:buChar char="•"/>
            </a:pPr>
            <a:r>
              <a:rPr lang="en-US" altLang="en-US" kern="1200" dirty="0">
                <a:solidFill>
                  <a:prstClr val="black"/>
                </a:solidFill>
                <a:latin typeface="Calibri"/>
                <a:ea typeface="+mn-ea"/>
                <a:cs typeface="+mn-cs"/>
              </a:rPr>
              <a:t>Avoid if possible in first trimester and adjustment in 2</a:t>
            </a:r>
            <a:r>
              <a:rPr lang="en-US" altLang="en-US" kern="1200" baseline="30000" dirty="0">
                <a:solidFill>
                  <a:prstClr val="black"/>
                </a:solidFill>
                <a:latin typeface="Calibri"/>
                <a:ea typeface="+mn-ea"/>
                <a:cs typeface="+mn-cs"/>
              </a:rPr>
              <a:t>nd</a:t>
            </a:r>
            <a:r>
              <a:rPr lang="en-US" altLang="en-US" kern="1200" dirty="0">
                <a:solidFill>
                  <a:prstClr val="black"/>
                </a:solidFill>
                <a:latin typeface="Calibri"/>
                <a:ea typeface="+mn-ea"/>
                <a:cs typeface="+mn-cs"/>
              </a:rPr>
              <a:t> and 3</a:t>
            </a:r>
            <a:r>
              <a:rPr lang="en-US" altLang="en-US" kern="1200" baseline="30000" dirty="0">
                <a:solidFill>
                  <a:prstClr val="black"/>
                </a:solidFill>
                <a:latin typeface="Calibri"/>
                <a:ea typeface="+mn-ea"/>
                <a:cs typeface="+mn-cs"/>
              </a:rPr>
              <a:t>rd</a:t>
            </a:r>
            <a:r>
              <a:rPr lang="en-US" altLang="en-US" kern="1200" dirty="0">
                <a:solidFill>
                  <a:prstClr val="black"/>
                </a:solidFill>
                <a:latin typeface="Calibri"/>
                <a:ea typeface="+mn-ea"/>
                <a:cs typeface="+mn-cs"/>
              </a:rPr>
              <a:t> trimesters </a:t>
            </a:r>
          </a:p>
          <a:p>
            <a:pPr marL="228600" lvl="0" indent="-228600">
              <a:lnSpc>
                <a:spcPct val="90000"/>
              </a:lnSpc>
              <a:spcBef>
                <a:spcPts val="1000"/>
              </a:spcBef>
              <a:buClrTx/>
              <a:buSzTx/>
              <a:buFont typeface="Arial" panose="020B0604020202020204" pitchFamily="34" charset="0"/>
              <a:buChar char="•"/>
            </a:pPr>
            <a:r>
              <a:rPr lang="en-US" altLang="en-US" kern="1200" dirty="0">
                <a:solidFill>
                  <a:prstClr val="black"/>
                </a:solidFill>
                <a:latin typeface="Calibri"/>
                <a:ea typeface="+mn-ea"/>
                <a:cs typeface="+mn-cs"/>
              </a:rPr>
              <a:t>Side effects in newborn include : Floppy baby syndrome,  , hypoglycemia , cardiac arrhythmias , thyroid dysfunction , and premature delivery </a:t>
            </a:r>
          </a:p>
          <a:p>
            <a:pPr marL="228600" lvl="0" indent="-228600">
              <a:lnSpc>
                <a:spcPct val="90000"/>
              </a:lnSpc>
              <a:spcBef>
                <a:spcPts val="1000"/>
              </a:spcBef>
              <a:buClrTx/>
              <a:buSzTx/>
              <a:buFont typeface="Arial" panose="020B0604020202020204" pitchFamily="34" charset="0"/>
              <a:buChar char="•"/>
            </a:pPr>
            <a:r>
              <a:rPr lang="en-US" altLang="en-US" kern="1200" dirty="0">
                <a:solidFill>
                  <a:prstClr val="black"/>
                </a:solidFill>
                <a:latin typeface="Calibri"/>
                <a:ea typeface="+mn-ea"/>
                <a:cs typeface="+mn-cs"/>
              </a:rPr>
              <a:t>1% of lithium exposed pregnancies may have </a:t>
            </a:r>
            <a:r>
              <a:rPr lang="en-US" altLang="en-US" kern="1200" dirty="0" err="1">
                <a:solidFill>
                  <a:prstClr val="black"/>
                </a:solidFill>
                <a:latin typeface="Calibri"/>
                <a:ea typeface="+mn-ea"/>
                <a:cs typeface="+mn-cs"/>
              </a:rPr>
              <a:t>Ebstains</a:t>
            </a:r>
            <a:r>
              <a:rPr lang="en-US" altLang="en-US" kern="1200" dirty="0">
                <a:solidFill>
                  <a:prstClr val="black"/>
                </a:solidFill>
                <a:latin typeface="Calibri"/>
                <a:ea typeface="+mn-ea"/>
                <a:cs typeface="+mn-cs"/>
              </a:rPr>
              <a:t> anomaly .</a:t>
            </a:r>
          </a:p>
          <a:p>
            <a:pPr marL="228600" lvl="0" indent="-228600">
              <a:lnSpc>
                <a:spcPct val="90000"/>
              </a:lnSpc>
              <a:spcBef>
                <a:spcPts val="1000"/>
              </a:spcBef>
              <a:buClrTx/>
              <a:buSzTx/>
              <a:buFont typeface="Arial" panose="020B0604020202020204" pitchFamily="34" charset="0"/>
              <a:buChar char="•"/>
            </a:pPr>
            <a:r>
              <a:rPr lang="en-US" altLang="en-US" kern="1200" dirty="0" err="1">
                <a:solidFill>
                  <a:prstClr val="black"/>
                </a:solidFill>
                <a:latin typeface="Calibri"/>
                <a:ea typeface="+mn-ea"/>
                <a:cs typeface="+mn-cs"/>
              </a:rPr>
              <a:t>Polyhydramanios</a:t>
            </a:r>
            <a:r>
              <a:rPr lang="en-US" altLang="en-US" kern="1200" dirty="0">
                <a:solidFill>
                  <a:prstClr val="black"/>
                </a:solidFill>
                <a:latin typeface="Calibri"/>
                <a:ea typeface="+mn-ea"/>
                <a:cs typeface="+mn-cs"/>
              </a:rPr>
              <a:t> and fetal diabetes </a:t>
            </a:r>
            <a:r>
              <a:rPr lang="en-US" altLang="en-US" kern="1200" dirty="0" err="1">
                <a:solidFill>
                  <a:prstClr val="black"/>
                </a:solidFill>
                <a:latin typeface="Calibri"/>
                <a:ea typeface="+mn-ea"/>
                <a:cs typeface="+mn-cs"/>
              </a:rPr>
              <a:t>incipedus</a:t>
            </a:r>
            <a:r>
              <a:rPr lang="en-US" altLang="en-US" kern="1200" dirty="0">
                <a:solidFill>
                  <a:prstClr val="black"/>
                </a:solidFill>
                <a:latin typeface="Calibri"/>
                <a:ea typeface="+mn-ea"/>
                <a:cs typeface="+mn-cs"/>
              </a:rPr>
              <a:t> are possible secondary complication of lithium during 2</a:t>
            </a:r>
            <a:r>
              <a:rPr lang="en-US" altLang="en-US" kern="1200" baseline="30000" dirty="0">
                <a:solidFill>
                  <a:prstClr val="black"/>
                </a:solidFill>
                <a:latin typeface="Calibri"/>
                <a:ea typeface="+mn-ea"/>
                <a:cs typeface="+mn-cs"/>
              </a:rPr>
              <a:t>nd</a:t>
            </a:r>
            <a:r>
              <a:rPr lang="en-US" altLang="en-US" kern="1200" dirty="0">
                <a:solidFill>
                  <a:prstClr val="black"/>
                </a:solidFill>
                <a:latin typeface="Calibri"/>
                <a:ea typeface="+mn-ea"/>
                <a:cs typeface="+mn-cs"/>
              </a:rPr>
              <a:t> and 3</a:t>
            </a:r>
            <a:r>
              <a:rPr lang="en-US" altLang="en-US" kern="1200" baseline="30000" dirty="0">
                <a:solidFill>
                  <a:prstClr val="black"/>
                </a:solidFill>
                <a:latin typeface="Calibri"/>
                <a:ea typeface="+mn-ea"/>
                <a:cs typeface="+mn-cs"/>
              </a:rPr>
              <a:t>rd</a:t>
            </a:r>
            <a:r>
              <a:rPr lang="en-US" altLang="en-US" kern="1200" dirty="0">
                <a:solidFill>
                  <a:prstClr val="black"/>
                </a:solidFill>
                <a:latin typeface="Calibri"/>
                <a:ea typeface="+mn-ea"/>
                <a:cs typeface="+mn-cs"/>
              </a:rPr>
              <a:t> trimester .</a:t>
            </a:r>
          </a:p>
          <a:p>
            <a:pPr marL="228600" lvl="0" indent="-228600">
              <a:lnSpc>
                <a:spcPct val="90000"/>
              </a:lnSpc>
              <a:spcBef>
                <a:spcPts val="1000"/>
              </a:spcBef>
              <a:buClrTx/>
              <a:buSzTx/>
              <a:buFont typeface="Arial" panose="020B0604020202020204" pitchFamily="34" charset="0"/>
              <a:buChar char="•"/>
            </a:pPr>
            <a:endParaRPr lang="ar-JO" kern="1200" dirty="0">
              <a:solidFill>
                <a:prstClr val="black"/>
              </a:solidFill>
              <a:latin typeface="Calibri"/>
              <a:ea typeface="+mn-ea"/>
              <a:cs typeface="Arial"/>
            </a:endParaRPr>
          </a:p>
          <a:p>
            <a:endParaRPr lang="en-US"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6136" y="1779662"/>
            <a:ext cx="3203848" cy="2034943"/>
          </a:xfrm>
          <a:prstGeom prst="rect">
            <a:avLst/>
          </a:prstGeom>
        </p:spPr>
      </p:pic>
    </p:spTree>
    <p:extLst>
      <p:ext uri="{BB962C8B-B14F-4D97-AF65-F5344CB8AC3E}">
        <p14:creationId xmlns:p14="http://schemas.microsoft.com/office/powerpoint/2010/main" val="2477172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699542"/>
            <a:ext cx="4740300" cy="843000"/>
          </a:xfrm>
        </p:spPr>
        <p:txBody>
          <a:bodyPr/>
          <a:lstStyle/>
          <a:p>
            <a:r>
              <a:rPr lang="en-US" sz="4000" b="0" kern="1200" dirty="0" err="1">
                <a:solidFill>
                  <a:prstClr val="black"/>
                </a:solidFill>
                <a:latin typeface="Calibri Light"/>
                <a:ea typeface="+mj-ea"/>
                <a:cs typeface="+mj-cs"/>
              </a:rPr>
              <a:t>Ebstein’s</a:t>
            </a:r>
            <a:r>
              <a:rPr lang="en-US" sz="4000" b="0" kern="1200" dirty="0">
                <a:solidFill>
                  <a:prstClr val="black"/>
                </a:solidFill>
                <a:latin typeface="Calibri Light"/>
                <a:ea typeface="+mj-ea"/>
                <a:cs typeface="+mj-cs"/>
              </a:rPr>
              <a:t> anomaly</a:t>
            </a:r>
            <a:endParaRPr lang="en-US" dirty="0"/>
          </a:p>
        </p:txBody>
      </p:sp>
      <p:sp>
        <p:nvSpPr>
          <p:cNvPr id="3" name="عنوان فرعي 2"/>
          <p:cNvSpPr>
            <a:spLocks noGrp="1"/>
          </p:cNvSpPr>
          <p:nvPr>
            <p:ph type="subTitle" idx="1"/>
          </p:nvPr>
        </p:nvSpPr>
        <p:spPr>
          <a:xfrm>
            <a:off x="251520" y="1851670"/>
            <a:ext cx="4740300" cy="1130700"/>
          </a:xfrm>
        </p:spPr>
        <p:txBody>
          <a:bodyPr/>
          <a:lstStyle/>
          <a:p>
            <a:pPr marL="0" lvl="0" indent="0">
              <a:lnSpc>
                <a:spcPct val="90000"/>
              </a:lnSpc>
              <a:spcBef>
                <a:spcPts val="1000"/>
              </a:spcBef>
              <a:buClrTx/>
              <a:buSzTx/>
            </a:pPr>
            <a:r>
              <a:rPr lang="en-US" sz="2000" kern="1200" dirty="0">
                <a:solidFill>
                  <a:prstClr val="black"/>
                </a:solidFill>
                <a:latin typeface="Calibri"/>
                <a:ea typeface="+mn-ea"/>
                <a:cs typeface="+mn-cs"/>
              </a:rPr>
              <a:t>is a rare heart defect in which the tricuspid valve — the valve between the upper right chamber (right atrium) and the lower right chamber (right ventricle) of the heart — isn't formed properly. As a result, blood leaks back through the valve and into the right atrium. Atrial </a:t>
            </a:r>
            <a:r>
              <a:rPr lang="en-US" sz="2000" kern="1200" dirty="0" err="1">
                <a:solidFill>
                  <a:prstClr val="black"/>
                </a:solidFill>
                <a:latin typeface="Calibri"/>
                <a:ea typeface="+mn-ea"/>
                <a:cs typeface="+mn-cs"/>
              </a:rPr>
              <a:t>septal</a:t>
            </a:r>
            <a:r>
              <a:rPr lang="en-US" sz="2000" kern="1200" dirty="0">
                <a:solidFill>
                  <a:prstClr val="black"/>
                </a:solidFill>
                <a:latin typeface="Calibri"/>
                <a:ea typeface="+mn-ea"/>
                <a:cs typeface="+mn-cs"/>
              </a:rPr>
              <a:t> defect is a hole between the two upper chambers of the heart</a:t>
            </a:r>
            <a:endParaRPr lang="ar-JO" sz="2000" kern="1200" dirty="0">
              <a:solidFill>
                <a:prstClr val="black"/>
              </a:solidFill>
              <a:latin typeface="Calibri"/>
              <a:ea typeface="+mn-ea"/>
              <a:cs typeface="Arial"/>
            </a:endParaRPr>
          </a:p>
          <a:p>
            <a:endParaRPr lang="en-US" dirty="0"/>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1029526"/>
            <a:ext cx="3744416" cy="2982384"/>
          </a:xfrm>
          <a:prstGeom prst="rect">
            <a:avLst/>
          </a:prstGeom>
        </p:spPr>
      </p:pic>
    </p:spTree>
    <p:extLst>
      <p:ext uri="{BB962C8B-B14F-4D97-AF65-F5344CB8AC3E}">
        <p14:creationId xmlns:p14="http://schemas.microsoft.com/office/powerpoint/2010/main" val="1762714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9512" y="339502"/>
            <a:ext cx="6089148" cy="843000"/>
          </a:xfrm>
        </p:spPr>
        <p:txBody>
          <a:bodyPr/>
          <a:lstStyle/>
          <a:p>
            <a:r>
              <a:rPr lang="en-US" altLang="ar-JO" sz="4400" u="sng" kern="1200" dirty="0">
                <a:solidFill>
                  <a:prstClr val="black"/>
                </a:solidFill>
                <a:latin typeface="Calibri Light"/>
                <a:ea typeface="+mj-ea"/>
                <a:cs typeface="Times New Roman"/>
              </a:rPr>
              <a:t>Cardiovascular diseases </a:t>
            </a:r>
            <a:endParaRPr lang="en-US" dirty="0"/>
          </a:p>
        </p:txBody>
      </p:sp>
      <p:sp>
        <p:nvSpPr>
          <p:cNvPr id="3" name="عنوان فرعي 2"/>
          <p:cNvSpPr>
            <a:spLocks noGrp="1"/>
          </p:cNvSpPr>
          <p:nvPr>
            <p:ph type="subTitle" idx="1"/>
          </p:nvPr>
        </p:nvSpPr>
        <p:spPr>
          <a:xfrm>
            <a:off x="81467" y="1203598"/>
            <a:ext cx="4740300" cy="1130700"/>
          </a:xfrm>
        </p:spPr>
        <p:txBody>
          <a:bodyPr/>
          <a:lstStyle/>
          <a:p>
            <a:pPr marL="228600" lvl="0" indent="-228600">
              <a:lnSpc>
                <a:spcPct val="90000"/>
              </a:lnSpc>
              <a:spcBef>
                <a:spcPts val="1000"/>
              </a:spcBef>
              <a:buClrTx/>
              <a:buSzTx/>
              <a:buFont typeface="Arial" panose="020B0604020202020204" pitchFamily="34" charset="0"/>
              <a:buChar char="•"/>
            </a:pPr>
            <a:r>
              <a:rPr lang="en-US" altLang="ar-JO" sz="2000" b="1" kern="1200" dirty="0">
                <a:solidFill>
                  <a:prstClr val="black"/>
                </a:solidFill>
                <a:latin typeface="Calibri"/>
                <a:ea typeface="+mn-ea"/>
                <a:cs typeface="Arial"/>
              </a:rPr>
              <a:t>HYPERTENSION </a:t>
            </a:r>
          </a:p>
          <a:p>
            <a:pPr marL="228600" lvl="0" indent="-228600">
              <a:lnSpc>
                <a:spcPct val="90000"/>
              </a:lnSpc>
              <a:spcBef>
                <a:spcPts val="1000"/>
              </a:spcBef>
              <a:buClrTx/>
              <a:buSzTx/>
              <a:buFont typeface="Arial" panose="020B0604020202020204" pitchFamily="34" charset="0"/>
              <a:buChar char="•"/>
            </a:pPr>
            <a:endParaRPr lang="en-US" altLang="ar-JO" sz="2000" b="1" kern="1200" dirty="0">
              <a:solidFill>
                <a:prstClr val="black"/>
              </a:solidFill>
              <a:latin typeface="Calibri"/>
              <a:ea typeface="+mn-ea"/>
              <a:cs typeface="Arial"/>
            </a:endParaRPr>
          </a:p>
          <a:p>
            <a:pPr marL="685800" lvl="1" indent="-228600">
              <a:lnSpc>
                <a:spcPct val="90000"/>
              </a:lnSpc>
              <a:spcBef>
                <a:spcPts val="500"/>
              </a:spcBef>
              <a:buClrTx/>
              <a:buSzTx/>
              <a:buFont typeface="Arial" panose="020B0604020202020204" pitchFamily="34" charset="0"/>
              <a:buChar char="•"/>
            </a:pPr>
            <a:r>
              <a:rPr lang="en-US" altLang="ar-JO" sz="2000" kern="1200" dirty="0">
                <a:solidFill>
                  <a:prstClr val="black"/>
                </a:solidFill>
                <a:latin typeface="Calibri"/>
                <a:ea typeface="+mn-ea"/>
                <a:cs typeface="Arial"/>
              </a:rPr>
              <a:t>ARBs, ACE inhibitors are cat (C/D).</a:t>
            </a:r>
          </a:p>
          <a:p>
            <a:pPr marL="685800" lvl="1" indent="-228600">
              <a:lnSpc>
                <a:spcPct val="90000"/>
              </a:lnSpc>
              <a:spcBef>
                <a:spcPts val="500"/>
              </a:spcBef>
              <a:buClrTx/>
              <a:buSzTx/>
              <a:buFont typeface="Arial" panose="020B0604020202020204" pitchFamily="34" charset="0"/>
              <a:buChar char="•"/>
            </a:pPr>
            <a:r>
              <a:rPr lang="en-US" altLang="ar-JO" sz="2000" kern="1200" dirty="0">
                <a:solidFill>
                  <a:prstClr val="black"/>
                </a:solidFill>
                <a:latin typeface="Calibri"/>
                <a:ea typeface="+mn-ea"/>
                <a:cs typeface="Arial"/>
              </a:rPr>
              <a:t> renal </a:t>
            </a:r>
            <a:r>
              <a:rPr lang="en-US" altLang="ar-JO" sz="2000" kern="1200" dirty="0" err="1">
                <a:solidFill>
                  <a:prstClr val="black"/>
                </a:solidFill>
                <a:latin typeface="Calibri"/>
                <a:ea typeface="+mn-ea"/>
                <a:cs typeface="Arial"/>
              </a:rPr>
              <a:t>dysgenesis</a:t>
            </a:r>
            <a:r>
              <a:rPr lang="en-US" altLang="ar-JO" sz="2000" kern="1200" dirty="0">
                <a:solidFill>
                  <a:prstClr val="black"/>
                </a:solidFill>
                <a:latin typeface="Calibri"/>
                <a:ea typeface="+mn-ea"/>
                <a:cs typeface="Arial"/>
              </a:rPr>
              <a:t> or death (if used in 2nd &amp; 3rd trimesters) </a:t>
            </a:r>
          </a:p>
          <a:p>
            <a:pPr marL="685800" lvl="1" indent="-228600">
              <a:lnSpc>
                <a:spcPct val="90000"/>
              </a:lnSpc>
              <a:spcBef>
                <a:spcPts val="500"/>
              </a:spcBef>
              <a:buClrTx/>
              <a:buSzTx/>
              <a:buFont typeface="Arial" panose="020B0604020202020204" pitchFamily="34" charset="0"/>
              <a:buChar char="•"/>
            </a:pPr>
            <a:r>
              <a:rPr lang="en-US" altLang="ar-JO" sz="2000" kern="1200" dirty="0">
                <a:solidFill>
                  <a:prstClr val="black"/>
                </a:solidFill>
                <a:latin typeface="Calibri"/>
                <a:ea typeface="+mn-ea"/>
                <a:cs typeface="Arial"/>
              </a:rPr>
              <a:t>increased risk of cardiovascular and CNS malformations when used in the first trimester</a:t>
            </a:r>
          </a:p>
          <a:p>
            <a:pPr marL="685800" lvl="1" indent="-228600">
              <a:lnSpc>
                <a:spcPct val="90000"/>
              </a:lnSpc>
              <a:spcBef>
                <a:spcPts val="500"/>
              </a:spcBef>
              <a:buClrTx/>
              <a:buSzTx/>
              <a:buFont typeface="Arial" panose="020B0604020202020204" pitchFamily="34" charset="0"/>
              <a:buChar char="•"/>
            </a:pPr>
            <a:r>
              <a:rPr lang="en-US" altLang="ar-JO" sz="2000" kern="1200" dirty="0">
                <a:solidFill>
                  <a:prstClr val="black"/>
                </a:solidFill>
                <a:latin typeface="Calibri"/>
                <a:ea typeface="+mn-ea"/>
                <a:cs typeface="Arial"/>
              </a:rPr>
              <a:t> Diuretics avoided in pregnancy, as they prevent the physiologic volume expansion.</a:t>
            </a:r>
            <a:endParaRPr lang="ar-JO" altLang="ar-JO" sz="2000" kern="1200" dirty="0">
              <a:solidFill>
                <a:prstClr val="black"/>
              </a:solidFill>
              <a:latin typeface="Calibri"/>
              <a:ea typeface="+mn-ea"/>
              <a:cs typeface="Arial"/>
            </a:endParaRPr>
          </a:p>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5" y="2859782"/>
            <a:ext cx="4302278" cy="2139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6541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p:cNvSpPr>
            <a:spLocks noGrp="1"/>
          </p:cNvSpPr>
          <p:nvPr>
            <p:ph type="ctrTitle"/>
          </p:nvPr>
        </p:nvSpPr>
        <p:spPr/>
        <p:txBody>
          <a:bodyPr/>
          <a:lstStyle/>
          <a:p>
            <a:endParaRPr lang="en-US"/>
          </a:p>
        </p:txBody>
      </p:sp>
      <p:sp>
        <p:nvSpPr>
          <p:cNvPr id="4" name="عنوان فرعي 3"/>
          <p:cNvSpPr>
            <a:spLocks noGrp="1"/>
          </p:cNvSpPr>
          <p:nvPr>
            <p:ph type="subTitle" idx="1"/>
          </p:nvPr>
        </p:nvSpPr>
        <p:spPr>
          <a:xfrm>
            <a:off x="12398" y="1275606"/>
            <a:ext cx="8681436" cy="409500"/>
          </a:xfrm>
        </p:spPr>
        <p:txBody>
          <a:bodyPr/>
          <a:lstStyle/>
          <a:p>
            <a:pPr marL="228600" lvl="0" indent="-228600">
              <a:lnSpc>
                <a:spcPct val="90000"/>
              </a:lnSpc>
              <a:spcBef>
                <a:spcPts val="1000"/>
              </a:spcBef>
              <a:buClrTx/>
              <a:buSzTx/>
              <a:buFont typeface="Arial" panose="020B0604020202020204" pitchFamily="34" charset="0"/>
              <a:buChar char="•"/>
            </a:pPr>
            <a:r>
              <a:rPr lang="en-US" altLang="ar-JO" b="1" kern="1200" dirty="0" err="1">
                <a:solidFill>
                  <a:prstClr val="black"/>
                </a:solidFill>
                <a:latin typeface="Calibri"/>
                <a:ea typeface="+mn-ea"/>
                <a:cs typeface="Arial"/>
              </a:rPr>
              <a:t>Valvular</a:t>
            </a:r>
            <a:r>
              <a:rPr lang="en-US" altLang="ar-JO" b="1" kern="1200" dirty="0">
                <a:solidFill>
                  <a:prstClr val="black"/>
                </a:solidFill>
                <a:latin typeface="Calibri"/>
                <a:ea typeface="+mn-ea"/>
                <a:cs typeface="Arial"/>
              </a:rPr>
              <a:t> heart diseases: </a:t>
            </a:r>
          </a:p>
          <a:p>
            <a:pPr marL="228600" lvl="0" indent="-228600">
              <a:lnSpc>
                <a:spcPct val="90000"/>
              </a:lnSpc>
              <a:spcBef>
                <a:spcPts val="1000"/>
              </a:spcBef>
              <a:buClrTx/>
              <a:buSzTx/>
              <a:buFont typeface="Arial" panose="020B0604020202020204" pitchFamily="34" charset="0"/>
              <a:buChar char="•"/>
            </a:pPr>
            <a:endParaRPr lang="en-US" altLang="ar-JO" kern="1200" dirty="0">
              <a:solidFill>
                <a:prstClr val="black"/>
              </a:solidFill>
              <a:latin typeface="Calibri"/>
              <a:ea typeface="+mn-ea"/>
              <a:cs typeface="Arial"/>
            </a:endParaRPr>
          </a:p>
          <a:p>
            <a:pPr marL="685800" lvl="1" indent="-228600">
              <a:lnSpc>
                <a:spcPct val="90000"/>
              </a:lnSpc>
              <a:spcBef>
                <a:spcPts val="500"/>
              </a:spcBef>
              <a:buClrTx/>
              <a:buSzTx/>
              <a:buFont typeface="Arial" panose="020B0604020202020204" pitchFamily="34" charset="0"/>
              <a:buChar char="•"/>
            </a:pPr>
            <a:r>
              <a:rPr lang="en-US" altLang="ar-JO" sz="1600" kern="1200" dirty="0">
                <a:solidFill>
                  <a:prstClr val="black"/>
                </a:solidFill>
                <a:latin typeface="Calibri"/>
                <a:ea typeface="+mn-ea"/>
                <a:cs typeface="Arial"/>
              </a:rPr>
              <a:t>hydralazine, digoxin, adenosine, and procainamide can be safely used in pregnancy </a:t>
            </a:r>
          </a:p>
          <a:p>
            <a:pPr marL="685800" lvl="1" indent="-228600">
              <a:lnSpc>
                <a:spcPct val="90000"/>
              </a:lnSpc>
              <a:spcBef>
                <a:spcPts val="500"/>
              </a:spcBef>
              <a:buClrTx/>
              <a:buSzTx/>
              <a:buFont typeface="Arial" panose="020B0604020202020204" pitchFamily="34" charset="0"/>
              <a:buChar char="•"/>
            </a:pPr>
            <a:endParaRPr lang="en-US" altLang="ar-JO" sz="1600" kern="1200" dirty="0">
              <a:solidFill>
                <a:prstClr val="black"/>
              </a:solidFill>
              <a:latin typeface="Calibri"/>
              <a:ea typeface="+mn-ea"/>
              <a:cs typeface="Arial"/>
            </a:endParaRPr>
          </a:p>
          <a:p>
            <a:pPr marL="685800" lvl="1" indent="-228600">
              <a:lnSpc>
                <a:spcPct val="90000"/>
              </a:lnSpc>
              <a:spcBef>
                <a:spcPts val="500"/>
              </a:spcBef>
              <a:buClrTx/>
              <a:buSzTx/>
              <a:buFont typeface="Arial" panose="020B0604020202020204" pitchFamily="34" charset="0"/>
              <a:buChar char="•"/>
            </a:pPr>
            <a:r>
              <a:rPr lang="en-US" altLang="ar-JO" sz="1600" kern="1200" dirty="0" err="1">
                <a:solidFill>
                  <a:prstClr val="black"/>
                </a:solidFill>
                <a:latin typeface="Calibri"/>
                <a:ea typeface="+mn-ea"/>
                <a:cs typeface="Arial"/>
              </a:rPr>
              <a:t>Amiodarone</a:t>
            </a:r>
            <a:r>
              <a:rPr lang="en-US" altLang="ar-JO" sz="1600" kern="1200" dirty="0">
                <a:solidFill>
                  <a:prstClr val="black"/>
                </a:solidFill>
                <a:latin typeface="Calibri"/>
                <a:ea typeface="+mn-ea"/>
                <a:cs typeface="Arial"/>
              </a:rPr>
              <a:t> cat (D), and </a:t>
            </a:r>
            <a:r>
              <a:rPr lang="en-US" altLang="ar-JO" sz="1600" kern="1200" dirty="0" err="1">
                <a:solidFill>
                  <a:prstClr val="black"/>
                </a:solidFill>
                <a:latin typeface="Calibri"/>
                <a:ea typeface="+mn-ea"/>
                <a:cs typeface="Arial"/>
              </a:rPr>
              <a:t>nitroprusside</a:t>
            </a:r>
            <a:r>
              <a:rPr lang="en-US" altLang="ar-JO" sz="1600" kern="1200" dirty="0">
                <a:solidFill>
                  <a:prstClr val="black"/>
                </a:solidFill>
                <a:latin typeface="Calibri"/>
                <a:ea typeface="+mn-ea"/>
                <a:cs typeface="Arial"/>
              </a:rPr>
              <a:t> cat (C) are contraindicated during pregnancy regardless of the indication.</a:t>
            </a:r>
          </a:p>
          <a:p>
            <a:pPr marL="685800" lvl="1" indent="-228600">
              <a:lnSpc>
                <a:spcPct val="90000"/>
              </a:lnSpc>
              <a:spcBef>
                <a:spcPts val="500"/>
              </a:spcBef>
              <a:buClrTx/>
              <a:buSzTx/>
              <a:buFont typeface="Arial" panose="020B0604020202020204" pitchFamily="34" charset="0"/>
              <a:buChar char="•"/>
            </a:pPr>
            <a:endParaRPr lang="en-US" altLang="ar-JO" sz="1600" kern="1200" dirty="0">
              <a:solidFill>
                <a:prstClr val="black"/>
              </a:solidFill>
              <a:latin typeface="Calibri"/>
              <a:ea typeface="+mn-ea"/>
              <a:cs typeface="Arial"/>
            </a:endParaRPr>
          </a:p>
          <a:p>
            <a:pPr marL="685800" lvl="1" indent="-228600">
              <a:lnSpc>
                <a:spcPct val="90000"/>
              </a:lnSpc>
              <a:spcBef>
                <a:spcPts val="500"/>
              </a:spcBef>
              <a:buClrTx/>
              <a:buSzTx/>
              <a:buFont typeface="Arial" panose="020B0604020202020204" pitchFamily="34" charset="0"/>
              <a:buChar char="•"/>
            </a:pPr>
            <a:r>
              <a:rPr lang="en-US" altLang="ar-JO" sz="1600" kern="1200" dirty="0">
                <a:solidFill>
                  <a:prstClr val="black"/>
                </a:solidFill>
                <a:latin typeface="Calibri"/>
                <a:ea typeface="+mn-ea"/>
                <a:cs typeface="Arial"/>
              </a:rPr>
              <a:t> Most other medications carry a potential risk to the fetus and should only be used when the maternal benefit outweighs the fetal risk.</a:t>
            </a:r>
            <a:endParaRPr lang="ar-JO" altLang="ar-JO" sz="1600" kern="1200" dirty="0">
              <a:solidFill>
                <a:prstClr val="black"/>
              </a:solidFill>
              <a:latin typeface="Calibri"/>
              <a:ea typeface="+mn-ea"/>
              <a:cs typeface="Arial"/>
            </a:endParaRPr>
          </a:p>
          <a:p>
            <a:endParaRPr lang="en-US" dirty="0"/>
          </a:p>
        </p:txBody>
      </p:sp>
      <p:sp>
        <p:nvSpPr>
          <p:cNvPr id="5" name="مستطيل 4"/>
          <p:cNvSpPr/>
          <p:nvPr/>
        </p:nvSpPr>
        <p:spPr>
          <a:xfrm>
            <a:off x="251519" y="2787774"/>
            <a:ext cx="8064895" cy="1991827"/>
          </a:xfrm>
          <a:prstGeom prst="rect">
            <a:avLst/>
          </a:prstGeom>
        </p:spPr>
        <p:txBody>
          <a:bodyPr wrap="square">
            <a:spAutoFit/>
          </a:bodyPr>
          <a:lstStyle/>
          <a:p>
            <a:pPr marL="228600" lvl="0" indent="-228600">
              <a:lnSpc>
                <a:spcPct val="90000"/>
              </a:lnSpc>
              <a:spcBef>
                <a:spcPts val="1000"/>
              </a:spcBef>
              <a:buClrTx/>
              <a:buFont typeface="Arial" panose="020B0604020202020204" pitchFamily="34" charset="0"/>
              <a:buChar char="•"/>
            </a:pPr>
            <a:r>
              <a:rPr lang="en-US" altLang="ar-JO" sz="1600" b="1" kern="1200" dirty="0">
                <a:solidFill>
                  <a:prstClr val="black"/>
                </a:solidFill>
                <a:latin typeface="Calibri"/>
                <a:ea typeface="+mn-ea"/>
              </a:rPr>
              <a:t>Coronary Artery Disease</a:t>
            </a:r>
          </a:p>
          <a:p>
            <a:pPr lvl="0">
              <a:lnSpc>
                <a:spcPct val="90000"/>
              </a:lnSpc>
              <a:spcBef>
                <a:spcPts val="1000"/>
              </a:spcBef>
              <a:buClrTx/>
            </a:pPr>
            <a:endParaRPr lang="en-US" altLang="ar-JO" sz="1600" b="1" kern="1200" dirty="0">
              <a:solidFill>
                <a:prstClr val="black"/>
              </a:solidFill>
              <a:latin typeface="Calibri"/>
              <a:ea typeface="+mn-ea"/>
            </a:endParaRPr>
          </a:p>
          <a:p>
            <a:pPr marL="685800" lvl="1" indent="-228600">
              <a:lnSpc>
                <a:spcPct val="90000"/>
              </a:lnSpc>
              <a:spcBef>
                <a:spcPts val="500"/>
              </a:spcBef>
              <a:buClrTx/>
              <a:buFont typeface="Arial" panose="020B0604020202020204" pitchFamily="34" charset="0"/>
              <a:buChar char="•"/>
            </a:pPr>
            <a:r>
              <a:rPr lang="en-US" altLang="ar-JO" sz="1600" kern="1200" dirty="0">
                <a:solidFill>
                  <a:prstClr val="black"/>
                </a:solidFill>
                <a:latin typeface="Calibri"/>
                <a:ea typeface="+mn-ea"/>
              </a:rPr>
              <a:t>Low-dose aspirin is safe but prolonged use of 100 mg aspirin can cause increased maternal bleeding complications and low birth weight.</a:t>
            </a:r>
          </a:p>
          <a:p>
            <a:pPr marL="685800" lvl="1" indent="-228600">
              <a:lnSpc>
                <a:spcPct val="90000"/>
              </a:lnSpc>
              <a:spcBef>
                <a:spcPts val="500"/>
              </a:spcBef>
              <a:buClrTx/>
              <a:buFont typeface="Arial" panose="020B0604020202020204" pitchFamily="34" charset="0"/>
              <a:buChar char="•"/>
            </a:pPr>
            <a:r>
              <a:rPr lang="en-US" altLang="ar-JO" sz="1600" kern="1200" dirty="0">
                <a:solidFill>
                  <a:prstClr val="black"/>
                </a:solidFill>
                <a:latin typeface="Calibri"/>
                <a:ea typeface="+mn-ea"/>
              </a:rPr>
              <a:t>Beta-blockers are safe in pregnancy</a:t>
            </a:r>
          </a:p>
          <a:p>
            <a:pPr marL="685800" lvl="1" indent="-228600">
              <a:lnSpc>
                <a:spcPct val="90000"/>
              </a:lnSpc>
              <a:spcBef>
                <a:spcPts val="500"/>
              </a:spcBef>
              <a:buClrTx/>
              <a:buFont typeface="Arial" panose="020B0604020202020204" pitchFamily="34" charset="0"/>
              <a:buChar char="•"/>
            </a:pPr>
            <a:r>
              <a:rPr lang="en-US" altLang="ar-JO" sz="1600" kern="1200" dirty="0">
                <a:solidFill>
                  <a:prstClr val="black"/>
                </a:solidFill>
                <a:latin typeface="Calibri"/>
                <a:ea typeface="+mn-ea"/>
              </a:rPr>
              <a:t>Nitrates and calcium channel blockers should be used with caution to avoid maternal hypotension</a:t>
            </a:r>
            <a:r>
              <a:rPr lang="en-US" altLang="ar-JO" sz="1800" kern="1200" dirty="0">
                <a:solidFill>
                  <a:prstClr val="black"/>
                </a:solidFill>
                <a:latin typeface="Calibri"/>
                <a:ea typeface="+mn-ea"/>
              </a:rPr>
              <a:t>.</a:t>
            </a:r>
            <a:endParaRPr lang="ar-JO" altLang="ar-JO" sz="1800" kern="1200" dirty="0">
              <a:solidFill>
                <a:prstClr val="black"/>
              </a:solidFill>
              <a:latin typeface="Calibri"/>
              <a:ea typeface="+mn-ea"/>
            </a:endParaRPr>
          </a:p>
        </p:txBody>
      </p:sp>
    </p:spTree>
    <p:extLst>
      <p:ext uri="{BB962C8B-B14F-4D97-AF65-F5344CB8AC3E}">
        <p14:creationId xmlns:p14="http://schemas.microsoft.com/office/powerpoint/2010/main" val="3470065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a:xfrm>
            <a:off x="2843808" y="445024"/>
            <a:ext cx="5580192" cy="1622670"/>
          </a:xfrm>
        </p:spPr>
        <p:txBody>
          <a:bodyPr/>
          <a:lstStyle/>
          <a:p>
            <a:pPr marL="274320" lvl="0" indent="-274320">
              <a:lnSpc>
                <a:spcPct val="90000"/>
              </a:lnSpc>
              <a:spcBef>
                <a:spcPts val="1000"/>
              </a:spcBef>
              <a:defRPr/>
            </a:pPr>
            <a:r>
              <a:rPr lang="en-US" sz="2000" kern="1200" dirty="0">
                <a:solidFill>
                  <a:prstClr val="black"/>
                </a:solidFill>
                <a:latin typeface="Calibri"/>
                <a:ea typeface="+mn-ea"/>
                <a:cs typeface="+mn-cs"/>
              </a:rPr>
              <a:t>Thrombolytic therapy </a:t>
            </a:r>
            <a:r>
              <a:rPr lang="en-US" sz="2000" b="0" kern="1200" dirty="0">
                <a:solidFill>
                  <a:prstClr val="black"/>
                </a:solidFill>
                <a:latin typeface="Calibri"/>
                <a:ea typeface="+mn-ea"/>
                <a:cs typeface="+mn-cs"/>
              </a:rPr>
              <a:t>has limited data in pregnancy. No reports of </a:t>
            </a:r>
            <a:r>
              <a:rPr lang="en-US" sz="2000" b="0" kern="1200" dirty="0" err="1">
                <a:solidFill>
                  <a:prstClr val="black"/>
                </a:solidFill>
                <a:latin typeface="Calibri"/>
                <a:ea typeface="+mn-ea"/>
                <a:cs typeface="+mn-cs"/>
              </a:rPr>
              <a:t>teratogenic</a:t>
            </a:r>
            <a:r>
              <a:rPr lang="en-US" sz="2000" b="0" kern="1200" dirty="0">
                <a:solidFill>
                  <a:prstClr val="black"/>
                </a:solidFill>
                <a:latin typeface="Calibri"/>
                <a:ea typeface="+mn-ea"/>
                <a:cs typeface="+mn-cs"/>
              </a:rPr>
              <a:t> effects exist, but an increased risk of maternal hemorrhage exists</a:t>
            </a:r>
            <a:br>
              <a:rPr lang="en-US" sz="2000" b="0" kern="1200" dirty="0">
                <a:solidFill>
                  <a:prstClr val="black"/>
                </a:solidFill>
                <a:latin typeface="Calibri"/>
                <a:ea typeface="+mn-ea"/>
                <a:cs typeface="+mn-cs"/>
              </a:rPr>
            </a:br>
            <a:br>
              <a:rPr lang="en-US" sz="2000" b="0" kern="1200" dirty="0">
                <a:solidFill>
                  <a:prstClr val="black"/>
                </a:solidFill>
                <a:latin typeface="Calibri"/>
                <a:ea typeface="+mn-ea"/>
                <a:cs typeface="+mn-cs"/>
              </a:rPr>
            </a:br>
            <a:r>
              <a:rPr lang="en-US" sz="2000" kern="1200" dirty="0">
                <a:solidFill>
                  <a:prstClr val="black"/>
                </a:solidFill>
                <a:latin typeface="Calibri"/>
                <a:ea typeface="+mn-ea"/>
                <a:cs typeface="+mn-cs"/>
              </a:rPr>
              <a:t>Beta-blockers:</a:t>
            </a:r>
            <a:br>
              <a:rPr lang="en-US" sz="2000" kern="1200" dirty="0">
                <a:solidFill>
                  <a:prstClr val="black"/>
                </a:solidFill>
                <a:latin typeface="Calibri"/>
                <a:ea typeface="+mn-ea"/>
                <a:cs typeface="+mn-cs"/>
              </a:rPr>
            </a:br>
            <a:r>
              <a:rPr lang="en-US" sz="2000" b="0" kern="1200" dirty="0">
                <a:solidFill>
                  <a:prstClr val="black"/>
                </a:solidFill>
                <a:latin typeface="Calibri"/>
                <a:ea typeface="+mn-ea"/>
                <a:cs typeface="+mn-cs"/>
              </a:rPr>
              <a:t> Atenolol cat D </a:t>
            </a:r>
            <a:br>
              <a:rPr lang="en-US" sz="2000" b="0" kern="1200" dirty="0">
                <a:solidFill>
                  <a:prstClr val="black"/>
                </a:solidFill>
                <a:latin typeface="Calibri"/>
                <a:ea typeface="+mn-ea"/>
                <a:cs typeface="+mn-cs"/>
              </a:rPr>
            </a:br>
            <a:r>
              <a:rPr lang="en-US" sz="2000" b="0" kern="1200" dirty="0" err="1">
                <a:solidFill>
                  <a:prstClr val="black"/>
                </a:solidFill>
                <a:latin typeface="Calibri"/>
                <a:ea typeface="+mn-ea"/>
                <a:cs typeface="+mn-cs"/>
              </a:rPr>
              <a:t>Metoprolol</a:t>
            </a:r>
            <a:r>
              <a:rPr lang="en-US" sz="2000" b="0" kern="1200" dirty="0">
                <a:solidFill>
                  <a:prstClr val="black"/>
                </a:solidFill>
                <a:latin typeface="Calibri"/>
                <a:ea typeface="+mn-ea"/>
                <a:cs typeface="+mn-cs"/>
              </a:rPr>
              <a:t> cat C (D at term or prolonged use) </a:t>
            </a:r>
            <a:br>
              <a:rPr lang="en-US" sz="2000" b="0" kern="1200" dirty="0">
                <a:solidFill>
                  <a:prstClr val="black"/>
                </a:solidFill>
                <a:latin typeface="Calibri"/>
                <a:ea typeface="+mn-ea"/>
                <a:cs typeface="+mn-cs"/>
              </a:rPr>
            </a:br>
            <a:r>
              <a:rPr lang="en-US" sz="2000" b="0" kern="1200" dirty="0" err="1">
                <a:solidFill>
                  <a:prstClr val="black"/>
                </a:solidFill>
                <a:latin typeface="Calibri"/>
                <a:ea typeface="+mn-ea"/>
                <a:cs typeface="+mn-cs"/>
              </a:rPr>
              <a:t>Nadolol</a:t>
            </a:r>
            <a:r>
              <a:rPr lang="en-US" sz="2000" b="0" kern="1200" dirty="0">
                <a:solidFill>
                  <a:prstClr val="black"/>
                </a:solidFill>
                <a:latin typeface="Calibri"/>
                <a:ea typeface="+mn-ea"/>
                <a:cs typeface="+mn-cs"/>
              </a:rPr>
              <a:t> cat C (D at term or prolonged use)</a:t>
            </a:r>
            <a:br>
              <a:rPr lang="en-US" sz="2000" b="0" kern="1200" dirty="0">
                <a:solidFill>
                  <a:prstClr val="black"/>
                </a:solidFill>
                <a:latin typeface="Calibri"/>
                <a:ea typeface="+mn-ea"/>
                <a:cs typeface="+mn-cs"/>
              </a:rPr>
            </a:br>
            <a:r>
              <a:rPr lang="en-US" sz="2000" b="0" kern="1200" dirty="0">
                <a:solidFill>
                  <a:prstClr val="black"/>
                </a:solidFill>
                <a:latin typeface="Calibri"/>
                <a:ea typeface="+mn-ea"/>
                <a:cs typeface="+mn-cs"/>
              </a:rPr>
              <a:t> Propranolol cat C (D at term or prolonged use)</a:t>
            </a:r>
            <a:br>
              <a:rPr lang="en-US" sz="2000" b="0" kern="1200" dirty="0">
                <a:solidFill>
                  <a:prstClr val="black"/>
                </a:solidFill>
                <a:latin typeface="Calibri"/>
                <a:ea typeface="+mn-ea"/>
                <a:cs typeface="+mn-cs"/>
              </a:rPr>
            </a:br>
            <a:r>
              <a:rPr lang="en-US" sz="2000" b="0" kern="1200" dirty="0">
                <a:solidFill>
                  <a:prstClr val="black"/>
                </a:solidFill>
                <a:latin typeface="Calibri"/>
                <a:ea typeface="+mn-ea"/>
                <a:cs typeface="+mn-cs"/>
              </a:rPr>
              <a:t> </a:t>
            </a:r>
            <a:r>
              <a:rPr lang="en-US" sz="2000" b="0" kern="1200" dirty="0" err="1">
                <a:solidFill>
                  <a:prstClr val="black"/>
                </a:solidFill>
                <a:latin typeface="Calibri"/>
                <a:ea typeface="+mn-ea"/>
                <a:cs typeface="+mn-cs"/>
              </a:rPr>
              <a:t>Timolol</a:t>
            </a:r>
            <a:r>
              <a:rPr lang="en-US" sz="2000" b="0" kern="1200" dirty="0">
                <a:solidFill>
                  <a:prstClr val="black"/>
                </a:solidFill>
                <a:latin typeface="Calibri"/>
                <a:ea typeface="+mn-ea"/>
                <a:cs typeface="+mn-cs"/>
              </a:rPr>
              <a:t> cat C (D at term or prolonged use)</a:t>
            </a:r>
            <a:br>
              <a:rPr lang="en-US" sz="2800" b="0" kern="1200" dirty="0">
                <a:solidFill>
                  <a:prstClr val="black"/>
                </a:solidFill>
                <a:latin typeface="Calibri"/>
                <a:ea typeface="+mn-ea"/>
                <a:cs typeface="+mn-cs"/>
              </a:rPr>
            </a:br>
            <a:endParaRPr lang="en-US" sz="36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9574"/>
            <a:ext cx="1920875" cy="432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0167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20000" y="339502"/>
            <a:ext cx="7704000" cy="572700"/>
          </a:xfrm>
        </p:spPr>
        <p:txBody>
          <a:bodyPr/>
          <a:lstStyle/>
          <a:p>
            <a:pPr algn="ctr"/>
            <a:r>
              <a:rPr lang="en-US" dirty="0"/>
              <a:t>HORMONES</a:t>
            </a:r>
          </a:p>
        </p:txBody>
      </p:sp>
      <p:sp>
        <p:nvSpPr>
          <p:cNvPr id="4" name="مربع نص 3"/>
          <p:cNvSpPr txBox="1"/>
          <p:nvPr/>
        </p:nvSpPr>
        <p:spPr>
          <a:xfrm>
            <a:off x="179512" y="1050072"/>
            <a:ext cx="8784976" cy="4093428"/>
          </a:xfrm>
          <a:prstGeom prst="rect">
            <a:avLst/>
          </a:prstGeom>
          <a:noFill/>
        </p:spPr>
        <p:txBody>
          <a:bodyPr wrap="square" rtlCol="0">
            <a:spAutoFit/>
          </a:bodyPr>
          <a:lstStyle/>
          <a:p>
            <a:r>
              <a:rPr lang="en-US" sz="2000" dirty="0">
                <a:solidFill>
                  <a:schemeClr val="bg1">
                    <a:lumMod val="75000"/>
                  </a:schemeClr>
                </a:solidFill>
              </a:rPr>
              <a:t>Maternal androgen therapy (</a:t>
            </a:r>
            <a:r>
              <a:rPr lang="en-US" sz="2000" dirty="0" err="1">
                <a:solidFill>
                  <a:schemeClr val="bg1">
                    <a:lumMod val="75000"/>
                  </a:schemeClr>
                </a:solidFill>
              </a:rPr>
              <a:t>ie</a:t>
            </a:r>
            <a:r>
              <a:rPr lang="en-US" sz="2000" dirty="0">
                <a:solidFill>
                  <a:schemeClr val="bg1">
                    <a:lumMod val="75000"/>
                  </a:schemeClr>
                </a:solidFill>
              </a:rPr>
              <a:t>. Testosterone) may result </a:t>
            </a:r>
            <a:r>
              <a:rPr lang="en-US" sz="2000" dirty="0" err="1">
                <a:solidFill>
                  <a:schemeClr val="bg1">
                    <a:lumMod val="75000"/>
                  </a:schemeClr>
                </a:solidFill>
              </a:rPr>
              <a:t>virilization</a:t>
            </a:r>
            <a:r>
              <a:rPr lang="en-US" sz="2000" dirty="0">
                <a:solidFill>
                  <a:schemeClr val="bg1">
                    <a:lumMod val="75000"/>
                  </a:schemeClr>
                </a:solidFill>
              </a:rPr>
              <a:t> of the external </a:t>
            </a:r>
            <a:r>
              <a:rPr lang="en-US" sz="2000" dirty="0" err="1">
                <a:solidFill>
                  <a:schemeClr val="bg1">
                    <a:lumMod val="75000"/>
                  </a:schemeClr>
                </a:solidFill>
              </a:rPr>
              <a:t>genitelia</a:t>
            </a:r>
            <a:r>
              <a:rPr lang="en-US" sz="2000" dirty="0">
                <a:solidFill>
                  <a:schemeClr val="bg1">
                    <a:lumMod val="75000"/>
                  </a:schemeClr>
                </a:solidFill>
              </a:rPr>
              <a:t> of female fetus, including </a:t>
            </a:r>
            <a:r>
              <a:rPr lang="en-US" sz="2000" dirty="0" err="1">
                <a:solidFill>
                  <a:schemeClr val="bg1">
                    <a:lumMod val="75000"/>
                  </a:schemeClr>
                </a:solidFill>
              </a:rPr>
              <a:t>clitorial</a:t>
            </a:r>
            <a:r>
              <a:rPr lang="en-US" sz="2000" dirty="0">
                <a:solidFill>
                  <a:schemeClr val="bg1">
                    <a:lumMod val="75000"/>
                  </a:schemeClr>
                </a:solidFill>
              </a:rPr>
              <a:t> enlargement and </a:t>
            </a:r>
            <a:r>
              <a:rPr lang="en-US" sz="2000" dirty="0" err="1">
                <a:solidFill>
                  <a:schemeClr val="bg1">
                    <a:lumMod val="75000"/>
                  </a:schemeClr>
                </a:solidFill>
              </a:rPr>
              <a:t>labioscrotal</a:t>
            </a:r>
            <a:r>
              <a:rPr lang="en-US" sz="2000" dirty="0">
                <a:solidFill>
                  <a:schemeClr val="bg1">
                    <a:lumMod val="75000"/>
                  </a:schemeClr>
                </a:solidFill>
              </a:rPr>
              <a:t> fusion.</a:t>
            </a:r>
          </a:p>
          <a:p>
            <a:r>
              <a:rPr lang="en-US" sz="2000" dirty="0">
                <a:solidFill>
                  <a:schemeClr val="bg1">
                    <a:lumMod val="75000"/>
                  </a:schemeClr>
                </a:solidFill>
              </a:rPr>
              <a:t>The anti endometriosis drug; </a:t>
            </a:r>
            <a:r>
              <a:rPr lang="en-US" sz="2000" dirty="0" err="1">
                <a:solidFill>
                  <a:schemeClr val="bg1">
                    <a:lumMod val="75000"/>
                  </a:schemeClr>
                </a:solidFill>
              </a:rPr>
              <a:t>danazol</a:t>
            </a:r>
            <a:r>
              <a:rPr lang="en-US" sz="2000" dirty="0">
                <a:solidFill>
                  <a:schemeClr val="bg1">
                    <a:lumMod val="75000"/>
                  </a:schemeClr>
                </a:solidFill>
              </a:rPr>
              <a:t> can cause same effect as testosterone</a:t>
            </a:r>
          </a:p>
          <a:p>
            <a:r>
              <a:rPr lang="en-US" sz="2000" dirty="0">
                <a:solidFill>
                  <a:schemeClr val="bg1">
                    <a:lumMod val="75000"/>
                  </a:schemeClr>
                </a:solidFill>
              </a:rPr>
              <a:t>DES non-steroidal synthetic estrogen is associated with clear cell adenocarcinoma of vagina, in the progeny of women exposed to it during late </a:t>
            </a:r>
            <a:r>
              <a:rPr lang="en-US" sz="2000" dirty="0" err="1">
                <a:solidFill>
                  <a:schemeClr val="bg1">
                    <a:lumMod val="75000"/>
                  </a:schemeClr>
                </a:solidFill>
              </a:rPr>
              <a:t>embrogenesis</a:t>
            </a:r>
            <a:r>
              <a:rPr lang="en-US" sz="2000" dirty="0">
                <a:solidFill>
                  <a:schemeClr val="bg1">
                    <a:lumMod val="75000"/>
                  </a:schemeClr>
                </a:solidFill>
              </a:rPr>
              <a:t> also can cause vaginal </a:t>
            </a:r>
            <a:r>
              <a:rPr lang="en-US" sz="2000" dirty="0" err="1">
                <a:solidFill>
                  <a:schemeClr val="bg1">
                    <a:lumMod val="75000"/>
                  </a:schemeClr>
                </a:solidFill>
              </a:rPr>
              <a:t>adenosis</a:t>
            </a:r>
            <a:r>
              <a:rPr lang="en-US" sz="2000" dirty="0">
                <a:solidFill>
                  <a:schemeClr val="bg1">
                    <a:lumMod val="75000"/>
                  </a:schemeClr>
                </a:solidFill>
              </a:rPr>
              <a:t>, T-shaped uterus, uterine hypoplasia, incomplete cervix</a:t>
            </a:r>
          </a:p>
          <a:p>
            <a:r>
              <a:rPr lang="en-US" sz="2000" dirty="0">
                <a:solidFill>
                  <a:schemeClr val="bg1">
                    <a:lumMod val="75000"/>
                  </a:schemeClr>
                </a:solidFill>
              </a:rPr>
              <a:t>In male offspring can cause </a:t>
            </a:r>
            <a:r>
              <a:rPr lang="en-US" sz="2000" dirty="0" err="1">
                <a:solidFill>
                  <a:schemeClr val="bg1">
                    <a:lumMod val="75000"/>
                  </a:schemeClr>
                </a:solidFill>
              </a:rPr>
              <a:t>epididymal</a:t>
            </a:r>
            <a:r>
              <a:rPr lang="en-US" sz="2000" dirty="0">
                <a:solidFill>
                  <a:schemeClr val="bg1">
                    <a:lumMod val="75000"/>
                  </a:schemeClr>
                </a:solidFill>
              </a:rPr>
              <a:t> cyst, </a:t>
            </a:r>
            <a:r>
              <a:rPr lang="en-US" sz="2000" dirty="0" err="1">
                <a:solidFill>
                  <a:schemeClr val="bg1">
                    <a:lumMod val="75000"/>
                  </a:schemeClr>
                </a:solidFill>
              </a:rPr>
              <a:t>hypoplastic</a:t>
            </a:r>
            <a:r>
              <a:rPr lang="en-US" sz="2000" dirty="0">
                <a:solidFill>
                  <a:schemeClr val="bg1">
                    <a:lumMod val="75000"/>
                  </a:schemeClr>
                </a:solidFill>
              </a:rPr>
              <a:t> testis</a:t>
            </a:r>
          </a:p>
          <a:p>
            <a:r>
              <a:rPr lang="en-US" sz="2000" dirty="0">
                <a:solidFill>
                  <a:schemeClr val="bg1">
                    <a:lumMod val="75000"/>
                  </a:schemeClr>
                </a:solidFill>
              </a:rPr>
              <a:t>Clearly DES is contraindicated for pregnancy </a:t>
            </a:r>
          </a:p>
          <a:p>
            <a:endParaRPr lang="en-US" sz="2000" dirty="0">
              <a:solidFill>
                <a:schemeClr val="bg1">
                  <a:lumMod val="75000"/>
                </a:schemeClr>
              </a:solidFill>
            </a:endParaRPr>
          </a:p>
          <a:p>
            <a:endParaRPr lang="en-US" sz="2000" dirty="0">
              <a:solidFill>
                <a:schemeClr val="bg1">
                  <a:lumMod val="75000"/>
                </a:schemeClr>
              </a:solidFill>
            </a:endParaRPr>
          </a:p>
          <a:p>
            <a:endParaRPr lang="en-US" sz="2000" dirty="0">
              <a:solidFill>
                <a:schemeClr val="bg1">
                  <a:lumMod val="75000"/>
                </a:schemeClr>
              </a:solidFill>
            </a:endParaRPr>
          </a:p>
        </p:txBody>
      </p:sp>
    </p:spTree>
    <p:extLst>
      <p:ext uri="{BB962C8B-B14F-4D97-AF65-F5344CB8AC3E}">
        <p14:creationId xmlns:p14="http://schemas.microsoft.com/office/powerpoint/2010/main" val="1701840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p:cNvSpPr>
            <a:spLocks noGrp="1"/>
          </p:cNvSpPr>
          <p:nvPr>
            <p:ph type="title"/>
          </p:nvPr>
        </p:nvSpPr>
        <p:spPr>
          <a:xfrm>
            <a:off x="683568" y="-164554"/>
            <a:ext cx="7704000" cy="572700"/>
          </a:xfrm>
        </p:spPr>
        <p:txBody>
          <a:bodyPr/>
          <a:lstStyle/>
          <a:p>
            <a:pPr algn="ctr"/>
            <a:br>
              <a:rPr lang="en-US" dirty="0"/>
            </a:br>
            <a:r>
              <a:rPr lang="en-US" dirty="0"/>
              <a:t>Corticosteroids</a:t>
            </a:r>
            <a:br>
              <a:rPr lang="en-US" dirty="0"/>
            </a:br>
            <a:endParaRPr lang="en-US" dirty="0"/>
          </a:p>
        </p:txBody>
      </p:sp>
      <p:sp>
        <p:nvSpPr>
          <p:cNvPr id="4" name="مربع نص 3"/>
          <p:cNvSpPr txBox="1"/>
          <p:nvPr/>
        </p:nvSpPr>
        <p:spPr>
          <a:xfrm>
            <a:off x="107504" y="1203598"/>
            <a:ext cx="8712968" cy="3416320"/>
          </a:xfrm>
          <a:prstGeom prst="rect">
            <a:avLst/>
          </a:prstGeom>
          <a:noFill/>
        </p:spPr>
        <p:txBody>
          <a:bodyPr wrap="square" rtlCol="0">
            <a:spAutoFit/>
          </a:bodyPr>
          <a:lstStyle/>
          <a:p>
            <a:r>
              <a:rPr lang="en-US" sz="1800" dirty="0">
                <a:solidFill>
                  <a:schemeClr val="bg1">
                    <a:lumMod val="75000"/>
                  </a:schemeClr>
                </a:solidFill>
              </a:rPr>
              <a:t>Category c</a:t>
            </a:r>
          </a:p>
          <a:p>
            <a:r>
              <a:rPr lang="en-US" sz="1800" dirty="0">
                <a:solidFill>
                  <a:schemeClr val="bg1">
                    <a:lumMod val="75000"/>
                  </a:schemeClr>
                </a:solidFill>
              </a:rPr>
              <a:t>All steroids cross the placenta to some degree, but prednisone and prednisolone are inactivated by the placenta.</a:t>
            </a:r>
          </a:p>
          <a:p>
            <a:r>
              <a:rPr lang="en-US" sz="1800" dirty="0">
                <a:solidFill>
                  <a:schemeClr val="bg1">
                    <a:lumMod val="75000"/>
                  </a:schemeClr>
                </a:solidFill>
              </a:rPr>
              <a:t>Therefore, these agents are the drugs of choice for treating medical diseases such as asthma. </a:t>
            </a:r>
          </a:p>
          <a:p>
            <a:r>
              <a:rPr lang="en-US" sz="1800" dirty="0">
                <a:solidFill>
                  <a:schemeClr val="bg1">
                    <a:lumMod val="75000"/>
                  </a:schemeClr>
                </a:solidFill>
              </a:rPr>
              <a:t>Inhaled corticosteroids also are effective therapy, and little of the drug is absorbed. </a:t>
            </a:r>
          </a:p>
          <a:p>
            <a:r>
              <a:rPr lang="en-US" sz="1800" dirty="0">
                <a:solidFill>
                  <a:schemeClr val="bg1">
                    <a:lumMod val="75000"/>
                  </a:schemeClr>
                </a:solidFill>
              </a:rPr>
              <a:t>When steroid effects are desired in the fetus, for example, to accelerate lung maturity, betamethasone and dexamethasone are preferred.</a:t>
            </a:r>
          </a:p>
          <a:p>
            <a:r>
              <a:rPr lang="en-US" sz="1800" dirty="0">
                <a:solidFill>
                  <a:schemeClr val="bg1">
                    <a:lumMod val="75000"/>
                  </a:schemeClr>
                </a:solidFill>
              </a:rPr>
              <a:t>However, a five-fold increased risk for cleft lip with or without cleft palate in the infant has been reported after exposure to steroids in the first trimester.</a:t>
            </a:r>
          </a:p>
          <a:p>
            <a:endParaRPr lang="en-US" sz="1800" dirty="0">
              <a:solidFill>
                <a:schemeClr val="bg1">
                  <a:lumMod val="75000"/>
                </a:schemeClr>
              </a:solidFill>
            </a:endParaRPr>
          </a:p>
          <a:p>
            <a:endParaRPr lang="en-US" sz="1800" dirty="0">
              <a:solidFill>
                <a:schemeClr val="bg1">
                  <a:lumMod val="75000"/>
                </a:schemeClr>
              </a:solidFill>
            </a:endParaRPr>
          </a:p>
        </p:txBody>
      </p:sp>
    </p:spTree>
    <p:extLst>
      <p:ext uri="{BB962C8B-B14F-4D97-AF65-F5344CB8AC3E}">
        <p14:creationId xmlns:p14="http://schemas.microsoft.com/office/powerpoint/2010/main" val="1812115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pPr lvl="0">
              <a:lnSpc>
                <a:spcPct val="110000"/>
              </a:lnSpc>
              <a:spcBef>
                <a:spcPts val="700"/>
              </a:spcBef>
            </a:pPr>
            <a:br>
              <a:rPr lang="x-none" sz="1800" kern="1200">
                <a:solidFill>
                  <a:prstClr val="black">
                    <a:lumMod val="65000"/>
                    <a:lumOff val="35000"/>
                  </a:prstClr>
                </a:solidFill>
                <a:latin typeface="Calibri" panose="020F0502020204030204" pitchFamily="34" charset="0"/>
                <a:ea typeface="Arial" panose="020B0604020202020204" pitchFamily="34" charset="0"/>
                <a:cs typeface="Times New Roman" panose="02020603050405020304" pitchFamily="18" charset="0"/>
              </a:rPr>
            </a:br>
            <a:r>
              <a:rPr lang="en-GB" sz="2000" i="1" u="sng" kern="1200" spc="-5" dirty="0">
                <a:solidFill>
                  <a:prstClr val="black">
                    <a:lumMod val="65000"/>
                    <a:lumOff val="35000"/>
                  </a:prstClr>
                </a:solidFill>
                <a:uFill>
                  <a:solidFill>
                    <a:srgbClr val="000000"/>
                  </a:solidFill>
                </a:uFill>
                <a:latin typeface="Calibri" panose="020F0502020204030204" pitchFamily="34" charset="0"/>
                <a:ea typeface="Calibri" panose="020F0502020204030204" pitchFamily="34" charset="0"/>
                <a:cs typeface="Arial" panose="020B0604020202020204" pitchFamily="34" charset="0"/>
              </a:rPr>
              <a:t>3-</a:t>
            </a:r>
            <a:r>
              <a:rPr lang="en-US" sz="2000" i="1" u="sng" kern="1200" spc="-5" dirty="0">
                <a:solidFill>
                  <a:prstClr val="black">
                    <a:lumMod val="65000"/>
                    <a:lumOff val="35000"/>
                  </a:prstClr>
                </a:solidFill>
                <a:uFill>
                  <a:solidFill>
                    <a:srgbClr val="000000"/>
                  </a:solidFill>
                </a:uFill>
                <a:latin typeface="Calibri" panose="020F0502020204030204" pitchFamily="34" charset="0"/>
                <a:ea typeface="Calibri" panose="020F0502020204030204" pitchFamily="34" charset="0"/>
                <a:cs typeface="Arial" panose="020B0604020202020204" pitchFamily="34" charset="0"/>
              </a:rPr>
              <a:t>Metabolism:</a:t>
            </a:r>
            <a:br>
              <a:rPr lang="x-none" sz="1800" i="1" u="sng" kern="1200">
                <a:solidFill>
                  <a:prstClr val="black">
                    <a:lumMod val="65000"/>
                    <a:lumOff val="35000"/>
                  </a:prstClr>
                </a:solidFill>
                <a:uFill>
                  <a:solidFill>
                    <a:srgbClr val="000000"/>
                  </a:solidFill>
                </a:uFill>
                <a:latin typeface="Calibri" panose="020F0502020204030204" pitchFamily="34" charset="0"/>
                <a:ea typeface="Calibri" panose="020F0502020204030204" pitchFamily="34" charset="0"/>
                <a:cs typeface="+mn-cs"/>
              </a:rPr>
            </a:br>
            <a:r>
              <a:rPr lang="en-US" sz="1800" kern="1200" spc="-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•Estrogen</a:t>
            </a:r>
            <a:r>
              <a:rPr lang="en-US" sz="1800" kern="1200" spc="-4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 </a:t>
            </a:r>
            <a:r>
              <a:rPr lang="en-US" sz="1800" kern="1200"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and</a:t>
            </a:r>
            <a:r>
              <a:rPr lang="en-US" sz="1800" kern="1200" spc="-30"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progesterone</a:t>
            </a:r>
            <a:r>
              <a:rPr lang="en-US" sz="1800" kern="1200" spc="-2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levels</a:t>
            </a:r>
            <a:r>
              <a:rPr lang="en-US" sz="1800" kern="1200" spc="-2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are</a:t>
            </a:r>
            <a:r>
              <a:rPr lang="en-US" sz="1800" kern="1200" spc="-30"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increased,</a:t>
            </a:r>
            <a:r>
              <a:rPr lang="en-US" sz="1800" kern="1200" spc="-4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these</a:t>
            </a:r>
            <a:r>
              <a:rPr lang="en-US" sz="1800" kern="1200" spc="-30"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affect</a:t>
            </a:r>
            <a:r>
              <a:rPr lang="en-US" sz="1800" kern="1200" spc="-4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 </a:t>
            </a:r>
            <a:r>
              <a:rPr lang="en-US" sz="1800" kern="1200"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drugs</a:t>
            </a:r>
            <a:r>
              <a:rPr lang="en-US" sz="1800" kern="1200" spc="34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biotransformation</a:t>
            </a:r>
            <a:r>
              <a:rPr lang="en-US" sz="1800" kern="1200" spc="-1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on</a:t>
            </a:r>
            <a:r>
              <a:rPr lang="en-US" sz="1800" kern="1200" spc="-40"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 </a:t>
            </a:r>
            <a:r>
              <a:rPr lang="en-US" sz="1800" kern="1200"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hepatic</a:t>
            </a:r>
            <a:r>
              <a:rPr lang="en-US" sz="1800" kern="1200" spc="-30"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 </a:t>
            </a:r>
            <a:r>
              <a:rPr lang="en-US" sz="1800" kern="1200"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enzymes.</a:t>
            </a:r>
            <a:r>
              <a:rPr lang="en-US" sz="1800" kern="1200" spc="-2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They</a:t>
            </a:r>
            <a:r>
              <a:rPr lang="en-US" sz="1800" kern="1200" spc="-2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induce</a:t>
            </a:r>
            <a:r>
              <a:rPr lang="en-US" sz="1800" kern="1200" spc="-30"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metabolism</a:t>
            </a:r>
            <a:r>
              <a:rPr lang="en-US" sz="1800" kern="1200" spc="-10"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of</a:t>
            </a:r>
            <a:r>
              <a:rPr lang="en-US" sz="1800" kern="1200" spc="-3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some</a:t>
            </a:r>
            <a:r>
              <a:rPr lang="en-US" sz="1800" kern="1200" spc="-30"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 </a:t>
            </a:r>
            <a:r>
              <a:rPr lang="en-US" sz="1800" kern="1200"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drugs</a:t>
            </a:r>
            <a:r>
              <a:rPr lang="en-US" sz="1800" kern="1200" spc="16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and</a:t>
            </a:r>
            <a:r>
              <a:rPr lang="en-US" sz="1800" kern="1200" spc="-2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inhibition</a:t>
            </a:r>
            <a:r>
              <a:rPr lang="en-US" sz="1800" kern="1200" spc="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of</a:t>
            </a:r>
            <a:r>
              <a:rPr lang="en-US" sz="1800" kern="1200" spc="-2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Symbol" pitchFamily="2" charset="2"/>
                <a:cs typeface="Arial" panose="020B0604020202020204" pitchFamily="34" charset="0"/>
              </a:rPr>
              <a:t>others.</a:t>
            </a:r>
            <a:br>
              <a:rPr lang="x-none" sz="1800" kern="1200">
                <a:solidFill>
                  <a:prstClr val="black">
                    <a:lumMod val="65000"/>
                    <a:lumOff val="35000"/>
                  </a:prstClr>
                </a:solidFill>
                <a:latin typeface="Calibri" panose="020F0502020204030204" pitchFamily="34" charset="0"/>
                <a:ea typeface="Symbol" pitchFamily="2" charset="2"/>
                <a:cs typeface="Arial" panose="020B0604020202020204" pitchFamily="34" charset="0"/>
              </a:rPr>
            </a:br>
            <a:br>
              <a:rPr lang="en-GB" sz="1800" i="1" u="sng" kern="1200" dirty="0">
                <a:solidFill>
                  <a:prstClr val="black">
                    <a:lumMod val="65000"/>
                    <a:lumOff val="35000"/>
                  </a:prstClr>
                </a:solidFill>
                <a:uFill>
                  <a:solidFill>
                    <a:srgbClr val="000000"/>
                  </a:solidFill>
                </a:uFill>
                <a:latin typeface="Calibri" panose="020F0502020204030204" pitchFamily="34" charset="0"/>
                <a:ea typeface="Calibri" panose="020F0502020204030204" pitchFamily="34" charset="0"/>
                <a:cs typeface="Arial" panose="020B0604020202020204" pitchFamily="34" charset="0"/>
              </a:rPr>
            </a:br>
            <a:r>
              <a:rPr lang="en-US" sz="2000" i="1" u="sng" kern="1200" dirty="0">
                <a:solidFill>
                  <a:prstClr val="black">
                    <a:lumMod val="65000"/>
                    <a:lumOff val="35000"/>
                  </a:prstClr>
                </a:solidFill>
                <a:uFill>
                  <a:solidFill>
                    <a:srgbClr val="000000"/>
                  </a:solidFill>
                </a:uFill>
                <a:latin typeface="Calibri" panose="020F0502020204030204" pitchFamily="34" charset="0"/>
                <a:ea typeface="Calibri" panose="020F0502020204030204" pitchFamily="34" charset="0"/>
                <a:cs typeface="Arial" panose="020B0604020202020204" pitchFamily="34" charset="0"/>
              </a:rPr>
              <a:t>4-Elimination: </a:t>
            </a:r>
            <a:br>
              <a:rPr lang="en-GB" sz="1800" i="1" u="sng" kern="1200" dirty="0">
                <a:solidFill>
                  <a:prstClr val="black">
                    <a:lumMod val="65000"/>
                    <a:lumOff val="35000"/>
                  </a:prstClr>
                </a:solidFill>
                <a:uFill>
                  <a:solidFill>
                    <a:srgbClr val="000000"/>
                  </a:solidFill>
                </a:uFill>
                <a:latin typeface="Calibri" panose="020F0502020204030204" pitchFamily="34" charset="0"/>
                <a:ea typeface="Calibri" panose="020F0502020204030204" pitchFamily="34" charset="0"/>
                <a:cs typeface="Arial" panose="020B0604020202020204" pitchFamily="34" charset="0"/>
              </a:rPr>
            </a:br>
            <a:r>
              <a:rPr lang="en-US" sz="1800" kern="1200" spc="-5"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Renal</a:t>
            </a:r>
            <a:r>
              <a:rPr lang="en-US" sz="1800" kern="1200" spc="1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blood</a:t>
            </a:r>
            <a:r>
              <a:rPr lang="en-US" sz="1800" kern="1200" spc="1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 </a:t>
            </a:r>
            <a:r>
              <a:rPr lang="en-US" sz="1800" kern="1200" spc="-15"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flow</a:t>
            </a:r>
            <a:r>
              <a:rPr lang="en-US" sz="1800" kern="1200" spc="5"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 </a:t>
            </a:r>
            <a:r>
              <a:rPr lang="en-US" sz="1800" kern="1200" spc="-1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and</a:t>
            </a:r>
            <a:r>
              <a:rPr lang="en-US" sz="1800" kern="1200" spc="1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glomerular</a:t>
            </a:r>
            <a:r>
              <a:rPr lang="en-US" sz="1800" kern="1200" spc="4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filtration</a:t>
            </a:r>
            <a:r>
              <a:rPr lang="en-US" sz="1800" kern="1200" spc="-15"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rate </a:t>
            </a:r>
            <a:r>
              <a:rPr lang="en-US" sz="1800" kern="1200" spc="-1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are</a:t>
            </a:r>
            <a:r>
              <a:rPr lang="en-US" sz="1800" kern="1200" spc="5"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 </a:t>
            </a:r>
            <a:r>
              <a:rPr lang="en-US" sz="1800" kern="1200" spc="-1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increased,</a:t>
            </a:r>
            <a:r>
              <a:rPr lang="en-US" sz="1800" kern="1200" spc="2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 </a:t>
            </a:r>
            <a:r>
              <a:rPr lang="en-US" sz="1800" kern="1200" spc="-1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so</a:t>
            </a:r>
            <a:r>
              <a:rPr lang="en-US" sz="1800" kern="1200" spc="3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increase</a:t>
            </a:r>
            <a:r>
              <a:rPr lang="en-US" sz="1800" kern="1200" spc="25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 </a:t>
            </a:r>
            <a:r>
              <a:rPr lang="en-US" sz="1800" kern="120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the</a:t>
            </a:r>
            <a:r>
              <a:rPr lang="en-US" sz="1800" kern="1200" spc="5"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elimination</a:t>
            </a:r>
            <a:r>
              <a:rPr lang="en-US" sz="1800" kern="1200" spc="-15"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 </a:t>
            </a:r>
            <a:r>
              <a:rPr lang="en-US" sz="1800" kern="1200" spc="1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of</a:t>
            </a:r>
            <a:r>
              <a:rPr lang="en-US" sz="1800" kern="1200" spc="-3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 </a:t>
            </a:r>
            <a:r>
              <a:rPr lang="en-US" sz="1800" kern="120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drugs </a:t>
            </a:r>
            <a:r>
              <a:rPr lang="en-US" sz="1800" kern="1200" spc="-5"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that</a:t>
            </a:r>
            <a:r>
              <a:rPr lang="en-US" sz="1800" kern="1200" spc="35"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 </a:t>
            </a:r>
            <a:r>
              <a:rPr lang="en-US" sz="1800" kern="120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are</a:t>
            </a:r>
            <a:r>
              <a:rPr lang="en-US" sz="1800" kern="1200" spc="-2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normally</a:t>
            </a:r>
            <a:r>
              <a:rPr lang="en-US" sz="1800" kern="1200" spc="-15"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 </a:t>
            </a:r>
            <a:r>
              <a:rPr lang="en-US" sz="1800" kern="120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excreted</a:t>
            </a:r>
            <a:r>
              <a:rPr lang="en-US" sz="1800" kern="1200" spc="45"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 </a:t>
            </a:r>
            <a:r>
              <a:rPr lang="en-US" sz="1800" kern="120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by</a:t>
            </a:r>
            <a:r>
              <a:rPr lang="en-US" sz="1800" kern="1200" spc="-4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 </a:t>
            </a:r>
            <a:r>
              <a:rPr lang="en-US" sz="1800" kern="120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kidney</a:t>
            </a:r>
            <a:r>
              <a:rPr lang="en-US" sz="1800" kern="1200" spc="-1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 </a:t>
            </a:r>
            <a:r>
              <a:rPr lang="en-US" sz="1800" kern="1200" spc="-5"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=&gt;</a:t>
            </a:r>
            <a:r>
              <a:rPr lang="en-US" sz="1800" kern="1200" spc="1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 </a:t>
            </a:r>
            <a:r>
              <a:rPr lang="en-US" sz="1800" kern="120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Dose </a:t>
            </a:r>
            <a:r>
              <a:rPr lang="en-US" sz="1800" kern="1200" spc="15"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 </a:t>
            </a:r>
            <a:r>
              <a:rPr lang="en-US" sz="1800" kern="1200" spc="-1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should</a:t>
            </a:r>
            <a:r>
              <a:rPr lang="en-US" sz="1800" kern="1200" spc="1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 </a:t>
            </a:r>
            <a:r>
              <a:rPr lang="en-US" sz="1800" kern="1200" spc="-15"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be</a:t>
            </a:r>
            <a:r>
              <a:rPr lang="en-US" sz="1800" kern="1200" spc="14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 </a:t>
            </a:r>
            <a:r>
              <a:rPr lang="en-US" sz="1800" kern="120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d</a:t>
            </a:r>
            <a:r>
              <a:rPr lang="en-US" sz="1800" kern="1200" spc="2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o</a:t>
            </a:r>
            <a:r>
              <a:rPr lang="en-US" sz="1800" kern="120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ub</a:t>
            </a:r>
            <a:r>
              <a:rPr lang="en-US" sz="1800" kern="1200" spc="-5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l</a:t>
            </a:r>
            <a:r>
              <a:rPr lang="en-US" sz="1800" kern="1200" spc="-5"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e</a:t>
            </a:r>
            <a:r>
              <a:rPr lang="en-US" sz="1800" kern="120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d</a:t>
            </a:r>
            <a:r>
              <a:rPr lang="en-US" sz="1800" kern="1200" spc="1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 </a:t>
            </a:r>
            <a:r>
              <a:rPr lang="en-US" sz="1800" kern="1200" dirty="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t>.</a:t>
            </a:r>
            <a:br>
              <a:rPr lang="x-none" sz="1800" kern="1200">
                <a:solidFill>
                  <a:prstClr val="black">
                    <a:lumMod val="65000"/>
                    <a:lumOff val="35000"/>
                  </a:prstClr>
                </a:solidFill>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10" name="عنوان فرعي 9"/>
          <p:cNvSpPr>
            <a:spLocks noGrp="1"/>
          </p:cNvSpPr>
          <p:nvPr>
            <p:ph type="subTitle" idx="5"/>
          </p:nvPr>
        </p:nvSpPr>
        <p:spPr/>
        <p:txBody>
          <a:bodyPr/>
          <a:lstStyle/>
          <a:p>
            <a:endParaRPr lang="en-US"/>
          </a:p>
        </p:txBody>
      </p:sp>
    </p:spTree>
    <p:extLst>
      <p:ext uri="{BB962C8B-B14F-4D97-AF65-F5344CB8AC3E}">
        <p14:creationId xmlns:p14="http://schemas.microsoft.com/office/powerpoint/2010/main" val="2360177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en-US" dirty="0" err="1"/>
              <a:t>Retinoid’s</a:t>
            </a:r>
            <a:endParaRPr lang="en-US" dirty="0"/>
          </a:p>
        </p:txBody>
      </p:sp>
      <p:sp>
        <p:nvSpPr>
          <p:cNvPr id="3" name="مربع نص 2"/>
          <p:cNvSpPr txBox="1"/>
          <p:nvPr/>
        </p:nvSpPr>
        <p:spPr>
          <a:xfrm>
            <a:off x="292350" y="1419622"/>
            <a:ext cx="8352928" cy="2677656"/>
          </a:xfrm>
          <a:prstGeom prst="rect">
            <a:avLst/>
          </a:prstGeom>
          <a:noFill/>
        </p:spPr>
        <p:txBody>
          <a:bodyPr wrap="square" rtlCol="0">
            <a:spAutoFit/>
          </a:bodyPr>
          <a:lstStyle/>
          <a:p>
            <a:r>
              <a:rPr lang="en-US" sz="2400" dirty="0">
                <a:solidFill>
                  <a:schemeClr val="bg1">
                    <a:lumMod val="75000"/>
                  </a:schemeClr>
                </a:solidFill>
              </a:rPr>
              <a:t>They are vitamin A related compounds </a:t>
            </a:r>
          </a:p>
          <a:p>
            <a:r>
              <a:rPr lang="en-US" sz="2400" dirty="0">
                <a:solidFill>
                  <a:schemeClr val="bg1">
                    <a:lumMod val="75000"/>
                  </a:schemeClr>
                </a:solidFill>
              </a:rPr>
              <a:t>Most important compounds are isotretinoin and </a:t>
            </a:r>
            <a:r>
              <a:rPr lang="en-US" sz="2400" dirty="0" err="1">
                <a:solidFill>
                  <a:schemeClr val="bg1">
                    <a:lumMod val="75000"/>
                  </a:schemeClr>
                </a:solidFill>
              </a:rPr>
              <a:t>etretinate</a:t>
            </a:r>
            <a:endParaRPr lang="en-US" sz="2400" dirty="0">
              <a:solidFill>
                <a:schemeClr val="bg1">
                  <a:lumMod val="75000"/>
                </a:schemeClr>
              </a:solidFill>
            </a:endParaRPr>
          </a:p>
          <a:p>
            <a:r>
              <a:rPr lang="en-US" sz="2400" dirty="0" err="1">
                <a:solidFill>
                  <a:schemeClr val="bg1">
                    <a:lumMod val="75000"/>
                  </a:schemeClr>
                </a:solidFill>
              </a:rPr>
              <a:t>Isotretinoids</a:t>
            </a:r>
            <a:r>
              <a:rPr lang="en-US" sz="2400" dirty="0">
                <a:solidFill>
                  <a:schemeClr val="bg1">
                    <a:lumMod val="75000"/>
                  </a:schemeClr>
                </a:solidFill>
              </a:rPr>
              <a:t> are first generation </a:t>
            </a:r>
            <a:r>
              <a:rPr lang="en-US" sz="2400" dirty="0" err="1">
                <a:solidFill>
                  <a:schemeClr val="bg1">
                    <a:lumMod val="75000"/>
                  </a:schemeClr>
                </a:solidFill>
              </a:rPr>
              <a:t>retinoids</a:t>
            </a:r>
            <a:r>
              <a:rPr lang="en-US" sz="2400" dirty="0">
                <a:solidFill>
                  <a:schemeClr val="bg1">
                    <a:lumMod val="75000"/>
                  </a:schemeClr>
                </a:solidFill>
              </a:rPr>
              <a:t> and they are used for cystic acne</a:t>
            </a:r>
          </a:p>
          <a:p>
            <a:r>
              <a:rPr lang="en-US" sz="2400" dirty="0" err="1">
                <a:solidFill>
                  <a:schemeClr val="bg1">
                    <a:lumMod val="75000"/>
                  </a:schemeClr>
                </a:solidFill>
              </a:rPr>
              <a:t>Etretinate</a:t>
            </a:r>
            <a:r>
              <a:rPr lang="en-US" sz="2400" dirty="0">
                <a:solidFill>
                  <a:schemeClr val="bg1">
                    <a:lumMod val="75000"/>
                  </a:schemeClr>
                </a:solidFill>
              </a:rPr>
              <a:t> are second generation </a:t>
            </a:r>
            <a:r>
              <a:rPr lang="en-US" sz="2400" dirty="0" err="1">
                <a:solidFill>
                  <a:schemeClr val="bg1">
                    <a:lumMod val="75000"/>
                  </a:schemeClr>
                </a:solidFill>
              </a:rPr>
              <a:t>retinoids</a:t>
            </a:r>
            <a:r>
              <a:rPr lang="en-US" sz="2400" dirty="0">
                <a:solidFill>
                  <a:schemeClr val="bg1">
                    <a:lumMod val="75000"/>
                  </a:schemeClr>
                </a:solidFill>
              </a:rPr>
              <a:t> and they are used for psoriasis</a:t>
            </a:r>
          </a:p>
          <a:p>
            <a:r>
              <a:rPr lang="en-US" sz="2400" dirty="0">
                <a:solidFill>
                  <a:schemeClr val="bg1">
                    <a:lumMod val="75000"/>
                  </a:schemeClr>
                </a:solidFill>
              </a:rPr>
              <a:t>They are in category x in FDA classification</a:t>
            </a:r>
          </a:p>
        </p:txBody>
      </p:sp>
    </p:spTree>
    <p:extLst>
      <p:ext uri="{BB962C8B-B14F-4D97-AF65-F5344CB8AC3E}">
        <p14:creationId xmlns:p14="http://schemas.microsoft.com/office/powerpoint/2010/main" val="3575180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sz="2000" b="0" dirty="0"/>
              <a:t>Fetal anomalies reported to be associated with maternal isotretinoin use :</a:t>
            </a:r>
            <a:br>
              <a:rPr lang="en-US" sz="2000" b="0" dirty="0"/>
            </a:br>
            <a:br>
              <a:rPr lang="en-US" sz="2000" b="0" dirty="0"/>
            </a:br>
            <a:r>
              <a:rPr lang="en-US" sz="2000" b="0" dirty="0" err="1"/>
              <a:t>Microtia</a:t>
            </a:r>
            <a:br>
              <a:rPr lang="en-US" sz="2000" b="0" dirty="0"/>
            </a:br>
            <a:r>
              <a:rPr lang="en-US" sz="2000" b="0" dirty="0" err="1"/>
              <a:t>Anotia</a:t>
            </a:r>
            <a:br>
              <a:rPr lang="en-US" sz="2000" b="0" dirty="0"/>
            </a:br>
            <a:r>
              <a:rPr lang="en-US" sz="2000" b="0" dirty="0" err="1"/>
              <a:t>Micrognathia</a:t>
            </a:r>
            <a:br>
              <a:rPr lang="en-US" sz="2000" b="0" dirty="0"/>
            </a:br>
            <a:r>
              <a:rPr lang="en-US" sz="2000" b="0" dirty="0"/>
              <a:t>Cleft palate</a:t>
            </a:r>
            <a:br>
              <a:rPr lang="en-US" sz="2000" b="0" dirty="0"/>
            </a:br>
            <a:r>
              <a:rPr lang="en-US" sz="2000" b="0" dirty="0"/>
              <a:t>Heart defects</a:t>
            </a:r>
            <a:br>
              <a:rPr lang="en-US" sz="2000" b="0" dirty="0"/>
            </a:br>
            <a:r>
              <a:rPr lang="en-US" sz="2000" b="0" dirty="0"/>
              <a:t>Eye anomalies</a:t>
            </a:r>
            <a:br>
              <a:rPr lang="en-US" sz="2000" b="0" dirty="0"/>
            </a:br>
            <a:r>
              <a:rPr lang="en-US" sz="2000" b="0" dirty="0"/>
              <a:t>Brain anomalies</a:t>
            </a:r>
            <a:br>
              <a:rPr lang="en-US" sz="2000" b="0" dirty="0"/>
            </a:br>
            <a:r>
              <a:rPr lang="en-US" sz="2000" b="0" dirty="0"/>
              <a:t>Hydrocephalus</a:t>
            </a:r>
            <a:br>
              <a:rPr lang="en-US" sz="2000" b="0" dirty="0"/>
            </a:br>
            <a:r>
              <a:rPr lang="en-US" sz="2000" b="0" dirty="0" err="1"/>
              <a:t>Thymic</a:t>
            </a:r>
            <a:r>
              <a:rPr lang="en-US" sz="2000" b="0" dirty="0"/>
              <a:t> agenesis</a:t>
            </a:r>
            <a:br>
              <a:rPr lang="en-US" sz="2000" b="0" dirty="0"/>
            </a:br>
            <a:r>
              <a:rPr lang="en-US" sz="2000" b="0" dirty="0"/>
              <a:t>Limb reduction anomalies</a:t>
            </a:r>
            <a:br>
              <a:rPr lang="en-US" sz="2000" b="0" dirty="0"/>
            </a:br>
            <a:endParaRPr lang="en-US" sz="2000" b="0" dirty="0"/>
          </a:p>
        </p:txBody>
      </p:sp>
    </p:spTree>
    <p:extLst>
      <p:ext uri="{BB962C8B-B14F-4D97-AF65-F5344CB8AC3E}">
        <p14:creationId xmlns:p14="http://schemas.microsoft.com/office/powerpoint/2010/main" val="25579261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1618"/>
            <a:ext cx="3262313"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ربع نص 2"/>
          <p:cNvSpPr txBox="1"/>
          <p:nvPr/>
        </p:nvSpPr>
        <p:spPr>
          <a:xfrm>
            <a:off x="539552" y="3651870"/>
            <a:ext cx="1872208" cy="923330"/>
          </a:xfrm>
          <a:prstGeom prst="rect">
            <a:avLst/>
          </a:prstGeom>
          <a:noFill/>
        </p:spPr>
        <p:txBody>
          <a:bodyPr wrap="square" rtlCol="0">
            <a:spAutoFit/>
          </a:bodyPr>
          <a:lstStyle/>
          <a:p>
            <a:pPr algn="ctr"/>
            <a:r>
              <a:rPr lang="en-US" sz="1800" b="1" dirty="0" err="1">
                <a:solidFill>
                  <a:schemeClr val="bg1">
                    <a:lumMod val="75000"/>
                  </a:schemeClr>
                </a:solidFill>
              </a:rPr>
              <a:t>Microtia</a:t>
            </a:r>
            <a:endParaRPr lang="en-US" sz="1800" b="1" dirty="0">
              <a:solidFill>
                <a:schemeClr val="bg1">
                  <a:lumMod val="75000"/>
                </a:schemeClr>
              </a:solidFill>
            </a:endParaRPr>
          </a:p>
          <a:p>
            <a:r>
              <a:rPr lang="en-US" sz="1800" dirty="0"/>
              <a:t>Underdeveloped external ear</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160842"/>
            <a:ext cx="3240360" cy="355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ربع نص 3"/>
          <p:cNvSpPr txBox="1"/>
          <p:nvPr/>
        </p:nvSpPr>
        <p:spPr>
          <a:xfrm>
            <a:off x="3563888" y="3646140"/>
            <a:ext cx="1656184" cy="861774"/>
          </a:xfrm>
          <a:prstGeom prst="rect">
            <a:avLst/>
          </a:prstGeom>
          <a:noFill/>
        </p:spPr>
        <p:txBody>
          <a:bodyPr wrap="square" rtlCol="0">
            <a:spAutoFit/>
          </a:bodyPr>
          <a:lstStyle/>
          <a:p>
            <a:pPr algn="ctr"/>
            <a:r>
              <a:rPr lang="en-US" sz="1800" b="1" dirty="0" err="1">
                <a:solidFill>
                  <a:schemeClr val="bg1">
                    <a:lumMod val="75000"/>
                  </a:schemeClr>
                </a:solidFill>
              </a:rPr>
              <a:t>Anotia</a:t>
            </a:r>
            <a:endParaRPr lang="en-US" sz="1800" b="1" dirty="0">
              <a:solidFill>
                <a:schemeClr val="bg1">
                  <a:lumMod val="75000"/>
                </a:schemeClr>
              </a:solidFill>
            </a:endParaRPr>
          </a:p>
          <a:p>
            <a:r>
              <a:rPr lang="en-US" sz="1600" dirty="0"/>
              <a:t>Not developed external ear</a:t>
            </a: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4771" y="160841"/>
            <a:ext cx="3352800" cy="3275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ربع نص 5"/>
          <p:cNvSpPr txBox="1"/>
          <p:nvPr/>
        </p:nvSpPr>
        <p:spPr>
          <a:xfrm>
            <a:off x="6746515" y="3651870"/>
            <a:ext cx="1728192" cy="1077218"/>
          </a:xfrm>
          <a:prstGeom prst="rect">
            <a:avLst/>
          </a:prstGeom>
          <a:noFill/>
        </p:spPr>
        <p:txBody>
          <a:bodyPr wrap="square" rtlCol="0">
            <a:spAutoFit/>
          </a:bodyPr>
          <a:lstStyle/>
          <a:p>
            <a:r>
              <a:rPr lang="en-US" sz="1800" b="1" dirty="0" err="1">
                <a:solidFill>
                  <a:schemeClr val="bg1">
                    <a:lumMod val="75000"/>
                  </a:schemeClr>
                </a:solidFill>
              </a:rPr>
              <a:t>Micrognathia</a:t>
            </a:r>
            <a:endParaRPr lang="en-US" sz="1800" b="1" dirty="0">
              <a:solidFill>
                <a:schemeClr val="bg1">
                  <a:lumMod val="75000"/>
                </a:schemeClr>
              </a:solidFill>
            </a:endParaRPr>
          </a:p>
          <a:p>
            <a:r>
              <a:rPr lang="en-US" sz="1600" dirty="0"/>
              <a:t>Underdeveloped lower jaw</a:t>
            </a:r>
          </a:p>
          <a:p>
            <a:endParaRPr lang="en-US" dirty="0"/>
          </a:p>
        </p:txBody>
      </p:sp>
    </p:spTree>
    <p:extLst>
      <p:ext uri="{BB962C8B-B14F-4D97-AF65-F5344CB8AC3E}">
        <p14:creationId xmlns:p14="http://schemas.microsoft.com/office/powerpoint/2010/main" val="3867185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en-US" dirty="0"/>
              <a:t>Social drug exposure</a:t>
            </a:r>
          </a:p>
        </p:txBody>
      </p:sp>
      <p:sp>
        <p:nvSpPr>
          <p:cNvPr id="3" name="مربع نص 2"/>
          <p:cNvSpPr txBox="1"/>
          <p:nvPr/>
        </p:nvSpPr>
        <p:spPr>
          <a:xfrm>
            <a:off x="107504" y="1347614"/>
            <a:ext cx="8712968" cy="3077766"/>
          </a:xfrm>
          <a:prstGeom prst="rect">
            <a:avLst/>
          </a:prstGeom>
          <a:noFill/>
        </p:spPr>
        <p:txBody>
          <a:bodyPr wrap="square" rtlCol="0">
            <a:spAutoFit/>
          </a:bodyPr>
          <a:lstStyle/>
          <a:p>
            <a:endParaRPr lang="en-US" sz="1800" dirty="0">
              <a:solidFill>
                <a:schemeClr val="bg1">
                  <a:lumMod val="75000"/>
                </a:schemeClr>
              </a:solidFill>
            </a:endParaRPr>
          </a:p>
          <a:p>
            <a:r>
              <a:rPr lang="en-US" sz="3200" b="1" dirty="0">
                <a:solidFill>
                  <a:schemeClr val="bg1">
                    <a:lumMod val="75000"/>
                  </a:schemeClr>
                </a:solidFill>
              </a:rPr>
              <a:t>Smoking</a:t>
            </a:r>
            <a:r>
              <a:rPr lang="en-US" sz="1800" dirty="0">
                <a:solidFill>
                  <a:schemeClr val="bg1">
                    <a:lumMod val="75000"/>
                  </a:schemeClr>
                </a:solidFill>
              </a:rPr>
              <a:t>: Carbon monoxide and nicotine</a:t>
            </a:r>
          </a:p>
          <a:p>
            <a:r>
              <a:rPr lang="en-US" sz="1800" dirty="0">
                <a:solidFill>
                  <a:schemeClr val="bg1">
                    <a:lumMod val="75000"/>
                  </a:schemeClr>
                </a:solidFill>
              </a:rPr>
              <a:t>Spontaneous abortion (1.2 to 1.8 times greater in smokers than in nonsmokers)</a:t>
            </a:r>
          </a:p>
          <a:p>
            <a:r>
              <a:rPr lang="en-US" sz="1800" dirty="0" err="1">
                <a:solidFill>
                  <a:schemeClr val="bg1">
                    <a:lumMod val="75000"/>
                  </a:schemeClr>
                </a:solidFill>
              </a:rPr>
              <a:t>Abruptio</a:t>
            </a:r>
            <a:r>
              <a:rPr lang="en-US" sz="1800" dirty="0">
                <a:solidFill>
                  <a:schemeClr val="bg1">
                    <a:lumMod val="75000"/>
                  </a:schemeClr>
                </a:solidFill>
              </a:rPr>
              <a:t> placentae, placenta </a:t>
            </a:r>
            <a:r>
              <a:rPr lang="en-US" sz="1800" dirty="0" err="1">
                <a:solidFill>
                  <a:schemeClr val="bg1">
                    <a:lumMod val="75000"/>
                  </a:schemeClr>
                </a:solidFill>
              </a:rPr>
              <a:t>previa</a:t>
            </a:r>
            <a:r>
              <a:rPr lang="en-US" sz="1800" dirty="0">
                <a:solidFill>
                  <a:schemeClr val="bg1">
                    <a:lumMod val="75000"/>
                  </a:schemeClr>
                </a:solidFill>
              </a:rPr>
              <a:t>, and premature rupture of membranes</a:t>
            </a:r>
          </a:p>
          <a:p>
            <a:r>
              <a:rPr lang="en-US" sz="1800" dirty="0">
                <a:solidFill>
                  <a:schemeClr val="bg1">
                    <a:lumMod val="75000"/>
                  </a:schemeClr>
                </a:solidFill>
              </a:rPr>
              <a:t>Preterm birth</a:t>
            </a:r>
          </a:p>
          <a:p>
            <a:r>
              <a:rPr lang="en-US" sz="1800" dirty="0">
                <a:solidFill>
                  <a:schemeClr val="bg1">
                    <a:lumMod val="75000"/>
                  </a:schemeClr>
                </a:solidFill>
              </a:rPr>
              <a:t>Low infant birth weight</a:t>
            </a:r>
          </a:p>
          <a:p>
            <a:r>
              <a:rPr lang="en-US" sz="1800" dirty="0">
                <a:solidFill>
                  <a:schemeClr val="bg1">
                    <a:lumMod val="75000"/>
                  </a:schemeClr>
                </a:solidFill>
              </a:rPr>
              <a:t>Sudden infant death syndrome</a:t>
            </a:r>
          </a:p>
          <a:p>
            <a:r>
              <a:rPr lang="en-US" sz="1800" b="1" dirty="0">
                <a:solidFill>
                  <a:schemeClr val="bg1">
                    <a:lumMod val="75000"/>
                  </a:schemeClr>
                </a:solidFill>
              </a:rPr>
              <a:t>The risks increases with the number of cigarettes smoked.</a:t>
            </a:r>
          </a:p>
          <a:p>
            <a:r>
              <a:rPr lang="en-US" sz="1800" dirty="0">
                <a:solidFill>
                  <a:schemeClr val="bg1">
                    <a:lumMod val="75000"/>
                  </a:schemeClr>
                </a:solidFill>
              </a:rPr>
              <a:t>Smoking cessation and Nicotine replacement therapy</a:t>
            </a:r>
          </a:p>
          <a:p>
            <a:endParaRPr lang="en-US" sz="1800" dirty="0">
              <a:solidFill>
                <a:schemeClr val="bg1">
                  <a:lumMod val="75000"/>
                </a:schemeClr>
              </a:solidFill>
            </a:endParaRPr>
          </a:p>
        </p:txBody>
      </p:sp>
    </p:spTree>
    <p:extLst>
      <p:ext uri="{BB962C8B-B14F-4D97-AF65-F5344CB8AC3E}">
        <p14:creationId xmlns:p14="http://schemas.microsoft.com/office/powerpoint/2010/main" val="40398680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251520" y="339502"/>
            <a:ext cx="7704000" cy="572700"/>
          </a:xfrm>
        </p:spPr>
        <p:txBody>
          <a:bodyPr/>
          <a:lstStyle/>
          <a:p>
            <a:r>
              <a:rPr lang="en-US" sz="2800" dirty="0">
                <a:solidFill>
                  <a:schemeClr val="bg1">
                    <a:lumMod val="75000"/>
                  </a:schemeClr>
                </a:solidFill>
              </a:rPr>
              <a:t>                                Alcohol</a:t>
            </a:r>
            <a:r>
              <a:rPr lang="en-US" sz="2000" b="0" dirty="0">
                <a:solidFill>
                  <a:schemeClr val="bg1">
                    <a:lumMod val="75000"/>
                  </a:schemeClr>
                </a:solidFill>
              </a:rPr>
              <a:t>:</a:t>
            </a:r>
            <a:br>
              <a:rPr lang="en-US" sz="2000" b="0" dirty="0">
                <a:solidFill>
                  <a:schemeClr val="bg1">
                    <a:lumMod val="75000"/>
                  </a:schemeClr>
                </a:solidFill>
              </a:rPr>
            </a:br>
            <a:r>
              <a:rPr lang="en-US" sz="2000" b="0" dirty="0">
                <a:solidFill>
                  <a:schemeClr val="bg1">
                    <a:lumMod val="75000"/>
                  </a:schemeClr>
                </a:solidFill>
              </a:rPr>
              <a:t> known </a:t>
            </a:r>
            <a:r>
              <a:rPr lang="en-US" sz="2000" dirty="0">
                <a:solidFill>
                  <a:schemeClr val="bg1">
                    <a:lumMod val="75000"/>
                  </a:schemeClr>
                </a:solidFill>
              </a:rPr>
              <a:t>teratogen</a:t>
            </a:r>
            <a:r>
              <a:rPr lang="en-US" sz="2000" b="0" dirty="0">
                <a:solidFill>
                  <a:schemeClr val="bg1">
                    <a:lumMod val="75000"/>
                  </a:schemeClr>
                </a:solidFill>
              </a:rPr>
              <a:t>. </a:t>
            </a:r>
            <a:br>
              <a:rPr lang="en-US" sz="2000" b="0" dirty="0">
                <a:solidFill>
                  <a:schemeClr val="bg1">
                    <a:lumMod val="75000"/>
                  </a:schemeClr>
                </a:solidFill>
              </a:rPr>
            </a:br>
            <a:r>
              <a:rPr lang="en-US" sz="2000" b="0" dirty="0">
                <a:solidFill>
                  <a:schemeClr val="bg1">
                    <a:lumMod val="75000"/>
                  </a:schemeClr>
                </a:solidFill>
              </a:rPr>
              <a:t> Ethanol crosses the placenta and the fetal blood–brain barrier</a:t>
            </a:r>
            <a:br>
              <a:rPr lang="en-US" sz="2000" b="0" dirty="0">
                <a:solidFill>
                  <a:schemeClr val="bg1">
                    <a:lumMod val="75000"/>
                  </a:schemeClr>
                </a:solidFill>
              </a:rPr>
            </a:br>
            <a:br>
              <a:rPr lang="en-US" sz="2000" b="0" dirty="0">
                <a:solidFill>
                  <a:schemeClr val="bg1">
                    <a:lumMod val="75000"/>
                  </a:schemeClr>
                </a:solidFill>
              </a:rPr>
            </a:br>
            <a:r>
              <a:rPr lang="en-US" sz="2000" b="0" dirty="0">
                <a:solidFill>
                  <a:schemeClr val="bg1">
                    <a:lumMod val="75000"/>
                  </a:schemeClr>
                </a:solidFill>
              </a:rPr>
              <a:t> ethanol toxicity is dose-related but without a defined lower threshold of exposure.</a:t>
            </a:r>
            <a:br>
              <a:rPr lang="en-US" sz="2000" b="0" dirty="0">
                <a:solidFill>
                  <a:schemeClr val="bg1">
                    <a:lumMod val="75000"/>
                  </a:schemeClr>
                </a:solidFill>
              </a:rPr>
            </a:br>
            <a:br>
              <a:rPr lang="en-US" sz="2000" b="0" dirty="0">
                <a:solidFill>
                  <a:schemeClr val="bg1">
                    <a:lumMod val="75000"/>
                  </a:schemeClr>
                </a:solidFill>
              </a:rPr>
            </a:br>
            <a:r>
              <a:rPr lang="en-US" sz="2000" b="0" dirty="0">
                <a:solidFill>
                  <a:schemeClr val="bg1">
                    <a:lumMod val="75000"/>
                  </a:schemeClr>
                </a:solidFill>
              </a:rPr>
              <a:t> The exposure time of greatest risk is the first trimester.</a:t>
            </a:r>
            <a:br>
              <a:rPr lang="en-US" sz="2000" b="0" dirty="0">
                <a:solidFill>
                  <a:schemeClr val="bg1">
                    <a:lumMod val="75000"/>
                  </a:schemeClr>
                </a:solidFill>
              </a:rPr>
            </a:br>
            <a:br>
              <a:rPr lang="en-US" sz="2000" b="0" dirty="0">
                <a:solidFill>
                  <a:schemeClr val="bg1">
                    <a:lumMod val="75000"/>
                  </a:schemeClr>
                </a:solidFill>
              </a:rPr>
            </a:br>
            <a:r>
              <a:rPr lang="en-US" sz="2000" b="0" dirty="0">
                <a:solidFill>
                  <a:schemeClr val="bg1">
                    <a:lumMod val="75000"/>
                  </a:schemeClr>
                </a:solidFill>
              </a:rPr>
              <a:t> fetal brain development may be affected throughout gestation.</a:t>
            </a:r>
            <a:br>
              <a:rPr lang="en-US" sz="2000" b="0" dirty="0">
                <a:solidFill>
                  <a:schemeClr val="bg1">
                    <a:lumMod val="75000"/>
                  </a:schemeClr>
                </a:solidFill>
              </a:rPr>
            </a:br>
            <a:br>
              <a:rPr lang="en-US" sz="2000" b="0" dirty="0">
                <a:solidFill>
                  <a:schemeClr val="bg1">
                    <a:lumMod val="75000"/>
                  </a:schemeClr>
                </a:solidFill>
              </a:rPr>
            </a:br>
            <a:br>
              <a:rPr lang="en-US" sz="2000" b="0" dirty="0">
                <a:solidFill>
                  <a:schemeClr val="bg1">
                    <a:lumMod val="75000"/>
                  </a:schemeClr>
                </a:solidFill>
              </a:rPr>
            </a:br>
            <a:br>
              <a:rPr lang="en-US" sz="2000" b="0" dirty="0">
                <a:solidFill>
                  <a:schemeClr val="bg1">
                    <a:lumMod val="75000"/>
                  </a:schemeClr>
                </a:solidFill>
              </a:rPr>
            </a:br>
            <a:endParaRPr lang="en-US" sz="2000" b="0" dirty="0">
              <a:solidFill>
                <a:schemeClr val="bg1">
                  <a:lumMod val="75000"/>
                </a:schemeClr>
              </a:solidFill>
            </a:endParaRPr>
          </a:p>
        </p:txBody>
      </p:sp>
    </p:spTree>
    <p:extLst>
      <p:ext uri="{BB962C8B-B14F-4D97-AF65-F5344CB8AC3E}">
        <p14:creationId xmlns:p14="http://schemas.microsoft.com/office/powerpoint/2010/main" val="4087459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1560" y="31099"/>
            <a:ext cx="7704000" cy="572700"/>
          </a:xfrm>
        </p:spPr>
        <p:txBody>
          <a:bodyPr/>
          <a:lstStyle/>
          <a:p>
            <a:pPr algn="ctr"/>
            <a:br>
              <a:rPr lang="en-US" sz="2800" dirty="0"/>
            </a:br>
            <a:r>
              <a:rPr lang="en-US" sz="2800" dirty="0"/>
              <a:t>Fetal alcohol syndrome</a:t>
            </a:r>
            <a:br>
              <a:rPr lang="en-US" sz="2800" dirty="0"/>
            </a:br>
            <a:endParaRPr lang="en-US" sz="2800" dirty="0"/>
          </a:p>
        </p:txBody>
      </p:sp>
      <p:sp>
        <p:nvSpPr>
          <p:cNvPr id="3" name="مربع نص 2"/>
          <p:cNvSpPr txBox="1"/>
          <p:nvPr/>
        </p:nvSpPr>
        <p:spPr>
          <a:xfrm>
            <a:off x="323528" y="1347614"/>
            <a:ext cx="7920880" cy="3416320"/>
          </a:xfrm>
          <a:prstGeom prst="rect">
            <a:avLst/>
          </a:prstGeom>
          <a:noFill/>
        </p:spPr>
        <p:txBody>
          <a:bodyPr wrap="square" rtlCol="0">
            <a:spAutoFit/>
          </a:bodyPr>
          <a:lstStyle/>
          <a:p>
            <a:r>
              <a:rPr lang="en-US" sz="1800" dirty="0">
                <a:solidFill>
                  <a:schemeClr val="bg1">
                    <a:lumMod val="75000"/>
                  </a:schemeClr>
                </a:solidFill>
              </a:rPr>
              <a:t>growth retardation</a:t>
            </a:r>
          </a:p>
          <a:p>
            <a:endParaRPr lang="en-US" sz="1800" dirty="0">
              <a:solidFill>
                <a:schemeClr val="bg1">
                  <a:lumMod val="75000"/>
                </a:schemeClr>
              </a:solidFill>
            </a:endParaRPr>
          </a:p>
          <a:p>
            <a:r>
              <a:rPr lang="en-US" sz="1800" dirty="0">
                <a:solidFill>
                  <a:schemeClr val="bg1">
                    <a:lumMod val="75000"/>
                  </a:schemeClr>
                </a:solidFill>
              </a:rPr>
              <a:t> facial abnormalities</a:t>
            </a:r>
          </a:p>
          <a:p>
            <a:endParaRPr lang="en-US" sz="1800" dirty="0">
              <a:solidFill>
                <a:schemeClr val="bg1">
                  <a:lumMod val="75000"/>
                </a:schemeClr>
              </a:solidFill>
            </a:endParaRPr>
          </a:p>
          <a:p>
            <a:r>
              <a:rPr lang="en-US" sz="1800" dirty="0">
                <a:solidFill>
                  <a:schemeClr val="bg1">
                    <a:lumMod val="75000"/>
                  </a:schemeClr>
                </a:solidFill>
              </a:rPr>
              <a:t>central nervous system (CNS) dysfunction microcephaly, mental retardation, and behavioral disorders</a:t>
            </a:r>
          </a:p>
          <a:p>
            <a:endParaRPr lang="en-US" sz="1800" dirty="0">
              <a:solidFill>
                <a:schemeClr val="bg1">
                  <a:lumMod val="75000"/>
                </a:schemeClr>
              </a:solidFill>
            </a:endParaRPr>
          </a:p>
          <a:p>
            <a:r>
              <a:rPr lang="en-US" sz="1800" dirty="0">
                <a:solidFill>
                  <a:schemeClr val="bg1">
                    <a:lumMod val="75000"/>
                  </a:schemeClr>
                </a:solidFill>
              </a:rPr>
              <a:t>Skeletal abnormalities </a:t>
            </a:r>
          </a:p>
          <a:p>
            <a:endParaRPr lang="en-US" sz="1800" dirty="0">
              <a:solidFill>
                <a:schemeClr val="bg1">
                  <a:lumMod val="75000"/>
                </a:schemeClr>
              </a:solidFill>
            </a:endParaRPr>
          </a:p>
          <a:p>
            <a:r>
              <a:rPr lang="en-US" sz="1800" dirty="0">
                <a:solidFill>
                  <a:schemeClr val="bg1">
                    <a:lumMod val="75000"/>
                  </a:schemeClr>
                </a:solidFill>
              </a:rPr>
              <a:t>structural cardiac defects the most common cardiac structural anomaly is </a:t>
            </a:r>
            <a:r>
              <a:rPr lang="en-US" sz="1800" b="1" dirty="0">
                <a:solidFill>
                  <a:schemeClr val="bg1">
                    <a:lumMod val="75000"/>
                  </a:schemeClr>
                </a:solidFill>
              </a:rPr>
              <a:t>ventricular septal defect</a:t>
            </a:r>
          </a:p>
          <a:p>
            <a:endParaRPr lang="en-US" sz="1800" dirty="0">
              <a:solidFill>
                <a:schemeClr val="bg1">
                  <a:lumMod val="75000"/>
                </a:schemeClr>
              </a:solidFill>
            </a:endParaRPr>
          </a:p>
        </p:txBody>
      </p:sp>
    </p:spTree>
    <p:extLst>
      <p:ext uri="{BB962C8B-B14F-4D97-AF65-F5344CB8AC3E}">
        <p14:creationId xmlns:p14="http://schemas.microsoft.com/office/powerpoint/2010/main" val="3512409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99592" y="411510"/>
            <a:ext cx="7704000" cy="572700"/>
          </a:xfrm>
        </p:spPr>
        <p:txBody>
          <a:bodyPr/>
          <a:lstStyle/>
          <a:p>
            <a:pPr algn="ctr"/>
            <a:r>
              <a:rPr lang="en-US" dirty="0"/>
              <a:t>Fetal alcohol syndrome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203597"/>
            <a:ext cx="5832648" cy="3771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141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445024"/>
            <a:ext cx="9036496" cy="1046606"/>
          </a:xfrm>
        </p:spPr>
        <p:txBody>
          <a:bodyPr/>
          <a:lstStyle/>
          <a:p>
            <a:r>
              <a:rPr lang="en-US" sz="1600" dirty="0">
                <a:solidFill>
                  <a:schemeClr val="bg1">
                    <a:lumMod val="75000"/>
                  </a:schemeClr>
                </a:solidFill>
              </a:rPr>
              <a:t>Cocaine</a:t>
            </a:r>
            <a:r>
              <a:rPr lang="en-US" sz="1600" dirty="0"/>
              <a:t>: </a:t>
            </a:r>
            <a:br>
              <a:rPr lang="en-US" sz="1600" dirty="0"/>
            </a:br>
            <a:r>
              <a:rPr lang="en-US" sz="1600" dirty="0"/>
              <a:t> </a:t>
            </a:r>
            <a:r>
              <a:rPr lang="en-US" sz="1600" b="0" dirty="0"/>
              <a:t>maternal effects include profound vasoconstriction so malignant hypertension, cardiac ischemia, and cerebral infarction. have a direct </a:t>
            </a:r>
            <a:r>
              <a:rPr lang="en-US" sz="1600" b="0" dirty="0" err="1"/>
              <a:t>cardiotoxic</a:t>
            </a:r>
            <a:r>
              <a:rPr lang="en-US" sz="1600" b="0" dirty="0"/>
              <a:t> effect, sudden death. </a:t>
            </a:r>
            <a:br>
              <a:rPr lang="en-US" sz="1600" b="0" dirty="0"/>
            </a:br>
            <a:br>
              <a:rPr lang="en-US" sz="1600" b="0" dirty="0"/>
            </a:br>
            <a:r>
              <a:rPr lang="en-US" sz="1600" b="0" dirty="0"/>
              <a:t>Complications in pregnancy </a:t>
            </a:r>
            <a:br>
              <a:rPr lang="en-US" sz="1600" b="0" dirty="0"/>
            </a:br>
            <a:r>
              <a:rPr lang="en-US" sz="1600" b="0" dirty="0"/>
              <a:t>spontaneous abortion</a:t>
            </a:r>
            <a:br>
              <a:rPr lang="en-US" sz="1600" b="0" dirty="0"/>
            </a:br>
            <a:r>
              <a:rPr lang="en-US" sz="1600" b="0" dirty="0"/>
              <a:t>fetal death in utero</a:t>
            </a:r>
            <a:br>
              <a:rPr lang="en-US" sz="1600" b="0" dirty="0"/>
            </a:br>
            <a:r>
              <a:rPr lang="en-US" sz="1600" b="0" dirty="0"/>
              <a:t> premature rupture of membranes</a:t>
            </a:r>
            <a:br>
              <a:rPr lang="en-US" sz="1600" b="0" dirty="0"/>
            </a:br>
            <a:r>
              <a:rPr lang="en-US" sz="1600" b="0" dirty="0"/>
              <a:t>preterm labor </a:t>
            </a:r>
            <a:br>
              <a:rPr lang="en-US" sz="1600" b="0" dirty="0"/>
            </a:br>
            <a:r>
              <a:rPr lang="en-US" sz="1600" b="0" dirty="0"/>
              <a:t>IUGR</a:t>
            </a:r>
            <a:br>
              <a:rPr lang="en-US" sz="1600" b="0" dirty="0"/>
            </a:br>
            <a:r>
              <a:rPr lang="en-US" sz="1600" b="0" dirty="0"/>
              <a:t>meconium staining</a:t>
            </a:r>
            <a:br>
              <a:rPr lang="en-US" sz="1600" b="0" dirty="0"/>
            </a:br>
            <a:r>
              <a:rPr lang="en-US" sz="1600" b="0" dirty="0" err="1"/>
              <a:t>abruptio</a:t>
            </a:r>
            <a:r>
              <a:rPr lang="en-US" sz="1600" b="0" dirty="0"/>
              <a:t> placenta. </a:t>
            </a:r>
            <a:br>
              <a:rPr lang="en-US" sz="1600" b="0" dirty="0"/>
            </a:br>
            <a:r>
              <a:rPr lang="en-US" sz="1600" b="0" dirty="0"/>
              <a:t>Cocaine is teratogenic, associated with in utero fetal cerebral infarction, microcephaly, and limb reduction defects. </a:t>
            </a:r>
            <a:br>
              <a:rPr lang="en-US" sz="1600" b="0" dirty="0"/>
            </a:br>
            <a:r>
              <a:rPr lang="en-US" sz="1600" b="0" dirty="0"/>
              <a:t>Genitourinary malformations </a:t>
            </a:r>
            <a:br>
              <a:rPr lang="en-US" sz="1600" b="0" dirty="0"/>
            </a:br>
            <a:r>
              <a:rPr lang="en-US" sz="1600" b="0" dirty="0"/>
              <a:t>neurobehavioral abnormalities</a:t>
            </a:r>
            <a:br>
              <a:rPr lang="en-US" sz="1600" dirty="0"/>
            </a:br>
            <a:br>
              <a:rPr lang="en-US" sz="1600" dirty="0"/>
            </a:br>
            <a:endParaRPr lang="en-US" sz="1600" dirty="0"/>
          </a:p>
        </p:txBody>
      </p:sp>
    </p:spTree>
    <p:extLst>
      <p:ext uri="{BB962C8B-B14F-4D97-AF65-F5344CB8AC3E}">
        <p14:creationId xmlns:p14="http://schemas.microsoft.com/office/powerpoint/2010/main" val="32903176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7504" y="445024"/>
            <a:ext cx="8856984" cy="4502990"/>
          </a:xfrm>
        </p:spPr>
        <p:txBody>
          <a:bodyPr/>
          <a:lstStyle/>
          <a:p>
            <a:r>
              <a:rPr lang="en-US" sz="1400" dirty="0">
                <a:solidFill>
                  <a:schemeClr val="bg1">
                    <a:lumMod val="75000"/>
                  </a:schemeClr>
                </a:solidFill>
              </a:rPr>
              <a:t>Marijuana</a:t>
            </a:r>
            <a:r>
              <a:rPr lang="en-US" sz="1400" dirty="0"/>
              <a:t>:</a:t>
            </a:r>
            <a:br>
              <a:rPr lang="en-US" sz="1400" b="0" dirty="0"/>
            </a:br>
            <a:r>
              <a:rPr lang="en-US" sz="1400" b="0" dirty="0"/>
              <a:t> alter brain neurotransmitters so the brain chemistry. remain in the body for up to 30 days, thus prolonging fetal exposure. </a:t>
            </a:r>
            <a:br>
              <a:rPr lang="en-US" sz="1400" b="0" dirty="0"/>
            </a:br>
            <a:r>
              <a:rPr lang="en-US" sz="1400" b="0" dirty="0"/>
              <a:t>produces as much as five times the amount of carbon monoxide as does cigarette smoking .</a:t>
            </a:r>
            <a:br>
              <a:rPr lang="en-US" sz="1400" b="0" dirty="0"/>
            </a:br>
            <a:br>
              <a:rPr lang="en-US" sz="1400" b="0" dirty="0"/>
            </a:br>
            <a:r>
              <a:rPr lang="en-US" sz="1400" dirty="0"/>
              <a:t>Opiates: </a:t>
            </a:r>
            <a:br>
              <a:rPr lang="en-US" sz="1400" b="0" dirty="0"/>
            </a:br>
            <a:r>
              <a:rPr lang="en-US" sz="1400" b="0" dirty="0"/>
              <a:t>increased rates of stillbirth, fetal growth restriction, prematurity, and neonatal mortality, </a:t>
            </a:r>
            <a:br>
              <a:rPr lang="en-US" sz="1400" b="0" dirty="0"/>
            </a:br>
            <a:br>
              <a:rPr lang="en-US" sz="1400" dirty="0"/>
            </a:br>
            <a:r>
              <a:rPr lang="en-US" sz="1400" dirty="0"/>
              <a:t>Amphetamines</a:t>
            </a:r>
            <a:r>
              <a:rPr lang="en-US" sz="1400" b="0" dirty="0"/>
              <a:t>: </a:t>
            </a:r>
            <a:br>
              <a:rPr lang="en-US" sz="1400" b="0" dirty="0"/>
            </a:br>
            <a:r>
              <a:rPr lang="en-US" sz="1400" b="0" dirty="0"/>
              <a:t>a potent stimulant that is inhaled, injected, or snorted, associated with decreased fetal head circumference and increased risk of </a:t>
            </a:r>
            <a:r>
              <a:rPr lang="en-US" sz="1400" b="0" dirty="0" err="1"/>
              <a:t>abruptio</a:t>
            </a:r>
            <a:r>
              <a:rPr lang="en-US" sz="1400" b="0" dirty="0"/>
              <a:t> placentae, IUGR, and fetal death in utero.</a:t>
            </a:r>
            <a:br>
              <a:rPr lang="en-US" sz="1400" b="0" dirty="0"/>
            </a:br>
            <a:r>
              <a:rPr lang="en-US" sz="1400" b="0" dirty="0"/>
              <a:t> However, no proven teratogenicity exists.</a:t>
            </a:r>
            <a:br>
              <a:rPr lang="en-US" sz="1400" b="0" dirty="0"/>
            </a:br>
            <a:br>
              <a:rPr lang="en-US" sz="1400" b="0" dirty="0"/>
            </a:br>
            <a:r>
              <a:rPr lang="en-US" sz="1400" dirty="0"/>
              <a:t>Hallucinogens:</a:t>
            </a:r>
            <a:r>
              <a:rPr lang="en-US" sz="1400" b="0" dirty="0"/>
              <a:t> </a:t>
            </a:r>
            <a:br>
              <a:rPr lang="en-US" sz="1400" b="0" dirty="0"/>
            </a:br>
            <a:r>
              <a:rPr lang="en-US" sz="1400" b="0" dirty="0"/>
              <a:t>No evidence proves that lysergic acid diethylamide (LSD) or other hallucinogens cause chromosomal damage, No proven teratogenicity to LSD exists</a:t>
            </a:r>
            <a:br>
              <a:rPr lang="en-US" sz="1400" b="0" dirty="0"/>
            </a:br>
            <a:br>
              <a:rPr lang="en-US" sz="1400" b="0" dirty="0"/>
            </a:br>
            <a:endParaRPr lang="en-US" sz="1400" b="0" dirty="0"/>
          </a:p>
        </p:txBody>
      </p:sp>
    </p:spTree>
    <p:extLst>
      <p:ext uri="{BB962C8B-B14F-4D97-AF65-F5344CB8AC3E}">
        <p14:creationId xmlns:p14="http://schemas.microsoft.com/office/powerpoint/2010/main" val="63313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en-US" sz="2800" dirty="0"/>
              <a:t>Drugs Used During Lactation</a:t>
            </a:r>
            <a:br>
              <a:rPr lang="en-US" sz="2800" dirty="0"/>
            </a:br>
            <a:endParaRPr lang="en-US" sz="2800" dirty="0"/>
          </a:p>
        </p:txBody>
      </p:sp>
      <p:sp>
        <p:nvSpPr>
          <p:cNvPr id="3" name="مربع نص 2"/>
          <p:cNvSpPr txBox="1"/>
          <p:nvPr/>
        </p:nvSpPr>
        <p:spPr>
          <a:xfrm>
            <a:off x="251520" y="1563638"/>
            <a:ext cx="8568952" cy="3477875"/>
          </a:xfrm>
          <a:prstGeom prst="rect">
            <a:avLst/>
          </a:prstGeom>
          <a:noFill/>
        </p:spPr>
        <p:txBody>
          <a:bodyPr wrap="square" rtlCol="0">
            <a:spAutoFit/>
          </a:bodyPr>
          <a:lstStyle/>
          <a:p>
            <a:r>
              <a:rPr lang="en-US" sz="2000" dirty="0">
                <a:solidFill>
                  <a:schemeClr val="bg1">
                    <a:lumMod val="75000"/>
                  </a:schemeClr>
                </a:solidFill>
              </a:rPr>
              <a:t>The route of maternal drug administration, dose, </a:t>
            </a:r>
            <a:r>
              <a:rPr lang="en-US" sz="2000" dirty="0" err="1">
                <a:solidFill>
                  <a:schemeClr val="bg1">
                    <a:lumMod val="75000"/>
                  </a:schemeClr>
                </a:solidFill>
              </a:rPr>
              <a:t>Pk</a:t>
            </a:r>
            <a:r>
              <a:rPr lang="en-US" sz="2000" dirty="0">
                <a:solidFill>
                  <a:schemeClr val="bg1">
                    <a:lumMod val="75000"/>
                  </a:schemeClr>
                </a:solidFill>
              </a:rPr>
              <a:t>, the type of medication, </a:t>
            </a:r>
            <a:r>
              <a:rPr lang="en-US" sz="2000" dirty="0" err="1">
                <a:solidFill>
                  <a:schemeClr val="bg1">
                    <a:lumMod val="75000"/>
                  </a:schemeClr>
                </a:solidFill>
              </a:rPr>
              <a:t>etc</a:t>
            </a:r>
            <a:r>
              <a:rPr lang="en-US" sz="2000" dirty="0">
                <a:solidFill>
                  <a:schemeClr val="bg1">
                    <a:lumMod val="75000"/>
                  </a:schemeClr>
                </a:solidFill>
              </a:rPr>
              <a:t>…, have influence on breast milk drug concentration</a:t>
            </a:r>
          </a:p>
          <a:p>
            <a:endParaRPr lang="en-US" sz="2000" dirty="0">
              <a:solidFill>
                <a:schemeClr val="bg1">
                  <a:lumMod val="75000"/>
                </a:schemeClr>
              </a:solidFill>
            </a:endParaRPr>
          </a:p>
          <a:p>
            <a:r>
              <a:rPr lang="en-US" sz="2000" dirty="0">
                <a:solidFill>
                  <a:schemeClr val="bg1">
                    <a:lumMod val="75000"/>
                  </a:schemeClr>
                </a:solidFill>
              </a:rPr>
              <a:t>A drug taken 30-60 minutes after breast feeding, and 3-4 hours before next feeding, reduced the amount of drug in baby blood  </a:t>
            </a:r>
          </a:p>
          <a:p>
            <a:endParaRPr lang="en-US" sz="2000" dirty="0">
              <a:solidFill>
                <a:schemeClr val="bg1">
                  <a:lumMod val="75000"/>
                </a:schemeClr>
              </a:solidFill>
            </a:endParaRPr>
          </a:p>
          <a:p>
            <a:r>
              <a:rPr lang="en-US" sz="2000" dirty="0">
                <a:solidFill>
                  <a:schemeClr val="bg1">
                    <a:lumMod val="75000"/>
                  </a:schemeClr>
                </a:solidFill>
              </a:rPr>
              <a:t>The baby’s age and maturity level, the frequency and volume of feeding (the baby who is nursing once or twice a day, will receive less of a drug than the baby who is totally breastfed and may nurse 10-12 times a day) </a:t>
            </a:r>
          </a:p>
          <a:p>
            <a:endParaRPr lang="en-US" sz="2000" dirty="0">
              <a:solidFill>
                <a:schemeClr val="bg1">
                  <a:lumMod val="75000"/>
                </a:schemeClr>
              </a:solidFill>
            </a:endParaRPr>
          </a:p>
          <a:p>
            <a:endParaRPr lang="en-US" sz="2000" dirty="0">
              <a:solidFill>
                <a:schemeClr val="bg1">
                  <a:lumMod val="75000"/>
                </a:schemeClr>
              </a:solidFill>
            </a:endParaRPr>
          </a:p>
        </p:txBody>
      </p:sp>
    </p:spTree>
    <p:extLst>
      <p:ext uri="{BB962C8B-B14F-4D97-AF65-F5344CB8AC3E}">
        <p14:creationId xmlns:p14="http://schemas.microsoft.com/office/powerpoint/2010/main" val="2204783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endParaRPr lang="en-US"/>
          </a:p>
        </p:txBody>
      </p:sp>
      <p:sp>
        <p:nvSpPr>
          <p:cNvPr id="6" name="عنوان فرعي 5"/>
          <p:cNvSpPr>
            <a:spLocks noGrp="1"/>
          </p:cNvSpPr>
          <p:nvPr>
            <p:ph type="subTitle" idx="1"/>
          </p:nvPr>
        </p:nvSpPr>
        <p:spPr>
          <a:xfrm>
            <a:off x="395536" y="-452586"/>
            <a:ext cx="7848872" cy="3816424"/>
          </a:xfrm>
        </p:spPr>
        <p:txBody>
          <a:bodyPr/>
          <a:lstStyle/>
          <a:p>
            <a:pPr marL="0" lvl="0" indent="0" algn="l">
              <a:buClrTx/>
              <a:buSzTx/>
            </a:pPr>
            <a:r>
              <a:rPr lang="en-US" altLang="en-US" sz="2800" b="1" kern="1200" dirty="0">
                <a:solidFill>
                  <a:prstClr val="black"/>
                </a:solidFill>
                <a:latin typeface="Calibri"/>
                <a:ea typeface="+mn-ea"/>
                <a:cs typeface="+mn-cs"/>
              </a:rPr>
              <a:t>Pharmacodynamics</a:t>
            </a:r>
          </a:p>
          <a:p>
            <a:pPr marL="0" lvl="0" indent="0" algn="l">
              <a:buClrTx/>
              <a:buSzTx/>
            </a:pPr>
            <a:endParaRPr lang="en-US" altLang="en-US" sz="1800" kern="1200" dirty="0">
              <a:solidFill>
                <a:prstClr val="black"/>
              </a:solidFill>
              <a:latin typeface="Calibri"/>
              <a:ea typeface="+mn-ea"/>
              <a:cs typeface="+mn-cs"/>
            </a:endParaRPr>
          </a:p>
          <a:p>
            <a:pPr marL="285750" lvl="0" indent="-285750" algn="l">
              <a:buClrTx/>
              <a:buSzTx/>
              <a:buFont typeface="Wingdings" pitchFamily="2" charset="2"/>
              <a:buChar char="v"/>
            </a:pPr>
            <a:r>
              <a:rPr lang="en-US" altLang="en-US" sz="1800" kern="1200" dirty="0">
                <a:solidFill>
                  <a:prstClr val="black"/>
                </a:solidFill>
                <a:latin typeface="Calibri"/>
                <a:ea typeface="+mn-ea"/>
                <a:cs typeface="+mn-cs"/>
              </a:rPr>
              <a:t>Increased sensitivity to volatile </a:t>
            </a:r>
            <a:r>
              <a:rPr lang="en-US" altLang="en-US" sz="1800" kern="1200" dirty="0" err="1">
                <a:solidFill>
                  <a:prstClr val="black"/>
                </a:solidFill>
                <a:latin typeface="Calibri"/>
                <a:ea typeface="+mn-ea"/>
                <a:cs typeface="+mn-cs"/>
              </a:rPr>
              <a:t>anaesthetics</a:t>
            </a:r>
            <a:r>
              <a:rPr lang="en-US" altLang="en-US" sz="1800" kern="1200" dirty="0">
                <a:solidFill>
                  <a:prstClr val="black"/>
                </a:solidFill>
                <a:latin typeface="Calibri"/>
                <a:ea typeface="+mn-ea"/>
                <a:cs typeface="+mn-cs"/>
              </a:rPr>
              <a:t> (decrease MAC).</a:t>
            </a:r>
          </a:p>
          <a:p>
            <a:pPr marL="285750" lvl="0" indent="-285750" algn="l">
              <a:buClrTx/>
              <a:buSzTx/>
              <a:buFont typeface="Wingdings" pitchFamily="2" charset="2"/>
              <a:buChar char="v"/>
            </a:pPr>
            <a:r>
              <a:rPr lang="en-US" altLang="en-US" sz="1800" kern="1200" dirty="0">
                <a:solidFill>
                  <a:prstClr val="black"/>
                </a:solidFill>
                <a:latin typeface="Calibri"/>
                <a:ea typeface="+mn-ea"/>
                <a:cs typeface="+mn-cs"/>
              </a:rPr>
              <a:t>Increased sensitivity to IV </a:t>
            </a:r>
            <a:r>
              <a:rPr lang="en-US" altLang="en-US" sz="1800" kern="1200" dirty="0" err="1">
                <a:solidFill>
                  <a:prstClr val="black"/>
                </a:solidFill>
                <a:latin typeface="Calibri"/>
                <a:ea typeface="+mn-ea"/>
                <a:cs typeface="+mn-cs"/>
              </a:rPr>
              <a:t>anaesthetics</a:t>
            </a:r>
            <a:endParaRPr lang="en-US" altLang="en-US" sz="1800" kern="1200" dirty="0">
              <a:solidFill>
                <a:prstClr val="black"/>
              </a:solidFill>
              <a:latin typeface="Calibri"/>
              <a:ea typeface="+mn-ea"/>
              <a:cs typeface="+mn-cs"/>
            </a:endParaRPr>
          </a:p>
          <a:p>
            <a:pPr marL="285750" lvl="0" indent="-285750" algn="l">
              <a:buClrTx/>
              <a:buSzTx/>
              <a:buFont typeface="Wingdings" pitchFamily="2" charset="2"/>
              <a:buChar char="v"/>
            </a:pPr>
            <a:r>
              <a:rPr lang="en-US" altLang="en-US" sz="1800" kern="1200" dirty="0">
                <a:solidFill>
                  <a:prstClr val="black"/>
                </a:solidFill>
                <a:latin typeface="Calibri"/>
                <a:ea typeface="+mn-ea"/>
                <a:cs typeface="+mn-cs"/>
              </a:rPr>
              <a:t>Increased sensitivity to local </a:t>
            </a:r>
            <a:r>
              <a:rPr lang="en-US" altLang="en-US" sz="1800" kern="1200" dirty="0" err="1">
                <a:solidFill>
                  <a:prstClr val="black"/>
                </a:solidFill>
                <a:latin typeface="Calibri"/>
                <a:ea typeface="+mn-ea"/>
                <a:cs typeface="+mn-cs"/>
              </a:rPr>
              <a:t>anaesthetics</a:t>
            </a:r>
            <a:endParaRPr lang="en-US" altLang="en-US" sz="1800" kern="1200" dirty="0">
              <a:solidFill>
                <a:prstClr val="black"/>
              </a:solidFill>
              <a:latin typeface="Calibri"/>
              <a:ea typeface="+mn-ea"/>
              <a:cs typeface="+mn-cs"/>
            </a:endParaRPr>
          </a:p>
          <a:p>
            <a:pPr marL="285750" lvl="0" indent="-285750" algn="l">
              <a:buClrTx/>
              <a:buSzTx/>
              <a:buFont typeface="Wingdings" pitchFamily="2" charset="2"/>
              <a:buChar char="v"/>
            </a:pPr>
            <a:r>
              <a:rPr lang="en-US" altLang="en-US" sz="1800" kern="1200" dirty="0">
                <a:solidFill>
                  <a:prstClr val="black"/>
                </a:solidFill>
                <a:latin typeface="Calibri"/>
                <a:ea typeface="+mn-ea"/>
                <a:cs typeface="+mn-cs"/>
              </a:rPr>
              <a:t>Changed therapeutic indices due to concerns </a:t>
            </a:r>
            <a:r>
              <a:rPr lang="en-US" altLang="en-US" sz="1800" kern="1200" dirty="0" err="1">
                <a:solidFill>
                  <a:prstClr val="black"/>
                </a:solidFill>
                <a:latin typeface="Calibri"/>
                <a:ea typeface="+mn-ea"/>
                <a:cs typeface="+mn-cs"/>
              </a:rPr>
              <a:t>regardin</a:t>
            </a:r>
            <a:r>
              <a:rPr lang="en-US" altLang="en-US" sz="1800" kern="1200" dirty="0">
                <a:solidFill>
                  <a:prstClr val="black"/>
                </a:solidFill>
                <a:latin typeface="Calibri"/>
                <a:ea typeface="+mn-ea"/>
                <a:cs typeface="+mn-cs"/>
              </a:rPr>
              <a:t> </a:t>
            </a:r>
            <a:r>
              <a:rPr lang="en-US" altLang="en-US" sz="1800" kern="1200" dirty="0" err="1">
                <a:solidFill>
                  <a:prstClr val="black"/>
                </a:solidFill>
                <a:latin typeface="Calibri"/>
                <a:ea typeface="+mn-ea"/>
                <a:cs typeface="+mn-cs"/>
              </a:rPr>
              <a:t>foetal</a:t>
            </a:r>
            <a:r>
              <a:rPr lang="en-US" altLang="en-US" sz="1800" kern="1200" dirty="0">
                <a:solidFill>
                  <a:prstClr val="black"/>
                </a:solidFill>
                <a:latin typeface="Calibri"/>
                <a:ea typeface="+mn-ea"/>
                <a:cs typeface="+mn-cs"/>
              </a:rPr>
              <a:t> damage and teratogenicity</a:t>
            </a:r>
          </a:p>
          <a:p>
            <a:endParaRPr lang="en-US" dirty="0"/>
          </a:p>
        </p:txBody>
      </p:sp>
      <p:pic>
        <p:nvPicPr>
          <p:cNvPr id="7" name="صورة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2981283"/>
            <a:ext cx="4752528" cy="2168252"/>
          </a:xfrm>
          <a:prstGeom prst="rect">
            <a:avLst/>
          </a:prstGeom>
        </p:spPr>
      </p:pic>
    </p:spTree>
    <p:extLst>
      <p:ext uri="{BB962C8B-B14F-4D97-AF65-F5344CB8AC3E}">
        <p14:creationId xmlns:p14="http://schemas.microsoft.com/office/powerpoint/2010/main" val="42886588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sz="2400" dirty="0"/>
              <a:t>Factors affecting drug breastfeeding transfer</a:t>
            </a:r>
          </a:p>
        </p:txBody>
      </p:sp>
      <p:sp>
        <p:nvSpPr>
          <p:cNvPr id="3" name="مربع نص 2"/>
          <p:cNvSpPr txBox="1"/>
          <p:nvPr/>
        </p:nvSpPr>
        <p:spPr>
          <a:xfrm>
            <a:off x="87489" y="1050072"/>
            <a:ext cx="8928992" cy="4093428"/>
          </a:xfrm>
          <a:prstGeom prst="rect">
            <a:avLst/>
          </a:prstGeom>
          <a:noFill/>
        </p:spPr>
        <p:txBody>
          <a:bodyPr wrap="square" rtlCol="0">
            <a:spAutoFit/>
          </a:bodyPr>
          <a:lstStyle/>
          <a:p>
            <a:r>
              <a:rPr lang="en-US" sz="2000" dirty="0">
                <a:solidFill>
                  <a:schemeClr val="bg1">
                    <a:lumMod val="75000"/>
                  </a:schemeClr>
                </a:solidFill>
              </a:rPr>
              <a:t>Medication enters the breast mainly via passive diffusion or sometimes via active transport. The passage of drugs to milk is directly proportional to the maternal plasma concentration</a:t>
            </a:r>
          </a:p>
          <a:p>
            <a:r>
              <a:rPr lang="en-US" sz="2000" dirty="0">
                <a:solidFill>
                  <a:schemeClr val="bg1">
                    <a:lumMod val="75000"/>
                  </a:schemeClr>
                </a:solidFill>
              </a:rPr>
              <a:t>The pH of breast milk is slightly more acid (pH=7.2) than plasma (pH=7.4), therefore, basic drugs are more un-</a:t>
            </a:r>
            <a:r>
              <a:rPr lang="en-US" sz="2000" dirty="0" err="1">
                <a:solidFill>
                  <a:schemeClr val="bg1">
                    <a:lumMod val="75000"/>
                  </a:schemeClr>
                </a:solidFill>
              </a:rPr>
              <a:t>ionizable</a:t>
            </a:r>
            <a:r>
              <a:rPr lang="en-US" sz="2000" dirty="0">
                <a:solidFill>
                  <a:schemeClr val="bg1">
                    <a:lumMod val="75000"/>
                  </a:schemeClr>
                </a:solidFill>
              </a:rPr>
              <a:t> (more lipid soluble) in blood than in milk</a:t>
            </a:r>
          </a:p>
          <a:p>
            <a:r>
              <a:rPr lang="en-US" sz="2000" dirty="0">
                <a:solidFill>
                  <a:schemeClr val="bg1">
                    <a:lumMod val="75000"/>
                  </a:schemeClr>
                </a:solidFill>
              </a:rPr>
              <a:t>Lipophilic drugs that pass to breast milk get more ionized </a:t>
            </a:r>
            <a:r>
              <a:rPr lang="en-US" sz="2000" dirty="0" err="1">
                <a:solidFill>
                  <a:schemeClr val="bg1">
                    <a:lumMod val="75000"/>
                  </a:schemeClr>
                </a:solidFill>
              </a:rPr>
              <a:t>farction</a:t>
            </a:r>
            <a:r>
              <a:rPr lang="en-US" sz="2000" dirty="0">
                <a:solidFill>
                  <a:schemeClr val="bg1">
                    <a:lumMod val="75000"/>
                  </a:schemeClr>
                </a:solidFill>
              </a:rPr>
              <a:t> ( due to higher acidity of milk) and trapped in milk</a:t>
            </a:r>
          </a:p>
          <a:p>
            <a:r>
              <a:rPr lang="en-US" sz="2000" dirty="0">
                <a:solidFill>
                  <a:schemeClr val="bg1">
                    <a:lumMod val="75000"/>
                  </a:schemeClr>
                </a:solidFill>
              </a:rPr>
              <a:t>Drugs which are more lipophilic tends to concentrate in the hind-milk than in the fore-milk which has less lipid content.</a:t>
            </a:r>
          </a:p>
          <a:p>
            <a:r>
              <a:rPr lang="en-US" sz="2000" dirty="0">
                <a:solidFill>
                  <a:schemeClr val="bg1">
                    <a:lumMod val="75000"/>
                  </a:schemeClr>
                </a:solidFill>
              </a:rPr>
              <a:t>Note: Hind-milk is released in the last few minutes of nursing, fore-milk is released from beginning until the last few minutes of the nursing</a:t>
            </a:r>
          </a:p>
          <a:p>
            <a:endParaRPr lang="en-US" sz="2000" dirty="0">
              <a:solidFill>
                <a:schemeClr val="bg1">
                  <a:lumMod val="75000"/>
                </a:schemeClr>
              </a:solidFill>
            </a:endParaRPr>
          </a:p>
        </p:txBody>
      </p:sp>
    </p:spTree>
    <p:extLst>
      <p:ext uri="{BB962C8B-B14F-4D97-AF65-F5344CB8AC3E}">
        <p14:creationId xmlns:p14="http://schemas.microsoft.com/office/powerpoint/2010/main" val="35145203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11510"/>
            <a:ext cx="7751698" cy="386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13085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696" y="-30857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1332656" y="483518"/>
            <a:ext cx="7344816" cy="1754326"/>
          </a:xfrm>
          <a:prstGeom prst="rect">
            <a:avLst/>
          </a:prstGeom>
        </p:spPr>
        <p:txBody>
          <a:bodyPr wrap="square">
            <a:spAutoFit/>
          </a:bodyPr>
          <a:lstStyle/>
          <a:p>
            <a:pPr algn="ctr"/>
            <a:r>
              <a:rPr lang="en-US" sz="5400" b="1" dirty="0">
                <a:solidFill>
                  <a:srgbClr val="C00000"/>
                </a:solidFill>
              </a:rPr>
              <a:t>Vaccines in pregnancy</a:t>
            </a:r>
          </a:p>
        </p:txBody>
      </p:sp>
    </p:spTree>
    <p:extLst>
      <p:ext uri="{BB962C8B-B14F-4D97-AF65-F5344CB8AC3E}">
        <p14:creationId xmlns:p14="http://schemas.microsoft.com/office/powerpoint/2010/main" val="44120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4075"/>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00" y="-66861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08570"/>
            <a:ext cx="4716016" cy="5524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323528" y="1563638"/>
            <a:ext cx="4834530" cy="2862322"/>
          </a:xfrm>
          <a:prstGeom prst="rect">
            <a:avLst/>
          </a:prstGeom>
        </p:spPr>
        <p:txBody>
          <a:bodyPr wrap="square">
            <a:spAutoFit/>
          </a:bodyPr>
          <a:lstStyle/>
          <a:p>
            <a:r>
              <a:rPr lang="en-US" sz="3600" dirty="0">
                <a:solidFill>
                  <a:srgbClr val="C00000"/>
                </a:solidFill>
              </a:rPr>
              <a:t>CONTENTS:</a:t>
            </a:r>
          </a:p>
          <a:p>
            <a:r>
              <a:rPr lang="en-US" sz="3600" b="1" u="sng" dirty="0">
                <a:solidFill>
                  <a:srgbClr val="0070C0"/>
                </a:solidFill>
              </a:rPr>
              <a:t>1.Before</a:t>
            </a:r>
          </a:p>
          <a:p>
            <a:r>
              <a:rPr lang="en-US" sz="3600" b="1" u="sng" dirty="0">
                <a:solidFill>
                  <a:srgbClr val="C00000"/>
                </a:solidFill>
              </a:rPr>
              <a:t>2.During</a:t>
            </a:r>
          </a:p>
          <a:p>
            <a:r>
              <a:rPr lang="en-US" sz="3600" b="1" u="sng" dirty="0">
                <a:solidFill>
                  <a:srgbClr val="FF0000"/>
                </a:solidFill>
              </a:rPr>
              <a:t>3.After</a:t>
            </a:r>
          </a:p>
          <a:p>
            <a:r>
              <a:rPr lang="en-US" sz="3600" b="1" u="sng" dirty="0">
                <a:solidFill>
                  <a:schemeClr val="bg2"/>
                </a:solidFill>
              </a:rPr>
              <a:t>4.Breast feeding</a:t>
            </a:r>
          </a:p>
        </p:txBody>
      </p:sp>
    </p:spTree>
    <p:extLst>
      <p:ext uri="{BB962C8B-B14F-4D97-AF65-F5344CB8AC3E}">
        <p14:creationId xmlns:p14="http://schemas.microsoft.com/office/powerpoint/2010/main" val="2060179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en-US" dirty="0">
                <a:solidFill>
                  <a:srgbClr val="FF0000"/>
                </a:solidFill>
              </a:rPr>
              <a:t>BEFORE PREGNANCY</a:t>
            </a:r>
            <a:br>
              <a:rPr lang="en-US" dirty="0"/>
            </a:br>
            <a:r>
              <a:rPr lang="en-US" sz="2800" dirty="0"/>
              <a:t>Women should be vaccinated against preventable diseases in their environment according to the recommended adult immunization schedule</a:t>
            </a:r>
            <a:br>
              <a:rPr lang="en-US" sz="2800" dirty="0"/>
            </a:br>
            <a:r>
              <a:rPr lang="en-US" sz="2800" dirty="0"/>
              <a:t>Ensuring immunity against -</a:t>
            </a:r>
            <a:r>
              <a:rPr lang="en-US" sz="2800" dirty="0">
                <a:solidFill>
                  <a:srgbClr val="C00000"/>
                </a:solidFill>
              </a:rPr>
              <a:t>Measles</a:t>
            </a:r>
            <a:r>
              <a:rPr lang="en-US" sz="2800" dirty="0"/>
              <a:t> -</a:t>
            </a:r>
            <a:r>
              <a:rPr lang="en-US" sz="2800" dirty="0">
                <a:solidFill>
                  <a:srgbClr val="C00000"/>
                </a:solidFill>
              </a:rPr>
              <a:t>Mumps </a:t>
            </a:r>
            <a:r>
              <a:rPr lang="en-US" sz="2800" dirty="0"/>
              <a:t>-</a:t>
            </a:r>
            <a:r>
              <a:rPr lang="en-US" sz="2800" dirty="0">
                <a:solidFill>
                  <a:srgbClr val="C00000"/>
                </a:solidFill>
              </a:rPr>
              <a:t>Rubella</a:t>
            </a:r>
            <a:r>
              <a:rPr lang="en-US" sz="2800" dirty="0"/>
              <a:t> -</a:t>
            </a:r>
            <a:r>
              <a:rPr lang="en-US" sz="2800" dirty="0">
                <a:solidFill>
                  <a:srgbClr val="C00000"/>
                </a:solidFill>
              </a:rPr>
              <a:t>Varicella</a:t>
            </a:r>
            <a:r>
              <a:rPr lang="en-US" sz="2800" dirty="0"/>
              <a:t> is important</a:t>
            </a:r>
            <a:br>
              <a:rPr lang="en-US" sz="2800" dirty="0"/>
            </a:br>
            <a:r>
              <a:rPr lang="en-US" sz="2800" dirty="0"/>
              <a:t>Pregnancy should be avoided for 28 days following administration of a live vaccine.</a:t>
            </a:r>
            <a:br>
              <a:rPr lang="en-US" sz="2800" dirty="0"/>
            </a:br>
            <a:endParaRPr lang="en-US" sz="2800" dirty="0"/>
          </a:p>
        </p:txBody>
      </p:sp>
    </p:spTree>
    <p:extLst>
      <p:ext uri="{BB962C8B-B14F-4D97-AF65-F5344CB8AC3E}">
        <p14:creationId xmlns:p14="http://schemas.microsoft.com/office/powerpoint/2010/main" val="1660339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lgn="ctr"/>
            <a:r>
              <a:rPr lang="en-US" dirty="0">
                <a:solidFill>
                  <a:srgbClr val="FF0000"/>
                </a:solidFill>
              </a:rPr>
              <a:t>DURING PREGNANCY</a:t>
            </a:r>
            <a:br>
              <a:rPr lang="en-US" dirty="0"/>
            </a:br>
            <a:r>
              <a:rPr lang="en-US" sz="2400" dirty="0"/>
              <a:t>Benefits of vaccinating pregnant women usually outweigh potential risks when the likelihood of disease exposure is high, when infection would pose a risk to the mother or fetus, and when the vaccine is unlikely to cause harm.”</a:t>
            </a:r>
            <a:br>
              <a:rPr lang="en-US" sz="2400" dirty="0"/>
            </a:br>
            <a:r>
              <a:rPr lang="en-US" sz="2400" dirty="0">
                <a:solidFill>
                  <a:srgbClr val="00B050"/>
                </a:solidFill>
              </a:rPr>
              <a:t>Benefits</a:t>
            </a:r>
            <a:r>
              <a:rPr lang="en-US" sz="2400" dirty="0"/>
              <a:t> :</a:t>
            </a:r>
            <a:br>
              <a:rPr lang="en-US" sz="2400" dirty="0"/>
            </a:br>
            <a:r>
              <a:rPr lang="en-US" sz="2400" dirty="0"/>
              <a:t>1.diminish the severity of infections</a:t>
            </a:r>
            <a:br>
              <a:rPr lang="en-US" sz="2400" dirty="0"/>
            </a:br>
            <a:r>
              <a:rPr lang="en-US" sz="2400" dirty="0"/>
              <a:t>2.passive protection against vaccine-preventable infections</a:t>
            </a:r>
            <a:br>
              <a:rPr lang="en-US" sz="2400" dirty="0"/>
            </a:br>
            <a:r>
              <a:rPr lang="en-US" sz="2400" dirty="0"/>
              <a:t>3.improved birth outcomes. </a:t>
            </a:r>
            <a:br>
              <a:rPr lang="en-US" sz="2400" dirty="0"/>
            </a:br>
            <a:endParaRPr lang="en-US" sz="2400" dirty="0"/>
          </a:p>
        </p:txBody>
      </p:sp>
    </p:spTree>
    <p:extLst>
      <p:ext uri="{BB962C8B-B14F-4D97-AF65-F5344CB8AC3E}">
        <p14:creationId xmlns:p14="http://schemas.microsoft.com/office/powerpoint/2010/main" val="25290379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3" name="مستطيل 2"/>
          <p:cNvSpPr/>
          <p:nvPr/>
        </p:nvSpPr>
        <p:spPr>
          <a:xfrm>
            <a:off x="395536" y="1232922"/>
            <a:ext cx="8748464" cy="3170099"/>
          </a:xfrm>
          <a:prstGeom prst="rect">
            <a:avLst/>
          </a:prstGeom>
        </p:spPr>
        <p:txBody>
          <a:bodyPr wrap="square">
            <a:spAutoFit/>
          </a:bodyPr>
          <a:lstStyle/>
          <a:p>
            <a:r>
              <a:rPr lang="en-US" sz="2000" dirty="0">
                <a:solidFill>
                  <a:srgbClr val="FF0000"/>
                </a:solidFill>
              </a:rPr>
              <a:t>Antenatal screening during each pregnancy</a:t>
            </a:r>
            <a:r>
              <a:rPr lang="en-US" sz="2000" dirty="0"/>
              <a:t>:</a:t>
            </a:r>
          </a:p>
          <a:p>
            <a:r>
              <a:rPr lang="en-US" sz="2000" dirty="0"/>
              <a:t>-Rubella</a:t>
            </a:r>
          </a:p>
          <a:p>
            <a:r>
              <a:rPr lang="en-US" sz="2000" dirty="0"/>
              <a:t>-</a:t>
            </a:r>
            <a:r>
              <a:rPr lang="en-US" sz="2000" dirty="0" err="1"/>
              <a:t>HBsAg</a:t>
            </a:r>
            <a:r>
              <a:rPr lang="en-US" sz="2000" dirty="0"/>
              <a:t> </a:t>
            </a:r>
          </a:p>
          <a:p>
            <a:endParaRPr lang="en-US" sz="2000" dirty="0"/>
          </a:p>
          <a:p>
            <a:r>
              <a:rPr lang="en-US" sz="2000" dirty="0">
                <a:solidFill>
                  <a:srgbClr val="FF0000"/>
                </a:solidFill>
              </a:rPr>
              <a:t>Timing of immunization during pregnancy </a:t>
            </a:r>
            <a:r>
              <a:rPr lang="en-US" sz="2000" dirty="0"/>
              <a:t>:</a:t>
            </a:r>
          </a:p>
          <a:p>
            <a:r>
              <a:rPr lang="en-US" sz="2000" dirty="0"/>
              <a:t>-If its medically </a:t>
            </a:r>
            <a:r>
              <a:rPr lang="en-US" sz="2000" dirty="0" err="1"/>
              <a:t>indicaed</a:t>
            </a:r>
            <a:r>
              <a:rPr lang="en-US" sz="2000" dirty="0"/>
              <a:t>: toxoids, inactivated virus vaccines, and immune globulin preparations should be given at any gestational age.</a:t>
            </a:r>
          </a:p>
          <a:p>
            <a:endParaRPr lang="en-US" sz="2000" dirty="0"/>
          </a:p>
          <a:p>
            <a:r>
              <a:rPr lang="en-US" sz="2000" dirty="0"/>
              <a:t> -Not medically indicated: its preferable to delay administration of these agents until the second trimester. why?</a:t>
            </a:r>
          </a:p>
        </p:txBody>
      </p:sp>
    </p:spTree>
    <p:extLst>
      <p:ext uri="{BB962C8B-B14F-4D97-AF65-F5344CB8AC3E}">
        <p14:creationId xmlns:p14="http://schemas.microsoft.com/office/powerpoint/2010/main" val="11579749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مستطيل 2"/>
          <p:cNvSpPr/>
          <p:nvPr/>
        </p:nvSpPr>
        <p:spPr>
          <a:xfrm>
            <a:off x="107504" y="1556088"/>
            <a:ext cx="9036496" cy="3416320"/>
          </a:xfrm>
          <a:prstGeom prst="rect">
            <a:avLst/>
          </a:prstGeom>
        </p:spPr>
        <p:txBody>
          <a:bodyPr wrap="square">
            <a:spAutoFit/>
          </a:bodyPr>
          <a:lstStyle/>
          <a:p>
            <a:r>
              <a:rPr lang="en-US" sz="2400" dirty="0"/>
              <a:t>1. Possibility of risk to fetal development cannot be definitively excluded.</a:t>
            </a:r>
          </a:p>
          <a:p>
            <a:endParaRPr lang="en-US" sz="2400" dirty="0"/>
          </a:p>
          <a:p>
            <a:r>
              <a:rPr lang="en-US" sz="2400" dirty="0"/>
              <a:t> 2. Avoid false associations in the patient's mind between immunization and common adverse first trimester events (</a:t>
            </a:r>
            <a:r>
              <a:rPr lang="en-US" sz="2400" dirty="0" err="1"/>
              <a:t>eg</a:t>
            </a:r>
            <a:r>
              <a:rPr lang="en-US" sz="2400" dirty="0"/>
              <a:t>, miscarriage, birth defects). </a:t>
            </a:r>
          </a:p>
          <a:p>
            <a:endParaRPr lang="en-US" sz="2400" dirty="0"/>
          </a:p>
          <a:p>
            <a:r>
              <a:rPr lang="en-US" sz="2400" dirty="0"/>
              <a:t>3. Between weeks 28 to 32 of gestation may optimize the transfer of antibodies to the fetus</a:t>
            </a:r>
          </a:p>
        </p:txBody>
      </p:sp>
    </p:spTree>
    <p:extLst>
      <p:ext uri="{BB962C8B-B14F-4D97-AF65-F5344CB8AC3E}">
        <p14:creationId xmlns:p14="http://schemas.microsoft.com/office/powerpoint/2010/main" val="28844865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sz="4800" dirty="0">
                <a:solidFill>
                  <a:srgbClr val="FF0000"/>
                </a:solidFill>
              </a:rPr>
              <a:t>Tetanus</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0"/>
            <a:ext cx="3059832" cy="1786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444664" y="1974850"/>
            <a:ext cx="8375808" cy="3371244"/>
          </a:xfrm>
          <a:prstGeom prst="rect">
            <a:avLst/>
          </a:prstGeom>
        </p:spPr>
        <p:txBody>
          <a:bodyPr wrap="square">
            <a:spAutoFit/>
          </a:bodyPr>
          <a:lstStyle/>
          <a:p>
            <a:pPr marL="270920" lvl="0" indent="-270920">
              <a:buClrTx/>
              <a:buFont typeface="Wingdings" panose="05000000000000000000" charset="0"/>
              <a:buChar char="ü"/>
            </a:pPr>
            <a:r>
              <a:rPr lang="en-GB" sz="1800" kern="1200" dirty="0">
                <a:solidFill>
                  <a:srgbClr val="00B0F0"/>
                </a:solidFill>
                <a:latin typeface="Calibri"/>
                <a:ea typeface="+mn-ea"/>
                <a:cs typeface="+mn-cs"/>
              </a:rPr>
              <a:t> Caused by :Clostridium </a:t>
            </a:r>
            <a:r>
              <a:rPr lang="en-GB" sz="1800" kern="1200" dirty="0" err="1">
                <a:solidFill>
                  <a:srgbClr val="00B0F0"/>
                </a:solidFill>
                <a:latin typeface="Calibri"/>
                <a:ea typeface="+mn-ea"/>
                <a:cs typeface="+mn-cs"/>
              </a:rPr>
              <a:t>tetani</a:t>
            </a:r>
            <a:r>
              <a:rPr lang="en-GB" sz="1800" kern="1200" dirty="0">
                <a:solidFill>
                  <a:srgbClr val="00B0F0"/>
                </a:solidFill>
                <a:latin typeface="Calibri"/>
                <a:ea typeface="+mn-ea"/>
                <a:cs typeface="+mn-cs"/>
              </a:rPr>
              <a:t>. This bacterium produces a toxin that affects the brain and nervous system, leading to stiffness in the muscles.</a:t>
            </a:r>
          </a:p>
          <a:p>
            <a:pPr marL="270920" lvl="0" indent="-270920">
              <a:buClrTx/>
              <a:buFont typeface="Wingdings" panose="05000000000000000000" charset="0"/>
              <a:buChar char="ü"/>
            </a:pPr>
            <a:r>
              <a:rPr lang="en-GB" sz="2000" kern="1200" dirty="0">
                <a:solidFill>
                  <a:srgbClr val="00B0F0"/>
                </a:solidFill>
                <a:latin typeface="Calibri"/>
                <a:ea typeface="+mn-ea"/>
                <a:cs typeface="+mn-cs"/>
                <a:sym typeface="+mn-ea"/>
              </a:rPr>
              <a:t> If a pregnant woman has </a:t>
            </a:r>
            <a:r>
              <a:rPr lang="en-US" altLang="en-GB" sz="2000" kern="1200" dirty="0">
                <a:solidFill>
                  <a:srgbClr val="00B0F0"/>
                </a:solidFill>
                <a:latin typeface="Calibri"/>
                <a:ea typeface="+mn-ea"/>
                <a:cs typeface="+mn-cs"/>
                <a:sym typeface="+mn-ea"/>
              </a:rPr>
              <a:t>NOT</a:t>
            </a:r>
            <a:r>
              <a:rPr lang="en-GB" sz="2000" kern="1200" dirty="0">
                <a:solidFill>
                  <a:srgbClr val="00B0F0"/>
                </a:solidFill>
                <a:latin typeface="Calibri"/>
                <a:ea typeface="+mn-ea"/>
                <a:cs typeface="+mn-cs"/>
                <a:sym typeface="+mn-ea"/>
              </a:rPr>
              <a:t>previously been vaccinated, or if her immunization status is unknown, she should receive</a:t>
            </a:r>
            <a:r>
              <a:rPr lang="en-GB" sz="2000" b="1" u="sng" kern="1200" dirty="0">
                <a:solidFill>
                  <a:srgbClr val="00B0F0"/>
                </a:solidFill>
                <a:latin typeface="Calibri"/>
                <a:ea typeface="+mn-ea"/>
                <a:cs typeface="+mn-cs"/>
                <a:sym typeface="+mn-ea"/>
              </a:rPr>
              <a:t> </a:t>
            </a:r>
            <a:r>
              <a:rPr lang="en-GB" sz="2000" b="1" u="sng" kern="1200" dirty="0">
                <a:solidFill>
                  <a:srgbClr val="7030A0"/>
                </a:solidFill>
                <a:latin typeface="Calibri"/>
                <a:ea typeface="+mn-ea"/>
                <a:cs typeface="+mn-cs"/>
                <a:sym typeface="+mn-ea"/>
              </a:rPr>
              <a:t>two doses of a tetanus toxoid-containing vaccine (TT-CV) one month apart.</a:t>
            </a:r>
          </a:p>
          <a:p>
            <a:pPr marL="270920" lvl="0" indent="-270920">
              <a:buClrTx/>
              <a:buFont typeface="Wingdings" panose="05000000000000000000" charset="0"/>
              <a:buChar char="ü"/>
            </a:pPr>
            <a:r>
              <a:rPr lang="en-GB" sz="2000" kern="1200" dirty="0">
                <a:solidFill>
                  <a:srgbClr val="00B0F0"/>
                </a:solidFill>
                <a:latin typeface="Calibri"/>
                <a:ea typeface="+mn-ea"/>
                <a:cs typeface="+mn-cs"/>
                <a:sym typeface="+mn-ea"/>
              </a:rPr>
              <a:t> second dose given at least two weeks before delivery. </a:t>
            </a:r>
          </a:p>
          <a:p>
            <a:pPr marL="270920" lvl="0" indent="-270920">
              <a:buClrTx/>
              <a:buFont typeface="Wingdings" panose="05000000000000000000" charset="0"/>
              <a:buChar char="ü"/>
            </a:pPr>
            <a:r>
              <a:rPr lang="en-GB" sz="2000" kern="1200" dirty="0">
                <a:solidFill>
                  <a:srgbClr val="00B0F0"/>
                </a:solidFill>
                <a:latin typeface="Calibri"/>
                <a:ea typeface="+mn-ea"/>
                <a:cs typeface="+mn-cs"/>
                <a:sym typeface="+mn-ea"/>
              </a:rPr>
              <a:t>A </a:t>
            </a:r>
            <a:r>
              <a:rPr lang="en-GB" sz="2000" b="1" u="sng" kern="1200" dirty="0">
                <a:solidFill>
                  <a:srgbClr val="7030A0"/>
                </a:solidFill>
                <a:latin typeface="Calibri"/>
                <a:ea typeface="+mn-ea"/>
                <a:cs typeface="+mn-cs"/>
                <a:sym typeface="+mn-ea"/>
              </a:rPr>
              <a:t>third dose is recommended six months after the second dose,</a:t>
            </a:r>
            <a:r>
              <a:rPr lang="en-GB" sz="2000" kern="1200" dirty="0">
                <a:solidFill>
                  <a:srgbClr val="00B0F0"/>
                </a:solidFill>
                <a:latin typeface="Calibri"/>
                <a:ea typeface="+mn-ea"/>
                <a:cs typeface="+mn-cs"/>
                <a:sym typeface="+mn-ea"/>
              </a:rPr>
              <a:t> which should extend protection to at least five years.</a:t>
            </a:r>
          </a:p>
          <a:p>
            <a:pPr marL="270920" lvl="0" indent="-270920">
              <a:buClrTx/>
              <a:buFont typeface="Wingdings" panose="05000000000000000000" charset="0"/>
              <a:buChar char="ü"/>
            </a:pPr>
            <a:endParaRPr lang="en-GB" sz="2000" kern="1200" dirty="0">
              <a:solidFill>
                <a:srgbClr val="00B0F0"/>
              </a:solidFill>
              <a:latin typeface="Calibri"/>
              <a:ea typeface="+mn-ea"/>
              <a:cs typeface="+mn-cs"/>
              <a:sym typeface="+mn-ea"/>
            </a:endParaRPr>
          </a:p>
          <a:p>
            <a:pPr marL="270920" lvl="0" indent="-270920">
              <a:buClrTx/>
              <a:buFont typeface="Wingdings" panose="05000000000000000000" charset="0"/>
              <a:buChar char="ü"/>
            </a:pPr>
            <a:r>
              <a:rPr lang="en-GB" sz="2000" b="1" u="sng" kern="1200" dirty="0">
                <a:solidFill>
                  <a:srgbClr val="7030A0"/>
                </a:solidFill>
                <a:latin typeface="Calibri"/>
                <a:ea typeface="+mn-ea"/>
                <a:cs typeface="+mn-cs"/>
                <a:sym typeface="+mn-ea"/>
              </a:rPr>
              <a:t>another dose for each subsequent pregnancy </a:t>
            </a:r>
            <a:r>
              <a:rPr lang="en-GB" sz="2000" kern="1200" dirty="0">
                <a:solidFill>
                  <a:srgbClr val="00B0F0"/>
                </a:solidFill>
                <a:latin typeface="Calibri"/>
                <a:ea typeface="+mn-ea"/>
                <a:cs typeface="+mn-cs"/>
                <a:sym typeface="+mn-ea"/>
              </a:rPr>
              <a:t>culminating in 5 total doses. </a:t>
            </a:r>
            <a:endParaRPr lang="en-GB" sz="2000" kern="1200" dirty="0">
              <a:solidFill>
                <a:srgbClr val="00B0F0"/>
              </a:solidFill>
              <a:latin typeface="Calibri"/>
              <a:ea typeface="+mn-ea"/>
              <a:cs typeface="+mn-cs"/>
            </a:endParaRPr>
          </a:p>
          <a:p>
            <a:pPr marL="270920" lvl="0" indent="-270920">
              <a:buClrTx/>
              <a:buFont typeface="Wingdings" panose="05000000000000000000" charset="0"/>
              <a:buChar char="ü"/>
            </a:pPr>
            <a:endParaRPr lang="en-GB" altLang="en-GB" sz="1707" kern="1200" dirty="0">
              <a:solidFill>
                <a:srgbClr val="7030A0"/>
              </a:solidFill>
              <a:latin typeface="Calibri"/>
              <a:ea typeface="+mn-ea"/>
              <a:cs typeface="+mn-cs"/>
              <a:sym typeface="+mn-ea"/>
            </a:endParaRPr>
          </a:p>
        </p:txBody>
      </p:sp>
    </p:spTree>
    <p:extLst>
      <p:ext uri="{BB962C8B-B14F-4D97-AF65-F5344CB8AC3E}">
        <p14:creationId xmlns:p14="http://schemas.microsoft.com/office/powerpoint/2010/main" val="17958789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195486"/>
            <a:ext cx="7704000" cy="572700"/>
          </a:xfrm>
        </p:spPr>
        <p:txBody>
          <a:bodyPr/>
          <a:lstStyle/>
          <a:p>
            <a:pPr lvl="0"/>
            <a:r>
              <a:rPr lang="en-GB" sz="4172" i="1" kern="1200" dirty="0">
                <a:ln w="12700" cmpd="sng">
                  <a:solidFill>
                    <a:srgbClr val="FFC000"/>
                  </a:solidFill>
                  <a:prstDash val="solid"/>
                </a:ln>
                <a:solidFill>
                  <a:srgbClr val="00B050"/>
                </a:solidFill>
                <a:latin typeface="Calibri"/>
                <a:ea typeface="+mn-ea"/>
                <a:cs typeface="+mn-cs"/>
                <a:sym typeface="+mn-ea"/>
              </a:rPr>
              <a:t>Tetanus, Diphtheria, and Pertussis (</a:t>
            </a:r>
            <a:r>
              <a:rPr lang="en-GB" sz="4172" i="1" kern="1200" dirty="0" err="1">
                <a:ln w="12700" cmpd="sng">
                  <a:solidFill>
                    <a:srgbClr val="FFC000"/>
                  </a:solidFill>
                  <a:prstDash val="solid"/>
                </a:ln>
                <a:solidFill>
                  <a:srgbClr val="00B050"/>
                </a:solidFill>
                <a:latin typeface="Calibri"/>
                <a:ea typeface="+mn-ea"/>
                <a:cs typeface="+mn-cs"/>
                <a:sym typeface="+mn-ea"/>
              </a:rPr>
              <a:t>Tdap</a:t>
            </a:r>
            <a:r>
              <a:rPr lang="en-GB" sz="4172" i="1" kern="1200" dirty="0">
                <a:ln w="12700" cmpd="sng">
                  <a:solidFill>
                    <a:srgbClr val="FFC000"/>
                  </a:solidFill>
                  <a:prstDash val="solid"/>
                </a:ln>
                <a:solidFill>
                  <a:srgbClr val="00B050"/>
                </a:solidFill>
                <a:latin typeface="Calibri"/>
                <a:ea typeface="+mn-ea"/>
                <a:cs typeface="+mn-cs"/>
                <a:sym typeface="+mn-ea"/>
              </a:rPr>
              <a:t>)</a:t>
            </a:r>
            <a:br>
              <a:rPr lang="en-GB" sz="4172" i="1" kern="1200" dirty="0">
                <a:ln w="12700" cmpd="sng">
                  <a:solidFill>
                    <a:srgbClr val="FFC000"/>
                  </a:solidFill>
                  <a:prstDash val="solid"/>
                </a:ln>
                <a:solidFill>
                  <a:srgbClr val="00B050"/>
                </a:solidFill>
                <a:latin typeface="Calibri"/>
                <a:ea typeface="+mn-ea"/>
                <a:cs typeface="+mn-cs"/>
              </a:rPr>
            </a:br>
            <a:endParaRPr lang="en-US" i="1" dirty="0">
              <a:solidFill>
                <a:srgbClr val="00B050"/>
              </a:solidFill>
            </a:endParaRPr>
          </a:p>
        </p:txBody>
      </p:sp>
      <p:sp>
        <p:nvSpPr>
          <p:cNvPr id="3" name="مستطيل 2"/>
          <p:cNvSpPr/>
          <p:nvPr/>
        </p:nvSpPr>
        <p:spPr>
          <a:xfrm>
            <a:off x="243120" y="1707654"/>
            <a:ext cx="8496944" cy="2566857"/>
          </a:xfrm>
          <a:prstGeom prst="rect">
            <a:avLst/>
          </a:prstGeom>
        </p:spPr>
        <p:txBody>
          <a:bodyPr wrap="square">
            <a:spAutoFit/>
          </a:bodyPr>
          <a:lstStyle/>
          <a:p>
            <a:pPr marL="325103" lvl="0" indent="-325103" defTabSz="866943">
              <a:spcBef>
                <a:spcPct val="20000"/>
              </a:spcBef>
              <a:buClrTx/>
              <a:buFont typeface="Arial" panose="020B0604020202020204" pitchFamily="34" charset="0"/>
              <a:buChar char="•"/>
              <a:defRPr/>
            </a:pPr>
            <a:r>
              <a:rPr lang="en-GB" sz="2000" kern="1200" dirty="0">
                <a:solidFill>
                  <a:srgbClr val="00B0F0"/>
                </a:solidFill>
                <a:latin typeface="Calibri"/>
                <a:ea typeface="+mn-ea"/>
                <a:cs typeface="+mn-cs"/>
                <a:sym typeface="+mn-ea"/>
              </a:rPr>
              <a:t>during each pregnancy </a:t>
            </a:r>
            <a:r>
              <a:rPr lang="en-US" altLang="en-GB" sz="2000" kern="1200" dirty="0">
                <a:solidFill>
                  <a:srgbClr val="00B0F0"/>
                </a:solidFill>
                <a:latin typeface="Calibri"/>
                <a:ea typeface="+mn-ea"/>
                <a:cs typeface="+mn-cs"/>
                <a:sym typeface="+mn-ea"/>
              </a:rPr>
              <a:t>,</a:t>
            </a:r>
            <a:r>
              <a:rPr lang="en-GB" sz="2000" kern="1200" dirty="0">
                <a:solidFill>
                  <a:srgbClr val="00B0F0"/>
                </a:solidFill>
                <a:latin typeface="Calibri"/>
                <a:ea typeface="+mn-ea"/>
                <a:cs typeface="+mn-cs"/>
                <a:sym typeface="+mn-ea"/>
              </a:rPr>
              <a:t>to all pregnant women</a:t>
            </a:r>
            <a:r>
              <a:rPr lang="en-US" altLang="en-GB" sz="2000" kern="1200" dirty="0">
                <a:solidFill>
                  <a:srgbClr val="00B0F0"/>
                </a:solidFill>
                <a:latin typeface="Calibri"/>
                <a:ea typeface="+mn-ea"/>
                <a:cs typeface="+mn-cs"/>
                <a:sym typeface="+mn-ea"/>
              </a:rPr>
              <a:t>,</a:t>
            </a:r>
            <a:r>
              <a:rPr lang="en-US" altLang="en-GB" sz="2000" kern="1200" dirty="0" err="1">
                <a:solidFill>
                  <a:srgbClr val="00B0F0"/>
                </a:solidFill>
                <a:latin typeface="Calibri"/>
                <a:ea typeface="+mn-ea"/>
                <a:cs typeface="+mn-cs"/>
                <a:sym typeface="+mn-ea"/>
              </a:rPr>
              <a:t>ir</a:t>
            </a:r>
            <a:r>
              <a:rPr lang="en-GB" sz="2000" kern="1200" dirty="0">
                <a:solidFill>
                  <a:srgbClr val="00B0F0"/>
                </a:solidFill>
                <a:latin typeface="Calibri"/>
                <a:ea typeface="+mn-ea"/>
                <a:cs typeface="+mn-cs"/>
                <a:sym typeface="+mn-ea"/>
              </a:rPr>
              <a:t>respective of the patient’s prior history of receiving </a:t>
            </a:r>
            <a:endParaRPr lang="en-GB" sz="2000" kern="1200" dirty="0">
              <a:solidFill>
                <a:srgbClr val="00B0F0"/>
              </a:solidFill>
              <a:latin typeface="Calibri"/>
              <a:ea typeface="+mn-ea"/>
              <a:cs typeface="+mn-cs"/>
            </a:endParaRPr>
          </a:p>
          <a:p>
            <a:pPr marL="325103" lvl="0" indent="-325103" defTabSz="866943">
              <a:spcBef>
                <a:spcPct val="20000"/>
              </a:spcBef>
              <a:buClrTx/>
              <a:defRPr/>
            </a:pPr>
            <a:r>
              <a:rPr lang="en-GB" sz="2400" b="1" u="sng" kern="1200" dirty="0">
                <a:solidFill>
                  <a:srgbClr val="7030A0"/>
                </a:solidFill>
                <a:latin typeface="Calibri"/>
                <a:ea typeface="+mn-ea"/>
                <a:cs typeface="+mn-cs"/>
                <a:sym typeface="+mn-ea"/>
              </a:rPr>
              <a:t>Timing</a:t>
            </a:r>
            <a:r>
              <a:rPr lang="en-GB" sz="2000" b="1" kern="1200" dirty="0">
                <a:solidFill>
                  <a:srgbClr val="7030A0"/>
                </a:solidFill>
                <a:latin typeface="Calibri"/>
                <a:ea typeface="+mn-ea"/>
                <a:cs typeface="+mn-cs"/>
                <a:sym typeface="+mn-ea"/>
              </a:rPr>
              <a:t>:</a:t>
            </a:r>
          </a:p>
          <a:p>
            <a:pPr marL="325103" lvl="0" indent="-325103" defTabSz="866943">
              <a:spcBef>
                <a:spcPct val="20000"/>
              </a:spcBef>
              <a:buClrTx/>
              <a:defRPr/>
            </a:pPr>
            <a:r>
              <a:rPr lang="en-GB" sz="2000" kern="1200" dirty="0">
                <a:solidFill>
                  <a:srgbClr val="00B0F0"/>
                </a:solidFill>
                <a:latin typeface="Calibri"/>
                <a:ea typeface="+mn-ea"/>
                <a:cs typeface="+mn-cs"/>
                <a:sym typeface="+mn-ea"/>
              </a:rPr>
              <a:t> Ideally, the vaccine should be given </a:t>
            </a:r>
            <a:r>
              <a:rPr lang="en-GB" sz="2000" b="1" u="sng" kern="1200" dirty="0">
                <a:solidFill>
                  <a:srgbClr val="00B0F0"/>
                </a:solidFill>
                <a:latin typeface="Calibri"/>
                <a:ea typeface="+mn-ea"/>
                <a:cs typeface="+mn-cs"/>
                <a:sym typeface="+mn-ea"/>
              </a:rPr>
              <a:t>between 27 and 36 weeks</a:t>
            </a:r>
            <a:r>
              <a:rPr lang="en-GB" sz="2000" kern="1200" dirty="0">
                <a:solidFill>
                  <a:srgbClr val="00B0F0"/>
                </a:solidFill>
                <a:latin typeface="Calibri"/>
                <a:ea typeface="+mn-ea"/>
                <a:cs typeface="+mn-cs"/>
                <a:sym typeface="+mn-ea"/>
              </a:rPr>
              <a:t> of pregnancy. but can be given at any time</a:t>
            </a:r>
          </a:p>
          <a:p>
            <a:pPr marL="325103" lvl="0" indent="-325103" defTabSz="866943">
              <a:spcBef>
                <a:spcPct val="20000"/>
              </a:spcBef>
              <a:buClrTx/>
              <a:defRPr/>
            </a:pPr>
            <a:r>
              <a:rPr lang="en-GB" sz="2000" b="1" u="sng" kern="1200" dirty="0">
                <a:solidFill>
                  <a:srgbClr val="7030A0"/>
                </a:solidFill>
                <a:latin typeface="Calibri"/>
                <a:ea typeface="+mn-ea"/>
                <a:cs typeface="+mn-cs"/>
                <a:sym typeface="+mn-ea"/>
              </a:rPr>
              <a:t>Women not previously vaccinated with </a:t>
            </a:r>
            <a:r>
              <a:rPr lang="en-GB" sz="2000" b="1" u="sng" kern="1200" dirty="0" err="1">
                <a:solidFill>
                  <a:srgbClr val="7030A0"/>
                </a:solidFill>
                <a:latin typeface="Calibri"/>
                <a:ea typeface="+mn-ea"/>
                <a:cs typeface="+mn-cs"/>
                <a:sym typeface="+mn-ea"/>
              </a:rPr>
              <a:t>Tdap</a:t>
            </a:r>
            <a:r>
              <a:rPr lang="en-GB" sz="2000" b="1" u="sng" kern="1200" dirty="0">
                <a:solidFill>
                  <a:srgbClr val="7030A0"/>
                </a:solidFill>
                <a:latin typeface="Calibri"/>
                <a:ea typeface="+mn-ea"/>
                <a:cs typeface="+mn-cs"/>
                <a:sym typeface="+mn-ea"/>
              </a:rPr>
              <a:t>: </a:t>
            </a:r>
            <a:endParaRPr lang="en-GB" sz="2000" b="1" u="sng" kern="1200" dirty="0">
              <a:solidFill>
                <a:srgbClr val="7030A0"/>
              </a:solidFill>
              <a:latin typeface="Calibri"/>
              <a:ea typeface="+mn-ea"/>
              <a:cs typeface="+mn-cs"/>
            </a:endParaRPr>
          </a:p>
          <a:p>
            <a:pPr marL="325103" lvl="0" indent="-325103" defTabSz="866943">
              <a:spcBef>
                <a:spcPct val="20000"/>
              </a:spcBef>
              <a:buClrTx/>
              <a:defRPr/>
            </a:pPr>
            <a:r>
              <a:rPr lang="en-GB" sz="2000" kern="1200" dirty="0" err="1">
                <a:solidFill>
                  <a:srgbClr val="00B0F0"/>
                </a:solidFill>
                <a:latin typeface="Calibri"/>
                <a:ea typeface="+mn-ea"/>
                <a:cs typeface="+mn-cs"/>
                <a:sym typeface="+mn-ea"/>
              </a:rPr>
              <a:t>Tdap</a:t>
            </a:r>
            <a:r>
              <a:rPr lang="en-GB" sz="2000" kern="1200" dirty="0">
                <a:solidFill>
                  <a:srgbClr val="00B0F0"/>
                </a:solidFill>
                <a:latin typeface="Calibri"/>
                <a:ea typeface="+mn-ea"/>
                <a:cs typeface="+mn-cs"/>
                <a:sym typeface="+mn-ea"/>
              </a:rPr>
              <a:t> should be administered immediately postpartum</a:t>
            </a:r>
          </a:p>
        </p:txBody>
      </p:sp>
    </p:spTree>
    <p:extLst>
      <p:ext uri="{BB962C8B-B14F-4D97-AF65-F5344CB8AC3E}">
        <p14:creationId xmlns:p14="http://schemas.microsoft.com/office/powerpoint/2010/main" val="232061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a:xfrm>
            <a:off x="720000" y="445025"/>
            <a:ext cx="8172480" cy="572700"/>
          </a:xfrm>
        </p:spPr>
        <p:txBody>
          <a:bodyPr/>
          <a:lstStyle/>
          <a:p>
            <a:r>
              <a:rPr lang="en-GB" altLang="en-US" sz="4400" b="0" kern="1200" dirty="0">
                <a:solidFill>
                  <a:prstClr val="black"/>
                </a:solidFill>
                <a:latin typeface="Colonna MT" panose="04020805060202030203" pitchFamily="82" charset="0"/>
                <a:ea typeface="+mj-ea"/>
                <a:cs typeface="+mj-cs"/>
              </a:rPr>
              <a:t>Passage of drugs across placenta</a:t>
            </a:r>
            <a:endParaRPr lang="en-US" dirty="0"/>
          </a:p>
        </p:txBody>
      </p:sp>
      <p:sp>
        <p:nvSpPr>
          <p:cNvPr id="6" name="مستطيل 5"/>
          <p:cNvSpPr/>
          <p:nvPr/>
        </p:nvSpPr>
        <p:spPr>
          <a:xfrm>
            <a:off x="324807" y="2499742"/>
            <a:ext cx="6335425" cy="1938992"/>
          </a:xfrm>
          <a:prstGeom prst="rect">
            <a:avLst/>
          </a:prstGeom>
        </p:spPr>
        <p:txBody>
          <a:bodyPr wrap="square">
            <a:spAutoFit/>
          </a:bodyPr>
          <a:lstStyle/>
          <a:p>
            <a:pPr lvl="0" fontAlgn="base">
              <a:buClrTx/>
              <a:buFont typeface="Arial" panose="020B0604020202020204" pitchFamily="34" charset="0"/>
              <a:buChar char="•"/>
            </a:pPr>
            <a:r>
              <a:rPr lang="en-US" sz="2000" kern="1200" dirty="0">
                <a:solidFill>
                  <a:srgbClr val="2A2A2A"/>
                </a:solidFill>
                <a:latin typeface="Calibri"/>
                <a:ea typeface="+mn-ea"/>
                <a:cs typeface="+mn-cs"/>
              </a:rPr>
              <a:t>Nutrient and drug transfer across the placenta are by </a:t>
            </a:r>
            <a:r>
              <a:rPr lang="en-US" sz="2000" b="1" kern="1200" dirty="0">
                <a:solidFill>
                  <a:srgbClr val="C00000"/>
                </a:solidFill>
                <a:latin typeface="Calibri"/>
                <a:ea typeface="+mn-ea"/>
                <a:cs typeface="+mn-cs"/>
              </a:rPr>
              <a:t>passive diffusion</a:t>
            </a:r>
            <a:r>
              <a:rPr lang="en-US" sz="2000" b="1" kern="1200" dirty="0">
                <a:solidFill>
                  <a:srgbClr val="2A2A2A"/>
                </a:solidFill>
                <a:latin typeface="Calibri"/>
                <a:ea typeface="+mn-ea"/>
                <a:cs typeface="+mn-cs"/>
              </a:rPr>
              <a:t>, </a:t>
            </a:r>
            <a:r>
              <a:rPr lang="en-US" sz="2000" b="1" kern="1200" dirty="0">
                <a:solidFill>
                  <a:schemeClr val="bg2">
                    <a:lumMod val="50000"/>
                    <a:lumOff val="50000"/>
                  </a:schemeClr>
                </a:solidFill>
                <a:latin typeface="Calibri"/>
                <a:ea typeface="+mn-ea"/>
                <a:cs typeface="+mn-cs"/>
              </a:rPr>
              <a:t>facilitated diffusion</a:t>
            </a:r>
            <a:r>
              <a:rPr lang="en-US" sz="2000" b="1" kern="1200" dirty="0">
                <a:solidFill>
                  <a:srgbClr val="2A2A2A"/>
                </a:solidFill>
                <a:latin typeface="Calibri"/>
                <a:ea typeface="+mn-ea"/>
                <a:cs typeface="+mn-cs"/>
              </a:rPr>
              <a:t>, </a:t>
            </a:r>
            <a:r>
              <a:rPr lang="en-US" sz="2000" b="1" kern="1200" dirty="0">
                <a:solidFill>
                  <a:srgbClr val="FF0000"/>
                </a:solidFill>
                <a:latin typeface="Calibri"/>
                <a:ea typeface="+mn-ea"/>
                <a:cs typeface="+mn-cs"/>
              </a:rPr>
              <a:t>active transport</a:t>
            </a:r>
            <a:r>
              <a:rPr lang="en-US" sz="2000" b="1" kern="1200" dirty="0">
                <a:solidFill>
                  <a:srgbClr val="2A2A2A"/>
                </a:solidFill>
                <a:latin typeface="Calibri"/>
                <a:ea typeface="+mn-ea"/>
                <a:cs typeface="+mn-cs"/>
              </a:rPr>
              <a:t>, and </a:t>
            </a:r>
            <a:r>
              <a:rPr lang="en-US" sz="2000" b="1" kern="1200" dirty="0">
                <a:solidFill>
                  <a:srgbClr val="00B050"/>
                </a:solidFill>
                <a:latin typeface="Calibri"/>
                <a:ea typeface="+mn-ea"/>
                <a:cs typeface="+mn-cs"/>
              </a:rPr>
              <a:t>pinocytosis</a:t>
            </a:r>
            <a:r>
              <a:rPr lang="en-US" sz="2000" b="1" kern="1200" dirty="0">
                <a:solidFill>
                  <a:srgbClr val="2A2A2A"/>
                </a:solidFill>
                <a:latin typeface="Calibri"/>
                <a:ea typeface="+mn-ea"/>
                <a:cs typeface="+mn-cs"/>
              </a:rPr>
              <a:t>.</a:t>
            </a:r>
          </a:p>
          <a:p>
            <a:pPr lvl="0" fontAlgn="base">
              <a:buClrTx/>
              <a:buFont typeface="Arial" panose="020B0604020202020204" pitchFamily="34" charset="0"/>
              <a:buChar char="•"/>
            </a:pPr>
            <a:r>
              <a:rPr lang="en-US" sz="2000" kern="1200" dirty="0">
                <a:solidFill>
                  <a:srgbClr val="2A2A2A"/>
                </a:solidFill>
                <a:latin typeface="Calibri"/>
                <a:ea typeface="+mn-ea"/>
                <a:cs typeface="+mn-cs"/>
              </a:rPr>
              <a:t>Placental drug transfer is dependent on the physical properties of the placental membrane and on the pharmacological properties of the drug.</a:t>
            </a:r>
          </a:p>
        </p:txBody>
      </p:sp>
      <p:sp>
        <p:nvSpPr>
          <p:cNvPr id="7" name="مستطيل 6"/>
          <p:cNvSpPr/>
          <p:nvPr/>
        </p:nvSpPr>
        <p:spPr>
          <a:xfrm>
            <a:off x="324807" y="1814311"/>
            <a:ext cx="5904656" cy="590931"/>
          </a:xfrm>
          <a:prstGeom prst="rect">
            <a:avLst/>
          </a:prstGeom>
        </p:spPr>
        <p:txBody>
          <a:bodyPr wrap="square">
            <a:spAutoFit/>
          </a:bodyPr>
          <a:lstStyle/>
          <a:p>
            <a:pPr marL="228600" lvl="0" indent="-228600">
              <a:lnSpc>
                <a:spcPct val="90000"/>
              </a:lnSpc>
              <a:spcBef>
                <a:spcPts val="1000"/>
              </a:spcBef>
              <a:buClrTx/>
              <a:buFont typeface="Arial" panose="020B0604020202020204" pitchFamily="34" charset="0"/>
              <a:buChar char="•"/>
            </a:pPr>
            <a:r>
              <a:rPr lang="en-GB" altLang="en-US" sz="1800" kern="1200" dirty="0">
                <a:solidFill>
                  <a:prstClr val="black"/>
                </a:solidFill>
                <a:latin typeface="Calibri"/>
                <a:ea typeface="+mn-ea"/>
                <a:cs typeface="+mn-cs"/>
              </a:rPr>
              <a:t>The placenta functions fully for  transport by the fifth week of conception </a:t>
            </a:r>
          </a:p>
        </p:txBody>
      </p:sp>
      <p:pic>
        <p:nvPicPr>
          <p:cNvPr id="8" name="صورة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232" y="1131590"/>
            <a:ext cx="2320787" cy="3781775"/>
          </a:xfrm>
          <a:prstGeom prst="rect">
            <a:avLst/>
          </a:prstGeom>
        </p:spPr>
      </p:pic>
    </p:spTree>
    <p:extLst>
      <p:ext uri="{BB962C8B-B14F-4D97-AF65-F5344CB8AC3E}">
        <p14:creationId xmlns:p14="http://schemas.microsoft.com/office/powerpoint/2010/main" val="2072778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lvl="0"/>
            <a:r>
              <a:rPr lang="en-GB" sz="3034" u="sng" kern="1200" dirty="0">
                <a:solidFill>
                  <a:srgbClr val="7030A0"/>
                </a:solidFill>
                <a:latin typeface="Calibri"/>
                <a:ea typeface="+mn-ea"/>
                <a:cs typeface="+mn-cs"/>
              </a:rPr>
              <a:t>Common Side Effects from </a:t>
            </a:r>
            <a:r>
              <a:rPr lang="en-GB" sz="3034" u="sng" kern="1200" dirty="0" err="1">
                <a:solidFill>
                  <a:srgbClr val="7030A0"/>
                </a:solidFill>
                <a:latin typeface="Calibri"/>
                <a:ea typeface="+mn-ea"/>
                <a:cs typeface="+mn-cs"/>
              </a:rPr>
              <a:t>Tdap</a:t>
            </a:r>
            <a:r>
              <a:rPr lang="en-GB" sz="3034" u="sng" kern="1200" dirty="0">
                <a:solidFill>
                  <a:srgbClr val="7030A0"/>
                </a:solidFill>
                <a:latin typeface="Calibri"/>
                <a:ea typeface="+mn-ea"/>
                <a:cs typeface="+mn-cs"/>
              </a:rPr>
              <a:t> Vaccination during Pregnancy</a:t>
            </a:r>
            <a:r>
              <a:rPr lang="en-US" altLang="en-GB" sz="3034" u="sng" kern="1200" dirty="0">
                <a:solidFill>
                  <a:srgbClr val="7030A0"/>
                </a:solidFill>
                <a:latin typeface="Calibri"/>
                <a:ea typeface="+mn-ea"/>
                <a:cs typeface="+mn-cs"/>
              </a:rPr>
              <a:t>:</a:t>
            </a:r>
            <a:br>
              <a:rPr lang="en-US" altLang="en-GB" sz="3034" u="sng" kern="1200" dirty="0">
                <a:solidFill>
                  <a:srgbClr val="7030A0"/>
                </a:solidFill>
                <a:latin typeface="Calibri"/>
                <a:ea typeface="+mn-ea"/>
                <a:cs typeface="+mn-cs"/>
              </a:rPr>
            </a:br>
            <a:br>
              <a:rPr lang="en-GB" sz="3034" u="sng" kern="1200" dirty="0">
                <a:solidFill>
                  <a:srgbClr val="7030A0"/>
                </a:solidFill>
                <a:latin typeface="Calibri"/>
                <a:ea typeface="+mn-ea"/>
                <a:cs typeface="+mn-cs"/>
              </a:rPr>
            </a:br>
            <a:r>
              <a:rPr lang="en-GB" sz="3034" b="0" kern="1200" dirty="0">
                <a:solidFill>
                  <a:srgbClr val="00B0F0"/>
                </a:solidFill>
                <a:latin typeface="Calibri"/>
                <a:ea typeface="+mn-ea"/>
                <a:cs typeface="+mn-cs"/>
              </a:rPr>
              <a:t>Erythema, swelling, pain, and tenderness at the injection site.</a:t>
            </a:r>
            <a:br>
              <a:rPr lang="en-GB" sz="3034" b="0" kern="1200" dirty="0">
                <a:solidFill>
                  <a:srgbClr val="00B0F0"/>
                </a:solidFill>
                <a:latin typeface="Calibri"/>
                <a:ea typeface="+mn-ea"/>
                <a:cs typeface="+mn-cs"/>
              </a:rPr>
            </a:br>
            <a:r>
              <a:rPr lang="en-GB" sz="3034" b="0" kern="1200" dirty="0">
                <a:solidFill>
                  <a:srgbClr val="00B0F0"/>
                </a:solidFill>
                <a:latin typeface="Calibri"/>
                <a:ea typeface="+mn-ea"/>
                <a:cs typeface="+mn-cs"/>
              </a:rPr>
              <a:t>Body-ache.</a:t>
            </a:r>
            <a:br>
              <a:rPr lang="en-GB" sz="3034" b="0" kern="1200" dirty="0">
                <a:solidFill>
                  <a:srgbClr val="00B0F0"/>
                </a:solidFill>
                <a:latin typeface="Calibri"/>
                <a:ea typeface="+mn-ea"/>
                <a:cs typeface="+mn-cs"/>
              </a:rPr>
            </a:br>
            <a:r>
              <a:rPr lang="en-GB" sz="3034" b="0" kern="1200" dirty="0">
                <a:solidFill>
                  <a:srgbClr val="00B0F0"/>
                </a:solidFill>
                <a:latin typeface="Calibri"/>
                <a:ea typeface="+mn-ea"/>
                <a:cs typeface="+mn-cs"/>
              </a:rPr>
              <a:t>Fatigue.</a:t>
            </a:r>
            <a:br>
              <a:rPr lang="en-GB" sz="3034" b="0" kern="1200" dirty="0">
                <a:solidFill>
                  <a:srgbClr val="00B0F0"/>
                </a:solidFill>
                <a:latin typeface="Calibri"/>
                <a:ea typeface="+mn-ea"/>
                <a:cs typeface="+mn-cs"/>
              </a:rPr>
            </a:br>
            <a:r>
              <a:rPr lang="en-GB" sz="3034" b="0" kern="1200" dirty="0">
                <a:solidFill>
                  <a:srgbClr val="00B0F0"/>
                </a:solidFill>
                <a:latin typeface="Calibri"/>
                <a:ea typeface="+mn-ea"/>
                <a:cs typeface="+mn-cs"/>
              </a:rPr>
              <a:t>Fever</a:t>
            </a:r>
            <a:endParaRPr lang="en-US"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3111077"/>
            <a:ext cx="3508300" cy="1972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56882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83568" y="195486"/>
            <a:ext cx="7704000" cy="572700"/>
          </a:xfrm>
        </p:spPr>
        <p:txBody>
          <a:bodyPr/>
          <a:lstStyle/>
          <a:p>
            <a:pPr lvl="0"/>
            <a:r>
              <a:rPr lang="en-GB" sz="5120" u="sng" kern="1200" dirty="0">
                <a:ln w="12700" cmpd="sng">
                  <a:solidFill>
                    <a:srgbClr val="FFC000"/>
                  </a:solidFill>
                  <a:prstDash val="solid"/>
                </a:ln>
                <a:solidFill>
                  <a:srgbClr val="FF0000"/>
                </a:solidFill>
                <a:latin typeface="Calibri"/>
                <a:ea typeface="+mn-ea"/>
                <a:cs typeface="+mn-cs"/>
                <a:sym typeface="+mn-ea"/>
              </a:rPr>
              <a:t>Influenza</a:t>
            </a:r>
            <a:br>
              <a:rPr lang="en-US" sz="1707" u="sng" kern="1200" dirty="0">
                <a:solidFill>
                  <a:srgbClr val="FF0000"/>
                </a:solidFill>
                <a:latin typeface="Calibri"/>
                <a:ea typeface="+mn-ea"/>
                <a:cs typeface="+mn-cs"/>
              </a:rPr>
            </a:br>
            <a:endParaRPr lang="en-US" u="sng" dirty="0">
              <a:solidFill>
                <a:srgbClr val="FF0000"/>
              </a:solidFill>
            </a:endParaRPr>
          </a:p>
        </p:txBody>
      </p:sp>
      <p:sp>
        <p:nvSpPr>
          <p:cNvPr id="3" name="مستطيل 2"/>
          <p:cNvSpPr/>
          <p:nvPr/>
        </p:nvSpPr>
        <p:spPr>
          <a:xfrm>
            <a:off x="323528" y="1183888"/>
            <a:ext cx="7470576" cy="3769493"/>
          </a:xfrm>
          <a:prstGeom prst="rect">
            <a:avLst/>
          </a:prstGeom>
        </p:spPr>
        <p:txBody>
          <a:bodyPr wrap="square">
            <a:spAutoFit/>
          </a:bodyPr>
          <a:lstStyle/>
          <a:p>
            <a:pPr marL="433471" lvl="0" indent="-433471">
              <a:buClrTx/>
              <a:buFont typeface="Wingdings" panose="05000000000000000000" charset="0"/>
              <a:buChar char="§"/>
            </a:pPr>
            <a:r>
              <a:rPr lang="en-US" sz="2655" kern="1200" dirty="0">
                <a:solidFill>
                  <a:srgbClr val="00B0F0"/>
                </a:solidFill>
                <a:latin typeface="Calibri"/>
                <a:ea typeface="+mn-ea"/>
                <a:cs typeface="+mn-cs"/>
              </a:rPr>
              <a:t>The flu shot is recommended for women who are pregnant during flu season </a:t>
            </a:r>
            <a:r>
              <a:rPr lang="en-US" sz="2655" b="1" u="sng" kern="1200" dirty="0">
                <a:solidFill>
                  <a:srgbClr val="7030A0"/>
                </a:solidFill>
                <a:latin typeface="Calibri"/>
                <a:ea typeface="+mn-ea"/>
                <a:cs typeface="+mn-cs"/>
              </a:rPr>
              <a:t>at any trimester.</a:t>
            </a:r>
            <a:r>
              <a:rPr lang="en-US" sz="2655" kern="1200" dirty="0">
                <a:solidFill>
                  <a:srgbClr val="00B0F0"/>
                </a:solidFill>
                <a:latin typeface="Calibri"/>
                <a:ea typeface="+mn-ea"/>
                <a:cs typeface="+mn-cs"/>
              </a:rPr>
              <a:t> The flu shot is made from an inactivated virus, so it's safe for both mother&amp; baby.</a:t>
            </a:r>
          </a:p>
          <a:p>
            <a:pPr marL="433471" lvl="0" indent="-433471">
              <a:buClrTx/>
              <a:buFont typeface="Wingdings" panose="05000000000000000000" charset="0"/>
              <a:buChar char="§"/>
            </a:pPr>
            <a:r>
              <a:rPr lang="en-US" sz="2655" kern="1200" dirty="0">
                <a:solidFill>
                  <a:srgbClr val="00B0F0"/>
                </a:solidFill>
                <a:latin typeface="Calibri"/>
                <a:ea typeface="+mn-ea"/>
                <a:cs typeface="+mn-cs"/>
              </a:rPr>
              <a:t> </a:t>
            </a:r>
            <a:r>
              <a:rPr lang="en-US" sz="2655" b="1" u="sng" kern="1200" dirty="0">
                <a:solidFill>
                  <a:srgbClr val="7030A0"/>
                </a:solidFill>
                <a:latin typeface="Calibri"/>
                <a:ea typeface="+mn-ea"/>
                <a:cs typeface="+mn-cs"/>
              </a:rPr>
              <a:t>Avoid the influenza nasal spray vaccine</a:t>
            </a:r>
            <a:r>
              <a:rPr lang="en-US" sz="2655" kern="1200" dirty="0">
                <a:solidFill>
                  <a:srgbClr val="00B0F0"/>
                </a:solidFill>
                <a:latin typeface="Calibri"/>
                <a:ea typeface="+mn-ea"/>
                <a:cs typeface="+mn-cs"/>
              </a:rPr>
              <a:t>, which is made from a live virus.</a:t>
            </a:r>
          </a:p>
          <a:p>
            <a:pPr marL="433471" lvl="0" indent="-433471">
              <a:buClrTx/>
              <a:buFont typeface="Wingdings" panose="05000000000000000000" charset="0"/>
              <a:buChar char="§"/>
            </a:pPr>
            <a:r>
              <a:rPr lang="en-US" sz="2655" kern="1200" dirty="0">
                <a:solidFill>
                  <a:srgbClr val="00B0F0"/>
                </a:solidFill>
                <a:latin typeface="Calibri"/>
                <a:ea typeface="+mn-ea"/>
                <a:cs typeface="+mn-cs"/>
              </a:rPr>
              <a:t>pregnant women should be vaccinated even if they received an influenza vaccine during a previous pregnancy.</a:t>
            </a:r>
          </a:p>
        </p:txBody>
      </p:sp>
    </p:spTree>
    <p:extLst>
      <p:ext uri="{BB962C8B-B14F-4D97-AF65-F5344CB8AC3E}">
        <p14:creationId xmlns:p14="http://schemas.microsoft.com/office/powerpoint/2010/main" val="10466019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GB" sz="4172" u="sng" kern="1200" dirty="0">
                <a:ln w="12700" cmpd="sng">
                  <a:solidFill>
                    <a:srgbClr val="FFC000"/>
                  </a:solidFill>
                  <a:prstDash val="solid"/>
                </a:ln>
                <a:solidFill>
                  <a:srgbClr val="002060"/>
                </a:solidFill>
                <a:latin typeface="Calibri"/>
                <a:ea typeface="+mn-ea"/>
                <a:cs typeface="+mn-cs"/>
                <a:sym typeface="+mn-ea"/>
              </a:rPr>
              <a:t>Pre-exposure prophylaxis</a:t>
            </a:r>
            <a:endParaRPr lang="en-US" u="sng" dirty="0">
              <a:solidFill>
                <a:srgbClr val="002060"/>
              </a:solidFill>
            </a:endParaRPr>
          </a:p>
        </p:txBody>
      </p:sp>
      <p:sp>
        <p:nvSpPr>
          <p:cNvPr id="3" name="مستطيل 2"/>
          <p:cNvSpPr/>
          <p:nvPr/>
        </p:nvSpPr>
        <p:spPr>
          <a:xfrm>
            <a:off x="827584" y="1419622"/>
            <a:ext cx="6246440" cy="2831544"/>
          </a:xfrm>
          <a:prstGeom prst="rect">
            <a:avLst/>
          </a:prstGeom>
        </p:spPr>
        <p:txBody>
          <a:bodyPr wrap="square">
            <a:spAutoFit/>
          </a:bodyPr>
          <a:lstStyle/>
          <a:p>
            <a:pPr lvl="0">
              <a:buClrTx/>
            </a:pPr>
            <a:r>
              <a:rPr lang="en-GB" sz="1800" kern="1200" dirty="0">
                <a:solidFill>
                  <a:srgbClr val="00B0F0"/>
                </a:solidFill>
                <a:latin typeface="Calibri Light"/>
                <a:ea typeface="+mn-ea"/>
                <a:cs typeface="+mn-cs"/>
                <a:sym typeface="+mn-ea"/>
              </a:rPr>
              <a:t>Vaccines for Special Circumstances</a:t>
            </a:r>
            <a:r>
              <a:rPr lang="en-US" altLang="en-GB" sz="1800" kern="1200" dirty="0">
                <a:solidFill>
                  <a:srgbClr val="00B0F0"/>
                </a:solidFill>
                <a:latin typeface="Calibri Light"/>
                <a:ea typeface="+mn-ea"/>
                <a:cs typeface="+mn-cs"/>
                <a:sym typeface="+mn-ea"/>
              </a:rPr>
              <a:t>.</a:t>
            </a:r>
            <a:r>
              <a:rPr lang="en-GB" sz="1800" kern="1200" dirty="0">
                <a:solidFill>
                  <a:srgbClr val="00B0F0"/>
                </a:solidFill>
                <a:latin typeface="Calibri Light"/>
                <a:ea typeface="+mn-ea"/>
                <a:cs typeface="+mn-cs"/>
                <a:sym typeface="+mn-ea"/>
              </a:rPr>
              <a:t> </a:t>
            </a:r>
            <a:br>
              <a:rPr lang="en-GB" sz="1800" kern="1200" dirty="0">
                <a:solidFill>
                  <a:srgbClr val="00B0F0"/>
                </a:solidFill>
                <a:latin typeface="Calibri Light"/>
                <a:ea typeface="+mn-ea"/>
                <a:cs typeface="+mn-cs"/>
                <a:sym typeface="+mn-ea"/>
              </a:rPr>
            </a:br>
            <a:r>
              <a:rPr lang="en-US" altLang="en-GB" sz="1800" kern="1200" dirty="0">
                <a:solidFill>
                  <a:srgbClr val="00B0F0"/>
                </a:solidFill>
                <a:latin typeface="Calibri Light"/>
                <a:ea typeface="+mn-ea"/>
                <a:cs typeface="+mn-cs"/>
                <a:sym typeface="+mn-ea"/>
              </a:rPr>
              <a:t>=</a:t>
            </a:r>
            <a:r>
              <a:rPr lang="en-GB" sz="1800" kern="1200" dirty="0">
                <a:solidFill>
                  <a:srgbClr val="00B0F0"/>
                </a:solidFill>
                <a:latin typeface="Calibri Light"/>
                <a:ea typeface="+mn-ea"/>
                <a:cs typeface="+mn-cs"/>
                <a:sym typeface="+mn-ea"/>
              </a:rPr>
              <a:t>Pregnant women with comorbidities</a:t>
            </a:r>
            <a:r>
              <a:rPr lang="en-US" altLang="en-GB" sz="1800" kern="1200" dirty="0">
                <a:solidFill>
                  <a:srgbClr val="00B0F0"/>
                </a:solidFill>
                <a:latin typeface="Calibri Light"/>
                <a:ea typeface="+mn-ea"/>
                <a:cs typeface="+mn-cs"/>
                <a:sym typeface="+mn-ea"/>
              </a:rPr>
              <a:t>.</a:t>
            </a:r>
            <a:r>
              <a:rPr lang="en-GB" sz="1800" kern="1200" dirty="0">
                <a:solidFill>
                  <a:srgbClr val="00B0F0"/>
                </a:solidFill>
                <a:latin typeface="Calibri Light"/>
                <a:ea typeface="+mn-ea"/>
                <a:cs typeface="+mn-cs"/>
                <a:sym typeface="+mn-ea"/>
              </a:rPr>
              <a:t> </a:t>
            </a:r>
            <a:br>
              <a:rPr lang="en-GB" sz="1800" kern="1200" dirty="0">
                <a:solidFill>
                  <a:srgbClr val="00B0F0"/>
                </a:solidFill>
                <a:latin typeface="Calibri Light"/>
                <a:ea typeface="+mn-ea"/>
                <a:cs typeface="+mn-cs"/>
                <a:sym typeface="+mn-ea"/>
              </a:rPr>
            </a:br>
            <a:r>
              <a:rPr lang="en-US" altLang="en-GB" sz="1800" kern="1200" dirty="0">
                <a:solidFill>
                  <a:srgbClr val="00B0F0"/>
                </a:solidFill>
                <a:latin typeface="Calibri Light"/>
                <a:ea typeface="+mn-ea"/>
                <a:cs typeface="+mn-cs"/>
                <a:sym typeface="+mn-ea"/>
              </a:rPr>
              <a:t>=</a:t>
            </a:r>
            <a:r>
              <a:rPr lang="en-GB" sz="1800" kern="1200" dirty="0">
                <a:solidFill>
                  <a:srgbClr val="00B0F0"/>
                </a:solidFill>
                <a:latin typeface="Calibri Light"/>
                <a:ea typeface="+mn-ea"/>
                <a:cs typeface="+mn-cs"/>
                <a:sym typeface="+mn-ea"/>
              </a:rPr>
              <a:t>exposures that place them at high risk</a:t>
            </a:r>
          </a:p>
          <a:p>
            <a:pPr lvl="0">
              <a:buClrTx/>
            </a:pPr>
            <a:endParaRPr lang="en-GB" altLang="en-GB" sz="2000" kern="1200" dirty="0">
              <a:solidFill>
                <a:srgbClr val="00B0F0"/>
              </a:solidFill>
              <a:latin typeface="Calibri Light"/>
              <a:ea typeface="+mn-ea"/>
              <a:cs typeface="+mn-cs"/>
              <a:sym typeface="+mn-ea"/>
            </a:endParaRPr>
          </a:p>
          <a:p>
            <a:pPr lvl="0">
              <a:buClrTx/>
            </a:pPr>
            <a:r>
              <a:rPr lang="en-US" altLang="en-GB" sz="2000" b="1" u="sng" kern="1200" dirty="0">
                <a:solidFill>
                  <a:srgbClr val="7030A0"/>
                </a:solidFill>
                <a:latin typeface="Calibri Light"/>
                <a:ea typeface="+mn-ea"/>
                <a:cs typeface="+mn-cs"/>
                <a:sym typeface="+mn-ea"/>
              </a:rPr>
              <a:t>Including:</a:t>
            </a:r>
          </a:p>
          <a:p>
            <a:pPr marL="433471" lvl="0" indent="-433471">
              <a:buClrTx/>
              <a:buFont typeface="Wingdings" panose="05000000000000000000" charset="0"/>
              <a:buChar char="Ø"/>
            </a:pPr>
            <a:r>
              <a:rPr lang="en-US" altLang="en-GB" kern="1200" dirty="0">
                <a:solidFill>
                  <a:srgbClr val="00B0F0"/>
                </a:solidFill>
                <a:latin typeface="Calibri Light"/>
                <a:ea typeface="+mn-ea"/>
                <a:cs typeface="+mn-cs"/>
                <a:sym typeface="+mn-ea"/>
              </a:rPr>
              <a:t>Hepatitis B Vaccine. </a:t>
            </a:r>
          </a:p>
          <a:p>
            <a:pPr marL="433471" lvl="0" indent="-433471">
              <a:buClrTx/>
              <a:buFont typeface="Wingdings" panose="05000000000000000000" charset="0"/>
              <a:buChar char="Ø"/>
            </a:pPr>
            <a:r>
              <a:rPr lang="en-US" altLang="en-GB" kern="1200" dirty="0">
                <a:solidFill>
                  <a:srgbClr val="00B0F0"/>
                </a:solidFill>
                <a:latin typeface="Calibri Light"/>
                <a:ea typeface="+mn-ea"/>
                <a:cs typeface="+mn-cs"/>
                <a:sym typeface="+mn-ea"/>
              </a:rPr>
              <a:t>Pneumococcal Polysaccharide Vaccine.</a:t>
            </a:r>
          </a:p>
          <a:p>
            <a:pPr marL="433471" lvl="0" indent="-433471">
              <a:buClrTx/>
              <a:buFont typeface="Wingdings" panose="05000000000000000000" charset="0"/>
              <a:buChar char="Ø"/>
            </a:pPr>
            <a:r>
              <a:rPr lang="en-US" altLang="en-GB" kern="1200" dirty="0">
                <a:solidFill>
                  <a:srgbClr val="00B0F0"/>
                </a:solidFill>
                <a:latin typeface="Calibri Light"/>
                <a:ea typeface="+mn-ea"/>
                <a:cs typeface="+mn-cs"/>
                <a:sym typeface="+mn-ea"/>
              </a:rPr>
              <a:t>Hepatitis A Vaccine. </a:t>
            </a:r>
          </a:p>
          <a:p>
            <a:pPr marL="433471" lvl="0" indent="-433471">
              <a:buClrTx/>
              <a:buFont typeface="Wingdings" panose="05000000000000000000" charset="0"/>
              <a:buChar char="Ø"/>
            </a:pPr>
            <a:r>
              <a:rPr lang="en-US" altLang="en-GB" kern="1200" dirty="0">
                <a:solidFill>
                  <a:srgbClr val="00B0F0"/>
                </a:solidFill>
                <a:latin typeface="Calibri Light"/>
                <a:ea typeface="+mn-ea"/>
                <a:cs typeface="+mn-cs"/>
                <a:sym typeface="+mn-ea"/>
              </a:rPr>
              <a:t>Inactivated Poliovirus Vaccine. </a:t>
            </a:r>
          </a:p>
          <a:p>
            <a:pPr marL="433471" lvl="0" indent="-433471">
              <a:buClrTx/>
              <a:buFont typeface="Wingdings" panose="05000000000000000000" charset="0"/>
              <a:buChar char="Ø"/>
            </a:pPr>
            <a:r>
              <a:rPr lang="en-US" altLang="en-GB" kern="1200" dirty="0">
                <a:solidFill>
                  <a:srgbClr val="00B0F0"/>
                </a:solidFill>
                <a:latin typeface="Calibri Light"/>
                <a:ea typeface="+mn-ea"/>
                <a:cs typeface="+mn-cs"/>
                <a:sym typeface="+mn-ea"/>
              </a:rPr>
              <a:t>Rabies Vaccine. </a:t>
            </a:r>
          </a:p>
          <a:p>
            <a:pPr marL="433471" lvl="0" indent="-433471">
              <a:buClrTx/>
              <a:buFont typeface="Wingdings" panose="05000000000000000000" charset="0"/>
              <a:buChar char="Ø"/>
            </a:pPr>
            <a:r>
              <a:rPr lang="en-US" altLang="en-GB" kern="1200" dirty="0">
                <a:solidFill>
                  <a:srgbClr val="00B0F0"/>
                </a:solidFill>
                <a:latin typeface="Calibri Light"/>
                <a:ea typeface="+mn-ea"/>
                <a:cs typeface="+mn-cs"/>
                <a:sym typeface="+mn-ea"/>
              </a:rPr>
              <a:t>Anthrax Vaccine.</a:t>
            </a:r>
          </a:p>
        </p:txBody>
      </p:sp>
    </p:spTree>
    <p:extLst>
      <p:ext uri="{BB962C8B-B14F-4D97-AF65-F5344CB8AC3E}">
        <p14:creationId xmlns:p14="http://schemas.microsoft.com/office/powerpoint/2010/main" val="37847975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lvl="0"/>
            <a:r>
              <a:rPr lang="en-GB" sz="4551" kern="1200" dirty="0">
                <a:ln w="12700">
                  <a:solidFill>
                    <a:srgbClr val="4472C4"/>
                  </a:solidFill>
                  <a:prstDash val="solid"/>
                </a:ln>
                <a:solidFill>
                  <a:srgbClr val="0070C0"/>
                </a:solidFill>
                <a:latin typeface="Calibri Light"/>
                <a:ea typeface="+mn-ea"/>
                <a:cs typeface="+mn-cs"/>
                <a:sym typeface="+mn-ea"/>
              </a:rPr>
              <a:t>Postpartum immunization </a:t>
            </a:r>
            <a:br>
              <a:rPr lang="en-US" sz="1707" b="0" kern="1200" dirty="0">
                <a:solidFill>
                  <a:prstClr val="black"/>
                </a:solidFill>
                <a:latin typeface="Calibri"/>
                <a:ea typeface="+mn-ea"/>
                <a:cs typeface="+mn-cs"/>
              </a:rPr>
            </a:br>
            <a:endParaRPr lang="en-US" dirty="0"/>
          </a:p>
        </p:txBody>
      </p:sp>
      <p:sp>
        <p:nvSpPr>
          <p:cNvPr id="3" name="مستطيل 2"/>
          <p:cNvSpPr/>
          <p:nvPr/>
        </p:nvSpPr>
        <p:spPr>
          <a:xfrm>
            <a:off x="971600" y="1275606"/>
            <a:ext cx="7992888" cy="3803477"/>
          </a:xfrm>
          <a:prstGeom prst="rect">
            <a:avLst/>
          </a:prstGeom>
        </p:spPr>
        <p:txBody>
          <a:bodyPr wrap="square">
            <a:spAutoFit/>
          </a:bodyPr>
          <a:lstStyle/>
          <a:p>
            <a:pPr marL="325103" lvl="0" indent="-325103" defTabSz="866943">
              <a:spcBef>
                <a:spcPct val="20000"/>
              </a:spcBef>
              <a:buClrTx/>
              <a:buFont typeface="Arial" panose="020B0604020202020204" pitchFamily="34" charset="0"/>
              <a:buChar char="•"/>
              <a:defRPr/>
            </a:pPr>
            <a:r>
              <a:rPr lang="en-GB" sz="2275" kern="1200" dirty="0">
                <a:solidFill>
                  <a:srgbClr val="00B0F0"/>
                </a:solidFill>
                <a:latin typeface="Calibri"/>
                <a:ea typeface="+mn-ea"/>
                <a:cs typeface="+mn-cs"/>
                <a:sym typeface="+mn-ea"/>
              </a:rPr>
              <a:t>Following delivery postpartum women should receive all recommended vaccines that could not be or were not administered during pregnancy</a:t>
            </a:r>
          </a:p>
          <a:p>
            <a:pPr marL="325103" lvl="0" indent="-325103" defTabSz="866943">
              <a:spcBef>
                <a:spcPct val="20000"/>
              </a:spcBef>
              <a:buClrTx/>
              <a:buFont typeface="Arial" panose="020B0604020202020204" pitchFamily="34" charset="0"/>
              <a:buChar char="•"/>
              <a:defRPr/>
            </a:pPr>
            <a:r>
              <a:rPr lang="en-US" altLang="en-GB" sz="3034" b="1" u="sng" kern="1200" dirty="0">
                <a:solidFill>
                  <a:srgbClr val="7030A0"/>
                </a:solidFill>
                <a:latin typeface="Calibri"/>
                <a:ea typeface="+mn-ea"/>
                <a:cs typeface="+mn-cs"/>
                <a:sym typeface="+mn-ea"/>
              </a:rPr>
              <a:t>Including:</a:t>
            </a:r>
            <a:r>
              <a:rPr lang="en-GB" sz="3034" b="1" u="sng" kern="1200" dirty="0">
                <a:solidFill>
                  <a:srgbClr val="7030A0"/>
                </a:solidFill>
                <a:latin typeface="Calibri"/>
                <a:ea typeface="+mn-ea"/>
                <a:cs typeface="+mn-cs"/>
                <a:sym typeface="+mn-ea"/>
              </a:rPr>
              <a:t> </a:t>
            </a:r>
            <a:endParaRPr lang="en-GB" sz="2275" kern="1200" dirty="0">
              <a:solidFill>
                <a:srgbClr val="00B0F0"/>
              </a:solidFill>
              <a:latin typeface="Calibri"/>
              <a:ea typeface="+mn-ea"/>
              <a:cs typeface="+mn-cs"/>
            </a:endParaRPr>
          </a:p>
          <a:p>
            <a:pPr marL="325103" lvl="0" indent="-325103" defTabSz="866943">
              <a:spcBef>
                <a:spcPct val="20000"/>
              </a:spcBef>
              <a:buClrTx/>
              <a:buFont typeface="Wingdings" panose="05000000000000000000" charset="0"/>
              <a:buChar char="§"/>
              <a:defRPr/>
            </a:pPr>
            <a:r>
              <a:rPr lang="en-GB" sz="2275" kern="1200" dirty="0">
                <a:solidFill>
                  <a:srgbClr val="00B0F0"/>
                </a:solidFill>
                <a:latin typeface="Calibri"/>
                <a:ea typeface="+mn-ea"/>
                <a:cs typeface="+mn-cs"/>
                <a:sym typeface="+mn-ea"/>
              </a:rPr>
              <a:t>Measles</a:t>
            </a:r>
            <a:endParaRPr lang="en-GB" sz="2275" kern="1200" dirty="0">
              <a:solidFill>
                <a:srgbClr val="00B0F0"/>
              </a:solidFill>
              <a:latin typeface="Calibri"/>
              <a:ea typeface="+mn-ea"/>
              <a:cs typeface="+mn-cs"/>
            </a:endParaRPr>
          </a:p>
          <a:p>
            <a:pPr marL="325103" lvl="0" indent="-325103" defTabSz="866943">
              <a:spcBef>
                <a:spcPct val="20000"/>
              </a:spcBef>
              <a:buClrTx/>
              <a:buFont typeface="Wingdings" panose="05000000000000000000" charset="0"/>
              <a:buChar char="§"/>
              <a:defRPr/>
            </a:pPr>
            <a:r>
              <a:rPr lang="en-GB" sz="2275" kern="1200" dirty="0">
                <a:solidFill>
                  <a:srgbClr val="00B0F0"/>
                </a:solidFill>
                <a:latin typeface="Calibri"/>
                <a:ea typeface="+mn-ea"/>
                <a:cs typeface="+mn-cs"/>
                <a:sym typeface="+mn-ea"/>
              </a:rPr>
              <a:t>mumps</a:t>
            </a:r>
            <a:endParaRPr lang="en-GB" sz="2275" kern="1200" dirty="0">
              <a:solidFill>
                <a:srgbClr val="00B0F0"/>
              </a:solidFill>
              <a:latin typeface="Calibri"/>
              <a:ea typeface="+mn-ea"/>
              <a:cs typeface="+mn-cs"/>
            </a:endParaRPr>
          </a:p>
          <a:p>
            <a:pPr marL="325103" lvl="0" indent="-325103" defTabSz="866943">
              <a:spcBef>
                <a:spcPct val="20000"/>
              </a:spcBef>
              <a:buClrTx/>
              <a:buFont typeface="Wingdings" panose="05000000000000000000" charset="0"/>
              <a:buChar char="§"/>
              <a:defRPr/>
            </a:pPr>
            <a:r>
              <a:rPr lang="en-GB" sz="2275" kern="1200" dirty="0">
                <a:solidFill>
                  <a:srgbClr val="00B0F0"/>
                </a:solidFill>
                <a:latin typeface="Calibri"/>
                <a:ea typeface="+mn-ea"/>
                <a:cs typeface="+mn-cs"/>
                <a:sym typeface="+mn-ea"/>
              </a:rPr>
              <a:t>Rubella</a:t>
            </a:r>
            <a:endParaRPr lang="en-GB" sz="2275" kern="1200" dirty="0">
              <a:solidFill>
                <a:srgbClr val="00B0F0"/>
              </a:solidFill>
              <a:latin typeface="Calibri"/>
              <a:ea typeface="+mn-ea"/>
              <a:cs typeface="+mn-cs"/>
            </a:endParaRPr>
          </a:p>
          <a:p>
            <a:pPr marL="325103" lvl="0" indent="-325103" defTabSz="866943">
              <a:spcBef>
                <a:spcPct val="20000"/>
              </a:spcBef>
              <a:buClrTx/>
              <a:buFont typeface="Wingdings" panose="05000000000000000000" charset="0"/>
              <a:buChar char="§"/>
              <a:defRPr/>
            </a:pPr>
            <a:r>
              <a:rPr lang="en-GB" sz="2275" kern="1200" dirty="0">
                <a:solidFill>
                  <a:srgbClr val="00B0F0"/>
                </a:solidFill>
                <a:latin typeface="Calibri"/>
                <a:ea typeface="+mn-ea"/>
                <a:cs typeface="+mn-cs"/>
                <a:sym typeface="+mn-ea"/>
              </a:rPr>
              <a:t>Varicella</a:t>
            </a:r>
            <a:endParaRPr lang="en-GB" sz="2275" kern="1200" dirty="0">
              <a:solidFill>
                <a:srgbClr val="00B0F0"/>
              </a:solidFill>
              <a:latin typeface="Calibri"/>
              <a:ea typeface="+mn-ea"/>
              <a:cs typeface="+mn-cs"/>
            </a:endParaRPr>
          </a:p>
          <a:p>
            <a:pPr marL="325103" lvl="0" indent="-325103" defTabSz="866943">
              <a:spcBef>
                <a:spcPct val="20000"/>
              </a:spcBef>
              <a:buClrTx/>
              <a:buFont typeface="Wingdings" panose="05000000000000000000" charset="0"/>
              <a:buChar char="§"/>
              <a:defRPr/>
            </a:pPr>
            <a:r>
              <a:rPr lang="en-GB" sz="2275" kern="1200" dirty="0">
                <a:solidFill>
                  <a:srgbClr val="00B0F0"/>
                </a:solidFill>
                <a:latin typeface="Calibri"/>
                <a:ea typeface="+mn-ea"/>
                <a:cs typeface="+mn-cs"/>
                <a:sym typeface="+mn-ea"/>
              </a:rPr>
              <a:t> [</a:t>
            </a:r>
            <a:r>
              <a:rPr lang="en-GB" sz="2275" kern="1200" dirty="0" err="1">
                <a:solidFill>
                  <a:srgbClr val="00B0F0"/>
                </a:solidFill>
                <a:latin typeface="Calibri"/>
                <a:ea typeface="+mn-ea"/>
                <a:cs typeface="+mn-cs"/>
                <a:sym typeface="+mn-ea"/>
              </a:rPr>
              <a:t>Tdap</a:t>
            </a:r>
            <a:r>
              <a:rPr lang="en-GB" sz="2275" kern="1200" dirty="0">
                <a:solidFill>
                  <a:srgbClr val="00B0F0"/>
                </a:solidFill>
                <a:latin typeface="Calibri"/>
                <a:ea typeface="+mn-ea"/>
                <a:cs typeface="+mn-cs"/>
                <a:sym typeface="+mn-ea"/>
              </a:rPr>
              <a:t>] </a:t>
            </a:r>
          </a:p>
        </p:txBody>
      </p:sp>
    </p:spTree>
    <p:extLst>
      <p:ext uri="{BB962C8B-B14F-4D97-AF65-F5344CB8AC3E}">
        <p14:creationId xmlns:p14="http://schemas.microsoft.com/office/powerpoint/2010/main" val="32332082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lvl="0" defTabSz="866943">
              <a:spcBef>
                <a:spcPct val="0"/>
              </a:spcBef>
              <a:defRPr/>
            </a:pPr>
            <a:r>
              <a:rPr lang="en-GB" sz="4551" kern="1200" dirty="0">
                <a:ln w="12700">
                  <a:solidFill>
                    <a:srgbClr val="4472C4"/>
                  </a:solidFill>
                  <a:prstDash val="solid"/>
                </a:ln>
                <a:solidFill>
                  <a:srgbClr val="0070C0"/>
                </a:solidFill>
                <a:latin typeface="Calibri Light"/>
                <a:ea typeface="+mn-ea"/>
                <a:cs typeface="+mn-cs"/>
                <a:sym typeface="+mn-ea"/>
              </a:rPr>
              <a:t>Breastfeeding and vaccination</a:t>
            </a:r>
            <a:br>
              <a:rPr lang="en-US" sz="1707" b="0" kern="1200" dirty="0">
                <a:solidFill>
                  <a:prstClr val="black"/>
                </a:solidFill>
                <a:latin typeface="Calibri"/>
                <a:ea typeface="+mn-ea"/>
                <a:cs typeface="+mn-cs"/>
              </a:rPr>
            </a:br>
            <a:endParaRPr lang="en-US" dirty="0"/>
          </a:p>
        </p:txBody>
      </p:sp>
      <p:sp>
        <p:nvSpPr>
          <p:cNvPr id="3" name="مستطيل 2"/>
          <p:cNvSpPr/>
          <p:nvPr/>
        </p:nvSpPr>
        <p:spPr>
          <a:xfrm>
            <a:off x="755576" y="1419622"/>
            <a:ext cx="7200800" cy="3139321"/>
          </a:xfrm>
          <a:prstGeom prst="rect">
            <a:avLst/>
          </a:prstGeom>
        </p:spPr>
        <p:txBody>
          <a:bodyPr wrap="square">
            <a:spAutoFit/>
          </a:bodyPr>
          <a:lstStyle/>
          <a:p>
            <a:pPr marL="270920" lvl="0" indent="-270920">
              <a:buClrTx/>
              <a:buFont typeface="Wingdings" panose="05000000000000000000" charset="0"/>
              <a:buChar char="q"/>
            </a:pPr>
            <a:r>
              <a:rPr lang="en-US" sz="1800" b="1" u="sng" kern="1200" dirty="0">
                <a:solidFill>
                  <a:srgbClr val="00B0F0"/>
                </a:solidFill>
                <a:latin typeface="Calibri"/>
                <a:ea typeface="+mn-ea"/>
                <a:cs typeface="+mn-cs"/>
              </a:rPr>
              <a:t> Inactivated, recombinant, subunit, polysaccharide, and conjugate vaccines</a:t>
            </a:r>
            <a:r>
              <a:rPr lang="en-US" sz="1800" kern="1200" dirty="0">
                <a:solidFill>
                  <a:srgbClr val="00B0F0"/>
                </a:solidFill>
                <a:latin typeface="Calibri"/>
                <a:ea typeface="+mn-ea"/>
                <a:cs typeface="+mn-cs"/>
              </a:rPr>
              <a:t>, as well as toxoids, carry no risk for mothers who are breastfeeding or for their infants.</a:t>
            </a:r>
          </a:p>
          <a:p>
            <a:pPr marL="270920" lvl="0" indent="-270920">
              <a:buClrTx/>
              <a:buFont typeface="Wingdings" panose="05000000000000000000" charset="0"/>
              <a:buChar char="q"/>
            </a:pPr>
            <a:r>
              <a:rPr lang="en-US" sz="1800" b="1" u="sng" kern="1200" dirty="0">
                <a:solidFill>
                  <a:srgbClr val="00B0F0"/>
                </a:solidFill>
                <a:latin typeface="Calibri"/>
                <a:ea typeface="+mn-ea"/>
                <a:cs typeface="+mn-cs"/>
              </a:rPr>
              <a:t>smallpox and yellow fever vaccines</a:t>
            </a:r>
            <a:r>
              <a:rPr lang="en-US" sz="1800" kern="1200" dirty="0">
                <a:solidFill>
                  <a:srgbClr val="00B0F0"/>
                </a:solidFill>
                <a:latin typeface="Calibri"/>
                <a:ea typeface="+mn-ea"/>
                <a:cs typeface="+mn-cs"/>
              </a:rPr>
              <a:t>, neither inactivated nor live-virus vaccines administered to a lactating woman affect the safety of breastfeeding for women or their infants. Although live viruses in vaccines can replicate in the mother, the majority of live viruses in vaccines have been demonstrated not to be excreted in human milk.</a:t>
            </a:r>
          </a:p>
          <a:p>
            <a:pPr marL="270920" lvl="0" indent="-270920">
              <a:buClrTx/>
              <a:buFont typeface="Wingdings" panose="05000000000000000000" charset="0"/>
              <a:buChar char="q"/>
            </a:pPr>
            <a:r>
              <a:rPr lang="en-US" sz="1800" b="1" u="sng" kern="1200" dirty="0">
                <a:solidFill>
                  <a:srgbClr val="00B0F0"/>
                </a:solidFill>
                <a:latin typeface="Calibri"/>
                <a:ea typeface="+mn-ea"/>
                <a:cs typeface="+mn-cs"/>
                <a:sym typeface="+mn-ea"/>
              </a:rPr>
              <a:t>Rubella </a:t>
            </a:r>
            <a:r>
              <a:rPr lang="en-US" sz="1800" kern="1200" dirty="0">
                <a:solidFill>
                  <a:srgbClr val="00B0F0"/>
                </a:solidFill>
                <a:latin typeface="Calibri"/>
                <a:ea typeface="+mn-ea"/>
                <a:cs typeface="+mn-cs"/>
                <a:sym typeface="+mn-ea"/>
              </a:rPr>
              <a:t>vaccine virus might be excreted in human milk, but the virus usually does not infect the infant. If  the infection  occur, it will be  tolerated because the virus is attenuated. </a:t>
            </a:r>
            <a:endParaRPr lang="en-US" sz="1800" kern="1200" dirty="0">
              <a:solidFill>
                <a:srgbClr val="00B0F0"/>
              </a:solidFill>
              <a:latin typeface="Calibri"/>
              <a:ea typeface="+mn-ea"/>
              <a:cs typeface="+mn-cs"/>
            </a:endParaRPr>
          </a:p>
        </p:txBody>
      </p:sp>
    </p:spTree>
    <p:extLst>
      <p:ext uri="{BB962C8B-B14F-4D97-AF65-F5344CB8AC3E}">
        <p14:creationId xmlns:p14="http://schemas.microsoft.com/office/powerpoint/2010/main" val="21063693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3478"/>
            <a:ext cx="8654091" cy="4845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17067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1923678"/>
            <a:ext cx="7704000" cy="572700"/>
          </a:xfrm>
        </p:spPr>
        <p:txBody>
          <a:bodyPr/>
          <a:lstStyle/>
          <a:p>
            <a:pPr algn="ctr"/>
            <a:r>
              <a:rPr lang="en-US" sz="4400" dirty="0">
                <a:latin typeface="Papyrus" pitchFamily="66" charset="0"/>
              </a:rPr>
              <a:t>Thank you </a:t>
            </a:r>
          </a:p>
        </p:txBody>
      </p:sp>
    </p:spTree>
    <p:extLst>
      <p:ext uri="{BB962C8B-B14F-4D97-AF65-F5344CB8AC3E}">
        <p14:creationId xmlns:p14="http://schemas.microsoft.com/office/powerpoint/2010/main" val="2365046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39552" y="1851670"/>
            <a:ext cx="6624736" cy="1443680"/>
          </a:xfrm>
        </p:spPr>
        <p:txBody>
          <a:bodyPr/>
          <a:lstStyle/>
          <a:p>
            <a:pPr marL="228600" lvl="0" indent="-228600" algn="l" fontAlgn="base">
              <a:lnSpc>
                <a:spcPct val="90000"/>
              </a:lnSpc>
              <a:spcBef>
                <a:spcPts val="1000"/>
              </a:spcBef>
            </a:pPr>
            <a:r>
              <a:rPr lang="en-US" sz="2000" kern="1200" dirty="0">
                <a:solidFill>
                  <a:schemeClr val="accent5">
                    <a:lumMod val="10000"/>
                  </a:schemeClr>
                </a:solidFill>
                <a:latin typeface="Calibri"/>
                <a:ea typeface="+mn-ea"/>
                <a:cs typeface="+mn-cs"/>
              </a:rPr>
              <a:t>Three types of drug transfer across the placenta are recognized:</a:t>
            </a:r>
            <a:br>
              <a:rPr lang="en-US" sz="1800" b="0" kern="1200" dirty="0">
                <a:solidFill>
                  <a:prstClr val="black"/>
                </a:solidFill>
                <a:latin typeface="Calibri"/>
                <a:ea typeface="+mn-ea"/>
                <a:cs typeface="+mn-cs"/>
              </a:rPr>
            </a:br>
            <a:br>
              <a:rPr lang="en-US" sz="1800" b="0" kern="1200" dirty="0">
                <a:solidFill>
                  <a:prstClr val="black"/>
                </a:solidFill>
                <a:latin typeface="Calibri"/>
                <a:ea typeface="+mn-ea"/>
                <a:cs typeface="+mn-cs"/>
              </a:rPr>
            </a:br>
            <a:r>
              <a:rPr lang="en-US" sz="1800" kern="1200" dirty="0">
                <a:solidFill>
                  <a:prstClr val="black"/>
                </a:solidFill>
                <a:latin typeface="Calibri"/>
                <a:ea typeface="+mn-ea"/>
                <a:cs typeface="+mn-cs"/>
              </a:rPr>
              <a:t>Complete transfer (type 1 drugs</a:t>
            </a:r>
            <a:r>
              <a:rPr lang="en-US" sz="1800" b="0" kern="1200" dirty="0">
                <a:solidFill>
                  <a:prstClr val="black"/>
                </a:solidFill>
                <a:latin typeface="Calibri"/>
                <a:ea typeface="+mn-ea"/>
                <a:cs typeface="+mn-cs"/>
              </a:rPr>
              <a:t>): for example, thiopental</a:t>
            </a:r>
            <a:br>
              <a:rPr lang="en-US" sz="1800" b="0" kern="1200" dirty="0">
                <a:solidFill>
                  <a:prstClr val="black"/>
                </a:solidFill>
                <a:latin typeface="Calibri"/>
                <a:ea typeface="+mn-ea"/>
                <a:cs typeface="+mn-cs"/>
              </a:rPr>
            </a:br>
            <a:r>
              <a:rPr lang="en-US" sz="1800" b="0" kern="1200" dirty="0">
                <a:solidFill>
                  <a:prstClr val="black"/>
                </a:solidFill>
                <a:latin typeface="Calibri"/>
                <a:ea typeface="+mn-ea"/>
                <a:cs typeface="+mn-cs"/>
              </a:rPr>
              <a:t> Drugs exhibiting this type of transfer will rapidly cross the placenta with pharmacologically significant concentrations equilibrating in maternal and fetal blood.</a:t>
            </a:r>
            <a:br>
              <a:rPr lang="en-US" sz="1800" b="0" kern="1200" dirty="0">
                <a:solidFill>
                  <a:prstClr val="black"/>
                </a:solidFill>
                <a:latin typeface="Calibri"/>
                <a:ea typeface="+mn-ea"/>
                <a:cs typeface="+mn-cs"/>
              </a:rPr>
            </a:br>
            <a:br>
              <a:rPr lang="en-US" sz="1800" b="0" kern="1200" dirty="0">
                <a:solidFill>
                  <a:prstClr val="black"/>
                </a:solidFill>
                <a:latin typeface="Calibri"/>
                <a:ea typeface="+mn-ea"/>
                <a:cs typeface="+mn-cs"/>
              </a:rPr>
            </a:br>
            <a:r>
              <a:rPr lang="en-US" sz="1800" kern="1200" dirty="0">
                <a:solidFill>
                  <a:prstClr val="black"/>
                </a:solidFill>
                <a:latin typeface="Calibri"/>
                <a:ea typeface="+mn-ea"/>
                <a:cs typeface="+mn-cs"/>
              </a:rPr>
              <a:t>Exceeding transfer (type 2 drugs)</a:t>
            </a:r>
            <a:r>
              <a:rPr lang="en-US" sz="1800" b="0" kern="1200" dirty="0">
                <a:solidFill>
                  <a:prstClr val="black"/>
                </a:solidFill>
                <a:latin typeface="Calibri"/>
                <a:ea typeface="+mn-ea"/>
                <a:cs typeface="+mn-cs"/>
              </a:rPr>
              <a:t>: for example, ketamine</a:t>
            </a:r>
            <a:br>
              <a:rPr lang="en-US" sz="1800" b="0" kern="1200" dirty="0">
                <a:solidFill>
                  <a:prstClr val="black"/>
                </a:solidFill>
                <a:latin typeface="Calibri"/>
                <a:ea typeface="+mn-ea"/>
                <a:cs typeface="+mn-cs"/>
              </a:rPr>
            </a:br>
            <a:r>
              <a:rPr lang="en-US" sz="1800" b="0" kern="1200" dirty="0">
                <a:solidFill>
                  <a:prstClr val="black"/>
                </a:solidFill>
                <a:latin typeface="Calibri"/>
                <a:ea typeface="+mn-ea"/>
                <a:cs typeface="+mn-cs"/>
              </a:rPr>
              <a:t> These drugs cross the placenta to reach greater concentrations in fetal compared with maternal blood.</a:t>
            </a:r>
            <a:br>
              <a:rPr lang="en-US" sz="1800" b="0" kern="1200" dirty="0">
                <a:solidFill>
                  <a:prstClr val="black"/>
                </a:solidFill>
                <a:latin typeface="Calibri"/>
                <a:ea typeface="+mn-ea"/>
                <a:cs typeface="+mn-cs"/>
              </a:rPr>
            </a:br>
            <a:br>
              <a:rPr lang="en-US" sz="1800" b="0" kern="1200" dirty="0">
                <a:solidFill>
                  <a:prstClr val="black"/>
                </a:solidFill>
                <a:latin typeface="Calibri"/>
                <a:ea typeface="+mn-ea"/>
                <a:cs typeface="+mn-cs"/>
              </a:rPr>
            </a:br>
            <a:r>
              <a:rPr lang="en-US" sz="1800" kern="1200" dirty="0">
                <a:solidFill>
                  <a:prstClr val="black"/>
                </a:solidFill>
                <a:latin typeface="Calibri"/>
                <a:ea typeface="+mn-ea"/>
                <a:cs typeface="+mn-cs"/>
              </a:rPr>
              <a:t>Incomplete transfer (type 3 drugs</a:t>
            </a:r>
            <a:r>
              <a:rPr lang="en-US" sz="1800" b="0" kern="1200" dirty="0">
                <a:solidFill>
                  <a:prstClr val="black"/>
                </a:solidFill>
                <a:latin typeface="Calibri"/>
                <a:ea typeface="+mn-ea"/>
                <a:cs typeface="+mn-cs"/>
              </a:rPr>
              <a:t>): for example, succinylcholine</a:t>
            </a:r>
            <a:br>
              <a:rPr lang="en-US" sz="1800" b="0" kern="1200" dirty="0">
                <a:solidFill>
                  <a:prstClr val="black"/>
                </a:solidFill>
                <a:latin typeface="Calibri"/>
                <a:ea typeface="+mn-ea"/>
                <a:cs typeface="+mn-cs"/>
              </a:rPr>
            </a:br>
            <a:r>
              <a:rPr lang="en-US" sz="1800" b="0" kern="1200" dirty="0">
                <a:solidFill>
                  <a:prstClr val="black"/>
                </a:solidFill>
                <a:latin typeface="Calibri"/>
                <a:ea typeface="+mn-ea"/>
                <a:cs typeface="+mn-cs"/>
              </a:rPr>
              <a:t> These drugs are unable to cross the placenta completely, resulting in higher concentrations in maternal compared with fetal blood</a:t>
            </a:r>
            <a:br>
              <a:rPr lang="en-US" sz="2400" b="0" kern="1200" dirty="0">
                <a:solidFill>
                  <a:prstClr val="black"/>
                </a:solidFill>
                <a:latin typeface="Calibri"/>
                <a:ea typeface="+mn-ea"/>
                <a:cs typeface="+mn-cs"/>
              </a:rPr>
            </a:br>
            <a:br>
              <a:rPr lang="en-US" sz="2800" b="0" kern="1200" dirty="0">
                <a:solidFill>
                  <a:prstClr val="black"/>
                </a:solidFill>
                <a:latin typeface="Calibri"/>
                <a:ea typeface="+mn-ea"/>
                <a:cs typeface="+mn-cs"/>
              </a:rPr>
            </a:br>
            <a:endParaRPr lang="en-US" sz="1800" dirty="0"/>
          </a:p>
        </p:txBody>
      </p:sp>
      <p:sp>
        <p:nvSpPr>
          <p:cNvPr id="3" name="عنوان 2"/>
          <p:cNvSpPr>
            <a:spLocks noGrp="1"/>
          </p:cNvSpPr>
          <p:nvPr>
            <p:ph type="title" idx="2"/>
          </p:nvPr>
        </p:nvSpPr>
        <p:spPr>
          <a:xfrm>
            <a:off x="8964488" y="6100142"/>
            <a:ext cx="1100700" cy="951900"/>
          </a:xfrm>
        </p:spPr>
        <p:txBody>
          <a:bodyPr/>
          <a:lstStyle/>
          <a:p>
            <a:endParaRPr lang="en-US" dirty="0"/>
          </a:p>
        </p:txBody>
      </p:sp>
    </p:spTree>
    <p:extLst>
      <p:ext uri="{BB962C8B-B14F-4D97-AF65-F5344CB8AC3E}">
        <p14:creationId xmlns:p14="http://schemas.microsoft.com/office/powerpoint/2010/main" val="2607403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24544" y="987574"/>
            <a:ext cx="7992888" cy="723600"/>
          </a:xfrm>
        </p:spPr>
        <p:txBody>
          <a:bodyPr/>
          <a:lstStyle/>
          <a:p>
            <a:pPr lvl="0"/>
            <a:r>
              <a:rPr lang="en-US" altLang="en-US" sz="4000" kern="1200" dirty="0">
                <a:solidFill>
                  <a:prstClr val="black"/>
                </a:solidFill>
                <a:latin typeface="Colonna MT" panose="04020805060202030203" pitchFamily="82" charset="0"/>
                <a:ea typeface="+mn-ea"/>
                <a:cs typeface="+mn-cs"/>
              </a:rPr>
              <a:t>Factors affecting placental drug transfer</a:t>
            </a:r>
            <a:br>
              <a:rPr lang="en-US" altLang="en-US" sz="4800" kern="1200" dirty="0">
                <a:solidFill>
                  <a:prstClr val="black"/>
                </a:solidFill>
                <a:latin typeface="Colonna MT" panose="04020805060202030203" pitchFamily="82" charset="0"/>
                <a:ea typeface="+mn-ea"/>
                <a:cs typeface="+mn-cs"/>
              </a:rPr>
            </a:br>
            <a:endParaRPr lang="en-US" dirty="0"/>
          </a:p>
        </p:txBody>
      </p:sp>
      <p:sp>
        <p:nvSpPr>
          <p:cNvPr id="4" name="عنوان فرعي 3"/>
          <p:cNvSpPr>
            <a:spLocks noGrp="1"/>
          </p:cNvSpPr>
          <p:nvPr>
            <p:ph type="subTitle" idx="1"/>
          </p:nvPr>
        </p:nvSpPr>
        <p:spPr>
          <a:xfrm>
            <a:off x="107504" y="1707654"/>
            <a:ext cx="8352928" cy="2808312"/>
          </a:xfrm>
        </p:spPr>
        <p:txBody>
          <a:bodyPr/>
          <a:lstStyle/>
          <a:p>
            <a:pPr marL="0" lvl="0" indent="0" algn="l">
              <a:buClrTx/>
              <a:buSzTx/>
            </a:pPr>
            <a:r>
              <a:rPr lang="en-US" altLang="en-US" sz="1800" b="1" kern="1200" dirty="0">
                <a:solidFill>
                  <a:prstClr val="black"/>
                </a:solidFill>
                <a:latin typeface="Calibri"/>
                <a:ea typeface="+mn-ea"/>
                <a:cs typeface="+mn-cs"/>
              </a:rPr>
              <a:t>1-Lipid solubility:</a:t>
            </a:r>
          </a:p>
          <a:p>
            <a:pPr marL="457200" lvl="1" indent="0" algn="l">
              <a:buClrTx/>
              <a:buSzTx/>
            </a:pPr>
            <a:r>
              <a:rPr lang="en-US" altLang="en-US" sz="1800" b="1" kern="1200" dirty="0">
                <a:solidFill>
                  <a:prstClr val="black"/>
                </a:solidFill>
                <a:latin typeface="Calibri"/>
                <a:ea typeface="+mn-ea"/>
                <a:cs typeface="+mn-cs"/>
              </a:rPr>
              <a:t>Lipid soluble drugs</a:t>
            </a:r>
            <a:r>
              <a:rPr lang="en-US" altLang="en-US" sz="1800" kern="1200" dirty="0">
                <a:solidFill>
                  <a:prstClr val="black"/>
                </a:solidFill>
                <a:latin typeface="Calibri"/>
                <a:ea typeface="+mn-ea"/>
                <a:cs typeface="+mn-cs"/>
              </a:rPr>
              <a:t> diffuse readily and </a:t>
            </a:r>
            <a:r>
              <a:rPr lang="en-US" altLang="en-US" sz="1800" b="1" kern="1200" dirty="0">
                <a:solidFill>
                  <a:prstClr val="black"/>
                </a:solidFill>
                <a:latin typeface="Calibri"/>
                <a:ea typeface="+mn-ea"/>
                <a:cs typeface="+mn-cs"/>
              </a:rPr>
              <a:t>enter the fetal</a:t>
            </a:r>
            <a:r>
              <a:rPr lang="en-US" altLang="en-US" sz="1800" kern="1200" dirty="0">
                <a:solidFill>
                  <a:prstClr val="black"/>
                </a:solidFill>
                <a:latin typeface="Calibri"/>
                <a:ea typeface="+mn-ea"/>
                <a:cs typeface="+mn-cs"/>
              </a:rPr>
              <a:t> circulation, e.g. thiopental</a:t>
            </a:r>
          </a:p>
          <a:p>
            <a:pPr marL="457200" lvl="1" indent="0" algn="l">
              <a:buClrTx/>
              <a:buSzTx/>
            </a:pPr>
            <a:endParaRPr lang="en-US" altLang="en-US" sz="1800" kern="1200" dirty="0">
              <a:solidFill>
                <a:prstClr val="black"/>
              </a:solidFill>
              <a:latin typeface="Calibri"/>
              <a:ea typeface="+mn-ea"/>
              <a:cs typeface="+mn-cs"/>
            </a:endParaRPr>
          </a:p>
          <a:p>
            <a:pPr marL="0" lvl="0" indent="0" algn="l">
              <a:buClrTx/>
              <a:buSzTx/>
            </a:pPr>
            <a:r>
              <a:rPr lang="en-US" altLang="en-US" sz="1800" b="1" kern="1200" dirty="0">
                <a:solidFill>
                  <a:prstClr val="black"/>
                </a:solidFill>
                <a:latin typeface="Calibri"/>
                <a:ea typeface="+mn-ea"/>
                <a:cs typeface="+mn-cs"/>
              </a:rPr>
              <a:t>2-Molecular size:</a:t>
            </a:r>
            <a:endParaRPr lang="en-US" altLang="en-US" sz="1800" kern="1200" dirty="0">
              <a:solidFill>
                <a:prstClr val="black"/>
              </a:solidFill>
              <a:latin typeface="Calibri"/>
              <a:ea typeface="+mn-ea"/>
              <a:cs typeface="+mn-cs"/>
            </a:endParaRPr>
          </a:p>
          <a:p>
            <a:pPr marL="457200" lvl="1" indent="0" algn="l">
              <a:buClrTx/>
              <a:buSzTx/>
            </a:pPr>
            <a:r>
              <a:rPr lang="en-US" altLang="en-US" sz="1800" kern="1200" dirty="0">
                <a:solidFill>
                  <a:prstClr val="black"/>
                </a:solidFill>
                <a:latin typeface="Calibri"/>
                <a:ea typeface="+mn-ea"/>
                <a:cs typeface="+mn-cs"/>
              </a:rPr>
              <a:t> Molecular weight (M.W) </a:t>
            </a:r>
            <a:r>
              <a:rPr lang="en-US" altLang="en-US" sz="1800" b="1" kern="1200" dirty="0">
                <a:solidFill>
                  <a:prstClr val="black"/>
                </a:solidFill>
                <a:latin typeface="Calibri"/>
                <a:ea typeface="+mn-ea"/>
                <a:cs typeface="+mn-cs"/>
              </a:rPr>
              <a:t>influences</a:t>
            </a:r>
            <a:r>
              <a:rPr lang="en-US" altLang="en-US" sz="1800" kern="1200" dirty="0">
                <a:solidFill>
                  <a:prstClr val="black"/>
                </a:solidFill>
                <a:latin typeface="Calibri"/>
                <a:ea typeface="+mn-ea"/>
                <a:cs typeface="+mn-cs"/>
              </a:rPr>
              <a:t> rate of transfer and amount of drug transferred across placenta</a:t>
            </a:r>
          </a:p>
          <a:p>
            <a:pPr marL="914400" lvl="2" indent="0" algn="l">
              <a:buClrTx/>
              <a:buSzTx/>
            </a:pPr>
            <a:r>
              <a:rPr lang="en-US" altLang="en-US" sz="1800" kern="1200" dirty="0">
                <a:solidFill>
                  <a:prstClr val="black"/>
                </a:solidFill>
                <a:latin typeface="Calibri"/>
                <a:ea typeface="+mn-ea"/>
                <a:cs typeface="+mn-cs"/>
              </a:rPr>
              <a:t>Drugs with M.W of &lt;500 D cross easily</a:t>
            </a:r>
          </a:p>
          <a:p>
            <a:pPr marL="914400" lvl="2" indent="0" algn="l">
              <a:buClrTx/>
              <a:buSzTx/>
            </a:pPr>
            <a:r>
              <a:rPr lang="en-US" altLang="en-US" sz="1800" kern="1200" dirty="0">
                <a:solidFill>
                  <a:prstClr val="black"/>
                </a:solidFill>
                <a:latin typeface="Calibri"/>
                <a:ea typeface="+mn-ea"/>
                <a:cs typeface="+mn-cs"/>
              </a:rPr>
              <a:t>Those with M.W &gt;1000 D not cross (e.g.: heparin, insulin)</a:t>
            </a:r>
          </a:p>
          <a:p>
            <a:pPr marL="0" lvl="0" indent="0" algn="l">
              <a:buClrTx/>
              <a:buSzTx/>
            </a:pPr>
            <a:r>
              <a:rPr lang="en-US" altLang="en-US" sz="1800" b="1" kern="1200" dirty="0">
                <a:solidFill>
                  <a:prstClr val="black"/>
                </a:solidFill>
                <a:latin typeface="Calibri"/>
                <a:ea typeface="+mn-ea"/>
                <a:cs typeface="+mn-cs"/>
              </a:rPr>
              <a:t>3-Blood flow:</a:t>
            </a:r>
          </a:p>
          <a:p>
            <a:pPr marL="457200" lvl="1" indent="0" algn="l">
              <a:buClrTx/>
              <a:buSzTx/>
            </a:pPr>
            <a:r>
              <a:rPr lang="en-US" altLang="en-US" sz="1800" b="1" kern="1200" dirty="0">
                <a:solidFill>
                  <a:prstClr val="black"/>
                </a:solidFill>
                <a:latin typeface="Calibri"/>
                <a:ea typeface="+mn-ea"/>
                <a:cs typeface="+mn-cs"/>
              </a:rPr>
              <a:t>Increased</a:t>
            </a:r>
            <a:r>
              <a:rPr lang="en-US" altLang="en-US" sz="1800" kern="1200" dirty="0">
                <a:solidFill>
                  <a:prstClr val="black"/>
                </a:solidFill>
                <a:latin typeface="Calibri"/>
                <a:ea typeface="+mn-ea"/>
                <a:cs typeface="+mn-cs"/>
              </a:rPr>
              <a:t> during gestation</a:t>
            </a:r>
          </a:p>
          <a:p>
            <a:pPr marL="457200" lvl="1" indent="0" algn="l">
              <a:buClrTx/>
              <a:buSzTx/>
            </a:pPr>
            <a:r>
              <a:rPr lang="en-US" altLang="en-US" sz="1800" kern="1200" dirty="0">
                <a:solidFill>
                  <a:prstClr val="black"/>
                </a:solidFill>
                <a:latin typeface="Calibri"/>
                <a:ea typeface="+mn-ea"/>
                <a:cs typeface="+mn-cs"/>
              </a:rPr>
              <a:t>Placental rate of drugs transfer is determined by blood flow</a:t>
            </a:r>
            <a:endParaRPr lang="en-US" dirty="0"/>
          </a:p>
        </p:txBody>
      </p:sp>
    </p:spTree>
    <p:extLst>
      <p:ext uri="{BB962C8B-B14F-4D97-AF65-F5344CB8AC3E}">
        <p14:creationId xmlns:p14="http://schemas.microsoft.com/office/powerpoint/2010/main" val="2771222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39552" y="843558"/>
            <a:ext cx="7272808" cy="4104456"/>
          </a:xfrm>
        </p:spPr>
        <p:txBody>
          <a:bodyPr/>
          <a:lstStyle/>
          <a:p>
            <a:pPr marL="228600" lvl="0" indent="-228600" algn="l">
              <a:lnSpc>
                <a:spcPct val="90000"/>
              </a:lnSpc>
              <a:spcBef>
                <a:spcPts val="1000"/>
              </a:spcBef>
            </a:pPr>
            <a:r>
              <a:rPr lang="en-US" altLang="en-US" sz="2000" kern="1200" dirty="0">
                <a:solidFill>
                  <a:prstClr val="black"/>
                </a:solidFill>
                <a:latin typeface="Calibri"/>
                <a:ea typeface="+mn-ea"/>
                <a:cs typeface="+mn-cs"/>
              </a:rPr>
              <a:t>4-Protein binding:</a:t>
            </a:r>
            <a:br>
              <a:rPr lang="en-US" altLang="en-US" sz="2000" kern="1200" dirty="0">
                <a:solidFill>
                  <a:prstClr val="black"/>
                </a:solidFill>
                <a:latin typeface="Calibri"/>
                <a:ea typeface="+mn-ea"/>
                <a:cs typeface="+mn-cs"/>
              </a:rPr>
            </a:br>
            <a:r>
              <a:rPr lang="en-US" altLang="en-US" sz="2000" kern="1200" dirty="0">
                <a:solidFill>
                  <a:prstClr val="black"/>
                </a:solidFill>
                <a:latin typeface="Calibri"/>
                <a:ea typeface="+mn-ea"/>
                <a:cs typeface="+mn-cs"/>
              </a:rPr>
              <a:t>Albumin</a:t>
            </a:r>
            <a:r>
              <a:rPr lang="en-US" altLang="en-US" sz="2000" b="0" kern="1200" dirty="0">
                <a:solidFill>
                  <a:prstClr val="black"/>
                </a:solidFill>
                <a:latin typeface="Calibri"/>
                <a:ea typeface="+mn-ea"/>
                <a:cs typeface="+mn-cs"/>
              </a:rPr>
              <a:t> concentration in maternal blood is </a:t>
            </a:r>
            <a:r>
              <a:rPr lang="en-US" altLang="en-US" sz="2000" kern="1200" dirty="0">
                <a:solidFill>
                  <a:prstClr val="black"/>
                </a:solidFill>
                <a:latin typeface="Calibri"/>
                <a:ea typeface="+mn-ea"/>
                <a:cs typeface="+mn-cs"/>
              </a:rPr>
              <a:t>low</a:t>
            </a:r>
            <a:r>
              <a:rPr lang="en-US" altLang="en-US" sz="2000" b="0" kern="1200" dirty="0">
                <a:solidFill>
                  <a:prstClr val="black"/>
                </a:solidFill>
                <a:latin typeface="Calibri"/>
                <a:ea typeface="+mn-ea"/>
                <a:cs typeface="+mn-cs"/>
              </a:rPr>
              <a:t>, so unbound drug concentration are higher during gestation, making </a:t>
            </a:r>
            <a:r>
              <a:rPr lang="en-US" altLang="en-US" sz="2000" kern="1200" dirty="0">
                <a:solidFill>
                  <a:prstClr val="black"/>
                </a:solidFill>
                <a:latin typeface="Calibri"/>
                <a:ea typeface="+mn-ea"/>
                <a:cs typeface="+mn-cs"/>
              </a:rPr>
              <a:t>more drug</a:t>
            </a:r>
            <a:r>
              <a:rPr lang="en-US" altLang="en-US" sz="2000" b="0" kern="1200" dirty="0">
                <a:solidFill>
                  <a:prstClr val="black"/>
                </a:solidFill>
                <a:latin typeface="Calibri"/>
                <a:ea typeface="+mn-ea"/>
                <a:cs typeface="+mn-cs"/>
              </a:rPr>
              <a:t> available to </a:t>
            </a:r>
            <a:r>
              <a:rPr lang="en-US" altLang="en-US" sz="2000" kern="1200" dirty="0">
                <a:solidFill>
                  <a:prstClr val="black"/>
                </a:solidFill>
                <a:latin typeface="Calibri"/>
                <a:ea typeface="+mn-ea"/>
                <a:cs typeface="+mn-cs"/>
              </a:rPr>
              <a:t>cross the placenta</a:t>
            </a:r>
            <a:br>
              <a:rPr lang="en-US" altLang="en-US" sz="2000" kern="1200" dirty="0">
                <a:solidFill>
                  <a:prstClr val="black"/>
                </a:solidFill>
                <a:latin typeface="Calibri"/>
                <a:ea typeface="+mn-ea"/>
                <a:cs typeface="+mn-cs"/>
              </a:rPr>
            </a:br>
            <a:r>
              <a:rPr lang="en-US" altLang="en-US" sz="2000" b="0" kern="1200" dirty="0">
                <a:solidFill>
                  <a:prstClr val="black"/>
                </a:solidFill>
                <a:latin typeface="Calibri"/>
                <a:ea typeface="+mn-ea"/>
                <a:cs typeface="+mn-cs"/>
              </a:rPr>
              <a:t>E.g. drugs highly protein bound are: propranolol, </a:t>
            </a:r>
            <a:r>
              <a:rPr lang="en-US" altLang="en-US" sz="2000" b="0" kern="1200" dirty="0" err="1">
                <a:solidFill>
                  <a:prstClr val="black"/>
                </a:solidFill>
                <a:latin typeface="Calibri"/>
                <a:ea typeface="+mn-ea"/>
                <a:cs typeface="+mn-cs"/>
              </a:rPr>
              <a:t>salycilate</a:t>
            </a:r>
            <a:r>
              <a:rPr lang="en-US" altLang="en-US" sz="2000" b="0" kern="1200" dirty="0">
                <a:solidFill>
                  <a:prstClr val="black"/>
                </a:solidFill>
                <a:latin typeface="Calibri"/>
                <a:ea typeface="+mn-ea"/>
                <a:cs typeface="+mn-cs"/>
              </a:rPr>
              <a:t>, diazepam </a:t>
            </a:r>
            <a:br>
              <a:rPr lang="en-US" altLang="en-US" sz="2000" b="0" kern="1200" dirty="0">
                <a:solidFill>
                  <a:prstClr val="black"/>
                </a:solidFill>
                <a:latin typeface="Calibri"/>
                <a:ea typeface="+mn-ea"/>
                <a:cs typeface="+mn-cs"/>
              </a:rPr>
            </a:br>
            <a:br>
              <a:rPr lang="en-US" altLang="en-US" sz="2000" kern="1200" dirty="0">
                <a:solidFill>
                  <a:prstClr val="black"/>
                </a:solidFill>
                <a:latin typeface="Calibri"/>
                <a:ea typeface="+mn-ea"/>
                <a:cs typeface="+mn-cs"/>
              </a:rPr>
            </a:br>
            <a:r>
              <a:rPr lang="en-US" altLang="en-US" sz="2000" kern="1200" dirty="0">
                <a:solidFill>
                  <a:prstClr val="black"/>
                </a:solidFill>
                <a:latin typeface="Calibri"/>
                <a:ea typeface="+mn-ea"/>
                <a:cs typeface="+mn-cs"/>
              </a:rPr>
              <a:t>5-Effect of pH: </a:t>
            </a:r>
            <a:br>
              <a:rPr lang="en-US" altLang="en-US" sz="2000" kern="1200" dirty="0">
                <a:solidFill>
                  <a:prstClr val="black"/>
                </a:solidFill>
                <a:latin typeface="Calibri"/>
                <a:ea typeface="+mn-ea"/>
                <a:cs typeface="+mn-cs"/>
              </a:rPr>
            </a:br>
            <a:r>
              <a:rPr lang="en-US" altLang="en-US" sz="2000" kern="1200" dirty="0">
                <a:solidFill>
                  <a:prstClr val="black"/>
                </a:solidFill>
                <a:latin typeface="Calibri"/>
                <a:ea typeface="+mn-ea"/>
                <a:cs typeface="+mn-cs"/>
              </a:rPr>
              <a:t>   </a:t>
            </a:r>
            <a:r>
              <a:rPr lang="en-US" altLang="en-US" sz="2000" b="0" kern="1200" dirty="0">
                <a:solidFill>
                  <a:prstClr val="black"/>
                </a:solidFill>
                <a:latin typeface="Calibri"/>
                <a:ea typeface="+mn-ea"/>
                <a:cs typeface="+mn-cs"/>
              </a:rPr>
              <a:t>Fetal blood is more acid (pH=7.3) than maternal blood (pH=7.4)</a:t>
            </a:r>
            <a:br>
              <a:rPr lang="en-US" altLang="en-US" sz="2000" b="0" kern="1200" dirty="0">
                <a:solidFill>
                  <a:prstClr val="black"/>
                </a:solidFill>
                <a:latin typeface="Calibri"/>
                <a:ea typeface="+mn-ea"/>
                <a:cs typeface="+mn-cs"/>
              </a:rPr>
            </a:br>
            <a:r>
              <a:rPr lang="en-US" altLang="en-US" sz="2000" kern="1200" dirty="0">
                <a:solidFill>
                  <a:prstClr val="black"/>
                </a:solidFill>
                <a:latin typeface="Calibri"/>
                <a:ea typeface="+mn-ea"/>
                <a:cs typeface="+mn-cs"/>
              </a:rPr>
              <a:t>Weakly acidic</a:t>
            </a:r>
            <a:r>
              <a:rPr lang="en-US" altLang="en-US" sz="2000" b="0" kern="1200" dirty="0">
                <a:solidFill>
                  <a:prstClr val="black"/>
                </a:solidFill>
                <a:latin typeface="Calibri"/>
                <a:ea typeface="+mn-ea"/>
                <a:cs typeface="+mn-cs"/>
              </a:rPr>
              <a:t> and </a:t>
            </a:r>
            <a:r>
              <a:rPr lang="en-US" altLang="en-US" sz="2000" kern="1200" dirty="0">
                <a:solidFill>
                  <a:prstClr val="black"/>
                </a:solidFill>
                <a:latin typeface="Calibri"/>
                <a:ea typeface="+mn-ea"/>
                <a:cs typeface="+mn-cs"/>
              </a:rPr>
              <a:t>weakly basic</a:t>
            </a:r>
            <a:r>
              <a:rPr lang="en-US" altLang="en-US" sz="2000" b="0" kern="1200" dirty="0">
                <a:solidFill>
                  <a:prstClr val="black"/>
                </a:solidFill>
                <a:latin typeface="Calibri"/>
                <a:ea typeface="+mn-ea"/>
                <a:cs typeface="+mn-cs"/>
              </a:rPr>
              <a:t> drugs tend to </a:t>
            </a:r>
            <a:r>
              <a:rPr lang="en-US" altLang="en-US" sz="2000" kern="1200" dirty="0">
                <a:solidFill>
                  <a:prstClr val="black"/>
                </a:solidFill>
                <a:latin typeface="Calibri"/>
                <a:ea typeface="+mn-ea"/>
                <a:cs typeface="+mn-cs"/>
              </a:rPr>
              <a:t>rapidly </a:t>
            </a:r>
            <a:r>
              <a:rPr lang="en-US" altLang="en-US" sz="2000" b="0" kern="1200" dirty="0">
                <a:solidFill>
                  <a:prstClr val="black"/>
                </a:solidFill>
                <a:latin typeface="Calibri"/>
                <a:ea typeface="+mn-ea"/>
                <a:cs typeface="+mn-cs"/>
              </a:rPr>
              <a:t>diffuse </a:t>
            </a:r>
            <a:r>
              <a:rPr lang="en-US" altLang="en-US" sz="2000" kern="1200" dirty="0">
                <a:solidFill>
                  <a:prstClr val="black"/>
                </a:solidFill>
                <a:latin typeface="Calibri"/>
                <a:ea typeface="+mn-ea"/>
                <a:cs typeface="+mn-cs"/>
              </a:rPr>
              <a:t>across the placental</a:t>
            </a:r>
            <a:r>
              <a:rPr lang="en-US" altLang="en-US" sz="2000" b="0" kern="1200" dirty="0">
                <a:solidFill>
                  <a:prstClr val="black"/>
                </a:solidFill>
                <a:latin typeface="Calibri"/>
                <a:ea typeface="+mn-ea"/>
                <a:cs typeface="+mn-cs"/>
              </a:rPr>
              <a:t> membrane</a:t>
            </a:r>
            <a:br>
              <a:rPr lang="en-US" altLang="en-US" sz="2000" b="0" kern="1200" dirty="0">
                <a:solidFill>
                  <a:prstClr val="black"/>
                </a:solidFill>
                <a:latin typeface="Calibri"/>
                <a:ea typeface="+mn-ea"/>
                <a:cs typeface="+mn-cs"/>
              </a:rPr>
            </a:br>
            <a:r>
              <a:rPr lang="en-US" altLang="en-US" sz="2000" kern="1200" dirty="0">
                <a:solidFill>
                  <a:prstClr val="black"/>
                </a:solidFill>
                <a:latin typeface="Calibri"/>
                <a:ea typeface="+mn-ea"/>
                <a:cs typeface="+mn-cs"/>
              </a:rPr>
              <a:t>Highly ionized</a:t>
            </a:r>
            <a:r>
              <a:rPr lang="en-US" altLang="en-US" sz="2000" b="0" kern="1200" dirty="0">
                <a:solidFill>
                  <a:prstClr val="black"/>
                </a:solidFill>
                <a:latin typeface="Calibri"/>
                <a:ea typeface="+mn-ea"/>
                <a:cs typeface="+mn-cs"/>
              </a:rPr>
              <a:t> drugs e.g. succinylcholine and </a:t>
            </a:r>
            <a:r>
              <a:rPr lang="en-US" altLang="en-US" sz="2000" b="0" kern="1200" dirty="0" err="1">
                <a:solidFill>
                  <a:prstClr val="black"/>
                </a:solidFill>
                <a:latin typeface="Calibri"/>
                <a:ea typeface="+mn-ea"/>
                <a:cs typeface="+mn-cs"/>
              </a:rPr>
              <a:t>tubocurarine</a:t>
            </a:r>
            <a:r>
              <a:rPr lang="en-US" altLang="en-US" sz="2000" b="0" kern="1200" dirty="0">
                <a:solidFill>
                  <a:srgbClr val="FF9900"/>
                </a:solidFill>
                <a:latin typeface="Calibri"/>
                <a:ea typeface="+mn-ea"/>
                <a:cs typeface="+mn-cs"/>
              </a:rPr>
              <a:t>,</a:t>
            </a:r>
            <a:r>
              <a:rPr lang="en-US" altLang="en-US" sz="2000" b="0" kern="1200" dirty="0">
                <a:solidFill>
                  <a:prstClr val="black"/>
                </a:solidFill>
                <a:latin typeface="Calibri"/>
                <a:ea typeface="+mn-ea"/>
                <a:cs typeface="+mn-cs"/>
              </a:rPr>
              <a:t> </a:t>
            </a:r>
            <a:r>
              <a:rPr lang="en-US" altLang="en-US" sz="2000" kern="1200" dirty="0">
                <a:solidFill>
                  <a:prstClr val="black"/>
                </a:solidFill>
                <a:latin typeface="Calibri"/>
                <a:ea typeface="+mn-ea"/>
                <a:cs typeface="+mn-cs"/>
              </a:rPr>
              <a:t>cross placenta slowly</a:t>
            </a:r>
            <a:r>
              <a:rPr lang="en-US" altLang="en-US" sz="2000" b="0" kern="1200" dirty="0">
                <a:solidFill>
                  <a:prstClr val="black"/>
                </a:solidFill>
                <a:latin typeface="Calibri"/>
                <a:ea typeface="+mn-ea"/>
                <a:cs typeface="+mn-cs"/>
              </a:rPr>
              <a:t>.</a:t>
            </a:r>
            <a:br>
              <a:rPr lang="en-US" altLang="en-US" sz="2200" b="0" kern="1200" dirty="0">
                <a:solidFill>
                  <a:prstClr val="black"/>
                </a:solidFill>
                <a:latin typeface="Calibri"/>
                <a:ea typeface="+mn-ea"/>
                <a:cs typeface="+mn-cs"/>
              </a:rPr>
            </a:br>
            <a:r>
              <a:rPr lang="en-US" altLang="en-US" sz="2600" b="0" kern="1200" dirty="0">
                <a:solidFill>
                  <a:prstClr val="black"/>
                </a:solidFill>
                <a:latin typeface="Calibri"/>
                <a:ea typeface="+mn-ea"/>
                <a:cs typeface="+mn-cs"/>
              </a:rPr>
              <a:t>    </a:t>
            </a:r>
            <a:br>
              <a:rPr lang="en-US" altLang="en-US" sz="2600" b="0" kern="1200" dirty="0">
                <a:solidFill>
                  <a:prstClr val="black"/>
                </a:solidFill>
                <a:latin typeface="Calibri"/>
                <a:ea typeface="+mn-ea"/>
                <a:cs typeface="+mn-cs"/>
              </a:rPr>
            </a:br>
            <a:br>
              <a:rPr lang="en-US" sz="2800" b="0" kern="1200" dirty="0">
                <a:solidFill>
                  <a:prstClr val="black"/>
                </a:solidFill>
                <a:latin typeface="Calibri"/>
                <a:ea typeface="+mn-ea"/>
                <a:cs typeface="+mn-cs"/>
              </a:rPr>
            </a:br>
            <a:endParaRPr lang="en-US" dirty="0"/>
          </a:p>
        </p:txBody>
      </p:sp>
      <p:sp>
        <p:nvSpPr>
          <p:cNvPr id="4" name="عنوان فرعي 3"/>
          <p:cNvSpPr>
            <a:spLocks noGrp="1"/>
          </p:cNvSpPr>
          <p:nvPr>
            <p:ph type="subTitle" idx="1"/>
          </p:nvPr>
        </p:nvSpPr>
        <p:spPr>
          <a:xfrm>
            <a:off x="5940152" y="4515966"/>
            <a:ext cx="4360200" cy="407100"/>
          </a:xfrm>
        </p:spPr>
        <p:txBody>
          <a:bodyPr/>
          <a:lstStyle/>
          <a:p>
            <a:endParaRPr lang="en-US" dirty="0"/>
          </a:p>
        </p:txBody>
      </p:sp>
    </p:spTree>
    <p:extLst>
      <p:ext uri="{BB962C8B-B14F-4D97-AF65-F5344CB8AC3E}">
        <p14:creationId xmlns:p14="http://schemas.microsoft.com/office/powerpoint/2010/main" val="2385366057"/>
      </p:ext>
    </p:extLst>
  </p:cSld>
  <p:clrMapOvr>
    <a:masterClrMapping/>
  </p:clrMapOvr>
</p:sld>
</file>

<file path=ppt/theme/theme1.xml><?xml version="1.0" encoding="utf-8"?>
<a:theme xmlns:a="http://schemas.openxmlformats.org/drawingml/2006/main" name="Care Center for Pregnant Mothers by Slidesgo">
  <a:themeElements>
    <a:clrScheme name="Simple Light">
      <a:dk1>
        <a:srgbClr val="F1F1F1"/>
      </a:dk1>
      <a:lt1>
        <a:srgbClr val="91517B"/>
      </a:lt1>
      <a:dk2>
        <a:srgbClr val="0F0E49"/>
      </a:dk2>
      <a:lt2>
        <a:srgbClr val="0694BA"/>
      </a:lt2>
      <a:accent1>
        <a:srgbClr val="07A9E2"/>
      </a:accent1>
      <a:accent2>
        <a:srgbClr val="6FDEF7"/>
      </a:accent2>
      <a:accent3>
        <a:srgbClr val="AFD1D2"/>
      </a:accent3>
      <a:accent4>
        <a:srgbClr val="C3E2E2"/>
      </a:accent4>
      <a:accent5>
        <a:srgbClr val="FDC5B1"/>
      </a:accent5>
      <a:accent6>
        <a:srgbClr val="FFFFFF"/>
      </a:accent6>
      <a:hlink>
        <a:srgbClr val="91517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TotalTime>
  <Words>2353</Words>
  <Application>Microsoft Office PowerPoint</Application>
  <PresentationFormat>عرض على الشاشة (16:9)</PresentationFormat>
  <Paragraphs>247</Paragraphs>
  <Slides>66</Slides>
  <Notes>4</Notes>
  <HiddenSlides>0</HiddenSlides>
  <MMClips>0</MMClips>
  <ScaleCrop>false</ScaleCrop>
  <HeadingPairs>
    <vt:vector size="4" baseType="variant">
      <vt:variant>
        <vt:lpstr>نسق</vt:lpstr>
      </vt:variant>
      <vt:variant>
        <vt:i4>1</vt:i4>
      </vt:variant>
      <vt:variant>
        <vt:lpstr>عناوين الشرائح</vt:lpstr>
      </vt:variant>
      <vt:variant>
        <vt:i4>66</vt:i4>
      </vt:variant>
    </vt:vector>
  </HeadingPairs>
  <TitlesOfParts>
    <vt:vector size="67" baseType="lpstr">
      <vt:lpstr>Care Center for Pregnant Mothers by Slidesgo</vt:lpstr>
      <vt:lpstr>Drug  and vaccine in Pregnancy and Lactation</vt:lpstr>
      <vt:lpstr>عرض تقديمي في PowerPoint</vt:lpstr>
      <vt:lpstr>Maternal pharmacokinetic in pregnancy : 1-Absorption: oral route :  1-Decreased gastrointestinal motility and tone . So, delay absorption of drugs in the small intestine.  2-Increase HCL formation,  so weak acids (eg. aspirin) will remain highly ionised and will have delayed absorption.  3-Vomiting   4-antacids  other routes: •Increased cardiac output affects changes in skin and muscle blood flow, so increasing the absorption of drugs via subcutaneous and intramuscular routes •Increased blood flow speeds up the rate of onset of IV drugs, eg. muscle relaxants and anaesthetic agents </vt:lpstr>
      <vt:lpstr> 3-Metabolism: •Estrogen and progesterone levels are increased, these affect drugs biotransformation on hepatic enzymes. They induce metabolism of some drugs and inhibition of others.  4-Elimination:  Renal blood flow and glomerular filtration rate are increased, so increase the elimination of drugs that are normally excreted by kidney =&gt; Dose  should be doubled . </vt:lpstr>
      <vt:lpstr>عرض تقديمي في PowerPoint</vt:lpstr>
      <vt:lpstr>Passage of drugs across placenta</vt:lpstr>
      <vt:lpstr>Three types of drug transfer across the placenta are recognized:  Complete transfer (type 1 drugs): for example, thiopental  Drugs exhibiting this type of transfer will rapidly cross the placenta with pharmacologically significant concentrations equilibrating in maternal and fetal blood.  Exceeding transfer (type 2 drugs): for example, ketamine  These drugs cross the placenta to reach greater concentrations in fetal compared with maternal blood.  Incomplete transfer (type 3 drugs): for example, succinylcholine  These drugs are unable to cross the placenta completely, resulting in higher concentrations in maternal compared with fetal blood  </vt:lpstr>
      <vt:lpstr>Factors affecting placental drug transfer </vt:lpstr>
      <vt:lpstr>4-Protein binding: Albumin concentration in maternal blood is low, so unbound drug concentration are higher during gestation, making more drug available to cross the placenta E.g. drugs highly protein bound are: propranolol, salycilate, diazepam   5-Effect of pH:     Fetal blood is more acid (pH=7.3) than maternal blood (pH=7.4) Weakly acidic and weakly basic drugs tend to rapidly diffuse across the placental membrane Highly ionized drugs e.g. succinylcholine and tubocurarine, cross placenta slowly.       </vt:lpstr>
      <vt:lpstr>Teratogen : any agent that result in structural or functional abnormalities in the fetus , or in child after birth , as a consequence of maternal exposure during pregnancy. Teratogenic effects include: loss of pregnancy, structural abnormalities, growth impairment, functional loss and behavioural changes.  Characters of teratogen : 1- selective 2- dose  3- timing    </vt:lpstr>
      <vt:lpstr>عرض تقديمي في PowerPoint</vt:lpstr>
      <vt:lpstr>•During the first two weeks of gestation, teratogenic agents usually kill the embryo rather than cause congenital malformations.  •Establishment of full implantation of the fertilized egg takes 1 to 2 weeks =&gt; Teratogenic exposure during this stage elicit an “ all-or-nothing “ response , leading either to death of the embryo or completely normal development of fetus  •Embryonic stage ( weeks 3-8 post-conception ) which is the critical time for organogenesis is during these first 8 weeks of pregnancy .  •During organogenesis, teratogenic agents are more likely to cause major congenital (structural) malformations =&gt; For this reason , women are often advised to avoid or minimize all drug use in the first trimester .  •After 8 weeks , most teratogenicity effect are related to fetal growth restrictions or functions deficits (not structural) such as mental retardation</vt:lpstr>
      <vt:lpstr>عرض تقديمي في PowerPoint</vt:lpstr>
      <vt:lpstr>Examples about drugs and what it can cause in each trimester :  </vt:lpstr>
      <vt:lpstr>عرض تقديمي في PowerPoint</vt:lpstr>
      <vt:lpstr>The Food and Drug (FDA)classifies drugs according to the  degree of risk they cause for the fetus if they are used  during pregnancy.    In general every medication is classified into  Five category (A,B,C,D,X)  … based on how safe or risky it is to use  during      pregnancy , And the type and adequacy of studies       which is done .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Anti-Biotics </vt:lpstr>
      <vt:lpstr> Metronidazole : Category B no teratogenic risk .   Macrolides (Azithromycin , Clarithromycin , Erythromycin): Category B No teratogenic risk .   Fluor quinolones : Category C Not recommended / May be harmful    Aminoglycosides (Streptomycin, gentamycin) : Category C/D congenital deafness &amp; Ototoxicity  potential benefits may warrant use of the drug in pregnant women despite potential risks . </vt:lpstr>
      <vt:lpstr>Tetracyclines : Pregnancy Category D Can cause problems with teeth and bone and other defects/effects Have been linked to maternal liver toxicity Not Compatible with breastfeeding  Readily cross the placenta and are firmly bound by chelation to calcium in developing bone and tooth structures. This produces brown discoloration of the teeth (Permenant*) , and inhibition of bone growth.  </vt:lpstr>
      <vt:lpstr>عرض تقديمي في PowerPoint</vt:lpstr>
      <vt:lpstr>عرض تقديمي في PowerPoint</vt:lpstr>
      <vt:lpstr>Lithium</vt:lpstr>
      <vt:lpstr>Ebstein’s anomaly</vt:lpstr>
      <vt:lpstr>Cardiovascular diseases </vt:lpstr>
      <vt:lpstr>عرض تقديمي في PowerPoint</vt:lpstr>
      <vt:lpstr>Thrombolytic therapy has limited data in pregnancy. No reports of teratogenic effects exist, but an increased risk of maternal hemorrhage exists  Beta-blockers:  Atenolol cat D  Metoprolol cat C (D at term or prolonged use)  Nadolol cat C (D at term or prolonged use)  Propranolol cat C (D at term or prolonged use)  Timolol cat C (D at term or prolonged use) </vt:lpstr>
      <vt:lpstr>HORMONES</vt:lpstr>
      <vt:lpstr> Corticosteroids </vt:lpstr>
      <vt:lpstr>Retinoid’s</vt:lpstr>
      <vt:lpstr>Fetal anomalies reported to be associated with maternal isotretinoin use :  Microtia Anotia Micrognathia Cleft palate Heart defects Eye anomalies Brain anomalies Hydrocephalus Thymic agenesis Limb reduction anomalies </vt:lpstr>
      <vt:lpstr>عرض تقديمي في PowerPoint</vt:lpstr>
      <vt:lpstr>Social drug exposure</vt:lpstr>
      <vt:lpstr>                                Alcohol:  known teratogen.   Ethanol crosses the placenta and the fetal blood–brain barrier   ethanol toxicity is dose-related but without a defined lower threshold of exposure.   The exposure time of greatest risk is the first trimester.   fetal brain development may be affected throughout gestation.    </vt:lpstr>
      <vt:lpstr> Fetal alcohol syndrome </vt:lpstr>
      <vt:lpstr>Fetal alcohol syndrome</vt:lpstr>
      <vt:lpstr>Cocaine:   maternal effects include profound vasoconstriction so malignant hypertension, cardiac ischemia, and cerebral infarction. have a direct cardiotoxic effect, sudden death.   Complications in pregnancy  spontaneous abortion fetal death in utero  premature rupture of membranes preterm labor  IUGR meconium staining abruptio placenta.  Cocaine is teratogenic, associated with in utero fetal cerebral infarction, microcephaly, and limb reduction defects.  Genitourinary malformations  neurobehavioral abnormalities  </vt:lpstr>
      <vt:lpstr>Marijuana:  alter brain neurotransmitters so the brain chemistry. remain in the body for up to 30 days, thus prolonging fetal exposure.  produces as much as five times the amount of carbon monoxide as does cigarette smoking .  Opiates:  increased rates of stillbirth, fetal growth restriction, prematurity, and neonatal mortality,   Amphetamines:  a potent stimulant that is inhaled, injected, or snorted, associated with decreased fetal head circumference and increased risk of abruptio placentae, IUGR, and fetal death in utero.  However, no proven teratogenicity exists.  Hallucinogens:  No evidence proves that lysergic acid diethylamide (LSD) or other hallucinogens cause chromosomal damage, No proven teratogenicity to LSD exists  </vt:lpstr>
      <vt:lpstr>Drugs Used During Lactation </vt:lpstr>
      <vt:lpstr>Factors affecting drug breastfeeding transfer</vt:lpstr>
      <vt:lpstr>عرض تقديمي في PowerPoint</vt:lpstr>
      <vt:lpstr>عرض تقديمي في PowerPoint</vt:lpstr>
      <vt:lpstr>عرض تقديمي في PowerPoint</vt:lpstr>
      <vt:lpstr>BEFORE PREGNANCY Women should be vaccinated against preventable diseases in their environment according to the recommended adult immunization schedule Ensuring immunity against -Measles -Mumps -Rubella -Varicella is important Pregnancy should be avoided for 28 days following administration of a live vaccine. </vt:lpstr>
      <vt:lpstr>DURING PREGNANCY Benefits of vaccinating pregnant women usually outweigh potential risks when the likelihood of disease exposure is high, when infection would pose a risk to the mother or fetus, and when the vaccine is unlikely to cause harm.” Benefits : 1.diminish the severity of infections 2.passive protection against vaccine-preventable infections 3.improved birth outcomes.  </vt:lpstr>
      <vt:lpstr>عرض تقديمي في PowerPoint</vt:lpstr>
      <vt:lpstr>عرض تقديمي في PowerPoint</vt:lpstr>
      <vt:lpstr>Tetanus</vt:lpstr>
      <vt:lpstr>Tetanus, Diphtheria, and Pertussis (Tdap) </vt:lpstr>
      <vt:lpstr>Common Side Effects from Tdap Vaccination during Pregnancy:  Erythema, swelling, pain, and tenderness at the injection site. Body-ache. Fatigue. Fever</vt:lpstr>
      <vt:lpstr>Influenza </vt:lpstr>
      <vt:lpstr>Pre-exposure prophylaxis</vt:lpstr>
      <vt:lpstr>Postpartum immunization  </vt:lpstr>
      <vt:lpstr>Breastfeeding and vaccination </vt:lpstr>
      <vt:lpstr>عرض تقديمي في PowerPoint</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Drug  and vaccine in Pregnancy and Lactation</dc:title>
  <dc:creator>Win11</dc:creator>
  <cp:lastModifiedBy>بشرى احمد</cp:lastModifiedBy>
  <cp:revision>37</cp:revision>
  <dcterms:modified xsi:type="dcterms:W3CDTF">2023-09-25T12:24:33Z</dcterms:modified>
</cp:coreProperties>
</file>